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11"/>
  </p:notesMasterIdLst>
  <p:handoutMasterIdLst>
    <p:handoutMasterId r:id="rId12"/>
  </p:handoutMasterIdLst>
  <p:sldIdLst>
    <p:sldId id="268" r:id="rId4"/>
    <p:sldId id="269" r:id="rId5"/>
    <p:sldId id="270" r:id="rId6"/>
    <p:sldId id="274" r:id="rId7"/>
    <p:sldId id="271" r:id="rId8"/>
    <p:sldId id="272" r:id="rId9"/>
    <p:sldId id="273" r:id="rId10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68"/>
            <p14:sldId id="269"/>
            <p14:sldId id="270"/>
            <p14:sldId id="274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E1E7"/>
    <a:srgbClr val="ED1C24"/>
    <a:srgbClr val="F1FCFD"/>
    <a:srgbClr val="00AAB5"/>
    <a:srgbClr val="70FF5D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964888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492171" cy="2649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1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1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CF5A29-F671-4944-B5CC-6666A69C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659" y="1381123"/>
            <a:ext cx="6947257" cy="479449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dirty="0"/>
              <a:t>Tile transpose</a:t>
            </a:r>
          </a:p>
          <a:p>
            <a:pPr lvl="1"/>
            <a:r>
              <a:rPr lang="en-US" altLang="zh-CN" dirty="0"/>
              <a:t>Group size = 64 * 16</a:t>
            </a:r>
          </a:p>
          <a:p>
            <a:pPr lvl="1"/>
            <a:r>
              <a:rPr lang="en-US" altLang="zh-CN" dirty="0"/>
              <a:t>Tile = 64 </a:t>
            </a:r>
            <a:r>
              <a:rPr lang="zh-CN" altLang="en-US" dirty="0"/>
              <a:t>* </a:t>
            </a:r>
            <a:r>
              <a:rPr lang="en-US" altLang="zh-CN" dirty="0"/>
              <a:t>64 float2</a:t>
            </a:r>
          </a:p>
          <a:p>
            <a:pPr lvl="1"/>
            <a:r>
              <a:rPr lang="en-US" altLang="zh-CN" dirty="0"/>
              <a:t>Transpose one tile per group</a:t>
            </a:r>
          </a:p>
          <a:p>
            <a:pPr lvl="1"/>
            <a:r>
              <a:rPr lang="en-US" altLang="zh-CN" dirty="0"/>
              <a:t>Process 4 float2 per thread</a:t>
            </a:r>
          </a:p>
          <a:p>
            <a:pPr lvl="1"/>
            <a:r>
              <a:rPr lang="en-US" altLang="zh-CN" dirty="0"/>
              <a:t>Bandwidth </a:t>
            </a:r>
            <a:r>
              <a:rPr lang="en-US" altLang="zh-CN"/>
              <a:t>= 316.64GB/s vs 1024GB/s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3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LDS usage</a:t>
            </a:r>
          </a:p>
          <a:p>
            <a:pPr lvl="1"/>
            <a:r>
              <a:rPr lang="en-US" altLang="zh-CN" dirty="0"/>
              <a:t>4096 float2 (32KB) per group</a:t>
            </a:r>
          </a:p>
          <a:p>
            <a:pPr lvl="1"/>
            <a:r>
              <a:rPr lang="en-US" altLang="zh-CN" dirty="0"/>
              <a:t>Write to </a:t>
            </a:r>
            <a:r>
              <a:rPr lang="en-US" altLang="zh-CN" dirty="0" err="1"/>
              <a:t>lds</a:t>
            </a:r>
            <a:r>
              <a:rPr lang="en-US" altLang="zh-CN" dirty="0"/>
              <a:t> has bank conflict </a:t>
            </a:r>
          </a:p>
          <a:p>
            <a:pPr lvl="2"/>
            <a:r>
              <a:rPr lang="en-US" altLang="zh-CN" dirty="0"/>
              <a:t>SQ_INSTS_LDS (18200)</a:t>
            </a:r>
          </a:p>
          <a:p>
            <a:pPr lvl="2"/>
            <a:r>
              <a:rPr lang="en-US" altLang="zh-CN" dirty="0"/>
              <a:t>SQ_WAIT_INST_LDS (412915)</a:t>
            </a:r>
          </a:p>
          <a:p>
            <a:pPr lvl="2"/>
            <a:r>
              <a:rPr lang="en-US" altLang="zh-CN" dirty="0"/>
              <a:t>SQ_LDS_BANK_CONFLICT (474300)</a:t>
            </a:r>
          </a:p>
          <a:p>
            <a:pPr lvl="2"/>
            <a:r>
              <a:rPr lang="en-US" altLang="zh-CN" dirty="0" err="1"/>
              <a:t>LDSBankConflict</a:t>
            </a:r>
            <a:r>
              <a:rPr lang="en-US" altLang="zh-CN" dirty="0"/>
              <a:t> (16%)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2EE63-33CC-401D-B290-9FC9AD5D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20" y="3977995"/>
            <a:ext cx="8166520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Reduce bank conflict with padding</a:t>
            </a:r>
          </a:p>
          <a:p>
            <a:pPr lvl="1"/>
            <a:r>
              <a:rPr lang="en-US" altLang="zh-CN" dirty="0"/>
              <a:t>Pad one float2 every row (64 float2)</a:t>
            </a:r>
          </a:p>
          <a:p>
            <a:pPr lvl="2"/>
            <a:r>
              <a:rPr lang="en-US" altLang="zh-CN" dirty="0"/>
              <a:t>SQ_INSTS_LDS (18200)</a:t>
            </a:r>
          </a:p>
          <a:p>
            <a:pPr lvl="2"/>
            <a:r>
              <a:rPr lang="en-US" altLang="zh-CN" dirty="0"/>
              <a:t>SQ_WAIT_INST_LDS (926)</a:t>
            </a:r>
          </a:p>
          <a:p>
            <a:pPr lvl="2"/>
            <a:r>
              <a:rPr lang="en-US" altLang="zh-CN" dirty="0"/>
              <a:t>SQ_LDS_BANK_CONFLICT (0)</a:t>
            </a:r>
          </a:p>
          <a:p>
            <a:pPr lvl="2"/>
            <a:r>
              <a:rPr lang="en-US" altLang="zh-CN" dirty="0" err="1"/>
              <a:t>LDSBankConflict</a:t>
            </a:r>
            <a:r>
              <a:rPr lang="en-US" altLang="zh-CN" dirty="0"/>
              <a:t> (0%)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CDBA4-01C7-4DD6-85A4-6F0D79EA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65" y="3659942"/>
            <a:ext cx="8166520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Reduce bank conflict by overlap patten</a:t>
            </a:r>
          </a:p>
          <a:p>
            <a:pPr lvl="1"/>
            <a:r>
              <a:rPr lang="en-US" altLang="zh-CN" dirty="0"/>
              <a:t>Pad one float every row (float)</a:t>
            </a:r>
          </a:p>
          <a:p>
            <a:pPr lvl="2"/>
            <a:r>
              <a:rPr lang="en-US" altLang="zh-CN" dirty="0"/>
              <a:t>SQ_LDS_BANK_CONFLICT (0)</a:t>
            </a:r>
          </a:p>
          <a:p>
            <a:pPr lvl="2"/>
            <a:r>
              <a:rPr lang="en-US" altLang="zh-CN" dirty="0" err="1"/>
              <a:t>LDSBankConflict</a:t>
            </a:r>
            <a:r>
              <a:rPr lang="en-US" altLang="zh-CN" dirty="0"/>
              <a:t> (0%)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41932-DD12-4A7B-9FC3-BA4981117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387" y="1722972"/>
            <a:ext cx="2896213" cy="4096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A205A-6FE1-448A-A2F9-2B7436D3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44" y="3005673"/>
            <a:ext cx="7680197" cy="2762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6B2C68-7B07-494A-86EE-5D142F61A008}"/>
              </a:ext>
            </a:extLst>
          </p:cNvPr>
          <p:cNvSpPr/>
          <p:nvPr/>
        </p:nvSpPr>
        <p:spPr>
          <a:xfrm>
            <a:off x="3344333" y="5768001"/>
            <a:ext cx="1752600" cy="5416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Lds</a:t>
            </a:r>
            <a:r>
              <a:rPr lang="en-US" dirty="0">
                <a:solidFill>
                  <a:schemeClr val="bg1"/>
                </a:solidFill>
              </a:rPr>
              <a:t> write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7F33FF-FFC9-4540-9041-B24DA7613757}"/>
              </a:ext>
            </a:extLst>
          </p:cNvPr>
          <p:cNvSpPr/>
          <p:nvPr/>
        </p:nvSpPr>
        <p:spPr>
          <a:xfrm>
            <a:off x="9304867" y="5723467"/>
            <a:ext cx="1752600" cy="5416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Global read</a:t>
            </a:r>
          </a:p>
        </p:txBody>
      </p:sp>
    </p:spTree>
    <p:extLst>
      <p:ext uri="{BB962C8B-B14F-4D97-AF65-F5344CB8AC3E}">
        <p14:creationId xmlns:p14="http://schemas.microsoft.com/office/powerpoint/2010/main" val="426228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Reduce bank conflict with padding</a:t>
            </a:r>
          </a:p>
          <a:p>
            <a:pPr lvl="1"/>
            <a:r>
              <a:rPr lang="en-US" altLang="zh-CN" dirty="0"/>
              <a:t>Increase workgroup number</a:t>
            </a:r>
          </a:p>
          <a:p>
            <a:pPr lvl="1"/>
            <a:r>
              <a:rPr lang="en-US" altLang="zh-CN" dirty="0"/>
              <a:t>Improve only less than 200 </a:t>
            </a:r>
            <a:r>
              <a:rPr lang="en-US" altLang="zh-CN" dirty="0" err="1"/>
              <a:t>clk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26191-8BDE-493D-AF71-9EDFF4B25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44"/>
          <a:stretch/>
        </p:blipFill>
        <p:spPr>
          <a:xfrm>
            <a:off x="194959" y="2796507"/>
            <a:ext cx="11798906" cy="1600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2E0D0B-F8C5-4C08-8ED7-2E64CF0F6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784"/>
          <a:stretch/>
        </p:blipFill>
        <p:spPr>
          <a:xfrm>
            <a:off x="163207" y="4597338"/>
            <a:ext cx="11862410" cy="16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3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Reduce instruction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1FF0A2-6421-4255-8AB0-264E4389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" y="2842320"/>
            <a:ext cx="6699594" cy="2406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9BF760-3610-4422-A82C-CE90AEE9F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81" y="2842320"/>
            <a:ext cx="6439231" cy="3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0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transpose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Reduce instruction</a:t>
            </a:r>
          </a:p>
          <a:p>
            <a:pPr lvl="1"/>
            <a:r>
              <a:rPr lang="en-US" altLang="zh-CN" dirty="0"/>
              <a:t>6salu + 9valu + 3branch </a:t>
            </a:r>
            <a:r>
              <a:rPr lang="en-US" altLang="zh-CN" dirty="0">
                <a:sym typeface="Wingdings" panose="05000000000000000000" pitchFamily="2" charset="2"/>
              </a:rPr>
              <a:t> 1salu + 8valu + 1branch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196 </a:t>
            </a:r>
            <a:r>
              <a:rPr lang="en-US" altLang="zh-CN" dirty="0" err="1">
                <a:sym typeface="Wingdings" panose="05000000000000000000" pitchFamily="2" charset="2"/>
              </a:rPr>
              <a:t>clk</a:t>
            </a:r>
            <a:r>
              <a:rPr lang="en-US" altLang="zh-CN" dirty="0">
                <a:sym typeface="Wingdings" panose="05000000000000000000" pitchFamily="2" charset="2"/>
              </a:rPr>
              <a:t>  92 </a:t>
            </a:r>
            <a:r>
              <a:rPr lang="en-US" altLang="zh-CN" dirty="0" err="1">
                <a:sym typeface="Wingdings" panose="05000000000000000000" pitchFamily="2" charset="2"/>
              </a:rPr>
              <a:t>clk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8247F-67E4-4CB0-9F98-6D16BE81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4" y="4226550"/>
            <a:ext cx="5620039" cy="1517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D6AF6C-E2CF-4EB7-AA48-B085A7009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44" y="2492770"/>
            <a:ext cx="7728347" cy="1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3839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206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3</vt:lpstr>
      <vt:lpstr>1_AMD WIDE BLK</vt:lpstr>
      <vt:lpstr>transpose</vt:lpstr>
      <vt:lpstr>transpose</vt:lpstr>
      <vt:lpstr>transpose</vt:lpstr>
      <vt:lpstr>transpose</vt:lpstr>
      <vt:lpstr>transpose</vt:lpstr>
      <vt:lpstr>transpose</vt:lpstr>
      <vt:lpstr>transpose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776</cp:revision>
  <dcterms:modified xsi:type="dcterms:W3CDTF">2021-01-08T06:47:07Z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