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0"/>
  </p:notesMasterIdLst>
  <p:handoutMasterIdLst>
    <p:handoutMasterId r:id="rId11"/>
  </p:handoutMasterIdLst>
  <p:sldIdLst>
    <p:sldId id="268" r:id="rId4"/>
    <p:sldId id="269" r:id="rId5"/>
    <p:sldId id="270" r:id="rId6"/>
    <p:sldId id="271" r:id="rId7"/>
    <p:sldId id="272" r:id="rId8"/>
    <p:sldId id="273" r:id="rId9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ED1C24"/>
    <a:srgbClr val="F1FCFD"/>
    <a:srgbClr val="00AAB5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77" d="100"/>
          <a:sy n="77" d="100"/>
        </p:scale>
        <p:origin x="272" y="96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CF5A29-F671-4944-B5CC-6666A69C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59" y="1381123"/>
            <a:ext cx="6947257" cy="47944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Tile transpose</a:t>
            </a:r>
          </a:p>
          <a:p>
            <a:pPr lvl="1"/>
            <a:r>
              <a:rPr lang="en-US" altLang="zh-CN" dirty="0"/>
              <a:t>Group size = 64 * 16</a:t>
            </a:r>
          </a:p>
          <a:p>
            <a:pPr lvl="1"/>
            <a:r>
              <a:rPr lang="en-US" altLang="zh-CN" dirty="0"/>
              <a:t>Tile = 64 </a:t>
            </a:r>
            <a:r>
              <a:rPr lang="zh-CN" altLang="en-US" dirty="0"/>
              <a:t>* </a:t>
            </a:r>
            <a:r>
              <a:rPr lang="en-US" altLang="zh-CN" dirty="0"/>
              <a:t>64 float2</a:t>
            </a:r>
          </a:p>
          <a:p>
            <a:pPr lvl="1"/>
            <a:r>
              <a:rPr lang="en-US" altLang="zh-CN" dirty="0"/>
              <a:t>Transpose one tile per group</a:t>
            </a:r>
          </a:p>
          <a:p>
            <a:pPr lvl="1"/>
            <a:r>
              <a:rPr lang="en-US" altLang="zh-CN" dirty="0"/>
              <a:t>Process 4 float2 per thread</a:t>
            </a:r>
          </a:p>
          <a:p>
            <a:pPr lvl="1"/>
            <a:r>
              <a:rPr lang="en-US" altLang="zh-CN" dirty="0"/>
              <a:t>Bandwidth </a:t>
            </a:r>
            <a:r>
              <a:rPr lang="en-US" altLang="zh-CN"/>
              <a:t>= 316.64GB/s vs 1024GB/s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LDS usage</a:t>
            </a:r>
          </a:p>
          <a:p>
            <a:pPr lvl="1"/>
            <a:r>
              <a:rPr lang="en-US" altLang="zh-CN" dirty="0"/>
              <a:t>4096 float2 (32KB) per group</a:t>
            </a:r>
          </a:p>
          <a:p>
            <a:pPr lvl="1"/>
            <a:r>
              <a:rPr lang="en-US" altLang="zh-CN" dirty="0"/>
              <a:t>Write to </a:t>
            </a:r>
            <a:r>
              <a:rPr lang="en-US" altLang="zh-CN" dirty="0" err="1"/>
              <a:t>lds</a:t>
            </a:r>
            <a:r>
              <a:rPr lang="en-US" altLang="zh-CN" dirty="0"/>
              <a:t> has bank conflict </a:t>
            </a:r>
          </a:p>
          <a:p>
            <a:pPr lvl="2"/>
            <a:r>
              <a:rPr lang="en-US" altLang="zh-CN" dirty="0"/>
              <a:t>SQ_INSTS_LDS (18200)</a:t>
            </a:r>
          </a:p>
          <a:p>
            <a:pPr lvl="2"/>
            <a:r>
              <a:rPr lang="en-US" altLang="zh-CN" dirty="0"/>
              <a:t>SQ_WAIT_INST_LDS (412915)</a:t>
            </a:r>
          </a:p>
          <a:p>
            <a:pPr lvl="2"/>
            <a:r>
              <a:rPr lang="en-US" altLang="zh-CN" dirty="0"/>
              <a:t>SQ_LDS_BANK_CONFLICT (474300)</a:t>
            </a:r>
          </a:p>
          <a:p>
            <a:pPr lvl="2"/>
            <a:r>
              <a:rPr lang="en-US" altLang="zh-CN" dirty="0" err="1"/>
              <a:t>LDSBankConflict</a:t>
            </a:r>
            <a:r>
              <a:rPr lang="en-US" altLang="zh-CN" dirty="0"/>
              <a:t> (16%)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2EE63-33CC-401D-B290-9FC9AD5D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20" y="3977995"/>
            <a:ext cx="816652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bank conflict with padding</a:t>
            </a:r>
          </a:p>
          <a:p>
            <a:pPr lvl="1"/>
            <a:r>
              <a:rPr lang="en-US" altLang="zh-CN" dirty="0"/>
              <a:t>Pad one float2 every row (64 float2)</a:t>
            </a:r>
          </a:p>
          <a:p>
            <a:pPr lvl="2"/>
            <a:r>
              <a:rPr lang="en-US" altLang="zh-CN" dirty="0"/>
              <a:t>SQ_INSTS_LDS (18200)</a:t>
            </a:r>
          </a:p>
          <a:p>
            <a:pPr lvl="2"/>
            <a:r>
              <a:rPr lang="en-US" altLang="zh-CN" dirty="0"/>
              <a:t>SQ_WAIT_INST_LDS (926)</a:t>
            </a:r>
          </a:p>
          <a:p>
            <a:pPr lvl="2"/>
            <a:r>
              <a:rPr lang="en-US" altLang="zh-CN" dirty="0"/>
              <a:t>SQ_LDS_BANK_CONFLICT (0)</a:t>
            </a:r>
          </a:p>
          <a:p>
            <a:pPr lvl="2"/>
            <a:r>
              <a:rPr lang="en-US" altLang="zh-CN" dirty="0" err="1"/>
              <a:t>LDSBankConflict</a:t>
            </a:r>
            <a:r>
              <a:rPr lang="en-US" altLang="zh-CN" dirty="0"/>
              <a:t> (0%)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CDBA4-01C7-4DD6-85A4-6F0D79EA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65" y="3659942"/>
            <a:ext cx="816652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bank conflict with padding</a:t>
            </a:r>
          </a:p>
          <a:p>
            <a:pPr lvl="1"/>
            <a:r>
              <a:rPr lang="en-US" altLang="zh-CN" dirty="0"/>
              <a:t>Increase workgroup number</a:t>
            </a:r>
          </a:p>
          <a:p>
            <a:pPr lvl="1"/>
            <a:r>
              <a:rPr lang="en-US" altLang="zh-CN" dirty="0"/>
              <a:t>Improve only less than 200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26191-8BDE-493D-AF71-9EDFF4B25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44"/>
          <a:stretch/>
        </p:blipFill>
        <p:spPr>
          <a:xfrm>
            <a:off x="194959" y="2796507"/>
            <a:ext cx="11798906" cy="1600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2E0D0B-F8C5-4C08-8ED7-2E64CF0F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84"/>
          <a:stretch/>
        </p:blipFill>
        <p:spPr>
          <a:xfrm>
            <a:off x="163207" y="4597338"/>
            <a:ext cx="11862410" cy="16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instruction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1FF0A2-6421-4255-8AB0-264E4389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" y="2842320"/>
            <a:ext cx="6699594" cy="2406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BF760-3610-4422-A82C-CE90AEE9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81" y="2842320"/>
            <a:ext cx="6439231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transpose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instruction</a:t>
            </a:r>
          </a:p>
          <a:p>
            <a:pPr lvl="1"/>
            <a:r>
              <a:rPr lang="en-US" altLang="zh-CN" dirty="0"/>
              <a:t>6salu + 9valu + 3branch </a:t>
            </a:r>
            <a:r>
              <a:rPr lang="en-US" altLang="zh-CN" dirty="0">
                <a:sym typeface="Wingdings" panose="05000000000000000000" pitchFamily="2" charset="2"/>
              </a:rPr>
              <a:t> 1salu + 8valu + 1branch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196 </a:t>
            </a:r>
            <a:r>
              <a:rPr lang="en-US" altLang="zh-CN" dirty="0" err="1">
                <a:sym typeface="Wingdings" panose="05000000000000000000" pitchFamily="2" charset="2"/>
              </a:rPr>
              <a:t>clk</a:t>
            </a:r>
            <a:r>
              <a:rPr lang="en-US" altLang="zh-CN" dirty="0">
                <a:sym typeface="Wingdings" panose="05000000000000000000" pitchFamily="2" charset="2"/>
              </a:rPr>
              <a:t>  92 </a:t>
            </a:r>
            <a:r>
              <a:rPr lang="en-US" altLang="zh-CN" dirty="0" err="1">
                <a:sym typeface="Wingdings" panose="05000000000000000000" pitchFamily="2" charset="2"/>
              </a:rPr>
              <a:t>clk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8247F-67E4-4CB0-9F98-6D16BE81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4226550"/>
            <a:ext cx="5620039" cy="1517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6AF6C-E2CF-4EB7-AA48-B085A700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4" y="2492770"/>
            <a:ext cx="7728347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383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172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 3</vt:lpstr>
      <vt:lpstr>1_AMD WIDE BLK</vt:lpstr>
      <vt:lpstr>transpose</vt:lpstr>
      <vt:lpstr>transpose</vt:lpstr>
      <vt:lpstr>transpose</vt:lpstr>
      <vt:lpstr>transpose</vt:lpstr>
      <vt:lpstr>transpose</vt:lpstr>
      <vt:lpstr>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769</cp:revision>
  <dcterms:modified xsi:type="dcterms:W3CDTF">2020-09-27T11:03:30Z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