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1"/>
  </p:notesMasterIdLst>
  <p:handoutMasterIdLst>
    <p:handoutMasterId r:id="rId12"/>
  </p:handoutMasterIdLst>
  <p:sldIdLst>
    <p:sldId id="257" r:id="rId4"/>
    <p:sldId id="302" r:id="rId5"/>
    <p:sldId id="298" r:id="rId6"/>
    <p:sldId id="299" r:id="rId7"/>
    <p:sldId id="301" r:id="rId8"/>
    <p:sldId id="303" r:id="rId9"/>
    <p:sldId id="300" r:id="rId10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57"/>
            <p14:sldId id="302"/>
            <p14:sldId id="298"/>
            <p14:sldId id="299"/>
            <p14:sldId id="301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  <p:cmAuthor id="6" name="Wang, Fei" initials="WF" lastIdx="1" clrIdx="5">
    <p:extLst>
      <p:ext uri="{19B8F6BF-5375-455C-9EA6-DF929625EA0E}">
        <p15:presenceInfo xmlns:p15="http://schemas.microsoft.com/office/powerpoint/2012/main" userId="S::feiw@amd.com::022cf6a6-1206-4b97-baf1-336d7c7a1e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6" autoAdjust="0"/>
    <p:restoredTop sz="95244" autoAdjust="0"/>
  </p:normalViewPr>
  <p:slideViewPr>
    <p:cSldViewPr snapToGrid="0">
      <p:cViewPr varScale="1">
        <p:scale>
          <a:sx n="69" d="100"/>
          <a:sy n="69" d="100"/>
        </p:scale>
        <p:origin x="72" y="3498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90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Reason</a:t>
            </a:r>
          </a:p>
          <a:p>
            <a:pPr lvl="1"/>
            <a:r>
              <a:rPr lang="en-US" dirty="0"/>
              <a:t>L1 = 4K DWORD = 4BANK</a:t>
            </a:r>
          </a:p>
          <a:p>
            <a:pPr lvl="1"/>
            <a:r>
              <a:rPr lang="en-US" dirty="0"/>
              <a:t>1 BANK = </a:t>
            </a:r>
            <a:r>
              <a:rPr lang="en-US" altLang="zh-CN" dirty="0"/>
              <a:t>1K DOWRD = 16</a:t>
            </a:r>
            <a:r>
              <a:rPr lang="en-US" dirty="0"/>
              <a:t> DWORD(</a:t>
            </a:r>
            <a:r>
              <a:rPr lang="en-US" altLang="zh-CN" dirty="0"/>
              <a:t>width</a:t>
            </a:r>
            <a:r>
              <a:rPr lang="en-US" dirty="0"/>
              <a:t>) * 64(</a:t>
            </a:r>
            <a:r>
              <a:rPr lang="en-US" altLang="zh-CN" dirty="0"/>
              <a:t>depth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address[7:6] select which bank</a:t>
            </a:r>
          </a:p>
          <a:p>
            <a:pPr lvl="1"/>
            <a:r>
              <a:rPr lang="en-US" dirty="0"/>
              <a:t>address[5:0] select inner one bank</a:t>
            </a:r>
          </a:p>
          <a:p>
            <a:pPr lvl="1"/>
            <a:r>
              <a:rPr lang="en-US" dirty="0"/>
              <a:t>Cacheline = 16DWORD = bank width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7C9AFB-B138-48F8-B81A-6AFC3B59AAE7}"/>
              </a:ext>
            </a:extLst>
          </p:cNvPr>
          <p:cNvGrpSpPr/>
          <p:nvPr/>
        </p:nvGrpSpPr>
        <p:grpSpPr>
          <a:xfrm>
            <a:off x="154654" y="3702492"/>
            <a:ext cx="11720927" cy="2616200"/>
            <a:chOff x="154654" y="2819400"/>
            <a:chExt cx="11720927" cy="2616200"/>
          </a:xfrm>
        </p:grpSpPr>
        <p:pic>
          <p:nvPicPr>
            <p:cNvPr id="10" name="Picture 9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9FAED340-C963-4914-81B9-33962F0E1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54" y="3206702"/>
              <a:ext cx="11720927" cy="22288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B7A532-0173-45C0-9367-420C0E596644}"/>
                </a:ext>
              </a:extLst>
            </p:cNvPr>
            <p:cNvSpPr/>
            <p:nvPr/>
          </p:nvSpPr>
          <p:spPr>
            <a:xfrm>
              <a:off x="755650" y="3527424"/>
              <a:ext cx="6311900" cy="2603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5D44CE-4497-41B0-8C8E-2D6B2543EDC8}"/>
                </a:ext>
              </a:extLst>
            </p:cNvPr>
            <p:cNvCxnSpPr>
              <a:cxnSpLocks/>
            </p:cNvCxnSpPr>
            <p:nvPr/>
          </p:nvCxnSpPr>
          <p:spPr>
            <a:xfrm>
              <a:off x="3746500" y="2819400"/>
              <a:ext cx="952500" cy="708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77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altLang="zh-CN" dirty="0"/>
              <a:t>Best practice</a:t>
            </a:r>
          </a:p>
          <a:p>
            <a:pPr lvl="1"/>
            <a:r>
              <a:rPr lang="en-US" dirty="0"/>
              <a:t>cacheline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  <a:r>
              <a:rPr lang="zh-CN" altLang="en-US" dirty="0"/>
              <a:t> </a:t>
            </a:r>
            <a:r>
              <a:rPr lang="en-US" altLang="zh-CN" dirty="0"/>
              <a:t>= 100%</a:t>
            </a:r>
          </a:p>
          <a:p>
            <a:pPr lvl="1"/>
            <a:r>
              <a:rPr lang="en-US" dirty="0"/>
              <a:t>Every 16 thread has no bank conflict,</a:t>
            </a:r>
          </a:p>
          <a:p>
            <a:pPr lvl="2"/>
            <a:r>
              <a:rPr lang="en-US" dirty="0"/>
              <a:t>that means one wave cover 4 bank</a:t>
            </a:r>
          </a:p>
          <a:p>
            <a:pPr lvl="2"/>
            <a:r>
              <a:rPr lang="en-US" dirty="0"/>
              <a:t>also means address[7:6] should range from 00b to 11b within one wave</a:t>
            </a:r>
          </a:p>
        </p:txBody>
      </p:sp>
    </p:spTree>
    <p:extLst>
      <p:ext uri="{BB962C8B-B14F-4D97-AF65-F5344CB8AC3E}">
        <p14:creationId xmlns:p14="http://schemas.microsoft.com/office/powerpoint/2010/main" val="239152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 err="1"/>
              <a:t>flat_load_dword</a:t>
            </a:r>
            <a:r>
              <a:rPr lang="en-US" dirty="0"/>
              <a:t> with cacheline usage = 100%</a:t>
            </a:r>
          </a:p>
          <a:p>
            <a:pPr lvl="1"/>
            <a:r>
              <a:rPr lang="en-US" dirty="0"/>
              <a:t>Every continues 16 thread read one entire cacheline</a:t>
            </a:r>
          </a:p>
          <a:p>
            <a:pPr lvl="1"/>
            <a:r>
              <a:rPr lang="en-US" dirty="0"/>
              <a:t>No bank conflict </a:t>
            </a:r>
          </a:p>
          <a:p>
            <a:pPr lvl="1"/>
            <a:r>
              <a:rPr lang="en-US" dirty="0"/>
              <a:t>No block, every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</a:t>
            </a:r>
          </a:p>
        </p:txBody>
      </p:sp>
      <p:pic>
        <p:nvPicPr>
          <p:cNvPr id="9" name="Picture 8" descr="A picture containing room, clock&#10;&#10;Description automatically generated">
            <a:extLst>
              <a:ext uri="{FF2B5EF4-FFF2-40B4-BE49-F238E27FC236}">
                <a16:creationId xmlns:a16="http://schemas.microsoft.com/office/drawing/2014/main" id="{C3479395-35E8-42A8-9A84-1D999B53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4530726"/>
            <a:ext cx="3449561" cy="1574800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2BA49054-F430-410E-B0D1-BCE484CF3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07" y="3644770"/>
            <a:ext cx="9220674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 err="1"/>
              <a:t>flat_load_dword</a:t>
            </a:r>
            <a:r>
              <a:rPr lang="en-US" dirty="0"/>
              <a:t> with cacheline usage = 1/16</a:t>
            </a:r>
          </a:p>
          <a:p>
            <a:pPr lvl="1"/>
            <a:r>
              <a:rPr lang="en-US" dirty="0"/>
              <a:t>Every continues 16 thread read one entire cacheline</a:t>
            </a:r>
          </a:p>
          <a:p>
            <a:pPr lvl="1"/>
            <a:r>
              <a:rPr lang="en-US" dirty="0"/>
              <a:t>Every 16 thread has bank </a:t>
            </a:r>
            <a:r>
              <a:rPr lang="en-US" dirty="0" err="1"/>
              <a:t>confilict</a:t>
            </a:r>
            <a:r>
              <a:rPr lang="en-US" dirty="0"/>
              <a:t> </a:t>
            </a:r>
          </a:p>
          <a:p>
            <a:pPr lvl="1" fontAlgn="auto"/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per issue after first 12 issue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EF157D-4C36-4261-8454-06C848693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3777237"/>
            <a:ext cx="3820132" cy="2474080"/>
          </a:xfrm>
          <a:prstGeom prst="rect">
            <a:avLst/>
          </a:prstGeom>
        </p:spPr>
      </p:pic>
      <p:pic>
        <p:nvPicPr>
          <p:cNvPr id="8" name="Picture 7" descr="A device with a screen&#10;&#10;Description automatically generated">
            <a:extLst>
              <a:ext uri="{FF2B5EF4-FFF2-40B4-BE49-F238E27FC236}">
                <a16:creationId xmlns:a16="http://schemas.microsoft.com/office/drawing/2014/main" id="{8BD71DF3-E6A4-4B02-AB6E-E29547F04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76" y="2969728"/>
            <a:ext cx="8790578" cy="32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5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with cacheline usage = 100%, no bank conflict</a:t>
            </a:r>
          </a:p>
          <a:p>
            <a:pPr lvl="1"/>
            <a:r>
              <a:rPr lang="en-US" dirty="0"/>
              <a:t>Every continues 4 thread read one entire cacheline</a:t>
            </a:r>
          </a:p>
          <a:p>
            <a:pPr lvl="1"/>
            <a:r>
              <a:rPr lang="en-US" dirty="0"/>
              <a:t>Every continues 16 thread cover 4 banks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01F3C0-771A-423D-A0BF-43D4FDD1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982"/>
            <a:ext cx="11509793" cy="4687392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BFEB720-D250-4475-A5DD-788E8E771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5374"/>
            <a:ext cx="4692891" cy="2482978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CE4DA8-4B32-424D-8257-EC79E3CB1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891" y="7765373"/>
            <a:ext cx="8523382" cy="24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6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with cacheline usage = 100%, with bank conflict</a:t>
            </a:r>
          </a:p>
          <a:p>
            <a:pPr lvl="1"/>
            <a:r>
              <a:rPr lang="en-US" dirty="0"/>
              <a:t>Every continues 4 thread read one entire cacheline</a:t>
            </a:r>
          </a:p>
          <a:p>
            <a:pPr lvl="1"/>
            <a:r>
              <a:rPr lang="en-US" dirty="0"/>
              <a:t>Every continues 16 thread cover only 2 banks, 2 bank conflict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29C9FC-ABD2-4943-B54C-DD12D26D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2854173"/>
            <a:ext cx="11602664" cy="3397143"/>
          </a:xfrm>
          <a:prstGeom prst="rect">
            <a:avLst/>
          </a:prstGeom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486740A-2A03-4D9C-B1C4-5FCC68FB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3305"/>
            <a:ext cx="5353325" cy="2463927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3D914B-5189-4041-9CDF-BD086CFEB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45" y="6283305"/>
            <a:ext cx="7700429" cy="24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5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with cacheline usage = ¼, with bank conflict</a:t>
            </a:r>
          </a:p>
          <a:p>
            <a:pPr lvl="1"/>
            <a:r>
              <a:rPr lang="en-US" dirty="0"/>
              <a:t>Every thread read different cacheline</a:t>
            </a:r>
          </a:p>
          <a:p>
            <a:pPr lvl="1"/>
            <a:r>
              <a:rPr lang="en-US" dirty="0"/>
              <a:t>Every continues 16 thread cover only 1 banks, 4 bank conflict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0A56BF-9F41-4096-B924-EE36F310E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2" y="2896165"/>
            <a:ext cx="11109102" cy="5501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1EFAF-2D93-4D96-9B5F-9DBA27385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2" y="8601011"/>
            <a:ext cx="5607338" cy="2495678"/>
          </a:xfrm>
          <a:prstGeom prst="rect">
            <a:avLst/>
          </a:prstGeom>
        </p:spPr>
      </p:pic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21B5EA1-7B95-46BC-AD33-1A65B86B2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8601011"/>
            <a:ext cx="12634368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3689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6263</TotalTime>
  <Words>323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3</vt:lpstr>
      <vt:lpstr>1_AMD WIDE BLK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874</cp:revision>
  <dcterms:modified xsi:type="dcterms:W3CDTF">2020-08-04T06:14:35Z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