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2" r:id="rId5"/>
    <p:sldId id="261" r:id="rId6"/>
    <p:sldId id="263" r:id="rId7"/>
    <p:sldId id="265" r:id="rId8"/>
    <p:sldId id="264" r:id="rId9"/>
    <p:sldId id="259" r:id="rId10"/>
    <p:sldId id="258" r:id="rId11"/>
    <p:sldId id="260" r:id="rId12"/>
    <p:sldId id="268" r:id="rId13"/>
    <p:sldId id="269" r:id="rId14"/>
    <p:sldId id="266" r:id="rId15"/>
    <p:sldId id="267" r:id="rId16"/>
    <p:sldId id="275" r:id="rId17"/>
    <p:sldId id="276" r:id="rId18"/>
    <p:sldId id="277" r:id="rId19"/>
    <p:sldId id="278" r:id="rId20"/>
    <p:sldId id="257" r:id="rId21"/>
    <p:sldId id="270" r:id="rId22"/>
    <p:sldId id="271" r:id="rId23"/>
    <p:sldId id="274" r:id="rId24"/>
    <p:sldId id="272" r:id="rId25"/>
    <p:sldId id="279" r:id="rId26"/>
    <p:sldId id="273" r:id="rId27"/>
    <p:sldId id="280" r:id="rId28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56"/>
            <p14:sldId id="262"/>
            <p14:sldId id="261"/>
            <p14:sldId id="263"/>
            <p14:sldId id="265"/>
            <p14:sldId id="264"/>
            <p14:sldId id="259"/>
            <p14:sldId id="258"/>
            <p14:sldId id="260"/>
            <p14:sldId id="268"/>
            <p14:sldId id="269"/>
            <p14:sldId id="266"/>
            <p14:sldId id="267"/>
            <p14:sldId id="275"/>
            <p14:sldId id="276"/>
            <p14:sldId id="277"/>
            <p14:sldId id="278"/>
            <p14:sldId id="257"/>
            <p14:sldId id="270"/>
            <p14:sldId id="271"/>
            <p14:sldId id="274"/>
            <p14:sldId id="272"/>
            <p14:sldId id="279"/>
            <p14:sldId id="27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54" y="3600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472710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0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0581DC81-97D6-42FD-ABCB-BFA8BBFA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5410"/>
            <a:ext cx="8839654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D838F-6087-409E-966E-871AB45F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470091"/>
            <a:ext cx="11684601" cy="123831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2ECFC8F-04E9-4370-8440-FF9A2C21B412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192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64DEF-F637-4218-9017-96E01014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7136522"/>
            <a:ext cx="11817957" cy="1333569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F77995E0-F9C9-43F0-8397-B7C12E9AF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4653544"/>
            <a:ext cx="8782501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1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1939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E709F0A-2B62-44AE-A808-F4DAAB63D84D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168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72D6-FCBA-4237-8B99-08401B6E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9" y="6290096"/>
            <a:ext cx="11246428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7" name="Picture 6" descr="A picture containing green, playing&#10;&#10;Description automatically generated">
            <a:extLst>
              <a:ext uri="{FF2B5EF4-FFF2-40B4-BE49-F238E27FC236}">
                <a16:creationId xmlns:a16="http://schemas.microsoft.com/office/drawing/2014/main" id="{93ECA2A2-B4AB-4451-9FB7-BF911C0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260235"/>
            <a:ext cx="11436938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3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1939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6" name="Picture 5" descr="A picture containing pencil, television, screen&#10;&#10;Description automatically generated">
            <a:extLst>
              <a:ext uri="{FF2B5EF4-FFF2-40B4-BE49-F238E27FC236}">
                <a16:creationId xmlns:a16="http://schemas.microsoft.com/office/drawing/2014/main" id="{7E9E4D76-3333-4CAD-85D4-ADD8FE8C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347246"/>
            <a:ext cx="11779855" cy="217181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E709F0A-2B62-44AE-A808-F4DAAB63D84D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304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26072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6D32E75B-C37F-4A97-9E90-BB3DEED0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32745"/>
            <a:ext cx="9379432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56F1DD-51E5-49E0-96E1-26EF13F2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3" y="6437949"/>
            <a:ext cx="10871759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altLang="zh-CN" dirty="0"/>
              <a:t>Between branch will switch to other wave</a:t>
            </a:r>
          </a:p>
          <a:p>
            <a:pPr fontAlgn="auto"/>
            <a:r>
              <a:rPr lang="en-US" altLang="zh-CN" dirty="0"/>
              <a:t>Total 40916 </a:t>
            </a:r>
            <a:r>
              <a:rPr lang="en-US" altLang="zh-CN" dirty="0" err="1"/>
              <a:t>clk</a:t>
            </a:r>
            <a:r>
              <a:rPr lang="en-US" altLang="zh-CN" dirty="0"/>
              <a:t> for idle wave</a:t>
            </a:r>
          </a:p>
          <a:p>
            <a:pPr fontAlgn="auto"/>
            <a:r>
              <a:rPr lang="en-US" altLang="zh-CN" dirty="0"/>
              <a:t>Total 43008 </a:t>
            </a:r>
            <a:r>
              <a:rPr lang="en-US" altLang="zh-CN" dirty="0" err="1"/>
              <a:t>clk</a:t>
            </a:r>
            <a:r>
              <a:rPr lang="en-US" altLang="zh-CN" dirty="0"/>
              <a:t> for block wave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9" name="Picture 8" descr="A picture containing lamp, light, computer&#10;&#10;Description automatically generated">
            <a:extLst>
              <a:ext uri="{FF2B5EF4-FFF2-40B4-BE49-F238E27FC236}">
                <a16:creationId xmlns:a16="http://schemas.microsoft.com/office/drawing/2014/main" id="{A04A6FCB-9B1B-4C17-A5C2-49C9A51B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" y="6437949"/>
            <a:ext cx="10471688" cy="221626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8321851-EE1E-4E4F-998F-EC5A2C3CF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" y="8692411"/>
            <a:ext cx="8318928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B8AC2F6-F26C-4A9D-ACA9-0EA708190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287524"/>
            <a:ext cx="11786206" cy="2209914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6C527DE-66CC-402F-AFC4-DCBABF5F6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497438"/>
            <a:ext cx="8547539" cy="21400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ABEB346-D453-4232-83B7-47733DE24D67}"/>
              </a:ext>
            </a:extLst>
          </p:cNvPr>
          <p:cNvSpPr txBox="1">
            <a:spLocks/>
          </p:cNvSpPr>
          <p:nvPr/>
        </p:nvSpPr>
        <p:spPr>
          <a:xfrm>
            <a:off x="313245" y="3337561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after branch will switch to block wave immediately</a:t>
            </a:r>
          </a:p>
          <a:p>
            <a:pPr fontAlgn="auto"/>
            <a:r>
              <a:rPr lang="en-US" altLang="zh-CN" dirty="0"/>
              <a:t>After branch switch to idle wave takes 20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fontAlgn="auto"/>
            <a:r>
              <a:rPr lang="en-US" altLang="zh-CN" dirty="0"/>
              <a:t>Total 43520 </a:t>
            </a:r>
            <a:r>
              <a:rPr lang="en-US" altLang="zh-CN" dirty="0" err="1"/>
              <a:t>clk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46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393E4FBE-0434-42D1-877D-657BD9583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548007"/>
            <a:ext cx="9220674" cy="24575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7EC-E60D-4B7F-82C3-B1672C167EA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lvl="1" fontAlgn="auto"/>
            <a:r>
              <a:rPr lang="en-US" dirty="0"/>
              <a:t>8 </a:t>
            </a:r>
            <a:r>
              <a:rPr lang="en-US" dirty="0" err="1"/>
              <a:t>clk</a:t>
            </a:r>
            <a:r>
              <a:rPr lang="en-US" dirty="0"/>
              <a:t> after first 2 flat</a:t>
            </a:r>
          </a:p>
          <a:p>
            <a:pPr lvl="1"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flat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05260" cy="4851266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2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8 flat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3EB0C-FE29-448B-8C30-38958053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518138"/>
            <a:ext cx="10649497" cy="252743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9EABCD-E9B8-4E0E-87E0-787F8B45B16C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88F639-84D9-437E-B811-E9EAFF1C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9074355"/>
            <a:ext cx="11798906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after every 4 </a:t>
            </a:r>
            <a:r>
              <a:rPr lang="en-US" altLang="zh-CN" dirty="0" err="1"/>
              <a:t>valu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472710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EEB8CBC-017A-486A-92AF-E143EBFD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976695"/>
            <a:ext cx="10478038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6C65D-C99F-4331-BA60-44BD4434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484189"/>
            <a:ext cx="10503440" cy="25020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5AB1D1-5534-4310-BBEE-387601E9677F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6425-8EE2-4097-9C28-04D63566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60680"/>
            <a:ext cx="5448301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8 flat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00F012-69CF-46C2-AF0D-33EFBFDB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8986218"/>
            <a:ext cx="11798906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0C5F0-9EE0-410B-A49F-3A4FEB30DF8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close up of electronics&#10;&#10;Description automatically generated">
            <a:extLst>
              <a:ext uri="{FF2B5EF4-FFF2-40B4-BE49-F238E27FC236}">
                <a16:creationId xmlns:a16="http://schemas.microsoft.com/office/drawing/2014/main" id="{EBE96E1D-9139-41DD-BB20-EAF17383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068813"/>
            <a:ext cx="10478038" cy="248297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7DB0-6344-433D-9A19-37B4B27B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092727"/>
            <a:ext cx="556018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4 flat</a:t>
            </a:r>
          </a:p>
          <a:p>
            <a:pPr lvl="1" fontAlgn="auto"/>
            <a:r>
              <a:rPr lang="en-US" dirty="0"/>
              <a:t>144 </a:t>
            </a:r>
            <a:r>
              <a:rPr lang="en-US" dirty="0" err="1"/>
              <a:t>clk</a:t>
            </a:r>
            <a:r>
              <a:rPr lang="en-US" dirty="0"/>
              <a:t> after branch</a:t>
            </a:r>
          </a:p>
          <a:p>
            <a:pPr lvl="1" fontAlgn="auto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6946A-EC4C-48E4-884F-2B2FBA8AA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8509976"/>
            <a:ext cx="11805257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8580B-130B-4BB9-AE83-EE3C91CE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6653014"/>
            <a:ext cx="11824308" cy="216546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4B40C-3E64-4CFC-81CB-152AA643F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8818475"/>
            <a:ext cx="10770154" cy="2508379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D199568-0984-4002-9ED3-5E547A7B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8" y="1381125"/>
            <a:ext cx="5553075" cy="4937125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8 wave per CU</a:t>
            </a:r>
          </a:p>
          <a:p>
            <a:pPr lvl="1"/>
            <a:r>
              <a:rPr lang="en-US" dirty="0"/>
              <a:t>60 group</a:t>
            </a:r>
          </a:p>
          <a:p>
            <a:pPr lvl="1"/>
            <a:r>
              <a:rPr lang="en-US" dirty="0"/>
              <a:t>32 flat per loop</a:t>
            </a:r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46864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non-block wave</a:t>
            </a:r>
          </a:p>
          <a:p>
            <a:pPr lvl="1"/>
            <a:r>
              <a:rPr lang="en-US" dirty="0"/>
              <a:t>55400 </a:t>
            </a:r>
            <a:r>
              <a:rPr lang="en-US" dirty="0" err="1"/>
              <a:t>clk</a:t>
            </a:r>
            <a:r>
              <a:rPr lang="en-US" dirty="0"/>
              <a:t> for block wave</a:t>
            </a:r>
          </a:p>
          <a:p>
            <a:pPr lvl="1"/>
            <a:r>
              <a:rPr lang="en-US" dirty="0"/>
              <a:t>Switch to block wave only when first wave is doing branch and </a:t>
            </a:r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D4363E-136B-49C7-9F3F-734163428417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</p:spTree>
    <p:extLst>
      <p:ext uri="{BB962C8B-B14F-4D97-AF65-F5344CB8AC3E}">
        <p14:creationId xmlns:p14="http://schemas.microsoft.com/office/powerpoint/2010/main" val="183327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114423"/>
            <a:ext cx="5552568" cy="5374928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8 wave per CU</a:t>
            </a:r>
          </a:p>
          <a:p>
            <a:pPr lvl="1"/>
            <a:r>
              <a:rPr lang="en-US" dirty="0"/>
              <a:t>60 group</a:t>
            </a:r>
          </a:p>
          <a:p>
            <a:pPr lvl="1"/>
            <a:r>
              <a:rPr lang="en-US" dirty="0"/>
              <a:t>32 flat per loop</a:t>
            </a:r>
          </a:p>
          <a:p>
            <a:pPr lvl="1"/>
            <a:r>
              <a:rPr lang="en-US" dirty="0"/>
              <a:t>Barrier before enter loop</a:t>
            </a:r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47880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non-block wave</a:t>
            </a:r>
          </a:p>
          <a:p>
            <a:pPr lvl="1"/>
            <a:r>
              <a:rPr lang="en-US" dirty="0"/>
              <a:t>56108 </a:t>
            </a:r>
            <a:r>
              <a:rPr lang="en-US" dirty="0" err="1"/>
              <a:t>clk</a:t>
            </a:r>
            <a:r>
              <a:rPr lang="en-US" dirty="0"/>
              <a:t> for block wave</a:t>
            </a:r>
          </a:p>
          <a:p>
            <a:pPr lvl="1"/>
            <a:r>
              <a:rPr lang="en-US" dirty="0"/>
              <a:t>Switch to block wave till first wave finished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956FBD7D-31F7-45C2-9C05-6E342A60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" y="6579870"/>
            <a:ext cx="11792556" cy="2203563"/>
          </a:xfrm>
          <a:prstGeom prst="rect">
            <a:avLst/>
          </a:prstGeom>
        </p:spPr>
      </p:pic>
      <p:pic>
        <p:nvPicPr>
          <p:cNvPr id="10" name="Picture 9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F0407280-5A33-48BA-9600-E8476C7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2" y="8783433"/>
            <a:ext cx="11500441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6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pencil, computer, light&#10;&#10;Description automatically generated">
            <a:extLst>
              <a:ext uri="{FF2B5EF4-FFF2-40B4-BE49-F238E27FC236}">
                <a16:creationId xmlns:a16="http://schemas.microsoft.com/office/drawing/2014/main" id="{9F1F5506-9602-42A8-861E-540329D2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773594"/>
            <a:ext cx="11074969" cy="2222614"/>
          </a:xfrm>
          <a:prstGeom prst="rect">
            <a:avLst/>
          </a:prstGeom>
        </p:spPr>
      </p:pic>
      <p:pic>
        <p:nvPicPr>
          <p:cNvPr id="11" name="Picture 10" descr="A picture containing screenshot, train, street, riding&#10;&#10;Description automatically generated">
            <a:extLst>
              <a:ext uri="{FF2B5EF4-FFF2-40B4-BE49-F238E27FC236}">
                <a16:creationId xmlns:a16="http://schemas.microsoft.com/office/drawing/2014/main" id="{C461DD82-34D5-49E3-B2D2-465B9298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901547"/>
            <a:ext cx="10636797" cy="24385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8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altLang="zh-CN" dirty="0"/>
              <a:t>Total 57780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4 flat</a:t>
            </a:r>
          </a:p>
          <a:p>
            <a:pPr lvl="1" fontAlgn="auto"/>
            <a:r>
              <a:rPr lang="en-US" dirty="0"/>
              <a:t>188 </a:t>
            </a:r>
            <a:r>
              <a:rPr lang="en-US" dirty="0" err="1"/>
              <a:t>clk</a:t>
            </a:r>
            <a:r>
              <a:rPr lang="en-US" dirty="0"/>
              <a:t> after branch</a:t>
            </a:r>
          </a:p>
          <a:p>
            <a:pPr lvl="1" fontAlgn="auto"/>
            <a:r>
              <a:rPr lang="en-US" dirty="0"/>
              <a:t>Switch to block wave when first wave doing </a:t>
            </a:r>
            <a:r>
              <a:rPr lang="en-US" dirty="0" err="1"/>
              <a:t>salu</a:t>
            </a:r>
            <a:r>
              <a:rPr lang="en-US" dirty="0"/>
              <a:t> and branch</a:t>
            </a:r>
          </a:p>
          <a:p>
            <a:pPr lvl="1" fontAlgn="auto"/>
            <a:r>
              <a:rPr lang="en-US" dirty="0"/>
              <a:t>Switch back till barrier finished</a:t>
            </a:r>
          </a:p>
        </p:txBody>
      </p:sp>
    </p:spTree>
    <p:extLst>
      <p:ext uri="{BB962C8B-B14F-4D97-AF65-F5344CB8AC3E}">
        <p14:creationId xmlns:p14="http://schemas.microsoft.com/office/powerpoint/2010/main" val="374573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v[v_test+10], v[v_test+10],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v[v_test+11], v[v_test+11],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v[v_test+12], v[v_test+12],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v[v_test+13], v[v_test+13],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v[v_test+14], v[v_test+14],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v[v_test+15], v[v_test+15], v[v_test+15]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r>
              <a:rPr lang="en-US" dirty="0"/>
              <a:t>Best practice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 with barrier</a:t>
            </a:r>
          </a:p>
          <a:p>
            <a:pPr lvl="1" fontAlgn="auto"/>
            <a:r>
              <a:rPr lang="en-US" dirty="0"/>
              <a:t>8 </a:t>
            </a:r>
            <a:r>
              <a:rPr lang="en-US" dirty="0" err="1"/>
              <a:t>valu</a:t>
            </a:r>
            <a:r>
              <a:rPr lang="en-US" dirty="0"/>
              <a:t> between 4 flat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4 flat</a:t>
            </a:r>
          </a:p>
          <a:p>
            <a:pPr lvl="1" fontAlgn="auto"/>
            <a:r>
              <a:rPr lang="en-US" dirty="0"/>
              <a:t>48 </a:t>
            </a:r>
            <a:r>
              <a:rPr lang="en-US" dirty="0" err="1"/>
              <a:t>clk</a:t>
            </a:r>
            <a:r>
              <a:rPr lang="en-US" dirty="0"/>
              <a:t> between every 4 flat per </a:t>
            </a:r>
            <a:r>
              <a:rPr lang="en-US" dirty="0" err="1"/>
              <a:t>simd</a:t>
            </a:r>
            <a:endParaRPr lang="en-US" dirty="0"/>
          </a:p>
          <a:p>
            <a:pPr lvl="1" fontAlgn="auto"/>
            <a:r>
              <a:rPr lang="en-US" dirty="0"/>
              <a:t>Insert 11 </a:t>
            </a:r>
            <a:r>
              <a:rPr lang="en-US" dirty="0" err="1"/>
              <a:t>instru</a:t>
            </a:r>
            <a:r>
              <a:rPr lang="en-US" dirty="0"/>
              <a:t>. with 4 </a:t>
            </a:r>
            <a:r>
              <a:rPr lang="en-US" dirty="0" err="1"/>
              <a:t>clk</a:t>
            </a:r>
            <a:r>
              <a:rPr lang="en-US" dirty="0"/>
              <a:t> idle between every 4 flat</a:t>
            </a:r>
          </a:p>
          <a:p>
            <a:pPr lvl="1" fontAlgn="auto"/>
            <a:r>
              <a:rPr lang="en-US" dirty="0"/>
              <a:t>Use 2 wave per </a:t>
            </a:r>
            <a:r>
              <a:rPr lang="en-US" dirty="0" err="1"/>
              <a:t>simd</a:t>
            </a:r>
            <a:r>
              <a:rPr lang="en-US" dirty="0"/>
              <a:t> to hide branch latency 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6BD1-072C-496B-AF75-4FB6078F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" y="6743773"/>
            <a:ext cx="11805257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58192" y="1065513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51B7A19-6985-4757-B6EF-275C404D5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4729743"/>
            <a:ext cx="10547892" cy="248932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E97B1CB-9898-486B-9CA0-40E033676EC5}"/>
              </a:ext>
            </a:extLst>
          </p:cNvPr>
          <p:cNvSpPr txBox="1">
            <a:spLocks/>
          </p:cNvSpPr>
          <p:nvPr/>
        </p:nvSpPr>
        <p:spPr>
          <a:xfrm>
            <a:off x="256090" y="3349836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192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  <a:p>
            <a:pPr fontAlgn="auto"/>
            <a:r>
              <a:rPr lang="en-US" dirty="0"/>
              <a:t>2 wave delay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90BC1-7E21-496D-9B4E-1721C218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7219071"/>
            <a:ext cx="11697301" cy="1257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1A614-D94F-4429-977A-B2F378434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8476436"/>
            <a:ext cx="11811607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168 </a:t>
            </a:r>
            <a:r>
              <a:rPr lang="en-US" altLang="zh-CN" dirty="0" err="1"/>
              <a:t>clk</a:t>
            </a:r>
            <a:r>
              <a:rPr lang="en-US" altLang="zh-CN" dirty="0"/>
              <a:t> per loop</a:t>
            </a:r>
          </a:p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barrier</a:t>
            </a:r>
          </a:p>
          <a:p>
            <a:pPr fontAlgn="auto"/>
            <a:r>
              <a:rPr lang="en-US" dirty="0"/>
              <a:t>4wave start together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752474"/>
            <a:ext cx="6281225" cy="5194722"/>
          </a:xfrm>
          <a:prstGeom prst="roundRect">
            <a:avLst>
              <a:gd name="adj" fmla="val 3564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31CB3-E933-4207-9955-CD3FCDAD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8376801"/>
            <a:ext cx="11043218" cy="119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3B454-04AE-42F9-9DDD-453AF946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9596879"/>
            <a:ext cx="11741753" cy="1263715"/>
          </a:xfrm>
          <a:prstGeom prst="rect">
            <a:avLst/>
          </a:prstGeom>
        </p:spPr>
      </p:pic>
      <p:pic>
        <p:nvPicPr>
          <p:cNvPr id="15" name="Picture 14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82A16905-BF19-4D67-BA17-6A03644E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5944625"/>
            <a:ext cx="1008431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58192" y="1065513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3AC1D2-CBC2-4D9F-BACF-88186899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3809009"/>
            <a:ext cx="7321926" cy="2451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45763-25AF-4833-BB9F-AF12C014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231253"/>
            <a:ext cx="11779855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300 </a:t>
            </a:r>
            <a:r>
              <a:rPr lang="en-US" altLang="zh-CN" dirty="0" err="1"/>
              <a:t>clk</a:t>
            </a:r>
            <a:r>
              <a:rPr lang="en-US" altLang="zh-CN" dirty="0"/>
              <a:t> per loop</a:t>
            </a:r>
          </a:p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barrier</a:t>
            </a:r>
          </a:p>
          <a:p>
            <a:pPr fontAlgn="auto"/>
            <a:r>
              <a:rPr lang="en-US" dirty="0"/>
              <a:t>4wave start together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752474"/>
            <a:ext cx="6281225" cy="5194722"/>
          </a:xfrm>
          <a:prstGeom prst="roundRect">
            <a:avLst>
              <a:gd name="adj" fmla="val 3564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F9DE03A-463A-4B55-9555-3E7D3268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2" y="6105526"/>
            <a:ext cx="11786206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v[v_test+10], v[v_test+10],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v[v_test+11], v[v_test+11],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v[v_test+12], v[v_test+12],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v[v_test+13], v[v_test+13],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v[v_test+14], v[v_test+14],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v[v_test+15], v[v_test+15], v[v_test+15]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v[v_test+12], v[v_test+11],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v[v_test+13], v[v_test+12],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v[v_test+14], v[v_test+13],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v[v_test+15], v[v_test+14], v[v_test+13]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7040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11850</Words>
  <Application>Microsoft Office PowerPoint</Application>
  <PresentationFormat>Custom</PresentationFormat>
  <Paragraphs>578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 3</vt:lpstr>
      <vt:lpstr>1_AMD WIDE BLK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salu</vt:lpstr>
      <vt:lpstr>salu</vt:lpstr>
      <vt:lpstr>salu</vt:lpstr>
      <vt:lpstr>salu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649</cp:revision>
  <dcterms:modified xsi:type="dcterms:W3CDTF">2020-07-23T04:58:44Z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