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6"/>
  </p:notesMasterIdLst>
  <p:handoutMasterIdLst>
    <p:handoutMasterId r:id="rId17"/>
  </p:handoutMasterIdLst>
  <p:sldIdLst>
    <p:sldId id="2053" r:id="rId4"/>
    <p:sldId id="2058" r:id="rId5"/>
    <p:sldId id="2054" r:id="rId6"/>
    <p:sldId id="2055" r:id="rId7"/>
    <p:sldId id="2059" r:id="rId8"/>
    <p:sldId id="2060" r:id="rId9"/>
    <p:sldId id="2056" r:id="rId10"/>
    <p:sldId id="2061" r:id="rId11"/>
    <p:sldId id="2057" r:id="rId12"/>
    <p:sldId id="2062" r:id="rId13"/>
    <p:sldId id="2063" r:id="rId14"/>
    <p:sldId id="2064" r:id="rId15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53"/>
            <p14:sldId id="2058"/>
            <p14:sldId id="2054"/>
            <p14:sldId id="2055"/>
            <p14:sldId id="2059"/>
            <p14:sldId id="2060"/>
            <p14:sldId id="2056"/>
            <p14:sldId id="2061"/>
            <p14:sldId id="2057"/>
            <p14:sldId id="2062"/>
            <p14:sldId id="2063"/>
            <p14:sldId id="20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73E1E7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>
        <p:scale>
          <a:sx n="66" d="100"/>
          <a:sy n="66" d="100"/>
        </p:scale>
        <p:origin x="672" y="64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Environment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/>
              <a:t>Vega20 60 cu</a:t>
            </a:r>
          </a:p>
          <a:p>
            <a:pPr lvl="1"/>
            <a:r>
              <a:rPr lang="en-US" altLang="zh-CN" sz="2400" dirty="0"/>
              <a:t>Data type = float2</a:t>
            </a:r>
          </a:p>
          <a:p>
            <a:pPr lvl="1"/>
            <a:r>
              <a:rPr lang="en-US" altLang="zh-CN" sz="2400" dirty="0"/>
              <a:t>FFT length = 2048</a:t>
            </a:r>
          </a:p>
          <a:p>
            <a:pPr lvl="1"/>
            <a:r>
              <a:rPr lang="en-US" altLang="zh-CN" sz="2400" dirty="0"/>
              <a:t>Group size = 1024</a:t>
            </a:r>
          </a:p>
          <a:p>
            <a:pPr lvl="1"/>
            <a:r>
              <a:rPr lang="en-US" altLang="zh-CN" sz="2400" dirty="0"/>
              <a:t>4 wave per SIMD; 16 wave per CU</a:t>
            </a:r>
          </a:p>
          <a:p>
            <a:r>
              <a:rPr lang="en-US" altLang="zh-CN" sz="2800" dirty="0"/>
              <a:t>Method:</a:t>
            </a:r>
          </a:p>
          <a:p>
            <a:pPr lvl="1"/>
            <a:r>
              <a:rPr lang="en-US" altLang="zh-CN" sz="2400" dirty="0"/>
              <a:t>1 origin </a:t>
            </a:r>
          </a:p>
          <a:p>
            <a:pPr lvl="1"/>
            <a:r>
              <a:rPr lang="en-US" altLang="zh-CN" sz="2400" dirty="0"/>
              <a:t>2 </a:t>
            </a:r>
            <a:r>
              <a:rPr lang="en-US" altLang="zh-CN" sz="2400" dirty="0" err="1"/>
              <a:t>dpp</a:t>
            </a:r>
            <a:endParaRPr lang="en-US" altLang="zh-CN" sz="2400" dirty="0"/>
          </a:p>
          <a:p>
            <a:pPr lvl="1"/>
            <a:r>
              <a:rPr lang="en-US" altLang="zh-CN" sz="2400" dirty="0"/>
              <a:t>3 </a:t>
            </a:r>
            <a:r>
              <a:rPr lang="en-US" altLang="zh-CN" sz="2400" dirty="0" err="1"/>
              <a:t>dpp</a:t>
            </a:r>
            <a:r>
              <a:rPr lang="en-US" altLang="zh-CN" sz="2400" dirty="0"/>
              <a:t> with twiddle in </a:t>
            </a:r>
            <a:r>
              <a:rPr lang="en-US" altLang="zh-CN" sz="2400" dirty="0" err="1"/>
              <a:t>lds</a:t>
            </a:r>
            <a:endParaRPr lang="en-US" altLang="zh-CN" sz="2400" dirty="0"/>
          </a:p>
          <a:p>
            <a:pPr lvl="1"/>
            <a:r>
              <a:rPr lang="en-US" altLang="zh-CN" sz="2400" dirty="0"/>
              <a:t>4 </a:t>
            </a:r>
            <a:r>
              <a:rPr lang="en-US" altLang="zh-CN" sz="2400" dirty="0" err="1"/>
              <a:t>dpp</a:t>
            </a:r>
            <a:r>
              <a:rPr lang="en-US" altLang="zh-CN" sz="2400" dirty="0"/>
              <a:t> with twiddle in flight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4: </a:t>
            </a:r>
            <a:r>
              <a:rPr lang="en-US" altLang="zh-CN" sz="2800" dirty="0" err="1"/>
              <a:t>dpp</a:t>
            </a:r>
            <a:r>
              <a:rPr lang="en-US" altLang="zh-CN" sz="2800" dirty="0"/>
              <a:t> with twiddle in flight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4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6D744E-2662-48BA-97D5-7C1D6E9B56B4}"/>
              </a:ext>
            </a:extLst>
          </p:cNvPr>
          <p:cNvSpPr/>
          <p:nvPr/>
        </p:nvSpPr>
        <p:spPr>
          <a:xfrm>
            <a:off x="1960116" y="4532402"/>
            <a:ext cx="2003460" cy="2287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butterfly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BA7F30C-4D48-4D37-A93E-F0A7F883D85B}"/>
              </a:ext>
            </a:extLst>
          </p:cNvPr>
          <p:cNvSpPr/>
          <p:nvPr/>
        </p:nvSpPr>
        <p:spPr>
          <a:xfrm rot="16200000">
            <a:off x="2867032" y="3690922"/>
            <a:ext cx="189627" cy="1495973"/>
          </a:xfrm>
          <a:prstGeom prst="leftBrace">
            <a:avLst>
              <a:gd name="adj1" fmla="val 31774"/>
              <a:gd name="adj2" fmla="val 5389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935CF1F-AC2E-4130-895F-3B596DBCC08D}"/>
              </a:ext>
            </a:extLst>
          </p:cNvPr>
          <p:cNvSpPr/>
          <p:nvPr/>
        </p:nvSpPr>
        <p:spPr>
          <a:xfrm rot="5400000">
            <a:off x="6391863" y="-1373978"/>
            <a:ext cx="285750" cy="8774524"/>
          </a:xfrm>
          <a:prstGeom prst="leftBrace">
            <a:avLst>
              <a:gd name="adj1" fmla="val 31666"/>
              <a:gd name="adj2" fmla="val 5389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C075E-1E81-4E03-9C78-42F911EA9A3F}"/>
              </a:ext>
            </a:extLst>
          </p:cNvPr>
          <p:cNvSpPr/>
          <p:nvPr/>
        </p:nvSpPr>
        <p:spPr>
          <a:xfrm>
            <a:off x="5209966" y="2558225"/>
            <a:ext cx="2003460" cy="2287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840 </a:t>
            </a:r>
            <a:r>
              <a:rPr lang="en-US" altLang="zh-CN" dirty="0" err="1">
                <a:solidFill>
                  <a:schemeClr val="bg1"/>
                </a:solidFill>
              </a:rPr>
              <a:t>clk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F01D4-84F5-468F-A47D-962FF961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47058"/>
            <a:ext cx="11786206" cy="118751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2AB72580-6C18-405C-A75E-91B7EF9DACB9}"/>
              </a:ext>
            </a:extLst>
          </p:cNvPr>
          <p:cNvSpPr/>
          <p:nvPr/>
        </p:nvSpPr>
        <p:spPr>
          <a:xfrm rot="16200000">
            <a:off x="8022433" y="1539832"/>
            <a:ext cx="180101" cy="5805037"/>
          </a:xfrm>
          <a:prstGeom prst="leftBrace">
            <a:avLst>
              <a:gd name="adj1" fmla="val 34192"/>
              <a:gd name="adj2" fmla="val 5389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001F9-A108-4E62-8600-8D62CD77224F}"/>
              </a:ext>
            </a:extLst>
          </p:cNvPr>
          <p:cNvSpPr/>
          <p:nvPr/>
        </p:nvSpPr>
        <p:spPr>
          <a:xfrm>
            <a:off x="7339507" y="4543705"/>
            <a:ext cx="2003460" cy="2287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twiddle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1909FB2-683C-4179-8FC7-E8BE1A0312BC}"/>
              </a:ext>
            </a:extLst>
          </p:cNvPr>
          <p:cNvSpPr/>
          <p:nvPr/>
        </p:nvSpPr>
        <p:spPr>
          <a:xfrm rot="16200000">
            <a:off x="4367165" y="3690921"/>
            <a:ext cx="189627" cy="1495973"/>
          </a:xfrm>
          <a:prstGeom prst="leftBrace">
            <a:avLst>
              <a:gd name="adj1" fmla="val 31774"/>
              <a:gd name="adj2" fmla="val 5389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B305E-2E6A-4CA7-A403-BDD9A92E81CB}"/>
              </a:ext>
            </a:extLst>
          </p:cNvPr>
          <p:cNvSpPr/>
          <p:nvPr/>
        </p:nvSpPr>
        <p:spPr>
          <a:xfrm>
            <a:off x="3472949" y="4542861"/>
            <a:ext cx="2003460" cy="2287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Condition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E53E93-F1D7-4419-8500-EC4B82A9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97" y="2352039"/>
            <a:ext cx="10808255" cy="408961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4: </a:t>
            </a:r>
            <a:r>
              <a:rPr lang="en-US" altLang="zh-CN" sz="2800" dirty="0" err="1"/>
              <a:t>dpp</a:t>
            </a:r>
            <a:r>
              <a:rPr lang="en-US" altLang="zh-CN" sz="2800" dirty="0"/>
              <a:t> with twiddle in flight</a:t>
            </a:r>
          </a:p>
          <a:p>
            <a:pPr lvl="1"/>
            <a:r>
              <a:rPr lang="en-US" altLang="zh-CN" sz="2400" dirty="0"/>
              <a:t>One wave will holding VALU during butterfly calculate, can’t interleave with other waves at all (not good)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79C3B-5EE8-4FA5-97A6-2C82C4E2BDB7}"/>
              </a:ext>
            </a:extLst>
          </p:cNvPr>
          <p:cNvSpPr/>
          <p:nvPr/>
        </p:nvSpPr>
        <p:spPr>
          <a:xfrm>
            <a:off x="3860777" y="6525915"/>
            <a:ext cx="2918937" cy="2972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Waiting other waves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6F6882-6F59-4F0B-9A01-D30027DDCE4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388652" y="4527946"/>
            <a:ext cx="2617828" cy="2113469"/>
          </a:xfrm>
          <a:prstGeom prst="straightConnector1">
            <a:avLst/>
          </a:prstGeom>
          <a:ln w="28575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29984-5FA2-4EFE-BBC7-32BF54764473}"/>
              </a:ext>
            </a:extLst>
          </p:cNvPr>
          <p:cNvSpPr/>
          <p:nvPr/>
        </p:nvSpPr>
        <p:spPr>
          <a:xfrm>
            <a:off x="5365343" y="2700438"/>
            <a:ext cx="5571495" cy="8440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F93007-7E1D-4767-A0FB-EDD2351DCDCF}"/>
              </a:ext>
            </a:extLst>
          </p:cNvPr>
          <p:cNvSpPr/>
          <p:nvPr/>
        </p:nvSpPr>
        <p:spPr>
          <a:xfrm>
            <a:off x="7076122" y="3683884"/>
            <a:ext cx="3860716" cy="8440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0C189-C38F-4712-8CBB-0D78265689C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388652" y="3544500"/>
            <a:ext cx="1762439" cy="3096915"/>
          </a:xfrm>
          <a:prstGeom prst="straightConnector1">
            <a:avLst/>
          </a:prstGeom>
          <a:ln w="28575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5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Conclusion 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dpp</a:t>
            </a:r>
            <a:r>
              <a:rPr lang="en-US" altLang="zh-CN" sz="2400" dirty="0"/>
              <a:t> with load twiddle in </a:t>
            </a:r>
            <a:r>
              <a:rPr lang="en-US" altLang="zh-CN" sz="2400" dirty="0" err="1"/>
              <a:t>lds</a:t>
            </a:r>
            <a:r>
              <a:rPr lang="en-US" altLang="zh-CN" sz="2400" dirty="0"/>
              <a:t> (if we could avoid compiler issue) </a:t>
            </a:r>
          </a:p>
          <a:p>
            <a:pPr lvl="2"/>
            <a:r>
              <a:rPr lang="en-US" altLang="zh-CN" sz="2000" dirty="0"/>
              <a:t>It has fewer instructions</a:t>
            </a:r>
          </a:p>
          <a:p>
            <a:pPr lvl="2"/>
            <a:r>
              <a:rPr lang="en-US" altLang="zh-CN" sz="2000" dirty="0"/>
              <a:t>Different wave could interleave while waiting for </a:t>
            </a:r>
            <a:r>
              <a:rPr lang="en-US" altLang="zh-CN" sz="2000" dirty="0" err="1"/>
              <a:t>lds_read</a:t>
            </a:r>
            <a:endParaRPr lang="en-US" altLang="zh-CN" sz="2000" dirty="0"/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7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1: origin 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lds</a:t>
            </a:r>
            <a:r>
              <a:rPr lang="en-US" altLang="zh-CN" sz="2400" dirty="0"/>
              <a:t>-sync to do data exchange 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1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77198B5-1170-48CF-BFCE-F1C6DCC8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25" y="1927011"/>
            <a:ext cx="5416828" cy="4178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07E11-0306-4CD1-8AB3-0B3C7AEA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4" y="2797113"/>
            <a:ext cx="5596875" cy="33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1: origin </a:t>
            </a:r>
          </a:p>
          <a:p>
            <a:pPr lvl="1"/>
            <a:r>
              <a:rPr lang="en-US" altLang="zh-CN" sz="2400" dirty="0"/>
              <a:t>need to wait global read and </a:t>
            </a:r>
            <a:r>
              <a:rPr lang="en-US" altLang="zh-CN" sz="2400" dirty="0" err="1"/>
              <a:t>lds</a:t>
            </a:r>
            <a:r>
              <a:rPr lang="en-US" altLang="zh-CN" sz="2400" dirty="0"/>
              <a:t> read/write opt are finished (not good)</a:t>
            </a:r>
          </a:p>
          <a:p>
            <a:pPr lvl="1"/>
            <a:r>
              <a:rPr lang="en-US" altLang="zh-CN" sz="2400" dirty="0"/>
              <a:t>Another wave could use VALU while one wave is waiting (good)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1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6568B-49BC-4BD2-B2FF-0269266B44D1}"/>
              </a:ext>
            </a:extLst>
          </p:cNvPr>
          <p:cNvGrpSpPr/>
          <p:nvPr/>
        </p:nvGrpSpPr>
        <p:grpSpPr>
          <a:xfrm>
            <a:off x="144776" y="5153102"/>
            <a:ext cx="11938614" cy="2514456"/>
            <a:chOff x="144776" y="5153102"/>
            <a:chExt cx="11938614" cy="25144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DC4EAA-F5A1-466A-BA23-02ACF30C5665}"/>
                </a:ext>
              </a:extLst>
            </p:cNvPr>
            <p:cNvGrpSpPr/>
            <p:nvPr/>
          </p:nvGrpSpPr>
          <p:grpSpPr>
            <a:xfrm>
              <a:off x="144776" y="5596363"/>
              <a:ext cx="11938614" cy="2071195"/>
              <a:chOff x="125105" y="2356975"/>
              <a:chExt cx="11938614" cy="207119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9EB3C6C-9056-480C-AA99-322E6ED69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105" y="2356975"/>
                <a:ext cx="11938614" cy="1257365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726E5F-9799-4AAC-9738-44DAC0932DA9}"/>
                  </a:ext>
                </a:extLst>
              </p:cNvPr>
              <p:cNvSpPr/>
              <p:nvPr/>
            </p:nvSpPr>
            <p:spPr>
              <a:xfrm>
                <a:off x="1819311" y="3943251"/>
                <a:ext cx="2003460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load twiddle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3D20330-0EEA-4BFA-8831-57897610642F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821041" y="3614340"/>
                <a:ext cx="0" cy="328911"/>
              </a:xfrm>
              <a:prstGeom prst="straightConnector1">
                <a:avLst/>
              </a:prstGeom>
              <a:ln w="19050">
                <a:solidFill>
                  <a:srgbClr val="ED1C2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4F3369-BD9C-4A14-9811-FCF83FCBACEA}"/>
                  </a:ext>
                </a:extLst>
              </p:cNvPr>
              <p:cNvSpPr/>
              <p:nvPr/>
            </p:nvSpPr>
            <p:spPr>
              <a:xfrm>
                <a:off x="3434328" y="4195235"/>
                <a:ext cx="2003460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read x 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lds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ADED303-77B6-4087-A824-E8819477D762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4436058" y="3614340"/>
                <a:ext cx="0" cy="580895"/>
              </a:xfrm>
              <a:prstGeom prst="straightConnector1">
                <a:avLst/>
              </a:prstGeom>
              <a:ln w="19050">
                <a:solidFill>
                  <a:srgbClr val="ED1C2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B35E69-6F0D-40CC-8182-60882A58FEF6}"/>
                  </a:ext>
                </a:extLst>
              </p:cNvPr>
              <p:cNvSpPr/>
              <p:nvPr/>
            </p:nvSpPr>
            <p:spPr>
              <a:xfrm>
                <a:off x="7206765" y="4199470"/>
                <a:ext cx="2003460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write result to </a:t>
                </a:r>
                <a:r>
                  <a:rPr lang="en-US" dirty="0" err="1">
                    <a:solidFill>
                      <a:schemeClr val="bg1"/>
                    </a:solidFill>
                  </a:rPr>
                  <a:t>lds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B55C918-D7A0-45C5-A510-8145264E7949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8208495" y="3614339"/>
                <a:ext cx="0" cy="585131"/>
              </a:xfrm>
              <a:prstGeom prst="straightConnector1">
                <a:avLst/>
              </a:prstGeom>
              <a:ln w="19050">
                <a:solidFill>
                  <a:srgbClr val="ED1C2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FCDD7C5-1EAF-4D75-8D78-41095324AAF4}"/>
                  </a:ext>
                </a:extLst>
              </p:cNvPr>
              <p:cNvSpPr/>
              <p:nvPr/>
            </p:nvSpPr>
            <p:spPr>
              <a:xfrm>
                <a:off x="5203305" y="3948673"/>
                <a:ext cx="2003460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wait read complete</a:t>
                </a: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4DFA230C-3466-41A7-B91B-E7F80CC7EC2C}"/>
                  </a:ext>
                </a:extLst>
              </p:cNvPr>
              <p:cNvSpPr/>
              <p:nvPr/>
            </p:nvSpPr>
            <p:spPr>
              <a:xfrm rot="16200000">
                <a:off x="5940548" y="2442675"/>
                <a:ext cx="287192" cy="2630522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A0B57D-F80A-4640-8BB9-A2E93D24DDE7}"/>
                  </a:ext>
                </a:extLst>
              </p:cNvPr>
              <p:cNvSpPr/>
              <p:nvPr/>
            </p:nvSpPr>
            <p:spPr>
              <a:xfrm>
                <a:off x="9473993" y="3943251"/>
                <a:ext cx="2177812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wait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write</a:t>
                </a:r>
                <a:r>
                  <a:rPr lang="en-US" dirty="0">
                    <a:solidFill>
                      <a:schemeClr val="bg1"/>
                    </a:solidFill>
                  </a:rPr>
                  <a:t> complete</a:t>
                </a:r>
              </a:p>
            </p:txBody>
          </p: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91497436-A196-4BD0-8AAB-11F4A65F4D28}"/>
                  </a:ext>
                </a:extLst>
              </p:cNvPr>
              <p:cNvSpPr/>
              <p:nvPr/>
            </p:nvSpPr>
            <p:spPr>
              <a:xfrm rot="16200000">
                <a:off x="10211236" y="2437253"/>
                <a:ext cx="287192" cy="2630522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6D744E-2662-48BA-97D5-7C1D6E9B56B4}"/>
                </a:ext>
              </a:extLst>
            </p:cNvPr>
            <p:cNvSpPr/>
            <p:nvPr/>
          </p:nvSpPr>
          <p:spPr>
            <a:xfrm>
              <a:off x="5802449" y="5153102"/>
              <a:ext cx="2003460" cy="2287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656 </a:t>
              </a:r>
              <a:r>
                <a:rPr lang="en-US" altLang="zh-CN" dirty="0" err="1">
                  <a:solidFill>
                    <a:schemeClr val="bg1"/>
                  </a:solidFill>
                </a:rPr>
                <a:t>clk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9BA7F30C-4D48-4D37-A93E-F0A7F883D85B}"/>
                </a:ext>
              </a:extLst>
            </p:cNvPr>
            <p:cNvSpPr/>
            <p:nvPr/>
          </p:nvSpPr>
          <p:spPr>
            <a:xfrm rot="5400000">
              <a:off x="6875396" y="1334419"/>
              <a:ext cx="514176" cy="8583544"/>
            </a:xfrm>
            <a:prstGeom prst="leftBrace">
              <a:avLst>
                <a:gd name="adj1" fmla="val 8333"/>
                <a:gd name="adj2" fmla="val 5483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E833F47-8265-4294-BAFB-671AEA2B8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4" y="2481396"/>
            <a:ext cx="9976363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2: </a:t>
            </a:r>
            <a:r>
              <a:rPr lang="en-US" altLang="zh-CN" sz="2800" dirty="0" err="1"/>
              <a:t>dpp</a:t>
            </a:r>
            <a:endParaRPr lang="en-US" altLang="zh-CN" sz="2800" dirty="0"/>
          </a:p>
          <a:p>
            <a:pPr lvl="1"/>
            <a:r>
              <a:rPr lang="en-US" altLang="zh-CN" sz="2400" dirty="0"/>
              <a:t>Increase another 8 </a:t>
            </a:r>
            <a:r>
              <a:rPr lang="en-US" altLang="zh-CN" sz="2400" dirty="0" err="1"/>
              <a:t>dpp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cndmask</a:t>
            </a:r>
            <a:r>
              <a:rPr lang="en-US" altLang="zh-CN" sz="2400" dirty="0"/>
              <a:t> instructions : 32 </a:t>
            </a:r>
            <a:r>
              <a:rPr lang="en-US" altLang="zh-CN" sz="2400" dirty="0" err="1"/>
              <a:t>clk</a:t>
            </a:r>
            <a:endParaRPr lang="en-US" altLang="zh-CN" sz="2400" dirty="0"/>
          </a:p>
          <a:p>
            <a:pPr lvl="1"/>
            <a:r>
              <a:rPr lang="en-US" altLang="zh-CN" sz="2400" dirty="0"/>
              <a:t>No need to sync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2D170E-33FD-4773-B8CD-0E527CD4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26" y="2052087"/>
            <a:ext cx="5423179" cy="45277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B85D6B-8BA3-4675-96A3-EEC08B5A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4" y="2709617"/>
            <a:ext cx="5862488" cy="36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2: </a:t>
            </a:r>
            <a:r>
              <a:rPr lang="en-US" altLang="zh-CN" sz="2800" dirty="0" err="1"/>
              <a:t>dpp</a:t>
            </a:r>
            <a:endParaRPr lang="en-US" altLang="zh-CN" sz="2800" dirty="0"/>
          </a:p>
          <a:p>
            <a:pPr lvl="1"/>
            <a:r>
              <a:rPr lang="en-US" altLang="zh-CN" sz="2400" dirty="0"/>
              <a:t>Only need to wait reading twiddle from global mem (good)</a:t>
            </a:r>
          </a:p>
          <a:p>
            <a:pPr lvl="1"/>
            <a:r>
              <a:rPr lang="en-US" altLang="zh-CN" sz="2400" dirty="0"/>
              <a:t>Compiler will generate lots of condition branch instructions (compiler issue)</a:t>
            </a:r>
          </a:p>
          <a:p>
            <a:pPr lvl="1"/>
            <a:r>
              <a:rPr lang="en-US" altLang="zh-CN" sz="2400" dirty="0"/>
              <a:t>One wave will holding VALU during butterfly calculate, can’t interleave with other wave(not good)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2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39641-98FB-4FF4-B304-DBE4509B2155}"/>
              </a:ext>
            </a:extLst>
          </p:cNvPr>
          <p:cNvGrpSpPr/>
          <p:nvPr/>
        </p:nvGrpSpPr>
        <p:grpSpPr>
          <a:xfrm>
            <a:off x="305624" y="3429000"/>
            <a:ext cx="11805257" cy="2961980"/>
            <a:chOff x="383568" y="4227435"/>
            <a:chExt cx="11805257" cy="29619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6D744E-2662-48BA-97D5-7C1D6E9B56B4}"/>
                </a:ext>
              </a:extLst>
            </p:cNvPr>
            <p:cNvSpPr/>
            <p:nvPr/>
          </p:nvSpPr>
          <p:spPr>
            <a:xfrm>
              <a:off x="5477225" y="4227435"/>
              <a:ext cx="2003460" cy="2287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948 </a:t>
              </a:r>
              <a:r>
                <a:rPr lang="en-US" altLang="zh-CN" dirty="0" err="1">
                  <a:solidFill>
                    <a:schemeClr val="bg1"/>
                  </a:solidFill>
                </a:rPr>
                <a:t>clk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9BA7F30C-4D48-4D37-A93E-F0A7F883D85B}"/>
                </a:ext>
              </a:extLst>
            </p:cNvPr>
            <p:cNvSpPr/>
            <p:nvPr/>
          </p:nvSpPr>
          <p:spPr>
            <a:xfrm rot="5400000">
              <a:off x="6660961" y="469698"/>
              <a:ext cx="352134" cy="8440875"/>
            </a:xfrm>
            <a:prstGeom prst="leftBrace">
              <a:avLst>
                <a:gd name="adj1" fmla="val 8333"/>
                <a:gd name="adj2" fmla="val 5395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FE8E25-B948-431D-962F-ABDCA64562CE}"/>
                </a:ext>
              </a:extLst>
            </p:cNvPr>
            <p:cNvGrpSpPr/>
            <p:nvPr/>
          </p:nvGrpSpPr>
          <p:grpSpPr>
            <a:xfrm>
              <a:off x="383568" y="4805913"/>
              <a:ext cx="11805257" cy="2383502"/>
              <a:chOff x="383568" y="4519486"/>
              <a:chExt cx="11805257" cy="238350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79CA996-2138-4607-9E62-5F15FC7F3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568" y="4519486"/>
                <a:ext cx="11805257" cy="134626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726E5F-9799-4AAC-9738-44DAC0932DA9}"/>
                  </a:ext>
                </a:extLst>
              </p:cNvPr>
              <p:cNvSpPr/>
              <p:nvPr/>
            </p:nvSpPr>
            <p:spPr>
              <a:xfrm>
                <a:off x="1412923" y="6204739"/>
                <a:ext cx="2003460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load twiddle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FCDD7C5-1EAF-4D75-8D78-41095324AAF4}"/>
                  </a:ext>
                </a:extLst>
              </p:cNvPr>
              <p:cNvSpPr/>
              <p:nvPr/>
            </p:nvSpPr>
            <p:spPr>
              <a:xfrm>
                <a:off x="5083797" y="6204739"/>
                <a:ext cx="2003460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lots of condition </a:t>
                </a: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4DFA230C-3466-41A7-B91B-E7F80CC7EC2C}"/>
                  </a:ext>
                </a:extLst>
              </p:cNvPr>
              <p:cNvSpPr/>
              <p:nvPr/>
            </p:nvSpPr>
            <p:spPr>
              <a:xfrm rot="16200000">
                <a:off x="6028760" y="4241972"/>
                <a:ext cx="297265" cy="3544829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A0B57D-F80A-4640-8BB9-A2E93D24DDE7}"/>
                  </a:ext>
                </a:extLst>
              </p:cNvPr>
              <p:cNvSpPr/>
              <p:nvPr/>
            </p:nvSpPr>
            <p:spPr>
              <a:xfrm>
                <a:off x="8828442" y="6170825"/>
                <a:ext cx="2177812" cy="2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butterfly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91497436-A196-4BD0-8AAB-11F4A65F4D28}"/>
                  </a:ext>
                </a:extLst>
              </p:cNvPr>
              <p:cNvSpPr/>
              <p:nvPr/>
            </p:nvSpPr>
            <p:spPr>
              <a:xfrm rot="16200000">
                <a:off x="9745726" y="4213560"/>
                <a:ext cx="343245" cy="3544831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3D20330-0EEA-4BFA-8831-57897610642F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414653" y="5512375"/>
                <a:ext cx="0" cy="692364"/>
              </a:xfrm>
              <a:prstGeom prst="straightConnector1">
                <a:avLst/>
              </a:prstGeom>
              <a:ln w="19050">
                <a:solidFill>
                  <a:srgbClr val="ED1C2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8AC071-DE27-4D0A-99AE-AE6C9F5D1309}"/>
                  </a:ext>
                </a:extLst>
              </p:cNvPr>
              <p:cNvSpPr/>
              <p:nvPr/>
            </p:nvSpPr>
            <p:spPr>
              <a:xfrm>
                <a:off x="2206595" y="6605722"/>
                <a:ext cx="2918937" cy="2972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Wait load twiddle complete</a:t>
                </a:r>
              </a:p>
            </p:txBody>
          </p:sp>
        </p:grp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CF0D0DCE-697C-42F9-B3B1-EF037E8EB0CE}"/>
                </a:ext>
              </a:extLst>
            </p:cNvPr>
            <p:cNvSpPr/>
            <p:nvPr/>
          </p:nvSpPr>
          <p:spPr>
            <a:xfrm rot="16200000">
              <a:off x="3506592" y="5662482"/>
              <a:ext cx="297266" cy="1182237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0CD19D-03BB-4E61-AEDE-19CBA99B4832}"/>
                </a:ext>
              </a:extLst>
            </p:cNvPr>
            <p:cNvCxnSpPr>
              <a:cxnSpLocks/>
              <a:stCxn id="20" idx="1"/>
              <a:endCxn id="22" idx="0"/>
            </p:cNvCxnSpPr>
            <p:nvPr/>
          </p:nvCxnSpPr>
          <p:spPr>
            <a:xfrm>
              <a:off x="3655226" y="6402234"/>
              <a:ext cx="10838" cy="489915"/>
            </a:xfrm>
            <a:prstGeom prst="straightConnector1">
              <a:avLst/>
            </a:prstGeom>
            <a:ln w="19050">
              <a:solidFill>
                <a:srgbClr val="ED1C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88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2: </a:t>
            </a:r>
            <a:r>
              <a:rPr lang="en-US" altLang="zh-CN" sz="2800" dirty="0" err="1"/>
              <a:t>dpp</a:t>
            </a:r>
            <a:endParaRPr lang="en-US" altLang="zh-CN" sz="2800" dirty="0"/>
          </a:p>
          <a:p>
            <a:pPr lvl="1"/>
            <a:r>
              <a:rPr lang="en-US" altLang="zh-CN" sz="2400" dirty="0"/>
              <a:t>One wave will holding VALU during butterfly calculate, can’t interleave with other waves well (not good)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9CA3A-B6BF-43FE-9A48-93800368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2350933"/>
            <a:ext cx="8191921" cy="43309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D79C3B-5EE8-4FA5-97A6-2C82C4E2BDB7}"/>
              </a:ext>
            </a:extLst>
          </p:cNvPr>
          <p:cNvSpPr/>
          <p:nvPr/>
        </p:nvSpPr>
        <p:spPr>
          <a:xfrm>
            <a:off x="8619016" y="5996032"/>
            <a:ext cx="2918937" cy="2972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Waiting other waves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6F6882-6F59-4F0B-9A01-D30027DDCE4D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5765492" y="3808636"/>
            <a:ext cx="4312993" cy="2187396"/>
          </a:xfrm>
          <a:prstGeom prst="straightConnector1">
            <a:avLst/>
          </a:prstGeom>
          <a:ln w="28575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29984-5FA2-4EFE-BBC7-32BF54764473}"/>
              </a:ext>
            </a:extLst>
          </p:cNvPr>
          <p:cNvSpPr/>
          <p:nvPr/>
        </p:nvSpPr>
        <p:spPr>
          <a:xfrm>
            <a:off x="3024554" y="2968283"/>
            <a:ext cx="1167618" cy="8440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F93007-7E1D-4767-A0FB-EDD2351DCDCF}"/>
              </a:ext>
            </a:extLst>
          </p:cNvPr>
          <p:cNvSpPr/>
          <p:nvPr/>
        </p:nvSpPr>
        <p:spPr>
          <a:xfrm>
            <a:off x="5181683" y="2964574"/>
            <a:ext cx="1167618" cy="8440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0C189-C38F-4712-8CBB-0D78265689C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608363" y="3812345"/>
            <a:ext cx="6470122" cy="2183687"/>
          </a:xfrm>
          <a:prstGeom prst="straightConnector1">
            <a:avLst/>
          </a:prstGeom>
          <a:ln w="28575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22C626-9313-49F5-BAD2-9C472D82ADDF}"/>
              </a:ext>
            </a:extLst>
          </p:cNvPr>
          <p:cNvSpPr/>
          <p:nvPr/>
        </p:nvSpPr>
        <p:spPr>
          <a:xfrm>
            <a:off x="6669331" y="2964574"/>
            <a:ext cx="280107" cy="844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9BDB3-5671-474D-925B-E992BFFD6C3B}"/>
              </a:ext>
            </a:extLst>
          </p:cNvPr>
          <p:cNvSpPr/>
          <p:nvPr/>
        </p:nvSpPr>
        <p:spPr>
          <a:xfrm>
            <a:off x="8619016" y="4968060"/>
            <a:ext cx="2918937" cy="2972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Waiting global 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9E28A3-F525-401B-9E27-390CC45295E6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>
            <a:off x="6949438" y="3386605"/>
            <a:ext cx="3129047" cy="1581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DDA217-E019-4BB3-A188-660540B38C70}"/>
              </a:ext>
            </a:extLst>
          </p:cNvPr>
          <p:cNvSpPr/>
          <p:nvPr/>
        </p:nvSpPr>
        <p:spPr>
          <a:xfrm>
            <a:off x="4579284" y="2964574"/>
            <a:ext cx="280107" cy="844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EFA738-FD0F-4A60-B34A-ABA8CF276A30}"/>
              </a:ext>
            </a:extLst>
          </p:cNvPr>
          <p:cNvCxnSpPr>
            <a:cxnSpLocks/>
            <a:stCxn id="35" idx="3"/>
            <a:endCxn id="32" idx="0"/>
          </p:cNvCxnSpPr>
          <p:nvPr/>
        </p:nvCxnSpPr>
        <p:spPr>
          <a:xfrm>
            <a:off x="4859391" y="3386605"/>
            <a:ext cx="5219094" cy="1581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3: </a:t>
            </a:r>
            <a:r>
              <a:rPr lang="en-US" altLang="zh-CN" sz="2800" dirty="0" err="1"/>
              <a:t>dpp</a:t>
            </a:r>
            <a:r>
              <a:rPr lang="en-US" altLang="zh-CN" sz="2800" dirty="0"/>
              <a:t> with twiddle in </a:t>
            </a:r>
            <a:r>
              <a:rPr lang="en-US" altLang="zh-CN" sz="2800" dirty="0" err="1"/>
              <a:t>lds</a:t>
            </a:r>
            <a:endParaRPr lang="en-US" altLang="zh-CN" sz="2800" dirty="0"/>
          </a:p>
          <a:p>
            <a:pPr lvl="1"/>
            <a:r>
              <a:rPr lang="en-US" altLang="zh-CN" sz="2400" dirty="0"/>
              <a:t>Compiler can’t generate correct code, only work with –O0 (compiler issue)</a:t>
            </a:r>
          </a:p>
          <a:p>
            <a:pPr lvl="1"/>
            <a:r>
              <a:rPr lang="en-US" altLang="zh-CN" sz="2400" dirty="0"/>
              <a:t>Only read from </a:t>
            </a:r>
            <a:r>
              <a:rPr lang="en-US" altLang="zh-CN" sz="2400" dirty="0" err="1"/>
              <a:t>lds</a:t>
            </a:r>
            <a:r>
              <a:rPr lang="en-US" altLang="zh-CN" sz="2400" dirty="0"/>
              <a:t>, so no need to sync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EFA606-DDDF-46DA-B32B-496382F01637}"/>
              </a:ext>
            </a:extLst>
          </p:cNvPr>
          <p:cNvGrpSpPr/>
          <p:nvPr/>
        </p:nvGrpSpPr>
        <p:grpSpPr>
          <a:xfrm>
            <a:off x="6395248" y="2008503"/>
            <a:ext cx="5480332" cy="4197566"/>
            <a:chOff x="6395248" y="2008503"/>
            <a:chExt cx="5480332" cy="41975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347CC4-4C05-4B7F-88ED-EBA0CE64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5248" y="2008503"/>
              <a:ext cx="5480332" cy="4197566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A90EA6D-F625-41D8-8B8B-D6D51017EF73}"/>
                </a:ext>
              </a:extLst>
            </p:cNvPr>
            <p:cNvSpPr/>
            <p:nvPr/>
          </p:nvSpPr>
          <p:spPr>
            <a:xfrm>
              <a:off x="6395248" y="2362199"/>
              <a:ext cx="5480332" cy="200025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40EEC85-A973-4392-81FA-7F38B1B8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9" y="4487594"/>
            <a:ext cx="6117398" cy="17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3: </a:t>
            </a:r>
            <a:r>
              <a:rPr lang="en-US" altLang="zh-CN" sz="2800" dirty="0" err="1"/>
              <a:t>dpp</a:t>
            </a:r>
            <a:r>
              <a:rPr lang="en-US" altLang="zh-CN" sz="2800" dirty="0"/>
              <a:t> with twiddle in </a:t>
            </a:r>
            <a:r>
              <a:rPr lang="en-US" altLang="zh-CN" sz="2800" dirty="0" err="1"/>
              <a:t>lds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Lds_read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S_waitcnt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valu</a:t>
            </a:r>
            <a:r>
              <a:rPr lang="en-US" altLang="zh-CN" sz="2400" dirty="0"/>
              <a:t> instructions in wrong orders (compiler issue)</a:t>
            </a:r>
          </a:p>
          <a:p>
            <a:pPr lvl="1"/>
            <a:r>
              <a:rPr lang="en-US" altLang="zh-CN" sz="2400" dirty="0"/>
              <a:t>Different waves could interleave, better than origin method (good)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3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B69384-BA67-448D-AF5D-52EC7BDAEA4E}"/>
              </a:ext>
            </a:extLst>
          </p:cNvPr>
          <p:cNvGrpSpPr/>
          <p:nvPr/>
        </p:nvGrpSpPr>
        <p:grpSpPr>
          <a:xfrm>
            <a:off x="209549" y="5158036"/>
            <a:ext cx="11824308" cy="2321693"/>
            <a:chOff x="305624" y="1777313"/>
            <a:chExt cx="11824308" cy="2321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05CF09-C8FF-439D-B4B3-AD498E45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624" y="2209737"/>
              <a:ext cx="11824308" cy="121926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6D744E-2662-48BA-97D5-7C1D6E9B56B4}"/>
                </a:ext>
              </a:extLst>
            </p:cNvPr>
            <p:cNvSpPr/>
            <p:nvPr/>
          </p:nvSpPr>
          <p:spPr>
            <a:xfrm>
              <a:off x="4042368" y="1777313"/>
              <a:ext cx="2003460" cy="2287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208 </a:t>
              </a:r>
              <a:r>
                <a:rPr lang="en-US" altLang="zh-CN" dirty="0" err="1">
                  <a:solidFill>
                    <a:schemeClr val="bg1"/>
                  </a:solidFill>
                </a:rPr>
                <a:t>clk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9BA7F30C-4D48-4D37-A93E-F0A7F883D85B}"/>
                </a:ext>
              </a:extLst>
            </p:cNvPr>
            <p:cNvSpPr/>
            <p:nvPr/>
          </p:nvSpPr>
          <p:spPr>
            <a:xfrm rot="5400000">
              <a:off x="5008785" y="341784"/>
              <a:ext cx="228702" cy="3632200"/>
            </a:xfrm>
            <a:prstGeom prst="leftBrace">
              <a:avLst>
                <a:gd name="adj1" fmla="val 8333"/>
                <a:gd name="adj2" fmla="val 5389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6D3FD03-FCEC-4748-8FF8-77EADCEF0BEF}"/>
                </a:ext>
              </a:extLst>
            </p:cNvPr>
            <p:cNvSpPr/>
            <p:nvPr/>
          </p:nvSpPr>
          <p:spPr>
            <a:xfrm rot="16200000">
              <a:off x="6098635" y="2837714"/>
              <a:ext cx="343245" cy="1555312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380F18-F10F-4D81-852D-F794C820FE0B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463318" y="3312245"/>
              <a:ext cx="0" cy="474748"/>
            </a:xfrm>
            <a:prstGeom prst="straightConnector1">
              <a:avLst/>
            </a:prstGeom>
            <a:ln w="19050">
              <a:solidFill>
                <a:srgbClr val="ED1C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514D7C-8986-477D-A3DD-C3578E57AB35}"/>
                </a:ext>
              </a:extLst>
            </p:cNvPr>
            <p:cNvSpPr/>
            <p:nvPr/>
          </p:nvSpPr>
          <p:spPr>
            <a:xfrm>
              <a:off x="1003849" y="3786993"/>
              <a:ext cx="2918937" cy="2972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twiddle from </a:t>
              </a:r>
              <a:r>
                <a:rPr lang="en-US" dirty="0" err="1">
                  <a:solidFill>
                    <a:schemeClr val="bg1"/>
                  </a:solidFill>
                </a:rPr>
                <a:t>lds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F3EA16-C210-4766-B56D-D42DD1008481}"/>
                </a:ext>
              </a:extLst>
            </p:cNvPr>
            <p:cNvSpPr/>
            <p:nvPr/>
          </p:nvSpPr>
          <p:spPr>
            <a:xfrm>
              <a:off x="4810788" y="3801740"/>
              <a:ext cx="2918937" cy="2972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butterfly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FF9D104-178E-4125-ADE9-1FA97C48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4" y="2507591"/>
            <a:ext cx="10725701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3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Method 4: </a:t>
            </a:r>
            <a:r>
              <a:rPr lang="en-US" altLang="zh-CN" sz="2800" dirty="0" err="1"/>
              <a:t>dpp</a:t>
            </a:r>
            <a:r>
              <a:rPr lang="en-US" altLang="zh-CN" sz="2800" dirty="0"/>
              <a:t> with twiddle in flight</a:t>
            </a:r>
          </a:p>
          <a:p>
            <a:pPr lvl="1"/>
            <a:r>
              <a:rPr lang="en-US" altLang="zh-CN" sz="2400" dirty="0"/>
              <a:t>Use double precision to calculate phase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v_cos</a:t>
            </a:r>
            <a:r>
              <a:rPr lang="en-US" altLang="zh-CN" sz="2400" dirty="0"/>
              <a:t>/sin_f32 instruction to calculate twiddle</a:t>
            </a:r>
          </a:p>
          <a:p>
            <a:pPr lvl="1"/>
            <a:endParaRPr lang="en-US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DPP FOR FFT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Method 4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7567F-C5A3-4F30-B49D-713BDF02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0524"/>
            <a:ext cx="5753686" cy="4431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A790-A429-444F-8A83-6FC4980F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3" y="2774715"/>
            <a:ext cx="5425853" cy="363909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7A492F-0511-404C-878E-A830CA189211}"/>
              </a:ext>
            </a:extLst>
          </p:cNvPr>
          <p:cNvSpPr/>
          <p:nvPr/>
        </p:nvSpPr>
        <p:spPr>
          <a:xfrm>
            <a:off x="315536" y="3064631"/>
            <a:ext cx="5480332" cy="2857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9815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446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3</vt:lpstr>
      <vt:lpstr>1_AMD WIDE BLK</vt:lpstr>
      <vt:lpstr>DPP FOR FFT </vt:lpstr>
      <vt:lpstr>DPP FOR FFT </vt:lpstr>
      <vt:lpstr>DPP FOR FFT </vt:lpstr>
      <vt:lpstr>DPP FOR FFT </vt:lpstr>
      <vt:lpstr>DPP FOR FFT </vt:lpstr>
      <vt:lpstr>DPP FOR FFT </vt:lpstr>
      <vt:lpstr>DPP FOR FFT </vt:lpstr>
      <vt:lpstr>DPP FOR FFT </vt:lpstr>
      <vt:lpstr>DPP FOR FFT </vt:lpstr>
      <vt:lpstr>DPP FOR FFT </vt:lpstr>
      <vt:lpstr>DPP FOR FFT </vt:lpstr>
      <vt:lpstr>DPP FOR FFT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1658</cp:revision>
  <dcterms:modified xsi:type="dcterms:W3CDTF">2021-01-07T02:08:38Z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