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7"/>
  </p:notesMasterIdLst>
  <p:handoutMasterIdLst>
    <p:handoutMasterId r:id="rId8"/>
  </p:handoutMasterIdLst>
  <p:sldIdLst>
    <p:sldId id="2022" r:id="rId4"/>
    <p:sldId id="2025" r:id="rId5"/>
    <p:sldId id="2027" r:id="rId6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022"/>
            <p14:sldId id="2025"/>
            <p14:sldId id="20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1FCFD"/>
    <a:srgbClr val="00AAB5"/>
    <a:srgbClr val="70FF5D"/>
    <a:srgbClr val="F26522"/>
    <a:srgbClr val="767DC5"/>
    <a:srgbClr val="A6CE39"/>
    <a:srgbClr val="D6F6F8"/>
    <a:srgbClr val="73E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44" autoAdjust="0"/>
  </p:normalViewPr>
  <p:slideViewPr>
    <p:cSldViewPr snapToGrid="0">
      <p:cViewPr varScale="1">
        <p:scale>
          <a:sx n="62" d="100"/>
          <a:sy n="62" d="100"/>
        </p:scale>
        <p:origin x="868" y="52"/>
      </p:cViewPr>
      <p:guideLst>
        <p:guide orient="horz" pos="413"/>
        <p:guide pos="37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939114"/>
            <a:ext cx="11338560" cy="5379769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23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alphaModFix/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245" y="6569076"/>
            <a:ext cx="1769715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RTG </a:t>
            </a:r>
            <a:r>
              <a:rPr lang="en-US" altLang="zh-CN" sz="900" cap="all" dirty="0">
                <a:solidFill>
                  <a:schemeClr val="bg1"/>
                </a:solidFill>
                <a:cs typeface="Arial" pitchFamily="34" charset="0"/>
              </a:rPr>
              <a:t>CE  Team 2018 </a:t>
            </a: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|  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964888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492171" cy="2649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1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1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895" r:id="rId3"/>
    <p:sldLayoutId id="2147484384" r:id="rId4"/>
    <p:sldLayoutId id="2147483904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82DD22AD-9B81-4322-92DD-C36514996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71" y="1160936"/>
            <a:ext cx="5785992" cy="541893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dirty="0"/>
              <a:t>Example :</a:t>
            </a:r>
          </a:p>
          <a:p>
            <a:pPr lvl="1"/>
            <a:r>
              <a:rPr lang="en-US" altLang="zh-CN" dirty="0"/>
              <a:t>Data type: bf16</a:t>
            </a:r>
            <a:endParaRPr lang="en-US" dirty="0"/>
          </a:p>
          <a:p>
            <a:pPr lvl="1"/>
            <a:r>
              <a:rPr lang="en-US" dirty="0" err="1"/>
              <a:t>Gemm</a:t>
            </a:r>
            <a:r>
              <a:rPr lang="en-US" dirty="0"/>
              <a:t> format: column major </a:t>
            </a:r>
            <a:endParaRPr lang="en-US" altLang="zh-CN" dirty="0"/>
          </a:p>
          <a:p>
            <a:pPr lvl="1"/>
            <a:r>
              <a:rPr lang="en-US" dirty="0" err="1"/>
              <a:t>Gemm</a:t>
            </a:r>
            <a:r>
              <a:rPr lang="en-US" dirty="0"/>
              <a:t> size: M = 960, N = 1024, K = 1024</a:t>
            </a:r>
          </a:p>
          <a:p>
            <a:pPr lvl="1"/>
            <a:r>
              <a:rPr lang="en-US" dirty="0"/>
              <a:t>Padding: 32DWORD</a:t>
            </a:r>
          </a:p>
          <a:p>
            <a:pPr lvl="1"/>
            <a:r>
              <a:rPr lang="en-US" dirty="0" err="1"/>
              <a:t>Mfma</a:t>
            </a:r>
            <a:r>
              <a:rPr lang="en-US" dirty="0"/>
              <a:t> per wave: 1 * 2</a:t>
            </a:r>
          </a:p>
          <a:p>
            <a:pPr lvl="1"/>
            <a:r>
              <a:rPr lang="en-US" dirty="0"/>
              <a:t>Wave per group: 2 * 2</a:t>
            </a:r>
          </a:p>
          <a:p>
            <a:pPr lvl="1"/>
            <a:r>
              <a:rPr lang="en-US" dirty="0"/>
              <a:t>MT size: 64 * 128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 shot of a cage&#10;&#10;Description automatically generated">
            <a:extLst>
              <a:ext uri="{FF2B5EF4-FFF2-40B4-BE49-F238E27FC236}">
                <a16:creationId xmlns:a16="http://schemas.microsoft.com/office/drawing/2014/main" id="{7224F359-FCD3-4D36-A4FD-C214F7CD9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33" y="890283"/>
            <a:ext cx="6317610" cy="568958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 err="1"/>
              <a:t>mfma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Matrix A</a:t>
            </a:r>
          </a:p>
          <a:p>
            <a:pPr lvl="2"/>
            <a:r>
              <a:rPr lang="en-US" altLang="zh-CN" dirty="0"/>
              <a:t>M * K = 31 * 4</a:t>
            </a:r>
          </a:p>
          <a:p>
            <a:pPr lvl="2"/>
            <a:r>
              <a:rPr lang="en-US" altLang="zh-CN" dirty="0"/>
              <a:t>Every thread hold 2 elements in K dim</a:t>
            </a:r>
          </a:p>
          <a:p>
            <a:pPr lvl="1"/>
            <a:r>
              <a:rPr lang="en-US" altLang="zh-CN" dirty="0"/>
              <a:t>Matrix B</a:t>
            </a:r>
          </a:p>
          <a:p>
            <a:pPr lvl="2"/>
            <a:r>
              <a:rPr lang="en-US" altLang="zh-CN" dirty="0"/>
              <a:t>N * K = 31 * 4</a:t>
            </a:r>
          </a:p>
          <a:p>
            <a:pPr lvl="2"/>
            <a:r>
              <a:rPr lang="en-US" altLang="zh-CN" dirty="0"/>
              <a:t>Every thread hold 2 elements in </a:t>
            </a:r>
            <a:r>
              <a:rPr lang="en-US" altLang="zh-CN" dirty="0" err="1"/>
              <a:t>Kdim</a:t>
            </a:r>
            <a:endParaRPr lang="en-US" altLang="zh-CN" dirty="0"/>
          </a:p>
          <a:p>
            <a:pPr lvl="1"/>
            <a:r>
              <a:rPr lang="en-US" altLang="zh-CN" dirty="0"/>
              <a:t>Matrix D</a:t>
            </a:r>
          </a:p>
          <a:p>
            <a:pPr lvl="2"/>
            <a:r>
              <a:rPr lang="en-US" altLang="zh-CN" dirty="0"/>
              <a:t>M * N = 31 * 31</a:t>
            </a:r>
          </a:p>
          <a:p>
            <a:pPr lvl="2"/>
            <a:r>
              <a:rPr lang="en-US" altLang="zh-CN" dirty="0"/>
              <a:t>Every thread hold 4 lane in M dim</a:t>
            </a:r>
          </a:p>
          <a:p>
            <a:pPr lvl="2"/>
            <a:r>
              <a:rPr lang="en-US" altLang="zh-CN" dirty="0"/>
              <a:t>Every lane has 4 elements in M dim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D54CAD-83D8-44C2-B008-8C1E96FED4DC}"/>
              </a:ext>
            </a:extLst>
          </p:cNvPr>
          <p:cNvCxnSpPr/>
          <p:nvPr/>
        </p:nvCxnSpPr>
        <p:spPr>
          <a:xfrm>
            <a:off x="6959600" y="6482080"/>
            <a:ext cx="330200" cy="0"/>
          </a:xfrm>
          <a:prstGeom prst="straightConnector1">
            <a:avLst/>
          </a:prstGeom>
          <a:ln>
            <a:solidFill>
              <a:schemeClr val="bg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8E5475-455A-4DA6-A163-01F9939DAEB5}"/>
              </a:ext>
            </a:extLst>
          </p:cNvPr>
          <p:cNvCxnSpPr>
            <a:cxnSpLocks/>
          </p:cNvCxnSpPr>
          <p:nvPr/>
        </p:nvCxnSpPr>
        <p:spPr>
          <a:xfrm>
            <a:off x="11837460" y="2113282"/>
            <a:ext cx="0" cy="320886"/>
          </a:xfrm>
          <a:prstGeom prst="straightConnector1">
            <a:avLst/>
          </a:prstGeom>
          <a:ln>
            <a:solidFill>
              <a:schemeClr val="bg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8BAF35-99AF-4B06-B396-E981E1EE3165}"/>
              </a:ext>
            </a:extLst>
          </p:cNvPr>
          <p:cNvSpPr/>
          <p:nvPr/>
        </p:nvSpPr>
        <p:spPr>
          <a:xfrm>
            <a:off x="6773333" y="1905000"/>
            <a:ext cx="4878472" cy="618067"/>
          </a:xfrm>
          <a:prstGeom prst="roundRect">
            <a:avLst/>
          </a:prstGeom>
          <a:noFill/>
          <a:ln>
            <a:solidFill>
              <a:srgbClr val="ED1C2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One lane of store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371DE4-D5FE-4191-BB36-6D31C3FD7F81}"/>
              </a:ext>
            </a:extLst>
          </p:cNvPr>
          <p:cNvSpPr/>
          <p:nvPr/>
        </p:nvSpPr>
        <p:spPr>
          <a:xfrm>
            <a:off x="6773333" y="3030009"/>
            <a:ext cx="4878472" cy="1140671"/>
          </a:xfrm>
          <a:prstGeom prst="roundRect">
            <a:avLst/>
          </a:prstGeom>
          <a:noFill/>
          <a:ln>
            <a:solidFill>
              <a:srgbClr val="ED1C2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One tile for store</a:t>
            </a:r>
          </a:p>
        </p:txBody>
      </p:sp>
    </p:spTree>
    <p:extLst>
      <p:ext uri="{BB962C8B-B14F-4D97-AF65-F5344CB8AC3E}">
        <p14:creationId xmlns:p14="http://schemas.microsoft.com/office/powerpoint/2010/main" val="142799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Global store work load:</a:t>
            </a:r>
          </a:p>
          <a:p>
            <a:pPr lvl="1"/>
            <a:r>
              <a:rPr lang="en-US" dirty="0"/>
              <a:t>store instruction width: </a:t>
            </a:r>
          </a:p>
          <a:p>
            <a:pPr lvl="2"/>
            <a:r>
              <a:rPr lang="en-US" dirty="0"/>
              <a:t>1DWORD = 2 element</a:t>
            </a:r>
          </a:p>
          <a:p>
            <a:pPr lvl="1"/>
            <a:r>
              <a:rPr lang="en-US" altLang="zh-CN" dirty="0"/>
              <a:t>store amount:</a:t>
            </a:r>
          </a:p>
          <a:p>
            <a:pPr lvl="2"/>
            <a:r>
              <a:rPr lang="en-US" altLang="zh-CN" dirty="0"/>
              <a:t> </a:t>
            </a:r>
            <a:r>
              <a:rPr lang="en-US" altLang="zh-CN" dirty="0" err="1"/>
              <a:t>mfma_tile</a:t>
            </a:r>
            <a:r>
              <a:rPr lang="en-US" altLang="zh-CN" dirty="0"/>
              <a:t> * </a:t>
            </a:r>
            <a:r>
              <a:rPr lang="en-US" altLang="zh-CN" dirty="0" err="1"/>
              <a:t>mfma_tile</a:t>
            </a:r>
            <a:r>
              <a:rPr lang="en-US" altLang="zh-CN" dirty="0"/>
              <a:t> * round</a:t>
            </a:r>
          </a:p>
          <a:p>
            <a:pPr marL="1188720" lvl="3" indent="0">
              <a:buNone/>
            </a:pPr>
            <a:r>
              <a:rPr lang="en-US" altLang="zh-CN" dirty="0"/>
              <a:t> = 4 * 4 * 2 = 32 elements / thread</a:t>
            </a:r>
          </a:p>
          <a:p>
            <a:pPr lvl="1"/>
            <a:r>
              <a:rPr lang="en-US" altLang="zh-CN" dirty="0"/>
              <a:t>Store round:</a:t>
            </a:r>
          </a:p>
          <a:p>
            <a:pPr lvl="2"/>
            <a:r>
              <a:rPr lang="en-US" dirty="0" err="1"/>
              <a:t>mfma</a:t>
            </a:r>
            <a:r>
              <a:rPr lang="en-US" dirty="0"/>
              <a:t> per wave = 2 round</a:t>
            </a:r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 descr="A screen shot of a cage&#10;&#10;Description automatically generated">
            <a:extLst>
              <a:ext uri="{FF2B5EF4-FFF2-40B4-BE49-F238E27FC236}">
                <a16:creationId xmlns:a16="http://schemas.microsoft.com/office/drawing/2014/main" id="{FEA4C8EF-1210-453E-ADC2-051799098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1" y="917297"/>
            <a:ext cx="6211428" cy="566257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D8D3FE-6DD2-4F4F-9AC1-DC9406973934}"/>
              </a:ext>
            </a:extLst>
          </p:cNvPr>
          <p:cNvSpPr/>
          <p:nvPr/>
        </p:nvSpPr>
        <p:spPr>
          <a:xfrm rot="16200000">
            <a:off x="4044048" y="3141523"/>
            <a:ext cx="4495021" cy="618067"/>
          </a:xfrm>
          <a:prstGeom prst="roundRect">
            <a:avLst/>
          </a:prstGeom>
          <a:noFill/>
          <a:ln>
            <a:solidFill>
              <a:srgbClr val="ED1C2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One lane of store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547A7A-474E-4907-87A3-BE04BD2F256B}"/>
              </a:ext>
            </a:extLst>
          </p:cNvPr>
          <p:cNvSpPr/>
          <p:nvPr/>
        </p:nvSpPr>
        <p:spPr>
          <a:xfrm rot="16200000">
            <a:off x="5597986" y="2810205"/>
            <a:ext cx="4495023" cy="1280701"/>
          </a:xfrm>
          <a:prstGeom prst="roundRect">
            <a:avLst/>
          </a:prstGeom>
          <a:noFill/>
          <a:ln>
            <a:solidFill>
              <a:srgbClr val="ED1C2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One tile for store</a:t>
            </a:r>
          </a:p>
        </p:txBody>
      </p:sp>
    </p:spTree>
    <p:extLst>
      <p:ext uri="{BB962C8B-B14F-4D97-AF65-F5344CB8AC3E}">
        <p14:creationId xmlns:p14="http://schemas.microsoft.com/office/powerpoint/2010/main" val="112555710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3719</TotalTime>
  <Words>177</Words>
  <Application>Microsoft Office PowerPoint</Application>
  <PresentationFormat>Custom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 3</vt:lpstr>
      <vt:lpstr>1_AMD WIDE BLK</vt:lpstr>
      <vt:lpstr>Auto generator </vt:lpstr>
      <vt:lpstr>Auto generator </vt:lpstr>
      <vt:lpstr>Auto generator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497</cp:revision>
  <dcterms:modified xsi:type="dcterms:W3CDTF">2020-12-23T01:07:15Z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