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3"/>
  </p:sldMasterIdLst>
  <p:notesMasterIdLst>
    <p:notesMasterId r:id="rId44"/>
  </p:notesMasterIdLst>
  <p:handoutMasterIdLst>
    <p:handoutMasterId r:id="rId45"/>
  </p:handoutMasterIdLst>
  <p:sldIdLst>
    <p:sldId id="256" r:id="rId4"/>
    <p:sldId id="262" r:id="rId5"/>
    <p:sldId id="261" r:id="rId6"/>
    <p:sldId id="263" r:id="rId7"/>
    <p:sldId id="265" r:id="rId8"/>
    <p:sldId id="264" r:id="rId9"/>
    <p:sldId id="259" r:id="rId10"/>
    <p:sldId id="258" r:id="rId11"/>
    <p:sldId id="260" r:id="rId12"/>
    <p:sldId id="268" r:id="rId13"/>
    <p:sldId id="269" r:id="rId14"/>
    <p:sldId id="266" r:id="rId15"/>
    <p:sldId id="267" r:id="rId16"/>
    <p:sldId id="275" r:id="rId17"/>
    <p:sldId id="276" r:id="rId18"/>
    <p:sldId id="277" r:id="rId19"/>
    <p:sldId id="278" r:id="rId20"/>
    <p:sldId id="257" r:id="rId21"/>
    <p:sldId id="287" r:id="rId22"/>
    <p:sldId id="284" r:id="rId23"/>
    <p:sldId id="285" r:id="rId24"/>
    <p:sldId id="271" r:id="rId25"/>
    <p:sldId id="274" r:id="rId26"/>
    <p:sldId id="286" r:id="rId27"/>
    <p:sldId id="288" r:id="rId28"/>
    <p:sldId id="290" r:id="rId29"/>
    <p:sldId id="289" r:id="rId30"/>
    <p:sldId id="291" r:id="rId31"/>
    <p:sldId id="292" r:id="rId32"/>
    <p:sldId id="293" r:id="rId33"/>
    <p:sldId id="294" r:id="rId34"/>
    <p:sldId id="295" r:id="rId35"/>
    <p:sldId id="296" r:id="rId36"/>
    <p:sldId id="272" r:id="rId37"/>
    <p:sldId id="279" r:id="rId38"/>
    <p:sldId id="273" r:id="rId39"/>
    <p:sldId id="280" r:id="rId40"/>
    <p:sldId id="281" r:id="rId41"/>
    <p:sldId id="283" r:id="rId42"/>
    <p:sldId id="282" r:id="rId43"/>
  </p:sldIdLst>
  <p:sldSz cx="12188825" cy="6858000"/>
  <p:notesSz cx="6858000" cy="48196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3D7EF61-34E1-4259-909E-D88D36ABF468}">
          <p14:sldIdLst>
            <p14:sldId id="256"/>
            <p14:sldId id="262"/>
            <p14:sldId id="261"/>
            <p14:sldId id="263"/>
            <p14:sldId id="265"/>
            <p14:sldId id="264"/>
            <p14:sldId id="259"/>
            <p14:sldId id="258"/>
            <p14:sldId id="260"/>
            <p14:sldId id="268"/>
            <p14:sldId id="269"/>
            <p14:sldId id="266"/>
            <p14:sldId id="267"/>
            <p14:sldId id="275"/>
            <p14:sldId id="276"/>
            <p14:sldId id="277"/>
            <p14:sldId id="278"/>
            <p14:sldId id="257"/>
            <p14:sldId id="287"/>
            <p14:sldId id="284"/>
            <p14:sldId id="285"/>
            <p14:sldId id="271"/>
            <p14:sldId id="274"/>
            <p14:sldId id="286"/>
            <p14:sldId id="288"/>
            <p14:sldId id="290"/>
            <p14:sldId id="289"/>
            <p14:sldId id="291"/>
            <p14:sldId id="292"/>
            <p14:sldId id="293"/>
            <p14:sldId id="294"/>
            <p14:sldId id="295"/>
            <p14:sldId id="296"/>
            <p14:sldId id="272"/>
            <p14:sldId id="279"/>
            <p14:sldId id="273"/>
            <p14:sldId id="280"/>
            <p14:sldId id="281"/>
            <p14:sldId id="283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3">
          <p15:clr>
            <a:srgbClr val="A4A3A4"/>
          </p15:clr>
        </p15:guide>
        <p15:guide id="2" pos="37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malai, Pari" initials="AP" lastIdx="1" clrIdx="0"/>
  <p:cmAuthor id="2" name="Aldabagh, Maad" initials="AM" lastIdx="28" clrIdx="1">
    <p:extLst>
      <p:ext uri="{19B8F6BF-5375-455C-9EA6-DF929625EA0E}">
        <p15:presenceInfo xmlns:p15="http://schemas.microsoft.com/office/powerpoint/2012/main" userId="S-1-5-21-249263827-1212357926-315576832-729218" providerId="AD"/>
      </p:ext>
    </p:extLst>
  </p:cmAuthor>
  <p:cmAuthor id="3" name="Van Note, Paul" initials="VP" lastIdx="1" clrIdx="2">
    <p:extLst>
      <p:ext uri="{19B8F6BF-5375-455C-9EA6-DF929625EA0E}">
        <p15:presenceInfo xmlns:p15="http://schemas.microsoft.com/office/powerpoint/2012/main" userId="S0033FFFA54C0747@LIVE.COM" providerId="AD"/>
      </p:ext>
    </p:extLst>
  </p:cmAuthor>
  <p:cmAuthor id="4" name="Aldabagh, Maad" initials="AM [2]" lastIdx="5" clrIdx="3">
    <p:extLst>
      <p:ext uri="{19B8F6BF-5375-455C-9EA6-DF929625EA0E}">
        <p15:presenceInfo xmlns:p15="http://schemas.microsoft.com/office/powerpoint/2012/main" userId="S::maldabag@amd.com::5258af4f-9ca3-42c0-ba9e-a0f81e3ff034" providerId="AD"/>
      </p:ext>
    </p:extLst>
  </p:cmAuthor>
  <p:cmAuthor id="5" name="Aldabagh, Maad" initials="AM [3]" lastIdx="2" clrIdx="4">
    <p:extLst>
      <p:ext uri="{19B8F6BF-5375-455C-9EA6-DF929625EA0E}">
        <p15:presenceInfo xmlns:p15="http://schemas.microsoft.com/office/powerpoint/2012/main" userId="5258af4f-9ca3-42c0-ba9e-a0f81e3ff034" providerId="Windows Live"/>
      </p:ext>
    </p:extLst>
  </p:cmAuthor>
  <p:cmAuthor id="6" name="Wang, Fei" initials="WF" lastIdx="1" clrIdx="5">
    <p:extLst>
      <p:ext uri="{19B8F6BF-5375-455C-9EA6-DF929625EA0E}">
        <p15:presenceInfo xmlns:p15="http://schemas.microsoft.com/office/powerpoint/2012/main" userId="S::feiw@amd.com::022cf6a6-1206-4b97-baf1-336d7c7a1ed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C24"/>
    <a:srgbClr val="F1FCFD"/>
    <a:srgbClr val="00AAB5"/>
    <a:srgbClr val="70FF5D"/>
    <a:srgbClr val="F26522"/>
    <a:srgbClr val="767DC5"/>
    <a:srgbClr val="A6CE39"/>
    <a:srgbClr val="D6F6F8"/>
    <a:srgbClr val="73E1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44" autoAdjust="0"/>
  </p:normalViewPr>
  <p:slideViewPr>
    <p:cSldViewPr snapToGrid="0">
      <p:cViewPr>
        <p:scale>
          <a:sx n="50" d="100"/>
          <a:sy n="50" d="100"/>
        </p:scale>
        <p:origin x="-1560" y="3852"/>
      </p:cViewPr>
      <p:guideLst>
        <p:guide orient="horz" pos="413"/>
        <p:guide pos="37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259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569A6F2-41E5-4487-BD96-5B3320428D3B}" type="datetimeFigureOut">
              <a:rPr lang="en-US"/>
              <a:pPr>
                <a:defRPr/>
              </a:pPr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259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3E149D6-DCAC-453C-9646-F7ED99F1C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55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259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38607A5D-693E-4C63-ACF6-88FE3734317C}" type="datetimeFigureOut">
              <a:rPr lang="en-US"/>
              <a:pPr>
                <a:defRPr/>
              </a:pPr>
              <a:t>7/29/2020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375" y="698500"/>
            <a:ext cx="6191250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97" tIns="46148" rIns="92297" bIns="4614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64820" y="4439134"/>
            <a:ext cx="6128360" cy="4182909"/>
          </a:xfrm>
          <a:prstGeom prst="rect">
            <a:avLst/>
          </a:prstGeom>
        </p:spPr>
        <p:txBody>
          <a:bodyPr vert="horz" lIns="92297" tIns="46148" rIns="92297" bIns="46148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259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829AFB38-0ABE-46A6-A2CD-91E75B392D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4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5888" indent="-115888" algn="l" rtl="0" eaLnBrk="0" fontAlgn="base" hangingPunct="0">
      <a:spcBef>
        <a:spcPct val="30000"/>
      </a:spcBef>
      <a:spcAft>
        <a:spcPct val="0"/>
      </a:spcAft>
      <a:buFont typeface="Wingdings 3" pitchFamily="18" charset="2"/>
      <a:buChar char="}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06400" indent="-171450" algn="l" rtl="0" eaLnBrk="0" fontAlgn="base" hangingPunct="0">
      <a:spcBef>
        <a:spcPct val="30000"/>
      </a:spcBef>
      <a:spcAft>
        <a:spcPct val="0"/>
      </a:spcAft>
      <a:buFont typeface="Arial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73088" indent="-115888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14935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Dark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-10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9" name="Picture 8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45" y="1381123"/>
            <a:ext cx="11338560" cy="4937760"/>
          </a:xfrm>
        </p:spPr>
        <p:txBody>
          <a:bodyPr/>
          <a:lstStyle>
            <a:lvl1pPr>
              <a:buClrTx/>
              <a:defRPr sz="3000">
                <a:solidFill>
                  <a:schemeClr val="bg1"/>
                </a:solidFill>
              </a:defRPr>
            </a:lvl1pPr>
            <a:lvl2pPr>
              <a:buClrTx/>
              <a:defRPr sz="2600">
                <a:solidFill>
                  <a:schemeClr val="bg1"/>
                </a:solidFill>
              </a:defRPr>
            </a:lvl2pPr>
            <a:lvl3pPr>
              <a:buClrTx/>
              <a:defRPr sz="22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244" y="752474"/>
            <a:ext cx="11616919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415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d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541300" y="3510148"/>
            <a:ext cx="5106225" cy="640080"/>
          </a:xfrm>
        </p:spPr>
        <p:txBody>
          <a:bodyPr t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600" i="0" cap="all" spc="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71962" y="2866975"/>
            <a:ext cx="6444900" cy="474345"/>
          </a:xfrm>
        </p:spPr>
        <p:txBody>
          <a:bodyPr/>
          <a:lstStyle>
            <a:lvl1pPr algn="ctr">
              <a:defRPr sz="44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21052" y="3365383"/>
            <a:ext cx="6346720" cy="0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90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5625" y="278130"/>
            <a:ext cx="10424160" cy="474345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245" y="1381125"/>
            <a:ext cx="11338560" cy="49377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183" y="6569077"/>
            <a:ext cx="134652" cy="221359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fld id="{B50A2252-0B00-49D0-9A28-2F5CCECF09D1}" type="slidenum">
              <a:rPr lang="en-US" sz="900" cap="all" smtClean="0">
                <a:solidFill>
                  <a:prstClr val="white"/>
                </a:solidFill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000" cap="all" dirty="0">
              <a:solidFill>
                <a:prstClr val="white"/>
              </a:solidFill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327" y="325875"/>
            <a:ext cx="1201998" cy="469703"/>
          </a:xfrm>
          <a:prstGeom prst="rect">
            <a:avLst/>
          </a:prstGeom>
        </p:spPr>
      </p:pic>
      <p:sp>
        <p:nvSpPr>
          <p:cNvPr id="4" name="MSIPCMContentMarking" descr="{&quot;HashCode&quot;:1292881367,&quot;Placement&quot;:&quot;Header&quot;,&quot;Top&quot;:0.0,&quot;Left&quot;:0.0,&quot;SlideWidth&quot;:959,&quot;SlideHeight&quot;:540}">
            <a:extLst>
              <a:ext uri="{FF2B5EF4-FFF2-40B4-BE49-F238E27FC236}">
                <a16:creationId xmlns:a16="http://schemas.microsoft.com/office/drawing/2014/main" id="{8ACE8477-A880-4BF4-8426-00AED51D5750}"/>
              </a:ext>
            </a:extLst>
          </p:cNvPr>
          <p:cNvSpPr txBox="1"/>
          <p:nvPr userDrawn="1"/>
        </p:nvSpPr>
        <p:spPr>
          <a:xfrm>
            <a:off x="0" y="0"/>
            <a:ext cx="3183013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174625" indent="-174625" algn="l">
              <a:spcBef>
                <a:spcPct val="0"/>
              </a:spcBef>
              <a:spcAft>
                <a:spcPts val="0"/>
              </a:spcAft>
              <a:buClr>
                <a:schemeClr val="bg2"/>
              </a:buClr>
              <a:buFont typeface="Wingdings 3" pitchFamily="18" charset="2"/>
              <a:buChar char="}"/>
            </a:pPr>
            <a:r>
              <a:rPr lang="en-US" sz="1000">
                <a:solidFill>
                  <a:srgbClr val="0078D7"/>
                </a:solidFill>
                <a:latin typeface="Arial" panose="020B0604020202020204" pitchFamily="34" charset="0"/>
              </a:rPr>
              <a:t>[AMD Official Use Only - Internal Distribution Only]</a:t>
            </a:r>
            <a:endParaRPr lang="en-US" sz="1000" dirty="0">
              <a:solidFill>
                <a:srgbClr val="0078D7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4527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4" r:id="rId1"/>
    <p:sldLayoutId id="2147483904" r:id="rId2"/>
  </p:sldLayoutIdLst>
  <p:txStyles>
    <p:titleStyle>
      <a:lvl1pPr algn="l" defTabSz="914400" rtl="0" eaLnBrk="1" latinLnBrk="0" hangingPunct="1">
        <a:spcBef>
          <a:spcPct val="0"/>
        </a:spcBef>
        <a:buNone/>
        <a:defRPr sz="3200" i="0" strike="noStrike" kern="1200" cap="all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spcAft>
          <a:spcPts val="0"/>
        </a:spcAft>
        <a:buClrTx/>
        <a:buFont typeface="Arial" panose="020B0604020202020204" pitchFamily="34" charset="0"/>
        <a:buChar char="•"/>
        <a:defRPr sz="3000" kern="1200">
          <a:solidFill>
            <a:schemeClr val="bg1"/>
          </a:solidFill>
          <a:latin typeface="Calibri" pitchFamily="34" charset="0"/>
          <a:ea typeface="+mn-ea"/>
          <a:cs typeface="+mn-cs"/>
        </a:defRPr>
      </a:lvl1pPr>
      <a:lvl2pPr marL="548640" indent="-18097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anose="020B0604020202020204" pitchFamily="34" charset="0"/>
        <a:buChar char="•"/>
        <a:defRPr sz="2600" kern="1200">
          <a:solidFill>
            <a:schemeClr val="bg1"/>
          </a:solidFill>
          <a:latin typeface="Calibri" pitchFamily="34" charset="0"/>
          <a:ea typeface="+mn-ea"/>
          <a:cs typeface="+mn-cs"/>
        </a:defRPr>
      </a:lvl2pPr>
      <a:lvl3pPr marL="914400" indent="-16827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Calibri" pitchFamily="34" charset="0"/>
          <a:ea typeface="+mn-ea"/>
          <a:cs typeface="+mn-cs"/>
        </a:defRPr>
      </a:lvl3pPr>
      <a:lvl4pPr marL="1371600" indent="-182880" algn="l" defTabSz="914400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alibri" pitchFamily="34" charset="0"/>
          <a:ea typeface="+mn-ea"/>
          <a:cs typeface="+mn-cs"/>
        </a:defRPr>
      </a:lvl4pPr>
      <a:lvl5pPr marL="1645920" indent="-164592" algn="l" defTabSz="914400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tm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tmp"/><Relationship Id="rId5" Type="http://schemas.openxmlformats.org/officeDocument/2006/relationships/image" Target="../media/image40.tmp"/><Relationship Id="rId4" Type="http://schemas.openxmlformats.org/officeDocument/2006/relationships/image" Target="../media/image39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tmp"/><Relationship Id="rId4" Type="http://schemas.openxmlformats.org/officeDocument/2006/relationships/image" Target="../media/image43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mp"/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tm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tmp"/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tm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tmp"/><Relationship Id="rId2" Type="http://schemas.openxmlformats.org/officeDocument/2006/relationships/image" Target="../media/image50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tm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tmp"/><Relationship Id="rId2" Type="http://schemas.openxmlformats.org/officeDocument/2006/relationships/image" Target="../media/image53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tm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tmp"/><Relationship Id="rId2" Type="http://schemas.openxmlformats.org/officeDocument/2006/relationships/image" Target="../media/image56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tmp"/><Relationship Id="rId5" Type="http://schemas.openxmlformats.org/officeDocument/2006/relationships/image" Target="../media/image59.tmp"/><Relationship Id="rId4" Type="http://schemas.openxmlformats.org/officeDocument/2006/relationships/image" Target="../media/image58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tm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tmp"/><Relationship Id="rId2" Type="http://schemas.openxmlformats.org/officeDocument/2006/relationships/image" Target="../media/image6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tm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tmp"/><Relationship Id="rId2" Type="http://schemas.openxmlformats.org/officeDocument/2006/relationships/image" Target="../media/image62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tm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tmp"/><Relationship Id="rId2" Type="http://schemas.openxmlformats.org/officeDocument/2006/relationships/image" Target="../media/image65.tm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8.tmp"/><Relationship Id="rId4" Type="http://schemas.openxmlformats.org/officeDocument/2006/relationships/image" Target="../media/image67.tm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tmp"/><Relationship Id="rId2" Type="http://schemas.openxmlformats.org/officeDocument/2006/relationships/image" Target="../media/image65.tm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8.tmp"/><Relationship Id="rId4" Type="http://schemas.openxmlformats.org/officeDocument/2006/relationships/image" Target="../media/image67.tm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tmp"/><Relationship Id="rId2" Type="http://schemas.openxmlformats.org/officeDocument/2006/relationships/image" Target="../media/image69.tmp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tmp"/><Relationship Id="rId2" Type="http://schemas.openxmlformats.org/officeDocument/2006/relationships/image" Target="../media/image71.tmp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tmp"/><Relationship Id="rId2" Type="http://schemas.openxmlformats.org/officeDocument/2006/relationships/image" Target="../media/image73.tmp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tmp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tmp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tmp"/><Relationship Id="rId2" Type="http://schemas.openxmlformats.org/officeDocument/2006/relationships/image" Target="../media/image77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9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tm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tmp"/><Relationship Id="rId2" Type="http://schemas.openxmlformats.org/officeDocument/2006/relationships/image" Target="../media/image80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2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48CC4D-F9E5-45A4-8C59-A75FFA5CE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381123"/>
            <a:ext cx="5552568" cy="1938852"/>
          </a:xfrm>
        </p:spPr>
        <p:txBody>
          <a:bodyPr/>
          <a:lstStyle/>
          <a:p>
            <a:r>
              <a:rPr lang="en-US" dirty="0"/>
              <a:t>1 wave per CU</a:t>
            </a:r>
          </a:p>
          <a:p>
            <a:r>
              <a:rPr lang="en-US" dirty="0"/>
              <a:t>60 group</a:t>
            </a:r>
          </a:p>
          <a:p>
            <a:r>
              <a:rPr lang="en-US" dirty="0"/>
              <a:t>32 </a:t>
            </a:r>
            <a:r>
              <a:rPr lang="en-US" dirty="0" err="1"/>
              <a:t>valu</a:t>
            </a:r>
            <a:r>
              <a:rPr lang="en-US" dirty="0"/>
              <a:t> per loop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valu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B9B7220E-BEC5-4868-AEDD-B94E0648BD8F}"/>
              </a:ext>
            </a:extLst>
          </p:cNvPr>
          <p:cNvSpPr txBox="1">
            <a:spLocks/>
          </p:cNvSpPr>
          <p:nvPr/>
        </p:nvSpPr>
        <p:spPr>
          <a:xfrm>
            <a:off x="355032" y="3662874"/>
            <a:ext cx="5552568" cy="243217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zh-CN" dirty="0"/>
              <a:t>16 </a:t>
            </a:r>
            <a:r>
              <a:rPr lang="en-US" altLang="zh-CN" dirty="0" err="1"/>
              <a:t>clk</a:t>
            </a:r>
            <a:r>
              <a:rPr lang="en-US" altLang="zh-CN" dirty="0"/>
              <a:t> after </a:t>
            </a:r>
            <a:r>
              <a:rPr lang="en-US" altLang="zh-CN" dirty="0" err="1"/>
              <a:t>s_branch</a:t>
            </a:r>
            <a:endParaRPr lang="en-US" altLang="zh-CN" dirty="0"/>
          </a:p>
          <a:p>
            <a:pPr fontAlgn="auto"/>
            <a:r>
              <a:rPr lang="en-US" dirty="0"/>
              <a:t>4 </a:t>
            </a:r>
            <a:r>
              <a:rPr lang="en-US" dirty="0" err="1"/>
              <a:t>clk</a:t>
            </a:r>
            <a:r>
              <a:rPr lang="en-US" dirty="0"/>
              <a:t> after all </a:t>
            </a:r>
            <a:r>
              <a:rPr lang="en-US" dirty="0" err="1"/>
              <a:t>valu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4BE6A4-77F5-4E51-9DCC-EFF66DDEA287}"/>
              </a:ext>
            </a:extLst>
          </p:cNvPr>
          <p:cNvSpPr/>
          <p:nvPr/>
        </p:nvSpPr>
        <p:spPr>
          <a:xfrm>
            <a:off x="5907600" y="3687265"/>
            <a:ext cx="4727105" cy="5194722"/>
          </a:xfrm>
          <a:prstGeom prst="roundRect">
            <a:avLst>
              <a:gd name="adj" fmla="val 5730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0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+ 1], 0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+ 2], 0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+ 3], 0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+ 4], 0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+ 5], 0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+ 6], 0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+ 7], 0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+ 8], 0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+ 9], 0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v[v_test+10], 0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v[v_test+11], 0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v[v_test+12], 0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v[v_test+13], 0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v[v_test+14], 0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v[v_test+15], 0</a:t>
            </a:r>
          </a:p>
        </p:txBody>
      </p:sp>
      <p:pic>
        <p:nvPicPr>
          <p:cNvPr id="10" name="Picture 9" descr="A picture containing clock&#10;&#10;Description automatically generated">
            <a:extLst>
              <a:ext uri="{FF2B5EF4-FFF2-40B4-BE49-F238E27FC236}">
                <a16:creationId xmlns:a16="http://schemas.microsoft.com/office/drawing/2014/main" id="{0581DC81-97D6-42FD-ABCB-BFA8BBFA3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13" y="1115410"/>
            <a:ext cx="8839654" cy="247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22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48CC4D-F9E5-45A4-8C59-A75FFA5CE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381123"/>
            <a:ext cx="5552568" cy="1938852"/>
          </a:xfrm>
        </p:spPr>
        <p:txBody>
          <a:bodyPr/>
          <a:lstStyle/>
          <a:p>
            <a:r>
              <a:rPr lang="en-US" dirty="0"/>
              <a:t>4 wave per CU</a:t>
            </a:r>
          </a:p>
          <a:p>
            <a:r>
              <a:rPr lang="en-US" dirty="0"/>
              <a:t>60 group</a:t>
            </a:r>
          </a:p>
          <a:p>
            <a:r>
              <a:rPr lang="en-US" dirty="0"/>
              <a:t>32 </a:t>
            </a:r>
            <a:r>
              <a:rPr lang="en-US" dirty="0" err="1"/>
              <a:t>valu</a:t>
            </a:r>
            <a:r>
              <a:rPr lang="en-US" dirty="0"/>
              <a:t> per loop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valu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4BE6A4-77F5-4E51-9DCC-EFF66DDEA287}"/>
              </a:ext>
            </a:extLst>
          </p:cNvPr>
          <p:cNvSpPr/>
          <p:nvPr/>
        </p:nvSpPr>
        <p:spPr>
          <a:xfrm>
            <a:off x="5865813" y="1095374"/>
            <a:ext cx="7989448" cy="5194722"/>
          </a:xfrm>
          <a:prstGeom prst="roundRect">
            <a:avLst>
              <a:gd name="adj" fmla="val 5730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v[v_test+15], v[v_test+14],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v[v_test+15],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v[v_test+10],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+ 8], v[v_test+10]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v[v_test+11], v[v_test+10],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+ 9], v[v_test+11]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v[v_test+12], v[v_test+11], v[v_test+10], v[v_test+12]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v[v_test+13], v[v_test+12], v[v_test+11], v[v_test+13]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v[v_test+14], v[v_test+13], v[v_test+12], v[v_test+14]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v[v_test+15], v[v_test+14], v[v_test+13], v[v_test+15]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0D838F-6087-409E-966E-871AB45F0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44" y="8470091"/>
            <a:ext cx="11684601" cy="1238314"/>
          </a:xfrm>
          <a:prstGeom prst="rect">
            <a:avLst/>
          </a:prstGeom>
        </p:spPr>
      </p:pic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52ECFC8F-04E9-4370-8440-FF9A2C21B412}"/>
              </a:ext>
            </a:extLst>
          </p:cNvPr>
          <p:cNvSpPr txBox="1">
            <a:spLocks/>
          </p:cNvSpPr>
          <p:nvPr/>
        </p:nvSpPr>
        <p:spPr>
          <a:xfrm>
            <a:off x="313245" y="3605724"/>
            <a:ext cx="5552568" cy="193885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dirty="0"/>
              <a:t>192 </a:t>
            </a:r>
            <a:r>
              <a:rPr lang="en-US" dirty="0" err="1"/>
              <a:t>clk</a:t>
            </a:r>
            <a:r>
              <a:rPr lang="en-US" dirty="0"/>
              <a:t> per loop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264DEF-F637-4218-9017-96E01014A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44" y="7136522"/>
            <a:ext cx="11817957" cy="1333569"/>
          </a:xfrm>
          <a:prstGeom prst="rect">
            <a:avLst/>
          </a:prstGeom>
        </p:spPr>
      </p:pic>
      <p:pic>
        <p:nvPicPr>
          <p:cNvPr id="13" name="Picture 12" descr="A picture containing clock&#10;&#10;Description automatically generated">
            <a:extLst>
              <a:ext uri="{FF2B5EF4-FFF2-40B4-BE49-F238E27FC236}">
                <a16:creationId xmlns:a16="http://schemas.microsoft.com/office/drawing/2014/main" id="{F77995E0-F9C9-43F0-8397-B7C12E9AFD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24" y="4653544"/>
            <a:ext cx="8782501" cy="248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12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48CC4D-F9E5-45A4-8C59-A75FFA5CE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381123"/>
            <a:ext cx="5552568" cy="1938852"/>
          </a:xfrm>
        </p:spPr>
        <p:txBody>
          <a:bodyPr/>
          <a:lstStyle/>
          <a:p>
            <a:r>
              <a:rPr lang="en-US" dirty="0"/>
              <a:t>4 wave per CU</a:t>
            </a:r>
          </a:p>
          <a:p>
            <a:r>
              <a:rPr lang="en-US" dirty="0"/>
              <a:t>60 group</a:t>
            </a:r>
          </a:p>
          <a:p>
            <a:r>
              <a:rPr lang="en-US" dirty="0"/>
              <a:t>32 </a:t>
            </a:r>
            <a:r>
              <a:rPr lang="en-US" dirty="0" err="1"/>
              <a:t>valu</a:t>
            </a:r>
            <a:r>
              <a:rPr lang="en-US" dirty="0"/>
              <a:t> per loop with barrier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valu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4BE6A4-77F5-4E51-9DCC-EFF66DDEA287}"/>
              </a:ext>
            </a:extLst>
          </p:cNvPr>
          <p:cNvSpPr/>
          <p:nvPr/>
        </p:nvSpPr>
        <p:spPr>
          <a:xfrm>
            <a:off x="5865813" y="1095374"/>
            <a:ext cx="7989448" cy="5194722"/>
          </a:xfrm>
          <a:prstGeom prst="roundRect">
            <a:avLst>
              <a:gd name="adj" fmla="val 1939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 err="1">
                <a:solidFill>
                  <a:schemeClr val="bg1"/>
                </a:solidFill>
              </a:rPr>
              <a:t>s_barrier</a:t>
            </a:r>
            <a:endParaRPr lang="en-US" sz="2000" i="1" dirty="0">
              <a:solidFill>
                <a:schemeClr val="bg1"/>
              </a:solidFill>
            </a:endParaRP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v[v_test+15], v[v_test+14],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v[v_test+15],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v[v_test+10],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+ 8], v[v_test+10]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v[v_test+11], v[v_test+10],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+ 9], v[v_test+11]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v[v_test+12], v[v_test+11], v[v_test+10], v[v_test+12]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v[v_test+13], v[v_test+12], v[v_test+11], v[v_test+13]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v[v_test+14], v[v_test+13], v[v_test+12], v[v_test+14]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v[v_test+15], v[v_test+14], v[v_test+13], v[v_test+15]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4E709F0A-2B62-44AE-A808-F4DAAB63D84D}"/>
              </a:ext>
            </a:extLst>
          </p:cNvPr>
          <p:cNvSpPr txBox="1">
            <a:spLocks/>
          </p:cNvSpPr>
          <p:nvPr/>
        </p:nvSpPr>
        <p:spPr>
          <a:xfrm>
            <a:off x="313245" y="3605724"/>
            <a:ext cx="5552568" cy="193885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dirty="0"/>
              <a:t>168 </a:t>
            </a:r>
            <a:r>
              <a:rPr lang="en-US" dirty="0" err="1"/>
              <a:t>clk</a:t>
            </a:r>
            <a:r>
              <a:rPr lang="en-US" dirty="0"/>
              <a:t> per loop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5D72D6-FCBA-4237-8B99-08401B6E8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89" y="6290096"/>
            <a:ext cx="11246428" cy="124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051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48CC4D-F9E5-45A4-8C59-A75FFA5CE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381123"/>
            <a:ext cx="5552568" cy="1938852"/>
          </a:xfrm>
        </p:spPr>
        <p:txBody>
          <a:bodyPr/>
          <a:lstStyle/>
          <a:p>
            <a:r>
              <a:rPr lang="en-US" dirty="0"/>
              <a:t>8 wave per CU</a:t>
            </a:r>
          </a:p>
          <a:p>
            <a:r>
              <a:rPr lang="en-US" dirty="0"/>
              <a:t>60 group</a:t>
            </a:r>
          </a:p>
          <a:p>
            <a:r>
              <a:rPr lang="en-US" dirty="0"/>
              <a:t>32 </a:t>
            </a:r>
            <a:r>
              <a:rPr lang="en-US" dirty="0" err="1"/>
              <a:t>valu</a:t>
            </a:r>
            <a:r>
              <a:rPr lang="en-US" dirty="0"/>
              <a:t> per loop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valu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4BE6A4-77F5-4E51-9DCC-EFF66DDEA287}"/>
              </a:ext>
            </a:extLst>
          </p:cNvPr>
          <p:cNvSpPr/>
          <p:nvPr/>
        </p:nvSpPr>
        <p:spPr>
          <a:xfrm>
            <a:off x="5865813" y="1095374"/>
            <a:ext cx="7989448" cy="5194722"/>
          </a:xfrm>
          <a:prstGeom prst="roundRect">
            <a:avLst>
              <a:gd name="adj" fmla="val 5730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v[v_test+15], v[v_test+14],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v[v_test+15],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v[v_test+10],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+ 8], v[v_test+10]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v[v_test+11], v[v_test+10],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+ 9], v[v_test+11]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v[v_test+12], v[v_test+11], v[v_test+10], v[v_test+12]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v[v_test+13], v[v_test+12], v[v_test+11], v[v_test+13]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v[v_test+14], v[v_test+13], v[v_test+12], v[v_test+14]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v[v_test+15], v[v_test+14], v[v_test+13], v[v_test+15]</a:t>
            </a:r>
          </a:p>
        </p:txBody>
      </p:sp>
      <p:pic>
        <p:nvPicPr>
          <p:cNvPr id="7" name="Picture 6" descr="A picture containing green, playing&#10;&#10;Description automatically generated">
            <a:extLst>
              <a:ext uri="{FF2B5EF4-FFF2-40B4-BE49-F238E27FC236}">
                <a16:creationId xmlns:a16="http://schemas.microsoft.com/office/drawing/2014/main" id="{93ECA2A2-B4AB-4451-9FB7-BF911C0D9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24" y="6260235"/>
            <a:ext cx="11436938" cy="212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434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48CC4D-F9E5-45A4-8C59-A75FFA5CE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381123"/>
            <a:ext cx="5552568" cy="1938852"/>
          </a:xfrm>
        </p:spPr>
        <p:txBody>
          <a:bodyPr/>
          <a:lstStyle/>
          <a:p>
            <a:r>
              <a:rPr lang="en-US" dirty="0"/>
              <a:t>8 wave per CU</a:t>
            </a:r>
          </a:p>
          <a:p>
            <a:r>
              <a:rPr lang="en-US" dirty="0"/>
              <a:t>60 group</a:t>
            </a:r>
          </a:p>
          <a:p>
            <a:r>
              <a:rPr lang="en-US" dirty="0"/>
              <a:t>32 </a:t>
            </a:r>
            <a:r>
              <a:rPr lang="en-US" dirty="0" err="1"/>
              <a:t>valu</a:t>
            </a:r>
            <a:r>
              <a:rPr lang="en-US" dirty="0"/>
              <a:t> per loop with barrier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valu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4BE6A4-77F5-4E51-9DCC-EFF66DDEA287}"/>
              </a:ext>
            </a:extLst>
          </p:cNvPr>
          <p:cNvSpPr/>
          <p:nvPr/>
        </p:nvSpPr>
        <p:spPr>
          <a:xfrm>
            <a:off x="5865813" y="1095374"/>
            <a:ext cx="7989448" cy="5194722"/>
          </a:xfrm>
          <a:prstGeom prst="roundRect">
            <a:avLst>
              <a:gd name="adj" fmla="val 1939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 err="1">
                <a:solidFill>
                  <a:schemeClr val="bg1"/>
                </a:solidFill>
              </a:rPr>
              <a:t>s_barrier</a:t>
            </a:r>
            <a:endParaRPr lang="en-US" sz="2000" i="1" dirty="0">
              <a:solidFill>
                <a:schemeClr val="bg1"/>
              </a:solidFill>
            </a:endParaRP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v[v_test+15], v[v_test+14],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v[v_test+15],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v[v_test+10],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+ 8], v[v_test+10]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v[v_test+11], v[v_test+10],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+ 9], v[v_test+11]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v[v_test+12], v[v_test+11], v[v_test+10], v[v_test+12]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v[v_test+13], v[v_test+12], v[v_test+11], v[v_test+13]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v[v_test+14], v[v_test+13], v[v_test+12], v[v_test+14]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v[v_test+15], v[v_test+14], v[v_test+13], v[v_test+15]</a:t>
            </a:r>
          </a:p>
        </p:txBody>
      </p:sp>
      <p:pic>
        <p:nvPicPr>
          <p:cNvPr id="6" name="Picture 5" descr="A picture containing pencil, television, screen&#10;&#10;Description automatically generated">
            <a:extLst>
              <a:ext uri="{FF2B5EF4-FFF2-40B4-BE49-F238E27FC236}">
                <a16:creationId xmlns:a16="http://schemas.microsoft.com/office/drawing/2014/main" id="{7E9E4D76-3333-4CAD-85D4-ADD8FE8C5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24" y="6347246"/>
            <a:ext cx="11779855" cy="2171812"/>
          </a:xfrm>
          <a:prstGeom prst="rect">
            <a:avLst/>
          </a:prstGeom>
        </p:spPr>
      </p:pic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4E709F0A-2B62-44AE-A808-F4DAAB63D84D}"/>
              </a:ext>
            </a:extLst>
          </p:cNvPr>
          <p:cNvSpPr txBox="1">
            <a:spLocks/>
          </p:cNvSpPr>
          <p:nvPr/>
        </p:nvSpPr>
        <p:spPr>
          <a:xfrm>
            <a:off x="313245" y="3605724"/>
            <a:ext cx="5552568" cy="193885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dirty="0"/>
              <a:t>304 </a:t>
            </a:r>
            <a:r>
              <a:rPr lang="en-US" dirty="0" err="1"/>
              <a:t>clk</a:t>
            </a:r>
            <a:r>
              <a:rPr lang="en-US" dirty="0"/>
              <a:t> per loop</a:t>
            </a:r>
          </a:p>
        </p:txBody>
      </p:sp>
    </p:spTree>
    <p:extLst>
      <p:ext uri="{BB962C8B-B14F-4D97-AF65-F5344CB8AC3E}">
        <p14:creationId xmlns:p14="http://schemas.microsoft.com/office/powerpoint/2010/main" val="2607201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48CC4D-F9E5-45A4-8C59-A75FFA5CE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381123"/>
            <a:ext cx="5552568" cy="1938852"/>
          </a:xfrm>
        </p:spPr>
        <p:txBody>
          <a:bodyPr/>
          <a:lstStyle/>
          <a:p>
            <a:r>
              <a:rPr lang="en-US" dirty="0"/>
              <a:t>1 wave per CU</a:t>
            </a:r>
          </a:p>
          <a:p>
            <a:r>
              <a:rPr lang="en-US" dirty="0"/>
              <a:t>60 group</a:t>
            </a:r>
          </a:p>
          <a:p>
            <a:r>
              <a:rPr lang="en-US" dirty="0"/>
              <a:t>32 </a:t>
            </a:r>
            <a:r>
              <a:rPr lang="en-US" dirty="0" err="1"/>
              <a:t>salu</a:t>
            </a:r>
            <a:r>
              <a:rPr lang="en-US" dirty="0"/>
              <a:t> per loop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salu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B9B7220E-BEC5-4868-AEDD-B94E0648BD8F}"/>
              </a:ext>
            </a:extLst>
          </p:cNvPr>
          <p:cNvSpPr txBox="1">
            <a:spLocks/>
          </p:cNvSpPr>
          <p:nvPr/>
        </p:nvSpPr>
        <p:spPr>
          <a:xfrm>
            <a:off x="355032" y="3662874"/>
            <a:ext cx="5552568" cy="243217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zh-CN" dirty="0"/>
              <a:t>20 </a:t>
            </a:r>
            <a:r>
              <a:rPr lang="en-US" altLang="zh-CN" dirty="0" err="1"/>
              <a:t>clk</a:t>
            </a:r>
            <a:r>
              <a:rPr lang="en-US" altLang="zh-CN" dirty="0"/>
              <a:t> after </a:t>
            </a:r>
            <a:r>
              <a:rPr lang="en-US" altLang="zh-CN" dirty="0" err="1"/>
              <a:t>s_branch</a:t>
            </a:r>
            <a:endParaRPr lang="en-US" altLang="zh-C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4BE6A4-77F5-4E51-9DCC-EFF66DDEA287}"/>
              </a:ext>
            </a:extLst>
          </p:cNvPr>
          <p:cNvSpPr/>
          <p:nvPr/>
        </p:nvSpPr>
        <p:spPr>
          <a:xfrm>
            <a:off x="5907600" y="3687265"/>
            <a:ext cx="6387563" cy="5194722"/>
          </a:xfrm>
          <a:prstGeom prst="roundRect">
            <a:avLst>
              <a:gd name="adj" fmla="val 5730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+ 0],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+ 0],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+ 0]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+ 1],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+ 1],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+ 1]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+ 2],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+ 2],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+ 2]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+ 3],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+ 3],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+ 3]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+ 4],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+ 4],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+ 4]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+ 5],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+ 5],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+ 5]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+ 6],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+ 6],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+ 6]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+ 7],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+ 7],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+ 7]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+ 8],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+ 8],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+ 8]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+ 9],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+ 9],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+ 9]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s[s_test+10], s[s_test+10], s[s_test+10]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s[s_test+11], s[s_test+11], s[s_test+11]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s[s_test+12], s[s_test+12], s[s_test+12]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s[s_test+13], s[s_test+13], s[s_test+13]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s[s_test+14], s[s_test+14], s[s_test+14]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s[s_test+15], s[s_test+15], s[s_test+15]</a:t>
            </a:r>
          </a:p>
        </p:txBody>
      </p:sp>
      <p:pic>
        <p:nvPicPr>
          <p:cNvPr id="6" name="Picture 5" descr="A picture containing device&#10;&#10;Description automatically generated">
            <a:extLst>
              <a:ext uri="{FF2B5EF4-FFF2-40B4-BE49-F238E27FC236}">
                <a16:creationId xmlns:a16="http://schemas.microsoft.com/office/drawing/2014/main" id="{6D32E75B-C37F-4A97-9E90-BB3DEED0D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13" y="1132745"/>
            <a:ext cx="9379432" cy="245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21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48CC4D-F9E5-45A4-8C59-A75FFA5CE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381123"/>
            <a:ext cx="5552568" cy="1938852"/>
          </a:xfrm>
        </p:spPr>
        <p:txBody>
          <a:bodyPr/>
          <a:lstStyle/>
          <a:p>
            <a:r>
              <a:rPr lang="en-US" dirty="0"/>
              <a:t>4 wave per CU</a:t>
            </a:r>
          </a:p>
          <a:p>
            <a:r>
              <a:rPr lang="en-US" dirty="0"/>
              <a:t>60 group</a:t>
            </a:r>
          </a:p>
          <a:p>
            <a:r>
              <a:rPr lang="en-US" dirty="0"/>
              <a:t>32 </a:t>
            </a:r>
            <a:r>
              <a:rPr lang="en-US" dirty="0" err="1"/>
              <a:t>salu</a:t>
            </a:r>
            <a:r>
              <a:rPr lang="en-US" dirty="0"/>
              <a:t> per loop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salu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B9B7220E-BEC5-4868-AEDD-B94E0648BD8F}"/>
              </a:ext>
            </a:extLst>
          </p:cNvPr>
          <p:cNvSpPr txBox="1">
            <a:spLocks/>
          </p:cNvSpPr>
          <p:nvPr/>
        </p:nvSpPr>
        <p:spPr>
          <a:xfrm>
            <a:off x="355032" y="3662874"/>
            <a:ext cx="5552568" cy="243217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zh-CN" dirty="0"/>
              <a:t>20 </a:t>
            </a:r>
            <a:r>
              <a:rPr lang="en-US" altLang="zh-CN" dirty="0" err="1"/>
              <a:t>clk</a:t>
            </a:r>
            <a:r>
              <a:rPr lang="en-US" altLang="zh-CN" dirty="0"/>
              <a:t> after </a:t>
            </a:r>
            <a:r>
              <a:rPr lang="en-US" altLang="zh-CN" dirty="0" err="1"/>
              <a:t>s_branch</a:t>
            </a:r>
            <a:endParaRPr lang="en-US" altLang="zh-C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4BE6A4-77F5-4E51-9DCC-EFF66DDEA287}"/>
              </a:ext>
            </a:extLst>
          </p:cNvPr>
          <p:cNvSpPr/>
          <p:nvPr/>
        </p:nvSpPr>
        <p:spPr>
          <a:xfrm>
            <a:off x="5865813" y="1065513"/>
            <a:ext cx="6387563" cy="5194722"/>
          </a:xfrm>
          <a:prstGeom prst="roundRect">
            <a:avLst>
              <a:gd name="adj" fmla="val 5730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+ 0],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+ 0],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+ 0]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+ 1],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+ 1],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+ 1]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+ 2],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+ 2],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+ 2]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+ 3],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+ 3],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+ 3]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+ 4],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+ 4],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+ 4]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+ 5],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+ 5],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+ 5]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+ 6],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+ 6],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+ 6]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+ 7],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+ 7],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+ 7]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+ 8],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+ 8],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+ 8]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+ 9],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+ 9],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+ 9]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s[s_test+10], s[s_test+10], s[s_test+10]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s[s_test+11], s[s_test+11], s[s_test+11]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s[s_test+12], s[s_test+12], s[s_test+12]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s[s_test+13], s[s_test+13], s[s_test+13]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s[s_test+14], s[s_test+14], s[s_test+14]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s[s_test+15], s[s_test+15], s[s_test+15]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56F1DD-51E5-49E0-96E1-26EF13F22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23" y="6437949"/>
            <a:ext cx="10871759" cy="128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88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48CC4D-F9E5-45A4-8C59-A75FFA5CE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381123"/>
            <a:ext cx="5552568" cy="1938852"/>
          </a:xfrm>
        </p:spPr>
        <p:txBody>
          <a:bodyPr/>
          <a:lstStyle/>
          <a:p>
            <a:r>
              <a:rPr lang="en-US" dirty="0"/>
              <a:t>8 wave per CU</a:t>
            </a:r>
          </a:p>
          <a:p>
            <a:r>
              <a:rPr lang="en-US" dirty="0"/>
              <a:t>60 group</a:t>
            </a:r>
          </a:p>
          <a:p>
            <a:r>
              <a:rPr lang="en-US" dirty="0"/>
              <a:t>32 </a:t>
            </a:r>
            <a:r>
              <a:rPr lang="en-US" dirty="0" err="1"/>
              <a:t>salu</a:t>
            </a:r>
            <a:r>
              <a:rPr lang="en-US" dirty="0"/>
              <a:t> per loop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salu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B9B7220E-BEC5-4868-AEDD-B94E0648BD8F}"/>
              </a:ext>
            </a:extLst>
          </p:cNvPr>
          <p:cNvSpPr txBox="1">
            <a:spLocks/>
          </p:cNvSpPr>
          <p:nvPr/>
        </p:nvSpPr>
        <p:spPr>
          <a:xfrm>
            <a:off x="355032" y="3662874"/>
            <a:ext cx="5552568" cy="243217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zh-CN" dirty="0"/>
              <a:t>20 </a:t>
            </a:r>
            <a:r>
              <a:rPr lang="en-US" altLang="zh-CN" dirty="0" err="1"/>
              <a:t>clk</a:t>
            </a:r>
            <a:r>
              <a:rPr lang="en-US" altLang="zh-CN" dirty="0"/>
              <a:t> after </a:t>
            </a:r>
            <a:r>
              <a:rPr lang="en-US" altLang="zh-CN" dirty="0" err="1"/>
              <a:t>s_branch</a:t>
            </a:r>
            <a:endParaRPr lang="en-US" altLang="zh-CN" dirty="0"/>
          </a:p>
          <a:p>
            <a:pPr fontAlgn="auto"/>
            <a:r>
              <a:rPr lang="en-US" altLang="zh-CN" dirty="0"/>
              <a:t>Between branch will switch to other wave</a:t>
            </a:r>
          </a:p>
          <a:p>
            <a:pPr fontAlgn="auto"/>
            <a:r>
              <a:rPr lang="en-US" altLang="zh-CN" dirty="0"/>
              <a:t>Total 40916 </a:t>
            </a:r>
            <a:r>
              <a:rPr lang="en-US" altLang="zh-CN" dirty="0" err="1"/>
              <a:t>clk</a:t>
            </a:r>
            <a:r>
              <a:rPr lang="en-US" altLang="zh-CN" dirty="0"/>
              <a:t> for idle wave</a:t>
            </a:r>
          </a:p>
          <a:p>
            <a:pPr fontAlgn="auto"/>
            <a:r>
              <a:rPr lang="en-US" altLang="zh-CN" dirty="0"/>
              <a:t>Total 43008 </a:t>
            </a:r>
            <a:r>
              <a:rPr lang="en-US" altLang="zh-CN" dirty="0" err="1"/>
              <a:t>clk</a:t>
            </a:r>
            <a:r>
              <a:rPr lang="en-US" altLang="zh-CN" dirty="0"/>
              <a:t> for block wave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4BE6A4-77F5-4E51-9DCC-EFF66DDEA287}"/>
              </a:ext>
            </a:extLst>
          </p:cNvPr>
          <p:cNvSpPr/>
          <p:nvPr/>
        </p:nvSpPr>
        <p:spPr>
          <a:xfrm>
            <a:off x="5907600" y="1065513"/>
            <a:ext cx="6387563" cy="5194722"/>
          </a:xfrm>
          <a:prstGeom prst="roundRect">
            <a:avLst>
              <a:gd name="adj" fmla="val 5730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+ 0],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+ 0],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+ 0]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+ 1],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+ 1],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+ 1]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+ 2],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+ 2],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+ 2]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+ 3],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+ 3],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+ 3]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+ 4],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+ 4],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+ 4]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+ 5],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+ 5],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+ 5]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+ 6],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+ 6],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+ 6]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+ 7],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+ 7],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+ 7]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+ 8],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+ 8],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+ 8]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+ 9],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+ 9],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+ 9]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s[s_test+10], s[s_test+10], s[s_test+10]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s[s_test+11], s[s_test+11], s[s_test+11]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s[s_test+12], s[s_test+12], s[s_test+12]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s[s_test+13], s[s_test+13], s[s_test+13]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s[s_test+14], s[s_test+14], s[s_test+14]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s[s_test+15], s[s_test+15], s[s_test+15]</a:t>
            </a:r>
          </a:p>
        </p:txBody>
      </p:sp>
      <p:pic>
        <p:nvPicPr>
          <p:cNvPr id="9" name="Picture 8" descr="A picture containing lamp, light, computer&#10;&#10;Description automatically generated">
            <a:extLst>
              <a:ext uri="{FF2B5EF4-FFF2-40B4-BE49-F238E27FC236}">
                <a16:creationId xmlns:a16="http://schemas.microsoft.com/office/drawing/2014/main" id="{A04A6FCB-9B1B-4C17-A5C2-49C9A51B9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69" y="6437949"/>
            <a:ext cx="10471688" cy="2216264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98321851-EE1E-4E4F-998F-EC5A2C3CF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69" y="8692411"/>
            <a:ext cx="8318928" cy="222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83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48CC4D-F9E5-45A4-8C59-A75FFA5CE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381123"/>
            <a:ext cx="5552568" cy="1938852"/>
          </a:xfrm>
        </p:spPr>
        <p:txBody>
          <a:bodyPr/>
          <a:lstStyle/>
          <a:p>
            <a:r>
              <a:rPr lang="en-US" dirty="0"/>
              <a:t>8 wave per CU</a:t>
            </a:r>
          </a:p>
          <a:p>
            <a:r>
              <a:rPr lang="en-US" dirty="0"/>
              <a:t>60 group</a:t>
            </a:r>
          </a:p>
          <a:p>
            <a:r>
              <a:rPr lang="en-US" dirty="0"/>
              <a:t>32 </a:t>
            </a:r>
            <a:r>
              <a:rPr lang="en-US" dirty="0" err="1"/>
              <a:t>salu</a:t>
            </a:r>
            <a:r>
              <a:rPr lang="en-US" dirty="0"/>
              <a:t> per loop with barrier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salu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4BE6A4-77F5-4E51-9DCC-EFF66DDEA287}"/>
              </a:ext>
            </a:extLst>
          </p:cNvPr>
          <p:cNvSpPr/>
          <p:nvPr/>
        </p:nvSpPr>
        <p:spPr>
          <a:xfrm>
            <a:off x="5865813" y="1065513"/>
            <a:ext cx="6387563" cy="5194722"/>
          </a:xfrm>
          <a:prstGeom prst="roundRect">
            <a:avLst>
              <a:gd name="adj" fmla="val 5730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+ 0],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+ 0],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+ 0]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+ 1],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+ 1],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+ 1]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+ 2],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+ 2],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+ 2]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+ 3],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+ 3],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+ 3]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+ 4],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+ 4],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+ 4]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+ 5],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+ 5],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+ 5]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+ 6],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+ 6],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+ 6]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+ 7],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+ 7],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+ 7]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+ 8],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+ 8],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+ 8]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+ 9],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+ 9],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+ 9]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s[s_test+10], s[s_test+10], s[s_test+10]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s[s_test+11], s[s_test+11], s[s_test+11]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s[s_test+12], s[s_test+12], s[s_test+12]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s[s_test+13], s[s_test+13], s[s_test+13]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s[s_test+14], s[s_test+14], s[s_test+14]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s[s_test+15], s[s_test+15], s[s_test+15]</a:t>
            </a:r>
          </a:p>
        </p:txBody>
      </p:sp>
      <p:pic>
        <p:nvPicPr>
          <p:cNvPr id="6" name="Picture 5" descr="A picture containing computer&#10;&#10;Description automatically generated">
            <a:extLst>
              <a:ext uri="{FF2B5EF4-FFF2-40B4-BE49-F238E27FC236}">
                <a16:creationId xmlns:a16="http://schemas.microsoft.com/office/drawing/2014/main" id="{EB8AC2F6-F26C-4A9D-ACA9-0EA708190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44" y="6287524"/>
            <a:ext cx="11786206" cy="2209914"/>
          </a:xfrm>
          <a:prstGeom prst="rect">
            <a:avLst/>
          </a:prstGeom>
        </p:spPr>
      </p:pic>
      <p:pic>
        <p:nvPicPr>
          <p:cNvPr id="10" name="Picture 9" descr="A close up of a device&#10;&#10;Description automatically generated">
            <a:extLst>
              <a:ext uri="{FF2B5EF4-FFF2-40B4-BE49-F238E27FC236}">
                <a16:creationId xmlns:a16="http://schemas.microsoft.com/office/drawing/2014/main" id="{46C527DE-66CC-402F-AFC4-DCBABF5F6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44" y="8497438"/>
            <a:ext cx="8547539" cy="2140060"/>
          </a:xfrm>
          <a:prstGeom prst="rect">
            <a:avLst/>
          </a:prstGeom>
        </p:spPr>
      </p:pic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1ABEB346-D453-4232-83B7-47733DE24D67}"/>
              </a:ext>
            </a:extLst>
          </p:cNvPr>
          <p:cNvSpPr txBox="1">
            <a:spLocks/>
          </p:cNvSpPr>
          <p:nvPr/>
        </p:nvSpPr>
        <p:spPr>
          <a:xfrm>
            <a:off x="313245" y="3337561"/>
            <a:ext cx="5552568" cy="243217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zh-CN" dirty="0"/>
              <a:t>after branch will switch to block wave immediately</a:t>
            </a:r>
          </a:p>
          <a:p>
            <a:pPr fontAlgn="auto"/>
            <a:r>
              <a:rPr lang="en-US" altLang="zh-CN" dirty="0"/>
              <a:t>After branch switch to idle wave takes 20 </a:t>
            </a:r>
            <a:r>
              <a:rPr lang="en-US" altLang="zh-CN" dirty="0" err="1"/>
              <a:t>clk</a:t>
            </a:r>
            <a:endParaRPr lang="en-US" altLang="zh-CN" dirty="0"/>
          </a:p>
          <a:p>
            <a:pPr fontAlgn="auto"/>
            <a:r>
              <a:rPr lang="en-US" altLang="zh-CN" dirty="0"/>
              <a:t>Total 43520 </a:t>
            </a:r>
            <a:r>
              <a:rPr lang="en-US" altLang="zh-CN" dirty="0" err="1"/>
              <a:t>clk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5469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load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11" descr="A close up of a device&#10;&#10;Description automatically generated">
            <a:extLst>
              <a:ext uri="{FF2B5EF4-FFF2-40B4-BE49-F238E27FC236}">
                <a16:creationId xmlns:a16="http://schemas.microsoft.com/office/drawing/2014/main" id="{393E4FBE-0434-42D1-877D-657BD9583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44" y="6548007"/>
            <a:ext cx="9220674" cy="2457576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C307EC-E60D-4B7F-82C3-B1672C167EA4}"/>
              </a:ext>
            </a:extLst>
          </p:cNvPr>
          <p:cNvSpPr/>
          <p:nvPr/>
        </p:nvSpPr>
        <p:spPr>
          <a:xfrm>
            <a:off x="5865813" y="1096880"/>
            <a:ext cx="7831137" cy="5392471"/>
          </a:xfrm>
          <a:prstGeom prst="roundRect">
            <a:avLst>
              <a:gd name="adj" fmla="val 3382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0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1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2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3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4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5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6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7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8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9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v[v_test+10],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offset:4*10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v[v_test+11],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offset:4*11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v[v_test+12],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offset:4*12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v[v_test+13],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offset:4*13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v[v_test+14],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offset:4*14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v[v_test+15],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offset:4*15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93968-3DAE-4909-B9BB-2D8159C3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313557"/>
            <a:ext cx="5552569" cy="4937760"/>
          </a:xfrm>
        </p:spPr>
        <p:txBody>
          <a:bodyPr/>
          <a:lstStyle/>
          <a:p>
            <a:pPr fontAlgn="auto"/>
            <a:r>
              <a:rPr lang="en-US" dirty="0"/>
              <a:t>Kernel</a:t>
            </a:r>
          </a:p>
          <a:p>
            <a:pPr lvl="1"/>
            <a:r>
              <a:rPr lang="en-US" dirty="0"/>
              <a:t>Flat_load_dwordx1</a:t>
            </a:r>
          </a:p>
          <a:p>
            <a:pPr lvl="1" fontAlgn="auto"/>
            <a:r>
              <a:rPr lang="en-US" dirty="0"/>
              <a:t>1 wave per CU</a:t>
            </a:r>
          </a:p>
          <a:p>
            <a:pPr lvl="1" fontAlgn="auto"/>
            <a:r>
              <a:rPr lang="en-US" dirty="0"/>
              <a:t>Continues address</a:t>
            </a:r>
          </a:p>
          <a:p>
            <a:pPr lvl="1" fontAlgn="auto"/>
            <a:r>
              <a:rPr lang="en-US" dirty="0"/>
              <a:t>Cover 64 dword address</a:t>
            </a:r>
          </a:p>
          <a:p>
            <a:pPr fontAlgn="auto"/>
            <a:r>
              <a:rPr lang="en-US" altLang="zh-CN" dirty="0"/>
              <a:t>Behavior</a:t>
            </a:r>
          </a:p>
          <a:p>
            <a:pPr lvl="1" fontAlgn="auto"/>
            <a:r>
              <a:rPr lang="en-US" dirty="0"/>
              <a:t>4 </a:t>
            </a:r>
            <a:r>
              <a:rPr lang="en-US" dirty="0" err="1"/>
              <a:t>clk</a:t>
            </a:r>
            <a:r>
              <a:rPr lang="en-US" dirty="0"/>
              <a:t> per instruction , no block</a:t>
            </a:r>
          </a:p>
          <a:p>
            <a:endParaRPr lang="en-US" dirty="0"/>
          </a:p>
        </p:txBody>
      </p:sp>
      <p:pic>
        <p:nvPicPr>
          <p:cNvPr id="5" name="Picture 4" descr="A picture containing room, clock&#10;&#10;Description automatically generated">
            <a:extLst>
              <a:ext uri="{FF2B5EF4-FFF2-40B4-BE49-F238E27FC236}">
                <a16:creationId xmlns:a16="http://schemas.microsoft.com/office/drawing/2014/main" id="{83F619E8-1BE7-4E0E-9766-B0D0015E9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81" y="6908800"/>
            <a:ext cx="3449561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70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load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C307EC-E60D-4B7F-82C3-B1672C167EA4}"/>
              </a:ext>
            </a:extLst>
          </p:cNvPr>
          <p:cNvSpPr/>
          <p:nvPr/>
        </p:nvSpPr>
        <p:spPr>
          <a:xfrm>
            <a:off x="5865813" y="1096880"/>
            <a:ext cx="7831137" cy="5392471"/>
          </a:xfrm>
          <a:prstGeom prst="roundRect">
            <a:avLst>
              <a:gd name="adj" fmla="val 3382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0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1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2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3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4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5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6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7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8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9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v[v_test+10],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offset:4*10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v[v_test+11],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offset:4*11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v[v_test+12],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offset:4*12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v[v_test+13],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offset:4*13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v[v_test+14],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offset:4*14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v[v_test+15],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offset:4*15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93968-3DAE-4909-B9BB-2D8159C3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313557"/>
            <a:ext cx="5552569" cy="4937760"/>
          </a:xfrm>
        </p:spPr>
        <p:txBody>
          <a:bodyPr/>
          <a:lstStyle/>
          <a:p>
            <a:pPr fontAlgn="auto"/>
            <a:r>
              <a:rPr lang="en-US" dirty="0"/>
              <a:t>kernel</a:t>
            </a:r>
          </a:p>
          <a:p>
            <a:pPr lvl="1"/>
            <a:r>
              <a:rPr lang="en-US" dirty="0"/>
              <a:t>Flat_load_dwordx1</a:t>
            </a:r>
          </a:p>
          <a:p>
            <a:pPr lvl="1" fontAlgn="auto"/>
            <a:r>
              <a:rPr lang="en-US" dirty="0"/>
              <a:t>1 wave per CU</a:t>
            </a:r>
          </a:p>
          <a:p>
            <a:pPr lvl="1" fontAlgn="auto"/>
            <a:r>
              <a:rPr lang="en-US" dirty="0"/>
              <a:t>Non-continues address</a:t>
            </a:r>
          </a:p>
          <a:p>
            <a:pPr lvl="1" fontAlgn="auto"/>
            <a:r>
              <a:rPr lang="en-US" dirty="0"/>
              <a:t>2 dword per thread</a:t>
            </a:r>
          </a:p>
          <a:p>
            <a:pPr fontAlgn="auto"/>
            <a:r>
              <a:rPr lang="en-US" altLang="zh-CN" dirty="0"/>
              <a:t>Behavior</a:t>
            </a:r>
          </a:p>
          <a:p>
            <a:pPr lvl="1"/>
            <a:r>
              <a:rPr lang="en-US" altLang="zh-CN" dirty="0"/>
              <a:t>4 </a:t>
            </a:r>
            <a:r>
              <a:rPr lang="en-US" altLang="zh-CN" dirty="0" err="1"/>
              <a:t>clk</a:t>
            </a:r>
            <a:r>
              <a:rPr lang="en-US" altLang="zh-CN" dirty="0"/>
              <a:t> pre issue for first 18 issue</a:t>
            </a:r>
          </a:p>
          <a:p>
            <a:pPr lvl="1" fontAlgn="auto"/>
            <a:r>
              <a:rPr lang="en-US" altLang="zh-CN" dirty="0"/>
              <a:t>16 </a:t>
            </a:r>
            <a:r>
              <a:rPr lang="en-US" altLang="zh-CN" dirty="0" err="1"/>
              <a:t>clk</a:t>
            </a:r>
            <a:r>
              <a:rPr lang="en-US" altLang="zh-CN" dirty="0"/>
              <a:t> per issue after</a:t>
            </a:r>
            <a:endParaRPr lang="en-US" dirty="0"/>
          </a:p>
        </p:txBody>
      </p:sp>
      <p:pic>
        <p:nvPicPr>
          <p:cNvPr id="7" name="Picture 6" descr="A picture containing device, train&#10;&#10;Description automatically generated">
            <a:extLst>
              <a:ext uri="{FF2B5EF4-FFF2-40B4-BE49-F238E27FC236}">
                <a16:creationId xmlns:a16="http://schemas.microsoft.com/office/drawing/2014/main" id="{DABDEA9B-8791-4FED-B730-040A90CB7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97" y="6775568"/>
            <a:ext cx="9474687" cy="2432175"/>
          </a:xfrm>
          <a:prstGeom prst="rect">
            <a:avLst/>
          </a:prstGeom>
        </p:spPr>
      </p:pic>
      <p:pic>
        <p:nvPicPr>
          <p:cNvPr id="11" name="Picture 10" descr="A picture containing bird&#10;&#10;Description automatically generated">
            <a:extLst>
              <a:ext uri="{FF2B5EF4-FFF2-40B4-BE49-F238E27FC236}">
                <a16:creationId xmlns:a16="http://schemas.microsoft.com/office/drawing/2014/main" id="{1EE4ECA7-DF7C-4793-8015-A825C358EC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81" y="6746996"/>
            <a:ext cx="5295894" cy="169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220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48CC4D-F9E5-45A4-8C59-A75FFA5CE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381123"/>
            <a:ext cx="5552568" cy="1938852"/>
          </a:xfrm>
        </p:spPr>
        <p:txBody>
          <a:bodyPr/>
          <a:lstStyle/>
          <a:p>
            <a:r>
              <a:rPr lang="en-US" dirty="0"/>
              <a:t>1 wave per CU</a:t>
            </a:r>
          </a:p>
          <a:p>
            <a:r>
              <a:rPr lang="en-US" dirty="0"/>
              <a:t>60 group</a:t>
            </a:r>
          </a:p>
          <a:p>
            <a:r>
              <a:rPr lang="en-US" dirty="0"/>
              <a:t>32 </a:t>
            </a:r>
            <a:r>
              <a:rPr lang="en-US" dirty="0" err="1"/>
              <a:t>valu</a:t>
            </a:r>
            <a:r>
              <a:rPr lang="en-US" dirty="0"/>
              <a:t> per loop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valu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B9B7220E-BEC5-4868-AEDD-B94E0648BD8F}"/>
              </a:ext>
            </a:extLst>
          </p:cNvPr>
          <p:cNvSpPr txBox="1">
            <a:spLocks/>
          </p:cNvSpPr>
          <p:nvPr/>
        </p:nvSpPr>
        <p:spPr>
          <a:xfrm>
            <a:off x="355032" y="3662874"/>
            <a:ext cx="5552568" cy="243217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zh-CN" dirty="0"/>
              <a:t>16 </a:t>
            </a:r>
            <a:r>
              <a:rPr lang="en-US" altLang="zh-CN" dirty="0" err="1"/>
              <a:t>clk</a:t>
            </a:r>
            <a:r>
              <a:rPr lang="en-US" altLang="zh-CN" dirty="0"/>
              <a:t> after </a:t>
            </a:r>
            <a:r>
              <a:rPr lang="en-US" altLang="zh-CN" dirty="0" err="1"/>
              <a:t>s_branch</a:t>
            </a:r>
            <a:endParaRPr lang="en-US" altLang="zh-CN" dirty="0"/>
          </a:p>
          <a:p>
            <a:pPr fontAlgn="auto"/>
            <a:r>
              <a:rPr lang="en-US" altLang="zh-CN" dirty="0"/>
              <a:t>4 </a:t>
            </a:r>
            <a:r>
              <a:rPr lang="en-US" altLang="zh-CN" dirty="0" err="1"/>
              <a:t>clk</a:t>
            </a:r>
            <a:r>
              <a:rPr lang="en-US" altLang="zh-CN" dirty="0"/>
              <a:t> after every 4 </a:t>
            </a:r>
            <a:r>
              <a:rPr lang="en-US" altLang="zh-CN" dirty="0" err="1"/>
              <a:t>valu</a:t>
            </a:r>
            <a:endParaRPr lang="en-US" altLang="zh-CN" dirty="0"/>
          </a:p>
          <a:p>
            <a:pPr fontAlgn="auto"/>
            <a:r>
              <a:rPr lang="en-US" dirty="0"/>
              <a:t>4 </a:t>
            </a:r>
            <a:r>
              <a:rPr lang="en-US" dirty="0" err="1"/>
              <a:t>clk</a:t>
            </a:r>
            <a:r>
              <a:rPr lang="en-US" dirty="0"/>
              <a:t> after all </a:t>
            </a:r>
            <a:r>
              <a:rPr lang="en-US" dirty="0" err="1"/>
              <a:t>valu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4BE6A4-77F5-4E51-9DCC-EFF66DDEA287}"/>
              </a:ext>
            </a:extLst>
          </p:cNvPr>
          <p:cNvSpPr/>
          <p:nvPr/>
        </p:nvSpPr>
        <p:spPr>
          <a:xfrm>
            <a:off x="5907600" y="3687265"/>
            <a:ext cx="4727105" cy="5194722"/>
          </a:xfrm>
          <a:prstGeom prst="roundRect">
            <a:avLst>
              <a:gd name="adj" fmla="val 5730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v[v_test+10],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v[v_test+11],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v[v_test+12],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v[v_test+13],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v[v_test+14],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v[v_test+15], 1.2</a:t>
            </a:r>
          </a:p>
          <a:p>
            <a:endParaRPr lang="en-US" sz="2000" i="1" dirty="0">
              <a:solidFill>
                <a:schemeClr val="bg1"/>
              </a:solidFill>
            </a:endParaRPr>
          </a:p>
        </p:txBody>
      </p: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7EEB8CBC-017A-486A-92AF-E143EBFD0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13" y="976695"/>
            <a:ext cx="10478038" cy="251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24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load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C307EC-E60D-4B7F-82C3-B1672C167EA4}"/>
              </a:ext>
            </a:extLst>
          </p:cNvPr>
          <p:cNvSpPr/>
          <p:nvPr/>
        </p:nvSpPr>
        <p:spPr>
          <a:xfrm>
            <a:off x="5865813" y="1096880"/>
            <a:ext cx="7831137" cy="5392471"/>
          </a:xfrm>
          <a:prstGeom prst="roundRect">
            <a:avLst>
              <a:gd name="adj" fmla="val 3382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0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1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2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3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4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5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6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7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8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9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v[v_test+10],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offset:4*10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v[v_test+11],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offset:4*11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v[v_test+12],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offset:4*12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v[v_test+13],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offset:4*13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v[v_test+14],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offset:4*14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v[v_test+15],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offset:4*15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93968-3DAE-4909-B9BB-2D8159C3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313557"/>
            <a:ext cx="5552569" cy="4937760"/>
          </a:xfrm>
        </p:spPr>
        <p:txBody>
          <a:bodyPr/>
          <a:lstStyle/>
          <a:p>
            <a:pPr fontAlgn="auto"/>
            <a:r>
              <a:rPr lang="en-US" dirty="0"/>
              <a:t>kernel</a:t>
            </a:r>
          </a:p>
          <a:p>
            <a:pPr lvl="1"/>
            <a:r>
              <a:rPr lang="en-US" dirty="0"/>
              <a:t>Flat_load_dwordx1</a:t>
            </a:r>
          </a:p>
          <a:p>
            <a:pPr lvl="1" fontAlgn="auto"/>
            <a:r>
              <a:rPr lang="en-US" dirty="0"/>
              <a:t>1 wave per CU</a:t>
            </a:r>
          </a:p>
          <a:p>
            <a:pPr lvl="1" fontAlgn="auto"/>
            <a:r>
              <a:rPr lang="en-US" dirty="0"/>
              <a:t>Non-continues address</a:t>
            </a:r>
          </a:p>
          <a:p>
            <a:pPr lvl="1" fontAlgn="auto"/>
            <a:r>
              <a:rPr lang="en-US" dirty="0"/>
              <a:t>Stride = 1K dword</a:t>
            </a:r>
          </a:p>
          <a:p>
            <a:pPr fontAlgn="auto"/>
            <a:r>
              <a:rPr lang="en-US" altLang="zh-CN" dirty="0"/>
              <a:t>Behavior</a:t>
            </a:r>
          </a:p>
          <a:p>
            <a:pPr lvl="1"/>
            <a:r>
              <a:rPr lang="en-US" altLang="zh-CN" dirty="0"/>
              <a:t>4 </a:t>
            </a:r>
            <a:r>
              <a:rPr lang="en-US" altLang="zh-CN" dirty="0" err="1"/>
              <a:t>clk</a:t>
            </a:r>
            <a:r>
              <a:rPr lang="en-US" altLang="zh-CN" dirty="0"/>
              <a:t> pre issue for first 18 issue</a:t>
            </a:r>
          </a:p>
          <a:p>
            <a:pPr lvl="1" fontAlgn="auto"/>
            <a:r>
              <a:rPr lang="en-US" altLang="zh-CN" dirty="0"/>
              <a:t>64 </a:t>
            </a:r>
            <a:r>
              <a:rPr lang="en-US" altLang="zh-CN" dirty="0" err="1"/>
              <a:t>clk</a:t>
            </a:r>
            <a:r>
              <a:rPr lang="en-US" altLang="zh-CN" dirty="0"/>
              <a:t> per issue after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2AE319-16A7-48EC-8EAB-0401EDEC3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918" y="6548007"/>
            <a:ext cx="3820132" cy="2474080"/>
          </a:xfrm>
          <a:prstGeom prst="rect">
            <a:avLst/>
          </a:prstGeom>
        </p:spPr>
      </p:pic>
      <p:pic>
        <p:nvPicPr>
          <p:cNvPr id="10" name="Picture 9" descr="A device with a screen&#10;&#10;Description automatically generated">
            <a:extLst>
              <a:ext uri="{FF2B5EF4-FFF2-40B4-BE49-F238E27FC236}">
                <a16:creationId xmlns:a16="http://schemas.microsoft.com/office/drawing/2014/main" id="{D990F721-C1B5-4320-9975-C8F2923BCA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1" y="6526649"/>
            <a:ext cx="8790578" cy="328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64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load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C307EC-E60D-4B7F-82C3-B1672C167EA4}"/>
              </a:ext>
            </a:extLst>
          </p:cNvPr>
          <p:cNvSpPr/>
          <p:nvPr/>
        </p:nvSpPr>
        <p:spPr>
          <a:xfrm>
            <a:off x="5865813" y="1096880"/>
            <a:ext cx="9050337" cy="5392471"/>
          </a:xfrm>
          <a:prstGeom prst="roundRect">
            <a:avLst>
              <a:gd name="adj" fmla="val 3382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>
                <a:solidFill>
                  <a:schemeClr val="bg1"/>
                </a:solidFill>
              </a:rPr>
              <a:t>flat_load_dwordx4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+ 0:v_test+ 3],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0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flat_load_dwordx4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+ 4:v_test+ 7],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4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flat_load_dwordx4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+ 8:v_test+11],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8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flat_load_dwordx4 v[v_test+12:v_test+15],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flat_load_dwordx4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+ 0:v_test+ 3],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0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flat_load_dwordx4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+ 4:v_test+ 7],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4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flat_load_dwordx4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+ 8:v_test+11],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8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flat_load_dwordx4 v[v_test+12:v_test+15],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flat_load_dwordx4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+ 0:v_test+ 3],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0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flat_load_dwordx4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+ 4:v_test+ 7],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4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flat_load_dwordx4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+ 8:v_test+11],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8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flat_load_dwordx4 v[v_test+12:v_test+15],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flat_load_dwordx4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+ 0:v_test+ 3],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0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flat_load_dwordx4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+ 4:v_test+ 7],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4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flat_load_dwordx4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+ 8:v_test+11],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8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flat_load_dwordx4 v[v_test+12:v_test+15],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93968-3DAE-4909-B9BB-2D8159C3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313557"/>
            <a:ext cx="5552569" cy="4937760"/>
          </a:xfrm>
        </p:spPr>
        <p:txBody>
          <a:bodyPr/>
          <a:lstStyle/>
          <a:p>
            <a:pPr fontAlgn="auto"/>
            <a:r>
              <a:rPr lang="en-US" dirty="0"/>
              <a:t>kernel</a:t>
            </a:r>
          </a:p>
          <a:p>
            <a:pPr lvl="1"/>
            <a:r>
              <a:rPr lang="en-US" dirty="0"/>
              <a:t>Flat_load_dwordx4</a:t>
            </a:r>
          </a:p>
          <a:p>
            <a:pPr lvl="1" fontAlgn="auto"/>
            <a:r>
              <a:rPr lang="en-US" dirty="0"/>
              <a:t>1 wave per CU</a:t>
            </a:r>
          </a:p>
          <a:p>
            <a:pPr lvl="1" fontAlgn="auto"/>
            <a:r>
              <a:rPr lang="en-US" dirty="0"/>
              <a:t>Non-continues and continues  address has same behavior</a:t>
            </a:r>
          </a:p>
          <a:p>
            <a:pPr fontAlgn="auto"/>
            <a:r>
              <a:rPr lang="en-US" altLang="zh-CN" dirty="0"/>
              <a:t>Behavior</a:t>
            </a:r>
          </a:p>
          <a:p>
            <a:pPr lvl="1"/>
            <a:r>
              <a:rPr lang="en-US" altLang="zh-CN" dirty="0"/>
              <a:t>4 </a:t>
            </a:r>
            <a:r>
              <a:rPr lang="en-US" altLang="zh-CN" dirty="0" err="1"/>
              <a:t>clk</a:t>
            </a:r>
            <a:r>
              <a:rPr lang="en-US" altLang="zh-CN" dirty="0"/>
              <a:t> pre issue for first 10 issue</a:t>
            </a:r>
          </a:p>
          <a:p>
            <a:pPr lvl="1" fontAlgn="auto"/>
            <a:r>
              <a:rPr lang="en-US" altLang="zh-CN" dirty="0"/>
              <a:t>16 </a:t>
            </a:r>
            <a:r>
              <a:rPr lang="en-US" altLang="zh-CN" dirty="0" err="1"/>
              <a:t>clk</a:t>
            </a:r>
            <a:r>
              <a:rPr lang="en-US" altLang="zh-CN" dirty="0"/>
              <a:t> per issue after</a:t>
            </a:r>
            <a:endParaRPr lang="en-US" dirty="0"/>
          </a:p>
          <a:p>
            <a:endParaRPr lang="en-US" dirty="0"/>
          </a:p>
        </p:txBody>
      </p: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0486491A-0EE2-4374-A95C-C0C58AEA1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866" y="6627041"/>
            <a:ext cx="5251720" cy="2476627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872141-E1A1-43CA-A5E9-C0EFA1E7A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586" y="6627041"/>
            <a:ext cx="7643116" cy="208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42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load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C6C65D-C99F-4331-BA60-44BD44348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24" y="6484189"/>
            <a:ext cx="10503440" cy="250202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95AB1D1-5534-4310-BBEE-387601E9677F}"/>
              </a:ext>
            </a:extLst>
          </p:cNvPr>
          <p:cNvSpPr/>
          <p:nvPr/>
        </p:nvSpPr>
        <p:spPr>
          <a:xfrm>
            <a:off x="5865813" y="1096880"/>
            <a:ext cx="7831137" cy="5392471"/>
          </a:xfrm>
          <a:prstGeom prst="roundRect">
            <a:avLst>
              <a:gd name="adj" fmla="val 3382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0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1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2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3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4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5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6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7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8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9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v[v_test+10],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offset:4*10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v[v_test+11],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offset:4*11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v[v_test+12],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offset:4*12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v[v_test+13],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offset:4*13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v[v_test+14],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offset:4*14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v[v_test+15],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offset:4*15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C56425-8EE2-4097-9C28-04D63566A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624" y="1260680"/>
            <a:ext cx="5448301" cy="4937760"/>
          </a:xfrm>
        </p:spPr>
        <p:txBody>
          <a:bodyPr/>
          <a:lstStyle/>
          <a:p>
            <a:pPr fontAlgn="auto"/>
            <a:r>
              <a:rPr lang="en-US" dirty="0"/>
              <a:t>kernel</a:t>
            </a:r>
          </a:p>
          <a:p>
            <a:pPr lvl="1"/>
            <a:r>
              <a:rPr lang="en-US" dirty="0"/>
              <a:t>Flat_load_dwordx1</a:t>
            </a:r>
          </a:p>
          <a:p>
            <a:pPr lvl="1" fontAlgn="auto"/>
            <a:r>
              <a:rPr lang="en-US" dirty="0"/>
              <a:t>4 wave per CU</a:t>
            </a:r>
          </a:p>
          <a:p>
            <a:pPr lvl="1" fontAlgn="auto"/>
            <a:r>
              <a:rPr lang="en-US" dirty="0"/>
              <a:t>Continues address</a:t>
            </a:r>
          </a:p>
          <a:p>
            <a:pPr lvl="1" fontAlgn="auto"/>
            <a:r>
              <a:rPr lang="en-US" dirty="0"/>
              <a:t>Cover 1K Byte address</a:t>
            </a:r>
          </a:p>
          <a:p>
            <a:pPr fontAlgn="auto"/>
            <a:r>
              <a:rPr lang="en-US" altLang="zh-CN" dirty="0"/>
              <a:t>Behavior</a:t>
            </a:r>
          </a:p>
          <a:p>
            <a:pPr lvl="1" fontAlgn="auto"/>
            <a:r>
              <a:rPr lang="en-US" dirty="0"/>
              <a:t>Switch </a:t>
            </a:r>
            <a:r>
              <a:rPr lang="en-US" dirty="0" err="1"/>
              <a:t>simd</a:t>
            </a:r>
            <a:r>
              <a:rPr lang="en-US" dirty="0"/>
              <a:t> every 8 flat</a:t>
            </a:r>
          </a:p>
          <a:p>
            <a:pPr lvl="1"/>
            <a:r>
              <a:rPr lang="en-US" dirty="0"/>
              <a:t>4 </a:t>
            </a:r>
            <a:r>
              <a:rPr lang="en-US" dirty="0" err="1"/>
              <a:t>clk</a:t>
            </a:r>
            <a:r>
              <a:rPr lang="en-US" dirty="0"/>
              <a:t> per issue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00F012-69CF-46C2-AF0D-33EFBFDBE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24" y="8986218"/>
            <a:ext cx="11798906" cy="1295467"/>
          </a:xfrm>
          <a:prstGeom prst="rect">
            <a:avLst/>
          </a:prstGeom>
        </p:spPr>
      </p:pic>
      <p:pic>
        <p:nvPicPr>
          <p:cNvPr id="12" name="Picture 11" descr="A picture containing room, clock&#10;&#10;Description automatically generated">
            <a:extLst>
              <a:ext uri="{FF2B5EF4-FFF2-40B4-BE49-F238E27FC236}">
                <a16:creationId xmlns:a16="http://schemas.microsoft.com/office/drawing/2014/main" id="{405D68DA-E947-4B1D-8E49-1EF390200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064" y="6579870"/>
            <a:ext cx="3449561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01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050C5F0-9EE0-410B-A49F-3A4FEB30DF84}"/>
              </a:ext>
            </a:extLst>
          </p:cNvPr>
          <p:cNvSpPr/>
          <p:nvPr/>
        </p:nvSpPr>
        <p:spPr>
          <a:xfrm>
            <a:off x="5865813" y="1096880"/>
            <a:ext cx="7831137" cy="5392471"/>
          </a:xfrm>
          <a:prstGeom prst="roundRect">
            <a:avLst>
              <a:gd name="adj" fmla="val 3382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0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1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2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3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4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5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6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7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8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9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v[v_test+10],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offset:4*10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v[v_test+11],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offset:4*11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v[v_test+12],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offset:4*12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v[v_test+13],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offset:4*13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v[v_test+14],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offset:4*14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v[v_test+15],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load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177DB0-6344-433D-9A19-37B4B27B1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624" y="1092727"/>
            <a:ext cx="5560189" cy="4937760"/>
          </a:xfrm>
        </p:spPr>
        <p:txBody>
          <a:bodyPr/>
          <a:lstStyle/>
          <a:p>
            <a:pPr fontAlgn="auto"/>
            <a:r>
              <a:rPr lang="en-US" dirty="0"/>
              <a:t>kernel</a:t>
            </a:r>
          </a:p>
          <a:p>
            <a:pPr lvl="1"/>
            <a:r>
              <a:rPr lang="en-US" dirty="0"/>
              <a:t>Flat_load_dwordx1</a:t>
            </a:r>
          </a:p>
          <a:p>
            <a:pPr lvl="1" fontAlgn="auto"/>
            <a:r>
              <a:rPr lang="en-US" dirty="0"/>
              <a:t>4 wave per CU</a:t>
            </a:r>
          </a:p>
          <a:p>
            <a:pPr lvl="1" fontAlgn="auto"/>
            <a:r>
              <a:rPr lang="en-US" dirty="0"/>
              <a:t>Non - Continues address</a:t>
            </a:r>
          </a:p>
          <a:p>
            <a:pPr lvl="1" fontAlgn="auto"/>
            <a:r>
              <a:rPr lang="en-US" dirty="0"/>
              <a:t>Cover 2K Byte address</a:t>
            </a:r>
          </a:p>
          <a:p>
            <a:pPr fontAlgn="auto"/>
            <a:r>
              <a:rPr lang="en-US" altLang="zh-CN" dirty="0"/>
              <a:t>Behavior</a:t>
            </a:r>
          </a:p>
          <a:p>
            <a:pPr lvl="1" fontAlgn="auto"/>
            <a:r>
              <a:rPr lang="en-US" dirty="0"/>
              <a:t>Switch </a:t>
            </a:r>
            <a:r>
              <a:rPr lang="en-US" dirty="0" err="1"/>
              <a:t>simd</a:t>
            </a:r>
            <a:r>
              <a:rPr lang="en-US" dirty="0"/>
              <a:t> after one wave </a:t>
            </a:r>
            <a:r>
              <a:rPr lang="en-US" dirty="0" err="1"/>
              <a:t>complite</a:t>
            </a:r>
            <a:endParaRPr lang="en-US" dirty="0"/>
          </a:p>
          <a:p>
            <a:pPr lvl="1" fontAlgn="auto"/>
            <a:r>
              <a:rPr lang="en-US" dirty="0"/>
              <a:t>4 </a:t>
            </a:r>
            <a:r>
              <a:rPr lang="en-US" dirty="0" err="1"/>
              <a:t>clk</a:t>
            </a:r>
            <a:endParaRPr lang="en-US" dirty="0"/>
          </a:p>
          <a:p>
            <a:pPr lvl="1" fontAlgn="auto"/>
            <a:r>
              <a:rPr lang="en-US" dirty="0"/>
              <a:t>16 </a:t>
            </a:r>
            <a:r>
              <a:rPr lang="en-US" dirty="0" err="1"/>
              <a:t>clk</a:t>
            </a:r>
            <a:endParaRPr lang="en-US" dirty="0"/>
          </a:p>
          <a:p>
            <a:pPr lvl="1" fontAlgn="auto"/>
            <a:r>
              <a:rPr lang="en-US" dirty="0"/>
              <a:t>64 </a:t>
            </a:r>
            <a:r>
              <a:rPr lang="en-US" dirty="0" err="1"/>
              <a:t>clk</a:t>
            </a:r>
            <a:endParaRPr lang="en-US" dirty="0"/>
          </a:p>
          <a:p>
            <a:pPr lvl="1" fontAlgn="auto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C9453B-CE07-42BD-BC00-D52DE2985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24" y="6858000"/>
            <a:ext cx="11862410" cy="1346269"/>
          </a:xfrm>
          <a:prstGeom prst="rect">
            <a:avLst/>
          </a:prstGeom>
        </p:spPr>
      </p:pic>
      <p:pic>
        <p:nvPicPr>
          <p:cNvPr id="8" name="Picture 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038BF18-5554-4399-937C-CF753A7E96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24" y="8137305"/>
            <a:ext cx="10458988" cy="2482978"/>
          </a:xfrm>
          <a:prstGeom prst="rect">
            <a:avLst/>
          </a:prstGeom>
        </p:spPr>
      </p:pic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540F14BE-9F1C-47B1-B735-3837763DC8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44" y="10620283"/>
            <a:ext cx="5175516" cy="2508379"/>
          </a:xfrm>
          <a:prstGeom prst="rect">
            <a:avLst/>
          </a:prstGeom>
        </p:spPr>
      </p:pic>
      <p:pic>
        <p:nvPicPr>
          <p:cNvPr id="15" name="Picture 14" descr="A screenshot of a video game&#10;&#10;Description automatically generated">
            <a:extLst>
              <a:ext uri="{FF2B5EF4-FFF2-40B4-BE49-F238E27FC236}">
                <a16:creationId xmlns:a16="http://schemas.microsoft.com/office/drawing/2014/main" id="{2260DEF2-392A-4288-92FD-1EC2229D96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118" y="10696487"/>
            <a:ext cx="8585641" cy="2432175"/>
          </a:xfrm>
          <a:prstGeom prst="rect">
            <a:avLst/>
          </a:prstGeom>
        </p:spPr>
      </p:pic>
      <p:pic>
        <p:nvPicPr>
          <p:cNvPr id="16" name="Picture 15" descr="A picture containing bird&#10;&#10;Description automatically generated">
            <a:extLst>
              <a:ext uri="{FF2B5EF4-FFF2-40B4-BE49-F238E27FC236}">
                <a16:creationId xmlns:a16="http://schemas.microsoft.com/office/drawing/2014/main" id="{3555E5F0-CB7B-4DF1-8A78-4FFE6C5069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612" y="8204269"/>
            <a:ext cx="5295894" cy="169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3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050C5F0-9EE0-410B-A49F-3A4FEB30DF84}"/>
              </a:ext>
            </a:extLst>
          </p:cNvPr>
          <p:cNvSpPr/>
          <p:nvPr/>
        </p:nvSpPr>
        <p:spPr>
          <a:xfrm>
            <a:off x="5865813" y="1096880"/>
            <a:ext cx="7831137" cy="5392471"/>
          </a:xfrm>
          <a:prstGeom prst="roundRect">
            <a:avLst>
              <a:gd name="adj" fmla="val 3382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0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1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2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3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4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5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6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7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8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9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v[v_test+10],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offset:4*10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v[v_test+11],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offset:4*11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v[v_test+12],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offset:4*12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v[v_test+13],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offset:4*13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v[v_test+14],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offset:4*14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v[v_test+15],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load x1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With non-continues address, OVER 16KB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177DB0-6344-433D-9A19-37B4B27B1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624" y="1092727"/>
            <a:ext cx="5560189" cy="4937760"/>
          </a:xfrm>
        </p:spPr>
        <p:txBody>
          <a:bodyPr/>
          <a:lstStyle/>
          <a:p>
            <a:pPr fontAlgn="auto"/>
            <a:r>
              <a:rPr lang="en-US" dirty="0"/>
              <a:t>kernel</a:t>
            </a:r>
          </a:p>
          <a:p>
            <a:pPr lvl="1"/>
            <a:r>
              <a:rPr lang="en-US" dirty="0"/>
              <a:t>Flat_load_dwordx1</a:t>
            </a:r>
          </a:p>
          <a:p>
            <a:pPr lvl="1" fontAlgn="auto"/>
            <a:r>
              <a:rPr lang="en-US" dirty="0"/>
              <a:t>4 wave per CU</a:t>
            </a:r>
          </a:p>
          <a:p>
            <a:pPr lvl="1" fontAlgn="auto"/>
            <a:r>
              <a:rPr lang="en-US" dirty="0"/>
              <a:t>Non-Continues address</a:t>
            </a:r>
          </a:p>
          <a:p>
            <a:pPr lvl="1" fontAlgn="auto"/>
            <a:r>
              <a:rPr lang="en-US" dirty="0"/>
              <a:t>Cover over 16K DWORD address</a:t>
            </a:r>
          </a:p>
          <a:p>
            <a:pPr fontAlgn="auto"/>
            <a:r>
              <a:rPr lang="en-US" altLang="zh-CN" dirty="0"/>
              <a:t>Behavior</a:t>
            </a:r>
          </a:p>
          <a:p>
            <a:pPr lvl="1" fontAlgn="auto"/>
            <a:r>
              <a:rPr lang="en-US" dirty="0"/>
              <a:t>Switch </a:t>
            </a:r>
            <a:r>
              <a:rPr lang="en-US" dirty="0" err="1"/>
              <a:t>simd</a:t>
            </a:r>
            <a:r>
              <a:rPr lang="en-US" dirty="0"/>
              <a:t> after one wave </a:t>
            </a:r>
            <a:r>
              <a:rPr lang="en-US" dirty="0" err="1"/>
              <a:t>complite</a:t>
            </a:r>
            <a:endParaRPr lang="en-US" dirty="0"/>
          </a:p>
          <a:p>
            <a:pPr lvl="1" fontAlgn="auto"/>
            <a:r>
              <a:rPr lang="en-US" dirty="0"/>
              <a:t>4 </a:t>
            </a:r>
            <a:r>
              <a:rPr lang="en-US" dirty="0" err="1"/>
              <a:t>clk</a:t>
            </a:r>
            <a:endParaRPr lang="en-US" dirty="0"/>
          </a:p>
          <a:p>
            <a:pPr lvl="1" fontAlgn="auto"/>
            <a:r>
              <a:rPr lang="en-US" dirty="0"/>
              <a:t>64 </a:t>
            </a:r>
            <a:r>
              <a:rPr lang="en-US" dirty="0" err="1"/>
              <a:t>clk</a:t>
            </a:r>
            <a:endParaRPr lang="en-US" dirty="0"/>
          </a:p>
          <a:p>
            <a:pPr lvl="1" fontAlgn="auto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544ED4-1FFA-4B7B-BC00-D2B5666AC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44" y="6548007"/>
            <a:ext cx="11792556" cy="14034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DC0DF5B-E525-4180-AF3A-0E6E27D183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24" y="7951429"/>
            <a:ext cx="10649497" cy="2463927"/>
          </a:xfrm>
          <a:prstGeom prst="rect">
            <a:avLst/>
          </a:prstGeom>
        </p:spPr>
      </p:pic>
      <p:pic>
        <p:nvPicPr>
          <p:cNvPr id="17" name="Picture 16" descr="A screenshot of a video game&#10;&#10;Description automatically generated">
            <a:extLst>
              <a:ext uri="{FF2B5EF4-FFF2-40B4-BE49-F238E27FC236}">
                <a16:creationId xmlns:a16="http://schemas.microsoft.com/office/drawing/2014/main" id="{37F1F666-6E9A-4D0F-8977-093B3DAE25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24" y="10415356"/>
            <a:ext cx="5308873" cy="2502029"/>
          </a:xfrm>
          <a:prstGeom prst="rect">
            <a:avLst/>
          </a:prstGeo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3E3A31-9AB9-497B-9877-BE66082473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121" y="8010085"/>
            <a:ext cx="3820132" cy="247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53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742A8A-F15E-4D6C-969A-2A80396A4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" y="7203294"/>
            <a:ext cx="16255112" cy="259881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load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95AB1D1-5534-4310-BBEE-387601E9677F}"/>
              </a:ext>
            </a:extLst>
          </p:cNvPr>
          <p:cNvSpPr/>
          <p:nvPr/>
        </p:nvSpPr>
        <p:spPr>
          <a:xfrm>
            <a:off x="5865813" y="1096881"/>
            <a:ext cx="9012237" cy="2598820"/>
          </a:xfrm>
          <a:prstGeom prst="roundRect">
            <a:avLst>
              <a:gd name="adj" fmla="val 3382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>
                <a:solidFill>
                  <a:schemeClr val="bg1"/>
                </a:solidFill>
              </a:rPr>
              <a:t>v_mul_u32_u24	v[</a:t>
            </a:r>
            <a:r>
              <a:rPr lang="en-US" sz="2000" i="1" dirty="0" err="1">
                <a:solidFill>
                  <a:schemeClr val="bg1"/>
                </a:solidFill>
              </a:rPr>
              <a:t>v_offset</a:t>
            </a:r>
            <a:r>
              <a:rPr lang="en-US" sz="2000" i="1" dirty="0">
                <a:solidFill>
                  <a:schemeClr val="bg1"/>
                </a:solidFill>
              </a:rPr>
              <a:t>], 4, v[</a:t>
            </a:r>
            <a:r>
              <a:rPr lang="en-US" sz="2000" i="1" dirty="0" err="1">
                <a:solidFill>
                  <a:schemeClr val="bg1"/>
                </a:solidFill>
              </a:rPr>
              <a:t>v_gid</a:t>
            </a:r>
            <a:r>
              <a:rPr lang="en-US" sz="2000" i="1" dirty="0">
                <a:solidFill>
                  <a:schemeClr val="bg1"/>
                </a:solidFill>
              </a:rPr>
              <a:t>]	 // </a:t>
            </a:r>
            <a:r>
              <a:rPr lang="zh-CN" altLang="en-US" sz="2000" i="1" dirty="0">
                <a:solidFill>
                  <a:schemeClr val="bg1"/>
                </a:solidFill>
              </a:rPr>
              <a:t>相邻的 </a:t>
            </a:r>
            <a:r>
              <a:rPr lang="en-US" sz="2000" i="1" dirty="0">
                <a:solidFill>
                  <a:schemeClr val="bg1"/>
                </a:solidFill>
              </a:rPr>
              <a:t>thread </a:t>
            </a:r>
            <a:r>
              <a:rPr lang="zh-CN" altLang="en-US" sz="2000" i="1" dirty="0">
                <a:solidFill>
                  <a:schemeClr val="bg1"/>
                </a:solidFill>
              </a:rPr>
              <a:t>读取间隔</a:t>
            </a:r>
            <a:r>
              <a:rPr lang="en-US" altLang="zh-CN" sz="2000" i="1" dirty="0">
                <a:solidFill>
                  <a:schemeClr val="bg1"/>
                </a:solidFill>
              </a:rPr>
              <a:t>(</a:t>
            </a:r>
            <a:r>
              <a:rPr lang="en-US" sz="2000" i="1" dirty="0">
                <a:solidFill>
                  <a:schemeClr val="bg1"/>
                </a:solidFill>
              </a:rPr>
              <a:t>DWORD)</a:t>
            </a:r>
          </a:p>
          <a:p>
            <a:endParaRPr lang="en-US" sz="2000" i="1" dirty="0">
              <a:solidFill>
                <a:schemeClr val="bg1"/>
              </a:solidFill>
            </a:endParaRPr>
          </a:p>
          <a:p>
            <a:r>
              <a:rPr lang="en-US" sz="2000" i="1" dirty="0">
                <a:solidFill>
                  <a:schemeClr val="bg1"/>
                </a:solidFill>
              </a:rPr>
              <a:t>flat_load_dwordx4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+ 0:v_test+ 3],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   0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flat_load_dwordx4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+ 4:v_test+ 7],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offset:1020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flat_load_dwordx4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+ 8:v_test+11],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offset:2044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flat_load_dwordx4 v[v_test+12:v_test+15],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offset:4080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C56425-8EE2-4097-9C28-04D63566A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624" y="1260680"/>
            <a:ext cx="5448301" cy="4937760"/>
          </a:xfrm>
        </p:spPr>
        <p:txBody>
          <a:bodyPr/>
          <a:lstStyle/>
          <a:p>
            <a:pPr fontAlgn="auto"/>
            <a:r>
              <a:rPr lang="en-US" dirty="0"/>
              <a:t>kernel</a:t>
            </a:r>
          </a:p>
          <a:p>
            <a:pPr lvl="1"/>
            <a:r>
              <a:rPr lang="en-US" dirty="0"/>
              <a:t>flat_load_dwordx4</a:t>
            </a:r>
          </a:p>
          <a:p>
            <a:pPr lvl="1" fontAlgn="auto"/>
            <a:r>
              <a:rPr lang="en-US" dirty="0"/>
              <a:t>4 wave per CU</a:t>
            </a:r>
          </a:p>
          <a:p>
            <a:pPr lvl="1" fontAlgn="auto"/>
            <a:r>
              <a:rPr lang="en-US" dirty="0"/>
              <a:t>non-continues address</a:t>
            </a:r>
          </a:p>
          <a:p>
            <a:pPr lvl="1" fontAlgn="auto"/>
            <a:r>
              <a:rPr lang="en-US" altLang="zh-CN" dirty="0" err="1"/>
              <a:t>s</a:t>
            </a:r>
            <a:r>
              <a:rPr lang="en-US" dirty="0" err="1"/>
              <a:t>trde</a:t>
            </a:r>
            <a:r>
              <a:rPr lang="en-US" dirty="0"/>
              <a:t> = 4 dword</a:t>
            </a:r>
          </a:p>
          <a:p>
            <a:pPr lvl="1" fontAlgn="auto"/>
            <a:r>
              <a:rPr lang="en-US" dirty="0"/>
              <a:t>Read within 16KB</a:t>
            </a:r>
          </a:p>
          <a:p>
            <a:pPr lvl="1" fontAlgn="auto"/>
            <a:r>
              <a:rPr lang="en-US" altLang="zh-CN" dirty="0"/>
              <a:t>Total cover =</a:t>
            </a:r>
            <a:r>
              <a:rPr lang="en-US" dirty="0"/>
              <a:t> 16K Byte address</a:t>
            </a:r>
          </a:p>
          <a:p>
            <a:pPr fontAlgn="auto"/>
            <a:r>
              <a:rPr lang="en-US" altLang="zh-CN" dirty="0"/>
              <a:t>Behavior</a:t>
            </a:r>
          </a:p>
          <a:p>
            <a:pPr lvl="1"/>
            <a:r>
              <a:rPr lang="en-US" altLang="zh-CN" dirty="0"/>
              <a:t>4 </a:t>
            </a:r>
            <a:r>
              <a:rPr lang="en-US" altLang="zh-CN" dirty="0" err="1"/>
              <a:t>clk</a:t>
            </a:r>
            <a:r>
              <a:rPr lang="en-US" altLang="zh-CN" dirty="0"/>
              <a:t> pre issue for first 12 issue</a:t>
            </a:r>
          </a:p>
          <a:p>
            <a:pPr lvl="1" fontAlgn="auto"/>
            <a:r>
              <a:rPr lang="en-US" altLang="zh-CN" dirty="0"/>
              <a:t>16 </a:t>
            </a:r>
            <a:r>
              <a:rPr lang="en-US" altLang="zh-CN" dirty="0" err="1"/>
              <a:t>clk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22459D-630A-4766-9400-2BFF4AD77E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" y="9944154"/>
            <a:ext cx="14518479" cy="1619249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EA5BB4C8-C468-4123-9C16-F540797883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4071491"/>
            <a:ext cx="5639090" cy="250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049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2A9155C-66FD-480D-AC7D-9950876835E6}"/>
              </a:ext>
            </a:extLst>
          </p:cNvPr>
          <p:cNvSpPr/>
          <p:nvPr/>
        </p:nvSpPr>
        <p:spPr>
          <a:xfrm>
            <a:off x="6353176" y="3867150"/>
            <a:ext cx="6943724" cy="2295335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8813585-C6BE-4CC5-BE86-5E83A2E17182}"/>
              </a:ext>
            </a:extLst>
          </p:cNvPr>
          <p:cNvGrpSpPr/>
          <p:nvPr/>
        </p:nvGrpSpPr>
        <p:grpSpPr>
          <a:xfrm>
            <a:off x="5068887" y="3510983"/>
            <a:ext cx="12258179" cy="4447562"/>
            <a:chOff x="5068887" y="3510983"/>
            <a:chExt cx="12258179" cy="4447562"/>
          </a:xfrm>
        </p:grpSpPr>
        <p:pic>
          <p:nvPicPr>
            <p:cNvPr id="21" name="Picture 20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2E93F846-88AE-4A97-AB98-D96A7FDAD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1182" y="3510983"/>
              <a:ext cx="8324226" cy="2892316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4E92B34-7C21-4078-9E89-620737BC7831}"/>
                </a:ext>
              </a:extLst>
            </p:cNvPr>
            <p:cNvSpPr/>
            <p:nvPr/>
          </p:nvSpPr>
          <p:spPr>
            <a:xfrm>
              <a:off x="5068887" y="6839995"/>
              <a:ext cx="3829050" cy="1118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每轮</a:t>
              </a:r>
              <a:r>
                <a:rPr lang="en-US" altLang="zh-CN" dirty="0">
                  <a:solidFill>
                    <a:schemeClr val="bg1"/>
                  </a:solidFill>
                </a:rPr>
                <a:t>loop</a:t>
              </a:r>
              <a:r>
                <a:rPr lang="zh-CN" altLang="en-US" dirty="0">
                  <a:solidFill>
                    <a:schemeClr val="bg1"/>
                  </a:solidFill>
                </a:rPr>
                <a:t>读取的地址空间：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16 DWORD * 256 = 4K DWROD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64 Byte * 256 = 16KB (within L1)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3E8710A-A5C1-4502-8629-D58494986F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97937" y="6265635"/>
              <a:ext cx="215316" cy="5342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BA41519-4CA0-4172-BEE1-9110AAABA2A8}"/>
                </a:ext>
              </a:extLst>
            </p:cNvPr>
            <p:cNvSpPr/>
            <p:nvPr/>
          </p:nvSpPr>
          <p:spPr>
            <a:xfrm>
              <a:off x="13498016" y="6799859"/>
              <a:ext cx="3829050" cy="111855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全部地址空间：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16</a:t>
              </a:r>
              <a:r>
                <a:rPr lang="en-US" dirty="0">
                  <a:solidFill>
                    <a:schemeClr val="bg1"/>
                  </a:solidFill>
                </a:rPr>
                <a:t> DWORD * 256 = </a:t>
              </a:r>
              <a:r>
                <a:rPr lang="en-US" altLang="zh-CN" dirty="0">
                  <a:solidFill>
                    <a:schemeClr val="bg1"/>
                  </a:solidFill>
                </a:rPr>
                <a:t>4</a:t>
              </a:r>
              <a:r>
                <a:rPr lang="en-US" dirty="0">
                  <a:solidFill>
                    <a:schemeClr val="bg1"/>
                  </a:solidFill>
                </a:rPr>
                <a:t>K DWROD</a:t>
              </a:r>
            </a:p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64</a:t>
              </a:r>
              <a:r>
                <a:rPr lang="en-US" dirty="0">
                  <a:solidFill>
                    <a:schemeClr val="bg1"/>
                  </a:solidFill>
                </a:rPr>
                <a:t> Byte * 256 = 16KB (L1)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6FDC8BE-6094-488D-AE9C-0CEC08BF20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296900" y="6251317"/>
              <a:ext cx="215316" cy="53422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50C0A1-C304-4EDC-9F1B-02DED49A6565}"/>
                </a:ext>
              </a:extLst>
            </p:cNvPr>
            <p:cNvSpPr/>
            <p:nvPr/>
          </p:nvSpPr>
          <p:spPr>
            <a:xfrm>
              <a:off x="6319838" y="3857720"/>
              <a:ext cx="6977062" cy="233211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load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93968-3DAE-4909-B9BB-2D8159C3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313557"/>
            <a:ext cx="5552569" cy="4937760"/>
          </a:xfrm>
        </p:spPr>
        <p:txBody>
          <a:bodyPr/>
          <a:lstStyle/>
          <a:p>
            <a:pPr fontAlgn="auto"/>
            <a:r>
              <a:rPr lang="en-US" dirty="0"/>
              <a:t>kernel</a:t>
            </a:r>
          </a:p>
          <a:p>
            <a:pPr lvl="1"/>
            <a:r>
              <a:rPr lang="en-US" dirty="0"/>
              <a:t>flat_load_dwordx4</a:t>
            </a:r>
          </a:p>
          <a:p>
            <a:pPr lvl="1" fontAlgn="auto"/>
            <a:r>
              <a:rPr lang="en-US" dirty="0"/>
              <a:t>4 wave per CU</a:t>
            </a:r>
          </a:p>
          <a:p>
            <a:pPr lvl="1" fontAlgn="auto"/>
            <a:r>
              <a:rPr lang="en-US" dirty="0"/>
              <a:t>non-continues address</a:t>
            </a:r>
          </a:p>
          <a:p>
            <a:pPr lvl="1" fontAlgn="auto"/>
            <a:r>
              <a:rPr lang="en-US" altLang="zh-CN" dirty="0" err="1"/>
              <a:t>s</a:t>
            </a:r>
            <a:r>
              <a:rPr lang="en-US" dirty="0" err="1"/>
              <a:t>trde</a:t>
            </a:r>
            <a:r>
              <a:rPr lang="en-US" dirty="0"/>
              <a:t> = 64 dword</a:t>
            </a:r>
          </a:p>
          <a:p>
            <a:pPr lvl="1" fontAlgn="auto"/>
            <a:r>
              <a:rPr lang="en-US" dirty="0"/>
              <a:t>Read within 16KB</a:t>
            </a:r>
          </a:p>
          <a:p>
            <a:pPr lvl="1" fontAlgn="auto"/>
            <a:r>
              <a:rPr lang="en-US" altLang="zh-CN" dirty="0"/>
              <a:t>Total cover =</a:t>
            </a:r>
            <a:r>
              <a:rPr lang="en-US" dirty="0"/>
              <a:t> 16K Byte address</a:t>
            </a:r>
          </a:p>
          <a:p>
            <a:pPr fontAlgn="auto"/>
            <a:r>
              <a:rPr lang="en-US" altLang="zh-CN" dirty="0"/>
              <a:t>Behavior</a:t>
            </a:r>
          </a:p>
          <a:p>
            <a:pPr lvl="1"/>
            <a:r>
              <a:rPr lang="en-US" altLang="zh-CN" dirty="0"/>
              <a:t>4 </a:t>
            </a:r>
            <a:r>
              <a:rPr lang="en-US" altLang="zh-CN" dirty="0" err="1"/>
              <a:t>clk</a:t>
            </a:r>
            <a:r>
              <a:rPr lang="en-US" altLang="zh-CN" dirty="0"/>
              <a:t> pre issue for first 12 issue</a:t>
            </a:r>
          </a:p>
          <a:p>
            <a:pPr lvl="1" fontAlgn="auto"/>
            <a:r>
              <a:rPr lang="en-US" altLang="zh-CN" dirty="0"/>
              <a:t>64 </a:t>
            </a:r>
            <a:r>
              <a:rPr lang="en-US" altLang="zh-CN" dirty="0" err="1"/>
              <a:t>clk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5F6A76C-FA2B-4322-A07D-6866F2F30033}"/>
              </a:ext>
            </a:extLst>
          </p:cNvPr>
          <p:cNvSpPr/>
          <p:nvPr/>
        </p:nvSpPr>
        <p:spPr>
          <a:xfrm>
            <a:off x="5865813" y="1096880"/>
            <a:ext cx="9107487" cy="2332119"/>
          </a:xfrm>
          <a:prstGeom prst="roundRect">
            <a:avLst>
              <a:gd name="adj" fmla="val 3382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>
                <a:solidFill>
                  <a:schemeClr val="bg1"/>
                </a:solidFill>
              </a:rPr>
              <a:t>v_mul_u32_u24	v[</a:t>
            </a:r>
            <a:r>
              <a:rPr lang="en-US" sz="2000" i="1" dirty="0" err="1">
                <a:solidFill>
                  <a:schemeClr val="bg1"/>
                </a:solidFill>
              </a:rPr>
              <a:t>v_offset</a:t>
            </a:r>
            <a:r>
              <a:rPr lang="en-US" sz="2000" i="1" dirty="0">
                <a:solidFill>
                  <a:schemeClr val="bg1"/>
                </a:solidFill>
              </a:rPr>
              <a:t>], 64, v[</a:t>
            </a:r>
            <a:r>
              <a:rPr lang="en-US" sz="2000" i="1" dirty="0" err="1">
                <a:solidFill>
                  <a:schemeClr val="bg1"/>
                </a:solidFill>
              </a:rPr>
              <a:t>v_gid</a:t>
            </a:r>
            <a:r>
              <a:rPr lang="en-US" sz="2000" i="1" dirty="0">
                <a:solidFill>
                  <a:schemeClr val="bg1"/>
                </a:solidFill>
              </a:rPr>
              <a:t>]	 // </a:t>
            </a:r>
            <a:r>
              <a:rPr lang="zh-CN" altLang="en-US" sz="2000" i="1" dirty="0">
                <a:solidFill>
                  <a:schemeClr val="bg1"/>
                </a:solidFill>
              </a:rPr>
              <a:t>相邻的 </a:t>
            </a:r>
            <a:r>
              <a:rPr lang="en-US" sz="2000" i="1" dirty="0">
                <a:solidFill>
                  <a:schemeClr val="bg1"/>
                </a:solidFill>
              </a:rPr>
              <a:t>thread </a:t>
            </a:r>
            <a:r>
              <a:rPr lang="zh-CN" altLang="en-US" sz="2000" i="1" dirty="0">
                <a:solidFill>
                  <a:schemeClr val="bg1"/>
                </a:solidFill>
              </a:rPr>
              <a:t>读取间隔</a:t>
            </a:r>
            <a:r>
              <a:rPr lang="en-US" altLang="zh-CN" sz="2000" i="1" dirty="0">
                <a:solidFill>
                  <a:schemeClr val="bg1"/>
                </a:solidFill>
              </a:rPr>
              <a:t>(</a:t>
            </a:r>
            <a:r>
              <a:rPr lang="en-US" sz="2000" i="1" dirty="0">
                <a:solidFill>
                  <a:schemeClr val="bg1"/>
                </a:solidFill>
              </a:rPr>
              <a:t>DWORD)</a:t>
            </a:r>
          </a:p>
          <a:p>
            <a:endParaRPr lang="en-US" sz="2000" i="1" dirty="0">
              <a:solidFill>
                <a:schemeClr val="bg1"/>
              </a:solidFill>
            </a:endParaRPr>
          </a:p>
          <a:p>
            <a:r>
              <a:rPr lang="en-US" sz="2000" i="1" dirty="0">
                <a:solidFill>
                  <a:schemeClr val="bg1"/>
                </a:solidFill>
              </a:rPr>
              <a:t>flat_load_dwordx4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+ 0:v_test+ 3],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0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flat_load_dwordx4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+ 4:v_test+ 7],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4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flat_load_dwordx4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+ 8:v_test+11],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8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flat_load_dwordx4 v[v_test+12:v_test+15],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offset:4*12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747A5C9-D1F0-4C6E-B9BE-BA82DC362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83" y="8032583"/>
            <a:ext cx="15401803" cy="1741576"/>
          </a:xfrm>
          <a:prstGeom prst="rect">
            <a:avLst/>
          </a:prstGeom>
        </p:spPr>
      </p:pic>
      <p:pic>
        <p:nvPicPr>
          <p:cNvPr id="27" name="Picture 2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29BE43D-7B39-49EA-B789-5B97A5EE4F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24" y="9848197"/>
            <a:ext cx="6559887" cy="2489328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BDC853A-CCBD-4B54-A9F6-04E6877F5078}"/>
              </a:ext>
            </a:extLst>
          </p:cNvPr>
          <p:cNvSpPr/>
          <p:nvPr/>
        </p:nvSpPr>
        <p:spPr>
          <a:xfrm>
            <a:off x="313244" y="12571962"/>
            <a:ext cx="8897937" cy="2489328"/>
          </a:xfrm>
          <a:prstGeom prst="roundRect">
            <a:avLst>
              <a:gd name="adj" fmla="val 3382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0000"/>
                </a:solidFill>
              </a:rPr>
              <a:t>even read less than 16KB</a:t>
            </a:r>
          </a:p>
          <a:p>
            <a:endParaRPr lang="en-US" sz="2000" i="1" dirty="0">
              <a:solidFill>
                <a:schemeClr val="bg1"/>
              </a:solidFill>
            </a:endParaRPr>
          </a:p>
          <a:p>
            <a:r>
              <a:rPr lang="en-US" sz="2000" i="1" dirty="0">
                <a:solidFill>
                  <a:schemeClr val="bg1"/>
                </a:solidFill>
              </a:rPr>
              <a:t>v_mul_u32_u24	v[</a:t>
            </a:r>
            <a:r>
              <a:rPr lang="en-US" sz="2000" i="1" dirty="0" err="1">
                <a:solidFill>
                  <a:schemeClr val="bg1"/>
                </a:solidFill>
              </a:rPr>
              <a:t>v_offset</a:t>
            </a:r>
            <a:r>
              <a:rPr lang="en-US" sz="2000" i="1" dirty="0">
                <a:solidFill>
                  <a:schemeClr val="bg1"/>
                </a:solidFill>
              </a:rPr>
              <a:t>], 4, v[</a:t>
            </a:r>
            <a:r>
              <a:rPr lang="en-US" sz="2000" i="1" dirty="0" err="1">
                <a:solidFill>
                  <a:schemeClr val="bg1"/>
                </a:solidFill>
              </a:rPr>
              <a:t>v_gid</a:t>
            </a:r>
            <a:r>
              <a:rPr lang="en-US" sz="2000" i="1" dirty="0">
                <a:solidFill>
                  <a:schemeClr val="bg1"/>
                </a:solidFill>
              </a:rPr>
              <a:t>]	 // </a:t>
            </a:r>
            <a:r>
              <a:rPr lang="zh-CN" altLang="en-US" sz="2000" i="1" dirty="0">
                <a:solidFill>
                  <a:schemeClr val="bg1"/>
                </a:solidFill>
              </a:rPr>
              <a:t>相邻的 </a:t>
            </a:r>
            <a:r>
              <a:rPr lang="en-US" sz="2000" i="1" dirty="0">
                <a:solidFill>
                  <a:schemeClr val="bg1"/>
                </a:solidFill>
              </a:rPr>
              <a:t>thread </a:t>
            </a:r>
            <a:r>
              <a:rPr lang="zh-CN" altLang="en-US" sz="2000" i="1" dirty="0">
                <a:solidFill>
                  <a:schemeClr val="bg1"/>
                </a:solidFill>
              </a:rPr>
              <a:t>读取间隔</a:t>
            </a:r>
            <a:r>
              <a:rPr lang="en-US" altLang="zh-CN" sz="2000" i="1" dirty="0">
                <a:solidFill>
                  <a:schemeClr val="bg1"/>
                </a:solidFill>
              </a:rPr>
              <a:t>(</a:t>
            </a:r>
            <a:r>
              <a:rPr lang="en-US" sz="2000" i="1" dirty="0">
                <a:solidFill>
                  <a:schemeClr val="bg1"/>
                </a:solidFill>
              </a:rPr>
              <a:t>DWORD)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flat_load_dwordx4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+ 0:v_test+ 3],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0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flat_load_dwordx4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+ 4:v_test+ 7],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0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flat_load_dwordx4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+ 8:v_test+11],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0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flat_load_dwordx4 v[v_test+12:v_test+15],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0</a:t>
            </a:r>
          </a:p>
        </p:txBody>
      </p:sp>
    </p:spTree>
    <p:extLst>
      <p:ext uri="{BB962C8B-B14F-4D97-AF65-F5344CB8AC3E}">
        <p14:creationId xmlns:p14="http://schemas.microsoft.com/office/powerpoint/2010/main" val="3141015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load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C56425-8EE2-4097-9C28-04D63566A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624" y="1260680"/>
            <a:ext cx="5448301" cy="4937760"/>
          </a:xfrm>
        </p:spPr>
        <p:txBody>
          <a:bodyPr/>
          <a:lstStyle/>
          <a:p>
            <a:pPr fontAlgn="auto"/>
            <a:r>
              <a:rPr lang="en-US" dirty="0"/>
              <a:t>kernel</a:t>
            </a:r>
          </a:p>
          <a:p>
            <a:pPr lvl="1"/>
            <a:r>
              <a:rPr lang="en-US" dirty="0"/>
              <a:t>flat_load_dwordx4</a:t>
            </a:r>
          </a:p>
          <a:p>
            <a:pPr lvl="1" fontAlgn="auto"/>
            <a:r>
              <a:rPr lang="en-US" dirty="0"/>
              <a:t>4 wave per CU</a:t>
            </a:r>
          </a:p>
          <a:p>
            <a:pPr lvl="1" fontAlgn="auto"/>
            <a:r>
              <a:rPr lang="en-US" dirty="0"/>
              <a:t>non-Continues address</a:t>
            </a:r>
          </a:p>
          <a:p>
            <a:pPr lvl="1" fontAlgn="auto"/>
            <a:r>
              <a:rPr lang="en-US" altLang="zh-CN" dirty="0" err="1"/>
              <a:t>s</a:t>
            </a:r>
            <a:r>
              <a:rPr lang="en-US" dirty="0" err="1"/>
              <a:t>trde</a:t>
            </a:r>
            <a:r>
              <a:rPr lang="en-US" dirty="0"/>
              <a:t> = 1K dword</a:t>
            </a:r>
          </a:p>
          <a:p>
            <a:pPr lvl="1" fontAlgn="auto"/>
            <a:r>
              <a:rPr lang="en-US" dirty="0"/>
              <a:t>Read within 16KB</a:t>
            </a:r>
          </a:p>
          <a:p>
            <a:pPr lvl="1" fontAlgn="auto"/>
            <a:r>
              <a:rPr lang="en-US" altLang="zh-CN" dirty="0"/>
              <a:t>Total cover over</a:t>
            </a:r>
            <a:r>
              <a:rPr lang="en-US" dirty="0"/>
              <a:t> 16K Byte address</a:t>
            </a:r>
          </a:p>
          <a:p>
            <a:pPr lvl="1" fontAlgn="auto"/>
            <a:r>
              <a:rPr lang="en-US" dirty="0"/>
              <a:t>stride = </a:t>
            </a:r>
            <a:r>
              <a:rPr lang="en-US" dirty="0">
                <a:solidFill>
                  <a:srgbClr val="FF0000"/>
                </a:solidFill>
              </a:rPr>
              <a:t>256</a:t>
            </a:r>
            <a:r>
              <a:rPr lang="en-US" dirty="0"/>
              <a:t> *n will block</a:t>
            </a:r>
          </a:p>
          <a:p>
            <a:pPr lvl="2"/>
            <a:r>
              <a:rPr lang="en-US" dirty="0"/>
              <a:t>256 dword = 1024 byte</a:t>
            </a:r>
          </a:p>
          <a:p>
            <a:pPr lvl="2"/>
            <a:r>
              <a:rPr lang="en-US" dirty="0"/>
              <a:t>16 cacheline</a:t>
            </a:r>
          </a:p>
          <a:p>
            <a:pPr fontAlgn="auto"/>
            <a:r>
              <a:rPr lang="en-US" altLang="zh-CN" dirty="0"/>
              <a:t>Behavior</a:t>
            </a:r>
          </a:p>
          <a:p>
            <a:pPr lvl="1"/>
            <a:r>
              <a:rPr lang="en-US" altLang="zh-CN" dirty="0"/>
              <a:t>4 </a:t>
            </a:r>
            <a:r>
              <a:rPr lang="en-US" altLang="zh-CN" dirty="0" err="1"/>
              <a:t>clk</a:t>
            </a:r>
            <a:endParaRPr lang="en-US" altLang="zh-CN" dirty="0"/>
          </a:p>
          <a:p>
            <a:pPr lvl="1"/>
            <a:r>
              <a:rPr lang="en-US" altLang="zh-CN" dirty="0"/>
              <a:t>64 </a:t>
            </a:r>
            <a:r>
              <a:rPr lang="en-US" altLang="zh-CN" dirty="0" err="1"/>
              <a:t>clk</a:t>
            </a:r>
            <a:endParaRPr lang="en-US" altLang="zh-CN" dirty="0"/>
          </a:p>
          <a:p>
            <a:pPr lvl="1"/>
            <a:r>
              <a:rPr lang="en-US" dirty="0"/>
              <a:t>17608 </a:t>
            </a:r>
            <a:r>
              <a:rPr lang="en-US" dirty="0" err="1"/>
              <a:t>clk</a:t>
            </a:r>
            <a:endParaRPr lang="en-US" dirty="0"/>
          </a:p>
        </p:txBody>
      </p:sp>
      <p:pic>
        <p:nvPicPr>
          <p:cNvPr id="7" name="Picture 6" descr="A picture containing meter&#10;&#10;Description automatically generated">
            <a:extLst>
              <a:ext uri="{FF2B5EF4-FFF2-40B4-BE49-F238E27FC236}">
                <a16:creationId xmlns:a16="http://schemas.microsoft.com/office/drawing/2014/main" id="{F9C0A825-9C8D-4140-8541-D4BAA9C4E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604" y="8135906"/>
            <a:ext cx="9404833" cy="2489328"/>
          </a:xfrm>
          <a:prstGeom prst="rect">
            <a:avLst/>
          </a:prstGeom>
        </p:spPr>
      </p:pic>
      <p:pic>
        <p:nvPicPr>
          <p:cNvPr id="13" name="Picture 1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16D348F-F444-46F1-8AA2-BACFEF574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4438" y="8146568"/>
            <a:ext cx="6820251" cy="2508379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3BDC2E68-2393-412B-A6EF-6A18CFFF8F96}"/>
              </a:ext>
            </a:extLst>
          </p:cNvPr>
          <p:cNvGrpSpPr/>
          <p:nvPr/>
        </p:nvGrpSpPr>
        <p:grpSpPr>
          <a:xfrm>
            <a:off x="5068887" y="3276600"/>
            <a:ext cx="13096963" cy="4681945"/>
            <a:chOff x="5068887" y="3143250"/>
            <a:chExt cx="13096963" cy="4681945"/>
          </a:xfrm>
        </p:grpSpPr>
        <p:pic>
          <p:nvPicPr>
            <p:cNvPr id="12" name="Picture 11" descr="A picture containing cabinet&#10;&#10;Description automatically generated">
              <a:extLst>
                <a:ext uri="{FF2B5EF4-FFF2-40B4-BE49-F238E27FC236}">
                  <a16:creationId xmlns:a16="http://schemas.microsoft.com/office/drawing/2014/main" id="{E109147D-6AF8-4024-B9E5-00E1EC05B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5813" y="3143250"/>
              <a:ext cx="10273624" cy="296227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FF8419E-2518-4C69-B05D-1CB41B8DE424}"/>
                </a:ext>
              </a:extLst>
            </p:cNvPr>
            <p:cNvSpPr/>
            <p:nvPr/>
          </p:nvSpPr>
          <p:spPr>
            <a:xfrm>
              <a:off x="5068887" y="6706645"/>
              <a:ext cx="3829050" cy="1118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每轮</a:t>
              </a:r>
              <a:r>
                <a:rPr lang="en-US" altLang="zh-CN" dirty="0">
                  <a:solidFill>
                    <a:schemeClr val="bg1"/>
                  </a:solidFill>
                </a:rPr>
                <a:t>loop</a:t>
              </a:r>
              <a:r>
                <a:rPr lang="zh-CN" altLang="en-US" dirty="0">
                  <a:solidFill>
                    <a:schemeClr val="bg1"/>
                  </a:solidFill>
                </a:rPr>
                <a:t>读取的地址空间：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16 DWORD * 256 = 4K DWROD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64 Byte * 256 = 16KB (within L1)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4D05116-CDB4-46C5-B8E4-3A259B5EA8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97937" y="5977570"/>
              <a:ext cx="419100" cy="68893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6C16140-5D98-476E-91A9-B2A971F63607}"/>
                </a:ext>
              </a:extLst>
            </p:cNvPr>
            <p:cNvSpPr/>
            <p:nvPr/>
          </p:nvSpPr>
          <p:spPr>
            <a:xfrm>
              <a:off x="6353176" y="3733800"/>
              <a:ext cx="6477000" cy="22002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736AC97-C552-4BF0-8E0B-DE1FA1C62FF0}"/>
                </a:ext>
              </a:extLst>
            </p:cNvPr>
            <p:cNvSpPr/>
            <p:nvPr/>
          </p:nvSpPr>
          <p:spPr>
            <a:xfrm>
              <a:off x="14336800" y="5913886"/>
              <a:ext cx="3829050" cy="111855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全部地址空间：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1024</a:t>
              </a:r>
              <a:r>
                <a:rPr lang="en-US" dirty="0">
                  <a:solidFill>
                    <a:schemeClr val="bg1"/>
                  </a:solidFill>
                </a:rPr>
                <a:t> DWORD * 256 = </a:t>
              </a:r>
              <a:r>
                <a:rPr lang="en-US" altLang="zh-CN" dirty="0">
                  <a:solidFill>
                    <a:schemeClr val="bg1"/>
                  </a:solidFill>
                </a:rPr>
                <a:t>256</a:t>
              </a:r>
              <a:r>
                <a:rPr lang="en-US" dirty="0">
                  <a:solidFill>
                    <a:schemeClr val="bg1"/>
                  </a:solidFill>
                </a:rPr>
                <a:t>K DWROD</a:t>
              </a:r>
            </a:p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4K</a:t>
              </a:r>
              <a:r>
                <a:rPr lang="en-US" dirty="0">
                  <a:solidFill>
                    <a:schemeClr val="bg1"/>
                  </a:solidFill>
                </a:rPr>
                <a:t> Byte * 256 = 1MB (</a:t>
              </a:r>
              <a:r>
                <a:rPr lang="en-US" altLang="zh-CN" dirty="0">
                  <a:solidFill>
                    <a:schemeClr val="bg1"/>
                  </a:solidFill>
                </a:rPr>
                <a:t>over</a:t>
              </a:r>
              <a:r>
                <a:rPr lang="en-US" dirty="0">
                  <a:solidFill>
                    <a:schemeClr val="bg1"/>
                  </a:solidFill>
                </a:rPr>
                <a:t> L1)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78B0A0C-6FD9-48DD-AFFB-BA832EFE74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70000" y="5210630"/>
              <a:ext cx="381000" cy="68893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8A0183-3587-4520-9C66-8296F5022AFA}"/>
                </a:ext>
              </a:extLst>
            </p:cNvPr>
            <p:cNvSpPr/>
            <p:nvPr/>
          </p:nvSpPr>
          <p:spPr>
            <a:xfrm>
              <a:off x="6319838" y="3724370"/>
              <a:ext cx="8847590" cy="148625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F39F84A-DF17-41F6-9B4D-ED099F5A35A3}"/>
              </a:ext>
            </a:extLst>
          </p:cNvPr>
          <p:cNvSpPr/>
          <p:nvPr/>
        </p:nvSpPr>
        <p:spPr>
          <a:xfrm>
            <a:off x="5865813" y="1096880"/>
            <a:ext cx="9107487" cy="2332119"/>
          </a:xfrm>
          <a:prstGeom prst="roundRect">
            <a:avLst>
              <a:gd name="adj" fmla="val 3382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>
                <a:solidFill>
                  <a:schemeClr val="bg1"/>
                </a:solidFill>
              </a:rPr>
              <a:t>v_mul_u32_u24	v[</a:t>
            </a:r>
            <a:r>
              <a:rPr lang="en-US" sz="2000" i="1" dirty="0" err="1">
                <a:solidFill>
                  <a:schemeClr val="bg1"/>
                </a:solidFill>
              </a:rPr>
              <a:t>v_offset</a:t>
            </a:r>
            <a:r>
              <a:rPr lang="en-US" sz="2000" i="1" dirty="0">
                <a:solidFill>
                  <a:schemeClr val="bg1"/>
                </a:solidFill>
              </a:rPr>
              <a:t>], 1024, v[</a:t>
            </a:r>
            <a:r>
              <a:rPr lang="en-US" sz="2000" i="1" dirty="0" err="1">
                <a:solidFill>
                  <a:schemeClr val="bg1"/>
                </a:solidFill>
              </a:rPr>
              <a:t>v_gid</a:t>
            </a:r>
            <a:r>
              <a:rPr lang="en-US" sz="2000" i="1" dirty="0">
                <a:solidFill>
                  <a:schemeClr val="bg1"/>
                </a:solidFill>
              </a:rPr>
              <a:t>]	 // </a:t>
            </a:r>
            <a:r>
              <a:rPr lang="zh-CN" altLang="en-US" sz="2000" i="1" dirty="0">
                <a:solidFill>
                  <a:schemeClr val="bg1"/>
                </a:solidFill>
              </a:rPr>
              <a:t>相邻的 </a:t>
            </a:r>
            <a:r>
              <a:rPr lang="en-US" sz="2000" i="1" dirty="0">
                <a:solidFill>
                  <a:schemeClr val="bg1"/>
                </a:solidFill>
              </a:rPr>
              <a:t>thread </a:t>
            </a:r>
            <a:r>
              <a:rPr lang="zh-CN" altLang="en-US" sz="2000" i="1" dirty="0">
                <a:solidFill>
                  <a:schemeClr val="bg1"/>
                </a:solidFill>
              </a:rPr>
              <a:t>读取间隔</a:t>
            </a:r>
            <a:r>
              <a:rPr lang="en-US" altLang="zh-CN" sz="2000" i="1" dirty="0">
                <a:solidFill>
                  <a:schemeClr val="bg1"/>
                </a:solidFill>
              </a:rPr>
              <a:t>(</a:t>
            </a:r>
            <a:r>
              <a:rPr lang="en-US" sz="2000" i="1" dirty="0">
                <a:solidFill>
                  <a:schemeClr val="bg1"/>
                </a:solidFill>
              </a:rPr>
              <a:t>DWORD)</a:t>
            </a:r>
          </a:p>
          <a:p>
            <a:endParaRPr lang="en-US" sz="2000" i="1" dirty="0">
              <a:solidFill>
                <a:schemeClr val="bg1"/>
              </a:solidFill>
            </a:endParaRPr>
          </a:p>
          <a:p>
            <a:r>
              <a:rPr lang="en-US" sz="2000" i="1" dirty="0">
                <a:solidFill>
                  <a:schemeClr val="bg1"/>
                </a:solidFill>
              </a:rPr>
              <a:t>flat_load_dwordx4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+ 0:v_test+ 3],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0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flat_load_dwordx4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+ 4:v_test+ 7],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4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flat_load_dwordx4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+ 8:v_test+11],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8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flat_load_dwordx4 v[v_test+12:v_test+15],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offset:4*12</a:t>
            </a:r>
          </a:p>
        </p:txBody>
      </p:sp>
    </p:spTree>
    <p:extLst>
      <p:ext uri="{BB962C8B-B14F-4D97-AF65-F5344CB8AC3E}">
        <p14:creationId xmlns:p14="http://schemas.microsoft.com/office/powerpoint/2010/main" val="818256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load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95AB1D1-5534-4310-BBEE-387601E9677F}"/>
              </a:ext>
            </a:extLst>
          </p:cNvPr>
          <p:cNvSpPr/>
          <p:nvPr/>
        </p:nvSpPr>
        <p:spPr>
          <a:xfrm>
            <a:off x="5865813" y="1096880"/>
            <a:ext cx="9107487" cy="2332119"/>
          </a:xfrm>
          <a:prstGeom prst="roundRect">
            <a:avLst>
              <a:gd name="adj" fmla="val 3382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>
                <a:solidFill>
                  <a:schemeClr val="bg1"/>
                </a:solidFill>
              </a:rPr>
              <a:t>v_mul_u32_u24	v[</a:t>
            </a:r>
            <a:r>
              <a:rPr lang="en-US" sz="2000" i="1" dirty="0" err="1">
                <a:solidFill>
                  <a:schemeClr val="bg1"/>
                </a:solidFill>
              </a:rPr>
              <a:t>v_offset</a:t>
            </a:r>
            <a:r>
              <a:rPr lang="en-US" sz="2000" i="1" dirty="0">
                <a:solidFill>
                  <a:schemeClr val="bg1"/>
                </a:solidFill>
              </a:rPr>
              <a:t>], 1056, v[</a:t>
            </a:r>
            <a:r>
              <a:rPr lang="en-US" sz="2000" i="1" dirty="0" err="1">
                <a:solidFill>
                  <a:schemeClr val="bg1"/>
                </a:solidFill>
              </a:rPr>
              <a:t>v_gid</a:t>
            </a:r>
            <a:r>
              <a:rPr lang="en-US" sz="2000" i="1" dirty="0">
                <a:solidFill>
                  <a:schemeClr val="bg1"/>
                </a:solidFill>
              </a:rPr>
              <a:t>]	 // </a:t>
            </a:r>
            <a:r>
              <a:rPr lang="zh-CN" altLang="en-US" sz="2000" i="1" dirty="0">
                <a:solidFill>
                  <a:schemeClr val="bg1"/>
                </a:solidFill>
              </a:rPr>
              <a:t>相邻的 </a:t>
            </a:r>
            <a:r>
              <a:rPr lang="en-US" sz="2000" i="1" dirty="0">
                <a:solidFill>
                  <a:schemeClr val="bg1"/>
                </a:solidFill>
              </a:rPr>
              <a:t>thread </a:t>
            </a:r>
            <a:r>
              <a:rPr lang="zh-CN" altLang="en-US" sz="2000" i="1" dirty="0">
                <a:solidFill>
                  <a:schemeClr val="bg1"/>
                </a:solidFill>
              </a:rPr>
              <a:t>读取间隔</a:t>
            </a:r>
            <a:r>
              <a:rPr lang="en-US" altLang="zh-CN" sz="2000" i="1" dirty="0">
                <a:solidFill>
                  <a:schemeClr val="bg1"/>
                </a:solidFill>
              </a:rPr>
              <a:t>(</a:t>
            </a:r>
            <a:r>
              <a:rPr lang="en-US" sz="2000" i="1" dirty="0">
                <a:solidFill>
                  <a:schemeClr val="bg1"/>
                </a:solidFill>
              </a:rPr>
              <a:t>DWORD)</a:t>
            </a:r>
          </a:p>
          <a:p>
            <a:endParaRPr lang="en-US" sz="2000" i="1" dirty="0">
              <a:solidFill>
                <a:schemeClr val="bg1"/>
              </a:solidFill>
            </a:endParaRPr>
          </a:p>
          <a:p>
            <a:r>
              <a:rPr lang="en-US" sz="2000" i="1" dirty="0">
                <a:solidFill>
                  <a:schemeClr val="bg1"/>
                </a:solidFill>
              </a:rPr>
              <a:t>flat_load_dwordx4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+ 0:v_test+ 3],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0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flat_load_dwordx4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+ 4:v_test+ 7],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4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flat_load_dwordx4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+ 8:v_test+11],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8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flat_load_dwordx4 v[v_test+12:v_test+15],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C56425-8EE2-4097-9C28-04D63566A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624" y="1260680"/>
            <a:ext cx="5448301" cy="4937760"/>
          </a:xfrm>
        </p:spPr>
        <p:txBody>
          <a:bodyPr/>
          <a:lstStyle/>
          <a:p>
            <a:pPr fontAlgn="auto"/>
            <a:r>
              <a:rPr lang="en-US" dirty="0"/>
              <a:t>kernel</a:t>
            </a:r>
          </a:p>
          <a:p>
            <a:pPr lvl="1"/>
            <a:r>
              <a:rPr lang="en-US" dirty="0"/>
              <a:t>flat_load_dwordx4</a:t>
            </a:r>
          </a:p>
          <a:p>
            <a:pPr lvl="1" fontAlgn="auto"/>
            <a:r>
              <a:rPr lang="en-US" dirty="0"/>
              <a:t>4 wave per CU</a:t>
            </a:r>
          </a:p>
          <a:p>
            <a:pPr lvl="1" fontAlgn="auto"/>
            <a:r>
              <a:rPr lang="en-US" dirty="0"/>
              <a:t>non-Continues address</a:t>
            </a:r>
          </a:p>
          <a:p>
            <a:pPr lvl="1" fontAlgn="auto"/>
            <a:r>
              <a:rPr lang="en-US" altLang="zh-CN" dirty="0" err="1"/>
              <a:t>s</a:t>
            </a:r>
            <a:r>
              <a:rPr lang="en-US" dirty="0" err="1"/>
              <a:t>trde</a:t>
            </a:r>
            <a:r>
              <a:rPr lang="en-US" dirty="0"/>
              <a:t> = (1024 + 32) dword</a:t>
            </a:r>
          </a:p>
          <a:p>
            <a:pPr lvl="1" fontAlgn="auto"/>
            <a:r>
              <a:rPr lang="en-US" dirty="0"/>
              <a:t>Read within 16KB</a:t>
            </a:r>
          </a:p>
          <a:p>
            <a:pPr lvl="1" fontAlgn="auto"/>
            <a:r>
              <a:rPr lang="en-US" altLang="zh-CN" dirty="0"/>
              <a:t>Total cover over</a:t>
            </a:r>
            <a:r>
              <a:rPr lang="en-US" dirty="0"/>
              <a:t> 16K Byte address</a:t>
            </a:r>
          </a:p>
          <a:p>
            <a:pPr fontAlgn="auto"/>
            <a:r>
              <a:rPr lang="en-US" altLang="zh-CN" dirty="0"/>
              <a:t>Behavior</a:t>
            </a:r>
          </a:p>
          <a:p>
            <a:pPr lvl="1"/>
            <a:r>
              <a:rPr lang="en-US" dirty="0"/>
              <a:t>4 </a:t>
            </a:r>
            <a:r>
              <a:rPr lang="en-US" dirty="0" err="1"/>
              <a:t>clk</a:t>
            </a:r>
            <a:endParaRPr lang="en-US" dirty="0"/>
          </a:p>
          <a:p>
            <a:pPr lvl="1"/>
            <a:r>
              <a:rPr lang="en-US" dirty="0"/>
              <a:t>32 </a:t>
            </a:r>
            <a:r>
              <a:rPr lang="en-US" dirty="0" err="1"/>
              <a:t>clk</a:t>
            </a:r>
            <a:endParaRPr lang="en-US" dirty="0"/>
          </a:p>
          <a:p>
            <a:pPr lvl="1"/>
            <a:r>
              <a:rPr lang="en-US" dirty="0"/>
              <a:t>252 </a:t>
            </a:r>
            <a:r>
              <a:rPr lang="en-US" dirty="0" err="1"/>
              <a:t>clk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F23281-C230-49AF-B86E-BECE1DA180A9}"/>
              </a:ext>
            </a:extLst>
          </p:cNvPr>
          <p:cNvGrpSpPr/>
          <p:nvPr/>
        </p:nvGrpSpPr>
        <p:grpSpPr>
          <a:xfrm>
            <a:off x="5068887" y="3204724"/>
            <a:ext cx="13096963" cy="4620471"/>
            <a:chOff x="5068887" y="3204724"/>
            <a:chExt cx="13096963" cy="4620471"/>
          </a:xfrm>
        </p:grpSpPr>
        <p:pic>
          <p:nvPicPr>
            <p:cNvPr id="5" name="Picture 4" descr="A picture containing screenshot, cabinet&#10;&#10;Description automatically generated">
              <a:extLst>
                <a:ext uri="{FF2B5EF4-FFF2-40B4-BE49-F238E27FC236}">
                  <a16:creationId xmlns:a16="http://schemas.microsoft.com/office/drawing/2014/main" id="{81211995-565B-4D53-ACAB-C7E843B43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4958" y="3204724"/>
              <a:ext cx="10847126" cy="2854016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FF8419E-2518-4C69-B05D-1CB41B8DE424}"/>
                </a:ext>
              </a:extLst>
            </p:cNvPr>
            <p:cNvSpPr/>
            <p:nvPr/>
          </p:nvSpPr>
          <p:spPr>
            <a:xfrm>
              <a:off x="5068887" y="6706645"/>
              <a:ext cx="3829050" cy="1118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每轮</a:t>
              </a:r>
              <a:r>
                <a:rPr lang="en-US" altLang="zh-CN" dirty="0">
                  <a:solidFill>
                    <a:schemeClr val="bg1"/>
                  </a:solidFill>
                </a:rPr>
                <a:t>loop</a:t>
              </a:r>
              <a:r>
                <a:rPr lang="zh-CN" altLang="en-US" dirty="0">
                  <a:solidFill>
                    <a:schemeClr val="bg1"/>
                  </a:solidFill>
                </a:rPr>
                <a:t>读取的地址空间：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16 DWORD * 256 = 4K DWROD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64 Byte * 256 = 16KB (within L1)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4D05116-CDB4-46C5-B8E4-3A259B5EA8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97937" y="5977570"/>
              <a:ext cx="419100" cy="68893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6C16140-5D98-476E-91A9-B2A971F63607}"/>
                </a:ext>
              </a:extLst>
            </p:cNvPr>
            <p:cNvSpPr/>
            <p:nvPr/>
          </p:nvSpPr>
          <p:spPr>
            <a:xfrm>
              <a:off x="6353176" y="3733800"/>
              <a:ext cx="6434356" cy="22002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736AC97-C552-4BF0-8E0B-DE1FA1C62FF0}"/>
                </a:ext>
              </a:extLst>
            </p:cNvPr>
            <p:cNvSpPr/>
            <p:nvPr/>
          </p:nvSpPr>
          <p:spPr>
            <a:xfrm>
              <a:off x="14336800" y="5913886"/>
              <a:ext cx="3829050" cy="111855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全部地址空间：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(1024 + 32)</a:t>
              </a:r>
              <a:r>
                <a:rPr lang="en-US" dirty="0">
                  <a:solidFill>
                    <a:schemeClr val="bg1"/>
                  </a:solidFill>
                </a:rPr>
                <a:t> DWORD * 256 = 1056 KB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over L1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78B0A0C-6FD9-48DD-AFFB-BA832EFE74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70000" y="5210630"/>
              <a:ext cx="381000" cy="68893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8A0183-3587-4520-9C66-8296F5022AFA}"/>
                </a:ext>
              </a:extLst>
            </p:cNvPr>
            <p:cNvSpPr/>
            <p:nvPr/>
          </p:nvSpPr>
          <p:spPr>
            <a:xfrm>
              <a:off x="6319837" y="3724370"/>
              <a:ext cx="9562587" cy="148625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B7F7D971-0C3B-4B12-B9D4-7E45FC0FE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4" y="8027412"/>
            <a:ext cx="16314313" cy="1848722"/>
          </a:xfrm>
          <a:prstGeom prst="rect">
            <a:avLst/>
          </a:prstGeom>
        </p:spPr>
      </p:pic>
      <p:pic>
        <p:nvPicPr>
          <p:cNvPr id="18" name="Picture 1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BB68575-CD77-4785-86CE-52A253613C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4" y="9991935"/>
            <a:ext cx="7277474" cy="250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572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load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93968-3DAE-4909-B9BB-2D8159C3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313557"/>
            <a:ext cx="11609299" cy="4937760"/>
          </a:xfrm>
        </p:spPr>
        <p:txBody>
          <a:bodyPr/>
          <a:lstStyle/>
          <a:p>
            <a:pPr fontAlgn="auto"/>
            <a:r>
              <a:rPr lang="en-US" dirty="0"/>
              <a:t>kernel</a:t>
            </a:r>
          </a:p>
          <a:p>
            <a:pPr lvl="1"/>
            <a:r>
              <a:rPr lang="en-US" dirty="0"/>
              <a:t>flat_load_dwordx4, 4 wave per CU</a:t>
            </a:r>
          </a:p>
          <a:p>
            <a:pPr lvl="1" fontAlgn="auto"/>
            <a:r>
              <a:rPr lang="zh-CN" altLang="en-US" dirty="0"/>
              <a:t>相邻</a:t>
            </a:r>
            <a:r>
              <a:rPr lang="en-US" altLang="zh-CN" dirty="0"/>
              <a:t>thread</a:t>
            </a:r>
            <a:r>
              <a:rPr lang="zh-CN" altLang="en-US" dirty="0"/>
              <a:t>读取相邻的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dword, </a:t>
            </a:r>
            <a:r>
              <a:rPr lang="zh-CN" altLang="en-US" dirty="0"/>
              <a:t>与每个</a:t>
            </a:r>
            <a:r>
              <a:rPr lang="en-US" altLang="zh-CN" dirty="0"/>
              <a:t>thread</a:t>
            </a:r>
            <a:r>
              <a:rPr lang="zh-CN" altLang="en-US" dirty="0"/>
              <a:t>读取同一个地址行为相同</a:t>
            </a:r>
            <a:endParaRPr lang="en-US" dirty="0"/>
          </a:p>
          <a:p>
            <a:pPr lvl="1" fontAlgn="auto"/>
            <a:r>
              <a:rPr lang="en-US" altLang="zh-CN" dirty="0"/>
              <a:t>cacheline</a:t>
            </a:r>
            <a:r>
              <a:rPr lang="zh-CN" altLang="en-US" dirty="0"/>
              <a:t>利用率</a:t>
            </a:r>
            <a:r>
              <a:rPr lang="en-US" altLang="zh-CN" dirty="0"/>
              <a:t>100%,</a:t>
            </a:r>
            <a:r>
              <a:rPr lang="zh-CN" altLang="en-US" dirty="0"/>
              <a:t> 占满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bank</a:t>
            </a:r>
          </a:p>
          <a:p>
            <a:r>
              <a:rPr lang="en-US" altLang="zh-CN" dirty="0"/>
              <a:t>Behavior</a:t>
            </a:r>
          </a:p>
          <a:p>
            <a:pPr lvl="1"/>
            <a:r>
              <a:rPr lang="en-US" altLang="zh-CN" dirty="0"/>
              <a:t>4 </a:t>
            </a:r>
            <a:r>
              <a:rPr lang="en-US" altLang="zh-CN" dirty="0" err="1"/>
              <a:t>clk</a:t>
            </a:r>
            <a:r>
              <a:rPr lang="en-US" altLang="zh-CN" dirty="0"/>
              <a:t> pre issue for first 14 issue,</a:t>
            </a:r>
            <a:r>
              <a:rPr lang="zh-CN" altLang="en-US" dirty="0"/>
              <a:t> </a:t>
            </a:r>
            <a:r>
              <a:rPr lang="en-US" altLang="zh-CN" dirty="0"/>
              <a:t>16</a:t>
            </a:r>
            <a:r>
              <a:rPr lang="zh-CN" altLang="en-US" dirty="0"/>
              <a:t> </a:t>
            </a:r>
            <a:r>
              <a:rPr lang="en-US" altLang="zh-CN" dirty="0" err="1"/>
              <a:t>clk</a:t>
            </a:r>
            <a:r>
              <a:rPr lang="zh-CN" altLang="en-US" dirty="0"/>
              <a:t> </a:t>
            </a:r>
            <a:r>
              <a:rPr lang="en-US" altLang="zh-CN" dirty="0"/>
              <a:t>after</a:t>
            </a:r>
          </a:p>
          <a:p>
            <a:pPr lvl="1" fontAlgn="auto"/>
            <a:r>
              <a:rPr lang="zh-CN" altLang="en-US" dirty="0"/>
              <a:t>每个</a:t>
            </a:r>
            <a:r>
              <a:rPr lang="en-US" altLang="zh-CN" dirty="0"/>
              <a:t>thread</a:t>
            </a:r>
            <a:r>
              <a:rPr lang="zh-CN" altLang="en-US" dirty="0"/>
              <a:t>连续发</a:t>
            </a:r>
            <a:r>
              <a:rPr lang="en-US" altLang="zh-CN" dirty="0"/>
              <a:t>3</a:t>
            </a:r>
            <a:r>
              <a:rPr lang="zh-CN" altLang="en-US" dirty="0"/>
              <a:t>条</a:t>
            </a:r>
            <a:r>
              <a:rPr lang="en-US" altLang="zh-CN" dirty="0"/>
              <a:t>flat</a:t>
            </a:r>
            <a:r>
              <a:rPr lang="zh-CN" altLang="en-US" dirty="0"/>
              <a:t>时可以连续发出</a:t>
            </a:r>
            <a:endParaRPr lang="en-US" altLang="zh-CN" dirty="0"/>
          </a:p>
          <a:p>
            <a:pPr lvl="1"/>
            <a:r>
              <a:rPr lang="zh-CN" altLang="en-US" dirty="0"/>
              <a:t>每个</a:t>
            </a:r>
            <a:r>
              <a:rPr lang="en-US" altLang="zh-CN" dirty="0"/>
              <a:t>thread</a:t>
            </a:r>
            <a:r>
              <a:rPr lang="zh-CN" altLang="en-US" dirty="0"/>
              <a:t>连续发</a:t>
            </a:r>
            <a:r>
              <a:rPr lang="en-US" altLang="zh-CN" dirty="0"/>
              <a:t>4</a:t>
            </a:r>
            <a:r>
              <a:rPr lang="zh-CN" altLang="en-US" dirty="0"/>
              <a:t>条</a:t>
            </a:r>
            <a:r>
              <a:rPr lang="en-US" altLang="zh-CN" dirty="0"/>
              <a:t>flat</a:t>
            </a:r>
            <a:r>
              <a:rPr lang="zh-CN" altLang="en-US" dirty="0"/>
              <a:t>时会被阻塞</a:t>
            </a:r>
            <a:endParaRPr lang="en-US" altLang="zh-CN" dirty="0"/>
          </a:p>
          <a:p>
            <a:pPr lvl="1"/>
            <a:r>
              <a:rPr lang="en-US" altLang="zh-CN" dirty="0"/>
              <a:t>L1</a:t>
            </a:r>
            <a:r>
              <a:rPr lang="zh-CN" altLang="en-US" dirty="0"/>
              <a:t>返回为</a:t>
            </a:r>
            <a:r>
              <a:rPr lang="en-US" altLang="zh-CN" dirty="0"/>
              <a:t>140 </a:t>
            </a:r>
            <a:r>
              <a:rPr lang="en-US" altLang="zh-CN" dirty="0" err="1"/>
              <a:t>clk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 fontAlgn="auto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5F6A76C-FA2B-4322-A07D-6866F2F30033}"/>
              </a:ext>
            </a:extLst>
          </p:cNvPr>
          <p:cNvSpPr/>
          <p:nvPr/>
        </p:nvSpPr>
        <p:spPr>
          <a:xfrm>
            <a:off x="11667742" y="1409849"/>
            <a:ext cx="10063439" cy="4134594"/>
          </a:xfrm>
          <a:prstGeom prst="roundRect">
            <a:avLst>
              <a:gd name="adj" fmla="val 3382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i="1" dirty="0">
                <a:solidFill>
                  <a:schemeClr val="bg1"/>
                </a:solidFill>
              </a:rPr>
              <a:t>// </a:t>
            </a:r>
            <a:r>
              <a:rPr lang="zh-CN" altLang="en-US" sz="2000" i="1" dirty="0">
                <a:solidFill>
                  <a:schemeClr val="bg1"/>
                </a:solidFill>
              </a:rPr>
              <a:t>每行</a:t>
            </a:r>
            <a:r>
              <a:rPr lang="en-US" altLang="zh-CN" sz="2000" i="1" dirty="0">
                <a:solidFill>
                  <a:schemeClr val="bg1"/>
                </a:solidFill>
              </a:rPr>
              <a:t>64</a:t>
            </a:r>
            <a:r>
              <a:rPr lang="en-US" sz="2000" i="1" dirty="0">
                <a:solidFill>
                  <a:schemeClr val="bg1"/>
                </a:solidFill>
              </a:rPr>
              <a:t>DWORD = 16thread, 1</a:t>
            </a:r>
            <a:r>
              <a:rPr lang="zh-CN" altLang="en-US" sz="2000" i="1" dirty="0">
                <a:solidFill>
                  <a:schemeClr val="bg1"/>
                </a:solidFill>
              </a:rPr>
              <a:t>个</a:t>
            </a:r>
            <a:r>
              <a:rPr lang="en-US" sz="2000" i="1" dirty="0">
                <a:solidFill>
                  <a:schemeClr val="bg1"/>
                </a:solidFill>
              </a:rPr>
              <a:t>group</a:t>
            </a:r>
            <a:r>
              <a:rPr lang="zh-CN" altLang="en-US" sz="2000" i="1" dirty="0">
                <a:solidFill>
                  <a:schemeClr val="bg1"/>
                </a:solidFill>
              </a:rPr>
              <a:t>读取</a:t>
            </a:r>
            <a:r>
              <a:rPr lang="en-US" altLang="zh-CN" sz="2000" i="1" dirty="0">
                <a:solidFill>
                  <a:schemeClr val="bg1"/>
                </a:solidFill>
              </a:rPr>
              <a:t>16</a:t>
            </a:r>
            <a:r>
              <a:rPr lang="zh-CN" altLang="en-US" sz="2000" i="1" dirty="0">
                <a:solidFill>
                  <a:schemeClr val="bg1"/>
                </a:solidFill>
              </a:rPr>
              <a:t>行，读取</a:t>
            </a:r>
            <a:r>
              <a:rPr lang="en-US" altLang="zh-CN" sz="2000" i="1" dirty="0">
                <a:solidFill>
                  <a:schemeClr val="bg1"/>
                </a:solidFill>
              </a:rPr>
              <a:t>4</a:t>
            </a:r>
            <a:r>
              <a:rPr lang="zh-CN" altLang="en-US" sz="2000" i="1" dirty="0">
                <a:solidFill>
                  <a:schemeClr val="bg1"/>
                </a:solidFill>
              </a:rPr>
              <a:t>行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v_lshrrev_b32 v[</a:t>
            </a:r>
            <a:r>
              <a:rPr lang="en-US" sz="2000" i="1" dirty="0" err="1">
                <a:solidFill>
                  <a:schemeClr val="bg1"/>
                </a:solidFill>
              </a:rPr>
              <a:t>v_lane_id</a:t>
            </a:r>
            <a:r>
              <a:rPr lang="en-US" sz="2000" i="1" dirty="0">
                <a:solidFill>
                  <a:schemeClr val="bg1"/>
                </a:solidFill>
              </a:rPr>
              <a:t>], 4, v[</a:t>
            </a:r>
            <a:r>
              <a:rPr lang="en-US" sz="2000" i="1" dirty="0" err="1">
                <a:solidFill>
                  <a:schemeClr val="bg1"/>
                </a:solidFill>
              </a:rPr>
              <a:t>v_tid</a:t>
            </a:r>
            <a:r>
              <a:rPr lang="en-US" sz="2000" i="1" dirty="0">
                <a:solidFill>
                  <a:schemeClr val="bg1"/>
                </a:solidFill>
              </a:rPr>
              <a:t>] // </a:t>
            </a:r>
            <a:r>
              <a:rPr lang="en-US" sz="2000" i="1" dirty="0" err="1">
                <a:solidFill>
                  <a:schemeClr val="bg1"/>
                </a:solidFill>
              </a:rPr>
              <a:t>lane_id</a:t>
            </a:r>
            <a:r>
              <a:rPr lang="en-US" sz="2000" i="1" dirty="0">
                <a:solidFill>
                  <a:schemeClr val="bg1"/>
                </a:solidFill>
              </a:rPr>
              <a:t> = </a:t>
            </a:r>
            <a:r>
              <a:rPr lang="en-US" sz="2000" i="1" dirty="0" err="1">
                <a:solidFill>
                  <a:schemeClr val="bg1"/>
                </a:solidFill>
              </a:rPr>
              <a:t>tid_in_block</a:t>
            </a:r>
            <a:r>
              <a:rPr lang="en-US" sz="2000" i="1" dirty="0">
                <a:solidFill>
                  <a:schemeClr val="bg1"/>
                </a:solidFill>
              </a:rPr>
              <a:t> / 16(</a:t>
            </a:r>
            <a:r>
              <a:rPr lang="en-US" sz="2000" i="1" dirty="0" err="1">
                <a:solidFill>
                  <a:schemeClr val="bg1"/>
                </a:solidFill>
              </a:rPr>
              <a:t>thread_per_lane</a:t>
            </a:r>
            <a:r>
              <a:rPr lang="en-US" sz="2000" i="1" dirty="0">
                <a:solidFill>
                  <a:schemeClr val="bg1"/>
                </a:solidFill>
              </a:rPr>
              <a:t>)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v_and_b32 v[</a:t>
            </a:r>
            <a:r>
              <a:rPr lang="en-US" sz="2000" i="1" dirty="0" err="1">
                <a:solidFill>
                  <a:schemeClr val="bg1"/>
                </a:solidFill>
              </a:rPr>
              <a:t>v_tid_in_lane</a:t>
            </a:r>
            <a:r>
              <a:rPr lang="en-US" sz="2000" i="1" dirty="0">
                <a:solidFill>
                  <a:schemeClr val="bg1"/>
                </a:solidFill>
              </a:rPr>
              <a:t>], 15, v[</a:t>
            </a:r>
            <a:r>
              <a:rPr lang="en-US" sz="2000" i="1" dirty="0" err="1">
                <a:solidFill>
                  <a:schemeClr val="bg1"/>
                </a:solidFill>
              </a:rPr>
              <a:t>v_tid</a:t>
            </a:r>
            <a:r>
              <a:rPr lang="en-US" sz="2000" i="1" dirty="0">
                <a:solidFill>
                  <a:schemeClr val="bg1"/>
                </a:solidFill>
              </a:rPr>
              <a:t>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v_lshlrev_b32 v[</a:t>
            </a:r>
            <a:r>
              <a:rPr lang="en-US" sz="2000" i="1" dirty="0" err="1">
                <a:solidFill>
                  <a:schemeClr val="bg1"/>
                </a:solidFill>
              </a:rPr>
              <a:t>v_lane_id</a:t>
            </a:r>
            <a:r>
              <a:rPr lang="en-US" sz="2000" i="1" dirty="0">
                <a:solidFill>
                  <a:schemeClr val="bg1"/>
                </a:solidFill>
              </a:rPr>
              <a:t>], 2, v[</a:t>
            </a:r>
            <a:r>
              <a:rPr lang="en-US" sz="2000" i="1" dirty="0" err="1">
                <a:solidFill>
                  <a:schemeClr val="bg1"/>
                </a:solidFill>
              </a:rPr>
              <a:t>v_lane_id</a:t>
            </a:r>
            <a:r>
              <a:rPr lang="en-US" sz="2000" i="1" dirty="0">
                <a:solidFill>
                  <a:schemeClr val="bg1"/>
                </a:solidFill>
              </a:rPr>
              <a:t>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v_mul_u32_u24 v[v_temp1], 64, v[</a:t>
            </a:r>
            <a:r>
              <a:rPr lang="en-US" sz="2000" i="1" dirty="0" err="1">
                <a:solidFill>
                  <a:schemeClr val="bg1"/>
                </a:solidFill>
              </a:rPr>
              <a:t>v_lane_id</a:t>
            </a:r>
            <a:r>
              <a:rPr lang="en-US" sz="2000" i="1" dirty="0">
                <a:solidFill>
                  <a:schemeClr val="bg1"/>
                </a:solidFill>
              </a:rPr>
              <a:t>] // lane = 64 dword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v_lshlrev_b32 v[v_temp2], 2, v[</a:t>
            </a:r>
            <a:r>
              <a:rPr lang="en-US" sz="2000" i="1" dirty="0" err="1">
                <a:solidFill>
                  <a:schemeClr val="bg1"/>
                </a:solidFill>
              </a:rPr>
              <a:t>v_tid_in_lane</a:t>
            </a:r>
            <a:r>
              <a:rPr lang="en-US" sz="2000" i="1" dirty="0">
                <a:solidFill>
                  <a:schemeClr val="bg1"/>
                </a:solidFill>
              </a:rPr>
              <a:t>] // flat = 4 dword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v_and_b32 v[</a:t>
            </a:r>
            <a:r>
              <a:rPr lang="en-US" sz="2000" i="1" dirty="0" err="1">
                <a:solidFill>
                  <a:schemeClr val="bg1"/>
                </a:solidFill>
              </a:rPr>
              <a:t>v_offset</a:t>
            </a:r>
            <a:r>
              <a:rPr lang="en-US" sz="2000" i="1" dirty="0">
                <a:solidFill>
                  <a:schemeClr val="bg1"/>
                </a:solidFill>
              </a:rPr>
              <a:t>], v[v_temp1], v[v_temp2]</a:t>
            </a:r>
          </a:p>
          <a:p>
            <a:endParaRPr lang="en-US" sz="2000" i="1" dirty="0">
              <a:solidFill>
                <a:schemeClr val="bg1"/>
              </a:solidFill>
            </a:endParaRPr>
          </a:p>
          <a:p>
            <a:r>
              <a:rPr lang="en-US" sz="2000" i="1" dirty="0">
                <a:solidFill>
                  <a:schemeClr val="bg1"/>
                </a:solidFill>
              </a:rPr>
              <a:t>flat_load_dwordx4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+ 0:v_test+ 3],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offset:4*64*0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flat_load_dwordx4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+ 4:v_test+ 7],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offset:4*64*1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flat_load_dwordx4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+ 8:v_test+11],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offset:4*64*2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flat_load_dwordx4 v[v_test+12:v_test+15],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offset:4*64*3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9651BB-C6DC-4C69-844C-EE1FAEBB6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79226"/>
            <a:ext cx="16535511" cy="1825406"/>
          </a:xfrm>
          <a:prstGeom prst="rect">
            <a:avLst/>
          </a:prstGeom>
        </p:spPr>
      </p:pic>
      <p:pic>
        <p:nvPicPr>
          <p:cNvPr id="8" name="Picture 7" descr="A device with a screen&#10;&#10;Description automatically generated">
            <a:extLst>
              <a:ext uri="{FF2B5EF4-FFF2-40B4-BE49-F238E27FC236}">
                <a16:creationId xmlns:a16="http://schemas.microsoft.com/office/drawing/2014/main" id="{42D45AFC-73E0-48B5-A4AD-E2BB0F138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25" y="5933416"/>
            <a:ext cx="5562886" cy="2521080"/>
          </a:xfrm>
          <a:prstGeom prst="rect">
            <a:avLst/>
          </a:prstGeom>
        </p:spPr>
      </p:pic>
      <p:pic>
        <p:nvPicPr>
          <p:cNvPr id="13" name="Picture 12" descr="A picture containing clock&#10;&#10;Description automatically generated">
            <a:extLst>
              <a:ext uri="{FF2B5EF4-FFF2-40B4-BE49-F238E27FC236}">
                <a16:creationId xmlns:a16="http://schemas.microsoft.com/office/drawing/2014/main" id="{1CB7884D-8BCC-4203-8ABF-7B4322D117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2794" y="8595013"/>
            <a:ext cx="3765744" cy="2444876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8A644824-40DD-4E61-8CD8-58698B206307}"/>
              </a:ext>
            </a:extLst>
          </p:cNvPr>
          <p:cNvGrpSpPr/>
          <p:nvPr/>
        </p:nvGrpSpPr>
        <p:grpSpPr>
          <a:xfrm>
            <a:off x="16288295" y="8814916"/>
            <a:ext cx="5600700" cy="2005070"/>
            <a:chOff x="8629651" y="4097620"/>
            <a:chExt cx="5600700" cy="2005070"/>
          </a:xfrm>
        </p:grpSpPr>
        <p:pic>
          <p:nvPicPr>
            <p:cNvPr id="32" name="Picture 31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132CA5FD-28E2-4989-876A-A8FA7BA16A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52" r="11200"/>
            <a:stretch/>
          </p:blipFill>
          <p:spPr>
            <a:xfrm>
              <a:off x="8629651" y="4097620"/>
              <a:ext cx="5600700" cy="2005070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490BC41-C85D-4910-BEB5-0C7564B228D5}"/>
                </a:ext>
              </a:extLst>
            </p:cNvPr>
            <p:cNvSpPr/>
            <p:nvPr/>
          </p:nvSpPr>
          <p:spPr>
            <a:xfrm>
              <a:off x="12344953" y="5130979"/>
              <a:ext cx="1351997" cy="66675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40" name="Picture 3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B75EF7-8655-4700-A81E-9C4A04FAD7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3775"/>
            <a:ext cx="11509793" cy="468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4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48CC4D-F9E5-45A4-8C59-A75FFA5CE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381123"/>
            <a:ext cx="5552568" cy="1938852"/>
          </a:xfrm>
        </p:spPr>
        <p:txBody>
          <a:bodyPr/>
          <a:lstStyle/>
          <a:p>
            <a:r>
              <a:rPr lang="en-US" dirty="0"/>
              <a:t>4 wave per CU</a:t>
            </a:r>
          </a:p>
          <a:p>
            <a:r>
              <a:rPr lang="en-US" dirty="0"/>
              <a:t>60 group</a:t>
            </a:r>
          </a:p>
          <a:p>
            <a:r>
              <a:rPr lang="en-US" dirty="0"/>
              <a:t>32 </a:t>
            </a:r>
            <a:r>
              <a:rPr lang="en-US" dirty="0" err="1"/>
              <a:t>valu</a:t>
            </a:r>
            <a:r>
              <a:rPr lang="en-US" dirty="0"/>
              <a:t> per loop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valu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4BE6A4-77F5-4E51-9DCC-EFF66DDEA287}"/>
              </a:ext>
            </a:extLst>
          </p:cNvPr>
          <p:cNvSpPr/>
          <p:nvPr/>
        </p:nvSpPr>
        <p:spPr>
          <a:xfrm>
            <a:off x="5858192" y="1065513"/>
            <a:ext cx="6281225" cy="5194722"/>
          </a:xfrm>
          <a:prstGeom prst="roundRect">
            <a:avLst>
              <a:gd name="adj" fmla="val 5730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v[v_test+10],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v[v_test+11],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v[v_test+12],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v[v_test+13],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v[v_test+14],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v[v_test+15], 1.2</a:t>
            </a:r>
          </a:p>
          <a:p>
            <a:endParaRPr lang="en-US" sz="2000" i="1" dirty="0">
              <a:solidFill>
                <a:schemeClr val="bg1"/>
              </a:solidFill>
            </a:endParaRPr>
          </a:p>
        </p:txBody>
      </p:sp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951B7A19-6985-4757-B6EF-275C404D5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90" y="4729743"/>
            <a:ext cx="10547892" cy="2489328"/>
          </a:xfrm>
          <a:prstGeom prst="rect">
            <a:avLst/>
          </a:prstGeom>
        </p:spPr>
      </p:pic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CE97B1CB-9898-486B-9CA0-40E033676EC5}"/>
              </a:ext>
            </a:extLst>
          </p:cNvPr>
          <p:cNvSpPr txBox="1">
            <a:spLocks/>
          </p:cNvSpPr>
          <p:nvPr/>
        </p:nvSpPr>
        <p:spPr>
          <a:xfrm>
            <a:off x="256090" y="3349836"/>
            <a:ext cx="5552568" cy="193885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dirty="0"/>
              <a:t>192 </a:t>
            </a:r>
            <a:r>
              <a:rPr lang="en-US" dirty="0" err="1"/>
              <a:t>clk</a:t>
            </a:r>
            <a:r>
              <a:rPr lang="en-US" dirty="0"/>
              <a:t> per loop</a:t>
            </a:r>
          </a:p>
          <a:p>
            <a:pPr fontAlgn="auto"/>
            <a:r>
              <a:rPr lang="en-US" dirty="0"/>
              <a:t>2 wave delay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A90BC1-7E21-496D-9B4E-1721C218D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90" y="7219071"/>
            <a:ext cx="11697301" cy="12573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D1A614-D94F-4429-977A-B2F378434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90" y="8476436"/>
            <a:ext cx="11811607" cy="128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9548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load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93968-3DAE-4909-B9BB-2D8159C3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313557"/>
            <a:ext cx="11609299" cy="4937760"/>
          </a:xfrm>
        </p:spPr>
        <p:txBody>
          <a:bodyPr/>
          <a:lstStyle/>
          <a:p>
            <a:pPr fontAlgn="auto"/>
            <a:r>
              <a:rPr lang="en-US" dirty="0"/>
              <a:t>kernel</a:t>
            </a:r>
          </a:p>
          <a:p>
            <a:pPr lvl="1"/>
            <a:r>
              <a:rPr lang="en-US" dirty="0"/>
              <a:t>flat_load_dwordx4, 4 wave per CU</a:t>
            </a:r>
          </a:p>
          <a:p>
            <a:pPr lvl="1" fontAlgn="auto"/>
            <a:r>
              <a:rPr lang="zh-CN" altLang="en-US" dirty="0"/>
              <a:t>相邻</a:t>
            </a:r>
            <a:r>
              <a:rPr lang="en-US" altLang="zh-CN" dirty="0"/>
              <a:t>thread</a:t>
            </a:r>
            <a:r>
              <a:rPr lang="zh-CN" altLang="en-US" dirty="0"/>
              <a:t>读取相邻的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dword</a:t>
            </a:r>
          </a:p>
          <a:p>
            <a:pPr lvl="1" fontAlgn="auto"/>
            <a:r>
              <a:rPr lang="en-US" altLang="zh-CN" dirty="0"/>
              <a:t>cacheline</a:t>
            </a:r>
            <a:r>
              <a:rPr lang="zh-CN" altLang="en-US" dirty="0"/>
              <a:t>利用率</a:t>
            </a:r>
            <a:r>
              <a:rPr lang="en-US" altLang="zh-CN" dirty="0"/>
              <a:t>100%, </a:t>
            </a:r>
            <a:r>
              <a:rPr lang="zh-CN" altLang="en-US" dirty="0"/>
              <a:t>所有读取命中两个</a:t>
            </a:r>
            <a:r>
              <a:rPr lang="en-US" altLang="zh-CN" dirty="0"/>
              <a:t>bank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en-US" altLang="zh-CN" dirty="0"/>
              <a:t>Behavior</a:t>
            </a:r>
          </a:p>
          <a:p>
            <a:pPr lvl="1"/>
            <a:r>
              <a:rPr lang="en-US" altLang="zh-CN" dirty="0"/>
              <a:t>4 </a:t>
            </a:r>
            <a:r>
              <a:rPr lang="en-US" altLang="zh-CN" dirty="0" err="1"/>
              <a:t>clk</a:t>
            </a:r>
            <a:r>
              <a:rPr lang="en-US" altLang="zh-CN" dirty="0"/>
              <a:t> pre issue for first 13 issue,</a:t>
            </a:r>
            <a:r>
              <a:rPr lang="zh-CN" altLang="en-US" dirty="0"/>
              <a:t> </a:t>
            </a:r>
            <a:r>
              <a:rPr lang="en-US" altLang="zh-CN" dirty="0"/>
              <a:t>16</a:t>
            </a:r>
            <a:r>
              <a:rPr lang="zh-CN" altLang="en-US" dirty="0"/>
              <a:t> </a:t>
            </a:r>
            <a:r>
              <a:rPr lang="en-US" altLang="zh-CN" dirty="0" err="1"/>
              <a:t>clk</a:t>
            </a:r>
            <a:r>
              <a:rPr lang="zh-CN" altLang="en-US" dirty="0"/>
              <a:t> </a:t>
            </a:r>
            <a:r>
              <a:rPr lang="en-US" altLang="zh-CN" dirty="0"/>
              <a:t>after</a:t>
            </a:r>
          </a:p>
          <a:p>
            <a:pPr lvl="1"/>
            <a:r>
              <a:rPr lang="en-US" altLang="zh-CN" dirty="0"/>
              <a:t>no block instructions</a:t>
            </a:r>
          </a:p>
          <a:p>
            <a:pPr lvl="1"/>
            <a:endParaRPr lang="en-US" altLang="zh-CN" dirty="0"/>
          </a:p>
          <a:p>
            <a:pPr lvl="1" fontAlgn="auto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FF41A10-60E5-42CA-987F-924A8AF14C9E}"/>
              </a:ext>
            </a:extLst>
          </p:cNvPr>
          <p:cNvSpPr/>
          <p:nvPr/>
        </p:nvSpPr>
        <p:spPr>
          <a:xfrm>
            <a:off x="11930163" y="1166252"/>
            <a:ext cx="11562728" cy="5501833"/>
          </a:xfrm>
          <a:prstGeom prst="roundRect">
            <a:avLst>
              <a:gd name="adj" fmla="val 3382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>
                <a:solidFill>
                  <a:schemeClr val="bg1"/>
                </a:solidFill>
              </a:rPr>
              <a:t>.set STRIDE_LEN,			(64)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.set THD_PER_LINE,		(</a:t>
            </a:r>
            <a:r>
              <a:rPr lang="en-US" altLang="zh-CN" sz="2000" i="1" dirty="0">
                <a:solidFill>
                  <a:schemeClr val="bg1"/>
                </a:solidFill>
              </a:rPr>
              <a:t>8</a:t>
            </a:r>
            <a:r>
              <a:rPr lang="en-US" sz="2000" i="1" dirty="0">
                <a:solidFill>
                  <a:schemeClr val="bg1"/>
                </a:solidFill>
              </a:rPr>
              <a:t>)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.set READ_LINES_PER_THD,	(4)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.set LINES_PER_BANK,		(64)</a:t>
            </a:r>
          </a:p>
          <a:p>
            <a:endParaRPr lang="en-US" sz="2000" i="1" dirty="0">
              <a:solidFill>
                <a:schemeClr val="bg1"/>
              </a:solidFill>
            </a:endParaRPr>
          </a:p>
          <a:p>
            <a:r>
              <a:rPr lang="en-US" sz="2000" i="1" dirty="0">
                <a:solidFill>
                  <a:schemeClr val="bg1"/>
                </a:solidFill>
              </a:rPr>
              <a:t>v_lshrrev_b32	v[</a:t>
            </a:r>
            <a:r>
              <a:rPr lang="en-US" sz="2000" i="1" dirty="0" err="1">
                <a:solidFill>
                  <a:schemeClr val="bg1"/>
                </a:solidFill>
              </a:rPr>
              <a:t>v_line_id</a:t>
            </a:r>
            <a:r>
              <a:rPr lang="en-US" sz="2000" i="1" dirty="0">
                <a:solidFill>
                  <a:schemeClr val="bg1"/>
                </a:solidFill>
              </a:rPr>
              <a:t>], </a:t>
            </a:r>
            <a:r>
              <a:rPr lang="en-US" sz="2000" i="1" dirty="0" err="1">
                <a:solidFill>
                  <a:schemeClr val="bg1"/>
                </a:solidFill>
              </a:rPr>
              <a:t>ThdPerLineShift</a:t>
            </a:r>
            <a:r>
              <a:rPr lang="en-US" sz="2000" i="1" dirty="0">
                <a:solidFill>
                  <a:schemeClr val="bg1"/>
                </a:solidFill>
              </a:rPr>
              <a:t>, v[</a:t>
            </a:r>
            <a:r>
              <a:rPr lang="en-US" sz="2000" i="1" dirty="0" err="1">
                <a:solidFill>
                  <a:schemeClr val="bg1"/>
                </a:solidFill>
              </a:rPr>
              <a:t>v_tid</a:t>
            </a:r>
            <a:r>
              <a:rPr lang="en-US" sz="2000" i="1" dirty="0">
                <a:solidFill>
                  <a:schemeClr val="bg1"/>
                </a:solidFill>
              </a:rPr>
              <a:t>]	// </a:t>
            </a:r>
            <a:r>
              <a:rPr lang="en-US" sz="2000" i="1" dirty="0" err="1">
                <a:solidFill>
                  <a:schemeClr val="bg1"/>
                </a:solidFill>
              </a:rPr>
              <a:t>line_id</a:t>
            </a:r>
            <a:r>
              <a:rPr lang="en-US" sz="2000" i="1" dirty="0">
                <a:solidFill>
                  <a:schemeClr val="bg1"/>
                </a:solidFill>
              </a:rPr>
              <a:t> = </a:t>
            </a:r>
            <a:r>
              <a:rPr lang="en-US" sz="2000" i="1" dirty="0" err="1">
                <a:solidFill>
                  <a:schemeClr val="bg1"/>
                </a:solidFill>
              </a:rPr>
              <a:t>tid_in_block</a:t>
            </a:r>
            <a:r>
              <a:rPr lang="en-US" sz="2000" i="1" dirty="0">
                <a:solidFill>
                  <a:schemeClr val="bg1"/>
                </a:solidFill>
              </a:rPr>
              <a:t> / </a:t>
            </a:r>
            <a:r>
              <a:rPr lang="en-US" sz="2000" i="1" dirty="0" err="1">
                <a:solidFill>
                  <a:schemeClr val="bg1"/>
                </a:solidFill>
              </a:rPr>
              <a:t>thread_per_line</a:t>
            </a:r>
            <a:endParaRPr lang="en-US" sz="2000" i="1" dirty="0">
              <a:solidFill>
                <a:schemeClr val="bg1"/>
              </a:solidFill>
            </a:endParaRPr>
          </a:p>
          <a:p>
            <a:r>
              <a:rPr lang="en-US" sz="2000" i="1" dirty="0">
                <a:solidFill>
                  <a:schemeClr val="bg1"/>
                </a:solidFill>
              </a:rPr>
              <a:t>v_and_b32	v[</a:t>
            </a:r>
            <a:r>
              <a:rPr lang="en-US" sz="2000" i="1" dirty="0" err="1">
                <a:solidFill>
                  <a:schemeClr val="bg1"/>
                </a:solidFill>
              </a:rPr>
              <a:t>v_tid_in_line</a:t>
            </a:r>
            <a:r>
              <a:rPr lang="en-US" sz="2000" i="1" dirty="0">
                <a:solidFill>
                  <a:schemeClr val="bg1"/>
                </a:solidFill>
              </a:rPr>
              <a:t>], (THD_PER_LINE-1), v[</a:t>
            </a:r>
            <a:r>
              <a:rPr lang="en-US" sz="2000" i="1" dirty="0" err="1">
                <a:solidFill>
                  <a:schemeClr val="bg1"/>
                </a:solidFill>
              </a:rPr>
              <a:t>v_tid</a:t>
            </a:r>
            <a:r>
              <a:rPr lang="en-US" sz="2000" i="1" dirty="0">
                <a:solidFill>
                  <a:schemeClr val="bg1"/>
                </a:solidFill>
              </a:rPr>
              <a:t>]	// </a:t>
            </a:r>
            <a:r>
              <a:rPr lang="en-US" sz="2000" i="1" dirty="0" err="1">
                <a:solidFill>
                  <a:schemeClr val="bg1"/>
                </a:solidFill>
              </a:rPr>
              <a:t>tid_in_line</a:t>
            </a:r>
            <a:r>
              <a:rPr lang="en-US" sz="2000" i="1" dirty="0">
                <a:solidFill>
                  <a:schemeClr val="bg1"/>
                </a:solidFill>
              </a:rPr>
              <a:t> = </a:t>
            </a:r>
            <a:r>
              <a:rPr lang="en-US" sz="2000" i="1" dirty="0" err="1">
                <a:solidFill>
                  <a:schemeClr val="bg1"/>
                </a:solidFill>
              </a:rPr>
              <a:t>tid_in_block</a:t>
            </a:r>
            <a:r>
              <a:rPr lang="en-US" sz="2000" i="1" dirty="0">
                <a:solidFill>
                  <a:schemeClr val="bg1"/>
                </a:solidFill>
              </a:rPr>
              <a:t> % </a:t>
            </a:r>
            <a:r>
              <a:rPr lang="en-US" sz="2000" i="1" dirty="0" err="1">
                <a:solidFill>
                  <a:schemeClr val="bg1"/>
                </a:solidFill>
              </a:rPr>
              <a:t>thread_per_line</a:t>
            </a:r>
            <a:endParaRPr lang="en-US" sz="2000" i="1" dirty="0">
              <a:solidFill>
                <a:schemeClr val="bg1"/>
              </a:solidFill>
            </a:endParaRPr>
          </a:p>
          <a:p>
            <a:r>
              <a:rPr lang="en-US" sz="2000" i="1" dirty="0">
                <a:solidFill>
                  <a:schemeClr val="bg1"/>
                </a:solidFill>
              </a:rPr>
              <a:t>v_mul_u32_u24	v[</a:t>
            </a:r>
            <a:r>
              <a:rPr lang="en-US" sz="2000" i="1" dirty="0" err="1">
                <a:solidFill>
                  <a:schemeClr val="bg1"/>
                </a:solidFill>
              </a:rPr>
              <a:t>v_line_id</a:t>
            </a:r>
            <a:r>
              <a:rPr lang="en-US" sz="2000" i="1" dirty="0">
                <a:solidFill>
                  <a:schemeClr val="bg1"/>
                </a:solidFill>
              </a:rPr>
              <a:t>], READ_LINES_PER_THD, v[</a:t>
            </a:r>
            <a:r>
              <a:rPr lang="en-US" sz="2000" i="1" dirty="0" err="1">
                <a:solidFill>
                  <a:schemeClr val="bg1"/>
                </a:solidFill>
              </a:rPr>
              <a:t>v_line_id</a:t>
            </a:r>
            <a:r>
              <a:rPr lang="en-US" sz="2000" i="1" dirty="0">
                <a:solidFill>
                  <a:schemeClr val="bg1"/>
                </a:solidFill>
              </a:rPr>
              <a:t>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v_and_b32	v[</a:t>
            </a:r>
            <a:r>
              <a:rPr lang="en-US" sz="2000" i="1" dirty="0" err="1">
                <a:solidFill>
                  <a:schemeClr val="bg1"/>
                </a:solidFill>
              </a:rPr>
              <a:t>v_line_id</a:t>
            </a:r>
            <a:r>
              <a:rPr lang="en-US" sz="2000" i="1" dirty="0">
                <a:solidFill>
                  <a:schemeClr val="bg1"/>
                </a:solidFill>
              </a:rPr>
              <a:t>], (LINES_PER_BANK-1), v[</a:t>
            </a:r>
            <a:r>
              <a:rPr lang="en-US" sz="2000" i="1" dirty="0" err="1">
                <a:solidFill>
                  <a:schemeClr val="bg1"/>
                </a:solidFill>
              </a:rPr>
              <a:t>v_line_id</a:t>
            </a:r>
            <a:r>
              <a:rPr lang="en-US" sz="2000" i="1" dirty="0">
                <a:solidFill>
                  <a:schemeClr val="bg1"/>
                </a:solidFill>
              </a:rPr>
              <a:t>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v_mul_u32_u24	v[v_temp1], STRIDE_LEN, v[</a:t>
            </a:r>
            <a:r>
              <a:rPr lang="en-US" sz="2000" i="1" dirty="0" err="1">
                <a:solidFill>
                  <a:schemeClr val="bg1"/>
                </a:solidFill>
              </a:rPr>
              <a:t>v_line_id</a:t>
            </a:r>
            <a:r>
              <a:rPr lang="en-US" sz="2000" i="1" dirty="0">
                <a:solidFill>
                  <a:schemeClr val="bg1"/>
                </a:solidFill>
              </a:rPr>
              <a:t>]	// temp1 = </a:t>
            </a:r>
            <a:r>
              <a:rPr lang="en-US" sz="2000" i="1" dirty="0" err="1">
                <a:solidFill>
                  <a:schemeClr val="bg1"/>
                </a:solidFill>
              </a:rPr>
              <a:t>line_id</a:t>
            </a:r>
            <a:r>
              <a:rPr lang="en-US" sz="2000" i="1" dirty="0">
                <a:solidFill>
                  <a:schemeClr val="bg1"/>
                </a:solidFill>
              </a:rPr>
              <a:t> * </a:t>
            </a:r>
            <a:r>
              <a:rPr lang="en-US" sz="2000" i="1" dirty="0" err="1">
                <a:solidFill>
                  <a:schemeClr val="bg1"/>
                </a:solidFill>
              </a:rPr>
              <a:t>line_stride</a:t>
            </a:r>
            <a:r>
              <a:rPr lang="en-US" sz="2000" i="1" dirty="0">
                <a:solidFill>
                  <a:schemeClr val="bg1"/>
                </a:solidFill>
              </a:rPr>
              <a:t>(dword)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v_mul_u32_u24	v[v_temp2], 4, v[</a:t>
            </a:r>
            <a:r>
              <a:rPr lang="en-US" sz="2000" i="1" dirty="0" err="1">
                <a:solidFill>
                  <a:schemeClr val="bg1"/>
                </a:solidFill>
              </a:rPr>
              <a:t>v_tid_in_line</a:t>
            </a:r>
            <a:r>
              <a:rPr lang="en-US" sz="2000" i="1" dirty="0">
                <a:solidFill>
                  <a:schemeClr val="bg1"/>
                </a:solidFill>
              </a:rPr>
              <a:t>]		// temp2 = </a:t>
            </a:r>
            <a:r>
              <a:rPr lang="en-US" sz="2000" i="1" dirty="0" err="1">
                <a:solidFill>
                  <a:schemeClr val="bg1"/>
                </a:solidFill>
              </a:rPr>
              <a:t>tid_in_line</a:t>
            </a:r>
            <a:r>
              <a:rPr lang="en-US" sz="2000" i="1" dirty="0">
                <a:solidFill>
                  <a:schemeClr val="bg1"/>
                </a:solidFill>
              </a:rPr>
              <a:t> * </a:t>
            </a:r>
            <a:r>
              <a:rPr lang="en-US" sz="2000" i="1" dirty="0" err="1">
                <a:solidFill>
                  <a:schemeClr val="bg1"/>
                </a:solidFill>
              </a:rPr>
              <a:t>flat_width</a:t>
            </a:r>
            <a:r>
              <a:rPr lang="en-US" sz="2000" i="1" dirty="0">
                <a:solidFill>
                  <a:schemeClr val="bg1"/>
                </a:solidFill>
              </a:rPr>
              <a:t>(dword)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v_add_u32	v[</a:t>
            </a:r>
            <a:r>
              <a:rPr lang="en-US" sz="2000" i="1" dirty="0" err="1">
                <a:solidFill>
                  <a:schemeClr val="bg1"/>
                </a:solidFill>
              </a:rPr>
              <a:t>v_offset</a:t>
            </a:r>
            <a:r>
              <a:rPr lang="en-US" sz="2000" i="1" dirty="0">
                <a:solidFill>
                  <a:schemeClr val="bg1"/>
                </a:solidFill>
              </a:rPr>
              <a:t>], v[v_temp1], v[v_temp2]</a:t>
            </a:r>
          </a:p>
          <a:p>
            <a:endParaRPr lang="en-US" sz="2000" i="1" dirty="0">
              <a:solidFill>
                <a:schemeClr val="bg1"/>
              </a:solidFill>
            </a:endParaRPr>
          </a:p>
          <a:p>
            <a:r>
              <a:rPr lang="en-US" sz="2000" i="1" dirty="0">
                <a:solidFill>
                  <a:schemeClr val="bg1"/>
                </a:solidFill>
              </a:rPr>
              <a:t>flat_load_dwordx4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+ 0:v_test+ 3],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STRIDE_LEN *0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flat_load_dwordx4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+ 4:v_test+ 7],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STRIDE_LEN *1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flat_load_dwordx4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+ 8:v_test+11],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STRIDE_LEN *2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flat_load_dwordx4 v[v_test+12:v_test+15],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STRIDE_LEN *3</a:t>
            </a:r>
          </a:p>
        </p:txBody>
      </p:sp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FBD72D-4FC6-4383-8D07-1F31659EC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24" y="6858000"/>
            <a:ext cx="22545051" cy="7300452"/>
          </a:xfrm>
          <a:prstGeom prst="rect">
            <a:avLst/>
          </a:prstGeom>
        </p:spPr>
      </p:pic>
      <p:pic>
        <p:nvPicPr>
          <p:cNvPr id="26" name="Picture 2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119DC73-E517-4877-89A3-1518CDC16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524" y="14348367"/>
            <a:ext cx="10681249" cy="25337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AC3D35E-1CF8-43F4-BDDC-855987BFD1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44" y="14348367"/>
            <a:ext cx="5169166" cy="250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44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load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93968-3DAE-4909-B9BB-2D8159C3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313557"/>
            <a:ext cx="11609299" cy="4937760"/>
          </a:xfrm>
        </p:spPr>
        <p:txBody>
          <a:bodyPr/>
          <a:lstStyle/>
          <a:p>
            <a:pPr fontAlgn="auto"/>
            <a:r>
              <a:rPr lang="en-US" dirty="0"/>
              <a:t>kernel</a:t>
            </a:r>
          </a:p>
          <a:p>
            <a:pPr lvl="1"/>
            <a:r>
              <a:rPr lang="en-US" dirty="0"/>
              <a:t>flat_load_dwordx4, 4 wave per CU</a:t>
            </a:r>
          </a:p>
          <a:p>
            <a:pPr lvl="1" fontAlgn="auto"/>
            <a:r>
              <a:rPr lang="zh-CN" altLang="en-US" dirty="0"/>
              <a:t>相邻</a:t>
            </a:r>
            <a:r>
              <a:rPr lang="en-US" altLang="zh-CN" dirty="0"/>
              <a:t>thread</a:t>
            </a:r>
            <a:r>
              <a:rPr lang="zh-CN" altLang="en-US" dirty="0"/>
              <a:t>读取相邻的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dword</a:t>
            </a:r>
          </a:p>
          <a:p>
            <a:pPr lvl="1"/>
            <a:r>
              <a:rPr lang="en-US" altLang="zh-CN" dirty="0"/>
              <a:t>cacheline</a:t>
            </a:r>
            <a:r>
              <a:rPr lang="zh-CN" altLang="en-US" dirty="0"/>
              <a:t>利用率</a:t>
            </a:r>
            <a:r>
              <a:rPr lang="en-US" altLang="zh-CN" dirty="0"/>
              <a:t>100%,</a:t>
            </a:r>
            <a:r>
              <a:rPr lang="zh-CN" altLang="en-US" dirty="0"/>
              <a:t>所有读取命中在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bank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en-US" altLang="zh-CN" dirty="0"/>
              <a:t>Behavior</a:t>
            </a:r>
          </a:p>
          <a:p>
            <a:pPr lvl="1"/>
            <a:r>
              <a:rPr lang="en-US" altLang="zh-CN" dirty="0"/>
              <a:t>4 </a:t>
            </a:r>
            <a:r>
              <a:rPr lang="en-US" altLang="zh-CN" dirty="0" err="1"/>
              <a:t>clk</a:t>
            </a:r>
            <a:r>
              <a:rPr lang="en-US" altLang="zh-CN" dirty="0"/>
              <a:t> pre issue for first 13 issue,</a:t>
            </a:r>
            <a:r>
              <a:rPr lang="zh-CN" altLang="en-US" dirty="0"/>
              <a:t> </a:t>
            </a:r>
            <a:r>
              <a:rPr lang="en-US" altLang="zh-CN" dirty="0"/>
              <a:t>16</a:t>
            </a:r>
            <a:r>
              <a:rPr lang="zh-CN" altLang="en-US" dirty="0"/>
              <a:t> </a:t>
            </a:r>
            <a:r>
              <a:rPr lang="en-US" altLang="zh-CN" dirty="0" err="1"/>
              <a:t>clk</a:t>
            </a:r>
            <a:r>
              <a:rPr lang="zh-CN" altLang="en-US" dirty="0"/>
              <a:t> </a:t>
            </a:r>
            <a:r>
              <a:rPr lang="en-US" altLang="zh-CN" dirty="0"/>
              <a:t>after</a:t>
            </a:r>
          </a:p>
          <a:p>
            <a:pPr lvl="1"/>
            <a:r>
              <a:rPr lang="en-US" altLang="zh-CN" dirty="0"/>
              <a:t>no block instructions</a:t>
            </a:r>
          </a:p>
          <a:p>
            <a:pPr lvl="1"/>
            <a:endParaRPr lang="en-US" altLang="zh-CN" dirty="0"/>
          </a:p>
          <a:p>
            <a:pPr lvl="1" fontAlgn="auto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9F8ABFB-2690-4E07-B21D-7974BF33AA8F}"/>
              </a:ext>
            </a:extLst>
          </p:cNvPr>
          <p:cNvSpPr/>
          <p:nvPr/>
        </p:nvSpPr>
        <p:spPr>
          <a:xfrm>
            <a:off x="11930163" y="1166252"/>
            <a:ext cx="11562728" cy="5501833"/>
          </a:xfrm>
          <a:prstGeom prst="roundRect">
            <a:avLst>
              <a:gd name="adj" fmla="val 3382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>
                <a:solidFill>
                  <a:schemeClr val="bg1"/>
                </a:solidFill>
              </a:rPr>
              <a:t>.set STRIDE_LEN,			(64)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.set THD_PER_LINE,		(4)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.set READ_LINES_PER_THD,	(4)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.set LINES_PER_BANK,		(64)</a:t>
            </a:r>
          </a:p>
          <a:p>
            <a:endParaRPr lang="en-US" sz="2000" i="1" dirty="0">
              <a:solidFill>
                <a:schemeClr val="bg1"/>
              </a:solidFill>
            </a:endParaRPr>
          </a:p>
          <a:p>
            <a:r>
              <a:rPr lang="en-US" sz="2000" i="1" dirty="0">
                <a:solidFill>
                  <a:schemeClr val="bg1"/>
                </a:solidFill>
              </a:rPr>
              <a:t>v_lshrrev_b32	v[</a:t>
            </a:r>
            <a:r>
              <a:rPr lang="en-US" sz="2000" i="1" dirty="0" err="1">
                <a:solidFill>
                  <a:schemeClr val="bg1"/>
                </a:solidFill>
              </a:rPr>
              <a:t>v_line_id</a:t>
            </a:r>
            <a:r>
              <a:rPr lang="en-US" sz="2000" i="1" dirty="0">
                <a:solidFill>
                  <a:schemeClr val="bg1"/>
                </a:solidFill>
              </a:rPr>
              <a:t>], </a:t>
            </a:r>
            <a:r>
              <a:rPr lang="en-US" sz="2000" i="1" dirty="0" err="1">
                <a:solidFill>
                  <a:schemeClr val="bg1"/>
                </a:solidFill>
              </a:rPr>
              <a:t>ThdPerLineShift</a:t>
            </a:r>
            <a:r>
              <a:rPr lang="en-US" sz="2000" i="1" dirty="0">
                <a:solidFill>
                  <a:schemeClr val="bg1"/>
                </a:solidFill>
              </a:rPr>
              <a:t>, v[</a:t>
            </a:r>
            <a:r>
              <a:rPr lang="en-US" sz="2000" i="1" dirty="0" err="1">
                <a:solidFill>
                  <a:schemeClr val="bg1"/>
                </a:solidFill>
              </a:rPr>
              <a:t>v_tid</a:t>
            </a:r>
            <a:r>
              <a:rPr lang="en-US" sz="2000" i="1" dirty="0">
                <a:solidFill>
                  <a:schemeClr val="bg1"/>
                </a:solidFill>
              </a:rPr>
              <a:t>]	// </a:t>
            </a:r>
            <a:r>
              <a:rPr lang="en-US" sz="2000" i="1" dirty="0" err="1">
                <a:solidFill>
                  <a:schemeClr val="bg1"/>
                </a:solidFill>
              </a:rPr>
              <a:t>line_id</a:t>
            </a:r>
            <a:r>
              <a:rPr lang="en-US" sz="2000" i="1" dirty="0">
                <a:solidFill>
                  <a:schemeClr val="bg1"/>
                </a:solidFill>
              </a:rPr>
              <a:t> = </a:t>
            </a:r>
            <a:r>
              <a:rPr lang="en-US" sz="2000" i="1" dirty="0" err="1">
                <a:solidFill>
                  <a:schemeClr val="bg1"/>
                </a:solidFill>
              </a:rPr>
              <a:t>tid_in_block</a:t>
            </a:r>
            <a:r>
              <a:rPr lang="en-US" sz="2000" i="1" dirty="0">
                <a:solidFill>
                  <a:schemeClr val="bg1"/>
                </a:solidFill>
              </a:rPr>
              <a:t> / </a:t>
            </a:r>
            <a:r>
              <a:rPr lang="en-US" sz="2000" i="1" dirty="0" err="1">
                <a:solidFill>
                  <a:schemeClr val="bg1"/>
                </a:solidFill>
              </a:rPr>
              <a:t>thread_per_line</a:t>
            </a:r>
            <a:endParaRPr lang="en-US" sz="2000" i="1" dirty="0">
              <a:solidFill>
                <a:schemeClr val="bg1"/>
              </a:solidFill>
            </a:endParaRPr>
          </a:p>
          <a:p>
            <a:r>
              <a:rPr lang="en-US" sz="2000" i="1" dirty="0">
                <a:solidFill>
                  <a:schemeClr val="bg1"/>
                </a:solidFill>
              </a:rPr>
              <a:t>v_and_b32	v[</a:t>
            </a:r>
            <a:r>
              <a:rPr lang="en-US" sz="2000" i="1" dirty="0" err="1">
                <a:solidFill>
                  <a:schemeClr val="bg1"/>
                </a:solidFill>
              </a:rPr>
              <a:t>v_tid_in_line</a:t>
            </a:r>
            <a:r>
              <a:rPr lang="en-US" sz="2000" i="1" dirty="0">
                <a:solidFill>
                  <a:schemeClr val="bg1"/>
                </a:solidFill>
              </a:rPr>
              <a:t>], (THD_PER_LINE-1), v[</a:t>
            </a:r>
            <a:r>
              <a:rPr lang="en-US" sz="2000" i="1" dirty="0" err="1">
                <a:solidFill>
                  <a:schemeClr val="bg1"/>
                </a:solidFill>
              </a:rPr>
              <a:t>v_tid</a:t>
            </a:r>
            <a:r>
              <a:rPr lang="en-US" sz="2000" i="1" dirty="0">
                <a:solidFill>
                  <a:schemeClr val="bg1"/>
                </a:solidFill>
              </a:rPr>
              <a:t>]	// </a:t>
            </a:r>
            <a:r>
              <a:rPr lang="en-US" sz="2000" i="1" dirty="0" err="1">
                <a:solidFill>
                  <a:schemeClr val="bg1"/>
                </a:solidFill>
              </a:rPr>
              <a:t>tid_in_line</a:t>
            </a:r>
            <a:r>
              <a:rPr lang="en-US" sz="2000" i="1" dirty="0">
                <a:solidFill>
                  <a:schemeClr val="bg1"/>
                </a:solidFill>
              </a:rPr>
              <a:t> = </a:t>
            </a:r>
            <a:r>
              <a:rPr lang="en-US" sz="2000" i="1" dirty="0" err="1">
                <a:solidFill>
                  <a:schemeClr val="bg1"/>
                </a:solidFill>
              </a:rPr>
              <a:t>tid_in_block</a:t>
            </a:r>
            <a:r>
              <a:rPr lang="en-US" sz="2000" i="1" dirty="0">
                <a:solidFill>
                  <a:schemeClr val="bg1"/>
                </a:solidFill>
              </a:rPr>
              <a:t> % </a:t>
            </a:r>
            <a:r>
              <a:rPr lang="en-US" sz="2000" i="1" dirty="0" err="1">
                <a:solidFill>
                  <a:schemeClr val="bg1"/>
                </a:solidFill>
              </a:rPr>
              <a:t>thread_per_line</a:t>
            </a:r>
            <a:endParaRPr lang="en-US" sz="2000" i="1" dirty="0">
              <a:solidFill>
                <a:schemeClr val="bg1"/>
              </a:solidFill>
            </a:endParaRPr>
          </a:p>
          <a:p>
            <a:r>
              <a:rPr lang="en-US" sz="2000" i="1" dirty="0">
                <a:solidFill>
                  <a:schemeClr val="bg1"/>
                </a:solidFill>
              </a:rPr>
              <a:t>v_mul_u32_u24	v[</a:t>
            </a:r>
            <a:r>
              <a:rPr lang="en-US" sz="2000" i="1" dirty="0" err="1">
                <a:solidFill>
                  <a:schemeClr val="bg1"/>
                </a:solidFill>
              </a:rPr>
              <a:t>v_line_id</a:t>
            </a:r>
            <a:r>
              <a:rPr lang="en-US" sz="2000" i="1" dirty="0">
                <a:solidFill>
                  <a:schemeClr val="bg1"/>
                </a:solidFill>
              </a:rPr>
              <a:t>], READ_LINES_PER_THD, v[</a:t>
            </a:r>
            <a:r>
              <a:rPr lang="en-US" sz="2000" i="1" dirty="0" err="1">
                <a:solidFill>
                  <a:schemeClr val="bg1"/>
                </a:solidFill>
              </a:rPr>
              <a:t>v_line_id</a:t>
            </a:r>
            <a:r>
              <a:rPr lang="en-US" sz="2000" i="1" dirty="0">
                <a:solidFill>
                  <a:schemeClr val="bg1"/>
                </a:solidFill>
              </a:rPr>
              <a:t>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v_and_b32	v[</a:t>
            </a:r>
            <a:r>
              <a:rPr lang="en-US" sz="2000" i="1" dirty="0" err="1">
                <a:solidFill>
                  <a:schemeClr val="bg1"/>
                </a:solidFill>
              </a:rPr>
              <a:t>v_line_id</a:t>
            </a:r>
            <a:r>
              <a:rPr lang="en-US" sz="2000" i="1" dirty="0">
                <a:solidFill>
                  <a:schemeClr val="bg1"/>
                </a:solidFill>
              </a:rPr>
              <a:t>], (LINES_PER_BANK-1), v[</a:t>
            </a:r>
            <a:r>
              <a:rPr lang="en-US" sz="2000" i="1" dirty="0" err="1">
                <a:solidFill>
                  <a:schemeClr val="bg1"/>
                </a:solidFill>
              </a:rPr>
              <a:t>v_line_id</a:t>
            </a:r>
            <a:r>
              <a:rPr lang="en-US" sz="2000" i="1" dirty="0">
                <a:solidFill>
                  <a:schemeClr val="bg1"/>
                </a:solidFill>
              </a:rPr>
              <a:t>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v_mul_u32_u24	v[v_temp1], STRIDE_LEN, v[</a:t>
            </a:r>
            <a:r>
              <a:rPr lang="en-US" sz="2000" i="1" dirty="0" err="1">
                <a:solidFill>
                  <a:schemeClr val="bg1"/>
                </a:solidFill>
              </a:rPr>
              <a:t>v_line_id</a:t>
            </a:r>
            <a:r>
              <a:rPr lang="en-US" sz="2000" i="1" dirty="0">
                <a:solidFill>
                  <a:schemeClr val="bg1"/>
                </a:solidFill>
              </a:rPr>
              <a:t>]	// temp1 = </a:t>
            </a:r>
            <a:r>
              <a:rPr lang="en-US" sz="2000" i="1" dirty="0" err="1">
                <a:solidFill>
                  <a:schemeClr val="bg1"/>
                </a:solidFill>
              </a:rPr>
              <a:t>line_id</a:t>
            </a:r>
            <a:r>
              <a:rPr lang="en-US" sz="2000" i="1" dirty="0">
                <a:solidFill>
                  <a:schemeClr val="bg1"/>
                </a:solidFill>
              </a:rPr>
              <a:t> * </a:t>
            </a:r>
            <a:r>
              <a:rPr lang="en-US" sz="2000" i="1" dirty="0" err="1">
                <a:solidFill>
                  <a:schemeClr val="bg1"/>
                </a:solidFill>
              </a:rPr>
              <a:t>line_stride</a:t>
            </a:r>
            <a:r>
              <a:rPr lang="en-US" sz="2000" i="1" dirty="0">
                <a:solidFill>
                  <a:schemeClr val="bg1"/>
                </a:solidFill>
              </a:rPr>
              <a:t>(dword)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v_mul_u32_u24	v[v_temp2], 4, v[</a:t>
            </a:r>
            <a:r>
              <a:rPr lang="en-US" sz="2000" i="1" dirty="0" err="1">
                <a:solidFill>
                  <a:schemeClr val="bg1"/>
                </a:solidFill>
              </a:rPr>
              <a:t>v_tid_in_line</a:t>
            </a:r>
            <a:r>
              <a:rPr lang="en-US" sz="2000" i="1" dirty="0">
                <a:solidFill>
                  <a:schemeClr val="bg1"/>
                </a:solidFill>
              </a:rPr>
              <a:t>]		// temp2 = </a:t>
            </a:r>
            <a:r>
              <a:rPr lang="en-US" sz="2000" i="1" dirty="0" err="1">
                <a:solidFill>
                  <a:schemeClr val="bg1"/>
                </a:solidFill>
              </a:rPr>
              <a:t>tid_in_line</a:t>
            </a:r>
            <a:r>
              <a:rPr lang="en-US" sz="2000" i="1" dirty="0">
                <a:solidFill>
                  <a:schemeClr val="bg1"/>
                </a:solidFill>
              </a:rPr>
              <a:t> * </a:t>
            </a:r>
            <a:r>
              <a:rPr lang="en-US" sz="2000" i="1" dirty="0" err="1">
                <a:solidFill>
                  <a:schemeClr val="bg1"/>
                </a:solidFill>
              </a:rPr>
              <a:t>flat_width</a:t>
            </a:r>
            <a:r>
              <a:rPr lang="en-US" sz="2000" i="1" dirty="0">
                <a:solidFill>
                  <a:schemeClr val="bg1"/>
                </a:solidFill>
              </a:rPr>
              <a:t>(dword)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v_add_u32	v[</a:t>
            </a:r>
            <a:r>
              <a:rPr lang="en-US" sz="2000" i="1" dirty="0" err="1">
                <a:solidFill>
                  <a:schemeClr val="bg1"/>
                </a:solidFill>
              </a:rPr>
              <a:t>v_offset</a:t>
            </a:r>
            <a:r>
              <a:rPr lang="en-US" sz="2000" i="1" dirty="0">
                <a:solidFill>
                  <a:schemeClr val="bg1"/>
                </a:solidFill>
              </a:rPr>
              <a:t>], v[v_temp1], v[v_temp2]</a:t>
            </a:r>
          </a:p>
          <a:p>
            <a:endParaRPr lang="en-US" sz="2000" i="1" dirty="0">
              <a:solidFill>
                <a:schemeClr val="bg1"/>
              </a:solidFill>
            </a:endParaRPr>
          </a:p>
          <a:p>
            <a:r>
              <a:rPr lang="en-US" sz="2000" i="1" dirty="0">
                <a:solidFill>
                  <a:schemeClr val="bg1"/>
                </a:solidFill>
              </a:rPr>
              <a:t>flat_load_dwordx4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+ 0:v_test+ 3],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STRIDE_LEN *0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flat_load_dwordx4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+ 4:v_test+ 7],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STRIDE_LEN *1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flat_load_dwordx4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+ 8:v_test+11],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STRIDE_LEN *2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flat_load_dwordx4 v[v_test+12:v_test+15],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STRIDE_LEN *3</a:t>
            </a:r>
          </a:p>
        </p:txBody>
      </p:sp>
      <p:pic>
        <p:nvPicPr>
          <p:cNvPr id="21" name="Picture 20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3536F94-1D3B-4465-A14E-A28D0707F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3752" y="9556294"/>
            <a:ext cx="10681249" cy="25337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FB0483C-BB90-49D7-AC0F-6B193DF91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6179" y="6858000"/>
            <a:ext cx="5169166" cy="2508379"/>
          </a:xfrm>
          <a:prstGeom prst="rect">
            <a:avLst/>
          </a:prstGeom>
        </p:spPr>
      </p:pic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8AA294-A0D7-4DBB-9054-9E3EF6D537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43" y="6251317"/>
            <a:ext cx="12139125" cy="583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790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load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93968-3DAE-4909-B9BB-2D8159C3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313557"/>
            <a:ext cx="11609299" cy="4937760"/>
          </a:xfrm>
        </p:spPr>
        <p:txBody>
          <a:bodyPr/>
          <a:lstStyle/>
          <a:p>
            <a:pPr fontAlgn="auto"/>
            <a:r>
              <a:rPr lang="en-US" dirty="0"/>
              <a:t>kernel</a:t>
            </a:r>
          </a:p>
          <a:p>
            <a:pPr lvl="1"/>
            <a:r>
              <a:rPr lang="en-US" dirty="0"/>
              <a:t>flat_load_dwordx4, 4 wave per CU</a:t>
            </a:r>
          </a:p>
          <a:p>
            <a:pPr lvl="1" fontAlgn="auto"/>
            <a:r>
              <a:rPr lang="zh-CN" altLang="en-US" dirty="0"/>
              <a:t>相邻</a:t>
            </a:r>
            <a:r>
              <a:rPr lang="en-US" altLang="zh-CN" dirty="0"/>
              <a:t>thread</a:t>
            </a:r>
            <a:r>
              <a:rPr lang="zh-CN" altLang="en-US" dirty="0"/>
              <a:t>读取相邻的两行，每行</a:t>
            </a:r>
            <a:r>
              <a:rPr lang="en-US" altLang="zh-CN" dirty="0"/>
              <a:t>stride</a:t>
            </a:r>
            <a:r>
              <a:rPr lang="zh-CN" altLang="en-US" dirty="0"/>
              <a:t>为</a:t>
            </a:r>
            <a:r>
              <a:rPr lang="en-US" altLang="zh-CN" dirty="0"/>
              <a:t>64 DWORD</a:t>
            </a:r>
          </a:p>
          <a:p>
            <a:pPr lvl="1"/>
            <a:r>
              <a:rPr lang="en-US" altLang="zh-CN" dirty="0"/>
              <a:t>cacheline</a:t>
            </a:r>
            <a:r>
              <a:rPr lang="zh-CN" altLang="en-US" dirty="0"/>
              <a:t>利用率</a:t>
            </a:r>
            <a:r>
              <a:rPr lang="en-US" altLang="zh-CN" dirty="0"/>
              <a:t>25%,</a:t>
            </a:r>
            <a:r>
              <a:rPr lang="zh-CN" altLang="en-US" dirty="0"/>
              <a:t>所有读取命中在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bank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en-US" altLang="zh-CN" dirty="0"/>
              <a:t>Behavior</a:t>
            </a:r>
          </a:p>
          <a:p>
            <a:pPr lvl="1"/>
            <a:r>
              <a:rPr lang="en-US" altLang="zh-CN" dirty="0"/>
              <a:t>4 </a:t>
            </a:r>
            <a:r>
              <a:rPr lang="en-US" altLang="zh-CN" dirty="0" err="1"/>
              <a:t>clk</a:t>
            </a:r>
            <a:r>
              <a:rPr lang="en-US" altLang="zh-CN" dirty="0"/>
              <a:t> pre issue for first 13 issue,</a:t>
            </a:r>
            <a:r>
              <a:rPr lang="zh-CN" altLang="en-US" dirty="0"/>
              <a:t> </a:t>
            </a:r>
            <a:r>
              <a:rPr lang="en-US" altLang="zh-CN" dirty="0"/>
              <a:t>64</a:t>
            </a:r>
            <a:r>
              <a:rPr lang="zh-CN" altLang="en-US" dirty="0"/>
              <a:t> </a:t>
            </a:r>
            <a:r>
              <a:rPr lang="en-US" altLang="zh-CN" dirty="0" err="1"/>
              <a:t>clk</a:t>
            </a:r>
            <a:r>
              <a:rPr lang="zh-CN" altLang="en-US" dirty="0"/>
              <a:t> </a:t>
            </a:r>
            <a:r>
              <a:rPr lang="en-US" altLang="zh-CN" dirty="0"/>
              <a:t>after</a:t>
            </a:r>
          </a:p>
          <a:p>
            <a:pPr lvl="1"/>
            <a:r>
              <a:rPr lang="en-US" altLang="zh-CN" dirty="0"/>
              <a:t>no block instructions</a:t>
            </a:r>
          </a:p>
          <a:p>
            <a:pPr lvl="1"/>
            <a:endParaRPr lang="en-US" altLang="zh-CN" dirty="0"/>
          </a:p>
          <a:p>
            <a:pPr lvl="1" fontAlgn="auto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9F8ABFB-2690-4E07-B21D-7974BF33AA8F}"/>
              </a:ext>
            </a:extLst>
          </p:cNvPr>
          <p:cNvSpPr/>
          <p:nvPr/>
        </p:nvSpPr>
        <p:spPr>
          <a:xfrm>
            <a:off x="11930163" y="1166253"/>
            <a:ext cx="9318751" cy="3608948"/>
          </a:xfrm>
          <a:prstGeom prst="roundRect">
            <a:avLst>
              <a:gd name="adj" fmla="val 3382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>
                <a:solidFill>
                  <a:schemeClr val="bg1"/>
                </a:solidFill>
              </a:rPr>
              <a:t>.set STRIDE_LEN,			(64)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.set LINES_PER_BANK,		(64)</a:t>
            </a:r>
          </a:p>
          <a:p>
            <a:endParaRPr lang="en-US" sz="2000" i="1" dirty="0">
              <a:solidFill>
                <a:schemeClr val="bg1"/>
              </a:solidFill>
            </a:endParaRPr>
          </a:p>
          <a:p>
            <a:r>
              <a:rPr lang="en-US" sz="2000" i="1" dirty="0">
                <a:solidFill>
                  <a:schemeClr val="bg1"/>
                </a:solidFill>
              </a:rPr>
              <a:t>v_and_b32	v[</a:t>
            </a:r>
            <a:r>
              <a:rPr lang="en-US" sz="2000" i="1" dirty="0" err="1">
                <a:solidFill>
                  <a:schemeClr val="bg1"/>
                </a:solidFill>
              </a:rPr>
              <a:t>v_line_id</a:t>
            </a:r>
            <a:r>
              <a:rPr lang="en-US" sz="2000" i="1" dirty="0">
                <a:solidFill>
                  <a:schemeClr val="bg1"/>
                </a:solidFill>
              </a:rPr>
              <a:t>], (LINES_PER_BANK-1), v[</a:t>
            </a:r>
            <a:r>
              <a:rPr lang="en-US" sz="2000" i="1" dirty="0" err="1">
                <a:solidFill>
                  <a:schemeClr val="bg1"/>
                </a:solidFill>
              </a:rPr>
              <a:t>v_tid</a:t>
            </a:r>
            <a:r>
              <a:rPr lang="en-US" sz="2000" i="1" dirty="0">
                <a:solidFill>
                  <a:schemeClr val="bg1"/>
                </a:solidFill>
              </a:rPr>
              <a:t>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v_mul_u32_u24	v[</a:t>
            </a:r>
            <a:r>
              <a:rPr lang="en-US" sz="2000" i="1" dirty="0" err="1">
                <a:solidFill>
                  <a:schemeClr val="bg1"/>
                </a:solidFill>
              </a:rPr>
              <a:t>v_offset</a:t>
            </a:r>
            <a:r>
              <a:rPr lang="en-US" sz="2000" i="1" dirty="0">
                <a:solidFill>
                  <a:schemeClr val="bg1"/>
                </a:solidFill>
              </a:rPr>
              <a:t>], STRIDE_LEN, v[</a:t>
            </a:r>
            <a:r>
              <a:rPr lang="en-US" sz="2000" i="1" dirty="0" err="1">
                <a:solidFill>
                  <a:schemeClr val="bg1"/>
                </a:solidFill>
              </a:rPr>
              <a:t>v_line_id</a:t>
            </a:r>
            <a:r>
              <a:rPr lang="en-US" sz="2000" i="1" dirty="0">
                <a:solidFill>
                  <a:schemeClr val="bg1"/>
                </a:solidFill>
              </a:rPr>
              <a:t>]</a:t>
            </a:r>
          </a:p>
          <a:p>
            <a:endParaRPr lang="en-US" sz="2000" i="1" dirty="0">
              <a:solidFill>
                <a:schemeClr val="bg1"/>
              </a:solidFill>
            </a:endParaRPr>
          </a:p>
          <a:p>
            <a:r>
              <a:rPr lang="en-US" sz="2000" i="1" dirty="0">
                <a:solidFill>
                  <a:schemeClr val="bg1"/>
                </a:solidFill>
              </a:rPr>
              <a:t>flat_load_dwordx4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+ 0:v_test+ 3],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4*0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flat_load_dwordx4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+ 4:v_test+ 7],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4*1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flat_load_dwordx4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+ 8:v_test+11],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4*2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flat_load_dwordx4 v[v_test+12:v_test+15],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4*3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517951-4BAC-43B1-8C84-452F257E1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44" y="6251317"/>
            <a:ext cx="11109102" cy="55018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4763E9-5D99-4C26-9CC3-347F1BE2C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346" y="5166233"/>
            <a:ext cx="7480684" cy="2463927"/>
          </a:xfrm>
          <a:prstGeom prst="rect">
            <a:avLst/>
          </a:prstGeom>
        </p:spPr>
      </p:pic>
      <p:pic>
        <p:nvPicPr>
          <p:cNvPr id="10" name="Picture 9" descr="A picture containing screenshot, meter&#10;&#10;Description automatically generated">
            <a:extLst>
              <a:ext uri="{FF2B5EF4-FFF2-40B4-BE49-F238E27FC236}">
                <a16:creationId xmlns:a16="http://schemas.microsoft.com/office/drawing/2014/main" id="{B355E45D-8E13-47ED-931D-D94EC4A462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346" y="7883648"/>
            <a:ext cx="10484389" cy="24956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14311F-FA09-4FF8-A878-70BE08B680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18" y="11895018"/>
            <a:ext cx="11811607" cy="137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8174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load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93968-3DAE-4909-B9BB-2D8159C3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313557"/>
            <a:ext cx="11609299" cy="4937760"/>
          </a:xfrm>
        </p:spPr>
        <p:txBody>
          <a:bodyPr/>
          <a:lstStyle/>
          <a:p>
            <a:pPr fontAlgn="auto"/>
            <a:r>
              <a:rPr lang="en-US" dirty="0"/>
              <a:t>kernel</a:t>
            </a:r>
          </a:p>
          <a:p>
            <a:pPr lvl="1"/>
            <a:r>
              <a:rPr lang="en-US" dirty="0"/>
              <a:t>flat_load_dwordx4, 4 wave per CU</a:t>
            </a:r>
          </a:p>
          <a:p>
            <a:pPr lvl="1" fontAlgn="auto"/>
            <a:r>
              <a:rPr lang="zh-CN" altLang="en-US" dirty="0"/>
              <a:t>相邻</a:t>
            </a:r>
            <a:r>
              <a:rPr lang="en-US" altLang="zh-CN" dirty="0"/>
              <a:t>thread</a:t>
            </a:r>
            <a:r>
              <a:rPr lang="zh-CN" altLang="en-US" dirty="0"/>
              <a:t>读取相邻的两行，每行</a:t>
            </a:r>
            <a:r>
              <a:rPr lang="en-US" altLang="zh-CN" dirty="0"/>
              <a:t>stride</a:t>
            </a:r>
            <a:r>
              <a:rPr lang="zh-CN" altLang="en-US" dirty="0"/>
              <a:t>为</a:t>
            </a:r>
            <a:r>
              <a:rPr lang="en-US" altLang="zh-CN" dirty="0"/>
              <a:t>64 DWORD</a:t>
            </a:r>
          </a:p>
          <a:p>
            <a:pPr lvl="1"/>
            <a:r>
              <a:rPr lang="en-US" altLang="zh-CN" dirty="0"/>
              <a:t>cacheline</a:t>
            </a:r>
            <a:r>
              <a:rPr lang="zh-CN" altLang="en-US" dirty="0"/>
              <a:t>利用率</a:t>
            </a:r>
            <a:r>
              <a:rPr lang="en-US" altLang="zh-CN" dirty="0"/>
              <a:t>25%,</a:t>
            </a:r>
            <a:r>
              <a:rPr lang="zh-CN" altLang="en-US" dirty="0"/>
              <a:t>所有读取命中在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bank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en-US" altLang="zh-CN" dirty="0"/>
              <a:t>Behavior</a:t>
            </a:r>
          </a:p>
          <a:p>
            <a:pPr lvl="1"/>
            <a:r>
              <a:rPr lang="en-US" altLang="zh-CN" dirty="0"/>
              <a:t>4 </a:t>
            </a:r>
            <a:r>
              <a:rPr lang="en-US" altLang="zh-CN" dirty="0" err="1"/>
              <a:t>clk</a:t>
            </a:r>
            <a:r>
              <a:rPr lang="en-US" altLang="zh-CN" dirty="0"/>
              <a:t> pre issue for first 13 issue,</a:t>
            </a:r>
            <a:r>
              <a:rPr lang="zh-CN" altLang="en-US" dirty="0"/>
              <a:t> </a:t>
            </a:r>
            <a:r>
              <a:rPr lang="en-US" altLang="zh-CN" dirty="0"/>
              <a:t>64</a:t>
            </a:r>
            <a:r>
              <a:rPr lang="zh-CN" altLang="en-US" dirty="0"/>
              <a:t> </a:t>
            </a:r>
            <a:r>
              <a:rPr lang="en-US" altLang="zh-CN" dirty="0" err="1"/>
              <a:t>clk</a:t>
            </a:r>
            <a:r>
              <a:rPr lang="zh-CN" altLang="en-US" dirty="0"/>
              <a:t> </a:t>
            </a:r>
            <a:r>
              <a:rPr lang="en-US" altLang="zh-CN" dirty="0"/>
              <a:t>after</a:t>
            </a:r>
          </a:p>
          <a:p>
            <a:pPr lvl="1"/>
            <a:r>
              <a:rPr lang="en-US" altLang="zh-CN" dirty="0"/>
              <a:t>no block instructions</a:t>
            </a:r>
          </a:p>
          <a:p>
            <a:pPr lvl="1"/>
            <a:endParaRPr lang="en-US" altLang="zh-CN" dirty="0"/>
          </a:p>
          <a:p>
            <a:pPr lvl="1" fontAlgn="auto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9F8ABFB-2690-4E07-B21D-7974BF33AA8F}"/>
              </a:ext>
            </a:extLst>
          </p:cNvPr>
          <p:cNvSpPr/>
          <p:nvPr/>
        </p:nvSpPr>
        <p:spPr>
          <a:xfrm>
            <a:off x="11930163" y="1166253"/>
            <a:ext cx="9318751" cy="3608948"/>
          </a:xfrm>
          <a:prstGeom prst="roundRect">
            <a:avLst>
              <a:gd name="adj" fmla="val 3382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>
                <a:solidFill>
                  <a:schemeClr val="bg1"/>
                </a:solidFill>
              </a:rPr>
              <a:t>.set STRIDE_LEN,			(64)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.set LINES_PER_BANK,		(64)</a:t>
            </a:r>
          </a:p>
          <a:p>
            <a:endParaRPr lang="en-US" sz="2000" i="1" dirty="0">
              <a:solidFill>
                <a:schemeClr val="bg1"/>
              </a:solidFill>
            </a:endParaRPr>
          </a:p>
          <a:p>
            <a:r>
              <a:rPr lang="en-US" sz="2000" i="1" dirty="0">
                <a:solidFill>
                  <a:schemeClr val="bg1"/>
                </a:solidFill>
              </a:rPr>
              <a:t>v_and_b32	v[</a:t>
            </a:r>
            <a:r>
              <a:rPr lang="en-US" sz="2000" i="1" dirty="0" err="1">
                <a:solidFill>
                  <a:schemeClr val="bg1"/>
                </a:solidFill>
              </a:rPr>
              <a:t>v_line_id</a:t>
            </a:r>
            <a:r>
              <a:rPr lang="en-US" sz="2000" i="1" dirty="0">
                <a:solidFill>
                  <a:schemeClr val="bg1"/>
                </a:solidFill>
              </a:rPr>
              <a:t>], (LINES_PER_BANK-1), v[</a:t>
            </a:r>
            <a:r>
              <a:rPr lang="en-US" sz="2000" i="1" dirty="0" err="1">
                <a:solidFill>
                  <a:schemeClr val="bg1"/>
                </a:solidFill>
              </a:rPr>
              <a:t>v_tid</a:t>
            </a:r>
            <a:r>
              <a:rPr lang="en-US" sz="2000" i="1" dirty="0">
                <a:solidFill>
                  <a:schemeClr val="bg1"/>
                </a:solidFill>
              </a:rPr>
              <a:t>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v_mul_u32_u24	v[</a:t>
            </a:r>
            <a:r>
              <a:rPr lang="en-US" sz="2000" i="1" dirty="0" err="1">
                <a:solidFill>
                  <a:schemeClr val="bg1"/>
                </a:solidFill>
              </a:rPr>
              <a:t>v_offset</a:t>
            </a:r>
            <a:r>
              <a:rPr lang="en-US" sz="2000" i="1" dirty="0">
                <a:solidFill>
                  <a:schemeClr val="bg1"/>
                </a:solidFill>
              </a:rPr>
              <a:t>], STRIDE_LEN, v[</a:t>
            </a:r>
            <a:r>
              <a:rPr lang="en-US" sz="2000" i="1" dirty="0" err="1">
                <a:solidFill>
                  <a:schemeClr val="bg1"/>
                </a:solidFill>
              </a:rPr>
              <a:t>v_line_id</a:t>
            </a:r>
            <a:r>
              <a:rPr lang="en-US" sz="2000" i="1" dirty="0">
                <a:solidFill>
                  <a:schemeClr val="bg1"/>
                </a:solidFill>
              </a:rPr>
              <a:t>]</a:t>
            </a:r>
          </a:p>
          <a:p>
            <a:endParaRPr lang="en-US" sz="2000" i="1" dirty="0">
              <a:solidFill>
                <a:schemeClr val="bg1"/>
              </a:solidFill>
            </a:endParaRPr>
          </a:p>
          <a:p>
            <a:r>
              <a:rPr lang="en-US" sz="2000" i="1" dirty="0">
                <a:solidFill>
                  <a:schemeClr val="bg1"/>
                </a:solidFill>
              </a:rPr>
              <a:t>flat_load_dwordx4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+ 0:v_test+ 3],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16*0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flat_load_dwordx4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+ 4:v_test+ 7],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16*1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flat_load_dwordx4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+ 8:v_test+11],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16*2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flat_load_dwordx4 v[v_test+12:v_test+15],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16*3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517951-4BAC-43B1-8C84-452F257E1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44" y="6251317"/>
            <a:ext cx="11109102" cy="55018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4763E9-5D99-4C26-9CC3-347F1BE2C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346" y="5166233"/>
            <a:ext cx="7480684" cy="2463927"/>
          </a:xfrm>
          <a:prstGeom prst="rect">
            <a:avLst/>
          </a:prstGeom>
        </p:spPr>
      </p:pic>
      <p:pic>
        <p:nvPicPr>
          <p:cNvPr id="10" name="Picture 9" descr="A picture containing screenshot, meter&#10;&#10;Description automatically generated">
            <a:extLst>
              <a:ext uri="{FF2B5EF4-FFF2-40B4-BE49-F238E27FC236}">
                <a16:creationId xmlns:a16="http://schemas.microsoft.com/office/drawing/2014/main" id="{B355E45D-8E13-47ED-931D-D94EC4A462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346" y="7883648"/>
            <a:ext cx="10484389" cy="24956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14311F-FA09-4FF8-A878-70BE08B680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18" y="11895018"/>
            <a:ext cx="11811607" cy="137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2092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load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18580B-130B-4BB9-AE83-EE3C91CEA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9" y="6653014"/>
            <a:ext cx="11824308" cy="2165461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F4B40C-3E64-4CFC-81CB-152AA643F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9" y="8818475"/>
            <a:ext cx="10770154" cy="2508379"/>
          </a:xfrm>
          <a:prstGeom prst="rect">
            <a:avLst/>
          </a:prstGeom>
        </p:spPr>
      </p:pic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7D199568-0984-4002-9ED3-5E547A7B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738" y="1381125"/>
            <a:ext cx="5553075" cy="4937125"/>
          </a:xfrm>
        </p:spPr>
        <p:txBody>
          <a:bodyPr/>
          <a:lstStyle/>
          <a:p>
            <a:r>
              <a:rPr lang="en-US" dirty="0"/>
              <a:t>kernel</a:t>
            </a:r>
          </a:p>
          <a:p>
            <a:pPr lvl="1"/>
            <a:r>
              <a:rPr lang="en-US" dirty="0"/>
              <a:t>8 wave per CU</a:t>
            </a:r>
          </a:p>
          <a:p>
            <a:pPr lvl="1"/>
            <a:r>
              <a:rPr lang="en-US" dirty="0"/>
              <a:t>60 group</a:t>
            </a:r>
          </a:p>
          <a:p>
            <a:pPr lvl="1"/>
            <a:r>
              <a:rPr lang="en-US" dirty="0"/>
              <a:t>32 flat per loop</a:t>
            </a:r>
          </a:p>
          <a:p>
            <a:r>
              <a:rPr lang="en-US" altLang="zh-CN" dirty="0"/>
              <a:t>Behavior</a:t>
            </a:r>
          </a:p>
          <a:p>
            <a:pPr lvl="1"/>
            <a:r>
              <a:rPr lang="en-US" altLang="zh-CN" dirty="0"/>
              <a:t>46864 </a:t>
            </a:r>
            <a:r>
              <a:rPr lang="en-US" altLang="zh-CN" dirty="0" err="1"/>
              <a:t>clk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non-block wave</a:t>
            </a:r>
          </a:p>
          <a:p>
            <a:pPr lvl="1"/>
            <a:r>
              <a:rPr lang="en-US" dirty="0"/>
              <a:t>55400 </a:t>
            </a:r>
            <a:r>
              <a:rPr lang="en-US" dirty="0" err="1"/>
              <a:t>clk</a:t>
            </a:r>
            <a:r>
              <a:rPr lang="en-US" dirty="0"/>
              <a:t> for block wave</a:t>
            </a:r>
          </a:p>
          <a:p>
            <a:pPr lvl="1"/>
            <a:r>
              <a:rPr lang="en-US" dirty="0"/>
              <a:t>Switch to block wave only when first wave is doing branch and </a:t>
            </a:r>
            <a:r>
              <a:rPr lang="en-US" dirty="0" err="1"/>
              <a:t>salu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3D4363E-136B-49C7-9F3F-734163428417}"/>
              </a:ext>
            </a:extLst>
          </p:cNvPr>
          <p:cNvSpPr/>
          <p:nvPr/>
        </p:nvSpPr>
        <p:spPr>
          <a:xfrm>
            <a:off x="5865813" y="1096880"/>
            <a:ext cx="7831137" cy="5392471"/>
          </a:xfrm>
          <a:prstGeom prst="roundRect">
            <a:avLst>
              <a:gd name="adj" fmla="val 3382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0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1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2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3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4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5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6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7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8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9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v[v_test+10],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offset:4*10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v[v_test+11],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offset:4*11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v[v_test+12],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offset:4*12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v[v_test+13],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offset:4*13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v[v_test+14],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offset:4*14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v[v_test+15],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offset:4*15</a:t>
            </a:r>
          </a:p>
        </p:txBody>
      </p:sp>
    </p:spTree>
    <p:extLst>
      <p:ext uri="{BB962C8B-B14F-4D97-AF65-F5344CB8AC3E}">
        <p14:creationId xmlns:p14="http://schemas.microsoft.com/office/powerpoint/2010/main" val="18332708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48CC4D-F9E5-45A4-8C59-A75FFA5CE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624" y="1114423"/>
            <a:ext cx="5552568" cy="5374928"/>
          </a:xfrm>
        </p:spPr>
        <p:txBody>
          <a:bodyPr/>
          <a:lstStyle/>
          <a:p>
            <a:r>
              <a:rPr lang="en-US" dirty="0"/>
              <a:t>kernel</a:t>
            </a:r>
          </a:p>
          <a:p>
            <a:pPr lvl="1"/>
            <a:r>
              <a:rPr lang="en-US" dirty="0"/>
              <a:t>8 wave per CU</a:t>
            </a:r>
          </a:p>
          <a:p>
            <a:pPr lvl="1"/>
            <a:r>
              <a:rPr lang="en-US" dirty="0"/>
              <a:t>60 group</a:t>
            </a:r>
          </a:p>
          <a:p>
            <a:pPr lvl="1"/>
            <a:r>
              <a:rPr lang="en-US" dirty="0"/>
              <a:t>32 flat per loop</a:t>
            </a:r>
          </a:p>
          <a:p>
            <a:pPr lvl="1"/>
            <a:r>
              <a:rPr lang="en-US" dirty="0"/>
              <a:t>Barrier before enter loop</a:t>
            </a:r>
          </a:p>
          <a:p>
            <a:r>
              <a:rPr lang="en-US" altLang="zh-CN" dirty="0"/>
              <a:t>Behavior</a:t>
            </a:r>
          </a:p>
          <a:p>
            <a:pPr lvl="1"/>
            <a:r>
              <a:rPr lang="en-US" altLang="zh-CN" dirty="0"/>
              <a:t>47880 </a:t>
            </a:r>
            <a:r>
              <a:rPr lang="en-US" altLang="zh-CN" dirty="0" err="1"/>
              <a:t>clk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non-block wave</a:t>
            </a:r>
          </a:p>
          <a:p>
            <a:pPr lvl="1"/>
            <a:r>
              <a:rPr lang="en-US" dirty="0"/>
              <a:t>56108 </a:t>
            </a:r>
            <a:r>
              <a:rPr lang="en-US" dirty="0" err="1"/>
              <a:t>clk</a:t>
            </a:r>
            <a:r>
              <a:rPr lang="en-US" dirty="0"/>
              <a:t> for block wave</a:t>
            </a:r>
          </a:p>
          <a:p>
            <a:pPr lvl="1"/>
            <a:r>
              <a:rPr lang="en-US" dirty="0"/>
              <a:t>Switch to block wave till first wave finished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load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4BE6A4-77F5-4E51-9DCC-EFF66DDEA287}"/>
              </a:ext>
            </a:extLst>
          </p:cNvPr>
          <p:cNvSpPr/>
          <p:nvPr/>
        </p:nvSpPr>
        <p:spPr>
          <a:xfrm>
            <a:off x="5865813" y="1096880"/>
            <a:ext cx="7831137" cy="5392471"/>
          </a:xfrm>
          <a:prstGeom prst="roundRect">
            <a:avLst>
              <a:gd name="adj" fmla="val 3382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0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1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2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3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4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5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6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7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8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9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v[v_test+10],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offset:4*10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v[v_test+11],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offset:4*11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v[v_test+12],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offset:4*12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v[v_test+13],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offset:4*13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v[v_test+14],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offset:4*14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v[v_test+15],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offset:4*15</a:t>
            </a:r>
          </a:p>
        </p:txBody>
      </p:sp>
      <p:pic>
        <p:nvPicPr>
          <p:cNvPr id="7" name="Picture 6" descr="A picture containing light&#10;&#10;Description automatically generated">
            <a:extLst>
              <a:ext uri="{FF2B5EF4-FFF2-40B4-BE49-F238E27FC236}">
                <a16:creationId xmlns:a16="http://schemas.microsoft.com/office/drawing/2014/main" id="{956FBD7D-31F7-45C2-9C05-6E342A60E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69" y="6579870"/>
            <a:ext cx="11792556" cy="2203563"/>
          </a:xfrm>
          <a:prstGeom prst="rect">
            <a:avLst/>
          </a:prstGeom>
        </p:spPr>
      </p:pic>
      <p:pic>
        <p:nvPicPr>
          <p:cNvPr id="10" name="Picture 9" descr="A picture containing implement, pencil&#10;&#10;Description automatically generated">
            <a:extLst>
              <a:ext uri="{FF2B5EF4-FFF2-40B4-BE49-F238E27FC236}">
                <a16:creationId xmlns:a16="http://schemas.microsoft.com/office/drawing/2014/main" id="{F0407280-5A33-48BA-9600-E8476C7B8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22" y="8783433"/>
            <a:ext cx="11500441" cy="220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670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load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picture containing pencil, computer, light&#10;&#10;Description automatically generated">
            <a:extLst>
              <a:ext uri="{FF2B5EF4-FFF2-40B4-BE49-F238E27FC236}">
                <a16:creationId xmlns:a16="http://schemas.microsoft.com/office/drawing/2014/main" id="{9F1F5506-9602-42A8-861E-540329D20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44" y="6773594"/>
            <a:ext cx="11074969" cy="2222614"/>
          </a:xfrm>
          <a:prstGeom prst="rect">
            <a:avLst/>
          </a:prstGeom>
        </p:spPr>
      </p:pic>
      <p:pic>
        <p:nvPicPr>
          <p:cNvPr id="11" name="Picture 10" descr="A picture containing screenshot, train, street, riding&#10;&#10;Description automatically generated">
            <a:extLst>
              <a:ext uri="{FF2B5EF4-FFF2-40B4-BE49-F238E27FC236}">
                <a16:creationId xmlns:a16="http://schemas.microsoft.com/office/drawing/2014/main" id="{C461DD82-34D5-49E3-B2D2-465B92983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44" y="8901547"/>
            <a:ext cx="10636797" cy="2438525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04E660C-F391-4E32-94BB-6246BC3353AB}"/>
              </a:ext>
            </a:extLst>
          </p:cNvPr>
          <p:cNvSpPr/>
          <p:nvPr/>
        </p:nvSpPr>
        <p:spPr>
          <a:xfrm>
            <a:off x="5865813" y="1096880"/>
            <a:ext cx="7831137" cy="5392471"/>
          </a:xfrm>
          <a:prstGeom prst="roundRect">
            <a:avLst>
              <a:gd name="adj" fmla="val 3382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0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1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2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3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4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5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6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7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8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9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v[v_test+10],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offset:4*10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v[v_test+11],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offset:4*11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v[v_test+12],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offset:4*12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v[v_test+13],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offset:4*13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v[v_test+14],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offset:4*14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v[v_test+15],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offset:4*15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AF7B5F-4CA3-4AD6-BDCD-EB6A5733D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294153"/>
            <a:ext cx="5552569" cy="5193691"/>
          </a:xfrm>
        </p:spPr>
        <p:txBody>
          <a:bodyPr/>
          <a:lstStyle/>
          <a:p>
            <a:pPr fontAlgn="auto"/>
            <a:r>
              <a:rPr lang="en-US" dirty="0"/>
              <a:t>kernel</a:t>
            </a:r>
          </a:p>
          <a:p>
            <a:pPr lvl="1" fontAlgn="auto"/>
            <a:r>
              <a:rPr lang="en-US" dirty="0"/>
              <a:t>8 wave per CU</a:t>
            </a:r>
          </a:p>
          <a:p>
            <a:pPr lvl="1" fontAlgn="auto"/>
            <a:r>
              <a:rPr lang="en-US" dirty="0"/>
              <a:t>60 group</a:t>
            </a:r>
          </a:p>
          <a:p>
            <a:pPr lvl="1" fontAlgn="auto"/>
            <a:r>
              <a:rPr lang="en-US" dirty="0"/>
              <a:t>32 flat per loop with barrier</a:t>
            </a:r>
          </a:p>
          <a:p>
            <a:pPr fontAlgn="auto"/>
            <a:r>
              <a:rPr lang="en-US" altLang="zh-CN" dirty="0"/>
              <a:t>Behavior</a:t>
            </a:r>
          </a:p>
          <a:p>
            <a:pPr lvl="1" fontAlgn="auto"/>
            <a:r>
              <a:rPr lang="en-US" altLang="zh-CN" dirty="0"/>
              <a:t>Total 57780 </a:t>
            </a:r>
            <a:r>
              <a:rPr lang="en-US" altLang="zh-CN" dirty="0" err="1"/>
              <a:t>clk</a:t>
            </a:r>
            <a:endParaRPr lang="en-US" altLang="zh-CN" dirty="0"/>
          </a:p>
          <a:p>
            <a:pPr lvl="1" fontAlgn="auto"/>
            <a:r>
              <a:rPr lang="en-US" dirty="0"/>
              <a:t>Switch </a:t>
            </a:r>
            <a:r>
              <a:rPr lang="en-US" dirty="0" err="1"/>
              <a:t>simd</a:t>
            </a:r>
            <a:r>
              <a:rPr lang="en-US" dirty="0"/>
              <a:t> every 4 flat</a:t>
            </a:r>
          </a:p>
          <a:p>
            <a:pPr lvl="1" fontAlgn="auto"/>
            <a:r>
              <a:rPr lang="en-US" dirty="0"/>
              <a:t>188 </a:t>
            </a:r>
            <a:r>
              <a:rPr lang="en-US" dirty="0" err="1"/>
              <a:t>clk</a:t>
            </a:r>
            <a:r>
              <a:rPr lang="en-US" dirty="0"/>
              <a:t> after branch</a:t>
            </a:r>
          </a:p>
          <a:p>
            <a:pPr lvl="1" fontAlgn="auto"/>
            <a:r>
              <a:rPr lang="en-US" dirty="0"/>
              <a:t>Switch to block wave when first wave doing </a:t>
            </a:r>
            <a:r>
              <a:rPr lang="en-US" dirty="0" err="1"/>
              <a:t>salu</a:t>
            </a:r>
            <a:r>
              <a:rPr lang="en-US" dirty="0"/>
              <a:t> and branch</a:t>
            </a:r>
          </a:p>
          <a:p>
            <a:pPr lvl="1" fontAlgn="auto"/>
            <a:r>
              <a:rPr lang="en-US" dirty="0"/>
              <a:t>Switch back till barrier finished</a:t>
            </a:r>
          </a:p>
        </p:txBody>
      </p:sp>
    </p:spTree>
    <p:extLst>
      <p:ext uri="{BB962C8B-B14F-4D97-AF65-F5344CB8AC3E}">
        <p14:creationId xmlns:p14="http://schemas.microsoft.com/office/powerpoint/2010/main" val="37457352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load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04E660C-F391-4E32-94BB-6246BC3353AB}"/>
              </a:ext>
            </a:extLst>
          </p:cNvPr>
          <p:cNvSpPr/>
          <p:nvPr/>
        </p:nvSpPr>
        <p:spPr>
          <a:xfrm>
            <a:off x="5865813" y="1096880"/>
            <a:ext cx="7831137" cy="5392471"/>
          </a:xfrm>
          <a:prstGeom prst="roundRect">
            <a:avLst>
              <a:gd name="adj" fmla="val 3382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0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1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2</a:t>
            </a:r>
          </a:p>
          <a:p>
            <a:r>
              <a:rPr lang="en-US" sz="2000" i="1" dirty="0" err="1">
                <a:solidFill>
                  <a:schemeClr val="bg1"/>
                </a:solidFill>
              </a:rPr>
              <a:t>flat_load_dword</a:t>
            </a:r>
            <a:r>
              <a:rPr lang="en-US" sz="2000" i="1" dirty="0">
                <a:solidFill>
                  <a:schemeClr val="bg1"/>
                </a:solidFill>
              </a:rPr>
              <a:t>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+ 3], v[</a:t>
            </a:r>
            <a:r>
              <a:rPr lang="en-US" sz="2000" i="1" dirty="0" err="1">
                <a:solidFill>
                  <a:schemeClr val="bg1"/>
                </a:solidFill>
              </a:rPr>
              <a:t>v_addr_a:v_addr_a</a:t>
            </a:r>
            <a:r>
              <a:rPr lang="en-US" sz="2000" i="1" dirty="0">
                <a:solidFill>
                  <a:schemeClr val="bg1"/>
                </a:solidFill>
              </a:rPr>
              <a:t> + 1] offset:4* 3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+ 0],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+ 0],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+ 0]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v[v_test+10], v[v_test+10], v[v_test+10], v[v_test+10]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v[v_test+11], v[v_test+11], v[v_test+11], v[v_test+11]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+ 0],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+ 0],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+ 0]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v[v_test+12], v[v_test+12], v[v_test+12], v[v_test+12]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v[v_test+13], v[v_test+13], v[v_test+13], v[v_test+13]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v[v_test+14], v[v_test+14], v[v_test+14], v[v_test+14]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v_add3_u32 v[v_test+15], v[v_test+15], v[v_test+15], v[v_test+15]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s_add_u32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+ 0],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+ 0], s[</a:t>
            </a:r>
            <a:r>
              <a:rPr lang="en-US" sz="2000" i="1" dirty="0" err="1">
                <a:solidFill>
                  <a:schemeClr val="bg1"/>
                </a:solidFill>
              </a:rPr>
              <a:t>s_test</a:t>
            </a:r>
            <a:r>
              <a:rPr lang="en-US" sz="2000" i="1" dirty="0">
                <a:solidFill>
                  <a:schemeClr val="bg1"/>
                </a:solidFill>
              </a:rPr>
              <a:t>+ 0]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AF7B5F-4CA3-4AD6-BDCD-EB6A5733D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294153"/>
            <a:ext cx="5552569" cy="5193691"/>
          </a:xfrm>
        </p:spPr>
        <p:txBody>
          <a:bodyPr/>
          <a:lstStyle/>
          <a:p>
            <a:r>
              <a:rPr lang="en-US" dirty="0"/>
              <a:t>Best practice</a:t>
            </a:r>
          </a:p>
          <a:p>
            <a:pPr lvl="1" fontAlgn="auto"/>
            <a:r>
              <a:rPr lang="en-US" dirty="0"/>
              <a:t>4 wave per CU</a:t>
            </a:r>
          </a:p>
          <a:p>
            <a:pPr lvl="1" fontAlgn="auto"/>
            <a:r>
              <a:rPr lang="en-US" dirty="0"/>
              <a:t>60 group</a:t>
            </a:r>
          </a:p>
          <a:p>
            <a:pPr lvl="1" fontAlgn="auto"/>
            <a:r>
              <a:rPr lang="en-US" dirty="0"/>
              <a:t>32 flat per loop with barrier</a:t>
            </a:r>
          </a:p>
          <a:p>
            <a:pPr lvl="1" fontAlgn="auto"/>
            <a:r>
              <a:rPr lang="en-US" dirty="0"/>
              <a:t>8 </a:t>
            </a:r>
            <a:r>
              <a:rPr lang="en-US" dirty="0" err="1"/>
              <a:t>valu</a:t>
            </a:r>
            <a:r>
              <a:rPr lang="en-US" dirty="0"/>
              <a:t> between 4 flat</a:t>
            </a:r>
          </a:p>
          <a:p>
            <a:pPr fontAlgn="auto"/>
            <a:r>
              <a:rPr lang="en-US" altLang="zh-CN" dirty="0"/>
              <a:t>Behavior</a:t>
            </a:r>
          </a:p>
          <a:p>
            <a:pPr lvl="1" fontAlgn="auto"/>
            <a:r>
              <a:rPr lang="en-US" dirty="0"/>
              <a:t>Switch </a:t>
            </a:r>
            <a:r>
              <a:rPr lang="en-US" dirty="0" err="1"/>
              <a:t>simd</a:t>
            </a:r>
            <a:r>
              <a:rPr lang="en-US" dirty="0"/>
              <a:t> every 4 flat</a:t>
            </a:r>
          </a:p>
          <a:p>
            <a:pPr lvl="1" fontAlgn="auto"/>
            <a:r>
              <a:rPr lang="en-US" dirty="0"/>
              <a:t>48 </a:t>
            </a:r>
            <a:r>
              <a:rPr lang="en-US" dirty="0" err="1"/>
              <a:t>clk</a:t>
            </a:r>
            <a:r>
              <a:rPr lang="en-US" dirty="0"/>
              <a:t> between every 4 flat per </a:t>
            </a:r>
            <a:r>
              <a:rPr lang="en-US" dirty="0" err="1"/>
              <a:t>simd</a:t>
            </a:r>
            <a:endParaRPr lang="en-US" dirty="0"/>
          </a:p>
          <a:p>
            <a:pPr lvl="1" fontAlgn="auto"/>
            <a:r>
              <a:rPr lang="en-US" dirty="0"/>
              <a:t>Insert 11 </a:t>
            </a:r>
            <a:r>
              <a:rPr lang="en-US" dirty="0" err="1"/>
              <a:t>instru</a:t>
            </a:r>
            <a:r>
              <a:rPr lang="en-US" dirty="0"/>
              <a:t>. with 4 </a:t>
            </a:r>
            <a:r>
              <a:rPr lang="en-US" dirty="0" err="1"/>
              <a:t>clk</a:t>
            </a:r>
            <a:r>
              <a:rPr lang="en-US" dirty="0"/>
              <a:t> idle between every 4 flat</a:t>
            </a:r>
          </a:p>
          <a:p>
            <a:pPr lvl="1" fontAlgn="auto"/>
            <a:r>
              <a:rPr lang="en-US" dirty="0"/>
              <a:t>Use 2 wave per </a:t>
            </a:r>
            <a:r>
              <a:rPr lang="en-US" dirty="0" err="1"/>
              <a:t>simd</a:t>
            </a:r>
            <a:r>
              <a:rPr lang="en-US" dirty="0"/>
              <a:t> to hide branch latency </a:t>
            </a:r>
          </a:p>
          <a:p>
            <a:pPr lvl="1" fontAlgn="auto"/>
            <a:endParaRPr lang="en-US" dirty="0"/>
          </a:p>
          <a:p>
            <a:pPr lvl="1" fontAlgn="auto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66BD1-072C-496B-AF75-4FB6078FA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4" y="6743773"/>
            <a:ext cx="11805257" cy="140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3039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LDS WRITE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04E660C-F391-4E32-94BB-6246BC3353AB}"/>
              </a:ext>
            </a:extLst>
          </p:cNvPr>
          <p:cNvSpPr/>
          <p:nvPr/>
        </p:nvSpPr>
        <p:spPr>
          <a:xfrm>
            <a:off x="5865813" y="1096880"/>
            <a:ext cx="7831137" cy="5392471"/>
          </a:xfrm>
          <a:prstGeom prst="roundRect">
            <a:avLst>
              <a:gd name="adj" fmla="val 3382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>
                <a:solidFill>
                  <a:schemeClr val="bg1"/>
                </a:solidFill>
              </a:rPr>
              <a:t>ds_write_b32 v[</a:t>
            </a:r>
            <a:r>
              <a:rPr lang="en-US" sz="2000" i="1" dirty="0" err="1">
                <a:solidFill>
                  <a:schemeClr val="bg1"/>
                </a:solidFill>
              </a:rPr>
              <a:t>v_lds_addr</a:t>
            </a:r>
            <a:r>
              <a:rPr lang="en-US" sz="2000" i="1" dirty="0">
                <a:solidFill>
                  <a:schemeClr val="bg1"/>
                </a:solidFill>
              </a:rPr>
              <a:t>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 offset:4* 0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ds_write_b32 v[</a:t>
            </a:r>
            <a:r>
              <a:rPr lang="en-US" sz="2000" i="1" dirty="0" err="1">
                <a:solidFill>
                  <a:schemeClr val="bg1"/>
                </a:solidFill>
              </a:rPr>
              <a:t>v_lds_addr</a:t>
            </a:r>
            <a:r>
              <a:rPr lang="en-US" sz="2000" i="1" dirty="0">
                <a:solidFill>
                  <a:schemeClr val="bg1"/>
                </a:solidFill>
              </a:rPr>
              <a:t>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 offset:4* 1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ds_write_b32 v[</a:t>
            </a:r>
            <a:r>
              <a:rPr lang="en-US" sz="2000" i="1" dirty="0" err="1">
                <a:solidFill>
                  <a:schemeClr val="bg1"/>
                </a:solidFill>
              </a:rPr>
              <a:t>v_lds_addr</a:t>
            </a:r>
            <a:r>
              <a:rPr lang="en-US" sz="2000" i="1" dirty="0">
                <a:solidFill>
                  <a:schemeClr val="bg1"/>
                </a:solidFill>
              </a:rPr>
              <a:t>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 offset:4* 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ds_write_b32 v[</a:t>
            </a:r>
            <a:r>
              <a:rPr lang="en-US" sz="2000" i="1" dirty="0" err="1">
                <a:solidFill>
                  <a:schemeClr val="bg1"/>
                </a:solidFill>
              </a:rPr>
              <a:t>v_lds_addr</a:t>
            </a:r>
            <a:r>
              <a:rPr lang="en-US" sz="2000" i="1" dirty="0">
                <a:solidFill>
                  <a:schemeClr val="bg1"/>
                </a:solidFill>
              </a:rPr>
              <a:t>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 offset:4* 3	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ds_write_b32 v[</a:t>
            </a:r>
            <a:r>
              <a:rPr lang="en-US" sz="2000" i="1" dirty="0" err="1">
                <a:solidFill>
                  <a:schemeClr val="bg1"/>
                </a:solidFill>
              </a:rPr>
              <a:t>v_lds_addr</a:t>
            </a:r>
            <a:r>
              <a:rPr lang="en-US" sz="2000" i="1" dirty="0">
                <a:solidFill>
                  <a:schemeClr val="bg1"/>
                </a:solidFill>
              </a:rPr>
              <a:t>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 offset:4* 4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ds_write_b32 v[</a:t>
            </a:r>
            <a:r>
              <a:rPr lang="en-US" sz="2000" i="1" dirty="0" err="1">
                <a:solidFill>
                  <a:schemeClr val="bg1"/>
                </a:solidFill>
              </a:rPr>
              <a:t>v_lds_addr</a:t>
            </a:r>
            <a:r>
              <a:rPr lang="en-US" sz="2000" i="1" dirty="0">
                <a:solidFill>
                  <a:schemeClr val="bg1"/>
                </a:solidFill>
              </a:rPr>
              <a:t>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 offset:4* 5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ds_write_b32 v[</a:t>
            </a:r>
            <a:r>
              <a:rPr lang="en-US" sz="2000" i="1" dirty="0" err="1">
                <a:solidFill>
                  <a:schemeClr val="bg1"/>
                </a:solidFill>
              </a:rPr>
              <a:t>v_lds_addr</a:t>
            </a:r>
            <a:r>
              <a:rPr lang="en-US" sz="2000" i="1" dirty="0">
                <a:solidFill>
                  <a:schemeClr val="bg1"/>
                </a:solidFill>
              </a:rPr>
              <a:t>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 offset:4* 6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ds_write_b32 v[</a:t>
            </a:r>
            <a:r>
              <a:rPr lang="en-US" sz="2000" i="1" dirty="0" err="1">
                <a:solidFill>
                  <a:schemeClr val="bg1"/>
                </a:solidFill>
              </a:rPr>
              <a:t>v_lds_addr</a:t>
            </a:r>
            <a:r>
              <a:rPr lang="en-US" sz="2000" i="1" dirty="0">
                <a:solidFill>
                  <a:schemeClr val="bg1"/>
                </a:solidFill>
              </a:rPr>
              <a:t>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 offset:4* 7	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ds_write_b32 v[</a:t>
            </a:r>
            <a:r>
              <a:rPr lang="en-US" sz="2000" i="1" dirty="0" err="1">
                <a:solidFill>
                  <a:schemeClr val="bg1"/>
                </a:solidFill>
              </a:rPr>
              <a:t>v_lds_addr</a:t>
            </a:r>
            <a:r>
              <a:rPr lang="en-US" sz="2000" i="1" dirty="0">
                <a:solidFill>
                  <a:schemeClr val="bg1"/>
                </a:solidFill>
              </a:rPr>
              <a:t>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 offset:4* 8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ds_write_b32 v[</a:t>
            </a:r>
            <a:r>
              <a:rPr lang="en-US" sz="2000" i="1" dirty="0" err="1">
                <a:solidFill>
                  <a:schemeClr val="bg1"/>
                </a:solidFill>
              </a:rPr>
              <a:t>v_lds_addr</a:t>
            </a:r>
            <a:r>
              <a:rPr lang="en-US" sz="2000" i="1" dirty="0">
                <a:solidFill>
                  <a:schemeClr val="bg1"/>
                </a:solidFill>
              </a:rPr>
              <a:t>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 offset:4* 9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ds_write_b32 v[</a:t>
            </a:r>
            <a:r>
              <a:rPr lang="en-US" sz="2000" i="1" dirty="0" err="1">
                <a:solidFill>
                  <a:schemeClr val="bg1"/>
                </a:solidFill>
              </a:rPr>
              <a:t>v_lds_addr</a:t>
            </a:r>
            <a:r>
              <a:rPr lang="en-US" sz="2000" i="1" dirty="0">
                <a:solidFill>
                  <a:schemeClr val="bg1"/>
                </a:solidFill>
              </a:rPr>
              <a:t>], v[v_test+10] offset:4*10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ds_write_b32 v[</a:t>
            </a:r>
            <a:r>
              <a:rPr lang="en-US" sz="2000" i="1" dirty="0" err="1">
                <a:solidFill>
                  <a:schemeClr val="bg1"/>
                </a:solidFill>
              </a:rPr>
              <a:t>v_lds_addr</a:t>
            </a:r>
            <a:r>
              <a:rPr lang="en-US" sz="2000" i="1" dirty="0">
                <a:solidFill>
                  <a:schemeClr val="bg1"/>
                </a:solidFill>
              </a:rPr>
              <a:t>], v[v_test+11] offset:4*11	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ds_write_b32 v[</a:t>
            </a:r>
            <a:r>
              <a:rPr lang="en-US" sz="2000" i="1" dirty="0" err="1">
                <a:solidFill>
                  <a:schemeClr val="bg1"/>
                </a:solidFill>
              </a:rPr>
              <a:t>v_lds_addr</a:t>
            </a:r>
            <a:r>
              <a:rPr lang="en-US" sz="2000" i="1" dirty="0">
                <a:solidFill>
                  <a:schemeClr val="bg1"/>
                </a:solidFill>
              </a:rPr>
              <a:t>], v[v_test+12] offset:4*12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ds_write_b32 v[</a:t>
            </a:r>
            <a:r>
              <a:rPr lang="en-US" sz="2000" i="1" dirty="0" err="1">
                <a:solidFill>
                  <a:schemeClr val="bg1"/>
                </a:solidFill>
              </a:rPr>
              <a:t>v_lds_addr</a:t>
            </a:r>
            <a:r>
              <a:rPr lang="en-US" sz="2000" i="1" dirty="0">
                <a:solidFill>
                  <a:schemeClr val="bg1"/>
                </a:solidFill>
              </a:rPr>
              <a:t>], v[v_test+13] offset:4*13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ds_write_b32 v[</a:t>
            </a:r>
            <a:r>
              <a:rPr lang="en-US" sz="2000" i="1" dirty="0" err="1">
                <a:solidFill>
                  <a:schemeClr val="bg1"/>
                </a:solidFill>
              </a:rPr>
              <a:t>v_lds_addr</a:t>
            </a:r>
            <a:r>
              <a:rPr lang="en-US" sz="2000" i="1" dirty="0">
                <a:solidFill>
                  <a:schemeClr val="bg1"/>
                </a:solidFill>
              </a:rPr>
              <a:t>], v[v_test+14] offset:4*14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ds_write_b32 v[</a:t>
            </a:r>
            <a:r>
              <a:rPr lang="en-US" sz="2000" i="1" dirty="0" err="1">
                <a:solidFill>
                  <a:schemeClr val="bg1"/>
                </a:solidFill>
              </a:rPr>
              <a:t>v_lds_addr</a:t>
            </a:r>
            <a:r>
              <a:rPr lang="en-US" sz="2000" i="1" dirty="0">
                <a:solidFill>
                  <a:schemeClr val="bg1"/>
                </a:solidFill>
              </a:rPr>
              <a:t>], v[v_test+15] offset:4*15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AF7B5F-4CA3-4AD6-BDCD-EB6A5733D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294153"/>
            <a:ext cx="5552569" cy="5193691"/>
          </a:xfrm>
        </p:spPr>
        <p:txBody>
          <a:bodyPr/>
          <a:lstStyle/>
          <a:p>
            <a:r>
              <a:rPr lang="en-US" dirty="0"/>
              <a:t>Best practice</a:t>
            </a:r>
          </a:p>
          <a:p>
            <a:pPr lvl="1" fontAlgn="auto"/>
            <a:r>
              <a:rPr lang="en-US" dirty="0"/>
              <a:t>1 wave per CU</a:t>
            </a:r>
          </a:p>
          <a:p>
            <a:pPr lvl="1" fontAlgn="auto"/>
            <a:r>
              <a:rPr lang="en-US" dirty="0"/>
              <a:t>60 group</a:t>
            </a:r>
          </a:p>
          <a:p>
            <a:pPr lvl="1" fontAlgn="auto"/>
            <a:r>
              <a:rPr lang="en-US" dirty="0"/>
              <a:t>16 </a:t>
            </a:r>
            <a:r>
              <a:rPr lang="en-US" altLang="zh-CN" dirty="0" err="1"/>
              <a:t>ds_write</a:t>
            </a:r>
            <a:r>
              <a:rPr lang="en-US" dirty="0"/>
              <a:t> per loop with barrier</a:t>
            </a:r>
          </a:p>
          <a:p>
            <a:pPr fontAlgn="auto"/>
            <a:r>
              <a:rPr lang="en-US" altLang="zh-CN" dirty="0"/>
              <a:t>Behavior</a:t>
            </a:r>
          </a:p>
          <a:p>
            <a:pPr lvl="1" fontAlgn="auto"/>
            <a:r>
              <a:rPr lang="en-US" dirty="0"/>
              <a:t>Switch </a:t>
            </a:r>
            <a:r>
              <a:rPr lang="en-US" dirty="0" err="1"/>
              <a:t>simd</a:t>
            </a:r>
            <a:r>
              <a:rPr lang="en-US" dirty="0"/>
              <a:t> every 1 flat</a:t>
            </a:r>
          </a:p>
          <a:p>
            <a:pPr lvl="1" fontAlgn="auto"/>
            <a:r>
              <a:rPr lang="en-US" dirty="0"/>
              <a:t>64 </a:t>
            </a:r>
            <a:r>
              <a:rPr lang="en-US" dirty="0" err="1"/>
              <a:t>clk</a:t>
            </a:r>
            <a:r>
              <a:rPr lang="en-US" dirty="0"/>
              <a:t> between every 1 ds per </a:t>
            </a:r>
            <a:r>
              <a:rPr lang="en-US" dirty="0" err="1"/>
              <a:t>simd</a:t>
            </a:r>
            <a:endParaRPr lang="en-US" dirty="0"/>
          </a:p>
          <a:p>
            <a:pPr lvl="1" fontAlgn="auto"/>
            <a:endParaRPr lang="en-US" dirty="0"/>
          </a:p>
          <a:p>
            <a:pPr lvl="1" fontAlgn="auto"/>
            <a:endParaRPr lang="en-US" dirty="0"/>
          </a:p>
        </p:txBody>
      </p:sp>
      <p:pic>
        <p:nvPicPr>
          <p:cNvPr id="14" name="Picture 13" descr="A screenshot of a video game&#10;&#10;Description automatically generated">
            <a:extLst>
              <a:ext uri="{FF2B5EF4-FFF2-40B4-BE49-F238E27FC236}">
                <a16:creationId xmlns:a16="http://schemas.microsoft.com/office/drawing/2014/main" id="{B69352DF-35B0-4ECE-9018-D4F1DB3E3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44" y="6487844"/>
            <a:ext cx="9830305" cy="25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968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LDS WRITE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04E660C-F391-4E32-94BB-6246BC3353AB}"/>
              </a:ext>
            </a:extLst>
          </p:cNvPr>
          <p:cNvSpPr/>
          <p:nvPr/>
        </p:nvSpPr>
        <p:spPr>
          <a:xfrm>
            <a:off x="5865813" y="1096880"/>
            <a:ext cx="7831137" cy="5392471"/>
          </a:xfrm>
          <a:prstGeom prst="roundRect">
            <a:avLst>
              <a:gd name="adj" fmla="val 3382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>
                <a:solidFill>
                  <a:schemeClr val="bg1"/>
                </a:solidFill>
              </a:rPr>
              <a:t>ds_write_b32 v[</a:t>
            </a:r>
            <a:r>
              <a:rPr lang="en-US" sz="2000" i="1" dirty="0" err="1">
                <a:solidFill>
                  <a:schemeClr val="bg1"/>
                </a:solidFill>
              </a:rPr>
              <a:t>v_lds_addr</a:t>
            </a:r>
            <a:r>
              <a:rPr lang="en-US" sz="2000" i="1" dirty="0">
                <a:solidFill>
                  <a:schemeClr val="bg1"/>
                </a:solidFill>
              </a:rPr>
              <a:t>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 offset:4* 0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ds_write_b32 v[</a:t>
            </a:r>
            <a:r>
              <a:rPr lang="en-US" sz="2000" i="1" dirty="0" err="1">
                <a:solidFill>
                  <a:schemeClr val="bg1"/>
                </a:solidFill>
              </a:rPr>
              <a:t>v_lds_addr</a:t>
            </a:r>
            <a:r>
              <a:rPr lang="en-US" sz="2000" i="1" dirty="0">
                <a:solidFill>
                  <a:schemeClr val="bg1"/>
                </a:solidFill>
              </a:rPr>
              <a:t>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 offset:4* 1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ds_write_b32 v[</a:t>
            </a:r>
            <a:r>
              <a:rPr lang="en-US" sz="2000" i="1" dirty="0" err="1">
                <a:solidFill>
                  <a:schemeClr val="bg1"/>
                </a:solidFill>
              </a:rPr>
              <a:t>v_lds_addr</a:t>
            </a:r>
            <a:r>
              <a:rPr lang="en-US" sz="2000" i="1" dirty="0">
                <a:solidFill>
                  <a:schemeClr val="bg1"/>
                </a:solidFill>
              </a:rPr>
              <a:t>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 offset:4* 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ds_write_b32 v[</a:t>
            </a:r>
            <a:r>
              <a:rPr lang="en-US" sz="2000" i="1" dirty="0" err="1">
                <a:solidFill>
                  <a:schemeClr val="bg1"/>
                </a:solidFill>
              </a:rPr>
              <a:t>v_lds_addr</a:t>
            </a:r>
            <a:r>
              <a:rPr lang="en-US" sz="2000" i="1" dirty="0">
                <a:solidFill>
                  <a:schemeClr val="bg1"/>
                </a:solidFill>
              </a:rPr>
              <a:t>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 offset:4* 3	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ds_write_b32 v[</a:t>
            </a:r>
            <a:r>
              <a:rPr lang="en-US" sz="2000" i="1" dirty="0" err="1">
                <a:solidFill>
                  <a:schemeClr val="bg1"/>
                </a:solidFill>
              </a:rPr>
              <a:t>v_lds_addr</a:t>
            </a:r>
            <a:r>
              <a:rPr lang="en-US" sz="2000" i="1" dirty="0">
                <a:solidFill>
                  <a:schemeClr val="bg1"/>
                </a:solidFill>
              </a:rPr>
              <a:t>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 offset:4* 4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ds_write_b32 v[</a:t>
            </a:r>
            <a:r>
              <a:rPr lang="en-US" sz="2000" i="1" dirty="0" err="1">
                <a:solidFill>
                  <a:schemeClr val="bg1"/>
                </a:solidFill>
              </a:rPr>
              <a:t>v_lds_addr</a:t>
            </a:r>
            <a:r>
              <a:rPr lang="en-US" sz="2000" i="1" dirty="0">
                <a:solidFill>
                  <a:schemeClr val="bg1"/>
                </a:solidFill>
              </a:rPr>
              <a:t>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 offset:4* 5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ds_write_b32 v[</a:t>
            </a:r>
            <a:r>
              <a:rPr lang="en-US" sz="2000" i="1" dirty="0" err="1">
                <a:solidFill>
                  <a:schemeClr val="bg1"/>
                </a:solidFill>
              </a:rPr>
              <a:t>v_lds_addr</a:t>
            </a:r>
            <a:r>
              <a:rPr lang="en-US" sz="2000" i="1" dirty="0">
                <a:solidFill>
                  <a:schemeClr val="bg1"/>
                </a:solidFill>
              </a:rPr>
              <a:t>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 offset:4* 6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ds_write_b32 v[</a:t>
            </a:r>
            <a:r>
              <a:rPr lang="en-US" sz="2000" i="1" dirty="0" err="1">
                <a:solidFill>
                  <a:schemeClr val="bg1"/>
                </a:solidFill>
              </a:rPr>
              <a:t>v_lds_addr</a:t>
            </a:r>
            <a:r>
              <a:rPr lang="en-US" sz="2000" i="1" dirty="0">
                <a:solidFill>
                  <a:schemeClr val="bg1"/>
                </a:solidFill>
              </a:rPr>
              <a:t>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 offset:4* 7	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ds_write_b32 v[</a:t>
            </a:r>
            <a:r>
              <a:rPr lang="en-US" sz="2000" i="1" dirty="0" err="1">
                <a:solidFill>
                  <a:schemeClr val="bg1"/>
                </a:solidFill>
              </a:rPr>
              <a:t>v_lds_addr</a:t>
            </a:r>
            <a:r>
              <a:rPr lang="en-US" sz="2000" i="1" dirty="0">
                <a:solidFill>
                  <a:schemeClr val="bg1"/>
                </a:solidFill>
              </a:rPr>
              <a:t>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 offset:4* 8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ds_write_b32 v[</a:t>
            </a:r>
            <a:r>
              <a:rPr lang="en-US" sz="2000" i="1" dirty="0" err="1">
                <a:solidFill>
                  <a:schemeClr val="bg1"/>
                </a:solidFill>
              </a:rPr>
              <a:t>v_lds_addr</a:t>
            </a:r>
            <a:r>
              <a:rPr lang="en-US" sz="2000" i="1" dirty="0">
                <a:solidFill>
                  <a:schemeClr val="bg1"/>
                </a:solidFill>
              </a:rPr>
              <a:t>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 offset:4* 9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ds_write_b32 v[</a:t>
            </a:r>
            <a:r>
              <a:rPr lang="en-US" sz="2000" i="1" dirty="0" err="1">
                <a:solidFill>
                  <a:schemeClr val="bg1"/>
                </a:solidFill>
              </a:rPr>
              <a:t>v_lds_addr</a:t>
            </a:r>
            <a:r>
              <a:rPr lang="en-US" sz="2000" i="1" dirty="0">
                <a:solidFill>
                  <a:schemeClr val="bg1"/>
                </a:solidFill>
              </a:rPr>
              <a:t>], v[v_test+10] offset:4*10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ds_write_b32 v[</a:t>
            </a:r>
            <a:r>
              <a:rPr lang="en-US" sz="2000" i="1" dirty="0" err="1">
                <a:solidFill>
                  <a:schemeClr val="bg1"/>
                </a:solidFill>
              </a:rPr>
              <a:t>v_lds_addr</a:t>
            </a:r>
            <a:r>
              <a:rPr lang="en-US" sz="2000" i="1" dirty="0">
                <a:solidFill>
                  <a:schemeClr val="bg1"/>
                </a:solidFill>
              </a:rPr>
              <a:t>], v[v_test+11] offset:4*11	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ds_write_b32 v[</a:t>
            </a:r>
            <a:r>
              <a:rPr lang="en-US" sz="2000" i="1" dirty="0" err="1">
                <a:solidFill>
                  <a:schemeClr val="bg1"/>
                </a:solidFill>
              </a:rPr>
              <a:t>v_lds_addr</a:t>
            </a:r>
            <a:r>
              <a:rPr lang="en-US" sz="2000" i="1" dirty="0">
                <a:solidFill>
                  <a:schemeClr val="bg1"/>
                </a:solidFill>
              </a:rPr>
              <a:t>], v[v_test+12] offset:4*12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ds_write_b32 v[</a:t>
            </a:r>
            <a:r>
              <a:rPr lang="en-US" sz="2000" i="1" dirty="0" err="1">
                <a:solidFill>
                  <a:schemeClr val="bg1"/>
                </a:solidFill>
              </a:rPr>
              <a:t>v_lds_addr</a:t>
            </a:r>
            <a:r>
              <a:rPr lang="en-US" sz="2000" i="1" dirty="0">
                <a:solidFill>
                  <a:schemeClr val="bg1"/>
                </a:solidFill>
              </a:rPr>
              <a:t>], v[v_test+13] offset:4*13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ds_write_b32 v[</a:t>
            </a:r>
            <a:r>
              <a:rPr lang="en-US" sz="2000" i="1" dirty="0" err="1">
                <a:solidFill>
                  <a:schemeClr val="bg1"/>
                </a:solidFill>
              </a:rPr>
              <a:t>v_lds_addr</a:t>
            </a:r>
            <a:r>
              <a:rPr lang="en-US" sz="2000" i="1" dirty="0">
                <a:solidFill>
                  <a:schemeClr val="bg1"/>
                </a:solidFill>
              </a:rPr>
              <a:t>], v[v_test+14] offset:4*14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ds_write_b32 v[</a:t>
            </a:r>
            <a:r>
              <a:rPr lang="en-US" sz="2000" i="1" dirty="0" err="1">
                <a:solidFill>
                  <a:schemeClr val="bg1"/>
                </a:solidFill>
              </a:rPr>
              <a:t>v_lds_addr</a:t>
            </a:r>
            <a:r>
              <a:rPr lang="en-US" sz="2000" i="1" dirty="0">
                <a:solidFill>
                  <a:schemeClr val="bg1"/>
                </a:solidFill>
              </a:rPr>
              <a:t>], v[v_test+15] offset:4*15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AF7B5F-4CA3-4AD6-BDCD-EB6A5733D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294153"/>
            <a:ext cx="5552569" cy="5193691"/>
          </a:xfrm>
        </p:spPr>
        <p:txBody>
          <a:bodyPr/>
          <a:lstStyle/>
          <a:p>
            <a:r>
              <a:rPr lang="en-US" dirty="0"/>
              <a:t>Best practice</a:t>
            </a:r>
          </a:p>
          <a:p>
            <a:pPr lvl="1" fontAlgn="auto"/>
            <a:r>
              <a:rPr lang="en-US" dirty="0"/>
              <a:t>4 wave per CU</a:t>
            </a:r>
          </a:p>
          <a:p>
            <a:pPr lvl="1" fontAlgn="auto"/>
            <a:r>
              <a:rPr lang="en-US" dirty="0"/>
              <a:t>60 group</a:t>
            </a:r>
          </a:p>
          <a:p>
            <a:pPr lvl="1" fontAlgn="auto"/>
            <a:r>
              <a:rPr lang="en-US" dirty="0"/>
              <a:t>16 </a:t>
            </a:r>
            <a:r>
              <a:rPr lang="en-US" altLang="zh-CN" dirty="0" err="1"/>
              <a:t>ds_write</a:t>
            </a:r>
            <a:r>
              <a:rPr lang="en-US" dirty="0"/>
              <a:t> per loop with barrier</a:t>
            </a:r>
          </a:p>
          <a:p>
            <a:pPr fontAlgn="auto"/>
            <a:r>
              <a:rPr lang="en-US" altLang="zh-CN" dirty="0"/>
              <a:t>Behavior</a:t>
            </a:r>
          </a:p>
          <a:p>
            <a:pPr lvl="1" fontAlgn="auto"/>
            <a:r>
              <a:rPr lang="en-US" dirty="0"/>
              <a:t>Switch </a:t>
            </a:r>
            <a:r>
              <a:rPr lang="en-US" dirty="0" err="1"/>
              <a:t>simd</a:t>
            </a:r>
            <a:r>
              <a:rPr lang="en-US" dirty="0"/>
              <a:t> every 1 flat</a:t>
            </a:r>
          </a:p>
          <a:p>
            <a:pPr lvl="1" fontAlgn="auto"/>
            <a:r>
              <a:rPr lang="en-US" dirty="0"/>
              <a:t>64 </a:t>
            </a:r>
            <a:r>
              <a:rPr lang="en-US" dirty="0" err="1"/>
              <a:t>clk</a:t>
            </a:r>
            <a:r>
              <a:rPr lang="en-US" dirty="0"/>
              <a:t> between every 1 ds per </a:t>
            </a:r>
            <a:r>
              <a:rPr lang="en-US" dirty="0" err="1"/>
              <a:t>simd</a:t>
            </a:r>
            <a:endParaRPr lang="en-US" dirty="0"/>
          </a:p>
          <a:p>
            <a:pPr lvl="1" fontAlgn="auto"/>
            <a:endParaRPr lang="en-US" dirty="0"/>
          </a:p>
          <a:p>
            <a:pPr lvl="1" fontAlgn="auto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B1A1BB-4829-4870-A77F-904EB039C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44" y="6685117"/>
            <a:ext cx="11379785" cy="1289116"/>
          </a:xfrm>
          <a:prstGeom prst="rect">
            <a:avLst/>
          </a:prstGeom>
        </p:spPr>
      </p:pic>
      <p:pic>
        <p:nvPicPr>
          <p:cNvPr id="9" name="Picture 8" descr="A close up of a street&#10;&#10;Description automatically generated">
            <a:extLst>
              <a:ext uri="{FF2B5EF4-FFF2-40B4-BE49-F238E27FC236}">
                <a16:creationId xmlns:a16="http://schemas.microsoft.com/office/drawing/2014/main" id="{8D9E088B-29B0-4DCD-9B44-00F74FBA2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24" y="7974233"/>
            <a:ext cx="6794849" cy="1301817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6C7B5D8-4132-41FF-AA86-0AB279C86C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44" y="9263349"/>
            <a:ext cx="8160169" cy="248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404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48CC4D-F9E5-45A4-8C59-A75FFA5CE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381123"/>
            <a:ext cx="5552568" cy="1938852"/>
          </a:xfrm>
        </p:spPr>
        <p:txBody>
          <a:bodyPr/>
          <a:lstStyle/>
          <a:p>
            <a:r>
              <a:rPr lang="en-US" dirty="0"/>
              <a:t>4 wave per CU</a:t>
            </a:r>
          </a:p>
          <a:p>
            <a:r>
              <a:rPr lang="en-US" dirty="0"/>
              <a:t>60 group</a:t>
            </a:r>
          </a:p>
          <a:p>
            <a:r>
              <a:rPr lang="en-US" dirty="0"/>
              <a:t>32 </a:t>
            </a:r>
            <a:r>
              <a:rPr lang="en-US" dirty="0" err="1"/>
              <a:t>valu</a:t>
            </a:r>
            <a:r>
              <a:rPr lang="en-US" dirty="0"/>
              <a:t> per loop with barrier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valu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B9B7220E-BEC5-4868-AEDD-B94E0648BD8F}"/>
              </a:ext>
            </a:extLst>
          </p:cNvPr>
          <p:cNvSpPr txBox="1">
            <a:spLocks/>
          </p:cNvSpPr>
          <p:nvPr/>
        </p:nvSpPr>
        <p:spPr>
          <a:xfrm>
            <a:off x="355032" y="3662874"/>
            <a:ext cx="5552568" cy="243217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zh-CN" dirty="0"/>
              <a:t>168 </a:t>
            </a:r>
            <a:r>
              <a:rPr lang="en-US" altLang="zh-CN" dirty="0" err="1"/>
              <a:t>clk</a:t>
            </a:r>
            <a:r>
              <a:rPr lang="en-US" altLang="zh-CN" dirty="0"/>
              <a:t> per loop</a:t>
            </a:r>
          </a:p>
          <a:p>
            <a:pPr fontAlgn="auto"/>
            <a:r>
              <a:rPr lang="en-US" altLang="zh-CN" dirty="0"/>
              <a:t>16 </a:t>
            </a:r>
            <a:r>
              <a:rPr lang="en-US" altLang="zh-CN" dirty="0" err="1"/>
              <a:t>clk</a:t>
            </a:r>
            <a:r>
              <a:rPr lang="en-US" altLang="zh-CN" dirty="0"/>
              <a:t> after </a:t>
            </a:r>
            <a:r>
              <a:rPr lang="en-US" altLang="zh-CN" dirty="0" err="1"/>
              <a:t>s_branch</a:t>
            </a:r>
            <a:endParaRPr lang="en-US" altLang="zh-CN" dirty="0"/>
          </a:p>
          <a:p>
            <a:pPr fontAlgn="auto"/>
            <a:r>
              <a:rPr lang="en-US" dirty="0"/>
              <a:t>4 </a:t>
            </a:r>
            <a:r>
              <a:rPr lang="en-US" dirty="0" err="1"/>
              <a:t>clk</a:t>
            </a:r>
            <a:r>
              <a:rPr lang="en-US" dirty="0"/>
              <a:t> after barrier</a:t>
            </a:r>
          </a:p>
          <a:p>
            <a:pPr fontAlgn="auto"/>
            <a:r>
              <a:rPr lang="en-US" dirty="0"/>
              <a:t>4wave start together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4BE6A4-77F5-4E51-9DCC-EFF66DDEA287}"/>
              </a:ext>
            </a:extLst>
          </p:cNvPr>
          <p:cNvSpPr/>
          <p:nvPr/>
        </p:nvSpPr>
        <p:spPr>
          <a:xfrm>
            <a:off x="5907600" y="752474"/>
            <a:ext cx="6281225" cy="5194722"/>
          </a:xfrm>
          <a:prstGeom prst="roundRect">
            <a:avLst>
              <a:gd name="adj" fmla="val 3564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i="1" dirty="0">
              <a:solidFill>
                <a:schemeClr val="bg1"/>
              </a:solidFill>
            </a:endParaRPr>
          </a:p>
          <a:p>
            <a:r>
              <a:rPr lang="en-US" sz="2000" i="1" dirty="0" err="1">
                <a:solidFill>
                  <a:schemeClr val="bg1"/>
                </a:solidFill>
              </a:rPr>
              <a:t>s_barrier</a:t>
            </a:r>
            <a:endParaRPr lang="en-US" sz="2000" i="1" dirty="0">
              <a:solidFill>
                <a:schemeClr val="bg1"/>
              </a:solidFill>
            </a:endParaRP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v[v_test+10],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v[v_test+11],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v[v_test+12],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v[v_test+13],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v[v_test+14],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v[v_test+15], 1.2</a:t>
            </a:r>
          </a:p>
          <a:p>
            <a:endParaRPr lang="en-US" sz="2000" i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931CB3-E933-4207-9955-CD3FCDAD9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33" y="8376801"/>
            <a:ext cx="11043218" cy="11938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E3B454-04AE-42F9-9DDD-453AF946B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33" y="9596879"/>
            <a:ext cx="11741753" cy="1263715"/>
          </a:xfrm>
          <a:prstGeom prst="rect">
            <a:avLst/>
          </a:prstGeom>
        </p:spPr>
      </p:pic>
      <p:pic>
        <p:nvPicPr>
          <p:cNvPr id="15" name="Picture 14" descr="A picture containing screenshot, clock&#10;&#10;Description automatically generated">
            <a:extLst>
              <a:ext uri="{FF2B5EF4-FFF2-40B4-BE49-F238E27FC236}">
                <a16:creationId xmlns:a16="http://schemas.microsoft.com/office/drawing/2014/main" id="{82A16905-BF19-4D67-BA17-6A03644E65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33" y="5944625"/>
            <a:ext cx="10084318" cy="2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4322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LDS WRITE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04E660C-F391-4E32-94BB-6246BC3353AB}"/>
              </a:ext>
            </a:extLst>
          </p:cNvPr>
          <p:cNvSpPr/>
          <p:nvPr/>
        </p:nvSpPr>
        <p:spPr>
          <a:xfrm>
            <a:off x="5865813" y="1096881"/>
            <a:ext cx="7831137" cy="1970170"/>
          </a:xfrm>
          <a:prstGeom prst="roundRect">
            <a:avLst>
              <a:gd name="adj" fmla="val 3382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>
                <a:solidFill>
                  <a:schemeClr val="bg1"/>
                </a:solidFill>
              </a:rPr>
              <a:t>ds_write_b128 v[</a:t>
            </a:r>
            <a:r>
              <a:rPr lang="en-US" sz="2000" i="1" dirty="0" err="1">
                <a:solidFill>
                  <a:schemeClr val="bg1"/>
                </a:solidFill>
              </a:rPr>
              <a:t>v_lds_addr</a:t>
            </a:r>
            <a:r>
              <a:rPr lang="en-US" sz="2000" i="1" dirty="0">
                <a:solidFill>
                  <a:schemeClr val="bg1"/>
                </a:solidFill>
              </a:rPr>
              <a:t>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+ 0:v_test+ 3] offset:4* 0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ds_write_b128 v[</a:t>
            </a:r>
            <a:r>
              <a:rPr lang="en-US" sz="2000" i="1" dirty="0" err="1">
                <a:solidFill>
                  <a:schemeClr val="bg1"/>
                </a:solidFill>
              </a:rPr>
              <a:t>v_lds_addr</a:t>
            </a:r>
            <a:r>
              <a:rPr lang="en-US" sz="2000" i="1" dirty="0">
                <a:solidFill>
                  <a:schemeClr val="bg1"/>
                </a:solidFill>
              </a:rPr>
              <a:t>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+ 4:v_test+ 7] offset:4* 4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ds_write_b128 v[</a:t>
            </a:r>
            <a:r>
              <a:rPr lang="en-US" sz="2000" i="1" dirty="0" err="1">
                <a:solidFill>
                  <a:schemeClr val="bg1"/>
                </a:solidFill>
              </a:rPr>
              <a:t>v_lds_addr</a:t>
            </a:r>
            <a:r>
              <a:rPr lang="en-US" sz="2000" i="1" dirty="0">
                <a:solidFill>
                  <a:schemeClr val="bg1"/>
                </a:solidFill>
              </a:rPr>
              <a:t>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+ 8:v_test+11] offset:4* 8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ds_write_b128 v[</a:t>
            </a:r>
            <a:r>
              <a:rPr lang="en-US" sz="2000" i="1" dirty="0" err="1">
                <a:solidFill>
                  <a:schemeClr val="bg1"/>
                </a:solidFill>
              </a:rPr>
              <a:t>v_lds_addr</a:t>
            </a:r>
            <a:r>
              <a:rPr lang="en-US" sz="2000" i="1" dirty="0">
                <a:solidFill>
                  <a:schemeClr val="bg1"/>
                </a:solidFill>
              </a:rPr>
              <a:t>], v[v_test+12:v_test+15] offset:4*12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AF7B5F-4CA3-4AD6-BDCD-EB6A5733D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294153"/>
            <a:ext cx="5552569" cy="5193691"/>
          </a:xfrm>
        </p:spPr>
        <p:txBody>
          <a:bodyPr/>
          <a:lstStyle/>
          <a:p>
            <a:r>
              <a:rPr lang="en-US" dirty="0"/>
              <a:t>Best practice</a:t>
            </a:r>
          </a:p>
          <a:p>
            <a:pPr lvl="1" fontAlgn="auto"/>
            <a:r>
              <a:rPr lang="en-US" dirty="0"/>
              <a:t>4 wave per CU</a:t>
            </a:r>
          </a:p>
          <a:p>
            <a:pPr lvl="1" fontAlgn="auto"/>
            <a:r>
              <a:rPr lang="en-US" dirty="0"/>
              <a:t>60 group</a:t>
            </a:r>
          </a:p>
          <a:p>
            <a:pPr lvl="1" fontAlgn="auto"/>
            <a:r>
              <a:rPr lang="en-US" dirty="0"/>
              <a:t>16 </a:t>
            </a:r>
            <a:r>
              <a:rPr lang="en-US" altLang="zh-CN" dirty="0" err="1"/>
              <a:t>ds_write</a:t>
            </a:r>
            <a:r>
              <a:rPr lang="en-US" dirty="0"/>
              <a:t> per loop with barrier</a:t>
            </a:r>
          </a:p>
          <a:p>
            <a:pPr fontAlgn="auto"/>
            <a:r>
              <a:rPr lang="en-US" altLang="zh-CN" dirty="0"/>
              <a:t>Behavior</a:t>
            </a:r>
          </a:p>
          <a:p>
            <a:pPr lvl="1" fontAlgn="auto"/>
            <a:r>
              <a:rPr lang="en-US" dirty="0"/>
              <a:t>Switch </a:t>
            </a:r>
            <a:r>
              <a:rPr lang="en-US" dirty="0" err="1"/>
              <a:t>simd</a:t>
            </a:r>
            <a:r>
              <a:rPr lang="en-US" dirty="0"/>
              <a:t> every 1 flat</a:t>
            </a:r>
          </a:p>
          <a:p>
            <a:pPr lvl="1" fontAlgn="auto"/>
            <a:r>
              <a:rPr lang="en-US" dirty="0"/>
              <a:t>64 </a:t>
            </a:r>
            <a:r>
              <a:rPr lang="en-US" dirty="0" err="1"/>
              <a:t>clk</a:t>
            </a:r>
            <a:r>
              <a:rPr lang="en-US" dirty="0"/>
              <a:t> between every 1 ds per </a:t>
            </a:r>
            <a:r>
              <a:rPr lang="en-US" dirty="0" err="1"/>
              <a:t>simd</a:t>
            </a:r>
            <a:endParaRPr lang="en-US" dirty="0"/>
          </a:p>
          <a:p>
            <a:pPr lvl="1" fontAlgn="auto"/>
            <a:endParaRPr lang="en-US" dirty="0"/>
          </a:p>
          <a:p>
            <a:pPr lvl="1" fontAlgn="auto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FF0D65-E995-47F9-92B1-8ADD4642C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" y="6858000"/>
            <a:ext cx="11722702" cy="1225613"/>
          </a:xfrm>
          <a:prstGeom prst="rect">
            <a:avLst/>
          </a:prstGeom>
        </p:spPr>
      </p:pic>
      <p:pic>
        <p:nvPicPr>
          <p:cNvPr id="10" name="Picture 9" descr="A picture containing road, pencil, driving, riding&#10;&#10;Description automatically generated">
            <a:extLst>
              <a:ext uri="{FF2B5EF4-FFF2-40B4-BE49-F238E27FC236}">
                <a16:creationId xmlns:a16="http://schemas.microsoft.com/office/drawing/2014/main" id="{2F8CA512-D9C0-4325-A5F3-B98B620B1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83613"/>
            <a:ext cx="9506439" cy="1352620"/>
          </a:xfrm>
          <a:prstGeom prst="rect">
            <a:avLst/>
          </a:prstGeom>
        </p:spPr>
      </p:pic>
      <p:pic>
        <p:nvPicPr>
          <p:cNvPr id="14" name="Picture 13" descr="A device with a screen&#10;&#10;Description automatically generated">
            <a:extLst>
              <a:ext uri="{FF2B5EF4-FFF2-40B4-BE49-F238E27FC236}">
                <a16:creationId xmlns:a16="http://schemas.microsoft.com/office/drawing/2014/main" id="{86AAC9C5-CF66-4F82-A8AD-EFEE8393F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36233"/>
            <a:ext cx="10014465" cy="249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54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48CC4D-F9E5-45A4-8C59-A75FFA5CE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381123"/>
            <a:ext cx="5552568" cy="1938852"/>
          </a:xfrm>
        </p:spPr>
        <p:txBody>
          <a:bodyPr/>
          <a:lstStyle/>
          <a:p>
            <a:r>
              <a:rPr lang="en-US" dirty="0"/>
              <a:t>8 wave per CU</a:t>
            </a:r>
          </a:p>
          <a:p>
            <a:r>
              <a:rPr lang="en-US" dirty="0"/>
              <a:t>60 group</a:t>
            </a:r>
          </a:p>
          <a:p>
            <a:r>
              <a:rPr lang="en-US" dirty="0"/>
              <a:t>32 </a:t>
            </a:r>
            <a:r>
              <a:rPr lang="en-US" dirty="0" err="1"/>
              <a:t>valu</a:t>
            </a:r>
            <a:r>
              <a:rPr lang="en-US" dirty="0"/>
              <a:t> per loop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valu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4BE6A4-77F5-4E51-9DCC-EFF66DDEA287}"/>
              </a:ext>
            </a:extLst>
          </p:cNvPr>
          <p:cNvSpPr/>
          <p:nvPr/>
        </p:nvSpPr>
        <p:spPr>
          <a:xfrm>
            <a:off x="5858192" y="1065513"/>
            <a:ext cx="6281225" cy="5194722"/>
          </a:xfrm>
          <a:prstGeom prst="roundRect">
            <a:avLst>
              <a:gd name="adj" fmla="val 5730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v[v_test+10],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v[v_test+11],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v[v_test+12],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v[v_test+13],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v[v_test+14],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v[v_test+15], 1.2</a:t>
            </a:r>
          </a:p>
          <a:p>
            <a:endParaRPr lang="en-US" sz="2000" i="1" dirty="0">
              <a:solidFill>
                <a:schemeClr val="bg1"/>
              </a:solidFill>
            </a:endParaRPr>
          </a:p>
        </p:txBody>
      </p:sp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1F3AC1D2-CBC2-4D9F-BACF-88186899F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24" y="3809009"/>
            <a:ext cx="7321926" cy="24512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C45763-25AF-4833-BB9F-AF12C0141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24" y="6231253"/>
            <a:ext cx="11779855" cy="2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37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48CC4D-F9E5-45A4-8C59-A75FFA5CE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381123"/>
            <a:ext cx="5552568" cy="1938852"/>
          </a:xfrm>
        </p:spPr>
        <p:txBody>
          <a:bodyPr/>
          <a:lstStyle/>
          <a:p>
            <a:r>
              <a:rPr lang="en-US" dirty="0"/>
              <a:t>8 wave per CU</a:t>
            </a:r>
          </a:p>
          <a:p>
            <a:r>
              <a:rPr lang="en-US" dirty="0"/>
              <a:t>60 group</a:t>
            </a:r>
          </a:p>
          <a:p>
            <a:r>
              <a:rPr lang="en-US" dirty="0"/>
              <a:t>32 </a:t>
            </a:r>
            <a:r>
              <a:rPr lang="en-US" dirty="0" err="1"/>
              <a:t>valu</a:t>
            </a:r>
            <a:r>
              <a:rPr lang="en-US" dirty="0"/>
              <a:t> per loop with barrier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valu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B9B7220E-BEC5-4868-AEDD-B94E0648BD8F}"/>
              </a:ext>
            </a:extLst>
          </p:cNvPr>
          <p:cNvSpPr txBox="1">
            <a:spLocks/>
          </p:cNvSpPr>
          <p:nvPr/>
        </p:nvSpPr>
        <p:spPr>
          <a:xfrm>
            <a:off x="355032" y="3662874"/>
            <a:ext cx="5552568" cy="243217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zh-CN" dirty="0"/>
              <a:t>300 </a:t>
            </a:r>
            <a:r>
              <a:rPr lang="en-US" altLang="zh-CN" dirty="0" err="1"/>
              <a:t>clk</a:t>
            </a:r>
            <a:r>
              <a:rPr lang="en-US" altLang="zh-CN" dirty="0"/>
              <a:t> per loop</a:t>
            </a:r>
          </a:p>
          <a:p>
            <a:pPr fontAlgn="auto"/>
            <a:r>
              <a:rPr lang="en-US" altLang="zh-CN" dirty="0"/>
              <a:t>16 </a:t>
            </a:r>
            <a:r>
              <a:rPr lang="en-US" altLang="zh-CN" dirty="0" err="1"/>
              <a:t>clk</a:t>
            </a:r>
            <a:r>
              <a:rPr lang="en-US" altLang="zh-CN" dirty="0"/>
              <a:t> after </a:t>
            </a:r>
            <a:r>
              <a:rPr lang="en-US" altLang="zh-CN" dirty="0" err="1"/>
              <a:t>s_branch</a:t>
            </a:r>
            <a:endParaRPr lang="en-US" altLang="zh-CN" dirty="0"/>
          </a:p>
          <a:p>
            <a:pPr fontAlgn="auto"/>
            <a:r>
              <a:rPr lang="en-US" dirty="0"/>
              <a:t>4 </a:t>
            </a:r>
            <a:r>
              <a:rPr lang="en-US" dirty="0" err="1"/>
              <a:t>clk</a:t>
            </a:r>
            <a:r>
              <a:rPr lang="en-US" dirty="0"/>
              <a:t> after barrier</a:t>
            </a:r>
          </a:p>
          <a:p>
            <a:pPr fontAlgn="auto"/>
            <a:r>
              <a:rPr lang="en-US" dirty="0"/>
              <a:t>4wave start together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4BE6A4-77F5-4E51-9DCC-EFF66DDEA287}"/>
              </a:ext>
            </a:extLst>
          </p:cNvPr>
          <p:cNvSpPr/>
          <p:nvPr/>
        </p:nvSpPr>
        <p:spPr>
          <a:xfrm>
            <a:off x="5907600" y="752474"/>
            <a:ext cx="6281225" cy="5194722"/>
          </a:xfrm>
          <a:prstGeom prst="roundRect">
            <a:avLst>
              <a:gd name="adj" fmla="val 3564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i="1" dirty="0">
              <a:solidFill>
                <a:schemeClr val="bg1"/>
              </a:solidFill>
            </a:endParaRPr>
          </a:p>
          <a:p>
            <a:r>
              <a:rPr lang="en-US" sz="2000" i="1" dirty="0" err="1">
                <a:solidFill>
                  <a:schemeClr val="bg1"/>
                </a:solidFill>
              </a:rPr>
              <a:t>s_barrier</a:t>
            </a:r>
            <a:endParaRPr lang="en-US" sz="2000" i="1" dirty="0">
              <a:solidFill>
                <a:schemeClr val="bg1"/>
              </a:solidFill>
            </a:endParaRP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v[v_test+10],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v[v_test+11],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v[v_test+12],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v[v_test+13],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v[v_test+14], 1.2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v_mov_b32 v[v_test+15], 1.2</a:t>
            </a:r>
          </a:p>
          <a:p>
            <a:endParaRPr lang="en-US" sz="2000" i="1" dirty="0">
              <a:solidFill>
                <a:schemeClr val="bg1"/>
              </a:solidFill>
            </a:endParaRPr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DF9DE03A-463A-4B55-9555-3E7D3268D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32" y="6105526"/>
            <a:ext cx="11786206" cy="2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14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48CC4D-F9E5-45A4-8C59-A75FFA5CE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381123"/>
            <a:ext cx="5552568" cy="1938852"/>
          </a:xfrm>
        </p:spPr>
        <p:txBody>
          <a:bodyPr/>
          <a:lstStyle/>
          <a:p>
            <a:r>
              <a:rPr lang="en-US" dirty="0"/>
              <a:t>1 wave per CU</a:t>
            </a:r>
          </a:p>
          <a:p>
            <a:r>
              <a:rPr lang="en-US" dirty="0"/>
              <a:t>60 group</a:t>
            </a:r>
          </a:p>
          <a:p>
            <a:r>
              <a:rPr lang="en-US" dirty="0"/>
              <a:t>32 </a:t>
            </a:r>
            <a:r>
              <a:rPr lang="en-US" dirty="0" err="1"/>
              <a:t>valu</a:t>
            </a:r>
            <a:r>
              <a:rPr lang="en-US" dirty="0"/>
              <a:t> per loop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valu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B9B7220E-BEC5-4868-AEDD-B94E0648BD8F}"/>
              </a:ext>
            </a:extLst>
          </p:cNvPr>
          <p:cNvSpPr txBox="1">
            <a:spLocks/>
          </p:cNvSpPr>
          <p:nvPr/>
        </p:nvSpPr>
        <p:spPr>
          <a:xfrm>
            <a:off x="355032" y="3662874"/>
            <a:ext cx="5552568" cy="243217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zh-CN" dirty="0"/>
              <a:t>16 </a:t>
            </a:r>
            <a:r>
              <a:rPr lang="en-US" altLang="zh-CN" dirty="0" err="1"/>
              <a:t>clk</a:t>
            </a:r>
            <a:r>
              <a:rPr lang="en-US" altLang="zh-CN" dirty="0"/>
              <a:t> after </a:t>
            </a:r>
            <a:r>
              <a:rPr lang="en-US" altLang="zh-CN" dirty="0" err="1"/>
              <a:t>s_branch</a:t>
            </a:r>
            <a:endParaRPr lang="en-US" altLang="zh-CN" dirty="0"/>
          </a:p>
          <a:p>
            <a:pPr fontAlgn="auto"/>
            <a:r>
              <a:rPr lang="en-US" dirty="0"/>
              <a:t>4 </a:t>
            </a:r>
            <a:r>
              <a:rPr lang="en-US" dirty="0" err="1"/>
              <a:t>clk</a:t>
            </a:r>
            <a:r>
              <a:rPr lang="en-US" dirty="0"/>
              <a:t> after all </a:t>
            </a:r>
            <a:r>
              <a:rPr lang="en-US" dirty="0" err="1"/>
              <a:t>valu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4BE6A4-77F5-4E51-9DCC-EFF66DDEA287}"/>
              </a:ext>
            </a:extLst>
          </p:cNvPr>
          <p:cNvSpPr/>
          <p:nvPr/>
        </p:nvSpPr>
        <p:spPr>
          <a:xfrm>
            <a:off x="5907600" y="3687265"/>
            <a:ext cx="6281225" cy="5194722"/>
          </a:xfrm>
          <a:prstGeom prst="roundRect">
            <a:avLst>
              <a:gd name="adj" fmla="val 5730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>
                <a:solidFill>
                  <a:schemeClr val="bg1"/>
                </a:solidFill>
              </a:rPr>
              <a:t>v_add_f32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v[v_test+10], v[v_test+10], v[v_test+10]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v[v_test+11], v[v_test+11], v[v_test+11]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v[v_test+12], v[v_test+12], v[v_test+12]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v[v_test+13], v[v_test+13], v[v_test+13]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v[v_test+14], v[v_test+14], v[v_test+14]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v[v_test+15], v[v_test+15], v[v_test+15]</a:t>
            </a:r>
          </a:p>
          <a:p>
            <a:endParaRPr lang="en-US" sz="2000" i="1" dirty="0">
              <a:solidFill>
                <a:schemeClr val="bg1"/>
              </a:solidFill>
            </a:endParaRPr>
          </a:p>
        </p:txBody>
      </p:sp>
      <p:pic>
        <p:nvPicPr>
          <p:cNvPr id="6" name="Picture 5" descr="A picture containing device&#10;&#10;Description automatically generated">
            <a:extLst>
              <a:ext uri="{FF2B5EF4-FFF2-40B4-BE49-F238E27FC236}">
                <a16:creationId xmlns:a16="http://schemas.microsoft.com/office/drawing/2014/main" id="{4959CF74-16F4-475F-9E22-F7A4BEC9C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13" y="1119992"/>
            <a:ext cx="8782501" cy="245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86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48CC4D-F9E5-45A4-8C59-A75FFA5CE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381123"/>
            <a:ext cx="5552568" cy="1938852"/>
          </a:xfrm>
        </p:spPr>
        <p:txBody>
          <a:bodyPr/>
          <a:lstStyle/>
          <a:p>
            <a:r>
              <a:rPr lang="en-US" dirty="0"/>
              <a:t>1 wave per CU</a:t>
            </a:r>
          </a:p>
          <a:p>
            <a:r>
              <a:rPr lang="en-US" dirty="0"/>
              <a:t>60 group</a:t>
            </a:r>
          </a:p>
          <a:p>
            <a:r>
              <a:rPr lang="en-US" dirty="0"/>
              <a:t>32 </a:t>
            </a:r>
            <a:r>
              <a:rPr lang="en-US" dirty="0" err="1"/>
              <a:t>valu</a:t>
            </a:r>
            <a:r>
              <a:rPr lang="en-US" dirty="0"/>
              <a:t> per loop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valu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B9B7220E-BEC5-4868-AEDD-B94E0648BD8F}"/>
              </a:ext>
            </a:extLst>
          </p:cNvPr>
          <p:cNvSpPr txBox="1">
            <a:spLocks/>
          </p:cNvSpPr>
          <p:nvPr/>
        </p:nvSpPr>
        <p:spPr>
          <a:xfrm>
            <a:off x="355032" y="3662874"/>
            <a:ext cx="5552568" cy="243217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zh-CN" dirty="0"/>
              <a:t>16 </a:t>
            </a:r>
            <a:r>
              <a:rPr lang="en-US" altLang="zh-CN" dirty="0" err="1"/>
              <a:t>clk</a:t>
            </a:r>
            <a:r>
              <a:rPr lang="en-US" altLang="zh-CN" dirty="0"/>
              <a:t> after </a:t>
            </a:r>
            <a:r>
              <a:rPr lang="en-US" altLang="zh-CN" dirty="0" err="1"/>
              <a:t>s_branch</a:t>
            </a:r>
            <a:endParaRPr lang="en-US" altLang="zh-CN" dirty="0"/>
          </a:p>
          <a:p>
            <a:pPr fontAlgn="auto"/>
            <a:r>
              <a:rPr lang="en-US" dirty="0"/>
              <a:t>4 </a:t>
            </a:r>
            <a:r>
              <a:rPr lang="en-US" dirty="0" err="1"/>
              <a:t>clk</a:t>
            </a:r>
            <a:r>
              <a:rPr lang="en-US" dirty="0"/>
              <a:t> after all </a:t>
            </a:r>
            <a:r>
              <a:rPr lang="en-US" dirty="0" err="1"/>
              <a:t>valu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4BE6A4-77F5-4E51-9DCC-EFF66DDEA287}"/>
              </a:ext>
            </a:extLst>
          </p:cNvPr>
          <p:cNvSpPr/>
          <p:nvPr/>
        </p:nvSpPr>
        <p:spPr>
          <a:xfrm>
            <a:off x="5907600" y="3687265"/>
            <a:ext cx="6281225" cy="5194722"/>
          </a:xfrm>
          <a:prstGeom prst="roundRect">
            <a:avLst>
              <a:gd name="adj" fmla="val 5730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>
                <a:solidFill>
                  <a:schemeClr val="bg1"/>
                </a:solidFill>
              </a:rPr>
              <a:t>v_add_f32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v[v_test+10]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v[v_test+11]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v[v_test+12]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v[v_test+13]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v[v_test+14]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v[v_test+15]</a:t>
            </a:r>
          </a:p>
          <a:p>
            <a:endParaRPr lang="en-US" sz="2000" i="1" dirty="0">
              <a:solidFill>
                <a:schemeClr val="bg1"/>
              </a:solidFill>
            </a:endParaRPr>
          </a:p>
        </p:txBody>
      </p:sp>
      <p:pic>
        <p:nvPicPr>
          <p:cNvPr id="6" name="Picture 5" descr="A picture containing device&#10;&#10;Description automatically generated">
            <a:extLst>
              <a:ext uri="{FF2B5EF4-FFF2-40B4-BE49-F238E27FC236}">
                <a16:creationId xmlns:a16="http://schemas.microsoft.com/office/drawing/2014/main" id="{4959CF74-16F4-475F-9E22-F7A4BEC9C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13" y="1119992"/>
            <a:ext cx="8782501" cy="245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96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48CC4D-F9E5-45A4-8C59-A75FFA5CE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381123"/>
            <a:ext cx="5552568" cy="1938852"/>
          </a:xfrm>
        </p:spPr>
        <p:txBody>
          <a:bodyPr/>
          <a:lstStyle/>
          <a:p>
            <a:r>
              <a:rPr lang="en-US" dirty="0"/>
              <a:t>1 wave per CU</a:t>
            </a:r>
          </a:p>
          <a:p>
            <a:r>
              <a:rPr lang="en-US" dirty="0"/>
              <a:t>60 group</a:t>
            </a:r>
          </a:p>
          <a:p>
            <a:r>
              <a:rPr lang="en-US" dirty="0"/>
              <a:t>32 </a:t>
            </a:r>
            <a:r>
              <a:rPr lang="en-US" dirty="0" err="1"/>
              <a:t>valu</a:t>
            </a:r>
            <a:r>
              <a:rPr lang="en-US" dirty="0"/>
              <a:t> per loop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valu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B9B7220E-BEC5-4868-AEDD-B94E0648BD8F}"/>
              </a:ext>
            </a:extLst>
          </p:cNvPr>
          <p:cNvSpPr txBox="1">
            <a:spLocks/>
          </p:cNvSpPr>
          <p:nvPr/>
        </p:nvSpPr>
        <p:spPr>
          <a:xfrm>
            <a:off x="355032" y="3662874"/>
            <a:ext cx="5552568" cy="243217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zh-CN" dirty="0"/>
              <a:t>16 </a:t>
            </a:r>
            <a:r>
              <a:rPr lang="en-US" altLang="zh-CN" dirty="0" err="1"/>
              <a:t>clk</a:t>
            </a:r>
            <a:r>
              <a:rPr lang="en-US" altLang="zh-CN" dirty="0"/>
              <a:t> after </a:t>
            </a:r>
            <a:r>
              <a:rPr lang="en-US" altLang="zh-CN" dirty="0" err="1"/>
              <a:t>s_branch</a:t>
            </a:r>
            <a:endParaRPr lang="en-US" altLang="zh-CN" dirty="0"/>
          </a:p>
          <a:p>
            <a:pPr fontAlgn="auto"/>
            <a:r>
              <a:rPr lang="en-US" dirty="0"/>
              <a:t>4 </a:t>
            </a:r>
            <a:r>
              <a:rPr lang="en-US" dirty="0" err="1"/>
              <a:t>clk</a:t>
            </a:r>
            <a:r>
              <a:rPr lang="en-US" dirty="0"/>
              <a:t> after all </a:t>
            </a:r>
            <a:r>
              <a:rPr lang="en-US" dirty="0" err="1"/>
              <a:t>valu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4BE6A4-77F5-4E51-9DCC-EFF66DDEA287}"/>
              </a:ext>
            </a:extLst>
          </p:cNvPr>
          <p:cNvSpPr/>
          <p:nvPr/>
        </p:nvSpPr>
        <p:spPr>
          <a:xfrm>
            <a:off x="5907600" y="3687265"/>
            <a:ext cx="6281225" cy="5194722"/>
          </a:xfrm>
          <a:prstGeom prst="roundRect">
            <a:avLst>
              <a:gd name="adj" fmla="val 5730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>
                <a:solidFill>
                  <a:schemeClr val="bg1"/>
                </a:solidFill>
              </a:rPr>
              <a:t>v_add_f32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v[v_test+15], v[v_test+14]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+ 0], v[v_test+15]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+ 0]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+ 1]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+ 2]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+ 3]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+ 4]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+ 5]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+ 6]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+ 7]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v[v_test+10],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+ 8]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v[v_test+11], v[v_test+10], v[</a:t>
            </a:r>
            <a:r>
              <a:rPr lang="en-US" sz="2000" i="1" dirty="0" err="1">
                <a:solidFill>
                  <a:schemeClr val="bg1"/>
                </a:solidFill>
              </a:rPr>
              <a:t>v_test</a:t>
            </a:r>
            <a:r>
              <a:rPr lang="en-US" sz="2000" i="1" dirty="0">
                <a:solidFill>
                  <a:schemeClr val="bg1"/>
                </a:solidFill>
              </a:rPr>
              <a:t>+ 9]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v[v_test+12], v[v_test+11], v[v_test+10]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v[v_test+13], v[v_test+12], v[v_test+11]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v[v_test+14], v[v_test+13], v[v_test+12]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v_add_f32 v[v_test+15], v[v_test+14], v[v_test+13]</a:t>
            </a:r>
          </a:p>
          <a:p>
            <a:endParaRPr lang="en-US" sz="2000" i="1" dirty="0">
              <a:solidFill>
                <a:schemeClr val="bg1"/>
              </a:solidFill>
            </a:endParaRPr>
          </a:p>
        </p:txBody>
      </p:sp>
      <p:pic>
        <p:nvPicPr>
          <p:cNvPr id="6" name="Picture 5" descr="A picture containing device&#10;&#10;Description automatically generated">
            <a:extLst>
              <a:ext uri="{FF2B5EF4-FFF2-40B4-BE49-F238E27FC236}">
                <a16:creationId xmlns:a16="http://schemas.microsoft.com/office/drawing/2014/main" id="{4959CF74-16F4-475F-9E22-F7A4BEC9C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13" y="1119992"/>
            <a:ext cx="8782501" cy="245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77040"/>
      </p:ext>
    </p:extLst>
  </p:cSld>
  <p:clrMapOvr>
    <a:masterClrMapping/>
  </p:clrMapOvr>
</p:sld>
</file>

<file path=ppt/theme/theme1.xml><?xml version="1.0" encoding="utf-8"?>
<a:theme xmlns:a="http://schemas.openxmlformats.org/drawingml/2006/main" name="1_AMD WIDE BLK">
  <a:themeElements>
    <a:clrScheme name="Custom 8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F26522"/>
      </a:accent1>
      <a:accent2>
        <a:srgbClr val="ED1C24"/>
      </a:accent2>
      <a:accent3>
        <a:srgbClr val="00AAB5"/>
      </a:accent3>
      <a:accent4>
        <a:srgbClr val="A6CE39"/>
      </a:accent4>
      <a:accent5>
        <a:srgbClr val="812990"/>
      </a:accent5>
      <a:accent6>
        <a:srgbClr val="C7C8CA"/>
      </a:accent6>
      <a:hlink>
        <a:srgbClr val="ED1C24"/>
      </a:hlink>
      <a:folHlink>
        <a:srgbClr val="C7C8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74625" indent="-174625">
          <a:spcAft>
            <a:spcPts val="600"/>
          </a:spcAft>
          <a:buClr>
            <a:schemeClr val="bg2"/>
          </a:buClr>
          <a:buFont typeface="Wingdings 3" pitchFamily="18" charset="2"/>
          <a:buChar char="}"/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9CC0EF7-87AF-4332-8238-07EB064EF708}" vid="{88888B7A-3F48-4C5C-94F6-68DD76F37C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40F28C9190714F9051F1661A72B344" ma:contentTypeVersion="0" ma:contentTypeDescription="Create a new document." ma:contentTypeScope="" ma:versionID="b8b95d69f10381dae1e3fc8aa097d9b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C7C7BA-398C-443C-9325-A8C61CE3C0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9B9DAE-0203-490A-8CF8-6A331C5A0B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6138</TotalTime>
  <Words>18110</Words>
  <Application>Microsoft Office PowerPoint</Application>
  <PresentationFormat>Custom</PresentationFormat>
  <Paragraphs>926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Wingdings 3</vt:lpstr>
      <vt:lpstr>1_AMD WIDE BLK</vt:lpstr>
      <vt:lpstr>valu</vt:lpstr>
      <vt:lpstr>valu</vt:lpstr>
      <vt:lpstr>valu</vt:lpstr>
      <vt:lpstr>valu</vt:lpstr>
      <vt:lpstr>valu</vt:lpstr>
      <vt:lpstr>valu</vt:lpstr>
      <vt:lpstr>valu</vt:lpstr>
      <vt:lpstr>valu</vt:lpstr>
      <vt:lpstr>valu</vt:lpstr>
      <vt:lpstr>valu</vt:lpstr>
      <vt:lpstr>valu</vt:lpstr>
      <vt:lpstr>valu</vt:lpstr>
      <vt:lpstr>valu</vt:lpstr>
      <vt:lpstr>salu</vt:lpstr>
      <vt:lpstr>salu</vt:lpstr>
      <vt:lpstr>salu</vt:lpstr>
      <vt:lpstr>salu</vt:lpstr>
      <vt:lpstr>Flat load</vt:lpstr>
      <vt:lpstr>Flat load</vt:lpstr>
      <vt:lpstr>Flat load</vt:lpstr>
      <vt:lpstr>Flat load</vt:lpstr>
      <vt:lpstr>Flat load</vt:lpstr>
      <vt:lpstr>Flat load</vt:lpstr>
      <vt:lpstr>Flat load x1</vt:lpstr>
      <vt:lpstr>Flat load</vt:lpstr>
      <vt:lpstr>Flat load</vt:lpstr>
      <vt:lpstr>Flat load</vt:lpstr>
      <vt:lpstr>Flat load</vt:lpstr>
      <vt:lpstr>Flat load</vt:lpstr>
      <vt:lpstr>Flat load</vt:lpstr>
      <vt:lpstr>Flat load</vt:lpstr>
      <vt:lpstr>Flat load</vt:lpstr>
      <vt:lpstr>Flat load</vt:lpstr>
      <vt:lpstr>Flat load</vt:lpstr>
      <vt:lpstr>Flat load</vt:lpstr>
      <vt:lpstr>Flat load</vt:lpstr>
      <vt:lpstr>Flat load</vt:lpstr>
      <vt:lpstr>LDS WRITE</vt:lpstr>
      <vt:lpstr>LDS WRITE</vt:lpstr>
      <vt:lpstr>LDS WRITE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XiaoNing</dc:creator>
  <cp:lastModifiedBy>Wang, Fei</cp:lastModifiedBy>
  <cp:revision>814</cp:revision>
  <dcterms:modified xsi:type="dcterms:W3CDTF">2020-07-30T09:00:30Z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0x010100B040F28C9190714F9051F1661A72B344</vt:lpwstr>
  </property>
  <property fmtid="{D5CDD505-2E9C-101B-9397-08002B2CF9AE}" pid="3" name="MSIP_Label_76546daa-41b6-470c-bb85-f6f40f044d7f_Enabled">
    <vt:lpwstr>true</vt:lpwstr>
  </property>
  <property fmtid="{D5CDD505-2E9C-101B-9397-08002B2CF9AE}" pid="4" name="MSIP_Label_76546daa-41b6-470c-bb85-f6f40f044d7f_SetDate">
    <vt:lpwstr>2020-02-10T02:29:11Z</vt:lpwstr>
  </property>
  <property fmtid="{D5CDD505-2E9C-101B-9397-08002B2CF9AE}" pid="5" name="MSIP_Label_76546daa-41b6-470c-bb85-f6f40f044d7f_Method">
    <vt:lpwstr>Standard</vt:lpwstr>
  </property>
  <property fmtid="{D5CDD505-2E9C-101B-9397-08002B2CF9AE}" pid="6" name="MSIP_Label_76546daa-41b6-470c-bb85-f6f40f044d7f_Name">
    <vt:lpwstr>Internal Use Only - Unrestricted</vt:lpwstr>
  </property>
  <property fmtid="{D5CDD505-2E9C-101B-9397-08002B2CF9AE}" pid="7" name="MSIP_Label_76546daa-41b6-470c-bb85-f6f40f044d7f_SiteId">
    <vt:lpwstr>3dd8961f-e488-4e60-8e11-a82d994e183d</vt:lpwstr>
  </property>
  <property fmtid="{D5CDD505-2E9C-101B-9397-08002B2CF9AE}" pid="8" name="MSIP_Label_76546daa-41b6-470c-bb85-f6f40f044d7f_ActionId">
    <vt:lpwstr>bb72beb5-bcbb-4cf6-b671-000055ada162</vt:lpwstr>
  </property>
  <property fmtid="{D5CDD505-2E9C-101B-9397-08002B2CF9AE}" pid="9" name="MSIP_Label_76546daa-41b6-470c-bb85-f6f40f044d7f_ContentBits">
    <vt:lpwstr>1</vt:lpwstr>
  </property>
</Properties>
</file>