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1"/>
  </p:notesMasterIdLst>
  <p:handoutMasterIdLst>
    <p:handoutMasterId r:id="rId12"/>
  </p:handoutMasterIdLst>
  <p:sldIdLst>
    <p:sldId id="257" r:id="rId4"/>
    <p:sldId id="298" r:id="rId5"/>
    <p:sldId id="304" r:id="rId6"/>
    <p:sldId id="305" r:id="rId7"/>
    <p:sldId id="306" r:id="rId8"/>
    <p:sldId id="307" r:id="rId9"/>
    <p:sldId id="302" r:id="rId1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57"/>
            <p14:sldId id="298"/>
            <p14:sldId id="304"/>
            <p14:sldId id="305"/>
            <p14:sldId id="306"/>
            <p14:sldId id="307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6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-168" y="331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, crossword, building, clock&#10;&#10;Description automatically generated">
            <a:extLst>
              <a:ext uri="{FF2B5EF4-FFF2-40B4-BE49-F238E27FC236}">
                <a16:creationId xmlns:a16="http://schemas.microsoft.com/office/drawing/2014/main" id="{88AFF5EC-A37D-4386-8366-14EB17AD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6" y="3610017"/>
            <a:ext cx="7661375" cy="22097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Reason</a:t>
            </a:r>
          </a:p>
          <a:p>
            <a:pPr lvl="1"/>
            <a:r>
              <a:rPr lang="en-US" dirty="0"/>
              <a:t>L</a:t>
            </a:r>
            <a:r>
              <a:rPr lang="en-US" altLang="zh-CN" dirty="0"/>
              <a:t>2</a:t>
            </a:r>
            <a:r>
              <a:rPr lang="en-US" dirty="0"/>
              <a:t> = </a:t>
            </a:r>
            <a:r>
              <a:rPr lang="en-US" altLang="zh-CN" dirty="0"/>
              <a:t>1M</a:t>
            </a:r>
            <a:r>
              <a:rPr lang="en-US" dirty="0"/>
              <a:t> DWORD = 16 channel</a:t>
            </a:r>
          </a:p>
          <a:p>
            <a:pPr lvl="1"/>
            <a:r>
              <a:rPr lang="en-US" dirty="0"/>
              <a:t>1 channel = </a:t>
            </a:r>
            <a:r>
              <a:rPr lang="en-US" altLang="zh-CN" dirty="0"/>
              <a:t>64K DOWRD = 64</a:t>
            </a:r>
            <a:r>
              <a:rPr lang="en-US" dirty="0"/>
              <a:t> DWORD(</a:t>
            </a:r>
            <a:r>
              <a:rPr lang="en-US" altLang="zh-CN" dirty="0"/>
              <a:t>width</a:t>
            </a:r>
            <a:r>
              <a:rPr lang="en-US" dirty="0"/>
              <a:t>) * 1024(</a:t>
            </a:r>
            <a:r>
              <a:rPr lang="en-US" altLang="zh-CN" dirty="0"/>
              <a:t>depth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address[11:8] select which channel</a:t>
            </a:r>
          </a:p>
          <a:p>
            <a:pPr lvl="1"/>
            <a:r>
              <a:rPr lang="en-US" dirty="0"/>
              <a:t>1 arbiter per channel</a:t>
            </a:r>
          </a:p>
          <a:p>
            <a:pPr lvl="2"/>
            <a:r>
              <a:rPr lang="en-US" dirty="0"/>
              <a:t>round robin</a:t>
            </a:r>
          </a:p>
          <a:p>
            <a:pPr lvl="2"/>
            <a:r>
              <a:rPr lang="en-US" dirty="0"/>
              <a:t>2 request per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Bandwidth:</a:t>
            </a:r>
          </a:p>
          <a:p>
            <a:pPr lvl="2"/>
            <a:r>
              <a:rPr lang="en-US" dirty="0"/>
              <a:t>64 DWORD for one CU</a:t>
            </a:r>
          </a:p>
          <a:p>
            <a:pPr lvl="2"/>
            <a:r>
              <a:rPr lang="en-US" dirty="0"/>
              <a:t>64 DWORD*16 channel </a:t>
            </a:r>
          </a:p>
          <a:p>
            <a:pPr marL="746125" lvl="2" indent="0">
              <a:buNone/>
            </a:pPr>
            <a:r>
              <a:rPr lang="en-US" dirty="0"/>
              <a:t>	= 1024 DWORD / </a:t>
            </a:r>
            <a:r>
              <a:rPr lang="en-US" dirty="0" err="1"/>
              <a:t>clk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EFC43-F398-41E6-BDC3-27ACD37A1E6E}"/>
              </a:ext>
            </a:extLst>
          </p:cNvPr>
          <p:cNvSpPr/>
          <p:nvPr/>
        </p:nvSpPr>
        <p:spPr>
          <a:xfrm>
            <a:off x="2376055" y="6537065"/>
            <a:ext cx="1281546" cy="52875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TCPn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F7E95-8563-4A63-8C51-B84D8F808BD4}"/>
              </a:ext>
            </a:extLst>
          </p:cNvPr>
          <p:cNvSpPr/>
          <p:nvPr/>
        </p:nvSpPr>
        <p:spPr>
          <a:xfrm>
            <a:off x="2718954" y="7322128"/>
            <a:ext cx="595747" cy="11984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fifo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7F7C8-1F9D-462E-AEE1-6B808AC31AF1}"/>
              </a:ext>
            </a:extLst>
          </p:cNvPr>
          <p:cNvSpPr/>
          <p:nvPr/>
        </p:nvSpPr>
        <p:spPr>
          <a:xfrm>
            <a:off x="706580" y="9282545"/>
            <a:ext cx="1343893" cy="63731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arbiter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F8FBE609-634A-41D9-BB5D-084C15C48370}"/>
              </a:ext>
            </a:extLst>
          </p:cNvPr>
          <p:cNvSpPr/>
          <p:nvPr/>
        </p:nvSpPr>
        <p:spPr>
          <a:xfrm>
            <a:off x="3020291" y="9337964"/>
            <a:ext cx="1773382" cy="510886"/>
          </a:xfrm>
          <a:prstGeom prst="flowChartManualOperation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1C204-47E1-409A-AB62-1AFCFCF9BE89}"/>
              </a:ext>
            </a:extLst>
          </p:cNvPr>
          <p:cNvSpPr/>
          <p:nvPr/>
        </p:nvSpPr>
        <p:spPr>
          <a:xfrm>
            <a:off x="4214206" y="6539982"/>
            <a:ext cx="1281546" cy="52875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TCPn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CB849-51A4-4564-8261-19567AE88C6C}"/>
              </a:ext>
            </a:extLst>
          </p:cNvPr>
          <p:cNvSpPr/>
          <p:nvPr/>
        </p:nvSpPr>
        <p:spPr>
          <a:xfrm>
            <a:off x="4557105" y="7322128"/>
            <a:ext cx="595747" cy="11984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fifo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E3F0C-06BC-4699-9569-2578554D5596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3016828" y="7065816"/>
            <a:ext cx="0" cy="25631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9EB8D3-7985-48A8-9F3C-00C5C5AC83E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854979" y="7068733"/>
            <a:ext cx="0" cy="2533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F0CB16-22A7-4001-8F6A-F7C6826CC4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816680" y="8082396"/>
            <a:ext cx="761997" cy="1638301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8E991D-7A59-4DB3-ABBF-925625D23702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2735755" y="7163320"/>
            <a:ext cx="761997" cy="347645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347D58-3160-4D5B-A36E-14A964772F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529" y="8869699"/>
            <a:ext cx="814499" cy="116198"/>
          </a:xfrm>
          <a:prstGeom prst="bentConnector3">
            <a:avLst>
              <a:gd name="adj1" fmla="val 6052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BE6BABB-7307-4E8C-B824-718AA8FC99D5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160767" y="8640838"/>
            <a:ext cx="814503" cy="5739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D5899F-F264-49AA-885C-1630C9970B9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050473" y="9593407"/>
            <a:ext cx="1147156" cy="77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B340B4-CB93-4343-9108-1391F6043AF8}"/>
              </a:ext>
            </a:extLst>
          </p:cNvPr>
          <p:cNvSpPr/>
          <p:nvPr/>
        </p:nvSpPr>
        <p:spPr>
          <a:xfrm>
            <a:off x="3266209" y="11124682"/>
            <a:ext cx="1281546" cy="52875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TCCn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8C914-6669-4999-9CC3-F40C384BD245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3906982" y="9848850"/>
            <a:ext cx="0" cy="127583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altLang="zh-CN" dirty="0"/>
              <a:t>channel usage = 100%</a:t>
            </a:r>
          </a:p>
          <a:p>
            <a:pPr lvl="1"/>
            <a:r>
              <a:rPr lang="en-US" dirty="0"/>
              <a:t>1 cu per channel, 16 groups cover 16 channel 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for 19 issue</a:t>
            </a:r>
          </a:p>
          <a:p>
            <a:pPr lvl="1"/>
            <a:r>
              <a:rPr lang="en-US" dirty="0"/>
              <a:t>32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64 </a:t>
            </a:r>
            <a:r>
              <a:rPr lang="en-US" dirty="0" err="1"/>
              <a:t>clk</a:t>
            </a:r>
            <a:r>
              <a:rPr lang="en-US" dirty="0"/>
              <a:t> for after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FBA3B-7DCD-4ABB-B1EC-761F2B69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6726507"/>
            <a:ext cx="11779855" cy="977950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D2A48ED-A6BB-4FDA-9470-B7EAAA1F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4287982"/>
            <a:ext cx="9836656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altLang="zh-CN" dirty="0"/>
              <a:t>channel usage = 100%</a:t>
            </a:r>
          </a:p>
          <a:p>
            <a:pPr lvl="1"/>
            <a:r>
              <a:rPr lang="en-US" altLang="zh-CN" dirty="0"/>
              <a:t>2</a:t>
            </a:r>
            <a:r>
              <a:rPr lang="en-US" dirty="0"/>
              <a:t> cu per channel, 32 groups cover 16 channel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for 18 issue</a:t>
            </a:r>
          </a:p>
          <a:p>
            <a:pPr lvl="1"/>
            <a:r>
              <a:rPr lang="en-US" dirty="0"/>
              <a:t>32 </a:t>
            </a:r>
            <a:r>
              <a:rPr lang="en-US" dirty="0" err="1"/>
              <a:t>clk</a:t>
            </a:r>
            <a:r>
              <a:rPr lang="en-US" dirty="0"/>
              <a:t> for 7 issue</a:t>
            </a:r>
          </a:p>
          <a:p>
            <a:pPr lvl="1"/>
            <a:r>
              <a:rPr lang="en-US" dirty="0"/>
              <a:t>block for after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D30B4FA6-68A1-47FB-B2AD-6C564B64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5" y="4305169"/>
            <a:ext cx="8846005" cy="255283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23754B6-1A50-4B7D-9470-E48207452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5" y="6858000"/>
            <a:ext cx="10573293" cy="244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E60336-6E10-49D0-98B5-F81D33FD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5" y="9302876"/>
            <a:ext cx="11805257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6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altLang="zh-CN" dirty="0"/>
              <a:t>channel usage = 100%</a:t>
            </a:r>
          </a:p>
          <a:p>
            <a:pPr lvl="1"/>
            <a:r>
              <a:rPr lang="en-US" altLang="zh-CN" dirty="0"/>
              <a:t>total 16 groups</a:t>
            </a:r>
          </a:p>
          <a:p>
            <a:pPr lvl="1"/>
            <a:r>
              <a:rPr lang="en-US" altLang="zh-CN" dirty="0"/>
              <a:t>1</a:t>
            </a:r>
            <a:r>
              <a:rPr lang="en-US" dirty="0"/>
              <a:t> groups cover 16 channel. (256 thread per group, 4 dword per thread)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for after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E6126AE0-0060-4A13-AE33-3548725B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93741"/>
            <a:ext cx="9614394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altLang="zh-CN" dirty="0"/>
              <a:t>channel usage = 100%</a:t>
            </a:r>
          </a:p>
          <a:p>
            <a:pPr lvl="1"/>
            <a:r>
              <a:rPr lang="en-US" altLang="zh-CN" dirty="0"/>
              <a:t>total 32 </a:t>
            </a:r>
            <a:r>
              <a:rPr lang="en-US" altLang="zh-CN" dirty="0" err="1"/>
              <a:t>gourp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dirty="0"/>
              <a:t> groups cover 16 channel. (256 thread per group, 4 dword per thread)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for 19 issue</a:t>
            </a:r>
          </a:p>
          <a:p>
            <a:pPr lvl="1"/>
            <a:r>
              <a:rPr lang="en-US" dirty="0"/>
              <a:t>Random block</a:t>
            </a:r>
          </a:p>
        </p:txBody>
      </p:sp>
      <p:pic>
        <p:nvPicPr>
          <p:cNvPr id="5" name="Picture 4" descr="A picture containing screenshot, meter&#10;&#10;Description automatically generated">
            <a:extLst>
              <a:ext uri="{FF2B5EF4-FFF2-40B4-BE49-F238E27FC236}">
                <a16:creationId xmlns:a16="http://schemas.microsoft.com/office/drawing/2014/main" id="{50B0807E-442A-4762-9E63-0B885493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" y="4193245"/>
            <a:ext cx="10478038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altLang="zh-CN" dirty="0"/>
              <a:t>channel usage = 100%</a:t>
            </a:r>
          </a:p>
          <a:p>
            <a:pPr lvl="1"/>
            <a:r>
              <a:rPr lang="en-US" altLang="zh-CN" dirty="0"/>
              <a:t>all</a:t>
            </a:r>
            <a:r>
              <a:rPr lang="en-US" dirty="0"/>
              <a:t> groups access only one channel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clk</a:t>
            </a:r>
            <a:r>
              <a:rPr lang="en-US" dirty="0"/>
              <a:t> for 12 issue</a:t>
            </a:r>
          </a:p>
          <a:p>
            <a:pPr lvl="1"/>
            <a:r>
              <a:rPr lang="en-US" dirty="0"/>
              <a:t>Random block after (about 500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55C9E009-D8AC-461D-B17B-AE15DE63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93741"/>
            <a:ext cx="8007762" cy="2457576"/>
          </a:xfrm>
          <a:prstGeom prst="rect">
            <a:avLst/>
          </a:prstGeom>
        </p:spPr>
      </p:pic>
      <p:pic>
        <p:nvPicPr>
          <p:cNvPr id="9" name="Picture 8" descr="A picture containing meter&#10;&#10;Description automatically generated">
            <a:extLst>
              <a:ext uri="{FF2B5EF4-FFF2-40B4-BE49-F238E27FC236}">
                <a16:creationId xmlns:a16="http://schemas.microsoft.com/office/drawing/2014/main" id="{87B1EA46-2E2C-4496-8BC6-805209BB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6251317"/>
            <a:ext cx="10700300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l2 channel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Best practice</a:t>
            </a:r>
          </a:p>
          <a:p>
            <a:pPr lvl="1"/>
            <a:r>
              <a:rPr lang="en-US" dirty="0"/>
              <a:t>Channel usage = 100% </a:t>
            </a:r>
          </a:p>
          <a:p>
            <a:pPr lvl="1"/>
            <a:r>
              <a:rPr lang="en-US" dirty="0"/>
              <a:t>One group cover 16 channel per instruction </a:t>
            </a:r>
          </a:p>
        </p:txBody>
      </p:sp>
    </p:spTree>
    <p:extLst>
      <p:ext uri="{BB962C8B-B14F-4D97-AF65-F5344CB8AC3E}">
        <p14:creationId xmlns:p14="http://schemas.microsoft.com/office/powerpoint/2010/main" val="2391524443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337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1_AMD WIDE BLK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932</cp:revision>
  <dcterms:modified xsi:type="dcterms:W3CDTF">2020-08-07T06:25:59Z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