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21"/>
  </p:notesMasterIdLst>
  <p:handoutMasterIdLst>
    <p:handoutMasterId r:id="rId22"/>
  </p:handoutMasterIdLst>
  <p:sldIdLst>
    <p:sldId id="311" r:id="rId4"/>
    <p:sldId id="257" r:id="rId5"/>
    <p:sldId id="312" r:id="rId6"/>
    <p:sldId id="313" r:id="rId7"/>
    <p:sldId id="314" r:id="rId8"/>
    <p:sldId id="298" r:id="rId9"/>
    <p:sldId id="299" r:id="rId10"/>
    <p:sldId id="301" r:id="rId11"/>
    <p:sldId id="303" r:id="rId12"/>
    <p:sldId id="304" r:id="rId13"/>
    <p:sldId id="305" r:id="rId14"/>
    <p:sldId id="309" r:id="rId15"/>
    <p:sldId id="306" r:id="rId16"/>
    <p:sldId id="307" r:id="rId17"/>
    <p:sldId id="310" r:id="rId18"/>
    <p:sldId id="300" r:id="rId19"/>
    <p:sldId id="302" r:id="rId20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311"/>
            <p14:sldId id="257"/>
            <p14:sldId id="312"/>
            <p14:sldId id="313"/>
            <p14:sldId id="314"/>
            <p14:sldId id="298"/>
            <p14:sldId id="299"/>
            <p14:sldId id="301"/>
            <p14:sldId id="303"/>
            <p14:sldId id="304"/>
            <p14:sldId id="305"/>
            <p14:sldId id="309"/>
            <p14:sldId id="306"/>
            <p14:sldId id="307"/>
            <p14:sldId id="310"/>
            <p14:sldId id="300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  <p:cmAuthor id="6" name="Wang, Fei" initials="WF" lastIdx="1" clrIdx="5">
    <p:extLst>
      <p:ext uri="{19B8F6BF-5375-455C-9EA6-DF929625EA0E}">
        <p15:presenceInfo xmlns:p15="http://schemas.microsoft.com/office/powerpoint/2012/main" userId="S::feiw@amd.com::022cf6a6-1206-4b97-baf1-336d7c7a1e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B5"/>
    <a:srgbClr val="73E1E7"/>
    <a:srgbClr val="ED1C24"/>
    <a:srgbClr val="F1FCFD"/>
    <a:srgbClr val="70FF5D"/>
    <a:srgbClr val="F26522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6" autoAdjust="0"/>
    <p:restoredTop sz="95244" autoAdjust="0"/>
  </p:normalViewPr>
  <p:slideViewPr>
    <p:cSldViewPr snapToGrid="0">
      <p:cViewPr varScale="1">
        <p:scale>
          <a:sx n="77" d="100"/>
          <a:sy n="77" d="100"/>
        </p:scale>
        <p:origin x="300" y="68"/>
      </p:cViewPr>
      <p:guideLst>
        <p:guide orient="horz" pos="413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904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auto"/>
            <a:r>
              <a:rPr lang="en-US" altLang="zh-CN" dirty="0"/>
              <a:t>Cache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altLang="zh-CN" dirty="0"/>
              <a:t>topology</a:t>
            </a:r>
          </a:p>
          <a:p>
            <a:pPr lvl="1"/>
            <a:r>
              <a:rPr lang="en-US" dirty="0"/>
              <a:t>/sys/devices/virtual/</a:t>
            </a:r>
            <a:r>
              <a:rPr lang="en-US" dirty="0" err="1"/>
              <a:t>kfd</a:t>
            </a:r>
            <a:r>
              <a:rPr lang="en-US" dirty="0"/>
              <a:t>/</a:t>
            </a:r>
            <a:r>
              <a:rPr lang="en-US" dirty="0" err="1"/>
              <a:t>kfd</a:t>
            </a:r>
            <a:r>
              <a:rPr lang="en-US" dirty="0"/>
              <a:t>/topology/nodes/[</a:t>
            </a:r>
            <a:r>
              <a:rPr lang="en-US" dirty="0" err="1"/>
              <a:t>nodeIdx</a:t>
            </a:r>
            <a:r>
              <a:rPr lang="en-US" dirty="0"/>
              <a:t>]/caches</a:t>
            </a:r>
            <a:r>
              <a:rPr lang="en-US" altLang="zh-CN" dirty="0"/>
              <a:t>/[</a:t>
            </a:r>
            <a:r>
              <a:rPr lang="en-US" altLang="zh-CN" dirty="0" err="1"/>
              <a:t>cacheIdx</a:t>
            </a:r>
            <a:r>
              <a:rPr lang="en-US" altLang="zh-CN" dirty="0"/>
              <a:t>]</a:t>
            </a:r>
          </a:p>
          <a:p>
            <a:pPr lvl="1"/>
            <a:r>
              <a:rPr lang="en-US" dirty="0"/>
              <a:t>total cache count = 96</a:t>
            </a:r>
          </a:p>
          <a:p>
            <a:pPr lvl="2"/>
            <a:r>
              <a:rPr lang="en-US" dirty="0"/>
              <a:t>64 L1 data cache, size = 16KB</a:t>
            </a:r>
          </a:p>
          <a:p>
            <a:pPr lvl="2"/>
            <a:r>
              <a:rPr lang="en-US" dirty="0"/>
              <a:t>16 instruction cache, size = 8KB</a:t>
            </a:r>
          </a:p>
          <a:p>
            <a:pPr lvl="2"/>
            <a:r>
              <a:rPr lang="en-US" dirty="0"/>
              <a:t>16 constant data cache, size = 4KB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1E76F2-4CC6-4A23-83DC-04DEA99413EB}"/>
              </a:ext>
            </a:extLst>
          </p:cNvPr>
          <p:cNvSpPr/>
          <p:nvPr/>
        </p:nvSpPr>
        <p:spPr>
          <a:xfrm>
            <a:off x="850991" y="3928921"/>
            <a:ext cx="1074330" cy="53131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CU0</a:t>
            </a:r>
          </a:p>
        </p:txBody>
      </p:sp>
      <p:pic>
        <p:nvPicPr>
          <p:cNvPr id="8" name="Picture 7" descr="A picture containing computer, flying, large, tall&#10;&#10;Description automatically generated">
            <a:extLst>
              <a:ext uri="{FF2B5EF4-FFF2-40B4-BE49-F238E27FC236}">
                <a16:creationId xmlns:a16="http://schemas.microsoft.com/office/drawing/2014/main" id="{0645C4AF-3DF5-4059-9357-5FECD17B1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36" y="752474"/>
            <a:ext cx="2472306" cy="74897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DE831E4-4959-4AAD-A6FA-C7ADB7B8730E}"/>
              </a:ext>
            </a:extLst>
          </p:cNvPr>
          <p:cNvSpPr/>
          <p:nvPr/>
        </p:nvSpPr>
        <p:spPr>
          <a:xfrm>
            <a:off x="2153948" y="3928920"/>
            <a:ext cx="1074330" cy="53131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CU1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85BBEC-331F-4C5E-B76C-CAF2CB4234F2}"/>
              </a:ext>
            </a:extLst>
          </p:cNvPr>
          <p:cNvSpPr/>
          <p:nvPr/>
        </p:nvSpPr>
        <p:spPr>
          <a:xfrm>
            <a:off x="3456905" y="3928919"/>
            <a:ext cx="1074330" cy="53131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CU2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6A8B72-76A2-46F4-89B7-04344E165531}"/>
              </a:ext>
            </a:extLst>
          </p:cNvPr>
          <p:cNvSpPr/>
          <p:nvPr/>
        </p:nvSpPr>
        <p:spPr>
          <a:xfrm>
            <a:off x="4759862" y="3923837"/>
            <a:ext cx="1074330" cy="53131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CU3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196D6-89E8-41F5-B456-57C92EB7ED81}"/>
              </a:ext>
            </a:extLst>
          </p:cNvPr>
          <p:cNvSpPr/>
          <p:nvPr/>
        </p:nvSpPr>
        <p:spPr>
          <a:xfrm>
            <a:off x="850991" y="4464981"/>
            <a:ext cx="1074330" cy="2893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L1 cache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DF64E4-E56B-4199-92C6-F7D2B1221FC1}"/>
              </a:ext>
            </a:extLst>
          </p:cNvPr>
          <p:cNvSpPr/>
          <p:nvPr/>
        </p:nvSpPr>
        <p:spPr>
          <a:xfrm>
            <a:off x="2153948" y="4459997"/>
            <a:ext cx="1074330" cy="2893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L1 cache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672B1C-AC78-4628-BA47-8AC76A127625}"/>
              </a:ext>
            </a:extLst>
          </p:cNvPr>
          <p:cNvSpPr/>
          <p:nvPr/>
        </p:nvSpPr>
        <p:spPr>
          <a:xfrm>
            <a:off x="3456905" y="4467970"/>
            <a:ext cx="1074330" cy="2893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L1 cache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84C604-77A8-47A1-A895-F08159AC93A5}"/>
              </a:ext>
            </a:extLst>
          </p:cNvPr>
          <p:cNvSpPr/>
          <p:nvPr/>
        </p:nvSpPr>
        <p:spPr>
          <a:xfrm>
            <a:off x="4759862" y="4451683"/>
            <a:ext cx="1074330" cy="2893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L1 cache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ECDC8A-697C-4270-81EF-84240A2F356B}"/>
              </a:ext>
            </a:extLst>
          </p:cNvPr>
          <p:cNvSpPr/>
          <p:nvPr/>
        </p:nvSpPr>
        <p:spPr>
          <a:xfrm>
            <a:off x="850990" y="5026177"/>
            <a:ext cx="4983201" cy="254218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Instruction cache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715D9E-909F-460A-BA17-7DF71EEA4AAB}"/>
              </a:ext>
            </a:extLst>
          </p:cNvPr>
          <p:cNvSpPr/>
          <p:nvPr/>
        </p:nvSpPr>
        <p:spPr>
          <a:xfrm>
            <a:off x="850990" y="5280394"/>
            <a:ext cx="4983201" cy="254218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constant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21B4B-ACC2-430E-B458-1DEA744C884E}"/>
              </a:ext>
            </a:extLst>
          </p:cNvPr>
          <p:cNvSpPr/>
          <p:nvPr/>
        </p:nvSpPr>
        <p:spPr>
          <a:xfrm>
            <a:off x="850989" y="5729327"/>
            <a:ext cx="7752684" cy="37619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L2 cache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2626DB-F711-416F-82D6-B3B780997B6D}"/>
              </a:ext>
            </a:extLst>
          </p:cNvPr>
          <p:cNvSpPr/>
          <p:nvPr/>
        </p:nvSpPr>
        <p:spPr>
          <a:xfrm>
            <a:off x="8749971" y="3923837"/>
            <a:ext cx="1074330" cy="218168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HBM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F252F-EC98-46A4-9EC2-D38008477C4C}"/>
              </a:ext>
            </a:extLst>
          </p:cNvPr>
          <p:cNvSpPr/>
          <p:nvPr/>
        </p:nvSpPr>
        <p:spPr>
          <a:xfrm>
            <a:off x="850989" y="6446032"/>
            <a:ext cx="9190786" cy="17758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BUS</a:t>
            </a:r>
          </a:p>
        </p:txBody>
      </p:sp>
      <p:cxnSp>
        <p:nvCxnSpPr>
          <p:cNvPr id="38" name="Straight Arrow Connector 30">
            <a:extLst>
              <a:ext uri="{FF2B5EF4-FFF2-40B4-BE49-F238E27FC236}">
                <a16:creationId xmlns:a16="http://schemas.microsoft.com/office/drawing/2014/main" id="{6697FC60-76F1-4D55-9070-ED931FB32498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4646080" y="4189497"/>
            <a:ext cx="113783" cy="825184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0">
            <a:extLst>
              <a:ext uri="{FF2B5EF4-FFF2-40B4-BE49-F238E27FC236}">
                <a16:creationId xmlns:a16="http://schemas.microsoft.com/office/drawing/2014/main" id="{2FC8F8F2-5EEA-4A3A-B543-E51006311C00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834192" y="4596344"/>
            <a:ext cx="195021" cy="1132982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0">
            <a:extLst>
              <a:ext uri="{FF2B5EF4-FFF2-40B4-BE49-F238E27FC236}">
                <a16:creationId xmlns:a16="http://schemas.microsoft.com/office/drawing/2014/main" id="{61E62A56-5215-4236-92A2-E69624089FC7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342591" y="5534612"/>
            <a:ext cx="0" cy="1947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0">
            <a:extLst>
              <a:ext uri="{FF2B5EF4-FFF2-40B4-BE49-F238E27FC236}">
                <a16:creationId xmlns:a16="http://schemas.microsoft.com/office/drawing/2014/main" id="{9239AB0D-A5A2-40CB-8549-490A81693FF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727331" y="6105526"/>
            <a:ext cx="0" cy="34050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0">
            <a:extLst>
              <a:ext uri="{FF2B5EF4-FFF2-40B4-BE49-F238E27FC236}">
                <a16:creationId xmlns:a16="http://schemas.microsoft.com/office/drawing/2014/main" id="{F12B614B-74B6-4B19-B785-66C3B23B6CAC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9287136" y="6105526"/>
            <a:ext cx="0" cy="34050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 </a:t>
            </a:r>
          </a:p>
          <a:p>
            <a:pPr lvl="1"/>
            <a:r>
              <a:rPr lang="en-US" dirty="0"/>
              <a:t>cacheline usage = </a:t>
            </a:r>
            <a:r>
              <a:rPr lang="en-US" dirty="0">
                <a:solidFill>
                  <a:srgbClr val="FF0000"/>
                </a:solidFill>
              </a:rPr>
              <a:t>100%</a:t>
            </a:r>
            <a:r>
              <a:rPr lang="en-US" dirty="0"/>
              <a:t>, every continues 4 thread read one entire cacheline</a:t>
            </a:r>
          </a:p>
          <a:p>
            <a:pPr lvl="1"/>
            <a:r>
              <a:rPr lang="en-US" dirty="0"/>
              <a:t>bank usage = </a:t>
            </a:r>
            <a:r>
              <a:rPr lang="en-US" dirty="0">
                <a:solidFill>
                  <a:srgbClr val="FF0000"/>
                </a:solidFill>
              </a:rPr>
              <a:t>25%</a:t>
            </a:r>
            <a:r>
              <a:rPr lang="en-US" dirty="0"/>
              <a:t>, every continues </a:t>
            </a:r>
            <a:r>
              <a:rPr lang="en-US" altLang="zh-CN" dirty="0"/>
              <a:t>4</a:t>
            </a:r>
            <a:r>
              <a:rPr lang="en-US" dirty="0"/>
              <a:t> thread cover only </a:t>
            </a:r>
            <a:r>
              <a:rPr lang="en-US" altLang="zh-CN" dirty="0"/>
              <a:t>1</a:t>
            </a:r>
            <a:r>
              <a:rPr lang="en-US" dirty="0"/>
              <a:t> banks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64BED2-99A4-4591-88BE-7C65EE5EC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2" y="3156934"/>
            <a:ext cx="7465300" cy="3504120"/>
          </a:xfrm>
          <a:prstGeom prst="rect">
            <a:avLst/>
          </a:prstGeom>
        </p:spPr>
      </p:pic>
      <p:pic>
        <p:nvPicPr>
          <p:cNvPr id="9" name="Picture 8" descr="A picture containing device, meter&#10;&#10;Description automatically generated">
            <a:extLst>
              <a:ext uri="{FF2B5EF4-FFF2-40B4-BE49-F238E27FC236}">
                <a16:creationId xmlns:a16="http://schemas.microsoft.com/office/drawing/2014/main" id="{074D5816-3A6F-4D3B-999D-316BF6D4F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54" y="4035037"/>
            <a:ext cx="5562886" cy="2502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28CC8C-F2A9-45B5-8084-697AF36B7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3252"/>
            <a:ext cx="13941245" cy="12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8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 </a:t>
            </a:r>
          </a:p>
          <a:p>
            <a:pPr lvl="1"/>
            <a:r>
              <a:rPr lang="en-US" dirty="0"/>
              <a:t>cacheline usage = </a:t>
            </a:r>
            <a:r>
              <a:rPr lang="en-US" dirty="0">
                <a:solidFill>
                  <a:srgbClr val="FF0000"/>
                </a:solidFill>
              </a:rPr>
              <a:t>50%</a:t>
            </a:r>
            <a:r>
              <a:rPr lang="en-US" dirty="0"/>
              <a:t>, every continues 2 thread read half cacheline</a:t>
            </a:r>
          </a:p>
          <a:p>
            <a:pPr lvl="1"/>
            <a:r>
              <a:rPr lang="en-US" dirty="0"/>
              <a:t>bank usage = </a:t>
            </a:r>
            <a:r>
              <a:rPr lang="en-US" dirty="0">
                <a:solidFill>
                  <a:srgbClr val="FF0000"/>
                </a:solidFill>
              </a:rPr>
              <a:t>100%</a:t>
            </a:r>
            <a:r>
              <a:rPr lang="en-US" dirty="0"/>
              <a:t>, every continues </a:t>
            </a:r>
            <a:r>
              <a:rPr lang="en-US" altLang="zh-CN" dirty="0"/>
              <a:t>8</a:t>
            </a:r>
            <a:r>
              <a:rPr lang="en-US" dirty="0"/>
              <a:t> thread cover 4 banks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32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486740A-2A03-4D9C-B1C4-5FCC68FB0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8" y="7428101"/>
            <a:ext cx="5353325" cy="2463927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573D914B-5189-4041-9CDF-BD086CFE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031" y="7428101"/>
            <a:ext cx="7700429" cy="243876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5C72CC-48B7-4786-8CFE-C432E1987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8" y="2900439"/>
            <a:ext cx="11315567" cy="43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0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 </a:t>
            </a:r>
          </a:p>
          <a:p>
            <a:pPr lvl="1"/>
            <a:r>
              <a:rPr lang="en-US" dirty="0"/>
              <a:t>cacheline usage = </a:t>
            </a:r>
            <a:r>
              <a:rPr lang="en-US" dirty="0">
                <a:solidFill>
                  <a:srgbClr val="FF0000"/>
                </a:solidFill>
              </a:rPr>
              <a:t>25%</a:t>
            </a:r>
            <a:r>
              <a:rPr lang="en-US" dirty="0"/>
              <a:t>, every thread read 1/4 cacheline</a:t>
            </a:r>
          </a:p>
          <a:p>
            <a:pPr lvl="1"/>
            <a:r>
              <a:rPr lang="en-US" dirty="0"/>
              <a:t>bank usage = </a:t>
            </a:r>
            <a:r>
              <a:rPr lang="en-US" dirty="0">
                <a:solidFill>
                  <a:srgbClr val="FF0000"/>
                </a:solidFill>
              </a:rPr>
              <a:t>100%</a:t>
            </a:r>
            <a:r>
              <a:rPr lang="en-US" dirty="0"/>
              <a:t>, every continues 4 thread cover 4 banks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64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1FA06E90-B854-413F-B716-286DB37A4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342" y="5016924"/>
            <a:ext cx="4623038" cy="2514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FD069-8EB9-4112-B0CE-129938FA4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7347" y="7690846"/>
            <a:ext cx="17220490" cy="1563786"/>
          </a:xfrm>
          <a:prstGeom prst="rect">
            <a:avLst/>
          </a:prstGeom>
        </p:spPr>
      </p:pic>
      <p:pic>
        <p:nvPicPr>
          <p:cNvPr id="10" name="Picture 9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6B987B71-72FF-4357-A0CA-C83E13A55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3897"/>
            <a:ext cx="7971098" cy="455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 </a:t>
            </a:r>
          </a:p>
          <a:p>
            <a:pPr lvl="1"/>
            <a:r>
              <a:rPr lang="en-US" dirty="0"/>
              <a:t>cacheline usage = </a:t>
            </a:r>
            <a:r>
              <a:rPr lang="en-US" dirty="0">
                <a:solidFill>
                  <a:srgbClr val="FF0000"/>
                </a:solidFill>
              </a:rPr>
              <a:t>50%</a:t>
            </a:r>
            <a:r>
              <a:rPr lang="en-US" dirty="0"/>
              <a:t>, every continues 2 thread read half cacheline</a:t>
            </a:r>
          </a:p>
          <a:p>
            <a:pPr lvl="1"/>
            <a:r>
              <a:rPr lang="en-US" dirty="0"/>
              <a:t>bank usage = </a:t>
            </a:r>
            <a:r>
              <a:rPr lang="en-US" dirty="0">
                <a:solidFill>
                  <a:srgbClr val="FF0000"/>
                </a:solidFill>
              </a:rPr>
              <a:t>50%</a:t>
            </a:r>
            <a:r>
              <a:rPr lang="en-US" dirty="0"/>
              <a:t>, every continues 4 thread cover 2 banks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64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9C37D5-0158-49FD-9B88-446C2FEAA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1359" y="3644770"/>
            <a:ext cx="10655038" cy="4086373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1FA06E90-B854-413F-B716-286DB37A4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79" y="5216414"/>
            <a:ext cx="4623038" cy="2514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FD069-8EB9-4112-B0CE-129938FA4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8297" y="7822961"/>
            <a:ext cx="17220490" cy="15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11D4E8F-6485-4F32-B62D-C352DABA7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568388"/>
              </p:ext>
            </p:extLst>
          </p:nvPr>
        </p:nvGraphicFramePr>
        <p:xfrm>
          <a:off x="1756324" y="2674490"/>
          <a:ext cx="867617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235">
                  <a:extLst>
                    <a:ext uri="{9D8B030D-6E8A-4147-A177-3AD203B41FA5}">
                      <a16:colId xmlns:a16="http://schemas.microsoft.com/office/drawing/2014/main" val="1101113268"/>
                    </a:ext>
                  </a:extLst>
                </a:gridCol>
                <a:gridCol w="1735235">
                  <a:extLst>
                    <a:ext uri="{9D8B030D-6E8A-4147-A177-3AD203B41FA5}">
                      <a16:colId xmlns:a16="http://schemas.microsoft.com/office/drawing/2014/main" val="2929689624"/>
                    </a:ext>
                  </a:extLst>
                </a:gridCol>
                <a:gridCol w="1735235">
                  <a:extLst>
                    <a:ext uri="{9D8B030D-6E8A-4147-A177-3AD203B41FA5}">
                      <a16:colId xmlns:a16="http://schemas.microsoft.com/office/drawing/2014/main" val="3478092087"/>
                    </a:ext>
                  </a:extLst>
                </a:gridCol>
                <a:gridCol w="1735235">
                  <a:extLst>
                    <a:ext uri="{9D8B030D-6E8A-4147-A177-3AD203B41FA5}">
                      <a16:colId xmlns:a16="http://schemas.microsoft.com/office/drawing/2014/main" val="4140449649"/>
                    </a:ext>
                  </a:extLst>
                </a:gridCol>
                <a:gridCol w="1735235">
                  <a:extLst>
                    <a:ext uri="{9D8B030D-6E8A-4147-A177-3AD203B41FA5}">
                      <a16:colId xmlns:a16="http://schemas.microsoft.com/office/drawing/2014/main" val="17075346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Bank usage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30935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100%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50%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25%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8903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cacheline usage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100%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642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50%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7731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25%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8443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25F7AFC-A58B-410B-A945-D2E577FD7949}"/>
              </a:ext>
            </a:extLst>
          </p:cNvPr>
          <p:cNvSpPr txBox="1">
            <a:spLocks/>
          </p:cNvSpPr>
          <p:nvPr/>
        </p:nvSpPr>
        <p:spPr>
          <a:xfrm>
            <a:off x="313244" y="1038224"/>
            <a:ext cx="11616919" cy="52130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flat_load_dwordx4 </a:t>
            </a:r>
          </a:p>
          <a:p>
            <a:pPr fontAlgn="auto"/>
            <a:r>
              <a:rPr lang="en-US" dirty="0"/>
              <a:t>Other pattern</a:t>
            </a:r>
          </a:p>
        </p:txBody>
      </p:sp>
    </p:spTree>
    <p:extLst>
      <p:ext uri="{BB962C8B-B14F-4D97-AF65-F5344CB8AC3E}">
        <p14:creationId xmlns:p14="http://schemas.microsoft.com/office/powerpoint/2010/main" val="319193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return latency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Data return</a:t>
            </a:r>
          </a:p>
          <a:p>
            <a:pPr lvl="1"/>
            <a:r>
              <a:rPr lang="en-US" dirty="0"/>
              <a:t>1 wave per cu, flat_load_dwordx4 then </a:t>
            </a:r>
            <a:r>
              <a:rPr lang="en-US" dirty="0" err="1"/>
              <a:t>waitcnt</a:t>
            </a:r>
            <a:r>
              <a:rPr lang="en-US" dirty="0"/>
              <a:t>(0)</a:t>
            </a:r>
          </a:p>
          <a:p>
            <a:pPr lvl="1"/>
            <a:r>
              <a:rPr lang="en-US" dirty="0"/>
              <a:t>Total read = 4 DWORD * 64 thread = 256 DWORD</a:t>
            </a:r>
          </a:p>
          <a:p>
            <a:pPr lvl="1"/>
            <a:r>
              <a:rPr lang="en-US" dirty="0"/>
              <a:t>Theoretic elapsed = 256 / 16 = 16 </a:t>
            </a:r>
            <a:r>
              <a:rPr lang="en-US" dirty="0" err="1"/>
              <a:t>clk</a:t>
            </a:r>
            <a:endParaRPr lang="en-US" dirty="0"/>
          </a:p>
          <a:p>
            <a:pPr lvl="1"/>
            <a:r>
              <a:rPr lang="en-US" dirty="0"/>
              <a:t>Data return in 184 </a:t>
            </a:r>
            <a:r>
              <a:rPr lang="en-US" dirty="0" err="1"/>
              <a:t>clk</a:t>
            </a:r>
            <a:endParaRPr lang="en-US" dirty="0"/>
          </a:p>
          <a:p>
            <a:pPr lvl="1"/>
            <a:r>
              <a:rPr lang="en-US" dirty="0"/>
              <a:t>Latency = 168 </a:t>
            </a:r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73626771-2892-40EC-BDC6-AFA0F148D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3768339"/>
            <a:ext cx="9265126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6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 with cacheline usage = ¼, with bank conflict</a:t>
            </a:r>
          </a:p>
          <a:p>
            <a:pPr lvl="1"/>
            <a:r>
              <a:rPr lang="en-US" dirty="0"/>
              <a:t>Every thread read different cacheline</a:t>
            </a:r>
          </a:p>
          <a:p>
            <a:pPr lvl="1"/>
            <a:r>
              <a:rPr lang="en-US" dirty="0"/>
              <a:t>Every continues 16 thread cover only 1 banks, 4 bank conflict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64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0A56BF-9F41-4096-B924-EE36F310E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2" y="2896165"/>
            <a:ext cx="11109102" cy="5501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1EFAF-2D93-4D96-9B5F-9DBA27385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2" y="8601011"/>
            <a:ext cx="5607338" cy="2495678"/>
          </a:xfrm>
          <a:prstGeom prst="rect">
            <a:avLst/>
          </a:prstGeom>
        </p:spPr>
      </p:pic>
      <p:pic>
        <p:nvPicPr>
          <p:cNvPr id="8" name="Picture 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21B5EA1-7B95-46BC-AD33-1A65B86B2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8601011"/>
            <a:ext cx="12634368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4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altLang="zh-CN" dirty="0"/>
              <a:t>Best practice</a:t>
            </a:r>
          </a:p>
          <a:p>
            <a:pPr lvl="1"/>
            <a:r>
              <a:rPr lang="en-US" dirty="0"/>
              <a:t>cacheline</a:t>
            </a:r>
            <a:r>
              <a:rPr lang="zh-CN" altLang="en-US" dirty="0"/>
              <a:t> </a:t>
            </a:r>
            <a:r>
              <a:rPr lang="en-US" altLang="zh-CN" dirty="0"/>
              <a:t>usage</a:t>
            </a:r>
            <a:r>
              <a:rPr lang="zh-CN" altLang="en-US" dirty="0"/>
              <a:t> </a:t>
            </a:r>
            <a:r>
              <a:rPr lang="en-US" altLang="zh-CN" dirty="0"/>
              <a:t>= 100%</a:t>
            </a:r>
          </a:p>
          <a:p>
            <a:pPr lvl="1"/>
            <a:r>
              <a:rPr lang="en-US" dirty="0"/>
              <a:t>Every 16 thread has no bank conflict,</a:t>
            </a:r>
          </a:p>
          <a:p>
            <a:pPr lvl="2"/>
            <a:r>
              <a:rPr lang="en-US" dirty="0"/>
              <a:t>that means one wave cover 4 bank</a:t>
            </a:r>
          </a:p>
          <a:p>
            <a:pPr lvl="2"/>
            <a:r>
              <a:rPr lang="en-US" dirty="0"/>
              <a:t>also means address[7:6] should range from 00b to 11b within one wave</a:t>
            </a:r>
          </a:p>
          <a:p>
            <a:pPr lvl="1"/>
            <a:r>
              <a:rPr lang="en-US" dirty="0"/>
              <a:t>2 issue per wave after </a:t>
            </a:r>
            <a:r>
              <a:rPr lang="en-US" dirty="0" err="1"/>
              <a:t>s_barrier</a:t>
            </a:r>
            <a:endParaRPr lang="en-US" dirty="0"/>
          </a:p>
          <a:p>
            <a:pPr lvl="1"/>
            <a:r>
              <a:rPr lang="en-US" dirty="0"/>
              <a:t>10 issue per wave after </a:t>
            </a:r>
            <a:r>
              <a:rPr lang="en-US" dirty="0" err="1"/>
              <a:t>s_waitcnt</a:t>
            </a:r>
            <a:endParaRPr lang="en-US" dirty="0"/>
          </a:p>
        </p:txBody>
      </p:sp>
      <p:pic>
        <p:nvPicPr>
          <p:cNvPr id="5" name="Picture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D7D480E2-5850-4C7F-A541-179AAE061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2" y="4327435"/>
            <a:ext cx="11824308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2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L1 data cache</a:t>
            </a:r>
          </a:p>
          <a:p>
            <a:pPr lvl="1"/>
            <a:r>
              <a:rPr lang="en-US" dirty="0"/>
              <a:t>L1 = 4K DWORD = 4BANK</a:t>
            </a:r>
          </a:p>
          <a:p>
            <a:pPr lvl="1"/>
            <a:r>
              <a:rPr lang="en-US" dirty="0"/>
              <a:t>1 BANK = </a:t>
            </a:r>
            <a:r>
              <a:rPr lang="en-US" altLang="zh-CN" dirty="0"/>
              <a:t>1K DOWRD = 16</a:t>
            </a:r>
            <a:r>
              <a:rPr lang="en-US" dirty="0"/>
              <a:t> DWORD(</a:t>
            </a:r>
            <a:r>
              <a:rPr lang="en-US" altLang="zh-CN" dirty="0"/>
              <a:t>width</a:t>
            </a:r>
            <a:r>
              <a:rPr lang="en-US" dirty="0"/>
              <a:t>) * 64(</a:t>
            </a:r>
            <a:r>
              <a:rPr lang="en-US" altLang="zh-CN" dirty="0"/>
              <a:t>depth</a:t>
            </a:r>
            <a:r>
              <a:rPr lang="en-US" dirty="0"/>
              <a:t>)</a:t>
            </a:r>
          </a:p>
          <a:p>
            <a:pPr lvl="1"/>
            <a:r>
              <a:rPr lang="en-US" altLang="zh-CN" dirty="0"/>
              <a:t>Bandwidth</a:t>
            </a:r>
            <a:r>
              <a:rPr lang="zh-CN" altLang="en-US" dirty="0"/>
              <a:t> </a:t>
            </a:r>
            <a:r>
              <a:rPr lang="en-US" altLang="zh-CN" dirty="0"/>
              <a:t>L1 -&gt;</a:t>
            </a:r>
            <a:r>
              <a:rPr lang="zh-CN" altLang="en-US" dirty="0"/>
              <a:t> </a:t>
            </a:r>
            <a:r>
              <a:rPr lang="en-US" altLang="zh-CN" dirty="0"/>
              <a:t>CU = cacheline / </a:t>
            </a:r>
            <a:r>
              <a:rPr lang="en-US" altLang="zh-CN" dirty="0" err="1"/>
              <a:t>clk</a:t>
            </a:r>
            <a:r>
              <a:rPr lang="en-US" altLang="zh-CN" dirty="0"/>
              <a:t> = 16 DWORD / </a:t>
            </a:r>
            <a:r>
              <a:rPr lang="en-US" altLang="zh-CN" dirty="0" err="1"/>
              <a:t>clk</a:t>
            </a:r>
            <a:endParaRPr lang="en-US" dirty="0"/>
          </a:p>
          <a:p>
            <a:pPr lvl="1"/>
            <a:r>
              <a:rPr lang="en-US" dirty="0"/>
              <a:t>address[13:12] select which bank, address[11:6] select cacheline</a:t>
            </a:r>
          </a:p>
          <a:p>
            <a:pPr lvl="1"/>
            <a:r>
              <a:rPr lang="en-US" dirty="0"/>
              <a:t>Cacheline = 16DWORD = bank width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7C9AFB-B138-48F8-B81A-6AFC3B59AAE7}"/>
              </a:ext>
            </a:extLst>
          </p:cNvPr>
          <p:cNvGrpSpPr/>
          <p:nvPr/>
        </p:nvGrpSpPr>
        <p:grpSpPr>
          <a:xfrm>
            <a:off x="154654" y="3644770"/>
            <a:ext cx="11720927" cy="3103421"/>
            <a:chOff x="154654" y="2332179"/>
            <a:chExt cx="11720927" cy="3103421"/>
          </a:xfrm>
        </p:grpSpPr>
        <p:pic>
          <p:nvPicPr>
            <p:cNvPr id="10" name="Picture 9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9FAED340-C963-4914-81B9-33962F0E1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54" y="3206702"/>
              <a:ext cx="11720927" cy="22288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B7A532-0173-45C0-9367-420C0E596644}"/>
                </a:ext>
              </a:extLst>
            </p:cNvPr>
            <p:cNvSpPr/>
            <p:nvPr/>
          </p:nvSpPr>
          <p:spPr>
            <a:xfrm>
              <a:off x="755650" y="3527424"/>
              <a:ext cx="6311900" cy="2603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5D44CE-4497-41B0-8C8E-2D6B2543EDC8}"/>
                </a:ext>
              </a:extLst>
            </p:cNvPr>
            <p:cNvCxnSpPr>
              <a:cxnSpLocks/>
            </p:cNvCxnSpPr>
            <p:nvPr/>
          </p:nvCxnSpPr>
          <p:spPr>
            <a:xfrm>
              <a:off x="2099144" y="2332179"/>
              <a:ext cx="2599856" cy="11952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F9BB86F-4B16-4006-93EF-F4AB60B22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50" y="3901832"/>
            <a:ext cx="9363091" cy="4880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D3CB6C-2057-4B79-AB75-BED5466A6B2B}"/>
              </a:ext>
            </a:extLst>
          </p:cNvPr>
          <p:cNvCxnSpPr>
            <a:cxnSpLocks/>
          </p:cNvCxnSpPr>
          <p:nvPr/>
        </p:nvCxnSpPr>
        <p:spPr>
          <a:xfrm>
            <a:off x="4961614" y="3247718"/>
            <a:ext cx="2313829" cy="994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183470-6604-4F50-A7EE-DD196FF92855}"/>
              </a:ext>
            </a:extLst>
          </p:cNvPr>
          <p:cNvCxnSpPr>
            <a:cxnSpLocks/>
          </p:cNvCxnSpPr>
          <p:nvPr/>
        </p:nvCxnSpPr>
        <p:spPr>
          <a:xfrm flipH="1">
            <a:off x="8303118" y="3247718"/>
            <a:ext cx="347901" cy="994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7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A2FEB27-998E-4046-9296-642AD3470D5A}"/>
              </a:ext>
            </a:extLst>
          </p:cNvPr>
          <p:cNvGrpSpPr/>
          <p:nvPr/>
        </p:nvGrpSpPr>
        <p:grpSpPr>
          <a:xfrm>
            <a:off x="2717800" y="836613"/>
            <a:ext cx="9400667" cy="3727074"/>
            <a:chOff x="2717800" y="836613"/>
            <a:chExt cx="9400667" cy="3727074"/>
          </a:xfrm>
        </p:grpSpPr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FB13E68-472F-494D-98BA-B664ECF6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766" y="836613"/>
              <a:ext cx="9244701" cy="3727074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7710CC1-6D44-41DA-AB88-B148C445E91C}"/>
                </a:ext>
              </a:extLst>
            </p:cNvPr>
            <p:cNvCxnSpPr/>
            <p:nvPr/>
          </p:nvCxnSpPr>
          <p:spPr>
            <a:xfrm flipH="1">
              <a:off x="8836429" y="1970116"/>
              <a:ext cx="107396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B388ED2-9C21-4615-8BEB-57408C025655}"/>
                </a:ext>
              </a:extLst>
            </p:cNvPr>
            <p:cNvCxnSpPr/>
            <p:nvPr/>
          </p:nvCxnSpPr>
          <p:spPr>
            <a:xfrm flipH="1">
              <a:off x="8836429" y="2152996"/>
              <a:ext cx="107396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A31811-5C4F-480F-84BD-C4FF54BE32EC}"/>
                </a:ext>
              </a:extLst>
            </p:cNvPr>
            <p:cNvCxnSpPr/>
            <p:nvPr/>
          </p:nvCxnSpPr>
          <p:spPr>
            <a:xfrm flipH="1">
              <a:off x="8836428" y="2335876"/>
              <a:ext cx="107396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B8513E8-9DC8-431B-B733-EDCA4B7BCC64}"/>
                </a:ext>
              </a:extLst>
            </p:cNvPr>
            <p:cNvCxnSpPr/>
            <p:nvPr/>
          </p:nvCxnSpPr>
          <p:spPr>
            <a:xfrm flipH="1">
              <a:off x="8836428" y="2700150"/>
              <a:ext cx="107396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71902D8-D9DE-4056-9F39-3A5646B929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6428" y="1970116"/>
              <a:ext cx="1073967" cy="95355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EB19E50-2B1C-4C89-B635-5D1678C3E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6427" y="2152995"/>
              <a:ext cx="1073967" cy="95355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0AD035-D7D2-4C07-9F1F-8425B1E3C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6426" y="2335873"/>
              <a:ext cx="1073967" cy="95355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B06196-4213-4BBF-81E1-219DC19E76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6425" y="2698684"/>
              <a:ext cx="1073967" cy="95355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A3345CC-3260-475E-BEF4-C842484C7796}"/>
                </a:ext>
              </a:extLst>
            </p:cNvPr>
            <p:cNvCxnSpPr>
              <a:cxnSpLocks/>
              <a:stCxn id="34" idx="2"/>
              <a:endCxn id="31" idx="0"/>
            </p:cNvCxnSpPr>
            <p:nvPr/>
          </p:nvCxnSpPr>
          <p:spPr>
            <a:xfrm rot="5400000">
              <a:off x="8263565" y="512468"/>
              <a:ext cx="590872" cy="211373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70F695-161B-42DE-BC2E-C1DF3B6C4892}"/>
                </a:ext>
              </a:extLst>
            </p:cNvPr>
            <p:cNvSpPr/>
            <p:nvPr/>
          </p:nvSpPr>
          <p:spPr>
            <a:xfrm>
              <a:off x="7159234" y="1864770"/>
              <a:ext cx="685800" cy="2857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A1E2E4-ED84-4666-8E7E-D93AD431F4BA}"/>
                </a:ext>
              </a:extLst>
            </p:cNvPr>
            <p:cNvSpPr/>
            <p:nvPr/>
          </p:nvSpPr>
          <p:spPr>
            <a:xfrm>
              <a:off x="9272967" y="988148"/>
              <a:ext cx="685800" cy="2857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25">
              <a:extLst>
                <a:ext uri="{FF2B5EF4-FFF2-40B4-BE49-F238E27FC236}">
                  <a16:creationId xmlns:a16="http://schemas.microsoft.com/office/drawing/2014/main" id="{1EB20545-6DEB-4552-83A1-8D0D8F6133C9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 rot="5400000">
              <a:off x="4900659" y="812051"/>
              <a:ext cx="569279" cy="15293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C86D6C-F59A-4A86-9AA8-326B3819614B}"/>
                </a:ext>
              </a:extLst>
            </p:cNvPr>
            <p:cNvSpPr/>
            <p:nvPr/>
          </p:nvSpPr>
          <p:spPr>
            <a:xfrm>
              <a:off x="5607050" y="1006314"/>
              <a:ext cx="685800" cy="2857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699E71-E9A2-4B76-B7A6-5C710E279470}"/>
                </a:ext>
              </a:extLst>
            </p:cNvPr>
            <p:cNvSpPr/>
            <p:nvPr/>
          </p:nvSpPr>
          <p:spPr>
            <a:xfrm>
              <a:off x="4077745" y="1861343"/>
              <a:ext cx="685800" cy="2857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C8B30CF-4E4F-43D5-A0B2-91EF146A29C4}"/>
                </a:ext>
              </a:extLst>
            </p:cNvPr>
            <p:cNvCxnSpPr/>
            <p:nvPr/>
          </p:nvCxnSpPr>
          <p:spPr>
            <a:xfrm flipH="1">
              <a:off x="5412966" y="1970116"/>
              <a:ext cx="107396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E6CCA2C-433E-47CB-B373-96AF4DDD502E}"/>
                </a:ext>
              </a:extLst>
            </p:cNvPr>
            <p:cNvCxnSpPr/>
            <p:nvPr/>
          </p:nvCxnSpPr>
          <p:spPr>
            <a:xfrm flipH="1">
              <a:off x="5412966" y="2147093"/>
              <a:ext cx="107396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E0FD61C-94E0-4F7D-9660-755C631093BA}"/>
                </a:ext>
              </a:extLst>
            </p:cNvPr>
            <p:cNvCxnSpPr/>
            <p:nvPr/>
          </p:nvCxnSpPr>
          <p:spPr>
            <a:xfrm flipH="1">
              <a:off x="5413269" y="2335873"/>
              <a:ext cx="107396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CCD7AD0-9177-4568-BA7F-0F960F075F40}"/>
                </a:ext>
              </a:extLst>
            </p:cNvPr>
            <p:cNvCxnSpPr/>
            <p:nvPr/>
          </p:nvCxnSpPr>
          <p:spPr>
            <a:xfrm flipH="1">
              <a:off x="5412965" y="2698684"/>
              <a:ext cx="107396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185E2A-2315-48F2-AB52-193308595858}"/>
                </a:ext>
              </a:extLst>
            </p:cNvPr>
            <p:cNvSpPr/>
            <p:nvPr/>
          </p:nvSpPr>
          <p:spPr>
            <a:xfrm>
              <a:off x="2717800" y="1663700"/>
              <a:ext cx="6411752" cy="165502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auto"/>
            <a:r>
              <a:rPr lang="en-US" altLang="zh-CN" dirty="0"/>
              <a:t>Cache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79" y="3735241"/>
            <a:ext cx="6411752" cy="3122759"/>
          </a:xfrm>
        </p:spPr>
        <p:txBody>
          <a:bodyPr/>
          <a:lstStyle/>
          <a:p>
            <a:pPr lvl="1"/>
            <a:r>
              <a:rPr lang="en-US" dirty="0"/>
              <a:t>Get </a:t>
            </a:r>
            <a:r>
              <a:rPr lang="en-US" dirty="0" err="1"/>
              <a:t>cacheline_idx</a:t>
            </a:r>
            <a:r>
              <a:rPr lang="en-US" dirty="0"/>
              <a:t> from </a:t>
            </a:r>
            <a:r>
              <a:rPr lang="en-US" dirty="0" err="1"/>
              <a:t>addr</a:t>
            </a:r>
            <a:r>
              <a:rPr lang="en-US" dirty="0"/>
              <a:t>[</a:t>
            </a:r>
            <a:r>
              <a:rPr lang="en-US" dirty="0" err="1"/>
              <a:t>cachelineIdx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Get cacheline from cache by </a:t>
            </a:r>
            <a:r>
              <a:rPr lang="en-US" dirty="0" err="1"/>
              <a:t>cacheline_idx</a:t>
            </a:r>
            <a:endParaRPr lang="en-US" dirty="0"/>
          </a:p>
          <a:p>
            <a:pPr lvl="1"/>
            <a:r>
              <a:rPr lang="en-US" dirty="0"/>
              <a:t>Check valid bit in cacheline</a:t>
            </a:r>
          </a:p>
          <a:p>
            <a:pPr lvl="1"/>
            <a:r>
              <a:rPr lang="en-US" dirty="0"/>
              <a:t>Get tag from cacheline</a:t>
            </a:r>
          </a:p>
          <a:p>
            <a:pPr lvl="1"/>
            <a:r>
              <a:rPr lang="en-US" dirty="0"/>
              <a:t>Compare tag with </a:t>
            </a:r>
            <a:r>
              <a:rPr lang="en-US" dirty="0" err="1"/>
              <a:t>addr</a:t>
            </a:r>
            <a:r>
              <a:rPr lang="en-US" dirty="0"/>
              <a:t>[tag]</a:t>
            </a:r>
          </a:p>
          <a:p>
            <a:endParaRPr lang="en-US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6B422503-F41D-49FC-80F0-218F0B1875AF}"/>
              </a:ext>
            </a:extLst>
          </p:cNvPr>
          <p:cNvSpPr txBox="1">
            <a:spLocks/>
          </p:cNvSpPr>
          <p:nvPr/>
        </p:nvSpPr>
        <p:spPr>
          <a:xfrm>
            <a:off x="313245" y="1038224"/>
            <a:ext cx="6411752" cy="6703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Hit &amp; 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1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14095-D3C2-4F1F-93D7-143A57D10D50}"/>
              </a:ext>
            </a:extLst>
          </p:cNvPr>
          <p:cNvGrpSpPr/>
          <p:nvPr/>
        </p:nvGrpSpPr>
        <p:grpSpPr>
          <a:xfrm>
            <a:off x="313244" y="2273082"/>
            <a:ext cx="9994835" cy="4181141"/>
            <a:chOff x="2335057" y="867616"/>
            <a:chExt cx="9994835" cy="4181141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3AC6DBD-1FA3-4A89-8EE8-D72D6A8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057" y="1038224"/>
              <a:ext cx="9994835" cy="40105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C4452D-8EEB-49DC-9FF8-2247181E5304}"/>
                </a:ext>
              </a:extLst>
            </p:cNvPr>
            <p:cNvSpPr/>
            <p:nvPr/>
          </p:nvSpPr>
          <p:spPr>
            <a:xfrm>
              <a:off x="4535642" y="2266757"/>
              <a:ext cx="3989402" cy="4280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Bank 0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2D067809-47B3-4652-94E7-C764C061DD0F}"/>
                </a:ext>
              </a:extLst>
            </p:cNvPr>
            <p:cNvSpPr/>
            <p:nvPr/>
          </p:nvSpPr>
          <p:spPr>
            <a:xfrm>
              <a:off x="9736666" y="2152650"/>
              <a:ext cx="117101" cy="971550"/>
            </a:xfrm>
            <a:prstGeom prst="leftBrace">
              <a:avLst>
                <a:gd name="adj1" fmla="val 42964"/>
                <a:gd name="adj2" fmla="val 4734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FF44E144-964F-421E-8729-D5FC011D8C62}"/>
                </a:ext>
              </a:extLst>
            </p:cNvPr>
            <p:cNvSpPr/>
            <p:nvPr/>
          </p:nvSpPr>
          <p:spPr>
            <a:xfrm>
              <a:off x="9736666" y="3124200"/>
              <a:ext cx="117101" cy="971550"/>
            </a:xfrm>
            <a:prstGeom prst="leftBrace">
              <a:avLst>
                <a:gd name="adj1" fmla="val 42964"/>
                <a:gd name="adj2" fmla="val 4734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E72BA15-7148-46A0-B1B0-A77C54EA7BEE}"/>
                </a:ext>
              </a:extLst>
            </p:cNvPr>
            <p:cNvCxnSpPr>
              <a:cxnSpLocks/>
              <a:stCxn id="51" idx="2"/>
              <a:endCxn id="7" idx="0"/>
            </p:cNvCxnSpPr>
            <p:nvPr/>
          </p:nvCxnSpPr>
          <p:spPr>
            <a:xfrm rot="5400000">
              <a:off x="7135946" y="932372"/>
              <a:ext cx="728783" cy="193998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1BBA026-B9B7-4AC7-811B-A1F6848B7EF8}"/>
                </a:ext>
              </a:extLst>
            </p:cNvPr>
            <p:cNvSpPr/>
            <p:nvPr/>
          </p:nvSpPr>
          <p:spPr>
            <a:xfrm>
              <a:off x="4535642" y="2694758"/>
              <a:ext cx="3989402" cy="4280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3F3170-CEBE-42DD-88B1-B765F117BB90}"/>
                </a:ext>
              </a:extLst>
            </p:cNvPr>
            <p:cNvSpPr/>
            <p:nvPr/>
          </p:nvSpPr>
          <p:spPr>
            <a:xfrm>
              <a:off x="8041705" y="867616"/>
              <a:ext cx="857250" cy="6703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2E1CB9-A71C-47D5-8915-28CBD3F172C5}"/>
                </a:ext>
              </a:extLst>
            </p:cNvPr>
            <p:cNvSpPr/>
            <p:nvPr/>
          </p:nvSpPr>
          <p:spPr>
            <a:xfrm>
              <a:off x="4535643" y="3128164"/>
              <a:ext cx="3989402" cy="4280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7FD144E-7076-4205-A969-F9B7FBEDE384}"/>
                </a:ext>
              </a:extLst>
            </p:cNvPr>
            <p:cNvSpPr/>
            <p:nvPr/>
          </p:nvSpPr>
          <p:spPr>
            <a:xfrm>
              <a:off x="4535643" y="3556165"/>
              <a:ext cx="3989402" cy="4280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Bank 3</a:t>
              </a:r>
            </a:p>
          </p:txBody>
        </p: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EE515025-2C05-42DB-BD89-60A04E07081C}"/>
                </a:ext>
              </a:extLst>
            </p:cNvPr>
            <p:cNvCxnSpPr>
              <a:cxnSpLocks/>
              <a:stCxn id="9" idx="1"/>
              <a:endCxn id="7" idx="3"/>
            </p:cNvCxnSpPr>
            <p:nvPr/>
          </p:nvCxnSpPr>
          <p:spPr>
            <a:xfrm flipH="1" flipV="1">
              <a:off x="8525044" y="2480758"/>
              <a:ext cx="1211622" cy="131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12">
              <a:extLst>
                <a:ext uri="{FF2B5EF4-FFF2-40B4-BE49-F238E27FC236}">
                  <a16:creationId xmlns:a16="http://schemas.microsoft.com/office/drawing/2014/main" id="{315B8532-92A0-430D-A79C-F3B2A709BADB}"/>
                </a:ext>
              </a:extLst>
            </p:cNvPr>
            <p:cNvCxnSpPr>
              <a:cxnSpLocks/>
              <a:stCxn id="43" idx="1"/>
              <a:endCxn id="50" idx="3"/>
            </p:cNvCxnSpPr>
            <p:nvPr/>
          </p:nvCxnSpPr>
          <p:spPr>
            <a:xfrm flipH="1" flipV="1">
              <a:off x="8525044" y="2908759"/>
              <a:ext cx="1211622" cy="6754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9FFB93-DF72-44F0-A0C3-E0116C970621}"/>
                </a:ext>
              </a:extLst>
            </p:cNvPr>
            <p:cNvSpPr/>
            <p:nvPr/>
          </p:nvSpPr>
          <p:spPr>
            <a:xfrm>
              <a:off x="4707467" y="2408917"/>
              <a:ext cx="1242483" cy="20318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tag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B2E4C3-9764-4AE8-862C-63F9D4E4D0C3}"/>
                </a:ext>
              </a:extLst>
            </p:cNvPr>
            <p:cNvSpPr/>
            <p:nvPr/>
          </p:nvSpPr>
          <p:spPr>
            <a:xfrm>
              <a:off x="7069667" y="2385869"/>
              <a:ext cx="1242483" cy="203184"/>
            </a:xfrm>
            <a:prstGeom prst="rect">
              <a:avLst/>
            </a:prstGeom>
            <a:solidFill>
              <a:srgbClr val="00AAB5"/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cacheline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auto"/>
            <a:r>
              <a:rPr lang="en-US" altLang="zh-CN" dirty="0"/>
              <a:t>Cache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6B422503-F41D-49FC-80F0-218F0B1875AF}"/>
              </a:ext>
            </a:extLst>
          </p:cNvPr>
          <p:cNvSpPr txBox="1">
            <a:spLocks/>
          </p:cNvSpPr>
          <p:nvPr/>
        </p:nvSpPr>
        <p:spPr>
          <a:xfrm>
            <a:off x="313245" y="1038224"/>
            <a:ext cx="6411752" cy="6703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4 way set</a:t>
            </a:r>
          </a:p>
          <a:p>
            <a:pPr lvl="1" fontAlgn="auto"/>
            <a:r>
              <a:rPr lang="en-US" dirty="0"/>
              <a:t>Reduce hardware usage</a:t>
            </a:r>
          </a:p>
          <a:p>
            <a:pPr lvl="1" fontAlgn="auto"/>
            <a:r>
              <a:rPr lang="en-US" dirty="0"/>
              <a:t>Reduce tag compare time</a:t>
            </a:r>
          </a:p>
        </p:txBody>
      </p:sp>
    </p:spTree>
    <p:extLst>
      <p:ext uri="{BB962C8B-B14F-4D97-AF65-F5344CB8AC3E}">
        <p14:creationId xmlns:p14="http://schemas.microsoft.com/office/powerpoint/2010/main" val="119799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auto"/>
            <a:r>
              <a:rPr lang="en-US" altLang="zh-CN" dirty="0"/>
              <a:t>Cache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6B422503-F41D-49FC-80F0-218F0B1875AF}"/>
              </a:ext>
            </a:extLst>
          </p:cNvPr>
          <p:cNvSpPr txBox="1">
            <a:spLocks/>
          </p:cNvSpPr>
          <p:nvPr/>
        </p:nvSpPr>
        <p:spPr>
          <a:xfrm>
            <a:off x="313245" y="1038224"/>
            <a:ext cx="11684022" cy="506730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L1 update policy</a:t>
            </a:r>
          </a:p>
          <a:p>
            <a:pPr lvl="1" fontAlgn="auto"/>
            <a:r>
              <a:rPr lang="en-US" altLang="zh-CN" dirty="0"/>
              <a:t>Write through: when </a:t>
            </a:r>
            <a:r>
              <a:rPr lang="en-US" altLang="zh-CN" dirty="0" err="1"/>
              <a:t>sp</a:t>
            </a:r>
            <a:r>
              <a:rPr lang="en-US" altLang="zh-CN" dirty="0"/>
              <a:t> write, if </a:t>
            </a:r>
            <a:r>
              <a:rPr lang="en-US" altLang="zh-CN" dirty="0" err="1"/>
              <a:t>addr</a:t>
            </a:r>
            <a:r>
              <a:rPr lang="en-US" altLang="zh-CN" dirty="0"/>
              <a:t> hit in L1, we update the data in L1 as well as data in L2, when </a:t>
            </a:r>
            <a:r>
              <a:rPr lang="en-US" altLang="zh-CN" dirty="0" err="1"/>
              <a:t>sp</a:t>
            </a:r>
            <a:r>
              <a:rPr lang="en-US" altLang="zh-CN" dirty="0"/>
              <a:t> read the </a:t>
            </a:r>
            <a:r>
              <a:rPr lang="en-US" altLang="zh-CN" dirty="0" err="1"/>
              <a:t>addr</a:t>
            </a:r>
            <a:r>
              <a:rPr lang="en-US" altLang="zh-CN" dirty="0"/>
              <a:t> after , it always gets </a:t>
            </a:r>
            <a:r>
              <a:rPr lang="en-US" altLang="zh-CN"/>
              <a:t>the latest </a:t>
            </a: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0208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 err="1"/>
              <a:t>flat_load_dword</a:t>
            </a:r>
            <a:r>
              <a:rPr lang="en-US" dirty="0"/>
              <a:t> with cacheline usage = 100%</a:t>
            </a:r>
          </a:p>
          <a:p>
            <a:pPr lvl="1"/>
            <a:r>
              <a:rPr lang="en-US" dirty="0"/>
              <a:t>Every continues 16 thread read one entire cacheline</a:t>
            </a:r>
          </a:p>
          <a:p>
            <a:pPr lvl="1"/>
            <a:r>
              <a:rPr lang="en-US" dirty="0"/>
              <a:t>No bank conflict </a:t>
            </a:r>
          </a:p>
          <a:p>
            <a:pPr lvl="1"/>
            <a:r>
              <a:rPr lang="en-US" dirty="0"/>
              <a:t>No block, every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</a:t>
            </a:r>
          </a:p>
        </p:txBody>
      </p:sp>
      <p:pic>
        <p:nvPicPr>
          <p:cNvPr id="9" name="Picture 8" descr="A picture containing room, clock&#10;&#10;Description automatically generated">
            <a:extLst>
              <a:ext uri="{FF2B5EF4-FFF2-40B4-BE49-F238E27FC236}">
                <a16:creationId xmlns:a16="http://schemas.microsoft.com/office/drawing/2014/main" id="{C3479395-35E8-42A8-9A84-1D999B53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4530726"/>
            <a:ext cx="3449561" cy="1574800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2BA49054-F430-410E-B0D1-BCE484CF3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07" y="3644770"/>
            <a:ext cx="9220674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 err="1"/>
              <a:t>flat_load_dword</a:t>
            </a:r>
            <a:r>
              <a:rPr lang="en-US" dirty="0"/>
              <a:t> with cacheline usage = 1/16</a:t>
            </a:r>
          </a:p>
          <a:p>
            <a:pPr lvl="1"/>
            <a:r>
              <a:rPr lang="en-US" dirty="0"/>
              <a:t>Every continues 16 thread read one entire cacheline</a:t>
            </a:r>
          </a:p>
          <a:p>
            <a:pPr lvl="1"/>
            <a:r>
              <a:rPr lang="en-US" dirty="0"/>
              <a:t>Every 16 thread has bank </a:t>
            </a:r>
            <a:r>
              <a:rPr lang="en-US" dirty="0" err="1"/>
              <a:t>confilict</a:t>
            </a:r>
            <a:r>
              <a:rPr lang="en-US" dirty="0"/>
              <a:t> </a:t>
            </a:r>
          </a:p>
          <a:p>
            <a:pPr lvl="1" fontAlgn="auto"/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per issue after first 12 issue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EF157D-4C36-4261-8454-06C848693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3777237"/>
            <a:ext cx="3820132" cy="2474080"/>
          </a:xfrm>
          <a:prstGeom prst="rect">
            <a:avLst/>
          </a:prstGeom>
        </p:spPr>
      </p:pic>
      <p:pic>
        <p:nvPicPr>
          <p:cNvPr id="8" name="Picture 7" descr="A device with a screen&#10;&#10;Description automatically generated">
            <a:extLst>
              <a:ext uri="{FF2B5EF4-FFF2-40B4-BE49-F238E27FC236}">
                <a16:creationId xmlns:a16="http://schemas.microsoft.com/office/drawing/2014/main" id="{8BD71DF3-E6A4-4B02-AB6E-E29547F04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76" y="2969728"/>
            <a:ext cx="8790578" cy="32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5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</a:t>
            </a:r>
          </a:p>
          <a:p>
            <a:pPr lvl="1"/>
            <a:r>
              <a:rPr lang="en-US" dirty="0"/>
              <a:t>cacheline usage = </a:t>
            </a:r>
            <a:r>
              <a:rPr lang="en-US" dirty="0">
                <a:solidFill>
                  <a:srgbClr val="FF0000"/>
                </a:solidFill>
              </a:rPr>
              <a:t>100%</a:t>
            </a:r>
            <a:r>
              <a:rPr lang="en-US" dirty="0"/>
              <a:t>, every continues 4 thread read one entire cacheline</a:t>
            </a:r>
          </a:p>
          <a:p>
            <a:pPr lvl="1"/>
            <a:r>
              <a:rPr lang="en-US" altLang="zh-CN" dirty="0"/>
              <a:t>bank usage = </a:t>
            </a:r>
            <a:r>
              <a:rPr lang="en-US" altLang="zh-CN" dirty="0">
                <a:solidFill>
                  <a:srgbClr val="FF0000"/>
                </a:solidFill>
              </a:rPr>
              <a:t>100%</a:t>
            </a:r>
            <a:r>
              <a:rPr lang="en-US" altLang="zh-CN" dirty="0"/>
              <a:t>, </a:t>
            </a:r>
            <a:r>
              <a:rPr lang="en-US" dirty="0"/>
              <a:t>every continues 16 thread cover 4 banks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BFEB720-D250-4475-A5DD-788E8E771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9870"/>
            <a:ext cx="4692891" cy="2482978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67CE4DA8-4B32-424D-8257-EC79E3CB1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29" y="6579871"/>
            <a:ext cx="8523382" cy="2482977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8CF2F70-5123-4624-B827-46ED42510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47" y="2816498"/>
            <a:ext cx="9794329" cy="37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6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 </a:t>
            </a:r>
          </a:p>
          <a:p>
            <a:pPr lvl="1"/>
            <a:r>
              <a:rPr lang="en-US" dirty="0"/>
              <a:t>cacheline usage = </a:t>
            </a:r>
            <a:r>
              <a:rPr lang="en-US" dirty="0">
                <a:solidFill>
                  <a:srgbClr val="FF0000"/>
                </a:solidFill>
              </a:rPr>
              <a:t>100%</a:t>
            </a:r>
            <a:r>
              <a:rPr lang="en-US" dirty="0"/>
              <a:t>, every continues 4 thread read one entire cacheline</a:t>
            </a:r>
          </a:p>
          <a:p>
            <a:pPr lvl="1"/>
            <a:r>
              <a:rPr lang="en-US" dirty="0"/>
              <a:t>bank usage = </a:t>
            </a:r>
            <a:r>
              <a:rPr lang="en-US" dirty="0">
                <a:solidFill>
                  <a:srgbClr val="FF0000"/>
                </a:solidFill>
              </a:rPr>
              <a:t>50%</a:t>
            </a:r>
            <a:r>
              <a:rPr lang="en-US" dirty="0"/>
              <a:t>, every continues </a:t>
            </a:r>
            <a:r>
              <a:rPr lang="en-US" altLang="zh-CN" dirty="0"/>
              <a:t>8</a:t>
            </a:r>
            <a:r>
              <a:rPr lang="en-US" dirty="0"/>
              <a:t> thread cover only 2 banks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32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486740A-2A03-4D9C-B1C4-5FCC68FB0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14" y="6867528"/>
            <a:ext cx="5353325" cy="2463927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573D914B-5189-4041-9CDF-BD086CFE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45" y="6858000"/>
            <a:ext cx="7700429" cy="243876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067099-5E60-4E1A-9FE7-5B0C683C2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48" y="2886399"/>
            <a:ext cx="9939509" cy="39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55910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6870</TotalTime>
  <Words>810</Words>
  <Application>Microsoft Office PowerPoint</Application>
  <PresentationFormat>Custom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 3</vt:lpstr>
      <vt:lpstr>1_AMD WIDE BLK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1036</cp:revision>
  <dcterms:modified xsi:type="dcterms:W3CDTF">2020-09-29T02:49:16Z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