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84" r:id="rId3"/>
    <p:sldId id="288" r:id="rId4"/>
    <p:sldId id="257" r:id="rId5"/>
    <p:sldId id="258" r:id="rId6"/>
    <p:sldId id="259" r:id="rId7"/>
    <p:sldId id="260" r:id="rId8"/>
    <p:sldId id="283" r:id="rId9"/>
    <p:sldId id="290" r:id="rId10"/>
    <p:sldId id="287" r:id="rId11"/>
    <p:sldId id="291" r:id="rId12"/>
    <p:sldId id="292" r:id="rId13"/>
    <p:sldId id="286" r:id="rId14"/>
    <p:sldId id="285" r:id="rId15"/>
    <p:sldId id="293" r:id="rId16"/>
    <p:sldId id="295" r:id="rId17"/>
    <p:sldId id="294"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4"/>
            <p14:sldId id="288"/>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83"/>
            <p14:sldId id="290"/>
            <p14:sldId id="287"/>
            <p14:sldId id="291"/>
            <p14:sldId id="292"/>
            <p14:sldId id="286"/>
            <p14:sldId id="285"/>
            <p14:sldId id="293"/>
            <p14:sldId id="295"/>
            <p14:sldId id="29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598" autoAdjust="0"/>
  </p:normalViewPr>
  <p:slideViewPr>
    <p:cSldViewPr snapToGrid="0">
      <p:cViewPr varScale="1">
        <p:scale>
          <a:sx n="67" d="100"/>
          <a:sy n="67" d="100"/>
        </p:scale>
        <p:origin x="5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4/22/2024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7.png"/><Relationship Id="rId7"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open-meteo.com/"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sz="6000" b="1" dirty="0"/>
              <a:t>Weather Trends Analysis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785162"/>
            <a:ext cx="9144000" cy="1287675"/>
          </a:xfrm>
        </p:spPr>
        <p:txBody>
          <a:bodyPr/>
          <a:lstStyle/>
          <a:p>
            <a:r>
              <a:rPr lang="en-US" sz="2800" b="1" dirty="0"/>
              <a:t>Group2: </a:t>
            </a:r>
            <a:r>
              <a:rPr lang="en-US" sz="2800" b="1" dirty="0" err="1"/>
              <a:t>Guruksha</a:t>
            </a:r>
            <a:r>
              <a:rPr lang="en-US" sz="2800" b="1" dirty="0"/>
              <a:t> </a:t>
            </a:r>
            <a:r>
              <a:rPr lang="en-US" sz="2800" b="1" dirty="0" err="1"/>
              <a:t>Gurnani</a:t>
            </a:r>
            <a:r>
              <a:rPr lang="en-US" sz="2800" b="1" dirty="0"/>
              <a:t>, Meng-Fei Hung </a:t>
            </a:r>
          </a:p>
          <a:p>
            <a:r>
              <a:rPr lang="en-US" sz="2800" b="1" dirty="0"/>
              <a:t>DATS 6450: Cloud Computing </a:t>
            </a:r>
          </a:p>
          <a:p>
            <a:r>
              <a:rPr lang="en-US" sz="2800" b="1" dirty="0"/>
              <a:t>April 22nd, 2024</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1DB8-50F8-DC20-5B77-7274081111A8}"/>
              </a:ext>
            </a:extLst>
          </p:cNvPr>
          <p:cNvSpPr>
            <a:spLocks noGrp="1"/>
          </p:cNvSpPr>
          <p:nvPr>
            <p:ph type="title"/>
          </p:nvPr>
        </p:nvSpPr>
        <p:spPr/>
        <p:txBody>
          <a:bodyPr vert="horz" lIns="91440" tIns="45720" rIns="91440" bIns="45720" rtlCol="0" anchor="ctr" anchorCtr="0">
            <a:normAutofit/>
          </a:bodyPr>
          <a:lstStyle/>
          <a:p>
            <a:r>
              <a:rPr lang="en-US" sz="3600" b="1" dirty="0"/>
              <a:t>Logical Architecture </a:t>
            </a:r>
            <a:r>
              <a:rPr lang="en" sz="3600" b="1" dirty="0"/>
              <a:t> Architecture</a:t>
            </a:r>
            <a:endParaRPr lang="en-US" sz="3600" b="1" dirty="0"/>
          </a:p>
        </p:txBody>
      </p:sp>
      <p:pic>
        <p:nvPicPr>
          <p:cNvPr id="4" name="Picture 3">
            <a:extLst>
              <a:ext uri="{FF2B5EF4-FFF2-40B4-BE49-F238E27FC236}">
                <a16:creationId xmlns:a16="http://schemas.microsoft.com/office/drawing/2014/main" id="{CD80C772-DD8F-14E1-F36F-6D8CF921CE57}"/>
              </a:ext>
            </a:extLst>
          </p:cNvPr>
          <p:cNvPicPr>
            <a:picLocks noChangeAspect="1"/>
          </p:cNvPicPr>
          <p:nvPr/>
        </p:nvPicPr>
        <p:blipFill>
          <a:blip r:embed="rId2"/>
          <a:stretch>
            <a:fillRect/>
          </a:stretch>
        </p:blipFill>
        <p:spPr>
          <a:xfrm>
            <a:off x="748129" y="3072196"/>
            <a:ext cx="2242280" cy="868680"/>
          </a:xfrm>
          <a:prstGeom prst="rect">
            <a:avLst/>
          </a:prstGeom>
        </p:spPr>
      </p:pic>
      <p:cxnSp>
        <p:nvCxnSpPr>
          <p:cNvPr id="5" name="Google Shape;126;p21">
            <a:extLst>
              <a:ext uri="{FF2B5EF4-FFF2-40B4-BE49-F238E27FC236}">
                <a16:creationId xmlns:a16="http://schemas.microsoft.com/office/drawing/2014/main" id="{8DD5039A-2073-06BD-D686-191098A4CA5C}"/>
              </a:ext>
            </a:extLst>
          </p:cNvPr>
          <p:cNvCxnSpPr/>
          <p:nvPr/>
        </p:nvCxnSpPr>
        <p:spPr>
          <a:xfrm>
            <a:off x="3111803" y="3667509"/>
            <a:ext cx="2114100" cy="1800"/>
          </a:xfrm>
          <a:prstGeom prst="straightConnector1">
            <a:avLst/>
          </a:prstGeom>
          <a:noFill/>
          <a:ln w="19050" cap="flat" cmpd="sng">
            <a:solidFill>
              <a:schemeClr val="dk1"/>
            </a:solidFill>
            <a:prstDash val="solid"/>
            <a:round/>
            <a:headEnd type="none" w="med" len="med"/>
            <a:tailEnd type="triangle" w="med" len="med"/>
          </a:ln>
        </p:spPr>
      </p:cxnSp>
      <p:cxnSp>
        <p:nvCxnSpPr>
          <p:cNvPr id="12" name="Google Shape;126;p21">
            <a:extLst>
              <a:ext uri="{FF2B5EF4-FFF2-40B4-BE49-F238E27FC236}">
                <a16:creationId xmlns:a16="http://schemas.microsoft.com/office/drawing/2014/main" id="{142FABF5-4182-89D1-2289-78C436B2AD12}"/>
              </a:ext>
            </a:extLst>
          </p:cNvPr>
          <p:cNvCxnSpPr/>
          <p:nvPr/>
        </p:nvCxnSpPr>
        <p:spPr>
          <a:xfrm>
            <a:off x="6775497" y="3623142"/>
            <a:ext cx="2377440" cy="1800"/>
          </a:xfrm>
          <a:prstGeom prst="straightConnector1">
            <a:avLst/>
          </a:prstGeom>
          <a:noFill/>
          <a:ln w="19050" cap="flat" cmpd="sng">
            <a:solidFill>
              <a:schemeClr val="dk1"/>
            </a:solidFill>
            <a:prstDash val="solid"/>
            <a:round/>
            <a:headEnd type="none" w="med" len="med"/>
            <a:tailEnd type="triangle" w="med" len="med"/>
          </a:ln>
        </p:spPr>
      </p:cxnSp>
      <p:sp>
        <p:nvSpPr>
          <p:cNvPr id="15" name="TextBox 14">
            <a:extLst>
              <a:ext uri="{FF2B5EF4-FFF2-40B4-BE49-F238E27FC236}">
                <a16:creationId xmlns:a16="http://schemas.microsoft.com/office/drawing/2014/main" id="{E6B19968-A60A-A17E-3662-4FD1B28046B3}"/>
              </a:ext>
            </a:extLst>
          </p:cNvPr>
          <p:cNvSpPr txBox="1"/>
          <p:nvPr/>
        </p:nvSpPr>
        <p:spPr>
          <a:xfrm>
            <a:off x="1144055" y="3974089"/>
            <a:ext cx="1450428"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a:defRPr sz="14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t>Data Source API</a:t>
            </a:r>
          </a:p>
        </p:txBody>
      </p:sp>
      <p:sp>
        <p:nvSpPr>
          <p:cNvPr id="20" name="Google Shape;125;p21">
            <a:extLst>
              <a:ext uri="{FF2B5EF4-FFF2-40B4-BE49-F238E27FC236}">
                <a16:creationId xmlns:a16="http://schemas.microsoft.com/office/drawing/2014/main" id="{8119C2FF-53A1-BA3F-B9B8-A093B7140C00}"/>
              </a:ext>
            </a:extLst>
          </p:cNvPr>
          <p:cNvSpPr txBox="1"/>
          <p:nvPr/>
        </p:nvSpPr>
        <p:spPr>
          <a:xfrm>
            <a:off x="8273696" y="1485924"/>
            <a:ext cx="1901099" cy="115460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i="1" dirty="0">
                <a:solidFill>
                  <a:schemeClr val="dk1"/>
                </a:solidFill>
                <a:latin typeface="Average"/>
                <a:ea typeface="Average"/>
                <a:cs typeface="Average"/>
                <a:sym typeface="Average"/>
              </a:rPr>
              <a:t>C</a:t>
            </a:r>
            <a:r>
              <a:rPr lang="en" sz="1200" b="1" i="1" dirty="0">
                <a:solidFill>
                  <a:schemeClr val="dk1"/>
                </a:solidFill>
                <a:latin typeface="Average"/>
                <a:ea typeface="Average"/>
                <a:cs typeface="Average"/>
                <a:sym typeface="Average"/>
              </a:rPr>
              <a:t>reat Policies:  </a:t>
            </a:r>
            <a:r>
              <a:rPr lang="en-US" sz="1200" b="1" i="1" dirty="0">
                <a:solidFill>
                  <a:schemeClr val="dk1"/>
                </a:solidFill>
                <a:latin typeface="Average"/>
              </a:rPr>
              <a:t>Modify permissions in s3-lambda-weather</a:t>
            </a:r>
            <a:endParaRPr sz="1200" b="1" i="1" dirty="0">
              <a:solidFill>
                <a:schemeClr val="dk1"/>
              </a:solidFill>
              <a:latin typeface="Average"/>
              <a:sym typeface="Average"/>
            </a:endParaRPr>
          </a:p>
        </p:txBody>
      </p:sp>
      <p:cxnSp>
        <p:nvCxnSpPr>
          <p:cNvPr id="30" name="Connector: Elbow 29">
            <a:extLst>
              <a:ext uri="{FF2B5EF4-FFF2-40B4-BE49-F238E27FC236}">
                <a16:creationId xmlns:a16="http://schemas.microsoft.com/office/drawing/2014/main" id="{E277CE04-201C-F675-AFCA-9D06492463AF}"/>
              </a:ext>
            </a:extLst>
          </p:cNvPr>
          <p:cNvCxnSpPr>
            <a:cxnSpLocks/>
          </p:cNvCxnSpPr>
          <p:nvPr/>
        </p:nvCxnSpPr>
        <p:spPr>
          <a:xfrm rot="5400000">
            <a:off x="7781437" y="3439754"/>
            <a:ext cx="822960" cy="2926080"/>
          </a:xfrm>
          <a:prstGeom prst="bentConnector2">
            <a:avLst/>
          </a:prstGeom>
          <a:noFill/>
          <a:ln w="19050" cap="flat" cmpd="sng">
            <a:solidFill>
              <a:schemeClr val="dk1"/>
            </a:solidFill>
            <a:prstDash val="solid"/>
            <a:round/>
            <a:headEnd type="none" w="med" len="med"/>
            <a:tailEnd type="triangle" w="med" len="med"/>
          </a:ln>
        </p:spPr>
      </p:cxnSp>
      <p:cxnSp>
        <p:nvCxnSpPr>
          <p:cNvPr id="43" name="Google Shape;126;p21">
            <a:extLst>
              <a:ext uri="{FF2B5EF4-FFF2-40B4-BE49-F238E27FC236}">
                <a16:creationId xmlns:a16="http://schemas.microsoft.com/office/drawing/2014/main" id="{3C002002-3792-B0A2-9299-2E17A01CB620}"/>
              </a:ext>
            </a:extLst>
          </p:cNvPr>
          <p:cNvCxnSpPr/>
          <p:nvPr/>
        </p:nvCxnSpPr>
        <p:spPr>
          <a:xfrm>
            <a:off x="5646439" y="2467453"/>
            <a:ext cx="914400" cy="1800"/>
          </a:xfrm>
          <a:prstGeom prst="straightConnector1">
            <a:avLst/>
          </a:prstGeom>
          <a:noFill/>
          <a:ln w="19050" cap="flat" cmpd="sng">
            <a:solidFill>
              <a:schemeClr val="dk1"/>
            </a:solidFill>
            <a:prstDash val="solid"/>
            <a:round/>
            <a:headEnd type="none" w="med" len="med"/>
            <a:tailEnd type="triangle" w="med" len="med"/>
          </a:ln>
        </p:spPr>
      </p:cxnSp>
      <p:cxnSp>
        <p:nvCxnSpPr>
          <p:cNvPr id="44" name="Google Shape;126;p21">
            <a:extLst>
              <a:ext uri="{FF2B5EF4-FFF2-40B4-BE49-F238E27FC236}">
                <a16:creationId xmlns:a16="http://schemas.microsoft.com/office/drawing/2014/main" id="{E41D4A96-B566-D38C-B7E4-E74C869A1FD6}"/>
              </a:ext>
            </a:extLst>
          </p:cNvPr>
          <p:cNvCxnSpPr/>
          <p:nvPr/>
        </p:nvCxnSpPr>
        <p:spPr>
          <a:xfrm>
            <a:off x="7375253" y="2446798"/>
            <a:ext cx="914400" cy="1800"/>
          </a:xfrm>
          <a:prstGeom prst="straightConnector1">
            <a:avLst/>
          </a:prstGeom>
          <a:noFill/>
          <a:ln w="19050" cap="flat" cmpd="sng">
            <a:solidFill>
              <a:schemeClr val="dk1"/>
            </a:solidFill>
            <a:prstDash val="solid"/>
            <a:round/>
            <a:headEnd type="none" w="med" len="med"/>
            <a:tailEnd type="triangle" w="med" len="med"/>
          </a:ln>
        </p:spPr>
      </p:cxnSp>
      <p:cxnSp>
        <p:nvCxnSpPr>
          <p:cNvPr id="50" name="Connector: Elbow 49">
            <a:extLst>
              <a:ext uri="{FF2B5EF4-FFF2-40B4-BE49-F238E27FC236}">
                <a16:creationId xmlns:a16="http://schemas.microsoft.com/office/drawing/2014/main" id="{FF56B613-A127-F280-DB3C-638ABFA3ECC4}"/>
              </a:ext>
            </a:extLst>
          </p:cNvPr>
          <p:cNvCxnSpPr>
            <a:cxnSpLocks/>
          </p:cNvCxnSpPr>
          <p:nvPr/>
        </p:nvCxnSpPr>
        <p:spPr>
          <a:xfrm>
            <a:off x="9061901" y="2433840"/>
            <a:ext cx="837309" cy="548640"/>
          </a:xfrm>
          <a:prstGeom prst="bentConnector2">
            <a:avLst/>
          </a:prstGeom>
          <a:noFill/>
          <a:ln w="19050" cap="flat" cmpd="sng">
            <a:solidFill>
              <a:schemeClr val="dk1"/>
            </a:solidFill>
            <a:prstDash val="solid"/>
            <a:round/>
            <a:headEnd type="none" w="med" len="med"/>
            <a:tailEnd type="triangle" w="med" len="med"/>
          </a:ln>
        </p:spPr>
      </p:cxnSp>
      <p:sp>
        <p:nvSpPr>
          <p:cNvPr id="51" name="Google Shape;125;p21">
            <a:extLst>
              <a:ext uri="{FF2B5EF4-FFF2-40B4-BE49-F238E27FC236}">
                <a16:creationId xmlns:a16="http://schemas.microsoft.com/office/drawing/2014/main" id="{43C809F7-3F62-75BF-33FB-A998D3F4A954}"/>
              </a:ext>
            </a:extLst>
          </p:cNvPr>
          <p:cNvSpPr txBox="1"/>
          <p:nvPr/>
        </p:nvSpPr>
        <p:spPr>
          <a:xfrm>
            <a:off x="3246437" y="3750713"/>
            <a:ext cx="1870858" cy="1154608"/>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b="1" i="1" dirty="0">
                <a:solidFill>
                  <a:schemeClr val="dk1"/>
                </a:solidFill>
                <a:latin typeface="Average"/>
              </a:rPr>
              <a:t>Write the code to make an HTTP request to the external API using libraries</a:t>
            </a:r>
          </a:p>
          <a:p>
            <a:pPr marL="171450" lvl="0" indent="-171450" algn="l" rtl="0">
              <a:spcBef>
                <a:spcPts val="0"/>
              </a:spcBef>
              <a:spcAft>
                <a:spcPts val="0"/>
              </a:spcAft>
              <a:buFont typeface="Arial" panose="020B0604020202020204" pitchFamily="34" charset="0"/>
              <a:buChar char="•"/>
            </a:pPr>
            <a:r>
              <a:rPr lang="en-US" sz="1200" b="1" i="1" dirty="0">
                <a:solidFill>
                  <a:schemeClr val="dk1"/>
                </a:solidFill>
                <a:latin typeface="Average"/>
                <a:ea typeface="Average"/>
                <a:cs typeface="Average"/>
                <a:sym typeface="Average"/>
              </a:rPr>
              <a:t>Upload codes and packages to Lambda</a:t>
            </a:r>
            <a:endParaRPr sz="1200" b="1" i="1" dirty="0">
              <a:solidFill>
                <a:schemeClr val="dk1"/>
              </a:solidFill>
              <a:latin typeface="Average"/>
              <a:sym typeface="Average"/>
            </a:endParaRPr>
          </a:p>
        </p:txBody>
      </p:sp>
      <p:sp>
        <p:nvSpPr>
          <p:cNvPr id="52" name="Google Shape;125;p21">
            <a:extLst>
              <a:ext uri="{FF2B5EF4-FFF2-40B4-BE49-F238E27FC236}">
                <a16:creationId xmlns:a16="http://schemas.microsoft.com/office/drawing/2014/main" id="{EBA3AF31-5C2D-4793-FBF7-0A1BF1293D9B}"/>
              </a:ext>
            </a:extLst>
          </p:cNvPr>
          <p:cNvSpPr txBox="1"/>
          <p:nvPr/>
        </p:nvSpPr>
        <p:spPr>
          <a:xfrm>
            <a:off x="6918830" y="3654994"/>
            <a:ext cx="1870858" cy="1154608"/>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b="1" i="1" dirty="0">
                <a:solidFill>
                  <a:schemeClr val="dk1"/>
                </a:solidFill>
                <a:latin typeface="Average"/>
                <a:sym typeface="Average"/>
              </a:rPr>
              <a:t>Storage data to S3</a:t>
            </a:r>
            <a:endParaRPr sz="1200" b="1" i="1" dirty="0">
              <a:solidFill>
                <a:schemeClr val="dk1"/>
              </a:solidFill>
              <a:latin typeface="Average"/>
              <a:sym typeface="Average"/>
            </a:endParaRPr>
          </a:p>
        </p:txBody>
      </p:sp>
      <p:pic>
        <p:nvPicPr>
          <p:cNvPr id="55"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475290" y="3080393"/>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8735516" y="3907778"/>
            <a:ext cx="22904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57" name="Graphic 19" descr="AWS Identity and Access Management (IAM) service icon.">
            <a:extLst>
              <a:ext uri="{FF2B5EF4-FFF2-40B4-BE49-F238E27FC236}">
                <a16:creationId xmlns:a16="http://schemas.microsoft.com/office/drawing/2014/main" id="{0F4A7E32-9871-406B-84F3-C360C5F0C6E0}"/>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4205535" y="1647167"/>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12">
            <a:extLst>
              <a:ext uri="{FF2B5EF4-FFF2-40B4-BE49-F238E27FC236}">
                <a16:creationId xmlns:a16="http://schemas.microsoft.com/office/drawing/2014/main" id="{ED7CE35B-5B40-447F-A365-36D4EAE4A481}"/>
              </a:ext>
            </a:extLst>
          </p:cNvPr>
          <p:cNvSpPr txBox="1">
            <a:spLocks noChangeArrowheads="1"/>
          </p:cNvSpPr>
          <p:nvPr/>
        </p:nvSpPr>
        <p:spPr bwMode="auto">
          <a:xfrm>
            <a:off x="3456237" y="2472968"/>
            <a:ext cx="23256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AWS Identity and Access Management (IAM)</a:t>
            </a:r>
          </a:p>
        </p:txBody>
      </p:sp>
      <p:pic>
        <p:nvPicPr>
          <p:cNvPr id="59" name="Graphic 58" descr="Permissions resource icon for the IAM service.">
            <a:extLst>
              <a:ext uri="{FF2B5EF4-FFF2-40B4-BE49-F238E27FC236}">
                <a16:creationId xmlns:a16="http://schemas.microsoft.com/office/drawing/2014/main" id="{7A7449D2-4603-FC42-72BA-37591DF54B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89646" y="2261755"/>
            <a:ext cx="525780" cy="525780"/>
          </a:xfrm>
          <a:prstGeom prst="rect">
            <a:avLst/>
          </a:prstGeom>
        </p:spPr>
      </p:pic>
      <p:pic>
        <p:nvPicPr>
          <p:cNvPr id="60" name="Graphic 59" descr="Role resource icon for the IAM service.">
            <a:extLst>
              <a:ext uri="{FF2B5EF4-FFF2-40B4-BE49-F238E27FC236}">
                <a16:creationId xmlns:a16="http://schemas.microsoft.com/office/drawing/2014/main" id="{C9E2B75B-7C2B-1352-35FC-DB3CD996E0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35161" y="2140100"/>
            <a:ext cx="457200" cy="457200"/>
          </a:xfrm>
          <a:prstGeom prst="rect">
            <a:avLst/>
          </a:prstGeom>
        </p:spPr>
      </p:pic>
      <p:sp>
        <p:nvSpPr>
          <p:cNvPr id="61" name="TextBox 29">
            <a:extLst>
              <a:ext uri="{FF2B5EF4-FFF2-40B4-BE49-F238E27FC236}">
                <a16:creationId xmlns:a16="http://schemas.microsoft.com/office/drawing/2014/main" id="{0E1F36E3-78CE-DDE0-B3D0-225D718DF8EF}"/>
              </a:ext>
            </a:extLst>
          </p:cNvPr>
          <p:cNvSpPr txBox="1">
            <a:spLocks noChangeArrowheads="1"/>
          </p:cNvSpPr>
          <p:nvPr/>
        </p:nvSpPr>
        <p:spPr bwMode="auto">
          <a:xfrm>
            <a:off x="6360225" y="2590744"/>
            <a:ext cx="1260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Role</a:t>
            </a:r>
          </a:p>
        </p:txBody>
      </p:sp>
      <p:pic>
        <p:nvPicPr>
          <p:cNvPr id="62" name="lambda" descr="Lambda service icon.">
            <a:extLst>
              <a:ext uri="{FF2B5EF4-FFF2-40B4-BE49-F238E27FC236}">
                <a16:creationId xmlns:a16="http://schemas.microsoft.com/office/drawing/2014/main" id="{E63F44A6-F2F8-E81D-8883-BA00412F7634}"/>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590764" y="3178875"/>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label5">
            <a:extLst>
              <a:ext uri="{FF2B5EF4-FFF2-40B4-BE49-F238E27FC236}">
                <a16:creationId xmlns:a16="http://schemas.microsoft.com/office/drawing/2014/main" id="{C1880396-1E1D-5B6F-3023-176750E2AB5B}"/>
              </a:ext>
            </a:extLst>
          </p:cNvPr>
          <p:cNvSpPr txBox="1">
            <a:spLocks noChangeArrowheads="1"/>
          </p:cNvSpPr>
          <p:nvPr/>
        </p:nvSpPr>
        <p:spPr bwMode="auto">
          <a:xfrm>
            <a:off x="5198097" y="3980371"/>
            <a:ext cx="15936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Arial" panose="020B0604020202020204" pitchFamily="34" charset="0"/>
                <a:cs typeface="Arial" panose="020B0604020202020204" pitchFamily="34" charset="0"/>
              </a:rPr>
              <a:t>AWS Lambda</a:t>
            </a:r>
          </a:p>
        </p:txBody>
      </p:sp>
      <p:pic>
        <p:nvPicPr>
          <p:cNvPr id="64" name="Graphic 63" descr="Amazon QuickSight service icon.">
            <a:extLst>
              <a:ext uri="{FF2B5EF4-FFF2-40B4-BE49-F238E27FC236}">
                <a16:creationId xmlns:a16="http://schemas.microsoft.com/office/drawing/2014/main" id="{2D148D77-B85A-FC10-11B1-68A30DF9C545}"/>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622400" y="4734710"/>
            <a:ext cx="83058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17">
            <a:extLst>
              <a:ext uri="{FF2B5EF4-FFF2-40B4-BE49-F238E27FC236}">
                <a16:creationId xmlns:a16="http://schemas.microsoft.com/office/drawing/2014/main" id="{2377D4CA-F3E1-C0EE-E397-2348EC07F34C}"/>
              </a:ext>
            </a:extLst>
          </p:cNvPr>
          <p:cNvSpPr txBox="1">
            <a:spLocks noChangeArrowheads="1"/>
          </p:cNvSpPr>
          <p:nvPr/>
        </p:nvSpPr>
        <p:spPr bwMode="auto">
          <a:xfrm>
            <a:off x="4902714" y="5580028"/>
            <a:ext cx="2386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a:t>
            </a:r>
            <a:r>
              <a:rPr lang="en-US" altLang="en-US" sz="1400" dirty="0" err="1">
                <a:latin typeface="Arial" panose="020B0604020202020204" pitchFamily="34" charset="0"/>
                <a:ea typeface="Amazon Ember" panose="020B0603020204020204" pitchFamily="34" charset="0"/>
                <a:cs typeface="Arial" panose="020B0604020202020204" pitchFamily="34" charset="0"/>
              </a:rPr>
              <a:t>QuickSight</a:t>
            </a:r>
            <a:endParaRPr lang="en-US" altLang="en-US" sz="1400" dirty="0">
              <a:latin typeface="Arial" panose="020B0604020202020204" pitchFamily="34" charset="0"/>
              <a:ea typeface="Amazon Ember" panose="020B0603020204020204" pitchFamily="34" charset="0"/>
              <a:cs typeface="Arial" panose="020B0604020202020204" pitchFamily="34" charset="0"/>
            </a:endParaRPr>
          </a:p>
        </p:txBody>
      </p:sp>
    </p:spTree>
    <p:extLst>
      <p:ext uri="{BB962C8B-B14F-4D97-AF65-F5344CB8AC3E}">
        <p14:creationId xmlns:p14="http://schemas.microsoft.com/office/powerpoint/2010/main" val="226728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1DB8-50F8-DC20-5B77-7274081111A8}"/>
              </a:ext>
            </a:extLst>
          </p:cNvPr>
          <p:cNvSpPr>
            <a:spLocks noGrp="1"/>
          </p:cNvSpPr>
          <p:nvPr>
            <p:ph type="title"/>
          </p:nvPr>
        </p:nvSpPr>
        <p:spPr/>
        <p:txBody>
          <a:bodyPr vert="horz" lIns="91440" tIns="45720" rIns="91440" bIns="45720" rtlCol="0" anchor="ctr" anchorCtr="0">
            <a:normAutofit/>
          </a:bodyPr>
          <a:lstStyle/>
          <a:p>
            <a:r>
              <a:rPr lang="en-US" sz="3600" b="1" dirty="0"/>
              <a:t>Data Flow</a:t>
            </a:r>
          </a:p>
        </p:txBody>
      </p:sp>
      <p:sp>
        <p:nvSpPr>
          <p:cNvPr id="23" name="Freeform: Shape 22">
            <a:extLst>
              <a:ext uri="{FF2B5EF4-FFF2-40B4-BE49-F238E27FC236}">
                <a16:creationId xmlns:a16="http://schemas.microsoft.com/office/drawing/2014/main" id="{02AA4CF8-CD91-C284-909E-1D2A908F2F61}"/>
              </a:ext>
            </a:extLst>
          </p:cNvPr>
          <p:cNvSpPr/>
          <p:nvPr/>
        </p:nvSpPr>
        <p:spPr>
          <a:xfrm>
            <a:off x="1395668" y="3476989"/>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600" noProof="1">
                <a:solidFill>
                  <a:schemeClr val="tx1"/>
                </a:solidFill>
              </a:rPr>
              <a:t>Data source API</a:t>
            </a:r>
          </a:p>
        </p:txBody>
      </p:sp>
      <p:sp>
        <p:nvSpPr>
          <p:cNvPr id="24" name="Freeform: Shape 23">
            <a:extLst>
              <a:ext uri="{FF2B5EF4-FFF2-40B4-BE49-F238E27FC236}">
                <a16:creationId xmlns:a16="http://schemas.microsoft.com/office/drawing/2014/main" id="{44409775-5C96-1ABA-5EAC-BEBF2E18243C}"/>
              </a:ext>
            </a:extLst>
          </p:cNvPr>
          <p:cNvSpPr/>
          <p:nvPr/>
        </p:nvSpPr>
        <p:spPr>
          <a:xfrm>
            <a:off x="3289622" y="3476989"/>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chemeClr val="tx1"/>
                </a:solidFill>
                <a:effectLst/>
                <a:uLnTx/>
                <a:uFillTx/>
                <a:latin typeface="Calibri" panose="020F0502020204030204"/>
                <a:ea typeface="+mn-ea"/>
                <a:cs typeface="+mn-cs"/>
              </a:rPr>
              <a:t>Create AWS Lambda function and write codes to access the data from API</a:t>
            </a:r>
          </a:p>
        </p:txBody>
      </p:sp>
      <p:sp>
        <p:nvSpPr>
          <p:cNvPr id="25" name="Freeform: Shape 24">
            <a:extLst>
              <a:ext uri="{FF2B5EF4-FFF2-40B4-BE49-F238E27FC236}">
                <a16:creationId xmlns:a16="http://schemas.microsoft.com/office/drawing/2014/main" id="{387E7A45-E1C3-24E1-33E6-FE32B177718A}"/>
              </a:ext>
            </a:extLst>
          </p:cNvPr>
          <p:cNvSpPr/>
          <p:nvPr/>
        </p:nvSpPr>
        <p:spPr>
          <a:xfrm>
            <a:off x="5183576" y="3476989"/>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chemeClr val="tx1"/>
                </a:solidFill>
                <a:effectLst/>
                <a:uLnTx/>
                <a:uFillTx/>
                <a:latin typeface="Calibri" panose="020F0502020204030204"/>
                <a:ea typeface="+mn-ea"/>
                <a:cs typeface="+mn-cs"/>
              </a:rPr>
              <a:t>Storage the previous data in S3 bucket</a:t>
            </a:r>
          </a:p>
        </p:txBody>
      </p:sp>
      <p:sp>
        <p:nvSpPr>
          <p:cNvPr id="26" name="Freeform: Shape 25">
            <a:extLst>
              <a:ext uri="{FF2B5EF4-FFF2-40B4-BE49-F238E27FC236}">
                <a16:creationId xmlns:a16="http://schemas.microsoft.com/office/drawing/2014/main" id="{08ADAB5D-2FC9-C510-C6B6-437E4896F403}"/>
              </a:ext>
            </a:extLst>
          </p:cNvPr>
          <p:cNvSpPr/>
          <p:nvPr/>
        </p:nvSpPr>
        <p:spPr>
          <a:xfrm>
            <a:off x="7077530" y="3476989"/>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panose="020F0502020204030204"/>
              </a:rPr>
              <a:t>Creates charts using this data by Amazon </a:t>
            </a:r>
            <a:r>
              <a:rPr lang="en-US" sz="1600" dirty="0" err="1">
                <a:solidFill>
                  <a:schemeClr val="tx1"/>
                </a:solidFill>
                <a:latin typeface="Calibri" panose="020F0502020204030204"/>
              </a:rPr>
              <a:t>QuickSight</a:t>
            </a:r>
            <a:r>
              <a:rPr lang="en-US" sz="1600" dirty="0">
                <a:solidFill>
                  <a:schemeClr val="tx1"/>
                </a:solidFill>
                <a:latin typeface="Calibri" panose="020F0502020204030204"/>
              </a:rPr>
              <a:t> </a:t>
            </a:r>
            <a:endParaRPr lang="en-US" sz="1600" noProof="1">
              <a:solidFill>
                <a:schemeClr val="tx1"/>
              </a:solidFill>
              <a:latin typeface="Calibri" panose="020F0502020204030204"/>
            </a:endParaRPr>
          </a:p>
        </p:txBody>
      </p:sp>
      <p:sp>
        <p:nvSpPr>
          <p:cNvPr id="27" name="Shape">
            <a:extLst>
              <a:ext uri="{FF2B5EF4-FFF2-40B4-BE49-F238E27FC236}">
                <a16:creationId xmlns:a16="http://schemas.microsoft.com/office/drawing/2014/main" id="{32DE417A-671E-038D-9B5D-525E6F90367E}"/>
              </a:ext>
            </a:extLst>
          </p:cNvPr>
          <p:cNvSpPr/>
          <p:nvPr/>
        </p:nvSpPr>
        <p:spPr>
          <a:xfrm>
            <a:off x="1395668" y="2024203"/>
            <a:ext cx="2210760" cy="1280160"/>
          </a:xfrm>
          <a:custGeom>
            <a:avLst/>
            <a:gdLst/>
            <a:ahLst/>
            <a:cxnLst>
              <a:cxn ang="0">
                <a:pos x="wd2" y="hd2"/>
              </a:cxn>
              <a:cxn ang="5400000">
                <a:pos x="wd2" y="hd2"/>
              </a:cxn>
              <a:cxn ang="10800000">
                <a:pos x="wd2" y="hd2"/>
              </a:cxn>
              <a:cxn ang="16200000">
                <a:pos x="wd2" y="hd2"/>
              </a:cxn>
            </a:cxnLst>
            <a:rect l="0" t="0" r="r" b="b"/>
            <a:pathLst>
              <a:path w="21600" h="21600" extrusionOk="0">
                <a:moveTo>
                  <a:pt x="17199" y="21600"/>
                </a:moveTo>
                <a:lnTo>
                  <a:pt x="0" y="21600"/>
                </a:lnTo>
                <a:lnTo>
                  <a:pt x="4381" y="10800"/>
                </a:lnTo>
                <a:lnTo>
                  <a:pt x="0" y="0"/>
                </a:lnTo>
                <a:lnTo>
                  <a:pt x="17199" y="0"/>
                </a:lnTo>
                <a:lnTo>
                  <a:pt x="21600" y="10800"/>
                </a:lnTo>
                <a:close/>
              </a:path>
            </a:pathLst>
          </a:custGeom>
          <a:ln/>
        </p:spPr>
        <p:style>
          <a:lnRef idx="1">
            <a:schemeClr val="accent6"/>
          </a:lnRef>
          <a:fillRef idx="3">
            <a:schemeClr val="accent6"/>
          </a:fillRef>
          <a:effectRef idx="2">
            <a:schemeClr val="accent6"/>
          </a:effectRef>
          <a:fontRef idx="minor">
            <a:schemeClr val="lt1"/>
          </a:fontRef>
        </p:style>
        <p:txBody>
          <a:bodyPr lIns="38100" tIns="38100" rIns="38100" bIns="38100" anchor="t"/>
          <a:lstStyle/>
          <a:p>
            <a:pPr algn="ctr">
              <a:defRPr sz="3000">
                <a:solidFill>
                  <a:srgbClr val="FFFFFF"/>
                </a:solidFill>
              </a:defRPr>
            </a:pPr>
            <a:r>
              <a:rPr lang="en-US" sz="2400" b="1" dirty="0">
                <a:solidFill>
                  <a:schemeClr val="tx1">
                    <a:lumMod val="85000"/>
                    <a:lumOff val="15000"/>
                  </a:schemeClr>
                </a:solidFill>
              </a:rPr>
              <a:t>01</a:t>
            </a:r>
            <a:endParaRPr sz="2400" b="1" dirty="0">
              <a:solidFill>
                <a:schemeClr val="tx1">
                  <a:lumMod val="85000"/>
                  <a:lumOff val="15000"/>
                </a:schemeClr>
              </a:solidFill>
            </a:endParaRPr>
          </a:p>
        </p:txBody>
      </p:sp>
      <p:sp>
        <p:nvSpPr>
          <p:cNvPr id="28" name="Shape">
            <a:extLst>
              <a:ext uri="{FF2B5EF4-FFF2-40B4-BE49-F238E27FC236}">
                <a16:creationId xmlns:a16="http://schemas.microsoft.com/office/drawing/2014/main" id="{A19AB7F9-8E66-314E-5AA7-3BC539E9647B}"/>
              </a:ext>
            </a:extLst>
          </p:cNvPr>
          <p:cNvSpPr/>
          <p:nvPr/>
        </p:nvSpPr>
        <p:spPr>
          <a:xfrm>
            <a:off x="3289621" y="2024203"/>
            <a:ext cx="2208696" cy="1280160"/>
          </a:xfrm>
          <a:custGeom>
            <a:avLst/>
            <a:gdLst/>
            <a:ahLst/>
            <a:cxnLst>
              <a:cxn ang="0">
                <a:pos x="wd2" y="hd2"/>
              </a:cxn>
              <a:cxn ang="5400000">
                <a:pos x="wd2" y="hd2"/>
              </a:cxn>
              <a:cxn ang="10800000">
                <a:pos x="wd2" y="hd2"/>
              </a:cxn>
              <a:cxn ang="16200000">
                <a:pos x="wd2" y="hd2"/>
              </a:cxn>
            </a:cxnLst>
            <a:rect l="0" t="0" r="r" b="b"/>
            <a:pathLst>
              <a:path w="21600" h="21600" extrusionOk="0">
                <a:moveTo>
                  <a:pt x="17215" y="21600"/>
                </a:moveTo>
                <a:lnTo>
                  <a:pt x="0" y="21600"/>
                </a:lnTo>
                <a:lnTo>
                  <a:pt x="4385" y="10800"/>
                </a:lnTo>
                <a:lnTo>
                  <a:pt x="0" y="0"/>
                </a:lnTo>
                <a:lnTo>
                  <a:pt x="17215" y="0"/>
                </a:lnTo>
                <a:lnTo>
                  <a:pt x="21600" y="10800"/>
                </a:lnTo>
                <a:close/>
              </a:path>
            </a:pathLst>
          </a:custGeom>
          <a:ln/>
        </p:spPr>
        <p:style>
          <a:lnRef idx="1">
            <a:schemeClr val="accent4"/>
          </a:lnRef>
          <a:fillRef idx="3">
            <a:schemeClr val="accent4"/>
          </a:fillRef>
          <a:effectRef idx="2">
            <a:schemeClr val="accent4"/>
          </a:effectRef>
          <a:fontRef idx="minor">
            <a:schemeClr val="lt1"/>
          </a:fontRef>
        </p:style>
        <p:txBody>
          <a:bodyPr lIns="38100" tIns="38100" rIns="38100" bIns="38100" anchor="t"/>
          <a:lstStyle/>
          <a:p>
            <a:pPr algn="ctr">
              <a:defRPr sz="3000">
                <a:solidFill>
                  <a:srgbClr val="FFFFFF"/>
                </a:solidFill>
              </a:defRPr>
            </a:pPr>
            <a:r>
              <a:rPr lang="en-US" sz="2400" b="1" dirty="0">
                <a:solidFill>
                  <a:schemeClr val="tx1">
                    <a:lumMod val="85000"/>
                    <a:lumOff val="15000"/>
                  </a:schemeClr>
                </a:solidFill>
              </a:rPr>
              <a:t>02</a:t>
            </a:r>
            <a:endParaRPr sz="2400" b="1" dirty="0">
              <a:solidFill>
                <a:schemeClr val="tx1">
                  <a:lumMod val="85000"/>
                  <a:lumOff val="15000"/>
                </a:schemeClr>
              </a:solidFill>
            </a:endParaRPr>
          </a:p>
        </p:txBody>
      </p:sp>
      <p:sp>
        <p:nvSpPr>
          <p:cNvPr id="29" name="Shape">
            <a:extLst>
              <a:ext uri="{FF2B5EF4-FFF2-40B4-BE49-F238E27FC236}">
                <a16:creationId xmlns:a16="http://schemas.microsoft.com/office/drawing/2014/main" id="{82C558ED-4818-21FF-7C36-59FDFC922B84}"/>
              </a:ext>
            </a:extLst>
          </p:cNvPr>
          <p:cNvSpPr/>
          <p:nvPr/>
        </p:nvSpPr>
        <p:spPr>
          <a:xfrm>
            <a:off x="5183575" y="2024203"/>
            <a:ext cx="2208696" cy="1280160"/>
          </a:xfrm>
          <a:custGeom>
            <a:avLst/>
            <a:gdLst/>
            <a:ahLst/>
            <a:cxnLst>
              <a:cxn ang="0">
                <a:pos x="wd2" y="hd2"/>
              </a:cxn>
              <a:cxn ang="5400000">
                <a:pos x="wd2" y="hd2"/>
              </a:cxn>
              <a:cxn ang="10800000">
                <a:pos x="wd2" y="hd2"/>
              </a:cxn>
              <a:cxn ang="16200000">
                <a:pos x="wd2" y="hd2"/>
              </a:cxn>
            </a:cxnLst>
            <a:rect l="0" t="0" r="r" b="b"/>
            <a:pathLst>
              <a:path w="21600" h="21600" extrusionOk="0">
                <a:moveTo>
                  <a:pt x="17215" y="21600"/>
                </a:moveTo>
                <a:lnTo>
                  <a:pt x="0" y="21600"/>
                </a:lnTo>
                <a:lnTo>
                  <a:pt x="4385" y="10800"/>
                </a:lnTo>
                <a:lnTo>
                  <a:pt x="0" y="0"/>
                </a:lnTo>
                <a:lnTo>
                  <a:pt x="17215" y="0"/>
                </a:lnTo>
                <a:lnTo>
                  <a:pt x="21600" y="10800"/>
                </a:lnTo>
                <a:close/>
              </a:path>
            </a:pathLst>
          </a:custGeom>
          <a:solidFill>
            <a:srgbClr val="00B0F0"/>
          </a:solidFill>
          <a:ln/>
        </p:spPr>
        <p:style>
          <a:lnRef idx="1">
            <a:schemeClr val="accent3"/>
          </a:lnRef>
          <a:fillRef idx="3">
            <a:schemeClr val="accent3"/>
          </a:fillRef>
          <a:effectRef idx="2">
            <a:schemeClr val="accent3"/>
          </a:effectRef>
          <a:fontRef idx="minor">
            <a:schemeClr val="lt1"/>
          </a:fontRef>
        </p:style>
        <p:txBody>
          <a:bodyPr lIns="38100" tIns="38100" rIns="38100" bIns="38100" anchor="t"/>
          <a:lstStyle/>
          <a:p>
            <a:pPr algn="ctr">
              <a:defRPr sz="3000">
                <a:solidFill>
                  <a:srgbClr val="FFFFFF"/>
                </a:solidFill>
              </a:defRPr>
            </a:pPr>
            <a:r>
              <a:rPr lang="en-US" sz="2400" b="1" dirty="0">
                <a:solidFill>
                  <a:schemeClr val="tx1">
                    <a:lumMod val="85000"/>
                    <a:lumOff val="15000"/>
                  </a:schemeClr>
                </a:solidFill>
              </a:rPr>
              <a:t>03</a:t>
            </a:r>
            <a:endParaRPr sz="2400" b="1" dirty="0">
              <a:solidFill>
                <a:schemeClr val="tx1">
                  <a:lumMod val="85000"/>
                  <a:lumOff val="15000"/>
                </a:schemeClr>
              </a:solidFill>
            </a:endParaRPr>
          </a:p>
        </p:txBody>
      </p:sp>
      <p:sp>
        <p:nvSpPr>
          <p:cNvPr id="31" name="Shape">
            <a:extLst>
              <a:ext uri="{FF2B5EF4-FFF2-40B4-BE49-F238E27FC236}">
                <a16:creationId xmlns:a16="http://schemas.microsoft.com/office/drawing/2014/main" id="{F247CEDE-53FC-1C5A-0798-92B8A604AD3E}"/>
              </a:ext>
            </a:extLst>
          </p:cNvPr>
          <p:cNvSpPr/>
          <p:nvPr/>
        </p:nvSpPr>
        <p:spPr>
          <a:xfrm>
            <a:off x="7077529" y="2024203"/>
            <a:ext cx="2208696" cy="1280160"/>
          </a:xfrm>
          <a:custGeom>
            <a:avLst/>
            <a:gdLst/>
            <a:ahLst/>
            <a:cxnLst>
              <a:cxn ang="0">
                <a:pos x="wd2" y="hd2"/>
              </a:cxn>
              <a:cxn ang="5400000">
                <a:pos x="wd2" y="hd2"/>
              </a:cxn>
              <a:cxn ang="10800000">
                <a:pos x="wd2" y="hd2"/>
              </a:cxn>
              <a:cxn ang="16200000">
                <a:pos x="wd2" y="hd2"/>
              </a:cxn>
            </a:cxnLst>
            <a:rect l="0" t="0" r="r" b="b"/>
            <a:pathLst>
              <a:path w="21600" h="21600" extrusionOk="0">
                <a:moveTo>
                  <a:pt x="17215" y="21600"/>
                </a:moveTo>
                <a:lnTo>
                  <a:pt x="0" y="21600"/>
                </a:lnTo>
                <a:lnTo>
                  <a:pt x="4385" y="10800"/>
                </a:lnTo>
                <a:lnTo>
                  <a:pt x="0" y="0"/>
                </a:lnTo>
                <a:lnTo>
                  <a:pt x="17215" y="0"/>
                </a:lnTo>
                <a:lnTo>
                  <a:pt x="21600" y="10800"/>
                </a:lnTo>
                <a:close/>
              </a:path>
            </a:pathLst>
          </a:custGeom>
          <a:gradFill>
            <a:gsLst>
              <a:gs pos="0">
                <a:schemeClr val="bg1">
                  <a:lumMod val="75000"/>
                </a:schemeClr>
              </a:gs>
              <a:gs pos="50000">
                <a:schemeClr val="bg1">
                  <a:lumMod val="75000"/>
                </a:schemeClr>
              </a:gs>
              <a:gs pos="100000">
                <a:schemeClr val="bg1">
                  <a:lumMod val="75000"/>
                </a:schemeClr>
              </a:gs>
            </a:gsLst>
          </a:gradFill>
          <a:ln/>
        </p:spPr>
        <p:style>
          <a:lnRef idx="1">
            <a:schemeClr val="accent5"/>
          </a:lnRef>
          <a:fillRef idx="3">
            <a:schemeClr val="accent5"/>
          </a:fillRef>
          <a:effectRef idx="2">
            <a:schemeClr val="accent5"/>
          </a:effectRef>
          <a:fontRef idx="minor">
            <a:schemeClr val="lt1"/>
          </a:fontRef>
        </p:style>
        <p:txBody>
          <a:bodyPr lIns="38100" tIns="38100" rIns="38100" bIns="38100" anchor="t"/>
          <a:lstStyle/>
          <a:p>
            <a:pPr algn="ctr"/>
            <a:r>
              <a:rPr lang="en-US" sz="2400" b="1" dirty="0">
                <a:solidFill>
                  <a:schemeClr val="bg1"/>
                </a:solidFill>
              </a:rPr>
              <a:t>04</a:t>
            </a:r>
            <a:endParaRPr sz="2400" b="1" dirty="0">
              <a:solidFill>
                <a:schemeClr val="bg1"/>
              </a:solidFill>
            </a:endParaRPr>
          </a:p>
        </p:txBody>
      </p:sp>
      <p:pic>
        <p:nvPicPr>
          <p:cNvPr id="46" name="Picture 45">
            <a:extLst>
              <a:ext uri="{FF2B5EF4-FFF2-40B4-BE49-F238E27FC236}">
                <a16:creationId xmlns:a16="http://schemas.microsoft.com/office/drawing/2014/main" id="{2A87F571-D661-9AC7-7BDF-4D5B9BD7E1EF}"/>
              </a:ext>
            </a:extLst>
          </p:cNvPr>
          <p:cNvPicPr>
            <a:picLocks noChangeAspect="1"/>
          </p:cNvPicPr>
          <p:nvPr/>
        </p:nvPicPr>
        <p:blipFill>
          <a:blip r:embed="rId2"/>
          <a:stretch>
            <a:fillRect/>
          </a:stretch>
        </p:blipFill>
        <p:spPr>
          <a:xfrm>
            <a:off x="2100013" y="2397134"/>
            <a:ext cx="691896" cy="713232"/>
          </a:xfrm>
          <a:prstGeom prst="rect">
            <a:avLst/>
          </a:prstGeom>
        </p:spPr>
      </p:pic>
      <p:grpSp>
        <p:nvGrpSpPr>
          <p:cNvPr id="51" name="correct" descr="Example of service with correct label; Amazon QuickSight is all on one line.">
            <a:extLst>
              <a:ext uri="{FF2B5EF4-FFF2-40B4-BE49-F238E27FC236}">
                <a16:creationId xmlns:a16="http://schemas.microsoft.com/office/drawing/2014/main" id="{DEFE3203-E4D4-405D-8C16-2EFDCEE98E1A}"/>
              </a:ext>
            </a:extLst>
          </p:cNvPr>
          <p:cNvGrpSpPr>
            <a:grpSpLocks noChangeAspect="1"/>
          </p:cNvGrpSpPr>
          <p:nvPr/>
        </p:nvGrpSpPr>
        <p:grpSpPr>
          <a:xfrm>
            <a:off x="7259130" y="2404922"/>
            <a:ext cx="1814728" cy="908989"/>
            <a:chOff x="331341" y="3364651"/>
            <a:chExt cx="1993900" cy="998737"/>
          </a:xfrm>
        </p:grpSpPr>
        <p:pic>
          <p:nvPicPr>
            <p:cNvPr id="53"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65200" y="3364651"/>
              <a:ext cx="669787" cy="66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331341" y="4086389"/>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solidFill>
                    <a:srgbClr val="000000"/>
                  </a:solidFill>
                  <a:latin typeface="Arial" panose="020B0604020202020204" pitchFamily="34" charset="0"/>
                  <a:ea typeface="Amazon Ember" panose="020B0603020204020204" pitchFamily="34" charset="0"/>
                  <a:cs typeface="Arial" panose="020B0604020202020204" pitchFamily="34" charset="0"/>
                </a:rPr>
                <a:t>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grpSp>
      <p:pic>
        <p:nvPicPr>
          <p:cNvPr id="55" name="lambda" descr="Lambda service icon.">
            <a:extLst>
              <a:ext uri="{FF2B5EF4-FFF2-40B4-BE49-F238E27FC236}">
                <a16:creationId xmlns:a16="http://schemas.microsoft.com/office/drawing/2014/main" id="{74D09EAA-6FCC-469B-B194-46D4F1C1004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4087112" y="2411268"/>
            <a:ext cx="594360" cy="5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label5">
            <a:extLst>
              <a:ext uri="{FF2B5EF4-FFF2-40B4-BE49-F238E27FC236}">
                <a16:creationId xmlns:a16="http://schemas.microsoft.com/office/drawing/2014/main" id="{69486184-C021-3D48-9C93-FC5F6295193F}"/>
              </a:ext>
            </a:extLst>
          </p:cNvPr>
          <p:cNvSpPr txBox="1">
            <a:spLocks noChangeArrowheads="1"/>
          </p:cNvSpPr>
          <p:nvPr/>
        </p:nvSpPr>
        <p:spPr bwMode="auto">
          <a:xfrm>
            <a:off x="3748046" y="3061802"/>
            <a:ext cx="12861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cs typeface="Arial" panose="020B0604020202020204" pitchFamily="34" charset="0"/>
              </a:rPr>
              <a:t>AWS Lambda</a:t>
            </a:r>
          </a:p>
        </p:txBody>
      </p:sp>
      <p:pic>
        <p:nvPicPr>
          <p:cNvPr id="57" name="Graphic 8" descr="Amazon Simple Storage Service (Amazon S3) service icon.">
            <a:extLst>
              <a:ext uri="{FF2B5EF4-FFF2-40B4-BE49-F238E27FC236}">
                <a16:creationId xmlns:a16="http://schemas.microsoft.com/office/drawing/2014/main" id="{9CF18C17-27A0-E9F0-A0C8-D123D0B466D5}"/>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5933825" y="2404922"/>
            <a:ext cx="62484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9">
            <a:extLst>
              <a:ext uri="{FF2B5EF4-FFF2-40B4-BE49-F238E27FC236}">
                <a16:creationId xmlns:a16="http://schemas.microsoft.com/office/drawing/2014/main" id="{231E69A7-6CE5-B4D4-177B-00120A378D50}"/>
              </a:ext>
            </a:extLst>
          </p:cNvPr>
          <p:cNvSpPr txBox="1">
            <a:spLocks noChangeArrowheads="1"/>
          </p:cNvSpPr>
          <p:nvPr/>
        </p:nvSpPr>
        <p:spPr bwMode="auto">
          <a:xfrm>
            <a:off x="5268983" y="3042564"/>
            <a:ext cx="2065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S3</a:t>
            </a:r>
          </a:p>
        </p:txBody>
      </p:sp>
      <p:sp>
        <p:nvSpPr>
          <p:cNvPr id="59" name="Freeform: Shape 58">
            <a:extLst>
              <a:ext uri="{FF2B5EF4-FFF2-40B4-BE49-F238E27FC236}">
                <a16:creationId xmlns:a16="http://schemas.microsoft.com/office/drawing/2014/main" id="{B8310B7A-EFCC-5F74-15ED-1BD529076D4E}"/>
              </a:ext>
            </a:extLst>
          </p:cNvPr>
          <p:cNvSpPr/>
          <p:nvPr/>
        </p:nvSpPr>
        <p:spPr>
          <a:xfrm>
            <a:off x="8945108" y="3475904"/>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chemeClr val="tx1"/>
                </a:solidFill>
                <a:effectLst/>
                <a:uLnTx/>
                <a:uFillTx/>
                <a:latin typeface="Calibri" panose="020F0502020204030204"/>
                <a:ea typeface="+mn-ea"/>
                <a:cs typeface="+mn-cs"/>
              </a:rPr>
              <a:t>Storage graphics in S3 bucket</a:t>
            </a:r>
          </a:p>
        </p:txBody>
      </p:sp>
      <p:sp>
        <p:nvSpPr>
          <p:cNvPr id="60" name="Shape">
            <a:extLst>
              <a:ext uri="{FF2B5EF4-FFF2-40B4-BE49-F238E27FC236}">
                <a16:creationId xmlns:a16="http://schemas.microsoft.com/office/drawing/2014/main" id="{CA17EB3C-9F38-2C81-6BAD-1B1724AEB742}"/>
              </a:ext>
            </a:extLst>
          </p:cNvPr>
          <p:cNvSpPr/>
          <p:nvPr/>
        </p:nvSpPr>
        <p:spPr>
          <a:xfrm>
            <a:off x="8945107" y="2023118"/>
            <a:ext cx="2208696" cy="1280160"/>
          </a:xfrm>
          <a:custGeom>
            <a:avLst/>
            <a:gdLst/>
            <a:ahLst/>
            <a:cxnLst>
              <a:cxn ang="0">
                <a:pos x="wd2" y="hd2"/>
              </a:cxn>
              <a:cxn ang="5400000">
                <a:pos x="wd2" y="hd2"/>
              </a:cxn>
              <a:cxn ang="10800000">
                <a:pos x="wd2" y="hd2"/>
              </a:cxn>
              <a:cxn ang="16200000">
                <a:pos x="wd2" y="hd2"/>
              </a:cxn>
            </a:cxnLst>
            <a:rect l="0" t="0" r="r" b="b"/>
            <a:pathLst>
              <a:path w="21600" h="21600" extrusionOk="0">
                <a:moveTo>
                  <a:pt x="17215" y="21600"/>
                </a:moveTo>
                <a:lnTo>
                  <a:pt x="0" y="21600"/>
                </a:lnTo>
                <a:lnTo>
                  <a:pt x="4385" y="10800"/>
                </a:lnTo>
                <a:lnTo>
                  <a:pt x="0" y="0"/>
                </a:lnTo>
                <a:lnTo>
                  <a:pt x="17215" y="0"/>
                </a:lnTo>
                <a:lnTo>
                  <a:pt x="21600" y="10800"/>
                </a:lnTo>
                <a:close/>
              </a:path>
            </a:pathLst>
          </a:custGeom>
          <a:gradFill>
            <a:gsLst>
              <a:gs pos="0">
                <a:schemeClr val="accent2">
                  <a:lumMod val="75000"/>
                </a:schemeClr>
              </a:gs>
              <a:gs pos="50000">
                <a:schemeClr val="accent2">
                  <a:lumMod val="75000"/>
                </a:schemeClr>
              </a:gs>
              <a:gs pos="100000">
                <a:schemeClr val="accent2">
                  <a:lumMod val="75000"/>
                </a:schemeClr>
              </a:gs>
            </a:gsLst>
          </a:gradFill>
          <a:ln/>
        </p:spPr>
        <p:style>
          <a:lnRef idx="1">
            <a:schemeClr val="accent5"/>
          </a:lnRef>
          <a:fillRef idx="3">
            <a:schemeClr val="accent5"/>
          </a:fillRef>
          <a:effectRef idx="2">
            <a:schemeClr val="accent5"/>
          </a:effectRef>
          <a:fontRef idx="minor">
            <a:schemeClr val="lt1"/>
          </a:fontRef>
        </p:style>
        <p:txBody>
          <a:bodyPr lIns="38100" tIns="38100" rIns="38100" bIns="38100" anchor="t"/>
          <a:lstStyle/>
          <a:p>
            <a:pPr algn="ctr"/>
            <a:r>
              <a:rPr lang="en-US" sz="2400" b="1" dirty="0">
                <a:solidFill>
                  <a:schemeClr val="bg1"/>
                </a:solidFill>
              </a:rPr>
              <a:t>05</a:t>
            </a:r>
            <a:endParaRPr sz="2400" b="1" dirty="0">
              <a:solidFill>
                <a:schemeClr val="bg1"/>
              </a:solidFill>
            </a:endParaRPr>
          </a:p>
        </p:txBody>
      </p:sp>
      <p:pic>
        <p:nvPicPr>
          <p:cNvPr id="64" name="Graphic 8" descr="Amazon Simple Storage Service (Amazon S3) service icon.">
            <a:extLst>
              <a:ext uri="{FF2B5EF4-FFF2-40B4-BE49-F238E27FC236}">
                <a16:creationId xmlns:a16="http://schemas.microsoft.com/office/drawing/2014/main" id="{8144E915-32EB-1E42-DD14-DD381400CA57}"/>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9692469" y="2408557"/>
            <a:ext cx="62484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9">
            <a:extLst>
              <a:ext uri="{FF2B5EF4-FFF2-40B4-BE49-F238E27FC236}">
                <a16:creationId xmlns:a16="http://schemas.microsoft.com/office/drawing/2014/main" id="{121376B8-D5DE-43F8-AC98-576232D78083}"/>
              </a:ext>
            </a:extLst>
          </p:cNvPr>
          <p:cNvSpPr txBox="1">
            <a:spLocks noChangeArrowheads="1"/>
          </p:cNvSpPr>
          <p:nvPr/>
        </p:nvSpPr>
        <p:spPr bwMode="auto">
          <a:xfrm>
            <a:off x="9027627" y="3046199"/>
            <a:ext cx="2065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S3</a:t>
            </a:r>
          </a:p>
        </p:txBody>
      </p:sp>
    </p:spTree>
    <p:extLst>
      <p:ext uri="{BB962C8B-B14F-4D97-AF65-F5344CB8AC3E}">
        <p14:creationId xmlns:p14="http://schemas.microsoft.com/office/powerpoint/2010/main" val="340865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061C1D-5137-006F-8DAC-0DE427A04928}"/>
              </a:ext>
            </a:extLst>
          </p:cNvPr>
          <p:cNvSpPr txBox="1"/>
          <p:nvPr/>
        </p:nvSpPr>
        <p:spPr>
          <a:xfrm>
            <a:off x="3048886" y="3244334"/>
            <a:ext cx="7317858" cy="830997"/>
          </a:xfrm>
          <a:prstGeom prst="rect">
            <a:avLst/>
          </a:prstGeom>
          <a:noFill/>
        </p:spPr>
        <p:txBody>
          <a:bodyPr wrap="square">
            <a:spAutoFit/>
          </a:bodyPr>
          <a:lstStyle/>
          <a:p>
            <a:r>
              <a:rPr lang="en-US" sz="4800" dirty="0">
                <a:solidFill>
                  <a:schemeClr val="dk1"/>
                </a:solidFill>
              </a:rPr>
              <a:t>Project Implementation</a:t>
            </a:r>
            <a:endParaRPr lang="en-US" sz="4800" dirty="0"/>
          </a:p>
        </p:txBody>
      </p:sp>
    </p:spTree>
    <p:extLst>
      <p:ext uri="{BB962C8B-B14F-4D97-AF65-F5344CB8AC3E}">
        <p14:creationId xmlns:p14="http://schemas.microsoft.com/office/powerpoint/2010/main" val="211117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FF1C-5A6F-C234-27B6-D3FA925A7113}"/>
              </a:ext>
            </a:extLst>
          </p:cNvPr>
          <p:cNvSpPr>
            <a:spLocks noGrp="1"/>
          </p:cNvSpPr>
          <p:nvPr>
            <p:ph type="title"/>
          </p:nvPr>
        </p:nvSpPr>
        <p:spPr/>
        <p:txBody>
          <a:bodyPr>
            <a:normAutofit/>
          </a:bodyPr>
          <a:lstStyle/>
          <a:p>
            <a:r>
              <a:rPr lang="en-US" sz="3600" b="1" dirty="0"/>
              <a:t>AWS Lambda Demonstration</a:t>
            </a:r>
            <a:endParaRPr lang="en-US" sz="3600" dirty="0"/>
          </a:p>
        </p:txBody>
      </p:sp>
      <p:pic>
        <p:nvPicPr>
          <p:cNvPr id="6" name="Picture 5">
            <a:extLst>
              <a:ext uri="{FF2B5EF4-FFF2-40B4-BE49-F238E27FC236}">
                <a16:creationId xmlns:a16="http://schemas.microsoft.com/office/drawing/2014/main" id="{C7EE62EB-8E14-D932-EBB0-7C4DBF721225}"/>
              </a:ext>
            </a:extLst>
          </p:cNvPr>
          <p:cNvPicPr>
            <a:picLocks noChangeAspect="1"/>
          </p:cNvPicPr>
          <p:nvPr/>
        </p:nvPicPr>
        <p:blipFill>
          <a:blip r:embed="rId2"/>
          <a:stretch>
            <a:fillRect/>
          </a:stretch>
        </p:blipFill>
        <p:spPr>
          <a:xfrm>
            <a:off x="0" y="1863766"/>
            <a:ext cx="12192000" cy="4994234"/>
          </a:xfrm>
          <a:prstGeom prst="rect">
            <a:avLst/>
          </a:prstGeom>
        </p:spPr>
      </p:pic>
      <p:sp>
        <p:nvSpPr>
          <p:cNvPr id="8" name="TextBox 7">
            <a:extLst>
              <a:ext uri="{FF2B5EF4-FFF2-40B4-BE49-F238E27FC236}">
                <a16:creationId xmlns:a16="http://schemas.microsoft.com/office/drawing/2014/main" id="{85FF7800-5C11-6DF9-5FC6-31DA68D323B6}"/>
              </a:ext>
            </a:extLst>
          </p:cNvPr>
          <p:cNvSpPr txBox="1"/>
          <p:nvPr/>
        </p:nvSpPr>
        <p:spPr>
          <a:xfrm>
            <a:off x="412011" y="1217435"/>
            <a:ext cx="11422025" cy="646331"/>
          </a:xfrm>
          <a:prstGeom prst="rect">
            <a:avLst/>
          </a:prstGeom>
          <a:noFill/>
        </p:spPr>
        <p:txBody>
          <a:bodyPr wrap="square">
            <a:spAutoFit/>
          </a:bodyPr>
          <a:lstStyle/>
          <a:p>
            <a:r>
              <a:rPr lang="en-US" dirty="0"/>
              <a:t>AWS Lambda is a serverless compute service for running code without having to provision or manage servers. all you need to do is supply your code in one of the language runtimes that Lambda supports</a:t>
            </a:r>
          </a:p>
        </p:txBody>
      </p:sp>
    </p:spTree>
    <p:extLst>
      <p:ext uri="{BB962C8B-B14F-4D97-AF65-F5344CB8AC3E}">
        <p14:creationId xmlns:p14="http://schemas.microsoft.com/office/powerpoint/2010/main" val="321866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C22479-78D1-A648-0149-CC942FFA4DDB}"/>
              </a:ext>
            </a:extLst>
          </p:cNvPr>
          <p:cNvPicPr>
            <a:picLocks noChangeAspect="1"/>
          </p:cNvPicPr>
          <p:nvPr/>
        </p:nvPicPr>
        <p:blipFill>
          <a:blip r:embed="rId2"/>
          <a:stretch>
            <a:fillRect/>
          </a:stretch>
        </p:blipFill>
        <p:spPr>
          <a:xfrm>
            <a:off x="85725" y="1857375"/>
            <a:ext cx="12020550" cy="5000625"/>
          </a:xfrm>
          <a:prstGeom prst="rect">
            <a:avLst/>
          </a:prstGeom>
        </p:spPr>
      </p:pic>
      <p:sp>
        <p:nvSpPr>
          <p:cNvPr id="2" name="TextBox 1">
            <a:extLst>
              <a:ext uri="{FF2B5EF4-FFF2-40B4-BE49-F238E27FC236}">
                <a16:creationId xmlns:a16="http://schemas.microsoft.com/office/drawing/2014/main" id="{A502A4FF-C77D-9CCF-D321-A6E55CFCE860}"/>
              </a:ext>
            </a:extLst>
          </p:cNvPr>
          <p:cNvSpPr txBox="1"/>
          <p:nvPr/>
        </p:nvSpPr>
        <p:spPr>
          <a:xfrm>
            <a:off x="412011" y="1217435"/>
            <a:ext cx="11422025" cy="369332"/>
          </a:xfrm>
          <a:prstGeom prst="rect">
            <a:avLst/>
          </a:prstGeom>
          <a:noFill/>
        </p:spPr>
        <p:txBody>
          <a:bodyPr wrap="square">
            <a:spAutoFit/>
          </a:bodyPr>
          <a:lstStyle/>
          <a:p>
            <a:r>
              <a:rPr lang="en-US" dirty="0"/>
              <a:t>Weather data of 11 cities is storage in S3</a:t>
            </a:r>
          </a:p>
        </p:txBody>
      </p:sp>
      <p:sp>
        <p:nvSpPr>
          <p:cNvPr id="6" name="Title 1">
            <a:extLst>
              <a:ext uri="{FF2B5EF4-FFF2-40B4-BE49-F238E27FC236}">
                <a16:creationId xmlns:a16="http://schemas.microsoft.com/office/drawing/2014/main" id="{98492101-AC05-62F5-79D7-BAFB691D929C}"/>
              </a:ext>
            </a:extLst>
          </p:cNvPr>
          <p:cNvSpPr>
            <a:spLocks noGrp="1"/>
          </p:cNvSpPr>
          <p:nvPr>
            <p:ph type="title"/>
          </p:nvPr>
        </p:nvSpPr>
        <p:spPr>
          <a:xfrm>
            <a:off x="604434" y="448628"/>
            <a:ext cx="10983132" cy="747763"/>
          </a:xfrm>
        </p:spPr>
        <p:txBody>
          <a:bodyPr>
            <a:normAutofit/>
          </a:bodyPr>
          <a:lstStyle/>
          <a:p>
            <a:r>
              <a:rPr lang="en-US" sz="3600" b="1" dirty="0"/>
              <a:t>AWS Lambda Demonstration</a:t>
            </a:r>
            <a:endParaRPr lang="en-US" sz="3600" dirty="0"/>
          </a:p>
        </p:txBody>
      </p:sp>
    </p:spTree>
    <p:extLst>
      <p:ext uri="{BB962C8B-B14F-4D97-AF65-F5344CB8AC3E}">
        <p14:creationId xmlns:p14="http://schemas.microsoft.com/office/powerpoint/2010/main" val="30722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ADF7558-FDCA-D8D6-4134-150CEE902F20}"/>
              </a:ext>
            </a:extLst>
          </p:cNvPr>
          <p:cNvSpPr>
            <a:spLocks noGrp="1"/>
          </p:cNvSpPr>
          <p:nvPr>
            <p:ph type="title"/>
          </p:nvPr>
        </p:nvSpPr>
        <p:spPr>
          <a:xfrm>
            <a:off x="604434" y="480159"/>
            <a:ext cx="10983132" cy="747763"/>
          </a:xfrm>
        </p:spPr>
        <p:txBody>
          <a:bodyPr vert="horz" lIns="91440" tIns="45720" rIns="91440" bIns="45720" rtlCol="0" anchor="ctr" anchorCtr="0">
            <a:normAutofit/>
          </a:bodyPr>
          <a:lstStyle/>
          <a:p>
            <a:r>
              <a:rPr lang="en-US" altLang="zh-TW" sz="3600" b="1" dirty="0" err="1"/>
              <a:t>Quicksight</a:t>
            </a:r>
            <a:r>
              <a:rPr lang="en-US" altLang="zh-TW" sz="3600" b="1" dirty="0"/>
              <a:t> </a:t>
            </a:r>
            <a:r>
              <a:rPr lang="en" sz="3600" b="1" dirty="0">
                <a:sym typeface="Merriweather"/>
              </a:rPr>
              <a:t>Demonstration</a:t>
            </a:r>
            <a:endParaRPr lang="en-US" sz="3600" b="1" dirty="0"/>
          </a:p>
        </p:txBody>
      </p:sp>
      <p:pic>
        <p:nvPicPr>
          <p:cNvPr id="5" name="Picture 4">
            <a:extLst>
              <a:ext uri="{FF2B5EF4-FFF2-40B4-BE49-F238E27FC236}">
                <a16:creationId xmlns:a16="http://schemas.microsoft.com/office/drawing/2014/main" id="{ED72B474-3D3B-8C29-E785-2416577A4B55}"/>
              </a:ext>
            </a:extLst>
          </p:cNvPr>
          <p:cNvPicPr>
            <a:picLocks noChangeAspect="1"/>
          </p:cNvPicPr>
          <p:nvPr/>
        </p:nvPicPr>
        <p:blipFill>
          <a:blip r:embed="rId2"/>
          <a:stretch>
            <a:fillRect/>
          </a:stretch>
        </p:blipFill>
        <p:spPr>
          <a:xfrm>
            <a:off x="2323528" y="1324758"/>
            <a:ext cx="7904226" cy="2753487"/>
          </a:xfrm>
          <a:prstGeom prst="rect">
            <a:avLst/>
          </a:prstGeom>
        </p:spPr>
      </p:pic>
      <p:pic>
        <p:nvPicPr>
          <p:cNvPr id="8" name="Picture 7">
            <a:extLst>
              <a:ext uri="{FF2B5EF4-FFF2-40B4-BE49-F238E27FC236}">
                <a16:creationId xmlns:a16="http://schemas.microsoft.com/office/drawing/2014/main" id="{F2E47E49-F7C6-0DE2-1650-41F48B932157}"/>
              </a:ext>
            </a:extLst>
          </p:cNvPr>
          <p:cNvPicPr>
            <a:picLocks noChangeAspect="1"/>
          </p:cNvPicPr>
          <p:nvPr/>
        </p:nvPicPr>
        <p:blipFill>
          <a:blip r:embed="rId3"/>
          <a:stretch>
            <a:fillRect/>
          </a:stretch>
        </p:blipFill>
        <p:spPr>
          <a:xfrm>
            <a:off x="2323529" y="4081456"/>
            <a:ext cx="7866507" cy="2636139"/>
          </a:xfrm>
          <a:prstGeom prst="rect">
            <a:avLst/>
          </a:prstGeom>
        </p:spPr>
      </p:pic>
    </p:spTree>
    <p:extLst>
      <p:ext uri="{BB962C8B-B14F-4D97-AF65-F5344CB8AC3E}">
        <p14:creationId xmlns:p14="http://schemas.microsoft.com/office/powerpoint/2010/main" val="202153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9116F6-74CC-2AED-BECD-E88180676F5D}"/>
              </a:ext>
            </a:extLst>
          </p:cNvPr>
          <p:cNvPicPr>
            <a:picLocks noChangeAspect="1"/>
          </p:cNvPicPr>
          <p:nvPr/>
        </p:nvPicPr>
        <p:blipFill>
          <a:blip r:embed="rId2"/>
          <a:stretch>
            <a:fillRect/>
          </a:stretch>
        </p:blipFill>
        <p:spPr>
          <a:xfrm>
            <a:off x="2323718" y="1227922"/>
            <a:ext cx="8083868" cy="2700338"/>
          </a:xfrm>
          <a:prstGeom prst="rect">
            <a:avLst/>
          </a:prstGeom>
        </p:spPr>
      </p:pic>
      <p:pic>
        <p:nvPicPr>
          <p:cNvPr id="8" name="Picture 7">
            <a:extLst>
              <a:ext uri="{FF2B5EF4-FFF2-40B4-BE49-F238E27FC236}">
                <a16:creationId xmlns:a16="http://schemas.microsoft.com/office/drawing/2014/main" id="{28024A30-29A5-AA11-DE04-3051ABC4C878}"/>
              </a:ext>
            </a:extLst>
          </p:cNvPr>
          <p:cNvPicPr>
            <a:picLocks noChangeAspect="1"/>
          </p:cNvPicPr>
          <p:nvPr/>
        </p:nvPicPr>
        <p:blipFill>
          <a:blip r:embed="rId3"/>
          <a:stretch>
            <a:fillRect/>
          </a:stretch>
        </p:blipFill>
        <p:spPr>
          <a:xfrm>
            <a:off x="2319526" y="3998743"/>
            <a:ext cx="8088154" cy="2730341"/>
          </a:xfrm>
          <a:prstGeom prst="rect">
            <a:avLst/>
          </a:prstGeom>
        </p:spPr>
      </p:pic>
      <p:sp>
        <p:nvSpPr>
          <p:cNvPr id="11" name="Title 1">
            <a:extLst>
              <a:ext uri="{FF2B5EF4-FFF2-40B4-BE49-F238E27FC236}">
                <a16:creationId xmlns:a16="http://schemas.microsoft.com/office/drawing/2014/main" id="{30853ABD-21E1-6415-4D64-10D97729B398}"/>
              </a:ext>
            </a:extLst>
          </p:cNvPr>
          <p:cNvSpPr>
            <a:spLocks noGrp="1"/>
          </p:cNvSpPr>
          <p:nvPr>
            <p:ph type="title"/>
          </p:nvPr>
        </p:nvSpPr>
        <p:spPr>
          <a:xfrm>
            <a:off x="604434" y="480159"/>
            <a:ext cx="10983132" cy="747763"/>
          </a:xfrm>
        </p:spPr>
        <p:txBody>
          <a:bodyPr vert="horz" lIns="91440" tIns="45720" rIns="91440" bIns="45720" rtlCol="0" anchor="ctr" anchorCtr="0">
            <a:normAutofit/>
          </a:bodyPr>
          <a:lstStyle/>
          <a:p>
            <a:r>
              <a:rPr lang="en-US" altLang="zh-TW" sz="3600" b="1" dirty="0" err="1"/>
              <a:t>Quicksight</a:t>
            </a:r>
            <a:r>
              <a:rPr lang="en-US" altLang="zh-TW" sz="3600" b="1" dirty="0"/>
              <a:t> </a:t>
            </a:r>
            <a:r>
              <a:rPr lang="en" sz="3600" b="1" dirty="0">
                <a:sym typeface="Merriweather"/>
              </a:rPr>
              <a:t>Demonstration</a:t>
            </a:r>
            <a:endParaRPr lang="en-US" sz="3600" b="1" dirty="0"/>
          </a:p>
        </p:txBody>
      </p:sp>
    </p:spTree>
    <p:extLst>
      <p:ext uri="{BB962C8B-B14F-4D97-AF65-F5344CB8AC3E}">
        <p14:creationId xmlns:p14="http://schemas.microsoft.com/office/powerpoint/2010/main" val="247142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7;p21">
            <a:extLst>
              <a:ext uri="{FF2B5EF4-FFF2-40B4-BE49-F238E27FC236}">
                <a16:creationId xmlns:a16="http://schemas.microsoft.com/office/drawing/2014/main" id="{27C3B7B1-8477-BCD6-A018-8C1FCB32ABEC}"/>
              </a:ext>
            </a:extLst>
          </p:cNvPr>
          <p:cNvSpPr txBox="1"/>
          <p:nvPr/>
        </p:nvSpPr>
        <p:spPr>
          <a:xfrm>
            <a:off x="1019924" y="1846451"/>
            <a:ext cx="8733300" cy="2708403"/>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Merriweather"/>
              <a:buChar char="●"/>
            </a:pPr>
            <a:r>
              <a:rPr lang="en" sz="3200" dirty="0">
                <a:ea typeface="Merriweather"/>
                <a:cs typeface="Merriweather"/>
                <a:sym typeface="Merriweather"/>
              </a:rPr>
              <a:t>Demonstration link:  </a:t>
            </a:r>
            <a:endParaRPr sz="3200" dirty="0">
              <a:ea typeface="Merriweather"/>
              <a:cs typeface="Merriweather"/>
              <a:sym typeface="Merriweather"/>
            </a:endParaRPr>
          </a:p>
          <a:p>
            <a:pPr marL="457200" lvl="0" indent="0" algn="l" rtl="0">
              <a:spcBef>
                <a:spcPts val="0"/>
              </a:spcBef>
              <a:spcAft>
                <a:spcPts val="0"/>
              </a:spcAft>
              <a:buNone/>
            </a:pPr>
            <a:r>
              <a:rPr lang="en-US" sz="2000" u="sng" dirty="0">
                <a:solidFill>
                  <a:schemeClr val="hlink"/>
                </a:solidFill>
                <a:sym typeface="Merriweather"/>
              </a:rPr>
              <a:t>https://us-east-1.quicksight.aws.amazon.com/sn/dashboards/41c332b1-ea96-4790-94a3-b41f24e02b71/views/d1b7dec3-af89-418c-929c-95f4d619114f?directory_alias=cloudcomputing</a:t>
            </a:r>
          </a:p>
          <a:p>
            <a:pPr marL="457200" lvl="0" indent="0" algn="l" rtl="0">
              <a:spcBef>
                <a:spcPts val="0"/>
              </a:spcBef>
              <a:spcAft>
                <a:spcPts val="0"/>
              </a:spcAft>
              <a:buNone/>
            </a:pPr>
            <a:endParaRPr sz="2000" u="sng" dirty="0">
              <a:solidFill>
                <a:schemeClr val="hlink"/>
              </a:solidFill>
              <a:sym typeface="Merriweather"/>
            </a:endParaRPr>
          </a:p>
          <a:p>
            <a:pPr marL="457200" lvl="0" indent="-342900" algn="l" rtl="0">
              <a:spcBef>
                <a:spcPts val="0"/>
              </a:spcBef>
              <a:spcAft>
                <a:spcPts val="0"/>
              </a:spcAft>
              <a:buSzPts val="1800"/>
              <a:buFont typeface="Merriweather"/>
              <a:buChar char="●"/>
            </a:pPr>
            <a:r>
              <a:rPr lang="en" sz="3200" dirty="0">
                <a:ea typeface="Merriweather"/>
                <a:cs typeface="Merriweather"/>
                <a:sym typeface="Merriweather"/>
              </a:rPr>
              <a:t>GitHub link: </a:t>
            </a:r>
            <a:endParaRPr sz="3200" dirty="0">
              <a:ea typeface="Merriweather"/>
              <a:cs typeface="Merriweather"/>
              <a:sym typeface="Merriweather"/>
            </a:endParaRPr>
          </a:p>
          <a:p>
            <a:pPr marL="914400" lvl="1" indent="-342900" algn="l" rtl="0">
              <a:spcBef>
                <a:spcPts val="0"/>
              </a:spcBef>
              <a:spcAft>
                <a:spcPts val="0"/>
              </a:spcAft>
              <a:buSzPts val="1800"/>
              <a:buFont typeface="Merriweather"/>
              <a:buChar char="○"/>
            </a:pPr>
            <a:r>
              <a:rPr lang="en-US" sz="2000" u="sng" dirty="0">
                <a:solidFill>
                  <a:schemeClr val="hlink"/>
                </a:solidFill>
                <a:ea typeface="Merriweather"/>
                <a:cs typeface="Merriweather"/>
                <a:sym typeface="Merriweather"/>
              </a:rPr>
              <a:t>https://github.com/feifeihung/Cloud-Computing</a:t>
            </a:r>
            <a:r>
              <a:rPr lang="en" sz="2000" dirty="0">
                <a:ea typeface="Merriweather"/>
                <a:cs typeface="Merriweather"/>
                <a:sym typeface="Merriweather"/>
              </a:rPr>
              <a:t> </a:t>
            </a:r>
            <a:endParaRPr sz="2000" dirty="0">
              <a:ea typeface="Merriweather"/>
              <a:cs typeface="Merriweather"/>
              <a:sym typeface="Merriweather"/>
            </a:endParaRPr>
          </a:p>
        </p:txBody>
      </p:sp>
    </p:spTree>
    <p:extLst>
      <p:ext uri="{BB962C8B-B14F-4D97-AF65-F5344CB8AC3E}">
        <p14:creationId xmlns:p14="http://schemas.microsoft.com/office/powerpoint/2010/main" val="75613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292857" y="3505200"/>
            <a:ext cx="8365617" cy="1562100"/>
          </a:xfrm>
        </p:spPr>
        <p:txBody>
          <a:bodyPr>
            <a:normAutofit/>
          </a:bodyPr>
          <a:lstStyle/>
          <a:p>
            <a:r>
              <a:rPr lang="en-US" sz="4800" b="1" dirty="0">
                <a:solidFill>
                  <a:schemeClr val="tx1"/>
                </a:solidFill>
                <a:latin typeface="Segoe UI Light" panose="020B0502040204020203" pitchFamily="34" charset="0"/>
                <a:cs typeface="Segoe UI Light" panose="020B0502040204020203" pitchFamily="34" charset="0"/>
              </a:rPr>
              <a:t>Thank You for Your Listening</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D78C-8744-A0DD-78C8-292DE9B0361F}"/>
              </a:ext>
            </a:extLst>
          </p:cNvPr>
          <p:cNvSpPr>
            <a:spLocks noGrp="1"/>
          </p:cNvSpPr>
          <p:nvPr>
            <p:ph type="title"/>
          </p:nvPr>
        </p:nvSpPr>
        <p:spPr/>
        <p:txBody>
          <a:bodyPr vert="horz" lIns="91440" tIns="45720" rIns="91440" bIns="45720" rtlCol="0" anchor="ctr" anchorCtr="0">
            <a:normAutofit/>
          </a:bodyPr>
          <a:lstStyle/>
          <a:p>
            <a:r>
              <a:rPr lang="en-US" sz="3600" b="1" dirty="0"/>
              <a:t>Table of Contents</a:t>
            </a:r>
          </a:p>
        </p:txBody>
      </p:sp>
      <p:sp>
        <p:nvSpPr>
          <p:cNvPr id="3" name="Google Shape;897;p36">
            <a:extLst>
              <a:ext uri="{FF2B5EF4-FFF2-40B4-BE49-F238E27FC236}">
                <a16:creationId xmlns:a16="http://schemas.microsoft.com/office/drawing/2014/main" id="{AB22D435-513B-2EBB-54C4-46350ADC3574}"/>
              </a:ext>
            </a:extLst>
          </p:cNvPr>
          <p:cNvSpPr txBox="1">
            <a:spLocks/>
          </p:cNvSpPr>
          <p:nvPr/>
        </p:nvSpPr>
        <p:spPr>
          <a:xfrm>
            <a:off x="944676" y="1381296"/>
            <a:ext cx="8520600" cy="3416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350" indent="0">
              <a:spcBef>
                <a:spcPts val="600"/>
              </a:spcBef>
              <a:buSzPts val="1500"/>
              <a:buNone/>
            </a:pPr>
            <a:r>
              <a:rPr lang="en-US" sz="2800" dirty="0">
                <a:solidFill>
                  <a:schemeClr val="dk1"/>
                </a:solidFill>
              </a:rPr>
              <a:t>Project Introduction/Definition</a:t>
            </a:r>
          </a:p>
          <a:p>
            <a:pPr marL="590550" indent="-457200">
              <a:spcBef>
                <a:spcPts val="600"/>
              </a:spcBef>
              <a:buSzPts val="1500"/>
            </a:pPr>
            <a:r>
              <a:rPr lang="en-US" sz="2400" dirty="0">
                <a:solidFill>
                  <a:schemeClr val="dk1"/>
                </a:solidFill>
              </a:rPr>
              <a:t>Background</a:t>
            </a:r>
          </a:p>
          <a:p>
            <a:pPr marL="590550" indent="-457200">
              <a:spcBef>
                <a:spcPts val="600"/>
              </a:spcBef>
              <a:buSzPts val="1500"/>
            </a:pPr>
            <a:r>
              <a:rPr lang="en-US" sz="2400" dirty="0">
                <a:solidFill>
                  <a:schemeClr val="dk1"/>
                </a:solidFill>
              </a:rPr>
              <a:t>Data Source</a:t>
            </a:r>
          </a:p>
          <a:p>
            <a:pPr marL="590550" indent="-457200">
              <a:spcBef>
                <a:spcPts val="600"/>
              </a:spcBef>
              <a:buSzPts val="1500"/>
            </a:pPr>
            <a:r>
              <a:rPr lang="en-US" sz="2400" dirty="0">
                <a:solidFill>
                  <a:schemeClr val="dk1"/>
                </a:solidFill>
              </a:rPr>
              <a:t>Implemented Features</a:t>
            </a:r>
          </a:p>
          <a:p>
            <a:pPr marL="590550" indent="-457200">
              <a:spcBef>
                <a:spcPts val="600"/>
              </a:spcBef>
              <a:buSzPts val="1500"/>
            </a:pPr>
            <a:r>
              <a:rPr lang="en-US" sz="2400" dirty="0">
                <a:solidFill>
                  <a:schemeClr val="dk1"/>
                </a:solidFill>
              </a:rPr>
              <a:t>Expected Outcomes </a:t>
            </a:r>
          </a:p>
          <a:p>
            <a:pPr marL="133350" indent="0">
              <a:spcBef>
                <a:spcPts val="600"/>
              </a:spcBef>
              <a:buSzPts val="1500"/>
              <a:buNone/>
            </a:pPr>
            <a:r>
              <a:rPr lang="en-US" sz="2800" dirty="0">
                <a:solidFill>
                  <a:schemeClr val="dk1"/>
                </a:solidFill>
              </a:rPr>
              <a:t>Project Architecture</a:t>
            </a:r>
          </a:p>
          <a:p>
            <a:pPr marL="590550" indent="-457200">
              <a:spcBef>
                <a:spcPts val="600"/>
              </a:spcBef>
              <a:buSzPts val="1500"/>
            </a:pPr>
            <a:r>
              <a:rPr lang="en-US" sz="2400" dirty="0">
                <a:solidFill>
                  <a:schemeClr val="dk1"/>
                </a:solidFill>
              </a:rPr>
              <a:t>Logical Architecture</a:t>
            </a:r>
          </a:p>
          <a:p>
            <a:pPr marL="590550" indent="-457200">
              <a:spcBef>
                <a:spcPts val="600"/>
              </a:spcBef>
              <a:buSzPts val="1500"/>
            </a:pPr>
            <a:r>
              <a:rPr lang="en-US" sz="2400" dirty="0">
                <a:solidFill>
                  <a:schemeClr val="dk1"/>
                </a:solidFill>
              </a:rPr>
              <a:t>Data Flow</a:t>
            </a:r>
          </a:p>
          <a:p>
            <a:pPr marL="133350" indent="0">
              <a:spcBef>
                <a:spcPts val="600"/>
              </a:spcBef>
              <a:buSzPts val="1500"/>
              <a:buNone/>
            </a:pPr>
            <a:r>
              <a:rPr lang="en-US" sz="2800" dirty="0">
                <a:solidFill>
                  <a:schemeClr val="dk1"/>
                </a:solidFill>
              </a:rPr>
              <a:t>Project Implementation</a:t>
            </a:r>
          </a:p>
          <a:p>
            <a:pPr marL="590550" indent="-457200">
              <a:spcBef>
                <a:spcPts val="600"/>
              </a:spcBef>
              <a:buSzPts val="1500"/>
            </a:pPr>
            <a:r>
              <a:rPr lang="en-US" altLang="zh-TW" sz="2400" dirty="0">
                <a:solidFill>
                  <a:schemeClr val="dk1"/>
                </a:solidFill>
              </a:rPr>
              <a:t>AWS</a:t>
            </a:r>
            <a:r>
              <a:rPr lang="en-US" sz="2400" dirty="0">
                <a:solidFill>
                  <a:schemeClr val="dk1"/>
                </a:solidFill>
              </a:rPr>
              <a:t> Lambda </a:t>
            </a:r>
            <a:r>
              <a:rPr lang="en" sz="2400" dirty="0">
                <a:solidFill>
                  <a:schemeClr val="dk1"/>
                </a:solidFill>
                <a:sym typeface="Merriweather"/>
              </a:rPr>
              <a:t>Demonstration</a:t>
            </a:r>
            <a:endParaRPr lang="en-US" sz="2400" dirty="0">
              <a:solidFill>
                <a:schemeClr val="dk1"/>
              </a:solidFill>
            </a:endParaRPr>
          </a:p>
          <a:p>
            <a:pPr marL="590550" indent="-457200">
              <a:spcBef>
                <a:spcPts val="600"/>
              </a:spcBef>
              <a:buSzPts val="1500"/>
            </a:pPr>
            <a:r>
              <a:rPr lang="en-US" altLang="zh-TW" sz="2400" dirty="0" err="1">
                <a:solidFill>
                  <a:schemeClr val="dk1"/>
                </a:solidFill>
              </a:rPr>
              <a:t>Quicksight</a:t>
            </a:r>
            <a:r>
              <a:rPr lang="en-US" altLang="zh-TW" sz="2400" dirty="0">
                <a:solidFill>
                  <a:schemeClr val="dk1"/>
                </a:solidFill>
              </a:rPr>
              <a:t> </a:t>
            </a:r>
            <a:r>
              <a:rPr lang="en" sz="2400" dirty="0">
                <a:solidFill>
                  <a:schemeClr val="dk1"/>
                </a:solidFill>
                <a:sym typeface="Merriweather"/>
              </a:rPr>
              <a:t>Demonstration</a:t>
            </a:r>
            <a:endParaRPr lang="en-US" sz="2400" dirty="0">
              <a:solidFill>
                <a:schemeClr val="dk1"/>
              </a:solidFill>
            </a:endParaRPr>
          </a:p>
        </p:txBody>
      </p:sp>
    </p:spTree>
    <p:extLst>
      <p:ext uri="{BB962C8B-B14F-4D97-AF65-F5344CB8AC3E}">
        <p14:creationId xmlns:p14="http://schemas.microsoft.com/office/powerpoint/2010/main" val="149543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061C1D-5137-006F-8DAC-0DE427A04928}"/>
              </a:ext>
            </a:extLst>
          </p:cNvPr>
          <p:cNvSpPr txBox="1"/>
          <p:nvPr/>
        </p:nvSpPr>
        <p:spPr>
          <a:xfrm>
            <a:off x="3048886" y="3244334"/>
            <a:ext cx="7317858" cy="830997"/>
          </a:xfrm>
          <a:prstGeom prst="rect">
            <a:avLst/>
          </a:prstGeom>
          <a:noFill/>
        </p:spPr>
        <p:txBody>
          <a:bodyPr wrap="square">
            <a:spAutoFit/>
          </a:bodyPr>
          <a:lstStyle/>
          <a:p>
            <a:r>
              <a:rPr lang="en-US" sz="4800" dirty="0">
                <a:solidFill>
                  <a:schemeClr val="dk1"/>
                </a:solidFill>
              </a:rPr>
              <a:t>Project Introduction</a:t>
            </a:r>
            <a:endParaRPr lang="en-US" sz="4800" dirty="0"/>
          </a:p>
        </p:txBody>
      </p:sp>
    </p:spTree>
    <p:extLst>
      <p:ext uri="{BB962C8B-B14F-4D97-AF65-F5344CB8AC3E}">
        <p14:creationId xmlns:p14="http://schemas.microsoft.com/office/powerpoint/2010/main" val="110800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vert="horz" lIns="91440" tIns="45720" rIns="91440" bIns="45720" rtlCol="0" anchor="ctr" anchorCtr="0">
            <a:normAutofit/>
          </a:bodyPr>
          <a:lstStyle/>
          <a:p>
            <a:r>
              <a:rPr lang="en-US" sz="3600" b="1" dirty="0"/>
              <a:t>Background</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769993" y="2694189"/>
            <a:ext cx="5896604" cy="3030452"/>
          </a:xfrm>
          <a:prstGeom prst="rect">
            <a:avLst/>
          </a:prstGeom>
        </p:spPr>
      </p:pic>
      <p:sp>
        <p:nvSpPr>
          <p:cNvPr id="34" name="TextBox 33">
            <a:extLst>
              <a:ext uri="{FF2B5EF4-FFF2-40B4-BE49-F238E27FC236}">
                <a16:creationId xmlns:a16="http://schemas.microsoft.com/office/drawing/2014/main" id="{AB2F1B96-0774-F6D4-AF96-35F17C30FCCC}"/>
              </a:ext>
            </a:extLst>
          </p:cNvPr>
          <p:cNvSpPr txBox="1"/>
          <p:nvPr/>
        </p:nvSpPr>
        <p:spPr>
          <a:xfrm>
            <a:off x="1119187" y="2125865"/>
            <a:ext cx="9953626" cy="2985433"/>
          </a:xfrm>
          <a:prstGeom prst="rect">
            <a:avLst/>
          </a:prstGeom>
          <a:noFill/>
        </p:spPr>
        <p:txBody>
          <a:bodyPr wrap="square">
            <a:spAutoFit/>
          </a:bodyPr>
          <a:lstStyle/>
          <a:p>
            <a:pPr marL="342900" indent="-342900">
              <a:spcBef>
                <a:spcPts val="1200"/>
              </a:spcBef>
              <a:buFont typeface="Arial" panose="020B0604020202020204" pitchFamily="34" charset="0"/>
              <a:buChar char="•"/>
            </a:pPr>
            <a:r>
              <a:rPr lang="en-US" sz="2800" dirty="0"/>
              <a:t>Global warming will have a long-term and significant impact on the Earth. From 1901 to 2020, temperatures increased by about 1.98°F (1.1°C).</a:t>
            </a:r>
          </a:p>
          <a:p>
            <a:pPr marL="342900" indent="-342900">
              <a:spcBef>
                <a:spcPts val="1200"/>
              </a:spcBef>
              <a:buFont typeface="Arial" panose="020B0604020202020204" pitchFamily="34" charset="0"/>
              <a:buChar char="•"/>
            </a:pPr>
            <a:r>
              <a:rPr lang="en-US" sz="2800" dirty="0"/>
              <a:t>Leveraging AWS to analyze and visualize weather trends in the major cities in the United States over a decade.</a:t>
            </a:r>
          </a:p>
          <a:p>
            <a:pPr>
              <a:spcBef>
                <a:spcPts val="1200"/>
              </a:spcBef>
            </a:pPr>
            <a:endParaRPr lang="en-US" sz="2800" dirty="0"/>
          </a:p>
        </p:txBody>
      </p:sp>
    </p:spTree>
    <p:extLst>
      <p:ext uri="{BB962C8B-B14F-4D97-AF65-F5344CB8AC3E}">
        <p14:creationId xmlns:p14="http://schemas.microsoft.com/office/powerpoint/2010/main" val="3855108150"/>
      </p:ext>
    </p:extLst>
  </p:cSld>
  <p:clrMapOvr>
    <a:masterClrMapping/>
  </p:clrMapOvr>
  <mc:AlternateContent xmlns:mc="http://schemas.openxmlformats.org/markup-compatibility/2006" xmlns:p14="http://schemas.microsoft.com/office/powerpoint/2010/main">
    <mc:Choice Requires="p14">
      <p:transition spd="slow" p14:dur="2000" advTm="24776"/>
    </mc:Choice>
    <mc:Fallback xmlns="">
      <p:transition spd="slow" advTm="247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vert="horz" lIns="91440" tIns="45720" rIns="91440" bIns="45720" rtlCol="0" anchor="ctr" anchorCtr="0">
            <a:normAutofit/>
          </a:bodyPr>
          <a:lstStyle/>
          <a:p>
            <a:r>
              <a:rPr lang="en-US" sz="3600" b="1" dirty="0"/>
              <a:t>Data Source</a:t>
            </a:r>
          </a:p>
        </p:txBody>
      </p:sp>
      <p:pic>
        <p:nvPicPr>
          <p:cNvPr id="7" name="Picture 6">
            <a:extLst>
              <a:ext uri="{FF2B5EF4-FFF2-40B4-BE49-F238E27FC236}">
                <a16:creationId xmlns:a16="http://schemas.microsoft.com/office/drawing/2014/main" id="{12282597-CE64-3F09-17D6-170D3E1B6EDA}"/>
              </a:ext>
            </a:extLst>
          </p:cNvPr>
          <p:cNvPicPr>
            <a:picLocks noChangeAspect="1"/>
          </p:cNvPicPr>
          <p:nvPr/>
        </p:nvPicPr>
        <p:blipFill>
          <a:blip r:embed="rId2"/>
          <a:stretch>
            <a:fillRect/>
          </a:stretch>
        </p:blipFill>
        <p:spPr>
          <a:xfrm>
            <a:off x="5167424" y="3462786"/>
            <a:ext cx="6826377" cy="2645855"/>
          </a:xfrm>
          <a:prstGeom prst="rect">
            <a:avLst/>
          </a:prstGeom>
        </p:spPr>
      </p:pic>
      <p:sp>
        <p:nvSpPr>
          <p:cNvPr id="10" name="TextBox 9">
            <a:extLst>
              <a:ext uri="{FF2B5EF4-FFF2-40B4-BE49-F238E27FC236}">
                <a16:creationId xmlns:a16="http://schemas.microsoft.com/office/drawing/2014/main" id="{EB90CCDC-E2BC-8E6B-6C4D-325BF11FA299}"/>
              </a:ext>
            </a:extLst>
          </p:cNvPr>
          <p:cNvSpPr txBox="1"/>
          <p:nvPr/>
        </p:nvSpPr>
        <p:spPr>
          <a:xfrm>
            <a:off x="862012" y="1743937"/>
            <a:ext cx="10467975" cy="3185487"/>
          </a:xfrm>
          <a:prstGeom prst="rect">
            <a:avLst/>
          </a:prstGeom>
          <a:noFill/>
        </p:spPr>
        <p:txBody>
          <a:bodyPr wrap="square">
            <a:spAutoFit/>
          </a:bodyPr>
          <a:lstStyle/>
          <a:p>
            <a:pPr marL="457200" indent="-457200">
              <a:spcBef>
                <a:spcPts val="1200"/>
              </a:spcBef>
              <a:buFont typeface="Arial" panose="020B0604020202020204" pitchFamily="34" charset="0"/>
              <a:buChar char="•"/>
            </a:pPr>
            <a:r>
              <a:rPr lang="en-US" sz="2800" dirty="0">
                <a:solidFill>
                  <a:srgbClr val="202124"/>
                </a:solidFill>
                <a:ea typeface="Merriweather"/>
                <a:cs typeface="Merriweather"/>
                <a:sym typeface="Merriweather"/>
              </a:rPr>
              <a:t>Data source: </a:t>
            </a:r>
            <a:r>
              <a:rPr lang="en-US" sz="2800" b="0" i="0" u="none" strike="noStrike" dirty="0">
                <a:effectLst/>
                <a:hlinkClick r:id="rId3"/>
              </a:rPr>
              <a:t>Open-Meteo</a:t>
            </a:r>
            <a:r>
              <a:rPr lang="en-US" sz="2800" b="0" i="0" u="none" strike="noStrike" dirty="0">
                <a:effectLst/>
              </a:rPr>
              <a:t> Historical Weather dataset</a:t>
            </a:r>
          </a:p>
          <a:p>
            <a:pPr lvl="1">
              <a:spcBef>
                <a:spcPts val="1800"/>
              </a:spcBef>
            </a:pPr>
            <a:r>
              <a:rPr lang="en-US" sz="2000" dirty="0"/>
              <a:t>https://open-meteo.com/en/docs/historical-weather-api#start_date=2014-01-01&amp;end_date=2023-12-31&amp;hourly=temperature_2m,relative_humidity_2m,precipitation,rain,snowfall,wind_speed_10m,sunshine_duration</a:t>
            </a:r>
            <a:endParaRPr lang="en-US" sz="2000" dirty="0">
              <a:solidFill>
                <a:srgbClr val="202124"/>
              </a:solidFill>
              <a:ea typeface="Merriweather"/>
              <a:cs typeface="Merriweather"/>
              <a:sym typeface="Merriweather"/>
            </a:endParaRPr>
          </a:p>
          <a:p>
            <a:pPr lvl="1">
              <a:spcBef>
                <a:spcPts val="1800"/>
              </a:spcBef>
            </a:pPr>
            <a:r>
              <a:rPr lang="en-US" sz="2400" dirty="0">
                <a:solidFill>
                  <a:srgbClr val="202124"/>
                </a:solidFill>
                <a:ea typeface="Merriweather"/>
                <a:cs typeface="Merriweather"/>
                <a:sym typeface="Merriweather"/>
              </a:rPr>
              <a:t>3652 daily data</a:t>
            </a:r>
          </a:p>
          <a:p>
            <a:pPr lvl="1">
              <a:spcBef>
                <a:spcPts val="1800"/>
              </a:spcBef>
            </a:pPr>
            <a:r>
              <a:rPr lang="en-US" sz="2400" dirty="0">
                <a:solidFill>
                  <a:srgbClr val="202124"/>
                </a:solidFill>
                <a:ea typeface="Merriweather"/>
                <a:cs typeface="Merriweather"/>
                <a:sym typeface="Merriweather"/>
              </a:rPr>
              <a:t>10 years: 2014/01~2023/12</a:t>
            </a:r>
          </a:p>
        </p:txBody>
      </p:sp>
      <p:grpSp>
        <p:nvGrpSpPr>
          <p:cNvPr id="11" name="Group 10">
            <a:extLst>
              <a:ext uri="{FF2B5EF4-FFF2-40B4-BE49-F238E27FC236}">
                <a16:creationId xmlns:a16="http://schemas.microsoft.com/office/drawing/2014/main" id="{26BEFB88-B5BF-988B-D6BF-B1DF489261FC}"/>
              </a:ext>
              <a:ext uri="{C183D7F6-B498-43B3-948B-1728B52AA6E4}">
                <adec:decorative xmlns:adec="http://schemas.microsoft.com/office/drawing/2017/decorative" val="1"/>
              </a:ext>
            </a:extLst>
          </p:cNvPr>
          <p:cNvGrpSpPr/>
          <p:nvPr/>
        </p:nvGrpSpPr>
        <p:grpSpPr>
          <a:xfrm>
            <a:off x="939267" y="2522335"/>
            <a:ext cx="187380" cy="278885"/>
            <a:chOff x="5052041" y="3023897"/>
            <a:chExt cx="1009650" cy="1502702"/>
          </a:xfrm>
        </p:grpSpPr>
        <p:sp>
          <p:nvSpPr>
            <p:cNvPr id="12" name="Freeform: Shape 11">
              <a:extLst>
                <a:ext uri="{FF2B5EF4-FFF2-40B4-BE49-F238E27FC236}">
                  <a16:creationId xmlns:a16="http://schemas.microsoft.com/office/drawing/2014/main" id="{A8F32E92-EABD-B51F-30C1-8094FD95A088}"/>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3" name="Freeform: Shape 12">
              <a:extLst>
                <a:ext uri="{FF2B5EF4-FFF2-40B4-BE49-F238E27FC236}">
                  <a16:creationId xmlns:a16="http://schemas.microsoft.com/office/drawing/2014/main" id="{F67470F1-9C86-C8A3-C904-7ECAEDD4350B}"/>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8CFF2ED6-E289-FD44-A5FB-EC9ED126F5E0}"/>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5" name="Group 14">
            <a:extLst>
              <a:ext uri="{FF2B5EF4-FFF2-40B4-BE49-F238E27FC236}">
                <a16:creationId xmlns:a16="http://schemas.microsoft.com/office/drawing/2014/main" id="{83219577-846E-5710-7E3C-87BD8EB3ED6A}"/>
              </a:ext>
              <a:ext uri="{C183D7F6-B498-43B3-948B-1728B52AA6E4}">
                <adec:decorative xmlns:adec="http://schemas.microsoft.com/office/drawing/2017/decorative" val="1"/>
              </a:ext>
            </a:extLst>
          </p:cNvPr>
          <p:cNvGrpSpPr/>
          <p:nvPr/>
        </p:nvGrpSpPr>
        <p:grpSpPr>
          <a:xfrm>
            <a:off x="951640" y="3970156"/>
            <a:ext cx="187380" cy="278885"/>
            <a:chOff x="5052041" y="3023897"/>
            <a:chExt cx="1009650" cy="1502702"/>
          </a:xfrm>
        </p:grpSpPr>
        <p:sp>
          <p:nvSpPr>
            <p:cNvPr id="16" name="Freeform: Shape 15">
              <a:extLst>
                <a:ext uri="{FF2B5EF4-FFF2-40B4-BE49-F238E27FC236}">
                  <a16:creationId xmlns:a16="http://schemas.microsoft.com/office/drawing/2014/main" id="{97E21C9D-5C52-B725-E4CC-D1F1AEFEFB29}"/>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7" name="Freeform: Shape 16">
              <a:extLst>
                <a:ext uri="{FF2B5EF4-FFF2-40B4-BE49-F238E27FC236}">
                  <a16:creationId xmlns:a16="http://schemas.microsoft.com/office/drawing/2014/main" id="{3AEED12B-6064-3F8E-AEA9-1A7B638FEFF3}"/>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8" name="Freeform: Shape 17">
              <a:extLst>
                <a:ext uri="{FF2B5EF4-FFF2-40B4-BE49-F238E27FC236}">
                  <a16:creationId xmlns:a16="http://schemas.microsoft.com/office/drawing/2014/main" id="{B70353DC-D3EF-AFA8-F21A-A74038F6C92E}"/>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9" name="Group 18">
            <a:extLst>
              <a:ext uri="{FF2B5EF4-FFF2-40B4-BE49-F238E27FC236}">
                <a16:creationId xmlns:a16="http://schemas.microsoft.com/office/drawing/2014/main" id="{E171B635-23C5-7987-275A-8EAD36769156}"/>
              </a:ext>
              <a:ext uri="{C183D7F6-B498-43B3-948B-1728B52AA6E4}">
                <adec:decorative xmlns:adec="http://schemas.microsoft.com/office/drawing/2017/decorative" val="1"/>
              </a:ext>
            </a:extLst>
          </p:cNvPr>
          <p:cNvGrpSpPr/>
          <p:nvPr/>
        </p:nvGrpSpPr>
        <p:grpSpPr>
          <a:xfrm>
            <a:off x="974621" y="4545302"/>
            <a:ext cx="187380" cy="278886"/>
            <a:chOff x="5052041" y="3023891"/>
            <a:chExt cx="1009650" cy="1502708"/>
          </a:xfrm>
        </p:grpSpPr>
        <p:sp>
          <p:nvSpPr>
            <p:cNvPr id="20" name="Freeform: Shape 19">
              <a:extLst>
                <a:ext uri="{FF2B5EF4-FFF2-40B4-BE49-F238E27FC236}">
                  <a16:creationId xmlns:a16="http://schemas.microsoft.com/office/drawing/2014/main" id="{93FF43F5-27AC-20BE-FE06-DB26CF20CAA5}"/>
                </a:ext>
              </a:extLst>
            </p:cNvPr>
            <p:cNvSpPr/>
            <p:nvPr/>
          </p:nvSpPr>
          <p:spPr>
            <a:xfrm>
              <a:off x="5052041" y="3023891"/>
              <a:ext cx="1009650" cy="1295401"/>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16591B39-9AD2-BB26-EB96-4B48124BDC0F}"/>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3B52B4D0-7522-F6A2-F3D4-7630035B2270}"/>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2251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US" sz="3600" b="1" dirty="0"/>
              <a:t>Data Source (Cont’d)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7043013" y="237395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5" name="TextBox 14">
            <a:extLst>
              <a:ext uri="{FF2B5EF4-FFF2-40B4-BE49-F238E27FC236}">
                <a16:creationId xmlns:a16="http://schemas.microsoft.com/office/drawing/2014/main" id="{23A2B051-2B54-C1CC-BA1F-5DB4055DC98B}"/>
              </a:ext>
            </a:extLst>
          </p:cNvPr>
          <p:cNvSpPr txBox="1"/>
          <p:nvPr/>
        </p:nvSpPr>
        <p:spPr>
          <a:xfrm>
            <a:off x="6919188" y="1730400"/>
            <a:ext cx="4748937" cy="3939540"/>
          </a:xfrm>
          <a:prstGeom prst="rect">
            <a:avLst/>
          </a:prstGeom>
          <a:noFill/>
        </p:spPr>
        <p:txBody>
          <a:bodyPr wrap="square">
            <a:spAutoFit/>
          </a:bodyPr>
          <a:lstStyle/>
          <a:p>
            <a:pPr marL="457200" indent="-457200">
              <a:spcBef>
                <a:spcPts val="600"/>
              </a:spcBef>
              <a:buFont typeface="Arial" panose="020B0604020202020204" pitchFamily="34" charset="0"/>
              <a:buChar char="•"/>
            </a:pPr>
            <a:r>
              <a:rPr lang="en-US" sz="2800" dirty="0">
                <a:solidFill>
                  <a:srgbClr val="202124"/>
                </a:solidFill>
                <a:ea typeface="Merriweather"/>
                <a:cs typeface="Merriweather"/>
                <a:sym typeface="Merriweather"/>
              </a:rPr>
              <a:t>Data features:</a:t>
            </a:r>
          </a:p>
          <a:p>
            <a:pPr lvl="1">
              <a:spcBef>
                <a:spcPts val="1800"/>
              </a:spcBef>
            </a:pPr>
            <a:r>
              <a:rPr lang="en-US" sz="2200" dirty="0">
                <a:solidFill>
                  <a:srgbClr val="202124"/>
                </a:solidFill>
                <a:sym typeface="Merriweather"/>
              </a:rPr>
              <a:t>  Temperature</a:t>
            </a:r>
          </a:p>
          <a:p>
            <a:pPr lvl="1">
              <a:spcBef>
                <a:spcPts val="1800"/>
              </a:spcBef>
            </a:pPr>
            <a:r>
              <a:rPr lang="en-US" sz="2200" dirty="0">
                <a:solidFill>
                  <a:srgbClr val="202124"/>
                </a:solidFill>
                <a:sym typeface="Merriweather"/>
              </a:rPr>
              <a:t>  Rain</a:t>
            </a:r>
          </a:p>
          <a:p>
            <a:pPr lvl="1">
              <a:spcBef>
                <a:spcPts val="1800"/>
              </a:spcBef>
            </a:pPr>
            <a:r>
              <a:rPr lang="en-US" sz="2200" dirty="0">
                <a:solidFill>
                  <a:srgbClr val="202124"/>
                </a:solidFill>
                <a:ea typeface="Merriweather"/>
                <a:cs typeface="Merriweather"/>
                <a:sym typeface="Merriweather"/>
              </a:rPr>
              <a:t>  Snow</a:t>
            </a:r>
          </a:p>
          <a:p>
            <a:pPr lvl="1">
              <a:spcBef>
                <a:spcPts val="1800"/>
              </a:spcBef>
            </a:pPr>
            <a:r>
              <a:rPr lang="en-US" sz="2200" dirty="0">
                <a:solidFill>
                  <a:srgbClr val="202124"/>
                </a:solidFill>
                <a:ea typeface="Merriweather"/>
                <a:cs typeface="Merriweather"/>
                <a:sym typeface="Merriweather"/>
              </a:rPr>
              <a:t>  Wind</a:t>
            </a:r>
          </a:p>
          <a:p>
            <a:pPr lvl="1">
              <a:spcBef>
                <a:spcPts val="1800"/>
              </a:spcBef>
            </a:pPr>
            <a:r>
              <a:rPr lang="en-US" sz="2200" dirty="0">
                <a:solidFill>
                  <a:srgbClr val="202124"/>
                </a:solidFill>
                <a:ea typeface="Merriweather"/>
                <a:cs typeface="Merriweather"/>
                <a:sym typeface="Merriweather"/>
              </a:rPr>
              <a:t>  Sunshine duration</a:t>
            </a:r>
          </a:p>
          <a:p>
            <a:pPr lvl="1">
              <a:spcBef>
                <a:spcPts val="1800"/>
              </a:spcBef>
            </a:pPr>
            <a:r>
              <a:rPr lang="en-US" sz="2200" dirty="0">
                <a:solidFill>
                  <a:srgbClr val="202124"/>
                </a:solidFill>
                <a:ea typeface="Merriweather"/>
                <a:cs typeface="Merriweather"/>
                <a:sym typeface="Merriweather"/>
              </a:rPr>
              <a:t>  radiation</a:t>
            </a:r>
          </a:p>
        </p:txBody>
      </p:sp>
      <p:sp>
        <p:nvSpPr>
          <p:cNvPr id="22" name="Oval 21">
            <a:extLst>
              <a:ext uri="{FF2B5EF4-FFF2-40B4-BE49-F238E27FC236}">
                <a16:creationId xmlns:a16="http://schemas.microsoft.com/office/drawing/2014/main" id="{0F34FA06-87B3-C709-77D5-A3AF0114AE9F}"/>
              </a:ext>
              <a:ext uri="{C183D7F6-B498-43B3-948B-1728B52AA6E4}">
                <adec:decorative xmlns:adec="http://schemas.microsoft.com/office/drawing/2017/decorative" val="1"/>
              </a:ext>
            </a:extLst>
          </p:cNvPr>
          <p:cNvSpPr/>
          <p:nvPr/>
        </p:nvSpPr>
        <p:spPr bwMode="blackWhite">
          <a:xfrm>
            <a:off x="7043013" y="295385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23" name="Oval 22">
            <a:extLst>
              <a:ext uri="{FF2B5EF4-FFF2-40B4-BE49-F238E27FC236}">
                <a16:creationId xmlns:a16="http://schemas.microsoft.com/office/drawing/2014/main" id="{FB900228-1220-811E-9439-2F464E5A909E}"/>
              </a:ext>
              <a:ext uri="{C183D7F6-B498-43B3-948B-1728B52AA6E4}">
                <adec:decorative xmlns:adec="http://schemas.microsoft.com/office/drawing/2017/decorative" val="1"/>
              </a:ext>
            </a:extLst>
          </p:cNvPr>
          <p:cNvSpPr/>
          <p:nvPr/>
        </p:nvSpPr>
        <p:spPr bwMode="blackWhite">
          <a:xfrm>
            <a:off x="7043013" y="349816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24" name="Oval 23">
            <a:extLst>
              <a:ext uri="{FF2B5EF4-FFF2-40B4-BE49-F238E27FC236}">
                <a16:creationId xmlns:a16="http://schemas.microsoft.com/office/drawing/2014/main" id="{64AB400C-7BE1-11AB-C435-7E89EF610275}"/>
              </a:ext>
              <a:ext uri="{C183D7F6-B498-43B3-948B-1728B52AA6E4}">
                <adec:decorative xmlns:adec="http://schemas.microsoft.com/office/drawing/2017/decorative" val="1"/>
              </a:ext>
            </a:extLst>
          </p:cNvPr>
          <p:cNvSpPr/>
          <p:nvPr/>
        </p:nvSpPr>
        <p:spPr bwMode="blackWhite">
          <a:xfrm>
            <a:off x="7043013" y="406223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25" name="Oval 24">
            <a:extLst>
              <a:ext uri="{FF2B5EF4-FFF2-40B4-BE49-F238E27FC236}">
                <a16:creationId xmlns:a16="http://schemas.microsoft.com/office/drawing/2014/main" id="{BD66CBDE-81B7-34A4-1811-E40C7900BFDC}"/>
              </a:ext>
              <a:ext uri="{C183D7F6-B498-43B3-948B-1728B52AA6E4}">
                <adec:decorative xmlns:adec="http://schemas.microsoft.com/office/drawing/2017/decorative" val="1"/>
              </a:ext>
            </a:extLst>
          </p:cNvPr>
          <p:cNvSpPr/>
          <p:nvPr/>
        </p:nvSpPr>
        <p:spPr bwMode="blackWhite">
          <a:xfrm>
            <a:off x="7043013" y="462060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sp>
        <p:nvSpPr>
          <p:cNvPr id="26" name="Oval 25">
            <a:extLst>
              <a:ext uri="{FF2B5EF4-FFF2-40B4-BE49-F238E27FC236}">
                <a16:creationId xmlns:a16="http://schemas.microsoft.com/office/drawing/2014/main" id="{E0F41A22-E2EB-BC6F-A3A1-D023CB8298DA}"/>
              </a:ext>
              <a:ext uri="{C183D7F6-B498-43B3-948B-1728B52AA6E4}">
                <adec:decorative xmlns:adec="http://schemas.microsoft.com/office/drawing/2017/decorative" val="1"/>
              </a:ext>
            </a:extLst>
          </p:cNvPr>
          <p:cNvSpPr/>
          <p:nvPr/>
        </p:nvSpPr>
        <p:spPr bwMode="blackWhite">
          <a:xfrm>
            <a:off x="7043013" y="520366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nvGrpSpPr>
          <p:cNvPr id="49" name="Group 48">
            <a:extLst>
              <a:ext uri="{FF2B5EF4-FFF2-40B4-BE49-F238E27FC236}">
                <a16:creationId xmlns:a16="http://schemas.microsoft.com/office/drawing/2014/main" id="{15A02905-3AE7-2CF6-3B70-C859D28C8F7D}"/>
              </a:ext>
            </a:extLst>
          </p:cNvPr>
          <p:cNvGrpSpPr/>
          <p:nvPr/>
        </p:nvGrpSpPr>
        <p:grpSpPr>
          <a:xfrm>
            <a:off x="933449" y="1827110"/>
            <a:ext cx="5267326" cy="3739485"/>
            <a:chOff x="933449" y="1827110"/>
            <a:chExt cx="5267326" cy="3739485"/>
          </a:xfrm>
        </p:grpSpPr>
        <p:sp>
          <p:nvSpPr>
            <p:cNvPr id="21" name="TextBox 20">
              <a:extLst>
                <a:ext uri="{FF2B5EF4-FFF2-40B4-BE49-F238E27FC236}">
                  <a16:creationId xmlns:a16="http://schemas.microsoft.com/office/drawing/2014/main" id="{99891931-BB75-B31A-B856-525C0CFDE3B1}"/>
                </a:ext>
              </a:extLst>
            </p:cNvPr>
            <p:cNvSpPr txBox="1"/>
            <p:nvPr/>
          </p:nvSpPr>
          <p:spPr>
            <a:xfrm>
              <a:off x="933449" y="1827110"/>
              <a:ext cx="5267326" cy="3739485"/>
            </a:xfrm>
            <a:prstGeom prst="rect">
              <a:avLst/>
            </a:prstGeom>
            <a:noFill/>
          </p:spPr>
          <p:txBody>
            <a:bodyPr wrap="square">
              <a:spAutoFit/>
            </a:bodyPr>
            <a:lstStyle/>
            <a:p>
              <a:pPr marL="0" lvl="1">
                <a:spcBef>
                  <a:spcPts val="600"/>
                </a:spcBef>
              </a:pPr>
              <a:r>
                <a:rPr lang="en-US" sz="2400" dirty="0">
                  <a:solidFill>
                    <a:srgbClr val="202124"/>
                  </a:solidFill>
                  <a:sym typeface="Merriweather"/>
                </a:rPr>
                <a:t>Major cities on the East Coast, West Coast, South and Central United States:</a:t>
              </a:r>
            </a:p>
            <a:p>
              <a:pPr lvl="1">
                <a:spcBef>
                  <a:spcPts val="600"/>
                </a:spcBef>
              </a:pPr>
              <a:r>
                <a:rPr lang="en-US" sz="2000" dirty="0">
                  <a:solidFill>
                    <a:srgbClr val="202124"/>
                  </a:solidFill>
                  <a:ea typeface="Merriweather"/>
                  <a:cs typeface="Merriweather"/>
                  <a:sym typeface="Merriweather"/>
                </a:rPr>
                <a:t>East coast: District of Columbia, New York City, Boston</a:t>
              </a:r>
            </a:p>
            <a:p>
              <a:pPr lvl="1">
                <a:spcBef>
                  <a:spcPts val="600"/>
                </a:spcBef>
              </a:pPr>
              <a:r>
                <a:rPr lang="en-US" sz="2000" dirty="0">
                  <a:solidFill>
                    <a:srgbClr val="202124"/>
                  </a:solidFill>
                  <a:ea typeface="Merriweather"/>
                  <a:cs typeface="Merriweather"/>
                  <a:sym typeface="Merriweather"/>
                </a:rPr>
                <a:t>West coast: Seattle, San Francisco, Los Angeles</a:t>
              </a:r>
            </a:p>
            <a:p>
              <a:pPr lvl="1">
                <a:spcBef>
                  <a:spcPts val="600"/>
                </a:spcBef>
              </a:pPr>
              <a:r>
                <a:rPr lang="en-US" sz="2000" dirty="0">
                  <a:solidFill>
                    <a:srgbClr val="202124"/>
                  </a:solidFill>
                  <a:ea typeface="Merriweather"/>
                  <a:cs typeface="Merriweather"/>
                  <a:sym typeface="Merriweather"/>
                </a:rPr>
                <a:t>North: Chicago</a:t>
              </a:r>
            </a:p>
            <a:p>
              <a:pPr lvl="1">
                <a:spcBef>
                  <a:spcPts val="600"/>
                </a:spcBef>
              </a:pPr>
              <a:r>
                <a:rPr lang="en-US" sz="2000" dirty="0">
                  <a:solidFill>
                    <a:srgbClr val="202124"/>
                  </a:solidFill>
                  <a:ea typeface="Merriweather"/>
                  <a:cs typeface="Merriweather"/>
                  <a:sym typeface="Merriweather"/>
                </a:rPr>
                <a:t>South: Houston, Miami</a:t>
              </a:r>
            </a:p>
            <a:p>
              <a:pPr lvl="1">
                <a:spcBef>
                  <a:spcPts val="600"/>
                </a:spcBef>
              </a:pPr>
              <a:r>
                <a:rPr lang="en-US" sz="2000" dirty="0">
                  <a:solidFill>
                    <a:srgbClr val="202124"/>
                  </a:solidFill>
                  <a:ea typeface="Merriweather"/>
                  <a:cs typeface="Merriweather"/>
                  <a:sym typeface="Merriweather"/>
                </a:rPr>
                <a:t>Central: Denver, Phoenix </a:t>
              </a:r>
              <a:endParaRPr lang="en-US" sz="2000" dirty="0"/>
            </a:p>
          </p:txBody>
        </p:sp>
        <p:grpSp>
          <p:nvGrpSpPr>
            <p:cNvPr id="28" name="Group 27">
              <a:extLst>
                <a:ext uri="{FF2B5EF4-FFF2-40B4-BE49-F238E27FC236}">
                  <a16:creationId xmlns:a16="http://schemas.microsoft.com/office/drawing/2014/main" id="{38591FC4-7110-51AC-17C8-3271B421A341}"/>
                </a:ext>
                <a:ext uri="{C183D7F6-B498-43B3-948B-1728B52AA6E4}">
                  <adec:decorative xmlns:adec="http://schemas.microsoft.com/office/drawing/2017/decorative" val="1"/>
                </a:ext>
              </a:extLst>
            </p:cNvPr>
            <p:cNvGrpSpPr/>
            <p:nvPr/>
          </p:nvGrpSpPr>
          <p:grpSpPr>
            <a:xfrm>
              <a:off x="1125510" y="3105694"/>
              <a:ext cx="187380" cy="278885"/>
              <a:chOff x="5052041" y="3023897"/>
              <a:chExt cx="1009650" cy="1502702"/>
            </a:xfrm>
          </p:grpSpPr>
          <p:sp>
            <p:nvSpPr>
              <p:cNvPr id="29" name="Freeform: Shape 28">
                <a:extLst>
                  <a:ext uri="{FF2B5EF4-FFF2-40B4-BE49-F238E27FC236}">
                    <a16:creationId xmlns:a16="http://schemas.microsoft.com/office/drawing/2014/main" id="{9A6DC144-7DD8-59E3-B243-957A22577884}"/>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B616849B-008D-C55D-DF33-BB439BF1EE48}"/>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46CA8055-DE36-EBE9-6A1D-796406829DB7}"/>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32" name="Group 31">
              <a:extLst>
                <a:ext uri="{FF2B5EF4-FFF2-40B4-BE49-F238E27FC236}">
                  <a16:creationId xmlns:a16="http://schemas.microsoft.com/office/drawing/2014/main" id="{FB1619CF-4C53-4A19-42C5-A2073A9C0E41}"/>
                </a:ext>
                <a:ext uri="{C183D7F6-B498-43B3-948B-1728B52AA6E4}">
                  <adec:decorative xmlns:adec="http://schemas.microsoft.com/office/drawing/2017/decorative" val="1"/>
                </a:ext>
              </a:extLst>
            </p:cNvPr>
            <p:cNvGrpSpPr/>
            <p:nvPr/>
          </p:nvGrpSpPr>
          <p:grpSpPr>
            <a:xfrm>
              <a:off x="1125510" y="3761640"/>
              <a:ext cx="187380" cy="278885"/>
              <a:chOff x="5052041" y="3023897"/>
              <a:chExt cx="1009650" cy="1502702"/>
            </a:xfrm>
          </p:grpSpPr>
          <p:sp>
            <p:nvSpPr>
              <p:cNvPr id="33" name="Freeform: Shape 32">
                <a:extLst>
                  <a:ext uri="{FF2B5EF4-FFF2-40B4-BE49-F238E27FC236}">
                    <a16:creationId xmlns:a16="http://schemas.microsoft.com/office/drawing/2014/main" id="{1AE19F81-A5A3-FC04-B4FC-184676469EFC}"/>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4" name="Freeform: Shape 33">
                <a:extLst>
                  <a:ext uri="{FF2B5EF4-FFF2-40B4-BE49-F238E27FC236}">
                    <a16:creationId xmlns:a16="http://schemas.microsoft.com/office/drawing/2014/main" id="{D7FC9DCD-2E19-AC51-BF7E-FB0ED972BC0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5" name="Freeform: Shape 34">
                <a:extLst>
                  <a:ext uri="{FF2B5EF4-FFF2-40B4-BE49-F238E27FC236}">
                    <a16:creationId xmlns:a16="http://schemas.microsoft.com/office/drawing/2014/main" id="{FAA09FD6-35C8-3F81-5754-625458DA44CB}"/>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36" name="Group 35">
              <a:extLst>
                <a:ext uri="{FF2B5EF4-FFF2-40B4-BE49-F238E27FC236}">
                  <a16:creationId xmlns:a16="http://schemas.microsoft.com/office/drawing/2014/main" id="{91016E63-EBDC-3E46-581E-F406C31150F2}"/>
                </a:ext>
                <a:ext uri="{C183D7F6-B498-43B3-948B-1728B52AA6E4}">
                  <adec:decorative xmlns:adec="http://schemas.microsoft.com/office/drawing/2017/decorative" val="1"/>
                </a:ext>
              </a:extLst>
            </p:cNvPr>
            <p:cNvGrpSpPr/>
            <p:nvPr/>
          </p:nvGrpSpPr>
          <p:grpSpPr>
            <a:xfrm>
              <a:off x="1125510" y="4401522"/>
              <a:ext cx="187380" cy="278885"/>
              <a:chOff x="5052041" y="3023897"/>
              <a:chExt cx="1009650" cy="1502702"/>
            </a:xfrm>
          </p:grpSpPr>
          <p:sp>
            <p:nvSpPr>
              <p:cNvPr id="37" name="Freeform: Shape 36">
                <a:extLst>
                  <a:ext uri="{FF2B5EF4-FFF2-40B4-BE49-F238E27FC236}">
                    <a16:creationId xmlns:a16="http://schemas.microsoft.com/office/drawing/2014/main" id="{BD9C5ABF-030C-33D2-AE2C-63A61618E3F2}"/>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8" name="Freeform: Shape 37">
                <a:extLst>
                  <a:ext uri="{FF2B5EF4-FFF2-40B4-BE49-F238E27FC236}">
                    <a16:creationId xmlns:a16="http://schemas.microsoft.com/office/drawing/2014/main" id="{AAA5751D-60C6-1FAE-2CE5-4DB7C7486850}"/>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9" name="Freeform: Shape 38">
                <a:extLst>
                  <a:ext uri="{FF2B5EF4-FFF2-40B4-BE49-F238E27FC236}">
                    <a16:creationId xmlns:a16="http://schemas.microsoft.com/office/drawing/2014/main" id="{7282F5AE-E3D1-33A4-7707-8CBA5C11D87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40" name="Group 39">
              <a:extLst>
                <a:ext uri="{FF2B5EF4-FFF2-40B4-BE49-F238E27FC236}">
                  <a16:creationId xmlns:a16="http://schemas.microsoft.com/office/drawing/2014/main" id="{6E807688-3BCE-389F-774A-0DDAA4DF0C6E}"/>
                </a:ext>
                <a:ext uri="{C183D7F6-B498-43B3-948B-1728B52AA6E4}">
                  <adec:decorative xmlns:adec="http://schemas.microsoft.com/office/drawing/2017/decorative" val="1"/>
                </a:ext>
              </a:extLst>
            </p:cNvPr>
            <p:cNvGrpSpPr/>
            <p:nvPr/>
          </p:nvGrpSpPr>
          <p:grpSpPr>
            <a:xfrm>
              <a:off x="1125510" y="4815470"/>
              <a:ext cx="187380" cy="278885"/>
              <a:chOff x="5052041" y="3023897"/>
              <a:chExt cx="1009650" cy="1502702"/>
            </a:xfrm>
          </p:grpSpPr>
          <p:sp>
            <p:nvSpPr>
              <p:cNvPr id="41" name="Freeform: Shape 40">
                <a:extLst>
                  <a:ext uri="{FF2B5EF4-FFF2-40B4-BE49-F238E27FC236}">
                    <a16:creationId xmlns:a16="http://schemas.microsoft.com/office/drawing/2014/main" id="{754E084C-54BA-DF77-D17B-F2D25C4F706D}"/>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42" name="Freeform: Shape 41">
                <a:extLst>
                  <a:ext uri="{FF2B5EF4-FFF2-40B4-BE49-F238E27FC236}">
                    <a16:creationId xmlns:a16="http://schemas.microsoft.com/office/drawing/2014/main" id="{3062C7D9-BED0-C706-3AB6-D3A159CA05C0}"/>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43" name="Freeform: Shape 42">
                <a:extLst>
                  <a:ext uri="{FF2B5EF4-FFF2-40B4-BE49-F238E27FC236}">
                    <a16:creationId xmlns:a16="http://schemas.microsoft.com/office/drawing/2014/main" id="{F3BBA0A9-49CB-0EB8-850C-17078951D085}"/>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44" name="Group 43">
              <a:extLst>
                <a:ext uri="{FF2B5EF4-FFF2-40B4-BE49-F238E27FC236}">
                  <a16:creationId xmlns:a16="http://schemas.microsoft.com/office/drawing/2014/main" id="{C9C9AF63-B681-B2B0-3809-41A4D4E0200E}"/>
                </a:ext>
                <a:ext uri="{C183D7F6-B498-43B3-948B-1728B52AA6E4}">
                  <adec:decorative xmlns:adec="http://schemas.microsoft.com/office/drawing/2017/decorative" val="1"/>
                </a:ext>
              </a:extLst>
            </p:cNvPr>
            <p:cNvGrpSpPr/>
            <p:nvPr/>
          </p:nvGrpSpPr>
          <p:grpSpPr>
            <a:xfrm>
              <a:off x="1125509" y="5210795"/>
              <a:ext cx="187380" cy="278885"/>
              <a:chOff x="5052041" y="3023897"/>
              <a:chExt cx="1009650" cy="1502702"/>
            </a:xfrm>
          </p:grpSpPr>
          <p:sp>
            <p:nvSpPr>
              <p:cNvPr id="45" name="Freeform: Shape 44">
                <a:extLst>
                  <a:ext uri="{FF2B5EF4-FFF2-40B4-BE49-F238E27FC236}">
                    <a16:creationId xmlns:a16="http://schemas.microsoft.com/office/drawing/2014/main" id="{F3776D0D-4420-0318-F7C1-B1BDAA550718}"/>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46" name="Freeform: Shape 45">
                <a:extLst>
                  <a:ext uri="{FF2B5EF4-FFF2-40B4-BE49-F238E27FC236}">
                    <a16:creationId xmlns:a16="http://schemas.microsoft.com/office/drawing/2014/main" id="{BC3FF0C8-43BA-DF2E-963D-18FA523A49C9}"/>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47" name="Freeform: Shape 46">
                <a:extLst>
                  <a:ext uri="{FF2B5EF4-FFF2-40B4-BE49-F238E27FC236}">
                    <a16:creationId xmlns:a16="http://schemas.microsoft.com/office/drawing/2014/main" id="{5224EA32-CF6C-233D-C765-18DDC3CF6A84}"/>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spTree>
    <p:extLst>
      <p:ext uri="{BB962C8B-B14F-4D97-AF65-F5344CB8AC3E}">
        <p14:creationId xmlns:p14="http://schemas.microsoft.com/office/powerpoint/2010/main" val="199743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9DF8B15A-31CE-20F5-B4A9-44D82C92BF0F}"/>
              </a:ext>
            </a:extLst>
          </p:cNvPr>
          <p:cNvSpPr>
            <a:spLocks noGrp="1"/>
          </p:cNvSpPr>
          <p:nvPr>
            <p:ph type="title"/>
          </p:nvPr>
        </p:nvSpPr>
        <p:spPr>
          <a:xfrm>
            <a:off x="604434" y="448628"/>
            <a:ext cx="10983132" cy="747763"/>
          </a:xfrm>
        </p:spPr>
        <p:txBody>
          <a:bodyPr>
            <a:normAutofit/>
          </a:bodyPr>
          <a:lstStyle/>
          <a:p>
            <a:r>
              <a:rPr lang="en-US" sz="3600" b="1" dirty="0"/>
              <a:t>Implemented Features</a:t>
            </a:r>
          </a:p>
        </p:txBody>
      </p:sp>
      <p:sp>
        <p:nvSpPr>
          <p:cNvPr id="22" name="TextBox 21">
            <a:extLst>
              <a:ext uri="{FF2B5EF4-FFF2-40B4-BE49-F238E27FC236}">
                <a16:creationId xmlns:a16="http://schemas.microsoft.com/office/drawing/2014/main" id="{1FB101CF-0700-33AC-92C9-D098DD31326D}"/>
              </a:ext>
            </a:extLst>
          </p:cNvPr>
          <p:cNvSpPr txBox="1"/>
          <p:nvPr/>
        </p:nvSpPr>
        <p:spPr>
          <a:xfrm>
            <a:off x="604434" y="1451535"/>
            <a:ext cx="11341381" cy="4370427"/>
          </a:xfrm>
          <a:prstGeom prst="rect">
            <a:avLst/>
          </a:prstGeom>
          <a:noFill/>
        </p:spPr>
        <p:txBody>
          <a:bodyPr wrap="square">
            <a:spAutoFit/>
          </a:bodyPr>
          <a:lstStyle/>
          <a:p>
            <a:pPr>
              <a:spcBef>
                <a:spcPts val="600"/>
              </a:spcBef>
            </a:pPr>
            <a:endParaRPr lang="en-US" sz="2400" dirty="0">
              <a:solidFill>
                <a:srgbClr val="202124"/>
              </a:solidFill>
              <a:ea typeface="Merriweather"/>
              <a:cs typeface="Merriweather"/>
              <a:sym typeface="Merriweather"/>
            </a:endParaRPr>
          </a:p>
          <a:p>
            <a:pPr>
              <a:spcBef>
                <a:spcPts val="600"/>
              </a:spcBef>
            </a:pPr>
            <a:r>
              <a:rPr lang="en-US" sz="2400" dirty="0">
                <a:solidFill>
                  <a:srgbClr val="202124"/>
                </a:solidFill>
                <a:ea typeface="Merriweather"/>
                <a:cs typeface="Merriweather"/>
                <a:sym typeface="Merriweather"/>
              </a:rPr>
              <a:t>AWS S3: For secure and scalable storage of the raw and processed weather data.</a:t>
            </a:r>
          </a:p>
          <a:p>
            <a:pPr>
              <a:spcBef>
                <a:spcPts val="600"/>
              </a:spcBef>
            </a:pPr>
            <a:endParaRPr lang="en-US" sz="2400" dirty="0">
              <a:solidFill>
                <a:srgbClr val="202124"/>
              </a:solidFill>
              <a:ea typeface="Merriweather"/>
              <a:cs typeface="Merriweather"/>
              <a:sym typeface="Merriweather"/>
            </a:endParaRPr>
          </a:p>
          <a:p>
            <a:pPr>
              <a:spcBef>
                <a:spcPts val="600"/>
              </a:spcBef>
            </a:pPr>
            <a:r>
              <a:rPr lang="en-US" sz="2400" dirty="0">
                <a:solidFill>
                  <a:srgbClr val="202124"/>
                </a:solidFill>
                <a:ea typeface="Merriweather"/>
                <a:cs typeface="Merriweather"/>
                <a:sym typeface="Merriweather"/>
              </a:rPr>
              <a:t>AWS Lambda: Utilized for data processing tasks such as initial data cleaning, transformation, and regular data updates.</a:t>
            </a:r>
          </a:p>
          <a:p>
            <a:pPr>
              <a:spcBef>
                <a:spcPts val="600"/>
              </a:spcBef>
            </a:pPr>
            <a:endParaRPr lang="en-US" sz="2400" dirty="0">
              <a:solidFill>
                <a:srgbClr val="202124"/>
              </a:solidFill>
              <a:ea typeface="Merriweather"/>
              <a:cs typeface="Merriweather"/>
              <a:sym typeface="Merriweather"/>
            </a:endParaRPr>
          </a:p>
          <a:p>
            <a:pPr>
              <a:spcBef>
                <a:spcPts val="600"/>
              </a:spcBef>
            </a:pPr>
            <a:r>
              <a:rPr lang="en-US" sz="2400" dirty="0">
                <a:solidFill>
                  <a:srgbClr val="202124"/>
                </a:solidFill>
                <a:ea typeface="Merriweather"/>
                <a:cs typeface="Merriweather"/>
                <a:sym typeface="Merriweather"/>
              </a:rPr>
              <a:t>Visualization: Leveraging Amazon Quick Sight to create interactive dashboards and visualizations, offering insights into weather trends across different regions and time frames.</a:t>
            </a:r>
          </a:p>
          <a:p>
            <a:pPr>
              <a:spcBef>
                <a:spcPts val="600"/>
              </a:spcBef>
            </a:pPr>
            <a:endParaRPr lang="en-US" sz="3200" dirty="0">
              <a:solidFill>
                <a:srgbClr val="202124"/>
              </a:solidFill>
              <a:ea typeface="Merriweather"/>
              <a:cs typeface="Merriweather"/>
              <a:sym typeface="Merriweather"/>
            </a:endParaRPr>
          </a:p>
        </p:txBody>
      </p:sp>
    </p:spTree>
    <p:extLst>
      <p:ext uri="{BB962C8B-B14F-4D97-AF65-F5344CB8AC3E}">
        <p14:creationId xmlns:p14="http://schemas.microsoft.com/office/powerpoint/2010/main" val="366563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65FF-CB18-BDED-5FF5-3AEEBDE89041}"/>
              </a:ext>
            </a:extLst>
          </p:cNvPr>
          <p:cNvSpPr>
            <a:spLocks noGrp="1"/>
          </p:cNvSpPr>
          <p:nvPr>
            <p:ph type="title"/>
          </p:nvPr>
        </p:nvSpPr>
        <p:spPr/>
        <p:txBody>
          <a:bodyPr>
            <a:normAutofit/>
          </a:bodyPr>
          <a:lstStyle/>
          <a:p>
            <a:r>
              <a:rPr lang="en-US" sz="3600" b="1" dirty="0"/>
              <a:t>Expected Outcomes</a:t>
            </a:r>
          </a:p>
        </p:txBody>
      </p:sp>
      <p:sp>
        <p:nvSpPr>
          <p:cNvPr id="4" name="TextBox 3">
            <a:extLst>
              <a:ext uri="{FF2B5EF4-FFF2-40B4-BE49-F238E27FC236}">
                <a16:creationId xmlns:a16="http://schemas.microsoft.com/office/drawing/2014/main" id="{7F623DEE-649A-38BD-AD86-F0DAD8B57046}"/>
              </a:ext>
            </a:extLst>
          </p:cNvPr>
          <p:cNvSpPr txBox="1"/>
          <p:nvPr/>
        </p:nvSpPr>
        <p:spPr>
          <a:xfrm>
            <a:off x="1247775" y="1517214"/>
            <a:ext cx="10048876" cy="3847207"/>
          </a:xfrm>
          <a:prstGeom prst="rect">
            <a:avLst/>
          </a:prstGeom>
          <a:noFill/>
        </p:spPr>
        <p:txBody>
          <a:bodyPr wrap="square">
            <a:spAutoFit/>
          </a:bodyPr>
          <a:lstStyle>
            <a:defPPr>
              <a:defRPr lang="en-US"/>
            </a:defPPr>
            <a:lvl1pPr marL="342900" indent="-342900">
              <a:spcBef>
                <a:spcPts val="1200"/>
              </a:spcBef>
              <a:buFont typeface="Arial" panose="020B0604020202020204" pitchFamily="34" charset="0"/>
              <a:buChar char="•"/>
              <a:defRPr sz="2800"/>
            </a:lvl1pPr>
          </a:lstStyle>
          <a:p>
            <a:r>
              <a:rPr lang="en-US" dirty="0"/>
              <a:t>Implement effective practical applications utilizing AWS S3, Lambda for data processing, and </a:t>
            </a:r>
            <a:r>
              <a:rPr lang="en-US" dirty="0" err="1"/>
              <a:t>QuickSight</a:t>
            </a:r>
            <a:r>
              <a:rPr lang="en-US" dirty="0"/>
              <a:t> for visualization.</a:t>
            </a:r>
          </a:p>
          <a:p>
            <a:r>
              <a:rPr lang="en-US" dirty="0"/>
              <a:t>Understand the weather monthly trends, seasonal trends, and annual trends in the major cities in the east, west, north, south, and central of the United States.</a:t>
            </a:r>
          </a:p>
          <a:p>
            <a:r>
              <a:rPr lang="en-US" dirty="0"/>
              <a:t>Get insight from the trends of these historical datasets which can  be used to help predict the weather in the future.</a:t>
            </a:r>
          </a:p>
        </p:txBody>
      </p:sp>
    </p:spTree>
    <p:extLst>
      <p:ext uri="{BB962C8B-B14F-4D97-AF65-F5344CB8AC3E}">
        <p14:creationId xmlns:p14="http://schemas.microsoft.com/office/powerpoint/2010/main" val="161213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061C1D-5137-006F-8DAC-0DE427A04928}"/>
              </a:ext>
            </a:extLst>
          </p:cNvPr>
          <p:cNvSpPr txBox="1"/>
          <p:nvPr/>
        </p:nvSpPr>
        <p:spPr>
          <a:xfrm>
            <a:off x="3048886" y="3244334"/>
            <a:ext cx="7317858" cy="830997"/>
          </a:xfrm>
          <a:prstGeom prst="rect">
            <a:avLst/>
          </a:prstGeom>
          <a:noFill/>
        </p:spPr>
        <p:txBody>
          <a:bodyPr wrap="square">
            <a:spAutoFit/>
          </a:bodyPr>
          <a:lstStyle/>
          <a:p>
            <a:r>
              <a:rPr lang="en-US" sz="4800" dirty="0">
                <a:solidFill>
                  <a:schemeClr val="dk1"/>
                </a:solidFill>
              </a:rPr>
              <a:t>Project Architecture</a:t>
            </a:r>
            <a:endParaRPr lang="en-US" sz="4800" dirty="0"/>
          </a:p>
        </p:txBody>
      </p:sp>
    </p:spTree>
    <p:extLst>
      <p:ext uri="{BB962C8B-B14F-4D97-AF65-F5344CB8AC3E}">
        <p14:creationId xmlns:p14="http://schemas.microsoft.com/office/powerpoint/2010/main" val="478107822"/>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{364FF0FA-7B83-4C0E-8A10-BE4A7020BB3D}tf16411177_win32</Template>
  <TotalTime>1836</TotalTime>
  <Words>600</Words>
  <Application>Microsoft Office PowerPoint</Application>
  <PresentationFormat>Widescreen</PresentationFormat>
  <Paragraphs>97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Average</vt:lpstr>
      <vt:lpstr>Arial</vt:lpstr>
      <vt:lpstr>Calibri</vt:lpstr>
      <vt:lpstr>Merriweather</vt:lpstr>
      <vt:lpstr>Segoe UI</vt:lpstr>
      <vt:lpstr>Segoe UI Light</vt:lpstr>
      <vt:lpstr>Segoe UI Semibold</vt:lpstr>
      <vt:lpstr>Get Started with 3D</vt:lpstr>
      <vt:lpstr>Weather Trends Analysis</vt:lpstr>
      <vt:lpstr>Table of Contents</vt:lpstr>
      <vt:lpstr>PowerPoint Presentation</vt:lpstr>
      <vt:lpstr>Background</vt:lpstr>
      <vt:lpstr>Data Source</vt:lpstr>
      <vt:lpstr>Data Source (Cont’d)</vt:lpstr>
      <vt:lpstr>Implemented Features</vt:lpstr>
      <vt:lpstr>Expected Outcomes</vt:lpstr>
      <vt:lpstr>PowerPoint Presentation</vt:lpstr>
      <vt:lpstr>Logical Architecture  Architecture</vt:lpstr>
      <vt:lpstr>Data Flow</vt:lpstr>
      <vt:lpstr>PowerPoint Presentation</vt:lpstr>
      <vt:lpstr>AWS Lambda Demonstration</vt:lpstr>
      <vt:lpstr>AWS Lambda Demonstration</vt:lpstr>
      <vt:lpstr>Quicksight Demonstration</vt:lpstr>
      <vt:lpstr>Quicksight Demonstration</vt:lpstr>
      <vt:lpstr>PowerPoint Presentation</vt:lpstr>
      <vt:lpstr>Thank You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 Your Presentations  to Life with 3D</dc:title>
  <dc:creator>Mengfei Hung</dc:creator>
  <cp:lastModifiedBy>Mengfei Hung</cp:lastModifiedBy>
  <cp:revision>24</cp:revision>
  <dcterms:created xsi:type="dcterms:W3CDTF">2024-03-17T02:15:05Z</dcterms:created>
  <dcterms:modified xsi:type="dcterms:W3CDTF">2024-04-22T20:33:16Z</dcterms:modified>
</cp:coreProperties>
</file>