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E4F88-289A-4670-875E-330FBF76C95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D68-0BE7-4961-88B1-D88511046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1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1DA9D-DFB0-47A2-A4B3-4479DA9BED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A04C2-6F64-4E6A-A424-91D5E81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755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position</a:t>
            </a:r>
            <a:r>
              <a:rPr lang="en-US" baseline="0" dirty="0"/>
              <a:t> of Big Mountain on key features that determined ticket prices shows that Big Mountain is currently underpricing its weekend tickets based on the facilities it offers. A price increase is therefore justified for the resort.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04C2-6F64-4E6A-A424-91D5E810F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67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55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F0FB84-E5E2-46F6-96C3-6409A3FDB09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A5FDF2-106F-49B3-A83A-D2B3EC64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Pricing Recommendations based on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4842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011836"/>
            <a:ext cx="8714621" cy="50292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chair lift increased operational costs by </a:t>
            </a:r>
            <a:r>
              <a:rPr lang="en-US" sz="2400" dirty="0">
                <a:solidFill>
                  <a:schemeClr val="tx2"/>
                </a:solidFill>
              </a:rPr>
              <a:t>$1,540,000 </a:t>
            </a:r>
            <a:r>
              <a:rPr lang="en-US" sz="2400" dirty="0"/>
              <a:t>this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Mountain needs to </a:t>
            </a:r>
            <a:r>
              <a:rPr lang="en-US" sz="2400" dirty="0">
                <a:solidFill>
                  <a:schemeClr val="tx2"/>
                </a:solidFill>
              </a:rPr>
              <a:t>increase ticket prices </a:t>
            </a:r>
            <a:r>
              <a:rPr lang="en-US" sz="2400" dirty="0"/>
              <a:t>or </a:t>
            </a:r>
            <a:r>
              <a:rPr lang="en-US" sz="2400" dirty="0">
                <a:solidFill>
                  <a:schemeClr val="tx2"/>
                </a:solidFill>
              </a:rPr>
              <a:t>reduce operational costs</a:t>
            </a:r>
            <a:r>
              <a:rPr lang="en-US" sz="2400" dirty="0"/>
              <a:t> to cover added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resort wants to update its pricing by </a:t>
            </a:r>
            <a:r>
              <a:rPr lang="en-US" sz="2400" dirty="0">
                <a:solidFill>
                  <a:schemeClr val="tx2"/>
                </a:solidFill>
              </a:rPr>
              <a:t>analyzing competitor data</a:t>
            </a:r>
            <a:r>
              <a:rPr lang="en-US" sz="2400" dirty="0"/>
              <a:t> instead of using market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PROBLEM STATEMENT</a:t>
            </a:r>
            <a:r>
              <a:rPr lang="en-US" sz="2400" dirty="0">
                <a:solidFill>
                  <a:schemeClr val="tx2"/>
                </a:solidFill>
              </a:rPr>
              <a:t>: Big Mountain wants to amend its pricing strategy to better monetize the facilities it offers compared to its competitors, by increasing ticket prices and/or reducing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28211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Recommendation &amp; key findings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16768"/>
            <a:ext cx="8437302" cy="485681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Mountain is in </a:t>
            </a:r>
            <a:r>
              <a:rPr lang="en-US" sz="2400" dirty="0">
                <a:solidFill>
                  <a:schemeClr val="tx2"/>
                </a:solidFill>
              </a:rPr>
              <a:t>top 90% </a:t>
            </a:r>
            <a:r>
              <a:rPr lang="en-US" sz="2400" dirty="0"/>
              <a:t>for key facilities compared to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resort is currently </a:t>
            </a:r>
            <a:r>
              <a:rPr lang="en-US" sz="2400" dirty="0">
                <a:solidFill>
                  <a:schemeClr val="tx2"/>
                </a:solidFill>
              </a:rPr>
              <a:t>underpricing</a:t>
            </a:r>
            <a:r>
              <a:rPr lang="en-US" sz="2400" dirty="0"/>
              <a:t> its weekend tickets by </a:t>
            </a:r>
            <a:r>
              <a:rPr lang="en-US" sz="2400" dirty="0">
                <a:solidFill>
                  <a:schemeClr val="tx2"/>
                </a:solidFill>
              </a:rPr>
              <a:t>$4 - $24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RECOMMENDATION:</a:t>
            </a:r>
            <a:r>
              <a:rPr lang="en-US" sz="2400" dirty="0">
                <a:solidFill>
                  <a:schemeClr val="tx2"/>
                </a:solidFill>
              </a:rPr>
              <a:t> Big Mountain should increase weekend ticket prices by at least $4 per ticket this season (from $81 to $85)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RECOMMENDATION:</a:t>
            </a:r>
            <a:r>
              <a:rPr lang="en-US" sz="2400" dirty="0">
                <a:solidFill>
                  <a:schemeClr val="tx2"/>
                </a:solidFill>
              </a:rPr>
              <a:t> Big Mountain should close one (1) of its least popular runs to reduce operational costs, at no effect to pricing</a:t>
            </a:r>
          </a:p>
        </p:txBody>
      </p:sp>
    </p:spTree>
    <p:extLst>
      <p:ext uri="{BB962C8B-B14F-4D97-AF65-F5344CB8AC3E}">
        <p14:creationId xmlns:p14="http://schemas.microsoft.com/office/powerpoint/2010/main" val="299031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&amp;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989351"/>
            <a:ext cx="8354856" cy="1514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Predictive model determined a </a:t>
            </a:r>
            <a:r>
              <a:rPr lang="en-US" sz="2400" dirty="0">
                <a:solidFill>
                  <a:schemeClr val="tx2"/>
                </a:solidFill>
              </a:rPr>
              <a:t>weekend ticket price </a:t>
            </a:r>
            <a:r>
              <a:rPr lang="en-US" sz="2400" dirty="0">
                <a:solidFill>
                  <a:schemeClr val="bg2"/>
                </a:solidFill>
              </a:rPr>
              <a:t>for Big Mountain of </a:t>
            </a:r>
            <a:r>
              <a:rPr lang="en-US" sz="2400" dirty="0">
                <a:solidFill>
                  <a:schemeClr val="tx2"/>
                </a:solidFill>
              </a:rPr>
              <a:t>$95 +/- $10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Current ticket price: </a:t>
            </a:r>
            <a:r>
              <a:rPr lang="en-US" sz="2400" dirty="0">
                <a:solidFill>
                  <a:schemeClr val="tx2"/>
                </a:solidFill>
              </a:rPr>
              <a:t>$81 / 80</a:t>
            </a:r>
            <a:r>
              <a:rPr lang="en-US" sz="2400" baseline="30000" dirty="0">
                <a:solidFill>
                  <a:schemeClr val="tx2"/>
                </a:solidFill>
              </a:rPr>
              <a:t>th</a:t>
            </a:r>
            <a:r>
              <a:rPr lang="en-US" sz="2400" dirty="0">
                <a:solidFill>
                  <a:schemeClr val="tx2"/>
                </a:solidFill>
              </a:rPr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60110" y="2503357"/>
            <a:ext cx="7087537" cy="36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&amp;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989351"/>
            <a:ext cx="8354856" cy="1514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 Mountain key features: </a:t>
            </a:r>
            <a:r>
              <a:rPr lang="en-US" sz="2400" dirty="0">
                <a:solidFill>
                  <a:schemeClr val="tx2"/>
                </a:solidFill>
              </a:rPr>
              <a:t>90</a:t>
            </a:r>
            <a:r>
              <a:rPr lang="en-US" sz="2400" baseline="30000" dirty="0">
                <a:solidFill>
                  <a:schemeClr val="tx2"/>
                </a:solidFill>
              </a:rPr>
              <a:t>th</a:t>
            </a:r>
            <a:r>
              <a:rPr lang="en-US" sz="2400" dirty="0">
                <a:solidFill>
                  <a:schemeClr val="tx2"/>
                </a:solidFill>
              </a:rPr>
              <a:t>+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9106" y="1616314"/>
            <a:ext cx="4153550" cy="213872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54531" y="1616314"/>
            <a:ext cx="4201305" cy="21387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290341" y="4032354"/>
            <a:ext cx="4329048" cy="2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&amp;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989351"/>
            <a:ext cx="8399826" cy="20461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OPERATIONAL COST REDUCTION: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Shut down </a:t>
            </a:r>
            <a:r>
              <a:rPr lang="en-US" sz="2400" dirty="0">
                <a:solidFill>
                  <a:srgbClr val="C00000"/>
                </a:solidFill>
              </a:rPr>
              <a:t>(1) </a:t>
            </a:r>
            <a:r>
              <a:rPr lang="en-US" sz="2400" dirty="0">
                <a:solidFill>
                  <a:schemeClr val="bg2"/>
                </a:solidFill>
              </a:rPr>
              <a:t>least popular run with </a:t>
            </a:r>
            <a:r>
              <a:rPr lang="en-US" sz="2400" dirty="0">
                <a:solidFill>
                  <a:schemeClr val="tx2"/>
                </a:solidFill>
              </a:rPr>
              <a:t>no effect on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Shut down </a:t>
            </a:r>
            <a:r>
              <a:rPr lang="en-US" sz="2400" dirty="0">
                <a:solidFill>
                  <a:srgbClr val="FFC000"/>
                </a:solidFill>
              </a:rPr>
              <a:t>(5) </a:t>
            </a:r>
            <a:r>
              <a:rPr lang="en-US" sz="2400" dirty="0">
                <a:solidFill>
                  <a:schemeClr val="bg2"/>
                </a:solidFill>
              </a:rPr>
              <a:t>least popular runs at </a:t>
            </a:r>
            <a:r>
              <a:rPr lang="en-US" sz="2400" dirty="0">
                <a:solidFill>
                  <a:schemeClr val="tx2"/>
                </a:solidFill>
              </a:rPr>
              <a:t>-$0.70/ticket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70" y="3035509"/>
            <a:ext cx="3055885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&amp;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989350"/>
            <a:ext cx="8354856" cy="38749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LONG TERM INVESTMENT: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Increase vertical drop by 150 </a:t>
            </a:r>
            <a:r>
              <a:rPr lang="en-US" sz="2400" dirty="0" err="1">
                <a:solidFill>
                  <a:schemeClr val="bg2"/>
                </a:solidFill>
              </a:rPr>
              <a:t>ft</a:t>
            </a:r>
            <a:r>
              <a:rPr lang="en-US" sz="2400" dirty="0">
                <a:solidFill>
                  <a:schemeClr val="bg2"/>
                </a:solidFill>
              </a:rPr>
              <a:t> at </a:t>
            </a:r>
            <a:r>
              <a:rPr lang="en-US" sz="2400" dirty="0">
                <a:solidFill>
                  <a:schemeClr val="tx2"/>
                </a:solidFill>
              </a:rPr>
              <a:t>+$2.00/ticket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New chair lift increases cost by $0.88/ticket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Further analysis required to determine additional operational costs</a:t>
            </a:r>
          </a:p>
        </p:txBody>
      </p:sp>
    </p:spTree>
    <p:extLst>
      <p:ext uri="{BB962C8B-B14F-4D97-AF65-F5344CB8AC3E}">
        <p14:creationId xmlns:p14="http://schemas.microsoft.com/office/powerpoint/2010/main" val="39302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34507"/>
            <a:ext cx="8534401" cy="623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&amp;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989351"/>
            <a:ext cx="8354856" cy="47818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 Mountain is </a:t>
            </a:r>
            <a:r>
              <a:rPr lang="en-US" sz="2400" dirty="0">
                <a:solidFill>
                  <a:schemeClr val="tx2"/>
                </a:solidFill>
              </a:rPr>
              <a:t>underpricing</a:t>
            </a:r>
            <a:r>
              <a:rPr lang="en-US" sz="2400" dirty="0">
                <a:solidFill>
                  <a:schemeClr val="bg2"/>
                </a:solidFill>
              </a:rPr>
              <a:t> its weekend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 resort is ranked in the </a:t>
            </a:r>
            <a:r>
              <a:rPr lang="en-US" sz="2400" dirty="0">
                <a:solidFill>
                  <a:schemeClr val="tx2"/>
                </a:solidFill>
              </a:rPr>
              <a:t>top 90% for facilities it offers</a:t>
            </a:r>
            <a:r>
              <a:rPr lang="en-US" sz="2400" dirty="0">
                <a:solidFill>
                  <a:schemeClr val="bg2"/>
                </a:solidFill>
              </a:rPr>
              <a:t>, compared to those of its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Predictive model recommends a </a:t>
            </a:r>
            <a:r>
              <a:rPr lang="en-US" sz="2400" dirty="0">
                <a:solidFill>
                  <a:schemeClr val="tx2"/>
                </a:solidFill>
              </a:rPr>
              <a:t>price increase of at least $4/ticket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Operational costs could decrease by </a:t>
            </a:r>
            <a:r>
              <a:rPr lang="en-US" sz="2400" dirty="0">
                <a:solidFill>
                  <a:schemeClr val="tx2"/>
                </a:solidFill>
              </a:rPr>
              <a:t>shutting down the least popular run</a:t>
            </a:r>
          </a:p>
        </p:txBody>
      </p:sp>
    </p:spTree>
    <p:extLst>
      <p:ext uri="{BB962C8B-B14F-4D97-AF65-F5344CB8AC3E}">
        <p14:creationId xmlns:p14="http://schemas.microsoft.com/office/powerpoint/2010/main" val="36128063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mMjAyMGQ3ZC03N2M4LTQyOTQtYTQyNy01OTBlZThlYjMzMjgiIG9yaWdpbj0iZGVmYXVsdFZhbHVlIj48ZWxlbWVudCB1aWQ9ImEyOTBmMTJiLWI3MTktNDJhZC1hMTMxLTU3OTdkYWQ3NWU5NCIgdmFsdWU9IiIgeG1sbnM9Imh0dHA6Ly93d3cuYm9sZG9uamFtZXMuY29tLzIwMDgvMDEvc2llL2ludGVybmFsL2xhYmVsIiAvPjwvc2lzbD48VXNlck5hbWU+Q09SUFxVU0ZLMDQ0ODc8L1VzZXJOYW1lPjxEYXRlVGltZT41LzEzLzIwMjEgMzowMDo1MyBBTTwvRGF0ZVRpbWU+PExhYmVsU3RyaW5nPkludGVybmFs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f2020d7d-77c8-4294-a427-590ee8eb3328" origin="defaultValue">
  <element uid="a290f12b-b719-42ad-a131-5797dad75e94" value=""/>
</sisl>
</file>

<file path=customXml/itemProps1.xml><?xml version="1.0" encoding="utf-8"?>
<ds:datastoreItem xmlns:ds="http://schemas.openxmlformats.org/officeDocument/2006/customXml" ds:itemID="{9C94662F-1746-4444-9FFE-1BD74E39037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F2D79415-8106-4407-BD26-2AC1127B600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3546</TotalTime>
  <Words>368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Big mountain resort</vt:lpstr>
      <vt:lpstr>Problem identification</vt:lpstr>
      <vt:lpstr>Recommendation &amp; key findings</vt:lpstr>
      <vt:lpstr>Results &amp; analysis</vt:lpstr>
      <vt:lpstr>Results &amp; analysis</vt:lpstr>
      <vt:lpstr>Results &amp; analysis</vt:lpstr>
      <vt:lpstr>Results &amp; analysis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Feifei</dc:creator>
  <cp:keywords>Internal | EPNW-OLMK</cp:keywords>
  <cp:lastModifiedBy>Kong, Feifei</cp:lastModifiedBy>
  <cp:revision>17</cp:revision>
  <dcterms:created xsi:type="dcterms:W3CDTF">2021-05-10T17:31:10Z</dcterms:created>
  <dcterms:modified xsi:type="dcterms:W3CDTF">2021-05-13T04:37:31Z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556a1619-23de-4b5d-b370-b745d2ea92ec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policy="f2020d7d-77c8-4294-a427-590ee8eb3328" origin="defaultValue" xmlns="http://www.boldonj</vt:lpwstr>
  </property>
  <property fmtid="{D5CDD505-2E9C-101B-9397-08002B2CF9AE}" pid="4" name="bjDocumentLabelXML-0">
    <vt:lpwstr>ames.com/2008/01/sie/internal/label"&gt;&lt;element uid="a290f12b-b719-42ad-a131-5797dad75e94" value="" /&gt;&lt;/sisl&gt;</vt:lpwstr>
  </property>
  <property fmtid="{D5CDD505-2E9C-101B-9397-08002B2CF9AE}" pid="5" name="bjDocumentSecurityLabel">
    <vt:lpwstr>Internal</vt:lpwstr>
  </property>
  <property fmtid="{D5CDD505-2E9C-101B-9397-08002B2CF9AE}" pid="6" name="wsp-metadata">
    <vt:lpwstr>Internal | EPNW-OLMK</vt:lpwstr>
  </property>
  <property fmtid="{D5CDD505-2E9C-101B-9397-08002B2CF9AE}" pid="7" name="bjClsUserRVM">
    <vt:lpwstr>[]</vt:lpwstr>
  </property>
  <property fmtid="{D5CDD505-2E9C-101B-9397-08002B2CF9AE}" pid="8" name="bjSaver">
    <vt:lpwstr>twQJCKktHpE448Wbl9ZAMtlaNtxbeqvb</vt:lpwstr>
  </property>
  <property fmtid="{D5CDD505-2E9C-101B-9397-08002B2CF9AE}" pid="9" name="bjLabelHistoryID">
    <vt:lpwstr>{9C94662F-1746-4444-9FFE-1BD74E39037B}</vt:lpwstr>
  </property>
</Properties>
</file>