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8"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7" r:id="rId113"/>
    <p:sldId id="373"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 id="397" r:id="rId134"/>
    <p:sldId id="398" r:id="rId135"/>
    <p:sldId id="399" r:id="rId136"/>
    <p:sldId id="400" r:id="rId137"/>
    <p:sldId id="401" r:id="rId138"/>
    <p:sldId id="402" r:id="rId139"/>
    <p:sldId id="403" r:id="rId140"/>
    <p:sldId id="404" r:id="rId141"/>
    <p:sldId id="405" r:id="rId142"/>
    <p:sldId id="406" r:id="rId143"/>
    <p:sldId id="407" r:id="rId144"/>
    <p:sldId id="408" r:id="rId145"/>
    <p:sldId id="409" r:id="rId146"/>
    <p:sldId id="410" r:id="rId147"/>
    <p:sldId id="411" r:id="rId148"/>
    <p:sldId id="412" r:id="rId149"/>
    <p:sldId id="413" r:id="rId150"/>
    <p:sldId id="414" r:id="rId151"/>
    <p:sldId id="415" r:id="rId152"/>
    <p:sldId id="416" r:id="rId153"/>
    <p:sldId id="417" r:id="rId154"/>
    <p:sldId id="418" r:id="rId155"/>
    <p:sldId id="419" r:id="rId156"/>
    <p:sldId id="420" r:id="rId157"/>
    <p:sldId id="421" r:id="rId158"/>
    <p:sldId id="422" r:id="rId159"/>
    <p:sldId id="423" r:id="rId160"/>
    <p:sldId id="424" r:id="rId161"/>
    <p:sldId id="425" r:id="rId162"/>
    <p:sldId id="426" r:id="rId163"/>
    <p:sldId id="427" r:id="rId164"/>
    <p:sldId id="428" r:id="rId165"/>
    <p:sldId id="429" r:id="rId166"/>
    <p:sldId id="430" r:id="rId167"/>
    <p:sldId id="431" r:id="rId168"/>
    <p:sldId id="432" r:id="rId1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02" d="100"/>
          <a:sy n="102"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36AC6-6F65-420D-A38F-C8AC70B97FB8}" type="datetimeFigureOut">
              <a:rPr lang="en-US" smtClean="0"/>
              <a:t>2/18/2017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E0111-0C07-4CDB-974F-FA63C9AF3771}" type="slidenum">
              <a:rPr lang="en-US" smtClean="0"/>
              <a:t>‹#›</a:t>
            </a:fld>
            <a:endParaRPr lang="en-US"/>
          </a:p>
        </p:txBody>
      </p:sp>
    </p:spTree>
    <p:extLst>
      <p:ext uri="{BB962C8B-B14F-4D97-AF65-F5344CB8AC3E}">
        <p14:creationId xmlns:p14="http://schemas.microsoft.com/office/powerpoint/2010/main" val="241658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3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522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4" name="Shape 384"/>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4755" name="Shape 38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32466361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8" name="Shape 39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5779" name="Shape 392"/>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2196100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59" name="Shape 35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46889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66" name="Shape 3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94522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73" name="Shape 37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3752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80" name="Shape 3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01954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87" name="Shape 38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871401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94" name="Shape 3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05327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401" name="Shape 4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722736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66" name="Shape 3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8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3398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06" name="Shape 5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75566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974725" y="4560887"/>
            <a:ext cx="5365800" cy="4319699"/>
          </a:xfrm>
          <a:prstGeom prst="rect">
            <a:avLst/>
          </a:prstGeom>
        </p:spPr>
        <p:txBody>
          <a:bodyPr lIns="91425" tIns="91425" rIns="91425" bIns="91425" anchor="t" anchorCtr="0">
            <a:noAutofit/>
          </a:bodyPr>
          <a:lstStyle/>
          <a:p>
            <a:pPr lvl="0">
              <a:spcBef>
                <a:spcPts val="0"/>
              </a:spcBef>
              <a:buNone/>
            </a:pPr>
            <a:endParaRPr/>
          </a:p>
        </p:txBody>
      </p:sp>
      <p:sp>
        <p:nvSpPr>
          <p:cNvPr id="514" name="Shape 514"/>
          <p:cNvSpPr txBox="1">
            <a:spLocks noGrp="1"/>
          </p:cNvSpPr>
          <p:nvPr>
            <p:ph type="sldNum" idx="12"/>
          </p:nvPr>
        </p:nvSpPr>
        <p:spPr>
          <a:xfrm>
            <a:off x="4144962" y="9121775"/>
            <a:ext cx="3170099" cy="479400"/>
          </a:xfrm>
          <a:prstGeom prst="rect">
            <a:avLst/>
          </a:prstGeom>
        </p:spPr>
        <p:txBody>
          <a:bodyPr lIns="96650" tIns="48325" rIns="96650" bIns="48325" anchor="b" anchorCtr="0">
            <a:noAutofit/>
          </a:bodyPr>
          <a:lstStyle/>
          <a:p>
            <a:pPr lvl="0">
              <a:spcBef>
                <a:spcPts val="0"/>
              </a:spcBef>
              <a:buClr>
                <a:srgbClr val="000000"/>
              </a:buClr>
              <a:buSzPct val="25000"/>
              <a:buFont typeface="Tahoma"/>
              <a:buNone/>
            </a:pPr>
            <a:fld id="{00000000-1234-1234-1234-123412341234}" type="slidenum">
              <a:rPr lang="en-US"/>
              <a:t>124</a:t>
            </a:fld>
            <a:endParaRPr lang="en-US"/>
          </a:p>
        </p:txBody>
      </p:sp>
    </p:spTree>
    <p:extLst>
      <p:ext uri="{BB962C8B-B14F-4D97-AF65-F5344CB8AC3E}">
        <p14:creationId xmlns:p14="http://schemas.microsoft.com/office/powerpoint/2010/main" val="342953429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47" name="Shape 54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1178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54" name="Shape 5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7469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61" name="Shape 5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9519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68" name="Shape 5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0078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75" name="Shape 57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55804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82" name="Shape 58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91221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89" name="Shape 5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97210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96" name="Shape 59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720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2" name="Shape 1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51492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603" name="Shape 60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32296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617" name="Shape 61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74745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631" name="Shape 6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04402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638" name="Shape 6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8780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06" name="Shape 5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91009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1" name="Shape 8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60316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276138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58264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45379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1" name="Shape 15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88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46402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9" name="Shape 15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12133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92653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6" name="Shape 1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25629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84" name="Shape 1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9749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92" name="Shape 19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667213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41397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8" name="Shape 2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221005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0" name="Shape 24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57756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8" name="Shape 24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969388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56" name="Shape 2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97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39136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64" name="Shape 26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83527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01616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64678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68666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8" name="Shape 3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70279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84" name="Shape 3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46865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408" name="Shape 4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18177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416" name="Shape 41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54999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14780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450" name="Shape 4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1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98590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72" name="Shape 5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719481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580" name="Shape 5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90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183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7" name="Shape 20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926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14" name="Shape 2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62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34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1" name="Shape 8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53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8" name="Shape 2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32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35" name="Shape 23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950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2" name="Shape 24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712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9" name="Shape 2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12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56" name="Shape 2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703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990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70" name="Shape 27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868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67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4" name="Shape 2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700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91" name="Shape 29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63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628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98" name="Shape 29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523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05" name="Shape 3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162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460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704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297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34" name="Shape 3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069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41" name="Shape 34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611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49" name="Shape 3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560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61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1" name="Shape 8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589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463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808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901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1332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673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0348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008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745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619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946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1" name="Shape 15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18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6276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182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5030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2" name="Shape 1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5061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640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200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86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451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7" name="Shape 20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6532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14" name="Shape 2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239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07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9204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9" name="Shape 2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641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8614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742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50" name="Shape 2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505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58" name="Shape 2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7643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0362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73" name="Shape 27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0292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5573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7" name="Shape 28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073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94" name="Shape 2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81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7190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5440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4082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15" name="Shape 3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5935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2" name="Shape 32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0365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9" name="Shape 3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9218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36" name="Shape 33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4487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1698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0153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58" name="Shape 3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9117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330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345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71" name="Shape 3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3623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78" name="Shape 37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46580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85" name="Shape 3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5476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Shape 10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3251" name="Shape 107"/>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42541727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Shape 12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4275" name="Shape 121"/>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24518063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Shape 12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5299" name="Shape 128"/>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374574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Shape 14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6323" name="Shape 142"/>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3967188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Shape 14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7347" name="Shape 149"/>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27507338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Shape 19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62467" name="Shape 191"/>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6798455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30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3491" name="Shape 308"/>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2543122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1" name="Shape 15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9100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314"/>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4515" name="Shape 31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42571489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32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5539" name="Shape 322"/>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1265340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Shape 32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6563" name="Shape 329"/>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42722046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33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7587" name="Shape 336"/>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6102265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Shape 343"/>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8611" name="Shape 344"/>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8160680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Shape 35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9635" name="Shape 351"/>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7788444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8" name="Shape 35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0659" name="Shape 358"/>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4030596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Shape 363"/>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1683" name="Shape 364"/>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1372571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Shape 37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2707" name="Shape 371"/>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212996059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37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3731" name="Shape 378"/>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2672173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87774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244458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171441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50937" y="617537"/>
            <a:ext cx="7793100" cy="1143000"/>
          </a:xfrm>
          <a:prstGeom prst="rect">
            <a:avLst/>
          </a:prstGeom>
          <a:noFill/>
          <a:ln>
            <a:noFill/>
          </a:ln>
        </p:spPr>
        <p:txBody>
          <a:bodyPr anchor="b"/>
          <a:lstStyle>
            <a:lvl1pPr marL="0" marR="0" lvl="0" indent="0" algn="l"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3" name="Shape 67"/>
          <p:cNvSpPr txBox="1">
            <a:spLocks noGrp="1"/>
          </p:cNvSpPr>
          <p:nvPr>
            <p:ph type="dt" idx="10"/>
          </p:nvPr>
        </p:nvSpPr>
        <p:spPr>
          <a:xfrm>
            <a:off x="914400" y="6324600"/>
            <a:ext cx="1905000" cy="457200"/>
          </a:xfrm>
          <a:prstGeom prst="rect">
            <a:avLst/>
          </a:prstGeom>
        </p:spPr>
        <p:txBody>
          <a:bodyPr vert="horz" wrap="square" lIns="91425" tIns="91425" rIns="91425" bIns="91425" numCol="1" anchor="b" anchorCtr="0" compatLnSpc="1">
            <a:prstTxWarp prst="textNoShape">
              <a:avLst/>
            </a:prstTxWarp>
          </a:bodyPr>
          <a:lstStyle>
            <a:lvl1pPr>
              <a:defRPr sz="2400" smtClean="0">
                <a:solidFill>
                  <a:srgbClr val="FFFFFF"/>
                </a:solidFill>
                <a:latin typeface="Tahoma" pitchFamily="34" charset="0"/>
                <a:cs typeface="Tahoma" pitchFamily="34" charset="0"/>
                <a:sym typeface="Tahoma" pitchFamily="34" charset="0"/>
              </a:defRPr>
            </a:lvl1pPr>
          </a:lstStyle>
          <a:p>
            <a:pPr>
              <a:defRPr/>
            </a:pPr>
            <a:endParaRPr lang="en-US" altLang="en-US"/>
          </a:p>
        </p:txBody>
      </p:sp>
      <p:sp>
        <p:nvSpPr>
          <p:cNvPr id="4" name="Shape 68"/>
          <p:cNvSpPr txBox="1">
            <a:spLocks noGrp="1"/>
          </p:cNvSpPr>
          <p:nvPr>
            <p:ph type="ftr" idx="11"/>
          </p:nvPr>
        </p:nvSpPr>
        <p:spPr>
          <a:xfrm>
            <a:off x="3352800" y="6324600"/>
            <a:ext cx="2895600" cy="457200"/>
          </a:xfrm>
          <a:prstGeom prst="rect">
            <a:avLst/>
          </a:prstGeom>
        </p:spPr>
        <p:txBody>
          <a:bodyPr vert="horz" wrap="square" lIns="91425" tIns="91425" rIns="91425" bIns="91425" numCol="1" anchor="b" anchorCtr="0" compatLnSpc="1">
            <a:prstTxWarp prst="textNoShape">
              <a:avLst/>
            </a:prstTxWarp>
          </a:bodyPr>
          <a:lstStyle>
            <a:lvl1pPr algn="ctr">
              <a:defRPr smtClean="0">
                <a:solidFill>
                  <a:srgbClr val="FFFFFF"/>
                </a:solidFill>
                <a:latin typeface="Tahoma" pitchFamily="34" charset="0"/>
                <a:cs typeface="Tahoma" pitchFamily="34" charset="0"/>
                <a:sym typeface="Tahoma" pitchFamily="34" charset="0"/>
              </a:defRPr>
            </a:lvl1pPr>
          </a:lstStyle>
          <a:p>
            <a:pPr>
              <a:defRPr/>
            </a:pPr>
            <a:endParaRPr lang="en-US" altLang="en-US"/>
          </a:p>
        </p:txBody>
      </p:sp>
      <p:sp>
        <p:nvSpPr>
          <p:cNvPr id="5" name="Shape 69"/>
          <p:cNvSpPr txBox="1">
            <a:spLocks noGrp="1"/>
          </p:cNvSpPr>
          <p:nvPr>
            <p:ph type="sldNum" idx="12"/>
          </p:nvPr>
        </p:nvSpPr>
        <p:spPr>
          <a:xfrm>
            <a:off x="6781800" y="6324600"/>
            <a:ext cx="1905000" cy="457200"/>
          </a:xfrm>
        </p:spPr>
        <p:txBody>
          <a:bodyPr tIns="45700" bIns="45700" anchor="b">
            <a:noAutofit/>
          </a:bodyPr>
          <a:lstStyle>
            <a:lvl1pPr>
              <a:buClr>
                <a:srgbClr val="FFFFFF"/>
              </a:buClr>
              <a:buSzPct val="25000"/>
              <a:buFont typeface="Tahoma" panose="020B0604030504040204" pitchFamily="34" charset="0"/>
              <a:buNone/>
              <a:defRPr sz="1400">
                <a:solidFill>
                  <a:srgbClr val="FFFFFF"/>
                </a:solidFill>
                <a:latin typeface="Tahoma" panose="020B0604030504040204" pitchFamily="34" charset="0"/>
                <a:cs typeface="Tahoma" panose="020B0604030504040204" pitchFamily="34" charset="0"/>
                <a:sym typeface="Tahoma" panose="020B0604030504040204" pitchFamily="34" charset="0"/>
              </a:defRPr>
            </a:lvl1pPr>
          </a:lstStyle>
          <a:p>
            <a:fld id="{F7143070-A1F8-42B4-9524-5F8B51C43493}" type="slidenum">
              <a:rPr lang="en-US" altLang="en-US"/>
              <a:pPr/>
              <a:t>‹#›</a:t>
            </a:fld>
            <a:endParaRPr lang="en-US" altLang="en-US"/>
          </a:p>
        </p:txBody>
      </p:sp>
    </p:spTree>
    <p:extLst>
      <p:ext uri="{BB962C8B-B14F-4D97-AF65-F5344CB8AC3E}">
        <p14:creationId xmlns:p14="http://schemas.microsoft.com/office/powerpoint/2010/main" val="1198574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50937" y="617537"/>
            <a:ext cx="7793100" cy="11430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67" name="Shape 67"/>
          <p:cNvSpPr txBox="1">
            <a:spLocks noGrp="1"/>
          </p:cNvSpPr>
          <p:nvPr>
            <p:ph type="body" idx="1"/>
          </p:nvPr>
        </p:nvSpPr>
        <p:spPr>
          <a:xfrm>
            <a:off x="1182687" y="2017713"/>
            <a:ext cx="3810000" cy="4114800"/>
          </a:xfrm>
          <a:prstGeom prst="rect">
            <a:avLst/>
          </a:prstGeom>
          <a:noFill/>
          <a:ln>
            <a:noFill/>
          </a:ln>
        </p:spPr>
        <p:txBody>
          <a:bodyPr lIns="91425" tIns="91425" rIns="91425" bIns="91425" anchor="t" anchorCtr="0"/>
          <a:lstStyle>
            <a:lvl1pPr marL="342900" marR="0" lvl="0" indent="-220980" algn="l" rtl="0">
              <a:spcBef>
                <a:spcPts val="640"/>
              </a:spcBef>
              <a:spcAft>
                <a:spcPts val="0"/>
              </a:spcAft>
              <a:buClr>
                <a:schemeClr val="folHlink"/>
              </a:buClr>
              <a:buSzPct val="60000"/>
              <a:buFont typeface="Noto Sans Symbols"/>
              <a:buChar char="■"/>
              <a:defRPr sz="3200" b="0" i="0" u="none" strike="noStrike" cap="none">
                <a:solidFill>
                  <a:schemeClr val="dk1"/>
                </a:solidFill>
                <a:latin typeface="Tahoma"/>
                <a:ea typeface="Tahoma"/>
                <a:cs typeface="Tahoma"/>
                <a:sym typeface="Tahoma"/>
              </a:defRPr>
            </a:lvl1pPr>
            <a:lvl2pPr marL="742950" marR="0" lvl="1" indent="-187959" algn="l" rtl="0">
              <a:spcBef>
                <a:spcPts val="560"/>
              </a:spcBef>
              <a:spcAft>
                <a:spcPts val="0"/>
              </a:spcAft>
              <a:buClr>
                <a:schemeClr val="hlink"/>
              </a:buClr>
              <a:buSzPct val="55000"/>
              <a:buFont typeface="Noto Sans Symbols"/>
              <a:buChar char="■"/>
              <a:defRPr sz="2800" b="0" i="0" u="none" strike="noStrike" cap="none">
                <a:solidFill>
                  <a:schemeClr val="dk1"/>
                </a:solidFill>
                <a:latin typeface="Tahoma"/>
                <a:ea typeface="Tahoma"/>
                <a:cs typeface="Tahoma"/>
                <a:sym typeface="Tahoma"/>
              </a:defRPr>
            </a:lvl2pPr>
            <a:lvl3pPr marL="1143000" marR="0" lvl="2" indent="-152400" algn="l" rtl="0">
              <a:spcBef>
                <a:spcPts val="480"/>
              </a:spcBef>
              <a:spcAft>
                <a:spcPts val="0"/>
              </a:spcAft>
              <a:buClr>
                <a:schemeClr val="folHlink"/>
              </a:buClr>
              <a:buSzPct val="50000"/>
              <a:buFont typeface="Noto Sans Symbols"/>
              <a:buChar char="■"/>
              <a:defRPr sz="2400" b="0" i="0" u="none" strike="noStrike" cap="none">
                <a:solidFill>
                  <a:schemeClr val="dk1"/>
                </a:solidFill>
                <a:latin typeface="Tahoma"/>
                <a:ea typeface="Tahoma"/>
                <a:cs typeface="Tahoma"/>
                <a:sym typeface="Tahoma"/>
              </a:defRPr>
            </a:lvl3pPr>
            <a:lvl4pPr marL="1600200" marR="0" lvl="3" indent="-158750" algn="l" rtl="0">
              <a:spcBef>
                <a:spcPts val="400"/>
              </a:spcBef>
              <a:spcAft>
                <a:spcPts val="0"/>
              </a:spcAft>
              <a:buClr>
                <a:schemeClr val="accent2"/>
              </a:buClr>
              <a:buSzPct val="55000"/>
              <a:buFont typeface="Noto Sans Symbols"/>
              <a:buChar char="■"/>
              <a:defRPr sz="2000" b="0" i="0" u="none" strike="noStrike" cap="none">
                <a:solidFill>
                  <a:schemeClr val="dk1"/>
                </a:solidFill>
                <a:latin typeface="Tahoma"/>
                <a:ea typeface="Tahoma"/>
                <a:cs typeface="Tahoma"/>
                <a:sym typeface="Tahoma"/>
              </a:defRPr>
            </a:lvl4pPr>
            <a:lvl5pPr marL="2057400" marR="0" lvl="4"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5pPr>
            <a:lvl6pPr marL="2514600" marR="0" lvl="5"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6pPr>
            <a:lvl7pPr marL="2971800" marR="0" lvl="6"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7pPr>
            <a:lvl8pPr marL="3429000" marR="0" lvl="7"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8pPr>
            <a:lvl9pPr marL="3886200" marR="0" lvl="8"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body" idx="2"/>
          </p:nvPr>
        </p:nvSpPr>
        <p:spPr>
          <a:xfrm>
            <a:off x="5145087" y="2017713"/>
            <a:ext cx="3810000" cy="4114800"/>
          </a:xfrm>
          <a:prstGeom prst="rect">
            <a:avLst/>
          </a:prstGeom>
          <a:noFill/>
          <a:ln>
            <a:noFill/>
          </a:ln>
        </p:spPr>
        <p:txBody>
          <a:bodyPr lIns="91425" tIns="91425" rIns="91425" bIns="91425" anchor="t" anchorCtr="0"/>
          <a:lstStyle>
            <a:lvl1pPr marL="342900" marR="0" lvl="0" indent="-220980" algn="l" rtl="0">
              <a:spcBef>
                <a:spcPts val="640"/>
              </a:spcBef>
              <a:spcAft>
                <a:spcPts val="0"/>
              </a:spcAft>
              <a:buClr>
                <a:schemeClr val="folHlink"/>
              </a:buClr>
              <a:buSzPct val="60000"/>
              <a:buFont typeface="Noto Sans Symbols"/>
              <a:buChar char="■"/>
              <a:defRPr sz="3200" b="0" i="0" u="none" strike="noStrike" cap="none">
                <a:solidFill>
                  <a:schemeClr val="dk1"/>
                </a:solidFill>
                <a:latin typeface="Tahoma"/>
                <a:ea typeface="Tahoma"/>
                <a:cs typeface="Tahoma"/>
                <a:sym typeface="Tahoma"/>
              </a:defRPr>
            </a:lvl1pPr>
            <a:lvl2pPr marL="742950" marR="0" lvl="1" indent="-187959" algn="l" rtl="0">
              <a:spcBef>
                <a:spcPts val="560"/>
              </a:spcBef>
              <a:spcAft>
                <a:spcPts val="0"/>
              </a:spcAft>
              <a:buClr>
                <a:schemeClr val="hlink"/>
              </a:buClr>
              <a:buSzPct val="55000"/>
              <a:buFont typeface="Noto Sans Symbols"/>
              <a:buChar char="■"/>
              <a:defRPr sz="2800" b="0" i="0" u="none" strike="noStrike" cap="none">
                <a:solidFill>
                  <a:schemeClr val="dk1"/>
                </a:solidFill>
                <a:latin typeface="Tahoma"/>
                <a:ea typeface="Tahoma"/>
                <a:cs typeface="Tahoma"/>
                <a:sym typeface="Tahoma"/>
              </a:defRPr>
            </a:lvl2pPr>
            <a:lvl3pPr marL="1143000" marR="0" lvl="2" indent="-152400" algn="l" rtl="0">
              <a:spcBef>
                <a:spcPts val="480"/>
              </a:spcBef>
              <a:spcAft>
                <a:spcPts val="0"/>
              </a:spcAft>
              <a:buClr>
                <a:schemeClr val="folHlink"/>
              </a:buClr>
              <a:buSzPct val="50000"/>
              <a:buFont typeface="Noto Sans Symbols"/>
              <a:buChar char="■"/>
              <a:defRPr sz="2400" b="0" i="0" u="none" strike="noStrike" cap="none">
                <a:solidFill>
                  <a:schemeClr val="dk1"/>
                </a:solidFill>
                <a:latin typeface="Tahoma"/>
                <a:ea typeface="Tahoma"/>
                <a:cs typeface="Tahoma"/>
                <a:sym typeface="Tahoma"/>
              </a:defRPr>
            </a:lvl3pPr>
            <a:lvl4pPr marL="1600200" marR="0" lvl="3" indent="-158750" algn="l" rtl="0">
              <a:spcBef>
                <a:spcPts val="400"/>
              </a:spcBef>
              <a:spcAft>
                <a:spcPts val="0"/>
              </a:spcAft>
              <a:buClr>
                <a:schemeClr val="accent2"/>
              </a:buClr>
              <a:buSzPct val="55000"/>
              <a:buFont typeface="Noto Sans Symbols"/>
              <a:buChar char="■"/>
              <a:defRPr sz="2000" b="0" i="0" u="none" strike="noStrike" cap="none">
                <a:solidFill>
                  <a:schemeClr val="dk1"/>
                </a:solidFill>
                <a:latin typeface="Tahoma"/>
                <a:ea typeface="Tahoma"/>
                <a:cs typeface="Tahoma"/>
                <a:sym typeface="Tahoma"/>
              </a:defRPr>
            </a:lvl4pPr>
            <a:lvl5pPr marL="2057400" marR="0" lvl="4"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5pPr>
            <a:lvl6pPr marL="2514600" marR="0" lvl="5"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6pPr>
            <a:lvl7pPr marL="2971800" marR="0" lvl="6"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7pPr>
            <a:lvl8pPr marL="3429000" marR="0" lvl="7"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8pPr>
            <a:lvl9pPr marL="3886200" marR="0" lvl="8" indent="-165100" algn="l" rtl="0">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69" name="Shape 69"/>
          <p:cNvSpPr txBox="1">
            <a:spLocks noGrp="1"/>
          </p:cNvSpPr>
          <p:nvPr>
            <p:ph type="dt" idx="10"/>
          </p:nvPr>
        </p:nvSpPr>
        <p:spPr>
          <a:xfrm>
            <a:off x="914400" y="6324600"/>
            <a:ext cx="19050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2400" b="0" i="0" u="none">
                <a:solidFill>
                  <a:schemeClr val="dk1"/>
                </a:solidFill>
                <a:latin typeface="Tahoma"/>
                <a:ea typeface="Tahoma"/>
                <a:cs typeface="Tahoma"/>
                <a:sym typeface="Tahoma"/>
              </a:defRPr>
            </a:lvl1pPr>
            <a:lvl2pPr marL="457200" marR="0" lvl="1"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2pPr>
            <a:lvl3pPr marL="914400" marR="0" lvl="2"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3pPr>
            <a:lvl4pPr marL="1371600" marR="0" lvl="3"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4pPr>
            <a:lvl5pPr marL="1828800" marR="0" lvl="4"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5pPr>
            <a:lvl6pPr marL="2286000" marR="0" lvl="5"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6pPr>
            <a:lvl7pPr marL="3200400" marR="0" lvl="6"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7pPr>
            <a:lvl8pPr marL="4572000" marR="0" lvl="7"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8pPr>
            <a:lvl9pPr marL="6400800" marR="0" lvl="8"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9pPr>
          </a:lstStyle>
          <a:p>
            <a:endParaRPr/>
          </a:p>
        </p:txBody>
      </p:sp>
      <p:sp>
        <p:nvSpPr>
          <p:cNvPr id="70" name="Shape 70"/>
          <p:cNvSpPr txBox="1">
            <a:spLocks noGrp="1"/>
          </p:cNvSpPr>
          <p:nvPr>
            <p:ph type="ftr" idx="11"/>
          </p:nvPr>
        </p:nvSpPr>
        <p:spPr>
          <a:xfrm>
            <a:off x="3352800" y="6324600"/>
            <a:ext cx="2895600" cy="4572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None/>
              <a:defRPr sz="1400" b="0" i="0" u="none">
                <a:solidFill>
                  <a:schemeClr val="dk1"/>
                </a:solidFill>
                <a:latin typeface="Tahoma"/>
                <a:ea typeface="Tahoma"/>
                <a:cs typeface="Tahoma"/>
                <a:sym typeface="Tahoma"/>
              </a:defRPr>
            </a:lvl1pPr>
            <a:lvl2pPr marL="457200" marR="0" lvl="1"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2pPr>
            <a:lvl3pPr marL="914400" marR="0" lvl="2"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3pPr>
            <a:lvl4pPr marL="1371600" marR="0" lvl="3"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4pPr>
            <a:lvl5pPr marL="1828800" marR="0" lvl="4"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5pPr>
            <a:lvl6pPr marL="2286000" marR="0" lvl="5"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6pPr>
            <a:lvl7pPr marL="3200400" marR="0" lvl="6"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7pPr>
            <a:lvl8pPr marL="4572000" marR="0" lvl="7"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8pPr>
            <a:lvl9pPr marL="6400800" marR="0" lvl="8" indent="0" algn="l" rtl="0">
              <a:lnSpc>
                <a:spcPct val="100000"/>
              </a:lnSpc>
              <a:spcBef>
                <a:spcPts val="0"/>
              </a:spcBef>
              <a:spcAft>
                <a:spcPts val="0"/>
              </a:spcAft>
              <a:buNone/>
              <a:defRPr sz="2400" b="0" i="0" u="none" strike="noStrike" cap="none">
                <a:solidFill>
                  <a:schemeClr val="dk1"/>
                </a:solidFill>
                <a:latin typeface="Tahoma"/>
                <a:ea typeface="Tahoma"/>
                <a:cs typeface="Tahoma"/>
                <a:sym typeface="Tahoma"/>
              </a:defRPr>
            </a:lvl9pPr>
          </a:lstStyle>
          <a:p>
            <a:endParaRPr/>
          </a:p>
        </p:txBody>
      </p:sp>
      <p:sp>
        <p:nvSpPr>
          <p:cNvPr id="71" name="Shape 71"/>
          <p:cNvSpPr txBox="1">
            <a:spLocks noGrp="1"/>
          </p:cNvSpPr>
          <p:nvPr>
            <p:ph type="sldNum" idx="12"/>
          </p:nvPr>
        </p:nvSpPr>
        <p:spPr>
          <a:xfrm>
            <a:off x="6781800" y="6324600"/>
            <a:ext cx="19050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a:t>
            </a:fld>
            <a:endParaRPr lang="en-US" sz="1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344369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222501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114F1-582E-4978-BCA6-69EBBE9E8459}"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64508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3114F1-582E-4978-BCA6-69EBBE9E8459}"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98656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3114F1-582E-4978-BCA6-69EBBE9E8459}"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3513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3114F1-582E-4978-BCA6-69EBBE9E8459}"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15398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114F1-582E-4978-BCA6-69EBBE9E8459}"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8394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114F1-582E-4978-BCA6-69EBBE9E8459}"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125014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114F1-582E-4978-BCA6-69EBBE9E8459}"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23776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114F1-582E-4978-BCA6-69EBBE9E8459}" type="datetimeFigureOut">
              <a:rPr lang="en-US" smtClean="0"/>
              <a:t>2/18/2017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23956-1662-44C8-BF15-90DDB6B63DB1}" type="slidenum">
              <a:rPr lang="en-US" smtClean="0"/>
              <a:t>‹#›</a:t>
            </a:fld>
            <a:endParaRPr lang="en-US"/>
          </a:p>
        </p:txBody>
      </p:sp>
    </p:spTree>
    <p:extLst>
      <p:ext uri="{BB962C8B-B14F-4D97-AF65-F5344CB8AC3E}">
        <p14:creationId xmlns:p14="http://schemas.microsoft.com/office/powerpoint/2010/main" val="318704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t>Computer Program</a:t>
            </a:r>
          </a:p>
        </p:txBody>
      </p:sp>
      <p:sp>
        <p:nvSpPr>
          <p:cNvPr id="77" name="Shape 7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What is a </a:t>
            </a:r>
            <a:r>
              <a:rPr lang="en-US" sz="3200" i="1">
                <a:solidFill>
                  <a:schemeClr val="dk1"/>
                </a:solidFill>
                <a:latin typeface="Tahoma"/>
                <a:ea typeface="Tahoma"/>
                <a:cs typeface="Tahoma"/>
                <a:sym typeface="Tahoma"/>
              </a:rPr>
              <a:t>computer program</a:t>
            </a:r>
            <a:r>
              <a:rPr lang="en-US" sz="32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 detailed, step-by-step set of instructions telling a computer what to do.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If we change the program, the computer performs a different set of actions or a different task.</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machine stays the same, but the program changes!</a:t>
            </a:r>
          </a:p>
          <a:p>
            <a:pPr lvl="1">
              <a:spcBef>
                <a:spcPts val="0"/>
              </a:spcBef>
              <a:buClr>
                <a:schemeClr val="hlink"/>
              </a:buClr>
              <a:buSzPct val="55000"/>
              <a:buFont typeface="Noto Sans Symbols"/>
              <a:buChar char="■"/>
            </a:pPr>
            <a:r>
              <a:rPr lang="en-US"/>
              <a:t>Programs are executed, or carried out</a:t>
            </a:r>
          </a:p>
        </p:txBody>
      </p:sp>
      <p:sp>
        <p:nvSpPr>
          <p:cNvPr id="78" name="Shape 7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6599025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p:tgtEl>
                                          <p:spTgt spid="7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7">
                                            <p:txEl>
                                              <p:pRg st="1" end="1"/>
                                            </p:txEl>
                                          </p:spTgt>
                                        </p:tgtEl>
                                        <p:attrNameLst>
                                          <p:attrName>style.visibility</p:attrName>
                                        </p:attrNameLst>
                                      </p:cBhvr>
                                      <p:to>
                                        <p:strVal val="visible"/>
                                      </p:to>
                                    </p:set>
                                    <p:anim calcmode="lin" valueType="num">
                                      <p:cBhvr additive="base">
                                        <p:cTn id="12" dur="500"/>
                                        <p:tgtEl>
                                          <p:spTgt spid="7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7">
                                            <p:txEl>
                                              <p:pRg st="2" end="2"/>
                                            </p:txEl>
                                          </p:spTgt>
                                        </p:tgtEl>
                                        <p:attrNameLst>
                                          <p:attrName>style.visibility</p:attrName>
                                        </p:attrNameLst>
                                      </p:cBhvr>
                                      <p:to>
                                        <p:strVal val="visible"/>
                                      </p:to>
                                    </p:set>
                                    <p:anim calcmode="lin" valueType="num">
                                      <p:cBhvr additive="base">
                                        <p:cTn id="17" dur="500"/>
                                        <p:tgtEl>
                                          <p:spTgt spid="7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7">
                                            <p:txEl>
                                              <p:pRg st="3" end="3"/>
                                            </p:txEl>
                                          </p:spTgt>
                                        </p:tgtEl>
                                        <p:attrNameLst>
                                          <p:attrName>style.visibility</p:attrName>
                                        </p:attrNameLst>
                                      </p:cBhvr>
                                      <p:to>
                                        <p:strVal val="visible"/>
                                      </p:to>
                                    </p:set>
                                    <p:anim calcmode="lin" valueType="num">
                                      <p:cBhvr additive="base">
                                        <p:cTn id="22" dur="500"/>
                                        <p:tgtEl>
                                          <p:spTgt spid="77">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7">
                                            <p:txEl>
                                              <p:pRg st="4" end="4"/>
                                            </p:txEl>
                                          </p:spTgt>
                                        </p:tgtEl>
                                        <p:attrNameLst>
                                          <p:attrName>style.visibility</p:attrName>
                                        </p:attrNameLst>
                                      </p:cBhvr>
                                      <p:to>
                                        <p:strVal val="visible"/>
                                      </p:to>
                                    </p:set>
                                    <p:anim calcmode="lin" valueType="num">
                                      <p:cBhvr additive="base">
                                        <p:cTn id="27" dur="500"/>
                                        <p:tgtEl>
                                          <p:spTgt spid="77">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61" name="Shape 16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High-level</a:t>
            </a:r>
            <a:r>
              <a:rPr lang="en-US" sz="3200">
                <a:solidFill>
                  <a:schemeClr val="dk1"/>
                </a:solidFill>
                <a:latin typeface="Tahoma"/>
                <a:ea typeface="Tahoma"/>
                <a:cs typeface="Tahoma"/>
                <a:sym typeface="Tahoma"/>
              </a:rPr>
              <a:t> computer languages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Designed to be used and understood by humans</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Low-level language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Computer hardware can only understand a very low level language known as </a:t>
            </a:r>
            <a:r>
              <a:rPr lang="en-US" sz="2800" i="1">
                <a:solidFill>
                  <a:schemeClr val="dk1"/>
                </a:solidFill>
                <a:latin typeface="Tahoma"/>
                <a:ea typeface="Tahoma"/>
                <a:cs typeface="Tahoma"/>
                <a:sym typeface="Tahoma"/>
              </a:rPr>
              <a:t>machine language</a:t>
            </a:r>
          </a:p>
        </p:txBody>
      </p:sp>
      <p:sp>
        <p:nvSpPr>
          <p:cNvPr id="162" name="Shape 16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10</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9221359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 calcmode="lin" valueType="num">
                                      <p:cBhvr additive="base">
                                        <p:cTn id="7" dur="500"/>
                                        <p:tgtEl>
                                          <p:spTgt spid="1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 calcmode="lin" valueType="num">
                                      <p:cBhvr additive="base">
                                        <p:cTn id="12" dur="500"/>
                                        <p:tgtEl>
                                          <p:spTgt spid="1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 calcmode="lin" valueType="num">
                                      <p:cBhvr additive="base">
                                        <p:cTn id="17" dur="500"/>
                                        <p:tgtEl>
                                          <p:spTgt spid="16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 calcmode="lin" valueType="num">
                                      <p:cBhvr additive="base">
                                        <p:cTn id="22" dur="500"/>
                                        <p:tgtEl>
                                          <p:spTgt spid="16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317"/>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732F2FC3-7C04-403F-A78D-A9A1029EB1F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100</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4819" name="Shape 318"/>
          <p:cNvSpPr txBox="1">
            <a:spLocks noGrp="1"/>
          </p:cNvSpPr>
          <p:nvPr>
            <p:ph type="title"/>
          </p:nvPr>
        </p:nvSpPr>
        <p:spPr/>
        <p:txBody>
          <a:bodyPr/>
          <a:lstStyle/>
          <a:p>
            <a:r>
              <a:rPr lang="en-US" altLang="en-US" smtClean="0">
                <a:sym typeface="Tahoma" panose="020B0604030504040204" pitchFamily="34" charset="0"/>
              </a:rPr>
              <a:t>Definite Loops</a:t>
            </a:r>
          </a:p>
        </p:txBody>
      </p:sp>
      <p:sp>
        <p:nvSpPr>
          <p:cNvPr id="319" name="Shape 319"/>
          <p:cNvSpPr txBox="1">
            <a:spLocks noGrp="1"/>
          </p:cNvSpPr>
          <p:nvPr>
            <p:ph type="body" idx="1"/>
          </p:nvPr>
        </p:nvSpPr>
        <p:spPr/>
        <p:txBody>
          <a:bodyPr/>
          <a:lstStyle/>
          <a:p>
            <a:r>
              <a:rPr lang="en-US" altLang="en-US" smtClean="0">
                <a:sym typeface="Tahoma" panose="020B0604030504040204" pitchFamily="34" charset="0"/>
              </a:rPr>
              <a:t>for &lt;var&gt; in &lt;sequence&gt;:</a:t>
            </a:r>
            <a:br>
              <a:rPr lang="en-US" altLang="en-US" smtClean="0">
                <a:sym typeface="Tahoma" panose="020B0604030504040204" pitchFamily="34" charset="0"/>
              </a:rPr>
            </a:br>
            <a:r>
              <a:rPr lang="en-US" altLang="en-US" smtClean="0">
                <a:sym typeface="Tahoma" panose="020B0604030504040204" pitchFamily="34" charset="0"/>
              </a:rPr>
              <a:t>&lt;body&gt;</a:t>
            </a:r>
          </a:p>
          <a:p>
            <a:r>
              <a:rPr lang="en-US" altLang="en-US" smtClean="0">
                <a:sym typeface="Tahoma" panose="020B0604030504040204" pitchFamily="34" charset="0"/>
              </a:rPr>
              <a:t>The variable after the for is called the loop index. It takes on each successive value in sequence.</a:t>
            </a:r>
          </a:p>
          <a:p>
            <a:endParaRPr lang="en-US" altLang="en-US" smtClean="0">
              <a:sym typeface="Tahoma" panose="020B0604030504040204" pitchFamily="34" charset="0"/>
            </a:endParaRPr>
          </a:p>
        </p:txBody>
      </p:sp>
    </p:spTree>
    <p:extLst>
      <p:ext uri="{BB962C8B-B14F-4D97-AF65-F5344CB8AC3E}">
        <p14:creationId xmlns:p14="http://schemas.microsoft.com/office/powerpoint/2010/main" val="1010358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 calcmode="lin" valueType="num">
                                      <p:cBhvr additive="base">
                                        <p:cTn id="7" dur="500"/>
                                        <p:tgtEl>
                                          <p:spTgt spid="31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 calcmode="lin" valueType="num">
                                      <p:cBhvr additive="base">
                                        <p:cTn id="12" dur="500"/>
                                        <p:tgtEl>
                                          <p:spTgt spid="31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 calcmode="lin" valueType="num">
                                      <p:cBhvr additive="base">
                                        <p:cTn id="17" dur="500"/>
                                        <p:tgtEl>
                                          <p:spTgt spid="31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324"/>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36675F09-DEF0-4583-8346-53CCB8D9C3E8}"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101</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5843" name="Shape 325"/>
          <p:cNvSpPr txBox="1">
            <a:spLocks noGrp="1"/>
          </p:cNvSpPr>
          <p:nvPr>
            <p:ph type="title"/>
          </p:nvPr>
        </p:nvSpPr>
        <p:spPr/>
        <p:txBody>
          <a:bodyPr/>
          <a:lstStyle/>
          <a:p>
            <a:r>
              <a:rPr lang="en-US" altLang="en-US" smtClean="0">
                <a:sym typeface="Tahoma" panose="020B0604030504040204" pitchFamily="34" charset="0"/>
              </a:rPr>
              <a:t>Definite Loops</a:t>
            </a:r>
          </a:p>
        </p:txBody>
      </p:sp>
      <p:sp>
        <p:nvSpPr>
          <p:cNvPr id="35844" name="Shape 326"/>
          <p:cNvSpPr txBox="1">
            <a:spLocks noGrp="1"/>
          </p:cNvSpPr>
          <p:nvPr>
            <p:ph type="body" idx="1"/>
          </p:nvPr>
        </p:nvSpPr>
        <p:spPr/>
        <p:txBody>
          <a:bodyPr>
            <a:normAutofit fontScale="47500" lnSpcReduction="20000"/>
          </a:bodyPr>
          <a:lstStyle/>
          <a:p>
            <a:r>
              <a:rPr lang="en-US" altLang="en-US" smtClean="0">
                <a:sym typeface="Tahoma" panose="020B0604030504040204" pitchFamily="34" charset="0"/>
              </a:rPr>
              <a:t>&gt;&gt;&gt; for i in [0,1,2,3]:</a:t>
            </a:r>
          </a:p>
          <a:p>
            <a:r>
              <a:rPr lang="en-US" altLang="en-US" smtClean="0">
                <a:sym typeface="Tahoma" panose="020B0604030504040204" pitchFamily="34" charset="0"/>
              </a:rPr>
              <a:t>	print (i)</a:t>
            </a:r>
          </a:p>
          <a:p>
            <a:endParaRPr lang="en-US" altLang="en-US" smtClean="0">
              <a:sym typeface="Tahoma" panose="020B0604030504040204" pitchFamily="34" charset="0"/>
            </a:endParaRPr>
          </a:p>
          <a:p>
            <a:r>
              <a:rPr lang="en-US" altLang="en-US" smtClean="0">
                <a:sym typeface="Tahoma" panose="020B0604030504040204" pitchFamily="34" charset="0"/>
              </a:rPr>
              <a:t>0</a:t>
            </a:r>
          </a:p>
          <a:p>
            <a:r>
              <a:rPr lang="en-US" altLang="en-US" smtClean="0">
                <a:sym typeface="Tahoma" panose="020B0604030504040204" pitchFamily="34" charset="0"/>
              </a:rPr>
              <a:t>1</a:t>
            </a:r>
          </a:p>
          <a:p>
            <a:r>
              <a:rPr lang="en-US" altLang="en-US" smtClean="0">
                <a:sym typeface="Tahoma" panose="020B0604030504040204" pitchFamily="34" charset="0"/>
              </a:rPr>
              <a:t>2</a:t>
            </a:r>
          </a:p>
          <a:p>
            <a:r>
              <a:rPr lang="en-US" altLang="en-US" smtClean="0">
                <a:sym typeface="Tahoma" panose="020B0604030504040204" pitchFamily="34" charset="0"/>
              </a:rPr>
              <a:t>3</a:t>
            </a:r>
          </a:p>
          <a:p>
            <a:r>
              <a:rPr lang="en-US" altLang="en-US" smtClean="0">
                <a:sym typeface="Tahoma" panose="020B0604030504040204" pitchFamily="34" charset="0"/>
              </a:rPr>
              <a:t>&gt;&gt;&gt; for odd in [1, 3, 5, 7]:</a:t>
            </a:r>
          </a:p>
          <a:p>
            <a:r>
              <a:rPr lang="en-US" altLang="en-US" smtClean="0">
                <a:sym typeface="Tahoma" panose="020B0604030504040204" pitchFamily="34" charset="0"/>
              </a:rPr>
              <a:t>	print(odd*odd)</a:t>
            </a:r>
          </a:p>
          <a:p>
            <a:endParaRPr lang="en-US" altLang="en-US" smtClean="0">
              <a:sym typeface="Tahoma" panose="020B0604030504040204" pitchFamily="34" charset="0"/>
            </a:endParaRPr>
          </a:p>
          <a:p>
            <a:r>
              <a:rPr lang="en-US" altLang="en-US" smtClean="0">
                <a:sym typeface="Tahoma" panose="020B0604030504040204" pitchFamily="34" charset="0"/>
              </a:rPr>
              <a:t>1</a:t>
            </a:r>
          </a:p>
          <a:p>
            <a:r>
              <a:rPr lang="en-US" altLang="en-US" smtClean="0">
                <a:sym typeface="Tahoma" panose="020B0604030504040204" pitchFamily="34" charset="0"/>
              </a:rPr>
              <a:t>9</a:t>
            </a:r>
          </a:p>
          <a:p>
            <a:r>
              <a:rPr lang="en-US" altLang="en-US" smtClean="0">
                <a:sym typeface="Tahoma" panose="020B0604030504040204" pitchFamily="34" charset="0"/>
              </a:rPr>
              <a:t>25</a:t>
            </a:r>
          </a:p>
          <a:p>
            <a:r>
              <a:rPr lang="en-US" altLang="en-US" smtClean="0">
                <a:sym typeface="Tahoma" panose="020B0604030504040204" pitchFamily="34" charset="0"/>
              </a:rPr>
              <a:t>49</a:t>
            </a:r>
          </a:p>
          <a:p>
            <a:endParaRPr lang="en-US" altLang="en-US" smtClean="0">
              <a:sym typeface="Tahoma" panose="020B0604030504040204" pitchFamily="34" charset="0"/>
            </a:endParaRPr>
          </a:p>
          <a:p>
            <a:r>
              <a:rPr lang="en-US" altLang="en-US" smtClean="0">
                <a:sym typeface="Tahoma" panose="020B0604030504040204" pitchFamily="34" charset="0"/>
              </a:rPr>
              <a:t>&gt;&gt;&gt; </a:t>
            </a:r>
          </a:p>
        </p:txBody>
      </p:sp>
    </p:spTree>
    <p:extLst>
      <p:ext uri="{BB962C8B-B14F-4D97-AF65-F5344CB8AC3E}">
        <p14:creationId xmlns:p14="http://schemas.microsoft.com/office/powerpoint/2010/main" val="31848371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hape 331"/>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0F4AE9EB-6A95-48AA-A375-429DFBF59954}"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102</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6867" name="Shape 332"/>
          <p:cNvSpPr txBox="1">
            <a:spLocks noGrp="1"/>
          </p:cNvSpPr>
          <p:nvPr>
            <p:ph type="title"/>
          </p:nvPr>
        </p:nvSpPr>
        <p:spPr/>
        <p:txBody>
          <a:bodyPr/>
          <a:lstStyle/>
          <a:p>
            <a:r>
              <a:rPr lang="en-US" altLang="en-US" smtClean="0">
                <a:sym typeface="Tahoma" panose="020B0604030504040204" pitchFamily="34" charset="0"/>
              </a:rPr>
              <a:t>Definite Loops</a:t>
            </a:r>
          </a:p>
        </p:txBody>
      </p:sp>
      <p:sp>
        <p:nvSpPr>
          <p:cNvPr id="333" name="Shape 333"/>
          <p:cNvSpPr txBox="1">
            <a:spLocks noGrp="1"/>
          </p:cNvSpPr>
          <p:nvPr>
            <p:ph type="body" idx="1"/>
          </p:nvPr>
        </p:nvSpPr>
        <p:spPr/>
        <p:txBody>
          <a:bodyPr/>
          <a:lstStyle/>
          <a:p>
            <a:r>
              <a:rPr lang="en-US" altLang="en-US" smtClean="0">
                <a:sym typeface="Courier New" panose="02070309020205020404" pitchFamily="49" charset="0"/>
              </a:rPr>
              <a:t>range</a:t>
            </a:r>
            <a:r>
              <a:rPr lang="en-US" altLang="en-US" smtClean="0">
                <a:sym typeface="Tahoma" panose="020B0604030504040204" pitchFamily="34" charset="0"/>
              </a:rPr>
              <a:t> is a built-in Python function that generates a sequence of numbers, starting with 0.</a:t>
            </a:r>
          </a:p>
          <a:p>
            <a:r>
              <a:rPr lang="en-US" altLang="en-US" smtClean="0">
                <a:sym typeface="Courier New" panose="02070309020205020404" pitchFamily="49" charset="0"/>
              </a:rPr>
              <a:t>list</a:t>
            </a:r>
            <a:r>
              <a:rPr lang="en-US" altLang="en-US" smtClean="0">
                <a:sym typeface="Tahoma" panose="020B0604030504040204" pitchFamily="34" charset="0"/>
              </a:rPr>
              <a:t> is a built-in Python function that turns the sequence into an explicit list</a:t>
            </a:r>
          </a:p>
          <a:p>
            <a:r>
              <a:rPr lang="en-US" altLang="en-US" smtClean="0">
                <a:sym typeface="Tahoma" panose="020B0604030504040204" pitchFamily="34" charset="0"/>
              </a:rPr>
              <a:t>The body of the loop executes 10 times.</a:t>
            </a:r>
          </a:p>
        </p:txBody>
      </p:sp>
    </p:spTree>
    <p:extLst>
      <p:ext uri="{BB962C8B-B14F-4D97-AF65-F5344CB8AC3E}">
        <p14:creationId xmlns:p14="http://schemas.microsoft.com/office/powerpoint/2010/main" val="249164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 calcmode="lin" valueType="num">
                                      <p:cBhvr additive="base">
                                        <p:cTn id="7" dur="500"/>
                                        <p:tgtEl>
                                          <p:spTgt spid="3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33">
                                            <p:txEl>
                                              <p:pRg st="1" end="1"/>
                                            </p:txEl>
                                          </p:spTgt>
                                        </p:tgtEl>
                                        <p:attrNameLst>
                                          <p:attrName>style.visibility</p:attrName>
                                        </p:attrNameLst>
                                      </p:cBhvr>
                                      <p:to>
                                        <p:strVal val="visible"/>
                                      </p:to>
                                    </p:set>
                                    <p:anim calcmode="lin" valueType="num">
                                      <p:cBhvr additive="base">
                                        <p:cTn id="12" dur="500"/>
                                        <p:tgtEl>
                                          <p:spTgt spid="3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33">
                                            <p:txEl>
                                              <p:pRg st="2" end="2"/>
                                            </p:txEl>
                                          </p:spTgt>
                                        </p:tgtEl>
                                        <p:attrNameLst>
                                          <p:attrName>style.visibility</p:attrName>
                                        </p:attrNameLst>
                                      </p:cBhvr>
                                      <p:to>
                                        <p:strVal val="visible"/>
                                      </p:to>
                                    </p:set>
                                    <p:anim calcmode="lin" valueType="num">
                                      <p:cBhvr additive="base">
                                        <p:cTn id="17" dur="500"/>
                                        <p:tgtEl>
                                          <p:spTgt spid="33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338"/>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6746F1D5-2E5F-4B87-B4FB-C3F2318D326C}"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103</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7891" name="Shape 339"/>
          <p:cNvSpPr txBox="1">
            <a:spLocks noGrp="1"/>
          </p:cNvSpPr>
          <p:nvPr>
            <p:ph type="title"/>
          </p:nvPr>
        </p:nvSpPr>
        <p:spPr/>
        <p:txBody>
          <a:bodyPr/>
          <a:lstStyle/>
          <a:p>
            <a:r>
              <a:rPr lang="en-US" altLang="en-US" smtClean="0">
                <a:sym typeface="Tahoma" panose="020B0604030504040204" pitchFamily="34" charset="0"/>
              </a:rPr>
              <a:t>Definite Loops</a:t>
            </a:r>
          </a:p>
        </p:txBody>
      </p:sp>
      <p:sp>
        <p:nvSpPr>
          <p:cNvPr id="340" name="Shape 340"/>
          <p:cNvSpPr txBox="1">
            <a:spLocks noGrp="1"/>
          </p:cNvSpPr>
          <p:nvPr>
            <p:ph type="body" idx="1"/>
          </p:nvPr>
        </p:nvSpPr>
        <p:spPr/>
        <p:txBody>
          <a:bodyPr/>
          <a:lstStyle/>
          <a:p>
            <a:r>
              <a:rPr lang="en-US" altLang="en-US" smtClean="0">
                <a:sym typeface="Tahoma" panose="020B0604030504040204" pitchFamily="34" charset="0"/>
              </a:rPr>
              <a:t>for loops alter the flow of program execution, so they are referred to as control structures.</a:t>
            </a:r>
          </a:p>
          <a:p>
            <a:endParaRPr lang="en-US" altLang="en-US" smtClean="0">
              <a:sym typeface="Tahoma" panose="020B0604030504040204" pitchFamily="34" charset="0"/>
            </a:endParaRPr>
          </a:p>
        </p:txBody>
      </p:sp>
      <p:pic>
        <p:nvPicPr>
          <p:cNvPr id="341" name="Shape 341" descr="C:\Documents and Settings\Terry\My Documents\Teaching\W04\CS 120\Textbook\Figures\forloop.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48000"/>
            <a:ext cx="21558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029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 calcmode="lin" valueType="num">
                                      <p:cBhvr additive="base">
                                        <p:cTn id="7" dur="500"/>
                                        <p:tgtEl>
                                          <p:spTgt spid="3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 calcmode="lin" valueType="num">
                                      <p:cBhvr additive="base">
                                        <p:cTn id="12" dur="500"/>
                                        <p:tgtEl>
                                          <p:spTgt spid="34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41"/>
                                        </p:tgtEl>
                                        <p:attrNameLst>
                                          <p:attrName>style.visibility</p:attrName>
                                        </p:attrNameLst>
                                      </p:cBhvr>
                                      <p:to>
                                        <p:strVal val="visible"/>
                                      </p:to>
                                    </p:set>
                                    <p:anim calcmode="lin" valueType="num">
                                      <p:cBhvr additive="base">
                                        <p:cTn id="17" dur="500"/>
                                        <p:tgtEl>
                                          <p:spTgt spid="3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hape 346"/>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C63519E3-822B-4756-9B4F-F4654C2170A2}"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104</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8915" name="Shape 347"/>
          <p:cNvSpPr txBox="1">
            <a:spLocks noGrp="1"/>
          </p:cNvSpPr>
          <p:nvPr>
            <p:ph type="title"/>
          </p:nvPr>
        </p:nvSpPr>
        <p:spPr/>
        <p:txBody>
          <a:bodyPr/>
          <a:lstStyle/>
          <a:p>
            <a:r>
              <a:rPr lang="en-US" altLang="en-US" smtClean="0">
                <a:sym typeface="Tahoma" panose="020B0604030504040204" pitchFamily="34" charset="0"/>
              </a:rPr>
              <a:t>Example Program: Future Value</a:t>
            </a:r>
          </a:p>
        </p:txBody>
      </p:sp>
      <p:sp>
        <p:nvSpPr>
          <p:cNvPr id="348" name="Shape 348"/>
          <p:cNvSpPr txBox="1">
            <a:spLocks noGrp="1"/>
          </p:cNvSpPr>
          <p:nvPr>
            <p:ph type="body" idx="1"/>
          </p:nvPr>
        </p:nvSpPr>
        <p:spPr/>
        <p:txBody>
          <a:bodyPr/>
          <a:lstStyle/>
          <a:p>
            <a:r>
              <a:rPr lang="en-US" altLang="en-US" smtClean="0">
                <a:sym typeface="Tahoma" panose="020B0604030504040204" pitchFamily="34" charset="0"/>
              </a:rPr>
              <a:t>Analysis</a:t>
            </a:r>
          </a:p>
          <a:p>
            <a:pPr lvl="1"/>
            <a:r>
              <a:rPr lang="en-US" altLang="en-US" smtClean="0">
                <a:sym typeface="Tahoma" panose="020B0604030504040204" pitchFamily="34" charset="0"/>
              </a:rPr>
              <a:t>Money deposited in a bank account earns interest.</a:t>
            </a:r>
          </a:p>
          <a:p>
            <a:pPr lvl="1"/>
            <a:r>
              <a:rPr lang="en-US" altLang="en-US" smtClean="0">
                <a:sym typeface="Tahoma" panose="020B0604030504040204" pitchFamily="34" charset="0"/>
              </a:rPr>
              <a:t>How much will the account be worth 10 years from now?</a:t>
            </a:r>
          </a:p>
          <a:p>
            <a:pPr lvl="1"/>
            <a:r>
              <a:rPr lang="en-US" altLang="en-US" smtClean="0">
                <a:sym typeface="Tahoma" panose="020B0604030504040204" pitchFamily="34" charset="0"/>
              </a:rPr>
              <a:t>Inputs: principal, interest rate</a:t>
            </a:r>
          </a:p>
          <a:p>
            <a:pPr lvl="1"/>
            <a:r>
              <a:rPr lang="en-US" altLang="en-US" smtClean="0">
                <a:sym typeface="Tahoma" panose="020B0604030504040204" pitchFamily="34" charset="0"/>
              </a:rPr>
              <a:t>Output: value of the investment in 10 years</a:t>
            </a:r>
          </a:p>
        </p:txBody>
      </p:sp>
    </p:spTree>
    <p:extLst>
      <p:ext uri="{BB962C8B-B14F-4D97-AF65-F5344CB8AC3E}">
        <p14:creationId xmlns:p14="http://schemas.microsoft.com/office/powerpoint/2010/main" val="3760676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 calcmode="lin" valueType="num">
                                      <p:cBhvr additive="base">
                                        <p:cTn id="7" dur="500"/>
                                        <p:tgtEl>
                                          <p:spTgt spid="3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 calcmode="lin" valueType="num">
                                      <p:cBhvr additive="base">
                                        <p:cTn id="12" dur="500"/>
                                        <p:tgtEl>
                                          <p:spTgt spid="3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 calcmode="lin" valueType="num">
                                      <p:cBhvr additive="base">
                                        <p:cTn id="17" dur="500"/>
                                        <p:tgtEl>
                                          <p:spTgt spid="34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 calcmode="lin" valueType="num">
                                      <p:cBhvr additive="base">
                                        <p:cTn id="22" dur="500"/>
                                        <p:tgtEl>
                                          <p:spTgt spid="34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48">
                                            <p:txEl>
                                              <p:pRg st="4" end="4"/>
                                            </p:txEl>
                                          </p:spTgt>
                                        </p:tgtEl>
                                        <p:attrNameLst>
                                          <p:attrName>style.visibility</p:attrName>
                                        </p:attrNameLst>
                                      </p:cBhvr>
                                      <p:to>
                                        <p:strVal val="visible"/>
                                      </p:to>
                                    </p:set>
                                    <p:anim calcmode="lin" valueType="num">
                                      <p:cBhvr additive="base">
                                        <p:cTn id="27" dur="500"/>
                                        <p:tgtEl>
                                          <p:spTgt spid="348">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hape 35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82284F34-C1E6-4067-9619-F3C300545E6F}"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105</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9939" name="Shape 354"/>
          <p:cNvSpPr txBox="1">
            <a:spLocks noGrp="1"/>
          </p:cNvSpPr>
          <p:nvPr>
            <p:ph type="title"/>
          </p:nvPr>
        </p:nvSpPr>
        <p:spPr/>
        <p:txBody>
          <a:bodyPr/>
          <a:lstStyle/>
          <a:p>
            <a:r>
              <a:rPr lang="en-US" altLang="en-US" smtClean="0">
                <a:sym typeface="Tahoma" panose="020B0604030504040204" pitchFamily="34" charset="0"/>
              </a:rPr>
              <a:t>Example Program: Future Value</a:t>
            </a:r>
          </a:p>
        </p:txBody>
      </p:sp>
      <p:sp>
        <p:nvSpPr>
          <p:cNvPr id="355" name="Shape 355"/>
          <p:cNvSpPr txBox="1">
            <a:spLocks noGrp="1"/>
          </p:cNvSpPr>
          <p:nvPr>
            <p:ph type="body" idx="1"/>
          </p:nvPr>
        </p:nvSpPr>
        <p:spPr/>
        <p:txBody>
          <a:bodyPr/>
          <a:lstStyle/>
          <a:p>
            <a:r>
              <a:rPr lang="en-US" altLang="en-US" smtClean="0">
                <a:sym typeface="Tahoma" panose="020B0604030504040204" pitchFamily="34" charset="0"/>
              </a:rPr>
              <a:t>Specification</a:t>
            </a:r>
          </a:p>
          <a:p>
            <a:pPr lvl="1"/>
            <a:r>
              <a:rPr lang="en-US" altLang="en-US" smtClean="0">
                <a:sym typeface="Tahoma" panose="020B0604030504040204" pitchFamily="34" charset="0"/>
              </a:rPr>
              <a:t>User enters the initial amount to invest, the principal</a:t>
            </a:r>
          </a:p>
          <a:p>
            <a:pPr lvl="1"/>
            <a:r>
              <a:rPr lang="en-US" altLang="en-US" smtClean="0">
                <a:sym typeface="Tahoma" panose="020B0604030504040204" pitchFamily="34" charset="0"/>
              </a:rPr>
              <a:t>User enters an annual percentage rate, the interest</a:t>
            </a:r>
          </a:p>
          <a:p>
            <a:pPr lvl="1"/>
            <a:r>
              <a:rPr lang="en-US" altLang="en-US" smtClean="0">
                <a:sym typeface="Tahoma" panose="020B0604030504040204" pitchFamily="34" charset="0"/>
              </a:rPr>
              <a:t>The specifications can be represented like this </a:t>
            </a:r>
            <a:r>
              <a:rPr lang="en-US" altLang="en-US" smtClean="0">
                <a:sym typeface="Times New Roman" panose="02020603050405020304" pitchFamily="18" charset="0"/>
              </a:rPr>
              <a:t>…</a:t>
            </a:r>
          </a:p>
        </p:txBody>
      </p:sp>
    </p:spTree>
    <p:extLst>
      <p:ext uri="{BB962C8B-B14F-4D97-AF65-F5344CB8AC3E}">
        <p14:creationId xmlns:p14="http://schemas.microsoft.com/office/powerpoint/2010/main" val="4242857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 calcmode="lin" valueType="num">
                                      <p:cBhvr additive="base">
                                        <p:cTn id="7" dur="500"/>
                                        <p:tgtEl>
                                          <p:spTgt spid="3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 calcmode="lin" valueType="num">
                                      <p:cBhvr additive="base">
                                        <p:cTn id="12" dur="500"/>
                                        <p:tgtEl>
                                          <p:spTgt spid="35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 calcmode="lin" valueType="num">
                                      <p:cBhvr additive="base">
                                        <p:cTn id="17" dur="500"/>
                                        <p:tgtEl>
                                          <p:spTgt spid="35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 calcmode="lin" valueType="num">
                                      <p:cBhvr additive="base">
                                        <p:cTn id="22" dur="500"/>
                                        <p:tgtEl>
                                          <p:spTgt spid="35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hape 36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4330BFC3-B105-4F06-85DB-41C40AFDE4A7}"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106</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61" name="Shape 361"/>
          <p:cNvSpPr txBox="1">
            <a:spLocks noGrp="1"/>
          </p:cNvSpPr>
          <p:nvPr>
            <p:ph type="body" idx="1"/>
          </p:nvPr>
        </p:nvSpPr>
        <p:spPr>
          <a:xfrm>
            <a:off x="675784" y="750968"/>
            <a:ext cx="7886700" cy="5573631"/>
          </a:xfrm>
        </p:spPr>
        <p:txBody>
          <a:bodyPr/>
          <a:lstStyle/>
          <a:p>
            <a:r>
              <a:rPr lang="en-US" altLang="en-US" dirty="0" smtClean="0">
                <a:sym typeface="Tahoma" panose="020B0604030504040204" pitchFamily="34" charset="0"/>
              </a:rPr>
              <a:t>Program Future Value</a:t>
            </a:r>
          </a:p>
          <a:p>
            <a:r>
              <a:rPr lang="en-US" altLang="en-US" dirty="0" smtClean="0">
                <a:sym typeface="Tahoma" panose="020B0604030504040204" pitchFamily="34" charset="0"/>
              </a:rPr>
              <a:t>Inputs</a:t>
            </a:r>
            <a:br>
              <a:rPr lang="en-US" altLang="en-US" dirty="0" smtClean="0">
                <a:sym typeface="Tahoma" panose="020B0604030504040204" pitchFamily="34" charset="0"/>
              </a:rPr>
            </a:br>
            <a:r>
              <a:rPr lang="en-US" altLang="en-US" dirty="0" smtClean="0">
                <a:sym typeface="Tahoma" panose="020B0604030504040204" pitchFamily="34" charset="0"/>
              </a:rPr>
              <a:t>	principal The amount of money being invested, in dollars</a:t>
            </a:r>
            <a:br>
              <a:rPr lang="en-US" altLang="en-US" dirty="0" smtClean="0">
                <a:sym typeface="Tahoma" panose="020B0604030504040204" pitchFamily="34" charset="0"/>
              </a:rPr>
            </a:br>
            <a:r>
              <a:rPr lang="en-US" altLang="en-US" dirty="0" smtClean="0">
                <a:sym typeface="Tahoma" panose="020B0604030504040204" pitchFamily="34" charset="0"/>
              </a:rPr>
              <a:t>	</a:t>
            </a:r>
            <a:r>
              <a:rPr lang="en-US" altLang="en-US" dirty="0" err="1" smtClean="0">
                <a:sym typeface="Tahoma" panose="020B0604030504040204" pitchFamily="34" charset="0"/>
              </a:rPr>
              <a:t>apr</a:t>
            </a:r>
            <a:r>
              <a:rPr lang="en-US" altLang="en-US" dirty="0" smtClean="0">
                <a:sym typeface="Tahoma" panose="020B0604030504040204" pitchFamily="34" charset="0"/>
              </a:rPr>
              <a:t> The annual percentage rate expressed as a decimal number.</a:t>
            </a:r>
          </a:p>
          <a:p>
            <a:r>
              <a:rPr lang="en-US" altLang="en-US" dirty="0" smtClean="0">
                <a:sym typeface="Tahoma" panose="020B0604030504040204" pitchFamily="34" charset="0"/>
              </a:rPr>
              <a:t>Output The value of the investment 10 years in the future</a:t>
            </a:r>
          </a:p>
          <a:p>
            <a:r>
              <a:rPr lang="en-US" altLang="en-US" dirty="0" smtClean="0">
                <a:sym typeface="Tahoma" panose="020B0604030504040204" pitchFamily="34" charset="0"/>
              </a:rPr>
              <a:t>Formula Value after one year is given by principal * (1 + </a:t>
            </a:r>
            <a:r>
              <a:rPr lang="en-US" altLang="en-US" dirty="0" err="1" smtClean="0">
                <a:sym typeface="Tahoma" panose="020B0604030504040204" pitchFamily="34" charset="0"/>
              </a:rPr>
              <a:t>apr</a:t>
            </a:r>
            <a:r>
              <a:rPr lang="en-US" altLang="en-US" dirty="0" smtClean="0">
                <a:sym typeface="Tahoma" panose="020B0604030504040204" pitchFamily="34" charset="0"/>
              </a:rPr>
              <a:t>). This needs to be done 10 times.</a:t>
            </a:r>
          </a:p>
        </p:txBody>
      </p:sp>
    </p:spTree>
    <p:extLst>
      <p:ext uri="{BB962C8B-B14F-4D97-AF65-F5344CB8AC3E}">
        <p14:creationId xmlns:p14="http://schemas.microsoft.com/office/powerpoint/2010/main" val="1794800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 calcmode="lin" valueType="num">
                                      <p:cBhvr additive="base">
                                        <p:cTn id="7" dur="500"/>
                                        <p:tgtEl>
                                          <p:spTgt spid="3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 calcmode="lin" valueType="num">
                                      <p:cBhvr additive="base">
                                        <p:cTn id="12" dur="500"/>
                                        <p:tgtEl>
                                          <p:spTgt spid="3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 calcmode="lin" valueType="num">
                                      <p:cBhvr additive="base">
                                        <p:cTn id="17" dur="500"/>
                                        <p:tgtEl>
                                          <p:spTgt spid="36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 calcmode="lin" valueType="num">
                                      <p:cBhvr additive="base">
                                        <p:cTn id="22" dur="500"/>
                                        <p:tgtEl>
                                          <p:spTgt spid="36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366"/>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0E6C367A-FC2D-4F33-B7C3-6394995CE9B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107</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1987" name="Shape 367"/>
          <p:cNvSpPr txBox="1">
            <a:spLocks noGrp="1"/>
          </p:cNvSpPr>
          <p:nvPr>
            <p:ph type="title"/>
          </p:nvPr>
        </p:nvSpPr>
        <p:spPr/>
        <p:txBody>
          <a:bodyPr/>
          <a:lstStyle/>
          <a:p>
            <a:r>
              <a:rPr lang="en-US" altLang="en-US" smtClean="0">
                <a:sym typeface="Tahoma" panose="020B0604030504040204" pitchFamily="34" charset="0"/>
              </a:rPr>
              <a:t>Example Program: Future Value</a:t>
            </a:r>
          </a:p>
        </p:txBody>
      </p:sp>
      <p:sp>
        <p:nvSpPr>
          <p:cNvPr id="368" name="Shape 368"/>
          <p:cNvSpPr txBox="1">
            <a:spLocks noGrp="1"/>
          </p:cNvSpPr>
          <p:nvPr>
            <p:ph type="body" idx="1"/>
          </p:nvPr>
        </p:nvSpPr>
        <p:spPr/>
        <p:txBody>
          <a:bodyPr/>
          <a:lstStyle/>
          <a:p>
            <a:r>
              <a:rPr lang="en-US" altLang="en-US" smtClean="0">
                <a:sym typeface="Tahoma" panose="020B0604030504040204" pitchFamily="34" charset="0"/>
              </a:rPr>
              <a:t>Design</a:t>
            </a:r>
          </a:p>
          <a:p>
            <a:r>
              <a:rPr lang="en-US" altLang="en-US" smtClean="0">
                <a:sym typeface="Tahoma" panose="020B0604030504040204" pitchFamily="34" charset="0"/>
              </a:rPr>
              <a:t>Print an introduction</a:t>
            </a:r>
          </a:p>
          <a:p>
            <a:r>
              <a:rPr lang="en-US" altLang="en-US" smtClean="0">
                <a:sym typeface="Tahoma" panose="020B0604030504040204" pitchFamily="34" charset="0"/>
              </a:rPr>
              <a:t>Input the amount of the principal (principal)</a:t>
            </a:r>
          </a:p>
          <a:p>
            <a:r>
              <a:rPr lang="en-US" altLang="en-US" smtClean="0">
                <a:sym typeface="Tahoma" panose="020B0604030504040204" pitchFamily="34" charset="0"/>
              </a:rPr>
              <a:t>Input the annual percentage rate (apr)</a:t>
            </a:r>
          </a:p>
          <a:p>
            <a:r>
              <a:rPr lang="en-US" altLang="en-US" smtClean="0">
                <a:sym typeface="Tahoma" panose="020B0604030504040204" pitchFamily="34" charset="0"/>
              </a:rPr>
              <a:t>Repeat 10 times:</a:t>
            </a:r>
          </a:p>
          <a:p>
            <a:r>
              <a:rPr lang="en-US" altLang="en-US" smtClean="0">
                <a:sym typeface="Tahoma" panose="020B0604030504040204" pitchFamily="34" charset="0"/>
              </a:rPr>
              <a:t>	principal = principal * (1 + apr)</a:t>
            </a:r>
          </a:p>
          <a:p>
            <a:r>
              <a:rPr lang="en-US" altLang="en-US" smtClean="0">
                <a:sym typeface="Tahoma" panose="020B0604030504040204" pitchFamily="34" charset="0"/>
              </a:rPr>
              <a:t>Output the value of principal</a:t>
            </a:r>
          </a:p>
        </p:txBody>
      </p:sp>
    </p:spTree>
    <p:extLst>
      <p:ext uri="{BB962C8B-B14F-4D97-AF65-F5344CB8AC3E}">
        <p14:creationId xmlns:p14="http://schemas.microsoft.com/office/powerpoint/2010/main" val="543886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anim calcmode="lin" valueType="num">
                                      <p:cBhvr additive="base">
                                        <p:cTn id="7" dur="500"/>
                                        <p:tgtEl>
                                          <p:spTgt spid="3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68">
                                            <p:txEl>
                                              <p:pRg st="1" end="1"/>
                                            </p:txEl>
                                          </p:spTgt>
                                        </p:tgtEl>
                                        <p:attrNameLst>
                                          <p:attrName>style.visibility</p:attrName>
                                        </p:attrNameLst>
                                      </p:cBhvr>
                                      <p:to>
                                        <p:strVal val="visible"/>
                                      </p:to>
                                    </p:set>
                                    <p:anim calcmode="lin" valueType="num">
                                      <p:cBhvr additive="base">
                                        <p:cTn id="12" dur="500"/>
                                        <p:tgtEl>
                                          <p:spTgt spid="3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68">
                                            <p:txEl>
                                              <p:pRg st="2" end="2"/>
                                            </p:txEl>
                                          </p:spTgt>
                                        </p:tgtEl>
                                        <p:attrNameLst>
                                          <p:attrName>style.visibility</p:attrName>
                                        </p:attrNameLst>
                                      </p:cBhvr>
                                      <p:to>
                                        <p:strVal val="visible"/>
                                      </p:to>
                                    </p:set>
                                    <p:anim calcmode="lin" valueType="num">
                                      <p:cBhvr additive="base">
                                        <p:cTn id="17" dur="500"/>
                                        <p:tgtEl>
                                          <p:spTgt spid="3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68">
                                            <p:txEl>
                                              <p:pRg st="3" end="3"/>
                                            </p:txEl>
                                          </p:spTgt>
                                        </p:tgtEl>
                                        <p:attrNameLst>
                                          <p:attrName>style.visibility</p:attrName>
                                        </p:attrNameLst>
                                      </p:cBhvr>
                                      <p:to>
                                        <p:strVal val="visible"/>
                                      </p:to>
                                    </p:set>
                                    <p:anim calcmode="lin" valueType="num">
                                      <p:cBhvr additive="base">
                                        <p:cTn id="22" dur="500"/>
                                        <p:tgtEl>
                                          <p:spTgt spid="36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68">
                                            <p:txEl>
                                              <p:pRg st="4" end="4"/>
                                            </p:txEl>
                                          </p:spTgt>
                                        </p:tgtEl>
                                        <p:attrNameLst>
                                          <p:attrName>style.visibility</p:attrName>
                                        </p:attrNameLst>
                                      </p:cBhvr>
                                      <p:to>
                                        <p:strVal val="visible"/>
                                      </p:to>
                                    </p:set>
                                    <p:anim calcmode="lin" valueType="num">
                                      <p:cBhvr additive="base">
                                        <p:cTn id="27" dur="500"/>
                                        <p:tgtEl>
                                          <p:spTgt spid="36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368">
                                            <p:txEl>
                                              <p:pRg st="5" end="5"/>
                                            </p:txEl>
                                          </p:spTgt>
                                        </p:tgtEl>
                                        <p:attrNameLst>
                                          <p:attrName>style.visibility</p:attrName>
                                        </p:attrNameLst>
                                      </p:cBhvr>
                                      <p:to>
                                        <p:strVal val="visible"/>
                                      </p:to>
                                    </p:set>
                                    <p:anim calcmode="lin" valueType="num">
                                      <p:cBhvr additive="base">
                                        <p:cTn id="32" dur="500"/>
                                        <p:tgtEl>
                                          <p:spTgt spid="36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8">
                                            <p:txEl>
                                              <p:pRg st="6" end="6"/>
                                            </p:txEl>
                                          </p:spTgt>
                                        </p:tgtEl>
                                        <p:attrNameLst>
                                          <p:attrName>style.visibility</p:attrName>
                                        </p:attrNameLst>
                                      </p:cBhvr>
                                      <p:to>
                                        <p:strVal val="visible"/>
                                      </p:to>
                                    </p:set>
                                    <p:anim calcmode="lin" valueType="num">
                                      <p:cBhvr additive="base">
                                        <p:cTn id="37" dur="500"/>
                                        <p:tgtEl>
                                          <p:spTgt spid="368">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37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7D243E15-4267-4E7E-BFDD-2278025CAF45}"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108</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3011" name="Shape 374"/>
          <p:cNvSpPr txBox="1">
            <a:spLocks noGrp="1"/>
          </p:cNvSpPr>
          <p:nvPr>
            <p:ph type="title"/>
          </p:nvPr>
        </p:nvSpPr>
        <p:spPr/>
        <p:txBody>
          <a:bodyPr/>
          <a:lstStyle/>
          <a:p>
            <a:r>
              <a:rPr lang="en-US" altLang="en-US" smtClean="0">
                <a:sym typeface="Tahoma" panose="020B0604030504040204" pitchFamily="34" charset="0"/>
              </a:rPr>
              <a:t>Example Program: Future Value</a:t>
            </a:r>
          </a:p>
        </p:txBody>
      </p:sp>
      <p:sp>
        <p:nvSpPr>
          <p:cNvPr id="375" name="Shape 375"/>
          <p:cNvSpPr txBox="1">
            <a:spLocks noGrp="1"/>
          </p:cNvSpPr>
          <p:nvPr>
            <p:ph type="body" idx="1"/>
          </p:nvPr>
        </p:nvSpPr>
        <p:spPr/>
        <p:txBody>
          <a:bodyPr/>
          <a:lstStyle/>
          <a:p>
            <a:r>
              <a:rPr lang="en-US" altLang="en-US" smtClean="0">
                <a:sym typeface="Tahoma" panose="020B0604030504040204" pitchFamily="34" charset="0"/>
              </a:rPr>
              <a:t>Implementation</a:t>
            </a:r>
          </a:p>
          <a:p>
            <a:pPr lvl="1"/>
            <a:r>
              <a:rPr lang="en-US" altLang="en-US" smtClean="0">
                <a:sym typeface="Tahoma" panose="020B0604030504040204" pitchFamily="34" charset="0"/>
              </a:rPr>
              <a:t>Each line translates to one line of Python (in this case)</a:t>
            </a:r>
          </a:p>
          <a:p>
            <a:pPr lvl="1"/>
            <a:r>
              <a:rPr lang="en-US" altLang="en-US" smtClean="0">
                <a:sym typeface="Tahoma" panose="020B0604030504040204" pitchFamily="34" charset="0"/>
              </a:rPr>
              <a:t>Print an introduction</a:t>
            </a:r>
            <a:br>
              <a:rPr lang="en-US" altLang="en-US" smtClean="0">
                <a:sym typeface="Tahoma" panose="020B0604030504040204" pitchFamily="34" charset="0"/>
              </a:rPr>
            </a:br>
            <a:r>
              <a:rPr lang="en-US" altLang="en-US" smtClean="0">
                <a:sym typeface="Tahoma" panose="020B0604030504040204" pitchFamily="34" charset="0"/>
              </a:rPr>
              <a:t>print (</a:t>
            </a:r>
            <a:r>
              <a:rPr lang="en-US" altLang="en-US" smtClean="0">
                <a:sym typeface="Times New Roman" panose="02020603050405020304" pitchFamily="18" charset="0"/>
              </a:rPr>
              <a:t>"</a:t>
            </a:r>
            <a:r>
              <a:rPr lang="en-US" altLang="en-US" smtClean="0">
                <a:sym typeface="Tahoma" panose="020B0604030504040204" pitchFamily="34" charset="0"/>
              </a:rPr>
              <a:t>This program calculates the future"</a:t>
            </a:r>
            <a:r>
              <a:rPr lang="en-US" altLang="en-US" smtClean="0">
                <a:sym typeface="Times New Roman" panose="02020603050405020304" pitchFamily="18" charset="0"/>
              </a:rPr>
              <a:t>)</a:t>
            </a:r>
            <a:r>
              <a:rPr lang="en-US" altLang="en-US" smtClean="0">
                <a:sym typeface="Tahoma" panose="020B0604030504040204" pitchFamily="34" charset="0"/>
              </a:rPr>
              <a:t/>
            </a:r>
            <a:br>
              <a:rPr lang="en-US" altLang="en-US" smtClean="0">
                <a:sym typeface="Tahoma" panose="020B0604030504040204" pitchFamily="34" charset="0"/>
              </a:rPr>
            </a:br>
            <a:r>
              <a:rPr lang="en-US" altLang="en-US" smtClean="0">
                <a:sym typeface="Tahoma" panose="020B0604030504040204" pitchFamily="34" charset="0"/>
              </a:rPr>
              <a:t>print </a:t>
            </a:r>
            <a:r>
              <a:rPr lang="en-US" altLang="en-US" smtClean="0">
                <a:sym typeface="Times New Roman" panose="02020603050405020304" pitchFamily="18" charset="0"/>
              </a:rPr>
              <a:t>("</a:t>
            </a:r>
            <a:r>
              <a:rPr lang="en-US" altLang="en-US" smtClean="0">
                <a:sym typeface="Tahoma" panose="020B0604030504040204" pitchFamily="34" charset="0"/>
              </a:rPr>
              <a:t>value of a 10-year investment.</a:t>
            </a:r>
            <a:r>
              <a:rPr lang="en-US" altLang="en-US" smtClean="0">
                <a:sym typeface="Times New Roman" panose="02020603050405020304" pitchFamily="18" charset="0"/>
              </a:rPr>
              <a:t>")</a:t>
            </a:r>
          </a:p>
          <a:p>
            <a:pPr lvl="1"/>
            <a:r>
              <a:rPr lang="en-US" altLang="en-US" smtClean="0">
                <a:sym typeface="Tahoma" panose="020B0604030504040204" pitchFamily="34" charset="0"/>
              </a:rPr>
              <a:t>Input the amount of the principal</a:t>
            </a:r>
            <a:br>
              <a:rPr lang="en-US" altLang="en-US" smtClean="0">
                <a:sym typeface="Tahoma" panose="020B0604030504040204" pitchFamily="34" charset="0"/>
              </a:rPr>
            </a:br>
            <a:r>
              <a:rPr lang="en-US" altLang="en-US" smtClean="0">
                <a:sym typeface="Tahoma" panose="020B0604030504040204" pitchFamily="34" charset="0"/>
              </a:rPr>
              <a:t>principal = eval(input(</a:t>
            </a:r>
            <a:r>
              <a:rPr lang="en-US" altLang="en-US" smtClean="0">
                <a:sym typeface="Times New Roman" panose="02020603050405020304" pitchFamily="18" charset="0"/>
              </a:rPr>
              <a:t>"</a:t>
            </a:r>
            <a:r>
              <a:rPr lang="en-US" altLang="en-US" smtClean="0">
                <a:sym typeface="Tahoma" panose="020B0604030504040204" pitchFamily="34" charset="0"/>
              </a:rPr>
              <a:t>Enter the initial principal: </a:t>
            </a:r>
            <a:r>
              <a:rPr lang="en-US" altLang="en-US" smtClean="0">
                <a:sym typeface="Times New Roman" panose="02020603050405020304" pitchFamily="18" charset="0"/>
              </a:rPr>
              <a:t>"</a:t>
            </a:r>
            <a:r>
              <a:rPr lang="en-US" altLang="en-US" smtClean="0">
                <a:sym typeface="Tahoma" panose="020B0604030504040204" pitchFamily="34" charset="0"/>
              </a:rPr>
              <a:t>))</a:t>
            </a:r>
          </a:p>
        </p:txBody>
      </p:sp>
    </p:spTree>
    <p:extLst>
      <p:ext uri="{BB962C8B-B14F-4D97-AF65-F5344CB8AC3E}">
        <p14:creationId xmlns:p14="http://schemas.microsoft.com/office/powerpoint/2010/main" val="288285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anim calcmode="lin" valueType="num">
                                      <p:cBhvr additive="base">
                                        <p:cTn id="7" dur="500"/>
                                        <p:tgtEl>
                                          <p:spTgt spid="3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75">
                                            <p:txEl>
                                              <p:pRg st="1" end="1"/>
                                            </p:txEl>
                                          </p:spTgt>
                                        </p:tgtEl>
                                        <p:attrNameLst>
                                          <p:attrName>style.visibility</p:attrName>
                                        </p:attrNameLst>
                                      </p:cBhvr>
                                      <p:to>
                                        <p:strVal val="visible"/>
                                      </p:to>
                                    </p:set>
                                    <p:anim calcmode="lin" valueType="num">
                                      <p:cBhvr additive="base">
                                        <p:cTn id="12" dur="500"/>
                                        <p:tgtEl>
                                          <p:spTgt spid="3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75">
                                            <p:txEl>
                                              <p:pRg st="2" end="2"/>
                                            </p:txEl>
                                          </p:spTgt>
                                        </p:tgtEl>
                                        <p:attrNameLst>
                                          <p:attrName>style.visibility</p:attrName>
                                        </p:attrNameLst>
                                      </p:cBhvr>
                                      <p:to>
                                        <p:strVal val="visible"/>
                                      </p:to>
                                    </p:set>
                                    <p:anim calcmode="lin" valueType="num">
                                      <p:cBhvr additive="base">
                                        <p:cTn id="17" dur="500"/>
                                        <p:tgtEl>
                                          <p:spTgt spid="37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75">
                                            <p:txEl>
                                              <p:pRg st="3" end="3"/>
                                            </p:txEl>
                                          </p:spTgt>
                                        </p:tgtEl>
                                        <p:attrNameLst>
                                          <p:attrName>style.visibility</p:attrName>
                                        </p:attrNameLst>
                                      </p:cBhvr>
                                      <p:to>
                                        <p:strVal val="visible"/>
                                      </p:to>
                                    </p:set>
                                    <p:anim calcmode="lin" valueType="num">
                                      <p:cBhvr additive="base">
                                        <p:cTn id="22" dur="500"/>
                                        <p:tgtEl>
                                          <p:spTgt spid="37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hape 38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3377CA30-6DC5-415E-BF4A-278A7356980B}"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109</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4035" name="Shape 381"/>
          <p:cNvSpPr txBox="1">
            <a:spLocks noGrp="1"/>
          </p:cNvSpPr>
          <p:nvPr>
            <p:ph type="title"/>
          </p:nvPr>
        </p:nvSpPr>
        <p:spPr/>
        <p:txBody>
          <a:bodyPr/>
          <a:lstStyle/>
          <a:p>
            <a:r>
              <a:rPr lang="en-US" altLang="en-US" smtClean="0">
                <a:sym typeface="Tahoma" panose="020B0604030504040204" pitchFamily="34" charset="0"/>
              </a:rPr>
              <a:t>Example Program: Future Value</a:t>
            </a:r>
          </a:p>
        </p:txBody>
      </p:sp>
      <p:sp>
        <p:nvSpPr>
          <p:cNvPr id="382" name="Shape 382"/>
          <p:cNvSpPr txBox="1">
            <a:spLocks noGrp="1"/>
          </p:cNvSpPr>
          <p:nvPr>
            <p:ph type="body" idx="1"/>
          </p:nvPr>
        </p:nvSpPr>
        <p:spPr/>
        <p:txBody>
          <a:bodyPr/>
          <a:lstStyle/>
          <a:p>
            <a:pPr lvl="1"/>
            <a:r>
              <a:rPr lang="en-US" altLang="en-US" smtClean="0">
                <a:sym typeface="Tahoma" panose="020B0604030504040204" pitchFamily="34" charset="0"/>
              </a:rPr>
              <a:t>Input the annual percentage rate</a:t>
            </a:r>
            <a:br>
              <a:rPr lang="en-US" altLang="en-US" smtClean="0">
                <a:sym typeface="Tahoma" panose="020B0604030504040204" pitchFamily="34" charset="0"/>
              </a:rPr>
            </a:br>
            <a:r>
              <a:rPr lang="en-US" altLang="en-US" smtClean="0">
                <a:sym typeface="Tahoma" panose="020B0604030504040204" pitchFamily="34" charset="0"/>
              </a:rPr>
              <a:t>apr = eval(input(</a:t>
            </a:r>
            <a:r>
              <a:rPr lang="en-US" altLang="en-US" smtClean="0">
                <a:sym typeface="Times New Roman" panose="02020603050405020304" pitchFamily="18" charset="0"/>
              </a:rPr>
              <a:t>"</a:t>
            </a:r>
            <a:r>
              <a:rPr lang="en-US" altLang="en-US" smtClean="0">
                <a:sym typeface="Tahoma" panose="020B0604030504040204" pitchFamily="34" charset="0"/>
              </a:rPr>
              <a:t>Enter the annual interest rate: </a:t>
            </a:r>
            <a:r>
              <a:rPr lang="en-US" altLang="en-US" smtClean="0">
                <a:sym typeface="Times New Roman" panose="02020603050405020304" pitchFamily="18" charset="0"/>
              </a:rPr>
              <a:t>"</a:t>
            </a:r>
            <a:r>
              <a:rPr lang="en-US" altLang="en-US" smtClean="0">
                <a:sym typeface="Tahoma" panose="020B0604030504040204" pitchFamily="34" charset="0"/>
              </a:rPr>
              <a:t>))</a:t>
            </a:r>
          </a:p>
          <a:p>
            <a:pPr lvl="1"/>
            <a:r>
              <a:rPr lang="en-US" altLang="en-US" smtClean="0">
                <a:sym typeface="Tahoma" panose="020B0604030504040204" pitchFamily="34" charset="0"/>
              </a:rPr>
              <a:t>Repeat 10 times:</a:t>
            </a:r>
            <a:br>
              <a:rPr lang="en-US" altLang="en-US" smtClean="0">
                <a:sym typeface="Tahoma" panose="020B0604030504040204" pitchFamily="34" charset="0"/>
              </a:rPr>
            </a:br>
            <a:r>
              <a:rPr lang="en-US" altLang="en-US" smtClean="0">
                <a:sym typeface="Tahoma" panose="020B0604030504040204" pitchFamily="34" charset="0"/>
              </a:rPr>
              <a:t>for i in range(10):</a:t>
            </a:r>
          </a:p>
          <a:p>
            <a:pPr lvl="1"/>
            <a:r>
              <a:rPr lang="en-US" altLang="en-US" smtClean="0">
                <a:sym typeface="Tahoma" panose="020B0604030504040204" pitchFamily="34" charset="0"/>
              </a:rPr>
              <a:t>Calculate principal = principal * (1 + apr)</a:t>
            </a:r>
            <a:br>
              <a:rPr lang="en-US" altLang="en-US" smtClean="0">
                <a:sym typeface="Tahoma" panose="020B0604030504040204" pitchFamily="34" charset="0"/>
              </a:rPr>
            </a:br>
            <a:r>
              <a:rPr lang="en-US" altLang="en-US" smtClean="0">
                <a:sym typeface="Tahoma" panose="020B0604030504040204" pitchFamily="34" charset="0"/>
              </a:rPr>
              <a:t>	principal = principal * (1 + apr)</a:t>
            </a:r>
          </a:p>
          <a:p>
            <a:pPr lvl="1"/>
            <a:r>
              <a:rPr lang="en-US" altLang="en-US" smtClean="0">
                <a:sym typeface="Tahoma" panose="020B0604030504040204" pitchFamily="34" charset="0"/>
              </a:rPr>
              <a:t>Output the value of the principal at the end of 10 years</a:t>
            </a:r>
            <a:br>
              <a:rPr lang="en-US" altLang="en-US" smtClean="0">
                <a:sym typeface="Tahoma" panose="020B0604030504040204" pitchFamily="34" charset="0"/>
              </a:rPr>
            </a:br>
            <a:r>
              <a:rPr lang="en-US" altLang="en-US" smtClean="0">
                <a:sym typeface="Tahoma" panose="020B0604030504040204" pitchFamily="34" charset="0"/>
              </a:rPr>
              <a:t>print (</a:t>
            </a:r>
            <a:r>
              <a:rPr lang="en-US" altLang="en-US" smtClean="0">
                <a:sym typeface="Times New Roman" panose="02020603050405020304" pitchFamily="18" charset="0"/>
              </a:rPr>
              <a:t>"</a:t>
            </a:r>
            <a:r>
              <a:rPr lang="en-US" altLang="en-US" smtClean="0">
                <a:sym typeface="Tahoma" panose="020B0604030504040204" pitchFamily="34" charset="0"/>
              </a:rPr>
              <a:t>The value in 10 years is:</a:t>
            </a:r>
            <a:r>
              <a:rPr lang="en-US" altLang="en-US" smtClean="0">
                <a:sym typeface="Times New Roman" panose="02020603050405020304" pitchFamily="18" charset="0"/>
              </a:rPr>
              <a:t>"</a:t>
            </a:r>
            <a:r>
              <a:rPr lang="en-US" altLang="en-US" smtClean="0">
                <a:sym typeface="Tahoma" panose="020B0604030504040204" pitchFamily="34" charset="0"/>
              </a:rPr>
              <a:t>, principal)</a:t>
            </a:r>
          </a:p>
        </p:txBody>
      </p:sp>
    </p:spTree>
    <p:extLst>
      <p:ext uri="{BB962C8B-B14F-4D97-AF65-F5344CB8AC3E}">
        <p14:creationId xmlns:p14="http://schemas.microsoft.com/office/powerpoint/2010/main" val="214018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2">
                                            <p:txEl>
                                              <p:pRg st="0" end="0"/>
                                            </p:txEl>
                                          </p:spTgt>
                                        </p:tgtEl>
                                        <p:attrNameLst>
                                          <p:attrName>style.visibility</p:attrName>
                                        </p:attrNameLst>
                                      </p:cBhvr>
                                      <p:to>
                                        <p:strVal val="visible"/>
                                      </p:to>
                                    </p:set>
                                    <p:anim calcmode="lin" valueType="num">
                                      <p:cBhvr additive="base">
                                        <p:cTn id="7" dur="500"/>
                                        <p:tgtEl>
                                          <p:spTgt spid="3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82">
                                            <p:txEl>
                                              <p:pRg st="1" end="1"/>
                                            </p:txEl>
                                          </p:spTgt>
                                        </p:tgtEl>
                                        <p:attrNameLst>
                                          <p:attrName>style.visibility</p:attrName>
                                        </p:attrNameLst>
                                      </p:cBhvr>
                                      <p:to>
                                        <p:strVal val="visible"/>
                                      </p:to>
                                    </p:set>
                                    <p:anim calcmode="lin" valueType="num">
                                      <p:cBhvr additive="base">
                                        <p:cTn id="12" dur="500"/>
                                        <p:tgtEl>
                                          <p:spTgt spid="3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82">
                                            <p:txEl>
                                              <p:pRg st="2" end="2"/>
                                            </p:txEl>
                                          </p:spTgt>
                                        </p:tgtEl>
                                        <p:attrNameLst>
                                          <p:attrName>style.visibility</p:attrName>
                                        </p:attrNameLst>
                                      </p:cBhvr>
                                      <p:to>
                                        <p:strVal val="visible"/>
                                      </p:to>
                                    </p:set>
                                    <p:anim calcmode="lin" valueType="num">
                                      <p:cBhvr additive="base">
                                        <p:cTn id="17" dur="500"/>
                                        <p:tgtEl>
                                          <p:spTgt spid="38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82">
                                            <p:txEl>
                                              <p:pRg st="3" end="3"/>
                                            </p:txEl>
                                          </p:spTgt>
                                        </p:tgtEl>
                                        <p:attrNameLst>
                                          <p:attrName>style.visibility</p:attrName>
                                        </p:attrNameLst>
                                      </p:cBhvr>
                                      <p:to>
                                        <p:strVal val="visible"/>
                                      </p:to>
                                    </p:set>
                                    <p:anim calcmode="lin" valueType="num">
                                      <p:cBhvr additive="base">
                                        <p:cTn id="22" dur="500"/>
                                        <p:tgtEl>
                                          <p:spTgt spid="38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68" name="Shape 168"/>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Add two numbers: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Load the number from memory location 2001 into the CPU</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Load the number from memory location 2002 into the CPU</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Add the two numbers in the CPU</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Store the result into location 2003</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In reality, these low-level instructions are represented in binary (1’s and 0’s)</a:t>
            </a:r>
          </a:p>
        </p:txBody>
      </p:sp>
      <p:sp>
        <p:nvSpPr>
          <p:cNvPr id="169" name="Shape 16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5332611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 calcmode="lin" valueType="num">
                                      <p:cBhvr additive="base">
                                        <p:cTn id="7" dur="500"/>
                                        <p:tgtEl>
                                          <p:spTgt spid="1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8">
                                            <p:txEl>
                                              <p:pRg st="1" end="1"/>
                                            </p:txEl>
                                          </p:spTgt>
                                        </p:tgtEl>
                                        <p:attrNameLst>
                                          <p:attrName>style.visibility</p:attrName>
                                        </p:attrNameLst>
                                      </p:cBhvr>
                                      <p:to>
                                        <p:strVal val="visible"/>
                                      </p:to>
                                    </p:set>
                                    <p:anim calcmode="lin" valueType="num">
                                      <p:cBhvr additive="base">
                                        <p:cTn id="12" dur="500"/>
                                        <p:tgtEl>
                                          <p:spTgt spid="1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8">
                                            <p:txEl>
                                              <p:pRg st="2" end="2"/>
                                            </p:txEl>
                                          </p:spTgt>
                                        </p:tgtEl>
                                        <p:attrNameLst>
                                          <p:attrName>style.visibility</p:attrName>
                                        </p:attrNameLst>
                                      </p:cBhvr>
                                      <p:to>
                                        <p:strVal val="visible"/>
                                      </p:to>
                                    </p:set>
                                    <p:anim calcmode="lin" valueType="num">
                                      <p:cBhvr additive="base">
                                        <p:cTn id="17" dur="500"/>
                                        <p:tgtEl>
                                          <p:spTgt spid="1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8">
                                            <p:txEl>
                                              <p:pRg st="3" end="3"/>
                                            </p:txEl>
                                          </p:spTgt>
                                        </p:tgtEl>
                                        <p:attrNameLst>
                                          <p:attrName>style.visibility</p:attrName>
                                        </p:attrNameLst>
                                      </p:cBhvr>
                                      <p:to>
                                        <p:strVal val="visible"/>
                                      </p:to>
                                    </p:set>
                                    <p:anim calcmode="lin" valueType="num">
                                      <p:cBhvr additive="base">
                                        <p:cTn id="22" dur="500"/>
                                        <p:tgtEl>
                                          <p:spTgt spid="16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68">
                                            <p:txEl>
                                              <p:pRg st="4" end="4"/>
                                            </p:txEl>
                                          </p:spTgt>
                                        </p:tgtEl>
                                        <p:attrNameLst>
                                          <p:attrName>style.visibility</p:attrName>
                                        </p:attrNameLst>
                                      </p:cBhvr>
                                      <p:to>
                                        <p:strVal val="visible"/>
                                      </p:to>
                                    </p:set>
                                    <p:anim calcmode="lin" valueType="num">
                                      <p:cBhvr additive="base">
                                        <p:cTn id="27" dur="500"/>
                                        <p:tgtEl>
                                          <p:spTgt spid="16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68">
                                            <p:txEl>
                                              <p:pRg st="5" end="5"/>
                                            </p:txEl>
                                          </p:spTgt>
                                        </p:tgtEl>
                                        <p:attrNameLst>
                                          <p:attrName>style.visibility</p:attrName>
                                        </p:attrNameLst>
                                      </p:cBhvr>
                                      <p:to>
                                        <p:strVal val="visible"/>
                                      </p:to>
                                    </p:set>
                                    <p:anim calcmode="lin" valueType="num">
                                      <p:cBhvr additive="base">
                                        <p:cTn id="32" dur="500"/>
                                        <p:tgtEl>
                                          <p:spTgt spid="168">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hape 387"/>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9B5E41EB-1BB5-43C6-93AC-EB922B66912F}"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110</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5059" name="Shape 388"/>
          <p:cNvSpPr txBox="1">
            <a:spLocks noGrp="1"/>
          </p:cNvSpPr>
          <p:nvPr>
            <p:ph type="title"/>
          </p:nvPr>
        </p:nvSpPr>
        <p:spPr/>
        <p:txBody>
          <a:bodyPr/>
          <a:lstStyle/>
          <a:p>
            <a:r>
              <a:rPr lang="en-US" altLang="en-US" smtClean="0">
                <a:sym typeface="Tahoma" panose="020B0604030504040204" pitchFamily="34" charset="0"/>
              </a:rPr>
              <a:t>Example Program: Future Value</a:t>
            </a:r>
          </a:p>
        </p:txBody>
      </p:sp>
      <p:sp>
        <p:nvSpPr>
          <p:cNvPr id="45060" name="Shape 389"/>
          <p:cNvSpPr txBox="1">
            <a:spLocks noGrp="1"/>
          </p:cNvSpPr>
          <p:nvPr>
            <p:ph type="body" idx="1"/>
          </p:nvPr>
        </p:nvSpPr>
        <p:spPr/>
        <p:txBody>
          <a:bodyPr>
            <a:normAutofit fontScale="47500" lnSpcReduction="20000"/>
          </a:bodyPr>
          <a:lstStyle/>
          <a:p>
            <a:r>
              <a:rPr lang="en-US" altLang="en-US" smtClean="0">
                <a:sym typeface="Tahoma" panose="020B0604030504040204" pitchFamily="34" charset="0"/>
              </a:rPr>
              <a:t># futval.py</a:t>
            </a:r>
          </a:p>
          <a:p>
            <a:r>
              <a:rPr lang="en-US" altLang="en-US" smtClean="0">
                <a:sym typeface="Tahoma" panose="020B0604030504040204" pitchFamily="34" charset="0"/>
              </a:rPr>
              <a:t>#    A program to compute the value of an investment</a:t>
            </a:r>
          </a:p>
          <a:p>
            <a:r>
              <a:rPr lang="en-US" altLang="en-US" smtClean="0">
                <a:sym typeface="Tahoma" panose="020B0604030504040204" pitchFamily="34" charset="0"/>
              </a:rPr>
              <a:t>#    carried 10 years into the future</a:t>
            </a:r>
          </a:p>
          <a:p>
            <a:endParaRPr lang="en-US" altLang="en-US" smtClean="0">
              <a:sym typeface="Tahoma" panose="020B0604030504040204" pitchFamily="34" charset="0"/>
            </a:endParaRPr>
          </a:p>
          <a:p>
            <a:r>
              <a:rPr lang="en-US" altLang="en-US" smtClean="0">
                <a:sym typeface="Tahoma" panose="020B0604030504040204" pitchFamily="34" charset="0"/>
              </a:rPr>
              <a:t>def main():</a:t>
            </a:r>
          </a:p>
          <a:p>
            <a:r>
              <a:rPr lang="en-US" altLang="en-US" smtClean="0">
                <a:sym typeface="Tahoma" panose="020B0604030504040204" pitchFamily="34" charset="0"/>
              </a:rPr>
              <a:t>    print("This program calculates the future value of a 10-year investment.")</a:t>
            </a:r>
          </a:p>
          <a:p>
            <a:endParaRPr lang="en-US" altLang="en-US" smtClean="0">
              <a:sym typeface="Tahoma" panose="020B0604030504040204" pitchFamily="34" charset="0"/>
            </a:endParaRPr>
          </a:p>
          <a:p>
            <a:r>
              <a:rPr lang="en-US" altLang="en-US" smtClean="0">
                <a:sym typeface="Tahoma" panose="020B0604030504040204" pitchFamily="34" charset="0"/>
              </a:rPr>
              <a:t>    principal = eval(input("Enter the initial principal: "))</a:t>
            </a:r>
          </a:p>
          <a:p>
            <a:r>
              <a:rPr lang="en-US" altLang="en-US" smtClean="0">
                <a:sym typeface="Tahoma" panose="020B0604030504040204" pitchFamily="34" charset="0"/>
              </a:rPr>
              <a:t>    apr = eval(input("Enter the annual interest rate: "))</a:t>
            </a:r>
          </a:p>
          <a:p>
            <a:endParaRPr lang="en-US" altLang="en-US" smtClean="0">
              <a:sym typeface="Tahoma" panose="020B0604030504040204" pitchFamily="34" charset="0"/>
            </a:endParaRPr>
          </a:p>
          <a:p>
            <a:r>
              <a:rPr lang="en-US" altLang="en-US" smtClean="0">
                <a:sym typeface="Tahoma" panose="020B0604030504040204" pitchFamily="34" charset="0"/>
              </a:rPr>
              <a:t>    for i in range(10):</a:t>
            </a:r>
          </a:p>
          <a:p>
            <a:r>
              <a:rPr lang="en-US" altLang="en-US" smtClean="0">
                <a:sym typeface="Tahoma" panose="020B0604030504040204" pitchFamily="34" charset="0"/>
              </a:rPr>
              <a:t>        principal = principal * (1 + apr)</a:t>
            </a:r>
          </a:p>
          <a:p>
            <a:endParaRPr lang="en-US" altLang="en-US" smtClean="0">
              <a:sym typeface="Tahoma" panose="020B0604030504040204" pitchFamily="34" charset="0"/>
            </a:endParaRPr>
          </a:p>
          <a:p>
            <a:r>
              <a:rPr lang="en-US" altLang="en-US" smtClean="0">
                <a:sym typeface="Tahoma" panose="020B0604030504040204" pitchFamily="34" charset="0"/>
              </a:rPr>
              <a:t>    print ("The value in 10 years is:", principal)</a:t>
            </a:r>
          </a:p>
          <a:p>
            <a:endParaRPr lang="en-US" altLang="en-US" smtClean="0">
              <a:sym typeface="Tahoma" panose="020B0604030504040204" pitchFamily="34" charset="0"/>
            </a:endParaRPr>
          </a:p>
          <a:p>
            <a:r>
              <a:rPr lang="en-US" altLang="en-US" smtClean="0">
                <a:sym typeface="Tahoma" panose="020B0604030504040204" pitchFamily="34" charset="0"/>
              </a:rPr>
              <a:t>main()</a:t>
            </a:r>
          </a:p>
          <a:p>
            <a:endParaRPr lang="en-US" altLang="en-US" smtClean="0">
              <a:sym typeface="Tahoma" panose="020B0604030504040204" pitchFamily="34" charset="0"/>
            </a:endParaRPr>
          </a:p>
        </p:txBody>
      </p:sp>
    </p:spTree>
    <p:extLst>
      <p:ext uri="{BB962C8B-B14F-4D97-AF65-F5344CB8AC3E}">
        <p14:creationId xmlns:p14="http://schemas.microsoft.com/office/powerpoint/2010/main" val="7965848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394"/>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D51C1678-8C42-492B-BA96-B55FC5AB2FEA}"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111</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6083" name="Shape 395"/>
          <p:cNvSpPr txBox="1">
            <a:spLocks noGrp="1"/>
          </p:cNvSpPr>
          <p:nvPr>
            <p:ph type="title"/>
          </p:nvPr>
        </p:nvSpPr>
        <p:spPr/>
        <p:txBody>
          <a:bodyPr/>
          <a:lstStyle/>
          <a:p>
            <a:r>
              <a:rPr lang="en-US" altLang="en-US" smtClean="0">
                <a:sym typeface="Tahoma" panose="020B0604030504040204" pitchFamily="34" charset="0"/>
              </a:rPr>
              <a:t>Example Program: Future Value</a:t>
            </a:r>
          </a:p>
        </p:txBody>
      </p:sp>
      <p:sp>
        <p:nvSpPr>
          <p:cNvPr id="46084" name="Shape 396"/>
          <p:cNvSpPr txBox="1">
            <a:spLocks noGrp="1"/>
          </p:cNvSpPr>
          <p:nvPr>
            <p:ph type="body" idx="1"/>
          </p:nvPr>
        </p:nvSpPr>
        <p:spPr/>
        <p:txBody>
          <a:bodyPr>
            <a:normAutofit fontScale="85000" lnSpcReduction="20000"/>
          </a:bodyPr>
          <a:lstStyle/>
          <a:p>
            <a:r>
              <a:rPr lang="en-US" altLang="en-US" smtClean="0">
                <a:sym typeface="Tahoma" panose="020B0604030504040204" pitchFamily="34" charset="0"/>
              </a:rPr>
              <a:t>&gt;&gt;&gt; main()</a:t>
            </a:r>
          </a:p>
          <a:p>
            <a:r>
              <a:rPr lang="en-US" altLang="en-US" smtClean="0">
                <a:sym typeface="Tahoma" panose="020B0604030504040204" pitchFamily="34" charset="0"/>
              </a:rPr>
              <a:t>This program calculates the future value of a 10-year investment.</a:t>
            </a:r>
          </a:p>
          <a:p>
            <a:r>
              <a:rPr lang="en-US" altLang="en-US" smtClean="0">
                <a:sym typeface="Tahoma" panose="020B0604030504040204" pitchFamily="34" charset="0"/>
              </a:rPr>
              <a:t>Enter the initial principal: 100</a:t>
            </a:r>
          </a:p>
          <a:p>
            <a:r>
              <a:rPr lang="en-US" altLang="en-US" smtClean="0">
                <a:sym typeface="Tahoma" panose="020B0604030504040204" pitchFamily="34" charset="0"/>
              </a:rPr>
              <a:t>Enter the annual interest rate: .03</a:t>
            </a:r>
          </a:p>
          <a:p>
            <a:r>
              <a:rPr lang="en-US" altLang="en-US" smtClean="0">
                <a:sym typeface="Tahoma" panose="020B0604030504040204" pitchFamily="34" charset="0"/>
              </a:rPr>
              <a:t>The value in 10 years is: 134.391637934</a:t>
            </a:r>
          </a:p>
          <a:p>
            <a:r>
              <a:rPr lang="en-US" altLang="en-US" smtClean="0">
                <a:sym typeface="Tahoma" panose="020B0604030504040204" pitchFamily="34" charset="0"/>
              </a:rPr>
              <a:t>&gt;&gt;&gt; main()</a:t>
            </a:r>
          </a:p>
          <a:p>
            <a:r>
              <a:rPr lang="en-US" altLang="en-US" smtClean="0">
                <a:sym typeface="Tahoma" panose="020B0604030504040204" pitchFamily="34" charset="0"/>
              </a:rPr>
              <a:t>This program calculates the future value of a 10-year investment.</a:t>
            </a:r>
          </a:p>
          <a:p>
            <a:r>
              <a:rPr lang="en-US" altLang="en-US" smtClean="0">
                <a:sym typeface="Tahoma" panose="020B0604030504040204" pitchFamily="34" charset="0"/>
              </a:rPr>
              <a:t>Enter the initial principal: 100</a:t>
            </a:r>
          </a:p>
          <a:p>
            <a:r>
              <a:rPr lang="en-US" altLang="en-US" smtClean="0">
                <a:sym typeface="Tahoma" panose="020B0604030504040204" pitchFamily="34" charset="0"/>
              </a:rPr>
              <a:t>Enter the annual interest rate: .10</a:t>
            </a:r>
          </a:p>
          <a:p>
            <a:r>
              <a:rPr lang="en-US" altLang="en-US" smtClean="0">
                <a:sym typeface="Tahoma" panose="020B0604030504040204" pitchFamily="34" charset="0"/>
              </a:rPr>
              <a:t>The value in 10 years is: 259.37424601</a:t>
            </a:r>
          </a:p>
        </p:txBody>
      </p:sp>
    </p:spTree>
    <p:extLst>
      <p:ext uri="{BB962C8B-B14F-4D97-AF65-F5344CB8AC3E}">
        <p14:creationId xmlns:p14="http://schemas.microsoft.com/office/powerpoint/2010/main" val="26138667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p:txBody>
          <a:bodyPr/>
          <a:lstStyle/>
          <a:p>
            <a:r>
              <a:rPr lang="en-US" altLang="en-US" dirty="0" smtClean="0">
                <a:sym typeface="Tahoma" panose="020B0604030504040204" pitchFamily="34" charset="0"/>
              </a:rPr>
              <a:t>Practice	#1</a:t>
            </a:r>
          </a:p>
        </p:txBody>
      </p:sp>
      <p:sp>
        <p:nvSpPr>
          <p:cNvPr id="48131" name="Text Placeholder 2"/>
          <p:cNvSpPr txBox="1">
            <a:spLocks noGrp="1"/>
          </p:cNvSpPr>
          <p:nvPr>
            <p:ph type="body" idx="1"/>
          </p:nvPr>
        </p:nvSpPr>
        <p:spPr/>
        <p:txBody>
          <a:bodyPr/>
          <a:lstStyle/>
          <a:p>
            <a:r>
              <a:rPr lang="en-US" altLang="en-US" smtClean="0">
                <a:sym typeface="Tahoma" panose="020B0604030504040204" pitchFamily="34" charset="0"/>
              </a:rPr>
              <a:t>Calculate the sum(x)</a:t>
            </a:r>
          </a:p>
          <a:p>
            <a:pPr lvl="1"/>
            <a:r>
              <a:rPr lang="en-US" altLang="en-US" smtClean="0">
                <a:sym typeface="Tahoma" panose="020B0604030504040204" pitchFamily="34" charset="0"/>
              </a:rPr>
              <a:t>sum(10): 1+2+3+….+ 10</a:t>
            </a:r>
          </a:p>
          <a:p>
            <a:pPr lvl="1"/>
            <a:r>
              <a:rPr lang="en-US" altLang="en-US" smtClean="0">
                <a:sym typeface="Tahoma" panose="020B0604030504040204" pitchFamily="34" charset="0"/>
              </a:rPr>
              <a:t>sum(12): 1+2+3+….+ 10+11+12</a:t>
            </a:r>
          </a:p>
          <a:p>
            <a:r>
              <a:rPr lang="en-US" altLang="en-US" smtClean="0">
                <a:sym typeface="Tahoma" panose="020B0604030504040204" pitchFamily="34" charset="0"/>
              </a:rPr>
              <a:t>Input: ask user to enter “any number”</a:t>
            </a:r>
          </a:p>
          <a:p>
            <a:r>
              <a:rPr lang="en-US" altLang="en-US" smtClean="0">
                <a:sym typeface="Tahoma" panose="020B0604030504040204" pitchFamily="34" charset="0"/>
              </a:rPr>
              <a:t>Simple decision: if x &lt; 0:</a:t>
            </a:r>
          </a:p>
          <a:p>
            <a:pPr lvl="1"/>
            <a:r>
              <a:rPr lang="en-US" altLang="en-US" smtClean="0">
                <a:sym typeface="Tahoma" panose="020B0604030504040204" pitchFamily="34" charset="0"/>
              </a:rPr>
              <a:t>Print message “only process if x is positive”</a:t>
            </a:r>
          </a:p>
          <a:p>
            <a:r>
              <a:rPr lang="en-US" altLang="en-US" smtClean="0">
                <a:sym typeface="Tahoma" panose="020B0604030504040204" pitchFamily="34" charset="0"/>
              </a:rPr>
              <a:t>Output: sum(x)=…..</a:t>
            </a:r>
          </a:p>
          <a:p>
            <a:endParaRPr lang="en-US" altLang="en-US" smtClean="0">
              <a:sym typeface="Tahoma" panose="020B0604030504040204" pitchFamily="34" charset="0"/>
            </a:endParaRPr>
          </a:p>
          <a:p>
            <a:pPr lvl="1"/>
            <a:endParaRPr lang="en-US" altLang="en-US" smtClean="0">
              <a:sym typeface="Tahoma" panose="020B0604030504040204" pitchFamily="34" charset="0"/>
            </a:endParaRPr>
          </a:p>
          <a:p>
            <a:pPr lvl="1"/>
            <a:endParaRPr lang="en-US" altLang="en-US" smtClean="0">
              <a:sym typeface="Tahoma" panose="020B0604030504040204" pitchFamily="34" charset="0"/>
            </a:endParaRPr>
          </a:p>
        </p:txBody>
      </p:sp>
      <p:sp>
        <p:nvSpPr>
          <p:cNvPr id="51204"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C7A58A3-0C28-492F-A981-746B4EEDEC95}" type="slidenum">
              <a:rPr lang="en-US" altLang="en-US" smtClean="0">
                <a:sym typeface="Tahoma" panose="020B0604030504040204" pitchFamily="34" charset="0"/>
              </a:rPr>
              <a:pPr/>
              <a:t>112</a:t>
            </a:fld>
            <a:endParaRPr lang="en-US" altLang="en-US">
              <a:sym typeface="Tahoma" panose="020B0604030504040204" pitchFamily="34" charset="0"/>
            </a:endParaRPr>
          </a:p>
        </p:txBody>
      </p:sp>
    </p:spTree>
    <p:extLst>
      <p:ext uri="{BB962C8B-B14F-4D97-AF65-F5344CB8AC3E}">
        <p14:creationId xmlns:p14="http://schemas.microsoft.com/office/powerpoint/2010/main" val="8754703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p:txBody>
          <a:bodyPr/>
          <a:lstStyle/>
          <a:p>
            <a:r>
              <a:rPr lang="en-US" altLang="en-US" dirty="0" smtClean="0">
                <a:sym typeface="Tahoma" panose="020B0604030504040204" pitchFamily="34" charset="0"/>
              </a:rPr>
              <a:t>Practice #2	</a:t>
            </a:r>
          </a:p>
        </p:txBody>
      </p:sp>
      <p:sp>
        <p:nvSpPr>
          <p:cNvPr id="47107" name="Text Placeholder 2"/>
          <p:cNvSpPr txBox="1">
            <a:spLocks noGrp="1"/>
          </p:cNvSpPr>
          <p:nvPr>
            <p:ph type="body" idx="1"/>
          </p:nvPr>
        </p:nvSpPr>
        <p:spPr/>
        <p:txBody>
          <a:bodyPr/>
          <a:lstStyle/>
          <a:p>
            <a:r>
              <a:rPr lang="en-US" altLang="en-US" smtClean="0">
                <a:sym typeface="Tahoma" panose="020B0604030504040204" pitchFamily="34" charset="0"/>
              </a:rPr>
              <a:t>Create a 9 x 9 multiplication table</a:t>
            </a:r>
          </a:p>
          <a:p>
            <a:pPr lvl="1"/>
            <a:endParaRPr lang="en-US" altLang="en-US" smtClean="0">
              <a:sym typeface="Tahoma" panose="020B0604030504040204" pitchFamily="34" charset="0"/>
            </a:endParaRPr>
          </a:p>
        </p:txBody>
      </p:sp>
      <p:sp>
        <p:nvSpPr>
          <p:cNvPr id="47108"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97AAC4C-11D8-4376-86CE-DE0761E48DBB}" type="slidenum">
              <a:rPr lang="en-US" altLang="en-US" smtClean="0">
                <a:sym typeface="Tahoma" panose="020B0604030504040204" pitchFamily="34" charset="0"/>
              </a:rPr>
              <a:pPr/>
              <a:t>113</a:t>
            </a:fld>
            <a:endParaRPr lang="en-US" altLang="en-US">
              <a:sym typeface="Tahoma" panose="020B0604030504040204" pitchFamily="34" charset="0"/>
            </a:endParaRPr>
          </a:p>
        </p:txBody>
      </p:sp>
    </p:spTree>
    <p:extLst>
      <p:ext uri="{BB962C8B-B14F-4D97-AF65-F5344CB8AC3E}">
        <p14:creationId xmlns:p14="http://schemas.microsoft.com/office/powerpoint/2010/main" val="119952128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080524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6781800" y="6324600"/>
            <a:ext cx="1904999" cy="457200"/>
          </a:xfrm>
          <a:prstGeom prst="rect">
            <a:avLst/>
          </a:prstGeom>
          <a:noFill/>
          <a:ln>
            <a:noFill/>
          </a:ln>
        </p:spPr>
        <p:txBody>
          <a:bodyPr lIns="91425" tIns="45700" rIns="91425" bIns="45700" anchor="b" anchorCtr="0">
            <a:noAutofit/>
          </a:bodyPr>
          <a:lstStyle/>
          <a:p>
            <a:pPr algn="r">
              <a:buClr>
                <a:srgbClr val="FFFFFF"/>
              </a:buClr>
              <a:buSzPct val="25000"/>
              <a:buFont typeface="Tahoma"/>
              <a:buNone/>
            </a:pPr>
            <a:fld id="{00000000-1234-1234-1234-123412341234}" type="slidenum">
              <a:rPr lang="en-US">
                <a:solidFill>
                  <a:srgbClr val="FFFFFF"/>
                </a:solidFill>
                <a:latin typeface="Tahoma"/>
                <a:ea typeface="Tahoma"/>
                <a:cs typeface="Tahoma"/>
                <a:sym typeface="Tahoma"/>
              </a:rPr>
              <a:pPr algn="r">
                <a:buClr>
                  <a:srgbClr val="FFFFFF"/>
                </a:buClr>
                <a:buSzPct val="25000"/>
                <a:buFont typeface="Tahoma"/>
                <a:buNone/>
              </a:pPr>
              <a:t>115</a:t>
            </a:fld>
            <a:endParaRPr lang="en-US">
              <a:solidFill>
                <a:srgbClr val="FFFFFF"/>
              </a:solidFill>
              <a:latin typeface="Tahoma"/>
              <a:ea typeface="Tahoma"/>
              <a:cs typeface="Tahoma"/>
              <a:sym typeface="Tahoma"/>
            </a:endParaRPr>
          </a:p>
        </p:txBody>
      </p:sp>
      <p:sp>
        <p:nvSpPr>
          <p:cNvPr id="362" name="Shape 362"/>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Multi-Way Decisions</a:t>
            </a:r>
          </a:p>
        </p:txBody>
      </p:sp>
      <p:sp>
        <p:nvSpPr>
          <p:cNvPr id="363" name="Shape 363"/>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2000" b="0" i="0" u="none" strike="noStrike" cap="none" dirty="0">
                <a:solidFill>
                  <a:schemeClr val="dk1"/>
                </a:solidFill>
                <a:latin typeface="Courier New"/>
                <a:ea typeface="Courier New"/>
                <a:cs typeface="Courier New"/>
                <a:sym typeface="Courier New"/>
              </a:rPr>
              <a:t>Check the value of </a:t>
            </a:r>
            <a:r>
              <a:rPr lang="en-US" sz="2000" b="0" i="0" u="none" strike="noStrike" cap="none" dirty="0" smtClean="0">
                <a:solidFill>
                  <a:schemeClr val="dk1"/>
                </a:solidFill>
                <a:latin typeface="Courier New"/>
                <a:ea typeface="Courier New"/>
                <a:cs typeface="Courier New"/>
                <a:sym typeface="Courier New"/>
              </a:rPr>
              <a:t>a</a:t>
            </a:r>
            <a:r>
              <a:rPr lang="en-US" sz="2000" b="0" i="0" u="none" strike="noStrike" cap="none" dirty="0">
                <a:solidFill>
                  <a:schemeClr val="dk1"/>
                </a:solidFill>
                <a:latin typeface="Courier New"/>
                <a:ea typeface="Courier New"/>
                <a:cs typeface="Courier New"/>
                <a:sym typeface="Courier New"/>
              </a:rPr>
              <a:t/>
            </a:r>
            <a:br>
              <a:rPr lang="en-US" sz="2000" b="0" i="0" u="none" strike="noStrike" cap="none" dirty="0">
                <a:solidFill>
                  <a:schemeClr val="dk1"/>
                </a:solidFill>
                <a:latin typeface="Courier New"/>
                <a:ea typeface="Courier New"/>
                <a:cs typeface="Courier New"/>
                <a:sym typeface="Courier New"/>
              </a:rPr>
            </a:br>
            <a:r>
              <a:rPr lang="en-US" sz="2000" b="0" i="0" u="none" strike="noStrike" cap="none" dirty="0">
                <a:solidFill>
                  <a:schemeClr val="dk1"/>
                </a:solidFill>
                <a:latin typeface="Courier New"/>
                <a:ea typeface="Courier New"/>
                <a:cs typeface="Courier New"/>
                <a:sym typeface="Courier New"/>
              </a:rPr>
              <a:t>   when </a:t>
            </a:r>
            <a:r>
              <a:rPr lang="en-US" sz="2000" b="0" i="0" u="none" strike="noStrike" cap="none" dirty="0" smtClean="0">
                <a:solidFill>
                  <a:schemeClr val="dk1"/>
                </a:solidFill>
                <a:latin typeface="Courier New"/>
                <a:ea typeface="Courier New"/>
                <a:cs typeface="Courier New"/>
                <a:sym typeface="Courier New"/>
              </a:rPr>
              <a:t>a &lt; </a:t>
            </a:r>
            <a:r>
              <a:rPr lang="en-US" sz="2000" b="0" i="0" u="none" strike="noStrike" cap="none" dirty="0">
                <a:solidFill>
                  <a:schemeClr val="dk1"/>
                </a:solidFill>
                <a:latin typeface="Courier New"/>
                <a:ea typeface="Courier New"/>
                <a:cs typeface="Courier New"/>
                <a:sym typeface="Courier New"/>
              </a:rPr>
              <a:t>0</a:t>
            </a:r>
            <a:r>
              <a:rPr lang="en-US" sz="2000" b="0" i="0" u="none" strike="noStrike" cap="none" dirty="0" smtClean="0">
                <a:solidFill>
                  <a:schemeClr val="dk1"/>
                </a:solidFill>
                <a:latin typeface="Courier New"/>
                <a:ea typeface="Courier New"/>
                <a:cs typeface="Courier New"/>
                <a:sym typeface="Courier New"/>
              </a:rPr>
              <a:t>:</a:t>
            </a:r>
            <a:r>
              <a:rPr lang="en-US" sz="2000" b="0" i="0" u="none" strike="noStrike" cap="none" dirty="0">
                <a:solidFill>
                  <a:schemeClr val="dk1"/>
                </a:solidFill>
                <a:latin typeface="Courier New"/>
                <a:ea typeface="Courier New"/>
                <a:cs typeface="Courier New"/>
                <a:sym typeface="Courier New"/>
              </a:rPr>
              <a:t/>
            </a:r>
            <a:br>
              <a:rPr lang="en-US" sz="2000" b="0" i="0" u="none" strike="noStrike" cap="none" dirty="0">
                <a:solidFill>
                  <a:schemeClr val="dk1"/>
                </a:solidFill>
                <a:latin typeface="Courier New"/>
                <a:ea typeface="Courier New"/>
                <a:cs typeface="Courier New"/>
                <a:sym typeface="Courier New"/>
              </a:rPr>
            </a:br>
            <a:r>
              <a:rPr lang="en-US" sz="2000" b="0" i="0" u="none" strike="noStrike" cap="none" dirty="0">
                <a:solidFill>
                  <a:schemeClr val="dk1"/>
                </a:solidFill>
                <a:latin typeface="Courier New"/>
                <a:ea typeface="Courier New"/>
                <a:cs typeface="Courier New"/>
                <a:sym typeface="Courier New"/>
              </a:rPr>
              <a:t>   when </a:t>
            </a:r>
            <a:r>
              <a:rPr lang="en-US" sz="2000" dirty="0" smtClean="0">
                <a:latin typeface="Courier New"/>
                <a:ea typeface="Courier New"/>
                <a:cs typeface="Courier New"/>
                <a:sym typeface="Courier New"/>
              </a:rPr>
              <a:t>a =</a:t>
            </a:r>
            <a:r>
              <a:rPr lang="en-US" sz="2000" b="0" i="0" u="none" strike="noStrike" cap="none" dirty="0" smtClean="0">
                <a:solidFill>
                  <a:schemeClr val="dk1"/>
                </a:solidFill>
                <a:latin typeface="Courier New"/>
                <a:ea typeface="Courier New"/>
                <a:cs typeface="Courier New"/>
                <a:sym typeface="Courier New"/>
              </a:rPr>
              <a:t>= </a:t>
            </a:r>
            <a:r>
              <a:rPr lang="en-US" sz="2000" b="0" i="0" u="none" strike="noStrike" cap="none" dirty="0">
                <a:solidFill>
                  <a:schemeClr val="dk1"/>
                </a:solidFill>
                <a:latin typeface="Courier New"/>
                <a:ea typeface="Courier New"/>
                <a:cs typeface="Courier New"/>
                <a:sym typeface="Courier New"/>
              </a:rPr>
              <a:t>0</a:t>
            </a:r>
            <a:r>
              <a:rPr lang="en-US" sz="2000" b="0" i="0" u="none" strike="noStrike" cap="none" dirty="0" smtClean="0">
                <a:solidFill>
                  <a:schemeClr val="dk1"/>
                </a:solidFill>
                <a:latin typeface="Courier New"/>
                <a:ea typeface="Courier New"/>
                <a:cs typeface="Courier New"/>
                <a:sym typeface="Courier New"/>
              </a:rPr>
              <a:t>:</a:t>
            </a:r>
            <a:r>
              <a:rPr lang="en-US" sz="2000" b="0" i="0" u="none" strike="noStrike" cap="none" dirty="0">
                <a:solidFill>
                  <a:schemeClr val="dk1"/>
                </a:solidFill>
                <a:latin typeface="Courier New"/>
                <a:ea typeface="Courier New"/>
                <a:cs typeface="Courier New"/>
                <a:sym typeface="Courier New"/>
              </a:rPr>
              <a:t/>
            </a:r>
            <a:br>
              <a:rPr lang="en-US" sz="2000" b="0" i="0" u="none" strike="noStrike" cap="none" dirty="0">
                <a:solidFill>
                  <a:schemeClr val="dk1"/>
                </a:solidFill>
                <a:latin typeface="Courier New"/>
                <a:ea typeface="Courier New"/>
                <a:cs typeface="Courier New"/>
                <a:sym typeface="Courier New"/>
              </a:rPr>
            </a:br>
            <a:r>
              <a:rPr lang="en-US" sz="2000" b="0" i="0" u="none" strike="noStrike" cap="none" dirty="0">
                <a:solidFill>
                  <a:schemeClr val="dk1"/>
                </a:solidFill>
                <a:latin typeface="Courier New"/>
                <a:ea typeface="Courier New"/>
                <a:cs typeface="Courier New"/>
                <a:sym typeface="Courier New"/>
              </a:rPr>
              <a:t>   when &gt; 0</a:t>
            </a:r>
            <a:r>
              <a:rPr lang="en-US" sz="2000" b="0" i="0" u="none" strike="noStrike" cap="none" dirty="0" smtClean="0">
                <a:solidFill>
                  <a:schemeClr val="dk1"/>
                </a:solidFill>
                <a:latin typeface="Courier New"/>
                <a:ea typeface="Courier New"/>
                <a:cs typeface="Courier New"/>
                <a:sym typeface="Courier New"/>
              </a:rPr>
              <a:t>:</a:t>
            </a:r>
            <a:endParaRPr lang="en-US" sz="20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dirty="0">
                <a:solidFill>
                  <a:schemeClr val="dk1"/>
                </a:solidFill>
                <a:latin typeface="Tahoma"/>
                <a:ea typeface="Tahoma"/>
                <a:cs typeface="Tahoma"/>
                <a:sym typeface="Tahoma"/>
              </a:rPr>
              <a:t>We can do this with two if-else statements, one inside the other.</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dirty="0">
                <a:solidFill>
                  <a:schemeClr val="dk1"/>
                </a:solidFill>
                <a:latin typeface="Tahoma"/>
                <a:ea typeface="Tahoma"/>
                <a:cs typeface="Tahoma"/>
                <a:sym typeface="Tahoma"/>
              </a:rPr>
              <a:t>Putting one compound statement inside of another is called </a:t>
            </a:r>
            <a:r>
              <a:rPr lang="en-US" sz="3200" b="0" i="1" u="none" strike="noStrike" cap="none" dirty="0">
                <a:solidFill>
                  <a:schemeClr val="dk1"/>
                </a:solidFill>
                <a:latin typeface="Tahoma"/>
                <a:ea typeface="Tahoma"/>
                <a:cs typeface="Tahoma"/>
                <a:sym typeface="Tahoma"/>
              </a:rPr>
              <a:t>nesting</a:t>
            </a:r>
            <a:r>
              <a:rPr lang="en-US" sz="3200" b="0" i="0" u="none" strike="noStrike" cap="none" dirty="0">
                <a:solidFill>
                  <a:schemeClr val="dk1"/>
                </a:solidFill>
                <a:latin typeface="Tahoma"/>
                <a:ea typeface="Tahoma"/>
                <a:cs typeface="Tahoma"/>
                <a:sym typeface="Tahoma"/>
              </a:rPr>
              <a:t>.</a:t>
            </a:r>
          </a:p>
        </p:txBody>
      </p:sp>
    </p:spTree>
    <p:extLst>
      <p:ext uri="{BB962C8B-B14F-4D97-AF65-F5344CB8AC3E}">
        <p14:creationId xmlns:p14="http://schemas.microsoft.com/office/powerpoint/2010/main" val="342899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anim calcmode="lin" valueType="num">
                                      <p:cBhvr additive="base">
                                        <p:cTn id="7" dur="500"/>
                                        <p:tgtEl>
                                          <p:spTgt spid="36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3">
                                            <p:txEl>
                                              <p:pRg st="1" end="1"/>
                                            </p:txEl>
                                          </p:spTgt>
                                        </p:tgtEl>
                                        <p:attrNameLst>
                                          <p:attrName>style.visibility</p:attrName>
                                        </p:attrNameLst>
                                      </p:cBhvr>
                                      <p:to>
                                        <p:strVal val="visible"/>
                                      </p:to>
                                    </p:set>
                                    <p:anim calcmode="lin" valueType="num">
                                      <p:cBhvr additive="base">
                                        <p:cTn id="12" dur="500"/>
                                        <p:tgtEl>
                                          <p:spTgt spid="36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3">
                                            <p:txEl>
                                              <p:pRg st="2" end="2"/>
                                            </p:txEl>
                                          </p:spTgt>
                                        </p:tgtEl>
                                        <p:attrNameLst>
                                          <p:attrName>style.visibility</p:attrName>
                                        </p:attrNameLst>
                                      </p:cBhvr>
                                      <p:to>
                                        <p:strVal val="visible"/>
                                      </p:to>
                                    </p:set>
                                    <p:anim calcmode="lin" valueType="num">
                                      <p:cBhvr additive="base">
                                        <p:cTn id="17" dur="500"/>
                                        <p:tgtEl>
                                          <p:spTgt spid="36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116</a:t>
            </a:fld>
            <a:endParaRPr lang="en-US" sz="1400" b="0" i="0" u="none">
              <a:solidFill>
                <a:schemeClr val="dk1"/>
              </a:solidFill>
              <a:latin typeface="Tahoma"/>
              <a:ea typeface="Tahoma"/>
              <a:cs typeface="Tahoma"/>
              <a:sym typeface="Tahoma"/>
            </a:endParaRPr>
          </a:p>
        </p:txBody>
      </p:sp>
      <p:sp>
        <p:nvSpPr>
          <p:cNvPr id="369" name="Shape 369"/>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Multi-Way Decisions</a:t>
            </a:r>
          </a:p>
        </p:txBody>
      </p:sp>
      <p:sp>
        <p:nvSpPr>
          <p:cNvPr id="370" name="Shape 370"/>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2000" b="0" i="0" u="none" strike="noStrike" cap="none" dirty="0">
                <a:solidFill>
                  <a:schemeClr val="dk1"/>
                </a:solidFill>
                <a:latin typeface="Courier New"/>
                <a:ea typeface="Courier New"/>
                <a:cs typeface="Courier New"/>
                <a:sym typeface="Courier New"/>
              </a:rPr>
              <a:t>if </a:t>
            </a:r>
            <a:r>
              <a:rPr lang="en-US" sz="2000" b="0" i="0" u="none" strike="noStrike" cap="none" dirty="0" smtClean="0">
                <a:solidFill>
                  <a:schemeClr val="dk1"/>
                </a:solidFill>
                <a:latin typeface="Courier New"/>
                <a:ea typeface="Courier New"/>
                <a:cs typeface="Courier New"/>
                <a:sym typeface="Courier New"/>
              </a:rPr>
              <a:t>a&lt; </a:t>
            </a:r>
            <a:r>
              <a:rPr lang="en-US" sz="2000" b="0" i="0" u="none" strike="noStrike" cap="none" dirty="0">
                <a:solidFill>
                  <a:schemeClr val="dk1"/>
                </a:solidFill>
                <a:latin typeface="Courier New"/>
                <a:ea typeface="Courier New"/>
                <a:cs typeface="Courier New"/>
                <a:sym typeface="Courier New"/>
              </a:rPr>
              <a:t>0:</a:t>
            </a: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a:solidFill>
                  <a:schemeClr val="dk1"/>
                </a:solidFill>
                <a:latin typeface="Courier New"/>
                <a:ea typeface="Courier New"/>
                <a:cs typeface="Courier New"/>
                <a:sym typeface="Courier New"/>
              </a:rPr>
              <a:t>    print</a:t>
            </a:r>
            <a:r>
              <a:rPr lang="en-US" sz="2000" b="0" i="0" u="none" strike="noStrike" cap="none" dirty="0" smtClean="0">
                <a:solidFill>
                  <a:schemeClr val="dk1"/>
                </a:solidFill>
                <a:latin typeface="Courier New"/>
                <a:ea typeface="Courier New"/>
                <a:cs typeface="Courier New"/>
                <a:sym typeface="Courier New"/>
              </a:rPr>
              <a:t>(“a &lt; 0")</a:t>
            </a:r>
            <a:endParaRPr lang="en-US" sz="20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a:solidFill>
                  <a:schemeClr val="dk1"/>
                </a:solidFill>
                <a:latin typeface="Courier New"/>
                <a:ea typeface="Courier New"/>
                <a:cs typeface="Courier New"/>
                <a:sym typeface="Courier New"/>
              </a:rPr>
              <a:t>else:</a:t>
            </a: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a:solidFill>
                  <a:schemeClr val="dk1"/>
                </a:solidFill>
                <a:latin typeface="Courier New"/>
                <a:ea typeface="Courier New"/>
                <a:cs typeface="Courier New"/>
                <a:sym typeface="Courier New"/>
              </a:rPr>
              <a:t>    if </a:t>
            </a:r>
            <a:r>
              <a:rPr lang="en-US" sz="2000" b="0" i="0" u="none" strike="noStrike" cap="none" dirty="0" smtClean="0">
                <a:solidFill>
                  <a:schemeClr val="dk1"/>
                </a:solidFill>
                <a:latin typeface="Courier New"/>
                <a:ea typeface="Courier New"/>
                <a:cs typeface="Courier New"/>
                <a:sym typeface="Courier New"/>
              </a:rPr>
              <a:t>a== </a:t>
            </a:r>
            <a:r>
              <a:rPr lang="en-US" sz="2000" b="0" i="0" u="none" strike="noStrike" cap="none" dirty="0">
                <a:solidFill>
                  <a:schemeClr val="dk1"/>
                </a:solidFill>
                <a:latin typeface="Courier New"/>
                <a:ea typeface="Courier New"/>
                <a:cs typeface="Courier New"/>
                <a:sym typeface="Courier New"/>
              </a:rPr>
              <a:t>0:</a:t>
            </a: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smtClean="0">
                <a:solidFill>
                  <a:schemeClr val="dk1"/>
                </a:solidFill>
                <a:latin typeface="Courier New"/>
                <a:ea typeface="Courier New"/>
                <a:cs typeface="Courier New"/>
                <a:sym typeface="Courier New"/>
              </a:rPr>
              <a:t>		print(“a = 0”)</a:t>
            </a:r>
            <a:endParaRPr lang="en-US" sz="20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a:solidFill>
                  <a:schemeClr val="dk1"/>
                </a:solidFill>
                <a:latin typeface="Courier New"/>
                <a:ea typeface="Courier New"/>
                <a:cs typeface="Courier New"/>
                <a:sym typeface="Courier New"/>
              </a:rPr>
              <a:t>    else:</a:t>
            </a:r>
          </a:p>
          <a:p>
            <a:pPr lvl="0" indent="-342900">
              <a:lnSpc>
                <a:spcPct val="100000"/>
              </a:lnSpc>
              <a:spcBef>
                <a:spcPts val="400"/>
              </a:spcBef>
              <a:buSzPct val="25000"/>
              <a:buNone/>
            </a:pPr>
            <a:r>
              <a:rPr lang="en-US" sz="2000" b="0" i="0" u="none" strike="noStrike" cap="none" dirty="0">
                <a:solidFill>
                  <a:schemeClr val="dk1"/>
                </a:solidFill>
                <a:latin typeface="Courier New"/>
                <a:ea typeface="Courier New"/>
                <a:cs typeface="Courier New"/>
                <a:sym typeface="Courier New"/>
              </a:rPr>
              <a:t> </a:t>
            </a:r>
            <a:r>
              <a:rPr lang="en-US" sz="2000" b="0" i="0" u="none" strike="noStrike" cap="none" dirty="0" smtClean="0">
                <a:solidFill>
                  <a:schemeClr val="dk1"/>
                </a:solidFill>
                <a:latin typeface="Courier New"/>
                <a:ea typeface="Courier New"/>
                <a:cs typeface="Courier New"/>
                <a:sym typeface="Courier New"/>
              </a:rPr>
              <a:t>		</a:t>
            </a:r>
            <a:r>
              <a:rPr lang="en-US" sz="2000" dirty="0" smtClean="0">
                <a:latin typeface="Courier New"/>
                <a:ea typeface="Courier New"/>
                <a:cs typeface="Courier New"/>
                <a:sym typeface="Courier New"/>
              </a:rPr>
              <a:t>print</a:t>
            </a:r>
            <a:r>
              <a:rPr lang="en-US" sz="2000" dirty="0">
                <a:latin typeface="Courier New"/>
                <a:ea typeface="Courier New"/>
                <a:cs typeface="Courier New"/>
                <a:sym typeface="Courier New"/>
              </a:rPr>
              <a:t>(“a </a:t>
            </a:r>
            <a:r>
              <a:rPr lang="en-US" sz="2000" dirty="0" smtClean="0">
                <a:latin typeface="Courier New"/>
                <a:ea typeface="Courier New"/>
                <a:cs typeface="Courier New"/>
                <a:sym typeface="Courier New"/>
              </a:rPr>
              <a:t>&gt; </a:t>
            </a:r>
            <a:r>
              <a:rPr lang="en-US" sz="2000" dirty="0">
                <a:latin typeface="Courier New"/>
                <a:ea typeface="Courier New"/>
                <a:cs typeface="Courier New"/>
                <a:sym typeface="Courier New"/>
              </a:rPr>
              <a:t>0”)</a:t>
            </a:r>
            <a:endParaRPr lang="en-US" sz="2000" b="0" i="0" u="none" strike="noStrike" cap="none"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4615362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117</a:t>
            </a:fld>
            <a:endParaRPr lang="en-US" sz="1400" b="0" i="0" u="none">
              <a:solidFill>
                <a:schemeClr val="dk1"/>
              </a:solidFill>
              <a:latin typeface="Tahoma"/>
              <a:ea typeface="Tahoma"/>
              <a:cs typeface="Tahoma"/>
              <a:sym typeface="Tahoma"/>
            </a:endParaRPr>
          </a:p>
        </p:txBody>
      </p:sp>
      <p:sp>
        <p:nvSpPr>
          <p:cNvPr id="376" name="Shape 376"/>
          <p:cNvSpPr txBox="1">
            <a:spLocks noGrp="1"/>
          </p:cNvSpPr>
          <p:nvPr>
            <p:ph type="title"/>
          </p:nvPr>
        </p:nvSpPr>
        <p:spPr>
          <a:xfrm>
            <a:off x="311700" y="593366"/>
            <a:ext cx="8520600" cy="7635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Multi-Way Decisions</a:t>
            </a:r>
          </a:p>
        </p:txBody>
      </p:sp>
      <p:pic>
        <p:nvPicPr>
          <p:cNvPr id="377" name="Shape 377" descr="C:\Documents and Settings\Terry\My Documents\Teaching\W04\CS 120\Textbook\Figures\quadnested.png"/>
          <p:cNvPicPr preferRelativeResize="0"/>
          <p:nvPr/>
        </p:nvPicPr>
        <p:blipFill rotWithShape="1">
          <a:blip r:embed="rId3">
            <a:alphaModFix/>
          </a:blip>
          <a:srcRect/>
          <a:stretch/>
        </p:blipFill>
        <p:spPr>
          <a:xfrm>
            <a:off x="1371600" y="1828800"/>
            <a:ext cx="6423025" cy="4365624"/>
          </a:xfrm>
          <a:prstGeom prst="rect">
            <a:avLst/>
          </a:prstGeom>
          <a:noFill/>
          <a:ln>
            <a:noFill/>
          </a:ln>
        </p:spPr>
      </p:pic>
    </p:spTree>
    <p:extLst>
      <p:ext uri="{BB962C8B-B14F-4D97-AF65-F5344CB8AC3E}">
        <p14:creationId xmlns:p14="http://schemas.microsoft.com/office/powerpoint/2010/main" val="31058996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118</a:t>
            </a:fld>
            <a:endParaRPr lang="en-US" sz="1400" b="0" i="0" u="none">
              <a:solidFill>
                <a:schemeClr val="dk1"/>
              </a:solidFill>
              <a:latin typeface="Tahoma"/>
              <a:ea typeface="Tahoma"/>
              <a:cs typeface="Tahoma"/>
              <a:sym typeface="Tahoma"/>
            </a:endParaRPr>
          </a:p>
        </p:txBody>
      </p:sp>
      <p:sp>
        <p:nvSpPr>
          <p:cNvPr id="383" name="Shape 383"/>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Multi-Way Decisions</a:t>
            </a:r>
          </a:p>
        </p:txBody>
      </p:sp>
      <p:sp>
        <p:nvSpPr>
          <p:cNvPr id="384" name="Shape 384"/>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Imagine if we needed to make a five-way decision using nesting. The </a:t>
            </a:r>
            <a:r>
              <a:rPr lang="en-US" sz="3200" b="0" i="0" u="none" strike="noStrike" cap="none">
                <a:solidFill>
                  <a:schemeClr val="dk1"/>
                </a:solidFill>
                <a:latin typeface="Courier New"/>
                <a:ea typeface="Courier New"/>
                <a:cs typeface="Courier New"/>
                <a:sym typeface="Courier New"/>
              </a:rPr>
              <a:t>if-else</a:t>
            </a:r>
            <a:r>
              <a:rPr lang="en-US" sz="3200" b="0" i="0" u="none" strike="noStrike" cap="none">
                <a:solidFill>
                  <a:schemeClr val="dk1"/>
                </a:solidFill>
                <a:latin typeface="Tahoma"/>
                <a:ea typeface="Tahoma"/>
                <a:cs typeface="Tahoma"/>
                <a:sym typeface="Tahoma"/>
              </a:rPr>
              <a:t> statements would be nested four levels deep!</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There is a construct in Python that achieves this, combining an </a:t>
            </a:r>
            <a:r>
              <a:rPr lang="en-US" sz="3200" b="0" i="0" u="none" strike="noStrike" cap="none">
                <a:solidFill>
                  <a:schemeClr val="dk1"/>
                </a:solidFill>
                <a:latin typeface="Courier New"/>
                <a:ea typeface="Courier New"/>
                <a:cs typeface="Courier New"/>
                <a:sym typeface="Courier New"/>
              </a:rPr>
              <a:t>else</a:t>
            </a:r>
            <a:r>
              <a:rPr lang="en-US" sz="3200" b="0" i="0" u="none" strike="noStrike" cap="none">
                <a:solidFill>
                  <a:schemeClr val="dk1"/>
                </a:solidFill>
                <a:latin typeface="Tahoma"/>
                <a:ea typeface="Tahoma"/>
                <a:cs typeface="Tahoma"/>
                <a:sym typeface="Tahoma"/>
              </a:rPr>
              <a:t> followed immediately by an </a:t>
            </a:r>
            <a:r>
              <a:rPr lang="en-US" sz="3200" b="0" i="0" u="none" strike="noStrike" cap="none">
                <a:solidFill>
                  <a:schemeClr val="dk1"/>
                </a:solidFill>
                <a:latin typeface="Courier New"/>
                <a:ea typeface="Courier New"/>
                <a:cs typeface="Courier New"/>
                <a:sym typeface="Courier New"/>
              </a:rPr>
              <a:t>if</a:t>
            </a:r>
            <a:r>
              <a:rPr lang="en-US" sz="3200" b="0" i="0" u="none" strike="noStrike" cap="none">
                <a:solidFill>
                  <a:schemeClr val="dk1"/>
                </a:solidFill>
                <a:latin typeface="Tahoma"/>
                <a:ea typeface="Tahoma"/>
                <a:cs typeface="Tahoma"/>
                <a:sym typeface="Tahoma"/>
              </a:rPr>
              <a:t> into a single </a:t>
            </a:r>
            <a:r>
              <a:rPr lang="en-US" sz="3200" b="0" i="0" u="none" strike="noStrike" cap="none">
                <a:solidFill>
                  <a:schemeClr val="dk1"/>
                </a:solidFill>
                <a:latin typeface="Courier New"/>
                <a:ea typeface="Courier New"/>
                <a:cs typeface="Courier New"/>
                <a:sym typeface="Courier New"/>
              </a:rPr>
              <a:t>elif</a:t>
            </a:r>
            <a:r>
              <a:rPr lang="en-US" sz="3200" b="0" i="0" u="none" strike="noStrike" cap="none">
                <a:solidFill>
                  <a:schemeClr val="dk1"/>
                </a:solidFill>
                <a:latin typeface="Tahoma"/>
                <a:ea typeface="Tahoma"/>
                <a:cs typeface="Tahoma"/>
                <a:sym typeface="Tahoma"/>
              </a:rPr>
              <a:t>.</a:t>
            </a:r>
          </a:p>
        </p:txBody>
      </p:sp>
    </p:spTree>
    <p:extLst>
      <p:ext uri="{BB962C8B-B14F-4D97-AF65-F5344CB8AC3E}">
        <p14:creationId xmlns:p14="http://schemas.microsoft.com/office/powerpoint/2010/main" val="36532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anim calcmode="lin" valueType="num">
                                      <p:cBhvr additive="base">
                                        <p:cTn id="7" dur="500"/>
                                        <p:tgtEl>
                                          <p:spTgt spid="38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4">
                                            <p:txEl>
                                              <p:pRg st="1" end="1"/>
                                            </p:txEl>
                                          </p:spTgt>
                                        </p:tgtEl>
                                        <p:attrNameLst>
                                          <p:attrName>style.visibility</p:attrName>
                                        </p:attrNameLst>
                                      </p:cBhvr>
                                      <p:to>
                                        <p:strVal val="visible"/>
                                      </p:to>
                                    </p:set>
                                    <p:anim calcmode="lin" valueType="num">
                                      <p:cBhvr additive="base">
                                        <p:cTn id="12" dur="500"/>
                                        <p:tgtEl>
                                          <p:spTgt spid="38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119</a:t>
            </a:fld>
            <a:endParaRPr lang="en-US" sz="1400" b="0" i="0" u="none">
              <a:solidFill>
                <a:schemeClr val="dk1"/>
              </a:solidFill>
              <a:latin typeface="Tahoma"/>
              <a:ea typeface="Tahoma"/>
              <a:cs typeface="Tahoma"/>
              <a:sym typeface="Tahoma"/>
            </a:endParaRPr>
          </a:p>
        </p:txBody>
      </p:sp>
      <p:sp>
        <p:nvSpPr>
          <p:cNvPr id="390" name="Shape 390"/>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Multi-Way Decisions</a:t>
            </a:r>
          </a:p>
        </p:txBody>
      </p:sp>
      <p:sp>
        <p:nvSpPr>
          <p:cNvPr id="391" name="Shape 391"/>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60000"/>
              <a:buFont typeface="Noto Sans Symbols"/>
              <a:buChar char="■"/>
            </a:pPr>
            <a:r>
              <a:rPr lang="en-US" sz="3200" b="0" i="0" u="none" strike="noStrike" cap="none" dirty="0">
                <a:solidFill>
                  <a:schemeClr val="dk1"/>
                </a:solidFill>
                <a:latin typeface="Courier New"/>
                <a:ea typeface="Courier New"/>
                <a:cs typeface="Courier New"/>
                <a:sym typeface="Courier New"/>
              </a:rPr>
              <a:t>if &lt;condition1&gt;:</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a:solidFill>
                  <a:schemeClr val="dk1"/>
                </a:solidFill>
                <a:latin typeface="Courier New"/>
                <a:ea typeface="Courier New"/>
                <a:cs typeface="Courier New"/>
                <a:sym typeface="Courier New"/>
              </a:rPr>
              <a:t>   &lt;case1 statements&gt;</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err="1">
                <a:solidFill>
                  <a:schemeClr val="dk1"/>
                </a:solidFill>
                <a:latin typeface="Courier New"/>
                <a:ea typeface="Courier New"/>
                <a:cs typeface="Courier New"/>
                <a:sym typeface="Courier New"/>
              </a:rPr>
              <a:t>elif</a:t>
            </a:r>
            <a:r>
              <a:rPr lang="en-US" sz="3200" b="0" i="0" u="none" strike="noStrike" cap="none" dirty="0">
                <a:solidFill>
                  <a:schemeClr val="dk1"/>
                </a:solidFill>
                <a:latin typeface="Courier New"/>
                <a:ea typeface="Courier New"/>
                <a:cs typeface="Courier New"/>
                <a:sym typeface="Courier New"/>
              </a:rPr>
              <a:t> &lt;condition2&gt;:</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a:solidFill>
                  <a:schemeClr val="dk1"/>
                </a:solidFill>
                <a:latin typeface="Courier New"/>
                <a:ea typeface="Courier New"/>
                <a:cs typeface="Courier New"/>
                <a:sym typeface="Courier New"/>
              </a:rPr>
              <a:t>   &lt;case2 statements&gt;</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err="1">
                <a:solidFill>
                  <a:schemeClr val="dk1"/>
                </a:solidFill>
                <a:latin typeface="Courier New"/>
                <a:ea typeface="Courier New"/>
                <a:cs typeface="Courier New"/>
                <a:sym typeface="Courier New"/>
              </a:rPr>
              <a:t>elif</a:t>
            </a:r>
            <a:r>
              <a:rPr lang="en-US" sz="3200" b="0" i="0" u="none" strike="noStrike" cap="none" dirty="0">
                <a:solidFill>
                  <a:schemeClr val="dk1"/>
                </a:solidFill>
                <a:latin typeface="Courier New"/>
                <a:ea typeface="Courier New"/>
                <a:cs typeface="Courier New"/>
                <a:sym typeface="Courier New"/>
              </a:rPr>
              <a:t> &lt;condition3&gt;:</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a:solidFill>
                  <a:schemeClr val="dk1"/>
                </a:solidFill>
                <a:latin typeface="Courier New"/>
                <a:ea typeface="Courier New"/>
                <a:cs typeface="Courier New"/>
                <a:sym typeface="Courier New"/>
              </a:rPr>
              <a:t>   &lt;case3 statements&gt;</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a:solidFill>
                  <a:schemeClr val="dk1"/>
                </a:solidFill>
                <a:latin typeface="Courier New"/>
                <a:ea typeface="Courier New"/>
                <a:cs typeface="Courier New"/>
                <a:sym typeface="Courier New"/>
              </a:rPr>
              <a:t>…</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a:solidFill>
                  <a:schemeClr val="dk1"/>
                </a:solidFill>
                <a:latin typeface="Courier New"/>
                <a:ea typeface="Courier New"/>
                <a:cs typeface="Courier New"/>
                <a:sym typeface="Courier New"/>
              </a:rPr>
              <a:t>else:</a:t>
            </a:r>
            <a:br>
              <a:rPr lang="en-US" sz="3200" b="0" i="0" u="none" strike="noStrike" cap="none" dirty="0">
                <a:solidFill>
                  <a:schemeClr val="dk1"/>
                </a:solidFill>
                <a:latin typeface="Courier New"/>
                <a:ea typeface="Courier New"/>
                <a:cs typeface="Courier New"/>
                <a:sym typeface="Courier New"/>
              </a:rPr>
            </a:br>
            <a:r>
              <a:rPr lang="en-US" sz="3200" b="0" i="0" u="none" strike="noStrike" cap="none" dirty="0">
                <a:solidFill>
                  <a:schemeClr val="dk1"/>
                </a:solidFill>
                <a:latin typeface="Courier New"/>
                <a:ea typeface="Courier New"/>
                <a:cs typeface="Courier New"/>
                <a:sym typeface="Courier New"/>
              </a:rPr>
              <a:t>   &lt;default statements&gt;</a:t>
            </a:r>
          </a:p>
        </p:txBody>
      </p:sp>
    </p:spTree>
    <p:extLst>
      <p:ext uri="{BB962C8B-B14F-4D97-AF65-F5344CB8AC3E}">
        <p14:creationId xmlns:p14="http://schemas.microsoft.com/office/powerpoint/2010/main" val="125444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75" name="Shape 17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High-level language</a:t>
            </a:r>
            <a:br>
              <a:rPr lang="en-US" sz="3200">
                <a:solidFill>
                  <a:schemeClr val="dk1"/>
                </a:solidFill>
                <a:latin typeface="Tahoma"/>
                <a:ea typeface="Tahoma"/>
                <a:cs typeface="Tahoma"/>
                <a:sym typeface="Tahoma"/>
              </a:rPr>
            </a:br>
            <a:r>
              <a:rPr lang="en-US" sz="3200" b="1">
                <a:solidFill>
                  <a:schemeClr val="dk1"/>
                </a:solidFill>
                <a:latin typeface="Tahoma"/>
                <a:ea typeface="Tahoma"/>
                <a:cs typeface="Tahoma"/>
                <a:sym typeface="Tahoma"/>
              </a:rPr>
              <a:t>c = a + b</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This needs to be translated into machine language that the computer can execute.</a:t>
            </a:r>
          </a:p>
          <a:p>
            <a:pPr marL="342891" indent="-342891">
              <a:spcBef>
                <a:spcPts val="640"/>
              </a:spcBef>
              <a:buClr>
                <a:schemeClr val="folHlink"/>
              </a:buClr>
              <a:buSzPct val="60000"/>
              <a:buFont typeface="Noto Sans Symbols"/>
              <a:buChar char="■"/>
            </a:pPr>
            <a:r>
              <a:rPr lang="en-US" sz="3200" i="1">
                <a:solidFill>
                  <a:schemeClr val="dk1"/>
                </a:solidFill>
                <a:latin typeface="Tahoma"/>
                <a:ea typeface="Tahoma"/>
                <a:cs typeface="Tahoma"/>
                <a:sym typeface="Tahoma"/>
              </a:rPr>
              <a:t>Compilers</a:t>
            </a:r>
            <a:r>
              <a:rPr lang="en-US" sz="3200">
                <a:solidFill>
                  <a:schemeClr val="dk1"/>
                </a:solidFill>
                <a:latin typeface="Tahoma"/>
                <a:ea typeface="Tahoma"/>
                <a:cs typeface="Tahoma"/>
                <a:sym typeface="Tahoma"/>
              </a:rPr>
              <a:t> convert programs written in a high-level language into the machine language of some computer.</a:t>
            </a:r>
          </a:p>
        </p:txBody>
      </p:sp>
      <p:sp>
        <p:nvSpPr>
          <p:cNvPr id="176" name="Shape 17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7327357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 calcmode="lin" valueType="num">
                                      <p:cBhvr additive="base">
                                        <p:cTn id="7" dur="500"/>
                                        <p:tgtEl>
                                          <p:spTgt spid="1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 calcmode="lin" valueType="num">
                                      <p:cBhvr additive="base">
                                        <p:cTn id="12" dur="500"/>
                                        <p:tgtEl>
                                          <p:spTgt spid="1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 calcmode="lin" valueType="num">
                                      <p:cBhvr additive="base">
                                        <p:cTn id="17" dur="500"/>
                                        <p:tgtEl>
                                          <p:spTgt spid="17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120</a:t>
            </a:fld>
            <a:endParaRPr lang="en-US" sz="1400" b="0" i="0" u="none">
              <a:solidFill>
                <a:schemeClr val="dk1"/>
              </a:solidFill>
              <a:latin typeface="Tahoma"/>
              <a:ea typeface="Tahoma"/>
              <a:cs typeface="Tahoma"/>
              <a:sym typeface="Tahoma"/>
            </a:endParaRPr>
          </a:p>
        </p:txBody>
      </p:sp>
      <p:sp>
        <p:nvSpPr>
          <p:cNvPr id="397" name="Shape 397"/>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Multi-Way Decisions</a:t>
            </a:r>
          </a:p>
        </p:txBody>
      </p:sp>
      <p:sp>
        <p:nvSpPr>
          <p:cNvPr id="398" name="Shape 398"/>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This form sets of any number of mutually exclusive code blocks.</a:t>
            </a:r>
          </a:p>
          <a:p>
            <a:pPr marL="342900" marR="0" lvl="0" indent="-342900" algn="l" rtl="0">
              <a:lnSpc>
                <a:spcPct val="9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Python evaluates each condition in turn looking for the first one that is true. If a true condition is found, the statements indented under that condition are executed, and control passes to the next statement after the entire </a:t>
            </a:r>
            <a:r>
              <a:rPr lang="en-US" sz="2800" b="0" i="0" u="none" strike="noStrike" cap="none">
                <a:solidFill>
                  <a:schemeClr val="dk1"/>
                </a:solidFill>
                <a:latin typeface="Courier New"/>
                <a:ea typeface="Courier New"/>
                <a:cs typeface="Courier New"/>
                <a:sym typeface="Courier New"/>
              </a:rPr>
              <a:t>if-elif-else</a:t>
            </a:r>
            <a:r>
              <a:rPr lang="en-US" sz="2800" b="0" i="0" u="none" strike="noStrike" cap="none">
                <a:solidFill>
                  <a:schemeClr val="dk1"/>
                </a:solidFill>
                <a:latin typeface="Tahoma"/>
                <a:ea typeface="Tahoma"/>
                <a:cs typeface="Tahoma"/>
                <a:sym typeface="Tahoma"/>
              </a:rPr>
              <a:t>.</a:t>
            </a:r>
          </a:p>
          <a:p>
            <a:pPr marL="342900" marR="0" lvl="0" indent="-342900" algn="l" rtl="0">
              <a:lnSpc>
                <a:spcPct val="9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If none are true, the statements under </a:t>
            </a:r>
            <a:r>
              <a:rPr lang="en-US" sz="2800" b="0" i="0" u="none" strike="noStrike" cap="none">
                <a:solidFill>
                  <a:schemeClr val="dk1"/>
                </a:solidFill>
                <a:latin typeface="Courier New"/>
                <a:ea typeface="Courier New"/>
                <a:cs typeface="Courier New"/>
                <a:sym typeface="Courier New"/>
              </a:rPr>
              <a:t>else</a:t>
            </a:r>
            <a:r>
              <a:rPr lang="en-US" sz="2800" b="0" i="0" u="none" strike="noStrike" cap="none">
                <a:solidFill>
                  <a:schemeClr val="dk1"/>
                </a:solidFill>
                <a:latin typeface="Tahoma"/>
                <a:ea typeface="Tahoma"/>
                <a:cs typeface="Tahoma"/>
                <a:sym typeface="Tahoma"/>
              </a:rPr>
              <a:t> are performed.</a:t>
            </a:r>
          </a:p>
        </p:txBody>
      </p:sp>
    </p:spTree>
    <p:extLst>
      <p:ext uri="{BB962C8B-B14F-4D97-AF65-F5344CB8AC3E}">
        <p14:creationId xmlns:p14="http://schemas.microsoft.com/office/powerpoint/2010/main" val="114737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anim calcmode="lin" valueType="num">
                                      <p:cBhvr additive="base">
                                        <p:cTn id="7" dur="500"/>
                                        <p:tgtEl>
                                          <p:spTgt spid="3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98">
                                            <p:txEl>
                                              <p:pRg st="1" end="1"/>
                                            </p:txEl>
                                          </p:spTgt>
                                        </p:tgtEl>
                                        <p:attrNameLst>
                                          <p:attrName>style.visibility</p:attrName>
                                        </p:attrNameLst>
                                      </p:cBhvr>
                                      <p:to>
                                        <p:strVal val="visible"/>
                                      </p:to>
                                    </p:set>
                                    <p:anim calcmode="lin" valueType="num">
                                      <p:cBhvr additive="base">
                                        <p:cTn id="12" dur="500"/>
                                        <p:tgtEl>
                                          <p:spTgt spid="3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98">
                                            <p:txEl>
                                              <p:pRg st="2" end="2"/>
                                            </p:txEl>
                                          </p:spTgt>
                                        </p:tgtEl>
                                        <p:attrNameLst>
                                          <p:attrName>style.visibility</p:attrName>
                                        </p:attrNameLst>
                                      </p:cBhvr>
                                      <p:to>
                                        <p:strVal val="visible"/>
                                      </p:to>
                                    </p:set>
                                    <p:anim calcmode="lin" valueType="num">
                                      <p:cBhvr additive="base">
                                        <p:cTn id="17" dur="500"/>
                                        <p:tgtEl>
                                          <p:spTgt spid="39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121</a:t>
            </a:fld>
            <a:endParaRPr lang="en-US" sz="1400" b="0" i="0" u="none">
              <a:solidFill>
                <a:schemeClr val="dk1"/>
              </a:solidFill>
              <a:latin typeface="Tahoma"/>
              <a:ea typeface="Tahoma"/>
              <a:cs typeface="Tahoma"/>
              <a:sym typeface="Tahoma"/>
            </a:endParaRPr>
          </a:p>
        </p:txBody>
      </p:sp>
      <p:sp>
        <p:nvSpPr>
          <p:cNvPr id="404" name="Shape 40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Multi-Way Decisions</a:t>
            </a:r>
          </a:p>
        </p:txBody>
      </p:sp>
      <p:sp>
        <p:nvSpPr>
          <p:cNvPr id="405" name="Shape 405"/>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The </a:t>
            </a:r>
            <a:r>
              <a:rPr lang="en-US" sz="3200" b="0" i="0" u="none" strike="noStrike" cap="none">
                <a:solidFill>
                  <a:schemeClr val="dk1"/>
                </a:solidFill>
                <a:latin typeface="Courier New"/>
                <a:ea typeface="Courier New"/>
                <a:cs typeface="Courier New"/>
                <a:sym typeface="Courier New"/>
              </a:rPr>
              <a:t>else</a:t>
            </a:r>
            <a:r>
              <a:rPr lang="en-US" sz="3200" b="0" i="0" u="none" strike="noStrike" cap="none">
                <a:solidFill>
                  <a:schemeClr val="dk1"/>
                </a:solidFill>
                <a:latin typeface="Tahoma"/>
                <a:ea typeface="Tahoma"/>
                <a:cs typeface="Tahoma"/>
                <a:sym typeface="Tahoma"/>
              </a:rPr>
              <a:t> is optional. If there is no </a:t>
            </a:r>
            <a:r>
              <a:rPr lang="en-US" sz="3200" b="0" i="0" u="none" strike="noStrike" cap="none">
                <a:solidFill>
                  <a:schemeClr val="dk1"/>
                </a:solidFill>
                <a:latin typeface="Courier New"/>
                <a:ea typeface="Courier New"/>
                <a:cs typeface="Courier New"/>
                <a:sym typeface="Courier New"/>
              </a:rPr>
              <a:t>else</a:t>
            </a:r>
            <a:r>
              <a:rPr lang="en-US" sz="3200" b="0" i="0" u="none" strike="noStrike" cap="none">
                <a:solidFill>
                  <a:schemeClr val="dk1"/>
                </a:solidFill>
                <a:latin typeface="Tahoma"/>
                <a:ea typeface="Tahoma"/>
                <a:cs typeface="Tahoma"/>
                <a:sym typeface="Tahoma"/>
              </a:rPr>
              <a:t>, it’s possible no indented block would be executed.</a:t>
            </a:r>
          </a:p>
        </p:txBody>
      </p:sp>
    </p:spTree>
    <p:extLst>
      <p:ext uri="{BB962C8B-B14F-4D97-AF65-F5344CB8AC3E}">
        <p14:creationId xmlns:p14="http://schemas.microsoft.com/office/powerpoint/2010/main" val="42848243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122</a:t>
            </a:fld>
            <a:endParaRPr lang="en-US" sz="1400" b="0" i="0" u="none">
              <a:solidFill>
                <a:schemeClr val="dk1"/>
              </a:solidFill>
              <a:latin typeface="Tahoma"/>
              <a:ea typeface="Tahoma"/>
              <a:cs typeface="Tahoma"/>
              <a:sym typeface="Tahoma"/>
            </a:endParaRPr>
          </a:p>
        </p:txBody>
      </p:sp>
      <p:sp>
        <p:nvSpPr>
          <p:cNvPr id="369" name="Shape 369"/>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dirty="0">
                <a:solidFill>
                  <a:schemeClr val="dk2"/>
                </a:solidFill>
                <a:latin typeface="Tahoma"/>
                <a:ea typeface="Tahoma"/>
                <a:cs typeface="Tahoma"/>
                <a:sym typeface="Tahoma"/>
              </a:rPr>
              <a:t>Multi-Way Decisions</a:t>
            </a:r>
          </a:p>
        </p:txBody>
      </p:sp>
      <p:sp>
        <p:nvSpPr>
          <p:cNvPr id="370" name="Shape 370"/>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2000" b="0" i="0" u="none" strike="noStrike" cap="none" dirty="0">
                <a:solidFill>
                  <a:schemeClr val="dk1"/>
                </a:solidFill>
                <a:latin typeface="Courier New"/>
                <a:ea typeface="Courier New"/>
                <a:cs typeface="Courier New"/>
                <a:sym typeface="Courier New"/>
              </a:rPr>
              <a:t>if </a:t>
            </a:r>
            <a:r>
              <a:rPr lang="en-US" sz="2000" b="0" i="0" u="none" strike="noStrike" cap="none" dirty="0" smtClean="0">
                <a:solidFill>
                  <a:schemeClr val="dk1"/>
                </a:solidFill>
                <a:latin typeface="Courier New"/>
                <a:ea typeface="Courier New"/>
                <a:cs typeface="Courier New"/>
                <a:sym typeface="Courier New"/>
              </a:rPr>
              <a:t>a&lt; </a:t>
            </a:r>
            <a:r>
              <a:rPr lang="en-US" sz="2000" b="0" i="0" u="none" strike="noStrike" cap="none" dirty="0">
                <a:solidFill>
                  <a:schemeClr val="dk1"/>
                </a:solidFill>
                <a:latin typeface="Courier New"/>
                <a:ea typeface="Courier New"/>
                <a:cs typeface="Courier New"/>
                <a:sym typeface="Courier New"/>
              </a:rPr>
              <a:t>0:</a:t>
            </a: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a:solidFill>
                  <a:schemeClr val="dk1"/>
                </a:solidFill>
                <a:latin typeface="Courier New"/>
                <a:ea typeface="Courier New"/>
                <a:cs typeface="Courier New"/>
                <a:sym typeface="Courier New"/>
              </a:rPr>
              <a:t>    print</a:t>
            </a:r>
            <a:r>
              <a:rPr lang="en-US" sz="2000" b="0" i="0" u="none" strike="noStrike" cap="none" dirty="0" smtClean="0">
                <a:solidFill>
                  <a:schemeClr val="dk1"/>
                </a:solidFill>
                <a:latin typeface="Courier New"/>
                <a:ea typeface="Courier New"/>
                <a:cs typeface="Courier New"/>
                <a:sym typeface="Courier New"/>
              </a:rPr>
              <a:t>(“a &lt; 0")</a:t>
            </a:r>
            <a:endParaRPr lang="en-US" sz="20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folHlink"/>
              </a:buClr>
              <a:buSzPct val="25000"/>
              <a:buFont typeface="Noto Sans Symbols"/>
              <a:buNone/>
            </a:pPr>
            <a:r>
              <a:rPr lang="en-US" sz="2000" dirty="0" err="1" smtClean="0">
                <a:latin typeface="Courier New"/>
                <a:ea typeface="Courier New"/>
                <a:cs typeface="Courier New"/>
                <a:sym typeface="Courier New"/>
              </a:rPr>
              <a:t>elif</a:t>
            </a:r>
            <a:r>
              <a:rPr lang="en-US" sz="2000" dirty="0" smtClean="0">
                <a:latin typeface="Courier New"/>
                <a:ea typeface="Courier New"/>
                <a:cs typeface="Courier New"/>
                <a:sym typeface="Courier New"/>
              </a:rPr>
              <a:t> a == 0</a:t>
            </a:r>
            <a:r>
              <a:rPr lang="en-US" sz="2000" b="0" i="0" u="none" strike="noStrike" cap="none" dirty="0" smtClean="0">
                <a:solidFill>
                  <a:schemeClr val="dk1"/>
                </a:solidFill>
                <a:latin typeface="Courier New"/>
                <a:ea typeface="Courier New"/>
                <a:cs typeface="Courier New"/>
                <a:sym typeface="Courier New"/>
              </a:rPr>
              <a:t>:</a:t>
            </a:r>
            <a:endParaRPr lang="en-US" sz="20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smtClean="0">
                <a:solidFill>
                  <a:schemeClr val="dk1"/>
                </a:solidFill>
                <a:latin typeface="Courier New"/>
                <a:ea typeface="Courier New"/>
                <a:cs typeface="Courier New"/>
                <a:sym typeface="Courier New"/>
              </a:rPr>
              <a:t>   </a:t>
            </a:r>
            <a:r>
              <a:rPr lang="en-US" sz="2000" dirty="0">
                <a:latin typeface="Courier New"/>
                <a:ea typeface="Courier New"/>
                <a:cs typeface="Courier New"/>
                <a:sym typeface="Courier New"/>
              </a:rPr>
              <a:t> </a:t>
            </a:r>
            <a:r>
              <a:rPr lang="en-US" sz="2000" b="0" i="0" u="none" strike="noStrike" cap="none" dirty="0" smtClean="0">
                <a:solidFill>
                  <a:schemeClr val="dk1"/>
                </a:solidFill>
                <a:latin typeface="Courier New"/>
                <a:ea typeface="Courier New"/>
                <a:cs typeface="Courier New"/>
                <a:sym typeface="Courier New"/>
              </a:rPr>
              <a:t>print(“a = 0”)</a:t>
            </a:r>
            <a:endParaRPr lang="en-US" sz="20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smtClean="0">
                <a:solidFill>
                  <a:schemeClr val="dk1"/>
                </a:solidFill>
                <a:latin typeface="Courier New"/>
                <a:ea typeface="Courier New"/>
                <a:cs typeface="Courier New"/>
                <a:sym typeface="Courier New"/>
              </a:rPr>
              <a:t>else:</a:t>
            </a:r>
          </a:p>
          <a:p>
            <a:pPr marL="342900" marR="0" lvl="0" indent="-342900" algn="l" rtl="0">
              <a:lnSpc>
                <a:spcPct val="100000"/>
              </a:lnSpc>
              <a:spcBef>
                <a:spcPts val="400"/>
              </a:spcBef>
              <a:spcAft>
                <a:spcPts val="0"/>
              </a:spcAft>
              <a:buClr>
                <a:schemeClr val="folHlink"/>
              </a:buClr>
              <a:buSzPct val="25000"/>
              <a:buFont typeface="Noto Sans Symbols"/>
              <a:buNone/>
            </a:pPr>
            <a:r>
              <a:rPr lang="en-US" sz="2000" b="0" i="0" u="none" strike="noStrike" cap="none" dirty="0" smtClean="0">
                <a:solidFill>
                  <a:schemeClr val="dk1"/>
                </a:solidFill>
                <a:latin typeface="Courier New"/>
                <a:ea typeface="Courier New"/>
                <a:cs typeface="Courier New"/>
                <a:sym typeface="Courier New"/>
              </a:rPr>
              <a:t>    </a:t>
            </a:r>
            <a:r>
              <a:rPr lang="en-US" sz="2000" dirty="0" smtClean="0">
                <a:latin typeface="Courier New"/>
                <a:ea typeface="Courier New"/>
                <a:cs typeface="Courier New"/>
                <a:sym typeface="Courier New"/>
              </a:rPr>
              <a:t>print</a:t>
            </a:r>
            <a:r>
              <a:rPr lang="en-US" sz="2000" dirty="0">
                <a:latin typeface="Courier New"/>
                <a:ea typeface="Courier New"/>
                <a:cs typeface="Courier New"/>
                <a:sym typeface="Courier New"/>
              </a:rPr>
              <a:t>(“a </a:t>
            </a:r>
            <a:r>
              <a:rPr lang="en-US" sz="2000" dirty="0" smtClean="0">
                <a:latin typeface="Courier New"/>
                <a:ea typeface="Courier New"/>
                <a:cs typeface="Courier New"/>
                <a:sym typeface="Courier New"/>
              </a:rPr>
              <a:t>&gt; </a:t>
            </a:r>
            <a:r>
              <a:rPr lang="en-US" sz="2000" dirty="0">
                <a:latin typeface="Courier New"/>
                <a:ea typeface="Courier New"/>
                <a:cs typeface="Courier New"/>
                <a:sym typeface="Courier New"/>
              </a:rPr>
              <a:t>0”)</a:t>
            </a:r>
            <a:endParaRPr lang="en-US" sz="2000" b="0" i="0" u="none" strike="noStrike" cap="none"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42660591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123</a:t>
            </a:fld>
            <a:endParaRPr lang="en-US" sz="1400" b="0" i="0" u="none">
              <a:solidFill>
                <a:schemeClr val="dk1"/>
              </a:solidFill>
              <a:latin typeface="Tahoma"/>
              <a:ea typeface="Tahoma"/>
              <a:cs typeface="Tahoma"/>
              <a:sym typeface="Tahoma"/>
            </a:endParaRPr>
          </a:p>
        </p:txBody>
      </p:sp>
      <p:sp>
        <p:nvSpPr>
          <p:cNvPr id="509" name="Shape 509"/>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dirty="0" smtClean="0">
                <a:solidFill>
                  <a:schemeClr val="dk2"/>
                </a:solidFill>
                <a:latin typeface="Tahoma"/>
                <a:ea typeface="Tahoma"/>
                <a:cs typeface="Tahoma"/>
                <a:sym typeface="Tahoma"/>
              </a:rPr>
              <a:t>Practice: </a:t>
            </a:r>
            <a:r>
              <a:rPr lang="en-US" sz="4400" b="0" i="0" u="none" strike="noStrike" cap="none" dirty="0">
                <a:solidFill>
                  <a:schemeClr val="dk2"/>
                </a:solidFill>
                <a:latin typeface="Tahoma"/>
                <a:ea typeface="Tahoma"/>
                <a:cs typeface="Tahoma"/>
                <a:sym typeface="Tahoma"/>
              </a:rPr>
              <a:t>Max of Three</a:t>
            </a:r>
          </a:p>
        </p:txBody>
      </p:sp>
      <p:sp>
        <p:nvSpPr>
          <p:cNvPr id="510" name="Shape 510"/>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endParaRPr sz="16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dirty="0" err="1">
                <a:solidFill>
                  <a:schemeClr val="dk1"/>
                </a:solidFill>
                <a:latin typeface="Courier New"/>
                <a:ea typeface="Courier New"/>
                <a:cs typeface="Courier New"/>
                <a:sym typeface="Courier New"/>
              </a:rPr>
              <a:t>def</a:t>
            </a:r>
            <a:r>
              <a:rPr lang="en-US" sz="1600" b="0" i="0" u="none" strike="noStrike" cap="none" dirty="0">
                <a:solidFill>
                  <a:schemeClr val="dk1"/>
                </a:solidFill>
                <a:latin typeface="Courier New"/>
                <a:ea typeface="Courier New"/>
                <a:cs typeface="Courier New"/>
                <a:sym typeface="Courier New"/>
              </a:rPr>
              <a:t> main():</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dirty="0">
                <a:solidFill>
                  <a:schemeClr val="dk1"/>
                </a:solidFill>
                <a:latin typeface="Courier New"/>
                <a:ea typeface="Courier New"/>
                <a:cs typeface="Courier New"/>
                <a:sym typeface="Courier New"/>
              </a:rPr>
              <a:t>    x1, x2, x3 = </a:t>
            </a:r>
            <a:r>
              <a:rPr lang="en-US" sz="1600" b="0" i="0" u="none" strike="noStrike" cap="none" dirty="0" err="1">
                <a:solidFill>
                  <a:schemeClr val="dk1"/>
                </a:solidFill>
                <a:latin typeface="Courier New"/>
                <a:ea typeface="Courier New"/>
                <a:cs typeface="Courier New"/>
                <a:sym typeface="Courier New"/>
              </a:rPr>
              <a:t>eval</a:t>
            </a:r>
            <a:r>
              <a:rPr lang="en-US" sz="1600" b="0" i="0" u="none" strike="noStrike" cap="none" dirty="0">
                <a:solidFill>
                  <a:schemeClr val="dk1"/>
                </a:solidFill>
                <a:latin typeface="Courier New"/>
                <a:ea typeface="Courier New"/>
                <a:cs typeface="Courier New"/>
                <a:sym typeface="Courier New"/>
              </a:rPr>
              <a:t>(input("Please enter three values: "))</a:t>
            </a:r>
          </a:p>
          <a:p>
            <a:pPr marL="342900" marR="0" lvl="0" indent="-342900" algn="l" rtl="0">
              <a:lnSpc>
                <a:spcPct val="100000"/>
              </a:lnSpc>
              <a:spcBef>
                <a:spcPts val="320"/>
              </a:spcBef>
              <a:spcAft>
                <a:spcPts val="0"/>
              </a:spcAft>
              <a:buClr>
                <a:schemeClr val="folHlink"/>
              </a:buClr>
              <a:buSzPct val="25000"/>
              <a:buFont typeface="Noto Sans Symbols"/>
              <a:buNone/>
            </a:pPr>
            <a:endParaRPr sz="16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dirty="0">
                <a:solidFill>
                  <a:schemeClr val="dk1"/>
                </a:solidFill>
                <a:latin typeface="Courier New"/>
                <a:ea typeface="Courier New"/>
                <a:cs typeface="Courier New"/>
                <a:sym typeface="Courier New"/>
              </a:rPr>
              <a:t>    # missing code sets max to the value of the largest</a:t>
            </a:r>
          </a:p>
          <a:p>
            <a:pPr marL="342900" marR="0" lvl="0" indent="-342900" algn="l" rtl="0">
              <a:lnSpc>
                <a:spcPct val="100000"/>
              </a:lnSpc>
              <a:spcBef>
                <a:spcPts val="320"/>
              </a:spcBef>
              <a:spcAft>
                <a:spcPts val="0"/>
              </a:spcAft>
              <a:buClr>
                <a:schemeClr val="folHlink"/>
              </a:buClr>
              <a:buSzPct val="25000"/>
              <a:buFont typeface="Noto Sans Symbols"/>
              <a:buNone/>
            </a:pPr>
            <a:endParaRPr sz="1600" b="0" i="0" u="none" strike="noStrike" cap="none" dirty="0">
              <a:solidFill>
                <a:schemeClr val="dk1"/>
              </a:solidFill>
              <a:latin typeface="Courier New"/>
              <a:ea typeface="Courier New"/>
              <a:cs typeface="Courier New"/>
              <a:sym typeface="Courier New"/>
            </a:endParaRP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dirty="0">
                <a:solidFill>
                  <a:schemeClr val="dk1"/>
                </a:solidFill>
                <a:latin typeface="Courier New"/>
                <a:ea typeface="Courier New"/>
                <a:cs typeface="Courier New"/>
                <a:sym typeface="Courier New"/>
              </a:rPr>
              <a:t>    print("The largest value is", max)</a:t>
            </a:r>
          </a:p>
        </p:txBody>
      </p:sp>
    </p:spTree>
    <p:extLst>
      <p:ext uri="{BB962C8B-B14F-4D97-AF65-F5344CB8AC3E}">
        <p14:creationId xmlns:p14="http://schemas.microsoft.com/office/powerpoint/2010/main" val="174343155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sldNum" idx="12"/>
          </p:nvPr>
        </p:nvSpPr>
        <p:spPr>
          <a:xfrm>
            <a:off x="8490250" y="6241345"/>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124</a:t>
            </a:fld>
            <a:endParaRPr lang="en-US"/>
          </a:p>
        </p:txBody>
      </p:sp>
    </p:spTree>
    <p:extLst>
      <p:ext uri="{BB962C8B-B14F-4D97-AF65-F5344CB8AC3E}">
        <p14:creationId xmlns:p14="http://schemas.microsoft.com/office/powerpoint/2010/main" val="425342635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125</a:t>
            </a:fld>
            <a:endParaRPr lang="en-US" sz="1400" b="0" i="0" u="none">
              <a:solidFill>
                <a:schemeClr val="dk1"/>
              </a:solidFill>
              <a:latin typeface="Tahoma"/>
              <a:ea typeface="Tahoma"/>
              <a:cs typeface="Tahoma"/>
              <a:sym typeface="Tahoma"/>
            </a:endParaRPr>
          </a:p>
        </p:txBody>
      </p:sp>
      <p:sp>
        <p:nvSpPr>
          <p:cNvPr id="550" name="Shape 550"/>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1:</a:t>
            </a:r>
            <a:br>
              <a:rPr lang="en-US" sz="4400" b="0" i="0" u="none" strike="noStrike" cap="none">
                <a:solidFill>
                  <a:schemeClr val="dk2"/>
                </a:solidFill>
                <a:latin typeface="Tahoma"/>
                <a:ea typeface="Tahoma"/>
                <a:cs typeface="Tahoma"/>
                <a:sym typeface="Tahoma"/>
              </a:rPr>
            </a:br>
            <a:r>
              <a:rPr lang="en-US" sz="4400" b="0" i="0" u="none" strike="noStrike" cap="none">
                <a:solidFill>
                  <a:schemeClr val="dk2"/>
                </a:solidFill>
                <a:latin typeface="Tahoma"/>
                <a:ea typeface="Tahoma"/>
                <a:cs typeface="Tahoma"/>
                <a:sym typeface="Tahoma"/>
              </a:rPr>
              <a:t>Compare Each to All</a:t>
            </a:r>
          </a:p>
        </p:txBody>
      </p:sp>
      <p:sp>
        <p:nvSpPr>
          <p:cNvPr id="551" name="Shape 551"/>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We can separate these conditions with </a:t>
            </a:r>
            <a:r>
              <a:rPr lang="en-US" sz="2800" b="0" i="1" u="none" strike="noStrike" cap="none">
                <a:solidFill>
                  <a:schemeClr val="dk1"/>
                </a:solidFill>
                <a:latin typeface="Tahoma"/>
                <a:ea typeface="Tahoma"/>
                <a:cs typeface="Tahoma"/>
                <a:sym typeface="Tahoma"/>
              </a:rPr>
              <a:t>and</a:t>
            </a:r>
            <a:r>
              <a:rPr lang="en-US" sz="2800" b="0" i="0" u="none" strike="noStrike" cap="none">
                <a:solidFill>
                  <a:schemeClr val="dk1"/>
                </a:solidFill>
                <a:latin typeface="Tahoma"/>
                <a:ea typeface="Tahoma"/>
                <a:cs typeface="Tahoma"/>
                <a:sym typeface="Tahoma"/>
              </a:rPr>
              <a:t>!</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if x1 &gt;= x2 and x1 &gt;= x3:</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max = x1</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elif x2 &gt;= x1 and x2 &gt;= x3:</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max = x2</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else:</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max = x3</a:t>
            </a:r>
          </a:p>
          <a:p>
            <a:pPr marL="342900" marR="0" lvl="0" indent="-342900" algn="l" rtl="0">
              <a:lnSpc>
                <a:spcPct val="10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We’re comparing each possible value against all the others to determine which one is largest.</a:t>
            </a:r>
          </a:p>
        </p:txBody>
      </p:sp>
    </p:spTree>
    <p:extLst>
      <p:ext uri="{BB962C8B-B14F-4D97-AF65-F5344CB8AC3E}">
        <p14:creationId xmlns:p14="http://schemas.microsoft.com/office/powerpoint/2010/main" val="75361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 calcmode="lin" valueType="num">
                                      <p:cBhvr additive="base">
                                        <p:cTn id="7" dur="500"/>
                                        <p:tgtEl>
                                          <p:spTgt spid="55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51">
                                            <p:txEl>
                                              <p:pRg st="1" end="1"/>
                                            </p:txEl>
                                          </p:spTgt>
                                        </p:tgtEl>
                                        <p:attrNameLst>
                                          <p:attrName>style.visibility</p:attrName>
                                        </p:attrNameLst>
                                      </p:cBhvr>
                                      <p:to>
                                        <p:strVal val="visible"/>
                                      </p:to>
                                    </p:set>
                                    <p:anim calcmode="lin" valueType="num">
                                      <p:cBhvr additive="base">
                                        <p:cTn id="12" dur="500"/>
                                        <p:tgtEl>
                                          <p:spTgt spid="55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51">
                                            <p:txEl>
                                              <p:pRg st="2" end="2"/>
                                            </p:txEl>
                                          </p:spTgt>
                                        </p:tgtEl>
                                        <p:attrNameLst>
                                          <p:attrName>style.visibility</p:attrName>
                                        </p:attrNameLst>
                                      </p:cBhvr>
                                      <p:to>
                                        <p:strVal val="visible"/>
                                      </p:to>
                                    </p:set>
                                    <p:anim calcmode="lin" valueType="num">
                                      <p:cBhvr additive="base">
                                        <p:cTn id="17" dur="500"/>
                                        <p:tgtEl>
                                          <p:spTgt spid="55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51">
                                            <p:txEl>
                                              <p:pRg st="3" end="3"/>
                                            </p:txEl>
                                          </p:spTgt>
                                        </p:tgtEl>
                                        <p:attrNameLst>
                                          <p:attrName>style.visibility</p:attrName>
                                        </p:attrNameLst>
                                      </p:cBhvr>
                                      <p:to>
                                        <p:strVal val="visible"/>
                                      </p:to>
                                    </p:set>
                                    <p:anim calcmode="lin" valueType="num">
                                      <p:cBhvr additive="base">
                                        <p:cTn id="22" dur="500"/>
                                        <p:tgtEl>
                                          <p:spTgt spid="55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51">
                                            <p:txEl>
                                              <p:pRg st="4" end="4"/>
                                            </p:txEl>
                                          </p:spTgt>
                                        </p:tgtEl>
                                        <p:attrNameLst>
                                          <p:attrName>style.visibility</p:attrName>
                                        </p:attrNameLst>
                                      </p:cBhvr>
                                      <p:to>
                                        <p:strVal val="visible"/>
                                      </p:to>
                                    </p:set>
                                    <p:anim calcmode="lin" valueType="num">
                                      <p:cBhvr additive="base">
                                        <p:cTn id="27" dur="500"/>
                                        <p:tgtEl>
                                          <p:spTgt spid="55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551">
                                            <p:txEl>
                                              <p:pRg st="5" end="5"/>
                                            </p:txEl>
                                          </p:spTgt>
                                        </p:tgtEl>
                                        <p:attrNameLst>
                                          <p:attrName>style.visibility</p:attrName>
                                        </p:attrNameLst>
                                      </p:cBhvr>
                                      <p:to>
                                        <p:strVal val="visible"/>
                                      </p:to>
                                    </p:set>
                                    <p:anim calcmode="lin" valueType="num">
                                      <p:cBhvr additive="base">
                                        <p:cTn id="32" dur="500"/>
                                        <p:tgtEl>
                                          <p:spTgt spid="551">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51">
                                            <p:txEl>
                                              <p:pRg st="6" end="6"/>
                                            </p:txEl>
                                          </p:spTgt>
                                        </p:tgtEl>
                                        <p:attrNameLst>
                                          <p:attrName>style.visibility</p:attrName>
                                        </p:attrNameLst>
                                      </p:cBhvr>
                                      <p:to>
                                        <p:strVal val="visible"/>
                                      </p:to>
                                    </p:set>
                                    <p:anim calcmode="lin" valueType="num">
                                      <p:cBhvr additive="base">
                                        <p:cTn id="37" dur="500"/>
                                        <p:tgtEl>
                                          <p:spTgt spid="551">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551">
                                            <p:txEl>
                                              <p:pRg st="7" end="7"/>
                                            </p:txEl>
                                          </p:spTgt>
                                        </p:tgtEl>
                                        <p:attrNameLst>
                                          <p:attrName>style.visibility</p:attrName>
                                        </p:attrNameLst>
                                      </p:cBhvr>
                                      <p:to>
                                        <p:strVal val="visible"/>
                                      </p:to>
                                    </p:set>
                                    <p:anim calcmode="lin" valueType="num">
                                      <p:cBhvr additive="base">
                                        <p:cTn id="42" dur="500"/>
                                        <p:tgtEl>
                                          <p:spTgt spid="551">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126</a:t>
            </a:fld>
            <a:endParaRPr lang="en-US" sz="1400" b="0" i="0" u="none">
              <a:solidFill>
                <a:schemeClr val="dk1"/>
              </a:solidFill>
              <a:latin typeface="Tahoma"/>
              <a:ea typeface="Tahoma"/>
              <a:cs typeface="Tahoma"/>
              <a:sym typeface="Tahoma"/>
            </a:endParaRPr>
          </a:p>
        </p:txBody>
      </p:sp>
      <p:sp>
        <p:nvSpPr>
          <p:cNvPr id="557" name="Shape 557"/>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1:</a:t>
            </a:r>
            <a:br>
              <a:rPr lang="en-US" sz="4400" b="0" i="0" u="none" strike="noStrike" cap="none">
                <a:solidFill>
                  <a:schemeClr val="dk2"/>
                </a:solidFill>
                <a:latin typeface="Tahoma"/>
                <a:ea typeface="Tahoma"/>
                <a:cs typeface="Tahoma"/>
                <a:sym typeface="Tahoma"/>
              </a:rPr>
            </a:br>
            <a:r>
              <a:rPr lang="en-US" sz="4400" b="0" i="0" u="none" strike="noStrike" cap="none">
                <a:solidFill>
                  <a:schemeClr val="dk2"/>
                </a:solidFill>
                <a:latin typeface="Tahoma"/>
                <a:ea typeface="Tahoma"/>
                <a:cs typeface="Tahoma"/>
                <a:sym typeface="Tahoma"/>
              </a:rPr>
              <a:t>Compare Each to All</a:t>
            </a:r>
          </a:p>
        </p:txBody>
      </p:sp>
      <p:sp>
        <p:nvSpPr>
          <p:cNvPr id="558" name="Shape 558"/>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What would happen if we were trying to find the max of five values?</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We would need four Boolean expressions, each consisting of four conditions </a:t>
            </a:r>
            <a:r>
              <a:rPr lang="en-US" sz="3200" b="0" i="1" u="none" strike="noStrike" cap="none">
                <a:solidFill>
                  <a:schemeClr val="dk1"/>
                </a:solidFill>
                <a:latin typeface="Tahoma"/>
                <a:ea typeface="Tahoma"/>
                <a:cs typeface="Tahoma"/>
                <a:sym typeface="Tahoma"/>
              </a:rPr>
              <a:t>and</a:t>
            </a:r>
            <a:r>
              <a:rPr lang="en-US" sz="3200" b="0" i="0" u="none" strike="noStrike" cap="none">
                <a:solidFill>
                  <a:schemeClr val="dk1"/>
                </a:solidFill>
                <a:latin typeface="Tahoma"/>
                <a:ea typeface="Tahoma"/>
                <a:cs typeface="Tahoma"/>
                <a:sym typeface="Tahoma"/>
              </a:rPr>
              <a:t>ed together.</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Yuck!</a:t>
            </a:r>
          </a:p>
        </p:txBody>
      </p:sp>
    </p:spTree>
    <p:extLst>
      <p:ext uri="{BB962C8B-B14F-4D97-AF65-F5344CB8AC3E}">
        <p14:creationId xmlns:p14="http://schemas.microsoft.com/office/powerpoint/2010/main" val="19214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8">
                                            <p:txEl>
                                              <p:pRg st="0" end="0"/>
                                            </p:txEl>
                                          </p:spTgt>
                                        </p:tgtEl>
                                        <p:attrNameLst>
                                          <p:attrName>style.visibility</p:attrName>
                                        </p:attrNameLst>
                                      </p:cBhvr>
                                      <p:to>
                                        <p:strVal val="visible"/>
                                      </p:to>
                                    </p:set>
                                    <p:anim calcmode="lin" valueType="num">
                                      <p:cBhvr additive="base">
                                        <p:cTn id="7" dur="500"/>
                                        <p:tgtEl>
                                          <p:spTgt spid="55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58">
                                            <p:txEl>
                                              <p:pRg st="1" end="1"/>
                                            </p:txEl>
                                          </p:spTgt>
                                        </p:tgtEl>
                                        <p:attrNameLst>
                                          <p:attrName>style.visibility</p:attrName>
                                        </p:attrNameLst>
                                      </p:cBhvr>
                                      <p:to>
                                        <p:strVal val="visible"/>
                                      </p:to>
                                    </p:set>
                                    <p:anim calcmode="lin" valueType="num">
                                      <p:cBhvr additive="base">
                                        <p:cTn id="12" dur="500"/>
                                        <p:tgtEl>
                                          <p:spTgt spid="55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58">
                                            <p:txEl>
                                              <p:pRg st="2" end="2"/>
                                            </p:txEl>
                                          </p:spTgt>
                                        </p:tgtEl>
                                        <p:attrNameLst>
                                          <p:attrName>style.visibility</p:attrName>
                                        </p:attrNameLst>
                                      </p:cBhvr>
                                      <p:to>
                                        <p:strVal val="visible"/>
                                      </p:to>
                                    </p:set>
                                    <p:anim calcmode="lin" valueType="num">
                                      <p:cBhvr additive="base">
                                        <p:cTn id="17" dur="500"/>
                                        <p:tgtEl>
                                          <p:spTgt spid="55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127</a:t>
            </a:fld>
            <a:endParaRPr lang="en-US" sz="1400" b="0" i="0" u="none">
              <a:solidFill>
                <a:schemeClr val="dk1"/>
              </a:solidFill>
              <a:latin typeface="Tahoma"/>
              <a:ea typeface="Tahoma"/>
              <a:cs typeface="Tahoma"/>
              <a:sym typeface="Tahoma"/>
            </a:endParaRPr>
          </a:p>
        </p:txBody>
      </p:sp>
      <p:sp>
        <p:nvSpPr>
          <p:cNvPr id="564" name="Shape 56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2: Decision Tree</a:t>
            </a:r>
          </a:p>
        </p:txBody>
      </p:sp>
      <p:sp>
        <p:nvSpPr>
          <p:cNvPr id="565" name="Shape 565"/>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We can avoid the redundant tests of the previous algorithm using a </a:t>
            </a:r>
            <a:r>
              <a:rPr lang="en-US" sz="3200" b="0" i="1" u="none" strike="noStrike" cap="none">
                <a:solidFill>
                  <a:schemeClr val="dk1"/>
                </a:solidFill>
                <a:latin typeface="Tahoma"/>
                <a:ea typeface="Tahoma"/>
                <a:cs typeface="Tahoma"/>
                <a:sym typeface="Tahoma"/>
              </a:rPr>
              <a:t>decision tree</a:t>
            </a:r>
            <a:r>
              <a:rPr lang="en-US" sz="3200" b="0" i="0" u="none" strike="noStrike" cap="none">
                <a:solidFill>
                  <a:schemeClr val="dk1"/>
                </a:solidFill>
                <a:latin typeface="Tahoma"/>
                <a:ea typeface="Tahoma"/>
                <a:cs typeface="Tahoma"/>
                <a:sym typeface="Tahoma"/>
              </a:rPr>
              <a:t> approach.</a:t>
            </a:r>
          </a:p>
          <a:p>
            <a:pPr marL="342900" marR="0" lvl="0" indent="-342900" algn="l" rtl="0">
              <a:lnSpc>
                <a:spcPct val="9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Suppose we start with </a:t>
            </a:r>
            <a:r>
              <a:rPr lang="en-US" sz="3200" b="0" i="0" u="none" strike="noStrike" cap="none">
                <a:solidFill>
                  <a:schemeClr val="dk1"/>
                </a:solidFill>
                <a:latin typeface="Courier New"/>
                <a:ea typeface="Courier New"/>
                <a:cs typeface="Courier New"/>
                <a:sym typeface="Courier New"/>
              </a:rPr>
              <a:t>x1 &gt;= x2</a:t>
            </a:r>
            <a:r>
              <a:rPr lang="en-US" sz="3200" b="0" i="0" u="none" strike="noStrike" cap="none">
                <a:solidFill>
                  <a:schemeClr val="dk1"/>
                </a:solidFill>
                <a:latin typeface="Tahoma"/>
                <a:ea typeface="Tahoma"/>
                <a:cs typeface="Tahoma"/>
                <a:sym typeface="Tahoma"/>
              </a:rPr>
              <a:t>. This knocks either </a:t>
            </a:r>
            <a:r>
              <a:rPr lang="en-US" sz="3200" b="0" i="0" u="none" strike="noStrike" cap="none">
                <a:solidFill>
                  <a:schemeClr val="dk1"/>
                </a:solidFill>
                <a:latin typeface="Courier New"/>
                <a:ea typeface="Courier New"/>
                <a:cs typeface="Courier New"/>
                <a:sym typeface="Courier New"/>
              </a:rPr>
              <a:t>x1 </a:t>
            </a:r>
            <a:r>
              <a:rPr lang="en-US" sz="3200" b="0" i="0" u="none" strike="noStrike" cap="none">
                <a:solidFill>
                  <a:schemeClr val="dk1"/>
                </a:solidFill>
                <a:latin typeface="Tahoma"/>
                <a:ea typeface="Tahoma"/>
                <a:cs typeface="Tahoma"/>
                <a:sym typeface="Tahoma"/>
              </a:rPr>
              <a:t>or </a:t>
            </a:r>
            <a:r>
              <a:rPr lang="en-US" sz="3200" b="0" i="0" u="none" strike="noStrike" cap="none">
                <a:solidFill>
                  <a:schemeClr val="dk1"/>
                </a:solidFill>
                <a:latin typeface="Courier New"/>
                <a:ea typeface="Courier New"/>
                <a:cs typeface="Courier New"/>
                <a:sym typeface="Courier New"/>
              </a:rPr>
              <a:t>x2</a:t>
            </a:r>
            <a:r>
              <a:rPr lang="en-US" sz="3200" b="0" i="0" u="none" strike="noStrike" cap="none">
                <a:solidFill>
                  <a:schemeClr val="dk1"/>
                </a:solidFill>
                <a:latin typeface="Tahoma"/>
                <a:ea typeface="Tahoma"/>
                <a:cs typeface="Tahoma"/>
                <a:sym typeface="Tahoma"/>
              </a:rPr>
              <a:t> out of contention to be the max.</a:t>
            </a:r>
          </a:p>
          <a:p>
            <a:pPr marL="342900" marR="0" lvl="0" indent="-342900" algn="l" rtl="0">
              <a:lnSpc>
                <a:spcPct val="9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If the conidition is true, we need to see which is larger, </a:t>
            </a:r>
            <a:r>
              <a:rPr lang="en-US" sz="3200" b="0" i="0" u="none" strike="noStrike" cap="none">
                <a:solidFill>
                  <a:schemeClr val="dk1"/>
                </a:solidFill>
                <a:latin typeface="Courier New"/>
                <a:ea typeface="Courier New"/>
                <a:cs typeface="Courier New"/>
                <a:sym typeface="Courier New"/>
              </a:rPr>
              <a:t>x1</a:t>
            </a:r>
            <a:r>
              <a:rPr lang="en-US" sz="3200" b="0" i="0" u="none" strike="noStrike" cap="none">
                <a:solidFill>
                  <a:schemeClr val="dk1"/>
                </a:solidFill>
                <a:latin typeface="Tahoma"/>
                <a:ea typeface="Tahoma"/>
                <a:cs typeface="Tahoma"/>
                <a:sym typeface="Tahoma"/>
              </a:rPr>
              <a:t> or </a:t>
            </a:r>
            <a:r>
              <a:rPr lang="en-US" sz="3200" b="0" i="0" u="none" strike="noStrike" cap="none">
                <a:solidFill>
                  <a:schemeClr val="dk1"/>
                </a:solidFill>
                <a:latin typeface="Courier New"/>
                <a:ea typeface="Courier New"/>
                <a:cs typeface="Courier New"/>
                <a:sym typeface="Courier New"/>
              </a:rPr>
              <a:t>x3</a:t>
            </a:r>
            <a:r>
              <a:rPr lang="en-US" sz="3200" b="0" i="0" u="none" strike="noStrike" cap="none">
                <a:solidFill>
                  <a:schemeClr val="dk1"/>
                </a:solidFill>
                <a:latin typeface="Tahoma"/>
                <a:ea typeface="Tahoma"/>
                <a:cs typeface="Tahoma"/>
                <a:sym typeface="Tahoma"/>
              </a:rPr>
              <a:t>.</a:t>
            </a:r>
          </a:p>
        </p:txBody>
      </p:sp>
    </p:spTree>
    <p:extLst>
      <p:ext uri="{BB962C8B-B14F-4D97-AF65-F5344CB8AC3E}">
        <p14:creationId xmlns:p14="http://schemas.microsoft.com/office/powerpoint/2010/main" val="368325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5">
                                            <p:txEl>
                                              <p:pRg st="0" end="0"/>
                                            </p:txEl>
                                          </p:spTgt>
                                        </p:tgtEl>
                                        <p:attrNameLst>
                                          <p:attrName>style.visibility</p:attrName>
                                        </p:attrNameLst>
                                      </p:cBhvr>
                                      <p:to>
                                        <p:strVal val="visible"/>
                                      </p:to>
                                    </p:set>
                                    <p:anim calcmode="lin" valueType="num">
                                      <p:cBhvr additive="base">
                                        <p:cTn id="7" dur="500"/>
                                        <p:tgtEl>
                                          <p:spTgt spid="56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65">
                                            <p:txEl>
                                              <p:pRg st="1" end="1"/>
                                            </p:txEl>
                                          </p:spTgt>
                                        </p:tgtEl>
                                        <p:attrNameLst>
                                          <p:attrName>style.visibility</p:attrName>
                                        </p:attrNameLst>
                                      </p:cBhvr>
                                      <p:to>
                                        <p:strVal val="visible"/>
                                      </p:to>
                                    </p:set>
                                    <p:anim calcmode="lin" valueType="num">
                                      <p:cBhvr additive="base">
                                        <p:cTn id="12" dur="500"/>
                                        <p:tgtEl>
                                          <p:spTgt spid="56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65">
                                            <p:txEl>
                                              <p:pRg st="2" end="2"/>
                                            </p:txEl>
                                          </p:spTgt>
                                        </p:tgtEl>
                                        <p:attrNameLst>
                                          <p:attrName>style.visibility</p:attrName>
                                        </p:attrNameLst>
                                      </p:cBhvr>
                                      <p:to>
                                        <p:strVal val="visible"/>
                                      </p:to>
                                    </p:set>
                                    <p:anim calcmode="lin" valueType="num">
                                      <p:cBhvr additive="base">
                                        <p:cTn id="17" dur="500"/>
                                        <p:tgtEl>
                                          <p:spTgt spid="56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128</a:t>
            </a:fld>
            <a:endParaRPr lang="en-US" sz="1400" b="0" i="0" u="none">
              <a:solidFill>
                <a:schemeClr val="dk1"/>
              </a:solidFill>
              <a:latin typeface="Tahoma"/>
              <a:ea typeface="Tahoma"/>
              <a:cs typeface="Tahoma"/>
              <a:sym typeface="Tahoma"/>
            </a:endParaRPr>
          </a:p>
        </p:txBody>
      </p:sp>
      <p:sp>
        <p:nvSpPr>
          <p:cNvPr id="571" name="Shape 571"/>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2: Decision Tree</a:t>
            </a:r>
          </a:p>
        </p:txBody>
      </p:sp>
      <p:pic>
        <p:nvPicPr>
          <p:cNvPr id="572" name="Shape 572" descr="C:\Documents and Settings\Terry\My Documents\Teaching\W04\CS 120\Textbook\Figures\max3a.png"/>
          <p:cNvPicPr preferRelativeResize="0"/>
          <p:nvPr/>
        </p:nvPicPr>
        <p:blipFill rotWithShape="1">
          <a:blip r:embed="rId3">
            <a:alphaModFix/>
          </a:blip>
          <a:srcRect/>
          <a:stretch/>
        </p:blipFill>
        <p:spPr>
          <a:xfrm>
            <a:off x="533400" y="1828800"/>
            <a:ext cx="7864475" cy="3954461"/>
          </a:xfrm>
          <a:prstGeom prst="rect">
            <a:avLst/>
          </a:prstGeom>
          <a:noFill/>
          <a:ln>
            <a:noFill/>
          </a:ln>
        </p:spPr>
      </p:pic>
    </p:spTree>
    <p:extLst>
      <p:ext uri="{BB962C8B-B14F-4D97-AF65-F5344CB8AC3E}">
        <p14:creationId xmlns:p14="http://schemas.microsoft.com/office/powerpoint/2010/main" val="169001593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129</a:t>
            </a:fld>
            <a:endParaRPr lang="en-US" sz="1400" b="0" i="0" u="none">
              <a:solidFill>
                <a:schemeClr val="dk1"/>
              </a:solidFill>
              <a:latin typeface="Tahoma"/>
              <a:ea typeface="Tahoma"/>
              <a:cs typeface="Tahoma"/>
              <a:sym typeface="Tahoma"/>
            </a:endParaRPr>
          </a:p>
        </p:txBody>
      </p:sp>
      <p:sp>
        <p:nvSpPr>
          <p:cNvPr id="578" name="Shape 578"/>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2: Decision Tree</a:t>
            </a:r>
          </a:p>
        </p:txBody>
      </p:sp>
      <p:sp>
        <p:nvSpPr>
          <p:cNvPr id="579" name="Shape 579"/>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2000" b="0" i="0" u="none" strike="noStrike" cap="none">
                <a:solidFill>
                  <a:schemeClr val="dk1"/>
                </a:solidFill>
                <a:latin typeface="Courier New"/>
                <a:ea typeface="Courier New"/>
                <a:cs typeface="Courier New"/>
                <a:sym typeface="Courier New"/>
              </a:rPr>
              <a:t>if x1 &gt;= x2:</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if x1 &gt;= x3:</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max = x1</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else:</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max = x3</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else:</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if x2 &gt;= x3:</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max = x2</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else</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max = x3</a:t>
            </a:r>
          </a:p>
        </p:txBody>
      </p:sp>
    </p:spTree>
    <p:extLst>
      <p:ext uri="{BB962C8B-B14F-4D97-AF65-F5344CB8AC3E}">
        <p14:creationId xmlns:p14="http://schemas.microsoft.com/office/powerpoint/2010/main" val="294831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82" name="Shape 18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Interpreters</a:t>
            </a:r>
            <a:r>
              <a:rPr lang="en-US" sz="3200">
                <a:solidFill>
                  <a:schemeClr val="dk1"/>
                </a:solidFill>
                <a:latin typeface="Tahoma"/>
                <a:ea typeface="Tahoma"/>
                <a:cs typeface="Tahoma"/>
                <a:sym typeface="Tahoma"/>
              </a:rPr>
              <a:t> simulate a computer that understands a high-level language.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source program is not translated into machine language all at once.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An interpreter analyzes and executes the source code instruction by instruction.</a:t>
            </a:r>
          </a:p>
        </p:txBody>
      </p:sp>
      <p:sp>
        <p:nvSpPr>
          <p:cNvPr id="183" name="Shape 18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8024610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 calcmode="lin" valueType="num">
                                      <p:cBhvr additive="base">
                                        <p:cTn id="7" dur="500"/>
                                        <p:tgtEl>
                                          <p:spTgt spid="1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 calcmode="lin" valueType="num">
                                      <p:cBhvr additive="base">
                                        <p:cTn id="12" dur="500"/>
                                        <p:tgtEl>
                                          <p:spTgt spid="1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2">
                                            <p:txEl>
                                              <p:pRg st="2" end="2"/>
                                            </p:txEl>
                                          </p:spTgt>
                                        </p:tgtEl>
                                        <p:attrNameLst>
                                          <p:attrName>style.visibility</p:attrName>
                                        </p:attrNameLst>
                                      </p:cBhvr>
                                      <p:to>
                                        <p:strVal val="visible"/>
                                      </p:to>
                                    </p:set>
                                    <p:anim calcmode="lin" valueType="num">
                                      <p:cBhvr additive="base">
                                        <p:cTn id="17" dur="500"/>
                                        <p:tgtEl>
                                          <p:spTgt spid="18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130</a:t>
            </a:fld>
            <a:endParaRPr lang="en-US" sz="1400" b="0" i="0" u="none">
              <a:solidFill>
                <a:schemeClr val="dk1"/>
              </a:solidFill>
              <a:latin typeface="Tahoma"/>
              <a:ea typeface="Tahoma"/>
              <a:cs typeface="Tahoma"/>
              <a:sym typeface="Tahoma"/>
            </a:endParaRPr>
          </a:p>
        </p:txBody>
      </p:sp>
      <p:sp>
        <p:nvSpPr>
          <p:cNvPr id="585" name="Shape 585"/>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2: Decision Tree</a:t>
            </a:r>
          </a:p>
        </p:txBody>
      </p:sp>
      <p:sp>
        <p:nvSpPr>
          <p:cNvPr id="586" name="Shape 586"/>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This approach makes exactly two comparisons, regardless of the ordering of the original three variables.</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However, this approach is more complicated than the first. To find the max of four values you</a:t>
            </a:r>
            <a:r>
              <a:rPr lang="en-US" sz="3200" b="0" i="0" u="none" strike="noStrike" cap="none">
                <a:solidFill>
                  <a:schemeClr val="dk1"/>
                </a:solidFill>
                <a:latin typeface="Times New Roman"/>
                <a:ea typeface="Times New Roman"/>
                <a:cs typeface="Times New Roman"/>
                <a:sym typeface="Times New Roman"/>
              </a:rPr>
              <a:t>’</a:t>
            </a:r>
            <a:r>
              <a:rPr lang="en-US" sz="3200" b="0" i="0" u="none" strike="noStrike" cap="none">
                <a:solidFill>
                  <a:schemeClr val="dk1"/>
                </a:solidFill>
                <a:latin typeface="Tahoma"/>
                <a:ea typeface="Tahoma"/>
                <a:cs typeface="Tahoma"/>
                <a:sym typeface="Tahoma"/>
              </a:rPr>
              <a:t>d need </a:t>
            </a:r>
            <a:r>
              <a:rPr lang="en-US" sz="3200" b="0" i="0" u="none" strike="noStrike" cap="none">
                <a:solidFill>
                  <a:schemeClr val="dk1"/>
                </a:solidFill>
                <a:latin typeface="Courier New"/>
                <a:ea typeface="Courier New"/>
                <a:cs typeface="Courier New"/>
                <a:sym typeface="Courier New"/>
              </a:rPr>
              <a:t>if-else</a:t>
            </a:r>
            <a:r>
              <a:rPr lang="en-US" sz="3200" b="0" i="0" u="none" strike="noStrike" cap="none">
                <a:solidFill>
                  <a:schemeClr val="dk1"/>
                </a:solidFill>
                <a:latin typeface="Tahoma"/>
                <a:ea typeface="Tahoma"/>
                <a:cs typeface="Tahoma"/>
                <a:sym typeface="Tahoma"/>
              </a:rPr>
              <a:t>s nested three levels deep with eight assignment statements.</a:t>
            </a:r>
          </a:p>
        </p:txBody>
      </p:sp>
    </p:spTree>
    <p:extLst>
      <p:ext uri="{BB962C8B-B14F-4D97-AF65-F5344CB8AC3E}">
        <p14:creationId xmlns:p14="http://schemas.microsoft.com/office/powerpoint/2010/main" val="87633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6">
                                            <p:txEl>
                                              <p:pRg st="0" end="0"/>
                                            </p:txEl>
                                          </p:spTgt>
                                        </p:tgtEl>
                                        <p:attrNameLst>
                                          <p:attrName>style.visibility</p:attrName>
                                        </p:attrNameLst>
                                      </p:cBhvr>
                                      <p:to>
                                        <p:strVal val="visible"/>
                                      </p:to>
                                    </p:set>
                                    <p:anim calcmode="lin" valueType="num">
                                      <p:cBhvr additive="base">
                                        <p:cTn id="7" dur="500"/>
                                        <p:tgtEl>
                                          <p:spTgt spid="58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86">
                                            <p:txEl>
                                              <p:pRg st="1" end="1"/>
                                            </p:txEl>
                                          </p:spTgt>
                                        </p:tgtEl>
                                        <p:attrNameLst>
                                          <p:attrName>style.visibility</p:attrName>
                                        </p:attrNameLst>
                                      </p:cBhvr>
                                      <p:to>
                                        <p:strVal val="visible"/>
                                      </p:to>
                                    </p:set>
                                    <p:anim calcmode="lin" valueType="num">
                                      <p:cBhvr additive="base">
                                        <p:cTn id="12" dur="500"/>
                                        <p:tgtEl>
                                          <p:spTgt spid="58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131</a:t>
            </a:fld>
            <a:endParaRPr lang="en-US" sz="1400" b="0" i="0" u="none">
              <a:solidFill>
                <a:schemeClr val="dk1"/>
              </a:solidFill>
              <a:latin typeface="Tahoma"/>
              <a:ea typeface="Tahoma"/>
              <a:cs typeface="Tahoma"/>
              <a:sym typeface="Tahoma"/>
            </a:endParaRPr>
          </a:p>
        </p:txBody>
      </p:sp>
      <p:sp>
        <p:nvSpPr>
          <p:cNvPr id="592" name="Shape 592"/>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3:</a:t>
            </a:r>
            <a:br>
              <a:rPr lang="en-US" sz="4400" b="0" i="0" u="none" strike="noStrike" cap="none">
                <a:solidFill>
                  <a:schemeClr val="dk2"/>
                </a:solidFill>
                <a:latin typeface="Tahoma"/>
                <a:ea typeface="Tahoma"/>
                <a:cs typeface="Tahoma"/>
                <a:sym typeface="Tahoma"/>
              </a:rPr>
            </a:br>
            <a:r>
              <a:rPr lang="en-US" sz="4400" b="0" i="0" u="none" strike="noStrike" cap="none">
                <a:solidFill>
                  <a:schemeClr val="dk2"/>
                </a:solidFill>
                <a:latin typeface="Tahoma"/>
                <a:ea typeface="Tahoma"/>
                <a:cs typeface="Tahoma"/>
                <a:sym typeface="Tahoma"/>
              </a:rPr>
              <a:t>Sequential Processing</a:t>
            </a:r>
          </a:p>
        </p:txBody>
      </p:sp>
      <p:sp>
        <p:nvSpPr>
          <p:cNvPr id="593" name="Shape 593"/>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How would you solve the problem?</a:t>
            </a:r>
          </a:p>
          <a:p>
            <a:pPr marL="342900" marR="0" lvl="0" indent="-342900" algn="l" rtl="0">
              <a:lnSpc>
                <a:spcPct val="9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You could probably look at three numbers and just </a:t>
            </a:r>
            <a:r>
              <a:rPr lang="en-US" sz="2800" b="0" i="1" u="none" strike="noStrike" cap="none">
                <a:solidFill>
                  <a:schemeClr val="dk1"/>
                </a:solidFill>
                <a:latin typeface="Tahoma"/>
                <a:ea typeface="Tahoma"/>
                <a:cs typeface="Tahoma"/>
                <a:sym typeface="Tahoma"/>
              </a:rPr>
              <a:t>know</a:t>
            </a:r>
            <a:r>
              <a:rPr lang="en-US" sz="2800" b="0" i="0" u="none" strike="noStrike" cap="none">
                <a:solidFill>
                  <a:schemeClr val="dk1"/>
                </a:solidFill>
                <a:latin typeface="Tahoma"/>
                <a:ea typeface="Tahoma"/>
                <a:cs typeface="Tahoma"/>
                <a:sym typeface="Tahoma"/>
              </a:rPr>
              <a:t> which is the largest. But what if you were given a list of a hundred numbers?</a:t>
            </a:r>
          </a:p>
          <a:p>
            <a:pPr marL="342900" marR="0" lvl="0" indent="-342900" algn="l" rtl="0">
              <a:lnSpc>
                <a:spcPct val="9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One strategy is to scan through the list looking for a big number. When one is found, mark it, and continue looking. If you find a larger value, mark it, erase the previous mark, and continue looking.</a:t>
            </a:r>
          </a:p>
        </p:txBody>
      </p:sp>
    </p:spTree>
    <p:extLst>
      <p:ext uri="{BB962C8B-B14F-4D97-AF65-F5344CB8AC3E}">
        <p14:creationId xmlns:p14="http://schemas.microsoft.com/office/powerpoint/2010/main" val="360029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3">
                                            <p:txEl>
                                              <p:pRg st="0" end="0"/>
                                            </p:txEl>
                                          </p:spTgt>
                                        </p:tgtEl>
                                        <p:attrNameLst>
                                          <p:attrName>style.visibility</p:attrName>
                                        </p:attrNameLst>
                                      </p:cBhvr>
                                      <p:to>
                                        <p:strVal val="visible"/>
                                      </p:to>
                                    </p:set>
                                    <p:anim calcmode="lin" valueType="num">
                                      <p:cBhvr additive="base">
                                        <p:cTn id="7" dur="500"/>
                                        <p:tgtEl>
                                          <p:spTgt spid="59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3">
                                            <p:txEl>
                                              <p:pRg st="1" end="1"/>
                                            </p:txEl>
                                          </p:spTgt>
                                        </p:tgtEl>
                                        <p:attrNameLst>
                                          <p:attrName>style.visibility</p:attrName>
                                        </p:attrNameLst>
                                      </p:cBhvr>
                                      <p:to>
                                        <p:strVal val="visible"/>
                                      </p:to>
                                    </p:set>
                                    <p:anim calcmode="lin" valueType="num">
                                      <p:cBhvr additive="base">
                                        <p:cTn id="12" dur="500"/>
                                        <p:tgtEl>
                                          <p:spTgt spid="59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93">
                                            <p:txEl>
                                              <p:pRg st="2" end="2"/>
                                            </p:txEl>
                                          </p:spTgt>
                                        </p:tgtEl>
                                        <p:attrNameLst>
                                          <p:attrName>style.visibility</p:attrName>
                                        </p:attrNameLst>
                                      </p:cBhvr>
                                      <p:to>
                                        <p:strVal val="visible"/>
                                      </p:to>
                                    </p:set>
                                    <p:anim calcmode="lin" valueType="num">
                                      <p:cBhvr additive="base">
                                        <p:cTn id="17" dur="500"/>
                                        <p:tgtEl>
                                          <p:spTgt spid="59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132</a:t>
            </a:fld>
            <a:endParaRPr lang="en-US" sz="1400" b="0" i="0" u="none">
              <a:solidFill>
                <a:schemeClr val="dk1"/>
              </a:solidFill>
              <a:latin typeface="Tahoma"/>
              <a:ea typeface="Tahoma"/>
              <a:cs typeface="Tahoma"/>
              <a:sym typeface="Tahoma"/>
            </a:endParaRPr>
          </a:p>
        </p:txBody>
      </p:sp>
      <p:sp>
        <p:nvSpPr>
          <p:cNvPr id="599" name="Shape 599"/>
          <p:cNvSpPr txBox="1">
            <a:spLocks noGrp="1"/>
          </p:cNvSpPr>
          <p:nvPr>
            <p:ph type="title"/>
          </p:nvPr>
        </p:nvSpPr>
        <p:spPr>
          <a:xfrm>
            <a:off x="311700" y="593366"/>
            <a:ext cx="8520600" cy="7635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3:</a:t>
            </a:r>
            <a:br>
              <a:rPr lang="en-US" sz="4400" b="0" i="0" u="none" strike="noStrike" cap="none">
                <a:solidFill>
                  <a:schemeClr val="dk2"/>
                </a:solidFill>
                <a:latin typeface="Tahoma"/>
                <a:ea typeface="Tahoma"/>
                <a:cs typeface="Tahoma"/>
                <a:sym typeface="Tahoma"/>
              </a:rPr>
            </a:br>
            <a:r>
              <a:rPr lang="en-US" sz="4400" b="0" i="0" u="none" strike="noStrike" cap="none">
                <a:solidFill>
                  <a:schemeClr val="dk2"/>
                </a:solidFill>
                <a:latin typeface="Tahoma"/>
                <a:ea typeface="Tahoma"/>
                <a:cs typeface="Tahoma"/>
                <a:sym typeface="Tahoma"/>
              </a:rPr>
              <a:t>Sequential Processing</a:t>
            </a:r>
          </a:p>
        </p:txBody>
      </p:sp>
      <p:pic>
        <p:nvPicPr>
          <p:cNvPr id="600" name="Shape 600" descr="C:\Documents and Settings\Terry\My Documents\Teaching\W04\CS 120\Textbook\Figures\max3b.png"/>
          <p:cNvPicPr preferRelativeResize="0"/>
          <p:nvPr/>
        </p:nvPicPr>
        <p:blipFill rotWithShape="1">
          <a:blip r:embed="rId3">
            <a:alphaModFix/>
          </a:blip>
          <a:srcRect/>
          <a:stretch/>
        </p:blipFill>
        <p:spPr>
          <a:xfrm>
            <a:off x="2895600" y="1981200"/>
            <a:ext cx="3132137" cy="4365624"/>
          </a:xfrm>
          <a:prstGeom prst="rect">
            <a:avLst/>
          </a:prstGeom>
          <a:noFill/>
          <a:ln>
            <a:noFill/>
          </a:ln>
        </p:spPr>
      </p:pic>
    </p:spTree>
    <p:extLst>
      <p:ext uri="{BB962C8B-B14F-4D97-AF65-F5344CB8AC3E}">
        <p14:creationId xmlns:p14="http://schemas.microsoft.com/office/powerpoint/2010/main" val="37277220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133</a:t>
            </a:fld>
            <a:endParaRPr lang="en-US" sz="1400" b="0" i="0" u="none">
              <a:solidFill>
                <a:schemeClr val="dk1"/>
              </a:solidFill>
              <a:latin typeface="Tahoma"/>
              <a:ea typeface="Tahoma"/>
              <a:cs typeface="Tahoma"/>
              <a:sym typeface="Tahoma"/>
            </a:endParaRPr>
          </a:p>
        </p:txBody>
      </p:sp>
      <p:sp>
        <p:nvSpPr>
          <p:cNvPr id="606" name="Shape 606"/>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3:</a:t>
            </a:r>
            <a:br>
              <a:rPr lang="en-US" sz="4400" b="0" i="0" u="none" strike="noStrike" cap="none">
                <a:solidFill>
                  <a:schemeClr val="dk2"/>
                </a:solidFill>
                <a:latin typeface="Tahoma"/>
                <a:ea typeface="Tahoma"/>
                <a:cs typeface="Tahoma"/>
                <a:sym typeface="Tahoma"/>
              </a:rPr>
            </a:br>
            <a:r>
              <a:rPr lang="en-US" sz="4400" b="0" i="0" u="none" strike="noStrike" cap="none">
                <a:solidFill>
                  <a:schemeClr val="dk2"/>
                </a:solidFill>
                <a:latin typeface="Tahoma"/>
                <a:ea typeface="Tahoma"/>
                <a:cs typeface="Tahoma"/>
                <a:sym typeface="Tahoma"/>
              </a:rPr>
              <a:t>Sequential Processing</a:t>
            </a:r>
          </a:p>
        </p:txBody>
      </p:sp>
      <p:sp>
        <p:nvSpPr>
          <p:cNvPr id="607" name="Shape 607"/>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This idea can easily be translated into Python.</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max = x1</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if x2 &gt; max:</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    max = x2</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if x3 &gt; max:</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    max = x3</a:t>
            </a:r>
          </a:p>
          <a:p>
            <a:pPr marL="342900" marR="0" lvl="0" indent="-342900" algn="l" rtl="0">
              <a:spcBef>
                <a:spcPts val="480"/>
              </a:spcBef>
              <a:spcAft>
                <a:spcPts val="0"/>
              </a:spcAft>
              <a:buClr>
                <a:schemeClr val="folHlink"/>
              </a:buClr>
              <a:buSzPct val="59999"/>
              <a:buFont typeface="Noto Sans Symbols"/>
              <a:buNone/>
            </a:pPr>
            <a:endParaRPr sz="2400" b="0" i="0" u="none" strike="noStrike" cap="none">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4929310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1669599"/>
            <a:ext cx="7772400" cy="48015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maxn.py</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Finds the maximum of a series of numbers</a:t>
            </a:r>
          </a:p>
          <a:p>
            <a:pPr marL="342900" marR="0" lvl="0" indent="-342900" algn="l" rtl="0">
              <a:lnSpc>
                <a:spcPct val="90000"/>
              </a:lnSpc>
              <a:spcBef>
                <a:spcPts val="320"/>
              </a:spcBef>
              <a:spcAft>
                <a:spcPts val="0"/>
              </a:spcAft>
              <a:buClr>
                <a:schemeClr val="folHlink"/>
              </a:buClr>
              <a:buSzPct val="25000"/>
              <a:buFont typeface="Noto Sans Symbols"/>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def main():</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n = eval(input("How many numbers are there? "))</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 Set max to be the first value</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max = eval(input("Enter a number &gt;&gt; "))</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 Now compare the n-1 successive values</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for i in range(n-1): </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x = eval(input("Enter a number &gt;&gt; "))</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if x &gt; max:</a:t>
            </a: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max = x</a:t>
            </a:r>
          </a:p>
          <a:p>
            <a:pPr marL="342900" marR="0" lvl="0" indent="-342900" algn="l" rtl="0">
              <a:lnSpc>
                <a:spcPct val="90000"/>
              </a:lnSpc>
              <a:spcBef>
                <a:spcPts val="320"/>
              </a:spcBef>
              <a:spcAft>
                <a:spcPts val="0"/>
              </a:spcAft>
              <a:buClr>
                <a:schemeClr val="folHlink"/>
              </a:buClr>
              <a:buSzPct val="25000"/>
              <a:buFont typeface="Noto Sans Symbols"/>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print("The largest value is", max)</a:t>
            </a:r>
          </a:p>
          <a:p>
            <a:pPr marL="342900" marR="0" lvl="0" indent="-342900" algn="l" rtl="0">
              <a:lnSpc>
                <a:spcPct val="90000"/>
              </a:lnSpc>
              <a:spcBef>
                <a:spcPts val="320"/>
              </a:spcBef>
              <a:spcAft>
                <a:spcPts val="0"/>
              </a:spcAft>
              <a:buClr>
                <a:schemeClr val="folHlink"/>
              </a:buClr>
              <a:buSzPct val="25000"/>
              <a:buFont typeface="Noto Sans Symbols"/>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320"/>
              </a:spcBef>
              <a:spcAft>
                <a:spcPts val="0"/>
              </a:spcAft>
              <a:buClr>
                <a:schemeClr val="folHlink"/>
              </a:buClr>
              <a:buSzPct val="25000"/>
              <a:buFont typeface="Noto Sans Symbols"/>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320"/>
              </a:spcBef>
              <a:spcAft>
                <a:spcPts val="0"/>
              </a:spcAft>
              <a:buClr>
                <a:schemeClr val="folHlink"/>
              </a:buClr>
              <a:buSzPct val="25000"/>
              <a:buFont typeface="Noto Sans Symbols"/>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320"/>
              </a:spcBef>
              <a:spcAft>
                <a:spcPts val="0"/>
              </a:spcAft>
              <a:buClr>
                <a:schemeClr val="folHlink"/>
              </a:buClr>
              <a:buSzPct val="25000"/>
              <a:buFont typeface="Noto Sans Symbols"/>
              <a:buNone/>
            </a:pPr>
            <a:endParaRPr sz="1600" b="0" i="0" u="none" strike="noStrike" cap="none">
              <a:solidFill>
                <a:schemeClr val="dk1"/>
              </a:solidFill>
              <a:latin typeface="Courier New"/>
              <a:ea typeface="Courier New"/>
              <a:cs typeface="Courier New"/>
              <a:sym typeface="Courier New"/>
            </a:endParaRPr>
          </a:p>
          <a:p>
            <a:pPr lvl="0" indent="0" rtl="0">
              <a:spcBef>
                <a:spcPts val="320"/>
              </a:spcBef>
              <a:buClr>
                <a:schemeClr val="folHlink"/>
              </a:buClr>
              <a:buSzPct val="60000"/>
              <a:buFont typeface="Noto Sans Symbols"/>
              <a:buNone/>
            </a:pPr>
            <a:endParaRPr sz="1600">
              <a:latin typeface="Courier New"/>
              <a:ea typeface="Courier New"/>
              <a:cs typeface="Courier New"/>
              <a:sym typeface="Courier New"/>
            </a:endParaRPr>
          </a:p>
          <a:p>
            <a:pPr marL="342900" marR="0" lvl="0" indent="-342900" algn="l" rtl="0">
              <a:lnSpc>
                <a:spcPct val="90000"/>
              </a:lnSpc>
              <a:spcBef>
                <a:spcPts val="320"/>
              </a:spcBef>
              <a:spcAft>
                <a:spcPts val="0"/>
              </a:spcAft>
              <a:buClr>
                <a:schemeClr val="folHlink"/>
              </a:buClr>
              <a:buSzPct val="25000"/>
              <a:buFont typeface="Noto Sans Symbols"/>
              <a:buNone/>
            </a:pPr>
            <a:endParaRPr sz="1600">
              <a:latin typeface="Courier New"/>
              <a:ea typeface="Courier New"/>
              <a:cs typeface="Courier New"/>
              <a:sym typeface="Courier New"/>
            </a:endParaRPr>
          </a:p>
          <a:p>
            <a:pPr marL="342900" marR="0" lvl="0" indent="-342900" algn="l" rtl="0">
              <a:spcBef>
                <a:spcPts val="320"/>
              </a:spcBef>
              <a:spcAft>
                <a:spcPts val="0"/>
              </a:spcAft>
              <a:buClr>
                <a:schemeClr val="folHlink"/>
              </a:buClr>
              <a:buSzPct val="60000"/>
              <a:buFont typeface="Noto Sans Symbols"/>
              <a:buNone/>
            </a:pPr>
            <a:endParaRPr sz="1600" b="0" i="0" u="none" strike="noStrike" cap="none">
              <a:solidFill>
                <a:schemeClr val="dk1"/>
              </a:solidFill>
              <a:latin typeface="Courier New"/>
              <a:ea typeface="Courier New"/>
              <a:cs typeface="Courier New"/>
              <a:sym typeface="Courier New"/>
            </a:endParaRPr>
          </a:p>
        </p:txBody>
      </p:sp>
      <p:sp>
        <p:nvSpPr>
          <p:cNvPr id="620" name="Shape 620"/>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134</a:t>
            </a:fld>
            <a:endParaRPr lang="en-US" sz="1400" b="0" i="0" u="none">
              <a:solidFill>
                <a:schemeClr val="dk1"/>
              </a:solidFill>
              <a:latin typeface="Tahoma"/>
              <a:ea typeface="Tahoma"/>
              <a:cs typeface="Tahoma"/>
              <a:sym typeface="Tahoma"/>
            </a:endParaRPr>
          </a:p>
        </p:txBody>
      </p:sp>
      <p:sp>
        <p:nvSpPr>
          <p:cNvPr id="621" name="Shape 621"/>
          <p:cNvSpPr txBox="1">
            <a:spLocks noGrp="1"/>
          </p:cNvSpPr>
          <p:nvPr>
            <p:ph type="title"/>
          </p:nvPr>
        </p:nvSpPr>
        <p:spPr>
          <a:xfrm>
            <a:off x="893762" y="526612"/>
            <a:ext cx="77931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Strategy 3:</a:t>
            </a:r>
            <a:br>
              <a:rPr lang="en-US" sz="4400" b="0" i="0" u="none" strike="noStrike" cap="none">
                <a:solidFill>
                  <a:schemeClr val="dk2"/>
                </a:solidFill>
                <a:latin typeface="Tahoma"/>
                <a:ea typeface="Tahoma"/>
                <a:cs typeface="Tahoma"/>
                <a:sym typeface="Tahoma"/>
              </a:rPr>
            </a:br>
            <a:r>
              <a:rPr lang="en-US" sz="4400" b="0" i="0" u="none" strike="noStrike" cap="none">
                <a:solidFill>
                  <a:schemeClr val="dk2"/>
                </a:solidFill>
                <a:latin typeface="Tahoma"/>
                <a:ea typeface="Tahoma"/>
                <a:cs typeface="Tahoma"/>
                <a:sym typeface="Tahoma"/>
              </a:rPr>
              <a:t>Sequential Programming</a:t>
            </a:r>
          </a:p>
        </p:txBody>
      </p:sp>
    </p:spTree>
    <p:extLst>
      <p:ext uri="{BB962C8B-B14F-4D97-AF65-F5344CB8AC3E}">
        <p14:creationId xmlns:p14="http://schemas.microsoft.com/office/powerpoint/2010/main" val="15791470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Shape 63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135</a:t>
            </a:fld>
            <a:endParaRPr lang="en-US" sz="1400" b="0" i="0" u="none">
              <a:solidFill>
                <a:schemeClr val="dk1"/>
              </a:solidFill>
              <a:latin typeface="Tahoma"/>
              <a:ea typeface="Tahoma"/>
              <a:cs typeface="Tahoma"/>
              <a:sym typeface="Tahoma"/>
            </a:endParaRPr>
          </a:p>
        </p:txBody>
      </p:sp>
      <p:sp>
        <p:nvSpPr>
          <p:cNvPr id="634" name="Shape 63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Some Lessons</a:t>
            </a:r>
          </a:p>
        </p:txBody>
      </p:sp>
      <p:sp>
        <p:nvSpPr>
          <p:cNvPr id="635" name="Shape 635"/>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There</a:t>
            </a: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chemeClr val="dk1"/>
                </a:solidFill>
                <a:latin typeface="Tahoma"/>
                <a:ea typeface="Tahoma"/>
                <a:cs typeface="Tahoma"/>
                <a:sym typeface="Tahoma"/>
              </a:rPr>
              <a:t>s usually more than one way to solve a problem.</a:t>
            </a:r>
          </a:p>
          <a:p>
            <a:pPr marL="742950" marR="0" lvl="1" indent="-285750" algn="l" rtl="0">
              <a:lnSpc>
                <a:spcPct val="90000"/>
              </a:lnSpc>
              <a:spcBef>
                <a:spcPts val="560"/>
              </a:spcBef>
              <a:spcAft>
                <a:spcPts val="0"/>
              </a:spcAft>
              <a:buClr>
                <a:schemeClr val="hlink"/>
              </a:buClr>
              <a:buSzPct val="55000"/>
              <a:buFont typeface="Noto Sans Symbols"/>
              <a:buChar char="■"/>
            </a:pPr>
            <a:r>
              <a:rPr lang="en-US" sz="2800" b="0" i="0" u="none" strike="noStrike" cap="none">
                <a:solidFill>
                  <a:schemeClr val="dk1"/>
                </a:solidFill>
                <a:latin typeface="Tahoma"/>
                <a:ea typeface="Tahoma"/>
                <a:cs typeface="Tahoma"/>
                <a:sym typeface="Tahoma"/>
              </a:rPr>
              <a:t>Don</a:t>
            </a: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chemeClr val="dk1"/>
                </a:solidFill>
                <a:latin typeface="Tahoma"/>
                <a:ea typeface="Tahoma"/>
                <a:cs typeface="Tahoma"/>
                <a:sym typeface="Tahoma"/>
              </a:rPr>
              <a:t>t rush to code the first idea that pops out of your head. Think about the design and ask if there</a:t>
            </a: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chemeClr val="dk1"/>
                </a:solidFill>
                <a:latin typeface="Tahoma"/>
                <a:ea typeface="Tahoma"/>
                <a:cs typeface="Tahoma"/>
                <a:sym typeface="Tahoma"/>
              </a:rPr>
              <a:t>s a better way to approach the problem.</a:t>
            </a:r>
          </a:p>
          <a:p>
            <a:pPr marL="742950" marR="0" lvl="1" indent="-285750" algn="l" rtl="0">
              <a:lnSpc>
                <a:spcPct val="90000"/>
              </a:lnSpc>
              <a:spcBef>
                <a:spcPts val="560"/>
              </a:spcBef>
              <a:spcAft>
                <a:spcPts val="0"/>
              </a:spcAft>
              <a:buClr>
                <a:schemeClr val="hlink"/>
              </a:buClr>
              <a:buSzPct val="55000"/>
              <a:buFont typeface="Noto Sans Symbols"/>
              <a:buChar char="■"/>
            </a:pPr>
            <a:r>
              <a:rPr lang="en-US" sz="2800" b="0" i="0" u="none" strike="noStrike" cap="none">
                <a:solidFill>
                  <a:schemeClr val="dk1"/>
                </a:solidFill>
                <a:latin typeface="Tahoma"/>
                <a:ea typeface="Tahoma"/>
                <a:cs typeface="Tahoma"/>
                <a:sym typeface="Tahoma"/>
              </a:rPr>
              <a:t>Your first task is to find a correct algorithm. After that, strive for clarity, simplicity, efficiency, scalability, and elegance.</a:t>
            </a:r>
          </a:p>
        </p:txBody>
      </p:sp>
    </p:spTree>
    <p:extLst>
      <p:ext uri="{BB962C8B-B14F-4D97-AF65-F5344CB8AC3E}">
        <p14:creationId xmlns:p14="http://schemas.microsoft.com/office/powerpoint/2010/main" val="173669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5">
                                            <p:txEl>
                                              <p:pRg st="0" end="0"/>
                                            </p:txEl>
                                          </p:spTgt>
                                        </p:tgtEl>
                                        <p:attrNameLst>
                                          <p:attrName>style.visibility</p:attrName>
                                        </p:attrNameLst>
                                      </p:cBhvr>
                                      <p:to>
                                        <p:strVal val="visible"/>
                                      </p:to>
                                    </p:set>
                                    <p:anim calcmode="lin" valueType="num">
                                      <p:cBhvr additive="base">
                                        <p:cTn id="7" dur="500"/>
                                        <p:tgtEl>
                                          <p:spTgt spid="63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35">
                                            <p:txEl>
                                              <p:pRg st="1" end="1"/>
                                            </p:txEl>
                                          </p:spTgt>
                                        </p:tgtEl>
                                        <p:attrNameLst>
                                          <p:attrName>style.visibility</p:attrName>
                                        </p:attrNameLst>
                                      </p:cBhvr>
                                      <p:to>
                                        <p:strVal val="visible"/>
                                      </p:to>
                                    </p:set>
                                    <p:anim calcmode="lin" valueType="num">
                                      <p:cBhvr additive="base">
                                        <p:cTn id="12" dur="500"/>
                                        <p:tgtEl>
                                          <p:spTgt spid="63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35">
                                            <p:txEl>
                                              <p:pRg st="2" end="2"/>
                                            </p:txEl>
                                          </p:spTgt>
                                        </p:tgtEl>
                                        <p:attrNameLst>
                                          <p:attrName>style.visibility</p:attrName>
                                        </p:attrNameLst>
                                      </p:cBhvr>
                                      <p:to>
                                        <p:strVal val="visible"/>
                                      </p:to>
                                    </p:set>
                                    <p:anim calcmode="lin" valueType="num">
                                      <p:cBhvr additive="base">
                                        <p:cTn id="17" dur="500"/>
                                        <p:tgtEl>
                                          <p:spTgt spid="63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136</a:t>
            </a:fld>
            <a:endParaRPr lang="en-US" sz="1400" b="0" i="0" u="none">
              <a:solidFill>
                <a:schemeClr val="dk1"/>
              </a:solidFill>
              <a:latin typeface="Tahoma"/>
              <a:ea typeface="Tahoma"/>
              <a:cs typeface="Tahoma"/>
              <a:sym typeface="Tahoma"/>
            </a:endParaRPr>
          </a:p>
        </p:txBody>
      </p:sp>
      <p:sp>
        <p:nvSpPr>
          <p:cNvPr id="641" name="Shape 641"/>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Some Lessons</a:t>
            </a:r>
          </a:p>
        </p:txBody>
      </p:sp>
      <p:sp>
        <p:nvSpPr>
          <p:cNvPr id="642" name="Shape 642"/>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Be the computer.</a:t>
            </a:r>
          </a:p>
          <a:p>
            <a:pPr marL="742950" marR="0" lvl="1" indent="-285750" algn="l" rtl="0">
              <a:lnSpc>
                <a:spcPct val="100000"/>
              </a:lnSpc>
              <a:spcBef>
                <a:spcPts val="560"/>
              </a:spcBef>
              <a:spcAft>
                <a:spcPts val="0"/>
              </a:spcAft>
              <a:buClr>
                <a:schemeClr val="hlink"/>
              </a:buClr>
              <a:buSzPct val="55000"/>
              <a:buFont typeface="Noto Sans Symbols"/>
              <a:buChar char="■"/>
            </a:pPr>
            <a:r>
              <a:rPr lang="en-US" sz="2800" b="0" i="0" u="none" strike="noStrike" cap="none">
                <a:solidFill>
                  <a:schemeClr val="dk1"/>
                </a:solidFill>
                <a:latin typeface="Tahoma"/>
                <a:ea typeface="Tahoma"/>
                <a:cs typeface="Tahoma"/>
                <a:sym typeface="Tahoma"/>
              </a:rPr>
              <a:t>One of the best ways to formulate an algorithm is to ask yourself how you would solve the problem.</a:t>
            </a:r>
          </a:p>
          <a:p>
            <a:pPr marL="742950" marR="0" lvl="1" indent="-285750" algn="l" rtl="0">
              <a:lnSpc>
                <a:spcPct val="100000"/>
              </a:lnSpc>
              <a:spcBef>
                <a:spcPts val="560"/>
              </a:spcBef>
              <a:spcAft>
                <a:spcPts val="0"/>
              </a:spcAft>
              <a:buClr>
                <a:schemeClr val="hlink"/>
              </a:buClr>
              <a:buSzPct val="55000"/>
              <a:buFont typeface="Noto Sans Symbols"/>
              <a:buChar char="■"/>
            </a:pPr>
            <a:r>
              <a:rPr lang="en-US" sz="2800" b="0" i="0" u="none" strike="noStrike" cap="none">
                <a:solidFill>
                  <a:schemeClr val="dk1"/>
                </a:solidFill>
                <a:latin typeface="Tahoma"/>
                <a:ea typeface="Tahoma"/>
                <a:cs typeface="Tahoma"/>
                <a:sym typeface="Tahoma"/>
              </a:rPr>
              <a:t>This straightforward approach is often simple, clear, and efficient enough.</a:t>
            </a:r>
          </a:p>
        </p:txBody>
      </p:sp>
    </p:spTree>
    <p:extLst>
      <p:ext uri="{BB962C8B-B14F-4D97-AF65-F5344CB8AC3E}">
        <p14:creationId xmlns:p14="http://schemas.microsoft.com/office/powerpoint/2010/main" val="268934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2">
                                            <p:txEl>
                                              <p:pRg st="0" end="0"/>
                                            </p:txEl>
                                          </p:spTgt>
                                        </p:tgtEl>
                                        <p:attrNameLst>
                                          <p:attrName>style.visibility</p:attrName>
                                        </p:attrNameLst>
                                      </p:cBhvr>
                                      <p:to>
                                        <p:strVal val="visible"/>
                                      </p:to>
                                    </p:set>
                                    <p:anim calcmode="lin" valueType="num">
                                      <p:cBhvr additive="base">
                                        <p:cTn id="7" dur="500"/>
                                        <p:tgtEl>
                                          <p:spTgt spid="6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42">
                                            <p:txEl>
                                              <p:pRg st="1" end="1"/>
                                            </p:txEl>
                                          </p:spTgt>
                                        </p:tgtEl>
                                        <p:attrNameLst>
                                          <p:attrName>style.visibility</p:attrName>
                                        </p:attrNameLst>
                                      </p:cBhvr>
                                      <p:to>
                                        <p:strVal val="visible"/>
                                      </p:to>
                                    </p:set>
                                    <p:anim calcmode="lin" valueType="num">
                                      <p:cBhvr additive="base">
                                        <p:cTn id="12" dur="500"/>
                                        <p:tgtEl>
                                          <p:spTgt spid="6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42">
                                            <p:txEl>
                                              <p:pRg st="2" end="2"/>
                                            </p:txEl>
                                          </p:spTgt>
                                        </p:tgtEl>
                                        <p:attrNameLst>
                                          <p:attrName>style.visibility</p:attrName>
                                        </p:attrNameLst>
                                      </p:cBhvr>
                                      <p:to>
                                        <p:strVal val="visible"/>
                                      </p:to>
                                    </p:set>
                                    <p:anim calcmode="lin" valueType="num">
                                      <p:cBhvr additive="base">
                                        <p:cTn id="17" dur="500"/>
                                        <p:tgtEl>
                                          <p:spTgt spid="64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137</a:t>
            </a:fld>
            <a:endParaRPr lang="en-US" sz="1400" b="0" i="0" u="none">
              <a:solidFill>
                <a:schemeClr val="dk1"/>
              </a:solidFill>
              <a:latin typeface="Tahoma"/>
              <a:ea typeface="Tahoma"/>
              <a:cs typeface="Tahoma"/>
              <a:sym typeface="Tahoma"/>
            </a:endParaRPr>
          </a:p>
        </p:txBody>
      </p:sp>
      <p:sp>
        <p:nvSpPr>
          <p:cNvPr id="509" name="Shape 509"/>
          <p:cNvSpPr txBox="1">
            <a:spLocks noGrp="1"/>
          </p:cNvSpPr>
          <p:nvPr>
            <p:ph type="title"/>
          </p:nvPr>
        </p:nvSpPr>
        <p:spPr>
          <a:xfrm>
            <a:off x="1066800" y="457200"/>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000" b="0" i="0" u="none" strike="noStrike" cap="none" dirty="0" smtClean="0">
                <a:solidFill>
                  <a:schemeClr val="dk2"/>
                </a:solidFill>
                <a:latin typeface="Tahoma"/>
                <a:ea typeface="Tahoma"/>
                <a:cs typeface="Tahoma"/>
                <a:sym typeface="Tahoma"/>
              </a:rPr>
              <a:t>Practice: Find Min </a:t>
            </a:r>
            <a:r>
              <a:rPr lang="en-US" sz="4000" b="0" i="0" u="none" strike="noStrike" cap="none" dirty="0">
                <a:solidFill>
                  <a:schemeClr val="dk2"/>
                </a:solidFill>
                <a:latin typeface="Tahoma"/>
                <a:ea typeface="Tahoma"/>
                <a:cs typeface="Tahoma"/>
                <a:sym typeface="Tahoma"/>
              </a:rPr>
              <a:t>of </a:t>
            </a:r>
            <a:r>
              <a:rPr lang="en-US" sz="4000" b="0" i="0" u="none" strike="noStrike" cap="none" dirty="0" smtClean="0">
                <a:solidFill>
                  <a:schemeClr val="dk2"/>
                </a:solidFill>
                <a:latin typeface="Tahoma"/>
                <a:ea typeface="Tahoma"/>
                <a:cs typeface="Tahoma"/>
                <a:sym typeface="Tahoma"/>
              </a:rPr>
              <a:t>Six Numbers</a:t>
            </a:r>
            <a:endParaRPr lang="en-US" sz="4000" b="0" i="0" u="none" strike="noStrike" cap="none" dirty="0">
              <a:solidFill>
                <a:schemeClr val="dk2"/>
              </a:solidFill>
              <a:latin typeface="Tahoma"/>
              <a:ea typeface="Tahoma"/>
              <a:cs typeface="Tahoma"/>
              <a:sym typeface="Tahoma"/>
            </a:endParaRPr>
          </a:p>
        </p:txBody>
      </p:sp>
      <p:sp>
        <p:nvSpPr>
          <p:cNvPr id="510" name="Shape 510"/>
          <p:cNvSpPr txBox="1">
            <a:spLocks noGrp="1"/>
          </p:cNvSpPr>
          <p:nvPr>
            <p:ph type="body" idx="1"/>
          </p:nvPr>
        </p:nvSpPr>
        <p:spPr>
          <a:xfrm>
            <a:off x="934064" y="1981200"/>
            <a:ext cx="7772400" cy="4114800"/>
          </a:xfrm>
          <a:prstGeom prst="rect">
            <a:avLst/>
          </a:prstGeom>
          <a:noFill/>
          <a:ln>
            <a:noFill/>
          </a:ln>
        </p:spPr>
        <p:txBody>
          <a:bodyPr lIns="91425" tIns="45700" rIns="91425" bIns="45700" anchor="t" anchorCtr="0">
            <a:noAutofit/>
          </a:bodyPr>
          <a:lstStyle/>
          <a:p>
            <a:pPr marL="285750" indent="-285750">
              <a:lnSpc>
                <a:spcPct val="100000"/>
              </a:lnSpc>
              <a:spcBef>
                <a:spcPts val="0"/>
              </a:spcBef>
              <a:buSzPct val="25000"/>
            </a:pPr>
            <a:r>
              <a:rPr lang="en-US" sz="2800" dirty="0" smtClean="0">
                <a:latin typeface="Courier New"/>
                <a:ea typeface="Courier New"/>
                <a:cs typeface="Courier New"/>
                <a:sym typeface="Courier New"/>
              </a:rPr>
              <a:t>Martial </a:t>
            </a:r>
            <a:r>
              <a:rPr lang="en-US" sz="2800" smtClean="0">
                <a:latin typeface="Courier New"/>
                <a:ea typeface="Courier New"/>
                <a:cs typeface="Courier New"/>
                <a:sym typeface="Courier New"/>
              </a:rPr>
              <a:t>Art Competition </a:t>
            </a:r>
            <a:r>
              <a:rPr lang="en-US" sz="2800" dirty="0" smtClean="0">
                <a:latin typeface="Courier New"/>
                <a:ea typeface="Courier New"/>
                <a:cs typeface="Courier New"/>
                <a:sym typeface="Courier New"/>
              </a:rPr>
              <a:t>scoring:</a:t>
            </a:r>
          </a:p>
          <a:p>
            <a:pPr marL="685800" lvl="1" indent="-285750">
              <a:lnSpc>
                <a:spcPct val="100000"/>
              </a:lnSpc>
              <a:spcBef>
                <a:spcPts val="0"/>
              </a:spcBef>
              <a:buSzPct val="25000"/>
            </a:pPr>
            <a:r>
              <a:rPr lang="en-US" sz="2000" dirty="0" smtClean="0">
                <a:latin typeface="Courier New"/>
                <a:ea typeface="Courier New"/>
                <a:cs typeface="Courier New"/>
                <a:sym typeface="Courier New"/>
              </a:rPr>
              <a:t>Six</a:t>
            </a:r>
            <a:r>
              <a:rPr lang="en-US" sz="2000" b="0" i="0" u="none" strike="noStrike" cap="none" dirty="0" smtClean="0">
                <a:solidFill>
                  <a:schemeClr val="dk1"/>
                </a:solidFill>
                <a:latin typeface="Courier New"/>
                <a:ea typeface="Courier New"/>
                <a:cs typeface="Courier New"/>
                <a:sym typeface="Courier New"/>
              </a:rPr>
              <a:t> judges give scores for each player.</a:t>
            </a:r>
          </a:p>
          <a:p>
            <a:pPr marL="685800" lvl="1" indent="-285750">
              <a:lnSpc>
                <a:spcPct val="100000"/>
              </a:lnSpc>
              <a:spcBef>
                <a:spcPts val="0"/>
              </a:spcBef>
              <a:buSzPct val="25000"/>
            </a:pPr>
            <a:r>
              <a:rPr lang="en-US" sz="2000" dirty="0" smtClean="0">
                <a:latin typeface="Courier New"/>
                <a:ea typeface="Courier New"/>
                <a:cs typeface="Courier New"/>
                <a:sym typeface="Courier New"/>
              </a:rPr>
              <a:t>The highest score and lowest score are automatically excluded.</a:t>
            </a:r>
          </a:p>
          <a:p>
            <a:pPr marL="685800" lvl="1" indent="-285750">
              <a:lnSpc>
                <a:spcPct val="100000"/>
              </a:lnSpc>
              <a:spcBef>
                <a:spcPts val="0"/>
              </a:spcBef>
              <a:buSzPct val="25000"/>
            </a:pPr>
            <a:r>
              <a:rPr lang="en-US" sz="2000" dirty="0" smtClean="0">
                <a:latin typeface="Courier New"/>
                <a:ea typeface="Courier New"/>
                <a:cs typeface="Courier New"/>
                <a:sym typeface="Courier New"/>
              </a:rPr>
              <a:t>Calculate the average score based on </a:t>
            </a:r>
            <a:r>
              <a:rPr lang="en-US" sz="2000" dirty="0">
                <a:latin typeface="Courier New"/>
                <a:ea typeface="Courier New"/>
                <a:cs typeface="Courier New"/>
                <a:sym typeface="Courier New"/>
              </a:rPr>
              <a:t>4</a:t>
            </a:r>
            <a:r>
              <a:rPr lang="en-US" sz="2000" dirty="0" smtClean="0">
                <a:latin typeface="Courier New"/>
                <a:ea typeface="Courier New"/>
                <a:cs typeface="Courier New"/>
                <a:sym typeface="Courier New"/>
              </a:rPr>
              <a:t> judges.</a:t>
            </a:r>
          </a:p>
          <a:p>
            <a:pPr marL="685800" lvl="1" indent="-285750">
              <a:lnSpc>
                <a:spcPct val="100000"/>
              </a:lnSpc>
              <a:spcBef>
                <a:spcPts val="0"/>
              </a:spcBef>
              <a:buSzPct val="25000"/>
            </a:pPr>
            <a:endParaRPr lang="en-US" sz="2000" dirty="0">
              <a:latin typeface="Courier New"/>
              <a:ea typeface="Courier New"/>
              <a:cs typeface="Courier New"/>
              <a:sym typeface="Courier New"/>
            </a:endParaRPr>
          </a:p>
          <a:p>
            <a:pPr marL="685800" lvl="1" indent="-285750">
              <a:lnSpc>
                <a:spcPct val="100000"/>
              </a:lnSpc>
              <a:spcBef>
                <a:spcPts val="0"/>
              </a:spcBef>
              <a:buSzPct val="25000"/>
            </a:pPr>
            <a:endParaRPr lang="en-US" sz="2000" dirty="0">
              <a:latin typeface="Courier New"/>
              <a:ea typeface="Courier New"/>
              <a:cs typeface="Courier New"/>
              <a:sym typeface="Courier New"/>
            </a:endParaRPr>
          </a:p>
          <a:p>
            <a:pPr marL="285750" indent="-285750">
              <a:lnSpc>
                <a:spcPct val="100000"/>
              </a:lnSpc>
              <a:spcBef>
                <a:spcPts val="0"/>
              </a:spcBef>
              <a:buSzPct val="25000"/>
            </a:pPr>
            <a:endParaRPr lang="en-US" sz="2800" b="0" i="0" u="none" strike="noStrike" cap="none" dirty="0" smtClean="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4763128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138</a:t>
            </a:fld>
            <a:endParaRPr lang="en-US" sz="1400" b="0" i="0" u="none">
              <a:solidFill>
                <a:schemeClr val="dk1"/>
              </a:solidFill>
              <a:latin typeface="Tahoma"/>
              <a:ea typeface="Tahoma"/>
              <a:cs typeface="Tahoma"/>
              <a:sym typeface="Tahoma"/>
            </a:endParaRPr>
          </a:p>
        </p:txBody>
      </p:sp>
      <p:sp>
        <p:nvSpPr>
          <p:cNvPr id="84" name="Shape 8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Objectives</a:t>
            </a:r>
          </a:p>
        </p:txBody>
      </p:sp>
      <p:sp>
        <p:nvSpPr>
          <p:cNvPr id="85" name="Shape 85"/>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To understand the concepts of definite and indefinite loops as they are realized in the Python </a:t>
            </a:r>
            <a:r>
              <a:rPr lang="en-US" sz="3200" b="0" i="0" u="none" strike="noStrike" cap="none">
                <a:solidFill>
                  <a:schemeClr val="dk1"/>
                </a:solidFill>
                <a:latin typeface="Courier New"/>
                <a:ea typeface="Courier New"/>
                <a:cs typeface="Courier New"/>
                <a:sym typeface="Courier New"/>
              </a:rPr>
              <a:t>for</a:t>
            </a:r>
            <a:r>
              <a:rPr lang="en-US" sz="3200" b="0" i="0" u="none" strike="noStrike" cap="none">
                <a:solidFill>
                  <a:schemeClr val="dk1"/>
                </a:solidFill>
                <a:latin typeface="Tahoma"/>
                <a:ea typeface="Tahoma"/>
                <a:cs typeface="Tahoma"/>
                <a:sym typeface="Tahoma"/>
              </a:rPr>
              <a:t> and </a:t>
            </a:r>
            <a:r>
              <a:rPr lang="en-US" sz="3200" b="0" i="0" u="none" strike="noStrike" cap="none">
                <a:solidFill>
                  <a:schemeClr val="dk1"/>
                </a:solidFill>
                <a:latin typeface="Courier New"/>
                <a:ea typeface="Courier New"/>
                <a:cs typeface="Courier New"/>
                <a:sym typeface="Courier New"/>
              </a:rPr>
              <a:t>while</a:t>
            </a:r>
            <a:r>
              <a:rPr lang="en-US" sz="3200" b="0" i="0" u="none" strike="noStrike" cap="none">
                <a:solidFill>
                  <a:schemeClr val="dk1"/>
                </a:solidFill>
                <a:latin typeface="Tahoma"/>
                <a:ea typeface="Tahoma"/>
                <a:cs typeface="Tahoma"/>
                <a:sym typeface="Tahoma"/>
              </a:rPr>
              <a:t> statements.</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To understand the programming patterns interactive loop and sentinel loop and their implementations using a Python </a:t>
            </a:r>
            <a:r>
              <a:rPr lang="en-US" sz="3200" b="0" i="0" u="none" strike="noStrike" cap="none">
                <a:solidFill>
                  <a:schemeClr val="dk1"/>
                </a:solidFill>
                <a:latin typeface="Courier New"/>
                <a:ea typeface="Courier New"/>
                <a:cs typeface="Courier New"/>
                <a:sym typeface="Courier New"/>
              </a:rPr>
              <a:t>while</a:t>
            </a:r>
            <a:r>
              <a:rPr lang="en-US" sz="3200" b="0" i="0" u="none" strike="noStrike" cap="none">
                <a:solidFill>
                  <a:schemeClr val="dk1"/>
                </a:solidFill>
                <a:latin typeface="Tahoma"/>
                <a:ea typeface="Tahoma"/>
                <a:cs typeface="Tahoma"/>
                <a:sym typeface="Tahoma"/>
              </a:rPr>
              <a:t> statement.</a:t>
            </a:r>
          </a:p>
        </p:txBody>
      </p:sp>
    </p:spTree>
    <p:extLst>
      <p:ext uri="{BB962C8B-B14F-4D97-AF65-F5344CB8AC3E}">
        <p14:creationId xmlns:p14="http://schemas.microsoft.com/office/powerpoint/2010/main" val="251613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p:tgtEl>
                                          <p:spTgt spid="8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 calcmode="lin" valueType="num">
                                      <p:cBhvr additive="base">
                                        <p:cTn id="12" dur="500"/>
                                        <p:tgtEl>
                                          <p:spTgt spid="8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30" name="Shape 130"/>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139</a:t>
            </a:fld>
            <a:endParaRPr lang="en-US" sz="1400" b="0" i="0" u="none">
              <a:solidFill>
                <a:schemeClr val="dk1"/>
              </a:solidFill>
              <a:latin typeface="Tahoma"/>
              <a:ea typeface="Tahoma"/>
              <a:cs typeface="Tahoma"/>
              <a:sym typeface="Tahoma"/>
            </a:endParaRPr>
          </a:p>
        </p:txBody>
      </p:sp>
      <p:sp>
        <p:nvSpPr>
          <p:cNvPr id="131" name="Shape 131"/>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For Loops: A Quick Review</a:t>
            </a:r>
          </a:p>
        </p:txBody>
      </p:sp>
      <p:sp>
        <p:nvSpPr>
          <p:cNvPr id="132" name="Shape 132"/>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average1.py</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A program to average a set of numbers</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Illustrates counted loop with accumulator</a:t>
            </a:r>
          </a:p>
          <a:p>
            <a:pPr marL="342900" marR="0" lvl="0" indent="-342900" algn="l" rtl="0">
              <a:lnSpc>
                <a:spcPct val="100000"/>
              </a:lnSpc>
              <a:spcBef>
                <a:spcPts val="360"/>
              </a:spcBef>
              <a:spcAft>
                <a:spcPts val="0"/>
              </a:spcAft>
              <a:buClr>
                <a:schemeClr val="folHlink"/>
              </a:buClr>
              <a:buSzPct val="25000"/>
              <a:buFont typeface="Noto Sans Symbols"/>
              <a:buNone/>
            </a:pPr>
            <a:endParaRPr sz="18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def main():</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n = eval(input("How many numbers do you have? "))</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sum = 0.0</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for i in range(n):</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x = eval(input("Enter a number &gt;&gt; "))</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sum = sum + x</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    print("\nThe average of the numbers is", sum / n)</a:t>
            </a:r>
          </a:p>
          <a:p>
            <a:pPr marL="342900" marR="0" lvl="0" indent="-342900" algn="l" rtl="0">
              <a:lnSpc>
                <a:spcPct val="100000"/>
              </a:lnSpc>
              <a:spcBef>
                <a:spcPts val="360"/>
              </a:spcBef>
              <a:spcAft>
                <a:spcPts val="0"/>
              </a:spcAft>
              <a:buClr>
                <a:schemeClr val="folHlink"/>
              </a:buClr>
              <a:buSzPct val="60000"/>
              <a:buFont typeface="Noto Sans Symbols"/>
              <a:buChar char="■"/>
            </a:pPr>
            <a:r>
              <a:rPr lang="en-US" sz="1800" b="0" i="0" u="none" strike="noStrike" cap="none">
                <a:solidFill>
                  <a:schemeClr val="dk1"/>
                </a:solidFill>
                <a:latin typeface="Tahoma"/>
                <a:ea typeface="Tahoma"/>
                <a:cs typeface="Tahoma"/>
                <a:sym typeface="Tahoma"/>
              </a:rPr>
              <a:t>Note that sum is initialized to 0.0 so that </a:t>
            </a:r>
            <a:r>
              <a:rPr lang="en-US" sz="1800" b="0" i="0" u="none" strike="noStrike" cap="none">
                <a:solidFill>
                  <a:schemeClr val="dk1"/>
                </a:solidFill>
                <a:latin typeface="Courier New"/>
                <a:ea typeface="Courier New"/>
                <a:cs typeface="Courier New"/>
                <a:sym typeface="Courier New"/>
              </a:rPr>
              <a:t>sum/n</a:t>
            </a:r>
            <a:r>
              <a:rPr lang="en-US" sz="1800" b="0" i="0" u="none" strike="noStrike" cap="none">
                <a:solidFill>
                  <a:schemeClr val="dk1"/>
                </a:solidFill>
                <a:latin typeface="Tahoma"/>
                <a:ea typeface="Tahoma"/>
                <a:cs typeface="Tahoma"/>
                <a:sym typeface="Tahoma"/>
              </a:rPr>
              <a:t> returns a float!</a:t>
            </a:r>
          </a:p>
        </p:txBody>
      </p:sp>
    </p:spTree>
    <p:extLst>
      <p:ext uri="{BB962C8B-B14F-4D97-AF65-F5344CB8AC3E}">
        <p14:creationId xmlns:p14="http://schemas.microsoft.com/office/powerpoint/2010/main" val="345942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89" name="Shape 18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Compiling vs. Interpreting</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Once program is compiled, it can be executed over and over without the source code or compiler. If it is interpreted, the source code and interpreter are needed each time the program runs</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Compiled programs generally run faster since the translation of the source code happens only once.</a:t>
            </a:r>
          </a:p>
        </p:txBody>
      </p:sp>
      <p:sp>
        <p:nvSpPr>
          <p:cNvPr id="190" name="Shape 19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180668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p:tgtEl>
                                          <p:spTgt spid="18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 calcmode="lin" valueType="num">
                                      <p:cBhvr additive="base">
                                        <p:cTn id="12" dur="500"/>
                                        <p:tgtEl>
                                          <p:spTgt spid="18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 calcmode="lin" valueType="num">
                                      <p:cBhvr additive="base">
                                        <p:cTn id="17" dur="500"/>
                                        <p:tgtEl>
                                          <p:spTgt spid="18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38" name="Shape 138"/>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140</a:t>
            </a:fld>
            <a:endParaRPr lang="en-US" sz="1400" b="0" i="0" u="none">
              <a:solidFill>
                <a:schemeClr val="dk1"/>
              </a:solidFill>
              <a:latin typeface="Tahoma"/>
              <a:ea typeface="Tahoma"/>
              <a:cs typeface="Tahoma"/>
              <a:sym typeface="Tahoma"/>
            </a:endParaRPr>
          </a:p>
        </p:txBody>
      </p:sp>
      <p:sp>
        <p:nvSpPr>
          <p:cNvPr id="139" name="Shape 139"/>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For Loops: A Quick Review</a:t>
            </a:r>
          </a:p>
        </p:txBody>
      </p:sp>
      <p:sp>
        <p:nvSpPr>
          <p:cNvPr id="140" name="Shape 140"/>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How many numbers do you have? 5</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&gt;&gt; 32</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&gt;&gt; 45</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&gt;&gt; 34</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&gt;&gt; 76</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&gt;&gt; 45</a:t>
            </a:r>
          </a:p>
          <a:p>
            <a:pPr marL="342900" marR="0" lvl="0" indent="-342900" algn="l" rtl="0">
              <a:lnSpc>
                <a:spcPct val="100000"/>
              </a:lnSpc>
              <a:spcBef>
                <a:spcPts val="360"/>
              </a:spcBef>
              <a:spcAft>
                <a:spcPts val="0"/>
              </a:spcAft>
              <a:buClr>
                <a:schemeClr val="folHlink"/>
              </a:buClr>
              <a:buSzPct val="25000"/>
              <a:buFont typeface="Noto Sans Symbols"/>
              <a:buNone/>
            </a:pPr>
            <a:endParaRPr sz="18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The average of the numbers is 46.4</a:t>
            </a:r>
          </a:p>
        </p:txBody>
      </p:sp>
    </p:spTree>
    <p:extLst>
      <p:ext uri="{BB962C8B-B14F-4D97-AF65-F5344CB8AC3E}">
        <p14:creationId xmlns:p14="http://schemas.microsoft.com/office/powerpoint/2010/main" val="3619591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46" name="Shape 146"/>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141</a:t>
            </a:fld>
            <a:endParaRPr lang="en-US" sz="1400" b="0" i="0" u="none">
              <a:solidFill>
                <a:schemeClr val="dk1"/>
              </a:solidFill>
              <a:latin typeface="Tahoma"/>
              <a:ea typeface="Tahoma"/>
              <a:cs typeface="Tahoma"/>
              <a:sym typeface="Tahoma"/>
            </a:endParaRPr>
          </a:p>
        </p:txBody>
      </p:sp>
      <p:sp>
        <p:nvSpPr>
          <p:cNvPr id="147" name="Shape 147"/>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Loops</a:t>
            </a:r>
          </a:p>
        </p:txBody>
      </p:sp>
      <p:sp>
        <p:nvSpPr>
          <p:cNvPr id="148" name="Shape 148"/>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That last program got the job done, but you need to know ahead of time how many numbers you</a:t>
            </a: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chemeClr val="dk1"/>
                </a:solidFill>
                <a:latin typeface="Tahoma"/>
                <a:ea typeface="Tahoma"/>
                <a:cs typeface="Tahoma"/>
                <a:sym typeface="Tahoma"/>
              </a:rPr>
              <a:t>ll be dealing with.</a:t>
            </a:r>
          </a:p>
          <a:p>
            <a:pPr marL="342900" marR="0" lvl="0" indent="-342900" algn="l" rtl="0">
              <a:lnSpc>
                <a:spcPct val="10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What we need is a way for the computer to take care of counting how many numbers there are.</a:t>
            </a:r>
          </a:p>
          <a:p>
            <a:pPr marL="342900" marR="0" lvl="0" indent="-342900" algn="l" rtl="0">
              <a:lnSpc>
                <a:spcPct val="10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The </a:t>
            </a:r>
            <a:r>
              <a:rPr lang="en-US" sz="2800" b="0" i="0" u="none" strike="noStrike" cap="none">
                <a:solidFill>
                  <a:schemeClr val="dk1"/>
                </a:solidFill>
                <a:latin typeface="Courier New"/>
                <a:ea typeface="Courier New"/>
                <a:cs typeface="Courier New"/>
                <a:sym typeface="Courier New"/>
              </a:rPr>
              <a:t>for</a:t>
            </a:r>
            <a:r>
              <a:rPr lang="en-US" sz="2800" b="0" i="0" u="none" strike="noStrike" cap="none">
                <a:solidFill>
                  <a:schemeClr val="dk1"/>
                </a:solidFill>
                <a:latin typeface="Tahoma"/>
                <a:ea typeface="Tahoma"/>
                <a:cs typeface="Tahoma"/>
                <a:sym typeface="Tahoma"/>
              </a:rPr>
              <a:t> loop is a definite loop, meaning that the number of iterations is determined when the loop starts.</a:t>
            </a:r>
          </a:p>
        </p:txBody>
      </p:sp>
    </p:spTree>
    <p:extLst>
      <p:ext uri="{BB962C8B-B14F-4D97-AF65-F5344CB8AC3E}">
        <p14:creationId xmlns:p14="http://schemas.microsoft.com/office/powerpoint/2010/main" val="214539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 calcmode="lin" valueType="num">
                                      <p:cBhvr additive="base">
                                        <p:cTn id="7" dur="500"/>
                                        <p:tgtEl>
                                          <p:spTgt spid="1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 calcmode="lin" valueType="num">
                                      <p:cBhvr additive="base">
                                        <p:cTn id="12" dur="500"/>
                                        <p:tgtEl>
                                          <p:spTgt spid="1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 calcmode="lin" valueType="num">
                                      <p:cBhvr additive="base">
                                        <p:cTn id="17" dur="500"/>
                                        <p:tgtEl>
                                          <p:spTgt spid="14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54" name="Shape 154"/>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142</a:t>
            </a:fld>
            <a:endParaRPr lang="en-US" sz="1400" b="0" i="0" u="none">
              <a:solidFill>
                <a:schemeClr val="dk1"/>
              </a:solidFill>
              <a:latin typeface="Tahoma"/>
              <a:ea typeface="Tahoma"/>
              <a:cs typeface="Tahoma"/>
              <a:sym typeface="Tahoma"/>
            </a:endParaRPr>
          </a:p>
        </p:txBody>
      </p:sp>
      <p:sp>
        <p:nvSpPr>
          <p:cNvPr id="155" name="Shape 155"/>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Loops</a:t>
            </a:r>
          </a:p>
        </p:txBody>
      </p:sp>
      <p:sp>
        <p:nvSpPr>
          <p:cNvPr id="156" name="Shape 156"/>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60000"/>
              <a:buFont typeface="Noto Sans Symbols"/>
              <a:buChar char="■"/>
            </a:pPr>
            <a:r>
              <a:rPr lang="en-US" sz="3200" b="0" i="0" u="none" strike="noStrike" cap="none" dirty="0">
                <a:solidFill>
                  <a:schemeClr val="dk1"/>
                </a:solidFill>
                <a:latin typeface="Tahoma"/>
                <a:ea typeface="Tahoma"/>
                <a:cs typeface="Tahoma"/>
                <a:sym typeface="Tahoma"/>
              </a:rPr>
              <a:t>We can</a:t>
            </a:r>
            <a:r>
              <a:rPr lang="en-US" sz="3200" b="0" i="0" u="none" strike="noStrike" cap="none" dirty="0">
                <a:solidFill>
                  <a:schemeClr val="dk1"/>
                </a:solidFill>
                <a:latin typeface="Times New Roman"/>
                <a:ea typeface="Times New Roman"/>
                <a:cs typeface="Times New Roman"/>
                <a:sym typeface="Times New Roman"/>
              </a:rPr>
              <a:t>’</a:t>
            </a:r>
            <a:r>
              <a:rPr lang="en-US" sz="3200" b="0" i="0" u="none" strike="noStrike" cap="none" dirty="0">
                <a:solidFill>
                  <a:schemeClr val="dk1"/>
                </a:solidFill>
                <a:latin typeface="Tahoma"/>
                <a:ea typeface="Tahoma"/>
                <a:cs typeface="Tahoma"/>
                <a:sym typeface="Tahoma"/>
              </a:rPr>
              <a:t>t use a definite loop unless we know the number of iterations ahead of time. We can</a:t>
            </a:r>
            <a:r>
              <a:rPr lang="en-US" sz="3200" b="0" i="0" u="none" strike="noStrike" cap="none" dirty="0">
                <a:solidFill>
                  <a:schemeClr val="dk1"/>
                </a:solidFill>
                <a:latin typeface="Times New Roman"/>
                <a:ea typeface="Times New Roman"/>
                <a:cs typeface="Times New Roman"/>
                <a:sym typeface="Times New Roman"/>
              </a:rPr>
              <a:t>’</a:t>
            </a:r>
            <a:r>
              <a:rPr lang="en-US" sz="3200" b="0" i="0" u="none" strike="noStrike" cap="none" dirty="0">
                <a:solidFill>
                  <a:schemeClr val="dk1"/>
                </a:solidFill>
                <a:latin typeface="Tahoma"/>
                <a:ea typeface="Tahoma"/>
                <a:cs typeface="Tahoma"/>
                <a:sym typeface="Tahoma"/>
              </a:rPr>
              <a:t>t know how many iterations we need until all the numbers have been entered.</a:t>
            </a:r>
          </a:p>
          <a:p>
            <a:pPr marL="342900" marR="0" lvl="0" indent="-342900" algn="l" rtl="0">
              <a:lnSpc>
                <a:spcPct val="90000"/>
              </a:lnSpc>
              <a:spcBef>
                <a:spcPts val="640"/>
              </a:spcBef>
              <a:spcAft>
                <a:spcPts val="0"/>
              </a:spcAft>
              <a:buClr>
                <a:schemeClr val="folHlink"/>
              </a:buClr>
              <a:buSzPct val="60000"/>
              <a:buFont typeface="Noto Sans Symbols"/>
              <a:buChar char="■"/>
            </a:pPr>
            <a:r>
              <a:rPr lang="en-US" sz="3200" b="0" i="0" u="none" strike="noStrike" cap="none" dirty="0" smtClean="0">
                <a:solidFill>
                  <a:schemeClr val="dk1"/>
                </a:solidFill>
                <a:latin typeface="Tahoma"/>
                <a:ea typeface="Tahoma"/>
                <a:cs typeface="Tahoma"/>
                <a:sym typeface="Tahoma"/>
              </a:rPr>
              <a:t>The </a:t>
            </a:r>
            <a:r>
              <a:rPr lang="en-US" sz="3200" b="0" i="1" u="none" strike="noStrike" cap="none" dirty="0">
                <a:solidFill>
                  <a:schemeClr val="dk1"/>
                </a:solidFill>
                <a:latin typeface="Tahoma"/>
                <a:ea typeface="Tahoma"/>
                <a:cs typeface="Tahoma"/>
                <a:sym typeface="Tahoma"/>
              </a:rPr>
              <a:t>indefinite</a:t>
            </a:r>
            <a:r>
              <a:rPr lang="en-US" sz="3200" b="0" i="0" u="none" strike="noStrike" cap="none" dirty="0">
                <a:solidFill>
                  <a:schemeClr val="dk1"/>
                </a:solidFill>
                <a:latin typeface="Tahoma"/>
                <a:ea typeface="Tahoma"/>
                <a:cs typeface="Tahoma"/>
                <a:sym typeface="Tahoma"/>
              </a:rPr>
              <a:t> or </a:t>
            </a:r>
            <a:r>
              <a:rPr lang="en-US" sz="3200" b="0" i="1" u="none" strike="noStrike" cap="none" dirty="0">
                <a:solidFill>
                  <a:schemeClr val="dk1"/>
                </a:solidFill>
                <a:latin typeface="Tahoma"/>
                <a:ea typeface="Tahoma"/>
                <a:cs typeface="Tahoma"/>
                <a:sym typeface="Tahoma"/>
              </a:rPr>
              <a:t>conditional</a:t>
            </a:r>
            <a:r>
              <a:rPr lang="en-US" sz="3200" b="0" i="0" u="none" strike="noStrike" cap="none" dirty="0">
                <a:solidFill>
                  <a:schemeClr val="dk1"/>
                </a:solidFill>
                <a:latin typeface="Tahoma"/>
                <a:ea typeface="Tahoma"/>
                <a:cs typeface="Tahoma"/>
                <a:sym typeface="Tahoma"/>
              </a:rPr>
              <a:t> loop keeps iterating until certain conditions are met.</a:t>
            </a:r>
          </a:p>
        </p:txBody>
      </p:sp>
    </p:spTree>
    <p:extLst>
      <p:ext uri="{BB962C8B-B14F-4D97-AF65-F5344CB8AC3E}">
        <p14:creationId xmlns:p14="http://schemas.microsoft.com/office/powerpoint/2010/main" val="260339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p:tgtEl>
                                          <p:spTgt spid="15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6">
                                            <p:txEl>
                                              <p:pRg st="1" end="1"/>
                                            </p:txEl>
                                          </p:spTgt>
                                        </p:tgtEl>
                                        <p:attrNameLst>
                                          <p:attrName>style.visibility</p:attrName>
                                        </p:attrNameLst>
                                      </p:cBhvr>
                                      <p:to>
                                        <p:strVal val="visible"/>
                                      </p:to>
                                    </p:set>
                                    <p:anim calcmode="lin" valueType="num">
                                      <p:cBhvr additive="base">
                                        <p:cTn id="12" dur="500"/>
                                        <p:tgtEl>
                                          <p:spTgt spid="15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62" name="Shape 162"/>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143</a:t>
            </a:fld>
            <a:endParaRPr lang="en-US" sz="1400" b="0" i="0" u="none">
              <a:solidFill>
                <a:schemeClr val="dk1"/>
              </a:solidFill>
              <a:latin typeface="Tahoma"/>
              <a:ea typeface="Tahoma"/>
              <a:cs typeface="Tahoma"/>
              <a:sym typeface="Tahoma"/>
            </a:endParaRPr>
          </a:p>
        </p:txBody>
      </p:sp>
      <p:sp>
        <p:nvSpPr>
          <p:cNvPr id="163" name="Shape 163"/>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Loops</a:t>
            </a:r>
          </a:p>
        </p:txBody>
      </p:sp>
      <p:sp>
        <p:nvSpPr>
          <p:cNvPr id="164" name="Shape 164"/>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Courier New"/>
                <a:ea typeface="Courier New"/>
                <a:cs typeface="Courier New"/>
                <a:sym typeface="Courier New"/>
              </a:rPr>
              <a:t>while &lt;condition&gt;:</a:t>
            </a:r>
            <a:br>
              <a:rPr lang="en-US" sz="2800" b="0" i="0" u="none" strike="noStrike" cap="none">
                <a:solidFill>
                  <a:schemeClr val="dk1"/>
                </a:solidFill>
                <a:latin typeface="Courier New"/>
                <a:ea typeface="Courier New"/>
                <a:cs typeface="Courier New"/>
                <a:sym typeface="Courier New"/>
              </a:rPr>
            </a:br>
            <a:r>
              <a:rPr lang="en-US" sz="2800" b="0" i="0" u="none" strike="noStrike" cap="none">
                <a:solidFill>
                  <a:schemeClr val="dk1"/>
                </a:solidFill>
                <a:latin typeface="Courier New"/>
                <a:ea typeface="Courier New"/>
                <a:cs typeface="Courier New"/>
                <a:sym typeface="Courier New"/>
              </a:rPr>
              <a:t>   &lt;body&gt;</a:t>
            </a:r>
          </a:p>
          <a:p>
            <a:pPr marL="342900" marR="0" lvl="0" indent="-342900" algn="l" rtl="0">
              <a:lnSpc>
                <a:spcPct val="10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Courier New"/>
                <a:ea typeface="Courier New"/>
                <a:cs typeface="Courier New"/>
                <a:sym typeface="Courier New"/>
              </a:rPr>
              <a:t>condition </a:t>
            </a:r>
            <a:r>
              <a:rPr lang="en-US" sz="2800" b="0" i="0" u="none" strike="noStrike" cap="none">
                <a:solidFill>
                  <a:schemeClr val="dk1"/>
                </a:solidFill>
                <a:latin typeface="Tahoma"/>
                <a:ea typeface="Tahoma"/>
                <a:cs typeface="Tahoma"/>
                <a:sym typeface="Tahoma"/>
              </a:rPr>
              <a:t>is a Boolean expression, just like in </a:t>
            </a:r>
            <a:r>
              <a:rPr lang="en-US" sz="2800" b="0" i="0" u="none" strike="noStrike" cap="none">
                <a:solidFill>
                  <a:schemeClr val="dk1"/>
                </a:solidFill>
                <a:latin typeface="Courier New"/>
                <a:ea typeface="Courier New"/>
                <a:cs typeface="Courier New"/>
                <a:sym typeface="Courier New"/>
              </a:rPr>
              <a:t>if</a:t>
            </a:r>
            <a:r>
              <a:rPr lang="en-US" sz="2800" b="0" i="0" u="none" strike="noStrike" cap="none">
                <a:solidFill>
                  <a:schemeClr val="dk1"/>
                </a:solidFill>
                <a:latin typeface="Tahoma"/>
                <a:ea typeface="Tahoma"/>
                <a:cs typeface="Tahoma"/>
                <a:sym typeface="Tahoma"/>
              </a:rPr>
              <a:t> statements. The body is a sequence of one or more statements.</a:t>
            </a:r>
          </a:p>
          <a:p>
            <a:pPr marL="342900" marR="0" lvl="0" indent="-342900" algn="l" rtl="0">
              <a:lnSpc>
                <a:spcPct val="10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Semantically, the body of the loop executes repeatedly as long as the condition remains true. When the condition is false, the loop terminates.</a:t>
            </a:r>
          </a:p>
        </p:txBody>
      </p:sp>
    </p:spTree>
    <p:extLst>
      <p:ext uri="{BB962C8B-B14F-4D97-AF65-F5344CB8AC3E}">
        <p14:creationId xmlns:p14="http://schemas.microsoft.com/office/powerpoint/2010/main" val="2559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additive="base">
                                        <p:cTn id="7" dur="500"/>
                                        <p:tgtEl>
                                          <p:spTgt spid="16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 calcmode="lin" valueType="num">
                                      <p:cBhvr additive="base">
                                        <p:cTn id="12" dur="500"/>
                                        <p:tgtEl>
                                          <p:spTgt spid="16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 calcmode="lin" valueType="num">
                                      <p:cBhvr additive="base">
                                        <p:cTn id="17" dur="500"/>
                                        <p:tgtEl>
                                          <p:spTgt spid="164">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70" name="Shape 170"/>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144</a:t>
            </a:fld>
            <a:endParaRPr lang="en-US" sz="1400" b="0" i="0" u="none">
              <a:solidFill>
                <a:schemeClr val="dk1"/>
              </a:solidFill>
              <a:latin typeface="Tahoma"/>
              <a:ea typeface="Tahoma"/>
              <a:cs typeface="Tahoma"/>
              <a:sym typeface="Tahoma"/>
            </a:endParaRPr>
          </a:p>
        </p:txBody>
      </p:sp>
      <p:sp>
        <p:nvSpPr>
          <p:cNvPr id="171" name="Shape 171"/>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Loops</a:t>
            </a:r>
          </a:p>
        </p:txBody>
      </p:sp>
      <p:sp>
        <p:nvSpPr>
          <p:cNvPr id="172" name="Shape 172"/>
          <p:cNvSpPr txBox="1">
            <a:spLocks noGrp="1"/>
          </p:cNvSpPr>
          <p:nvPr>
            <p:ph type="body" idx="1"/>
          </p:nvPr>
        </p:nvSpPr>
        <p:spPr>
          <a:xfrm>
            <a:off x="1182687" y="4800600"/>
            <a:ext cx="7772400" cy="1331912"/>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The condition is tested at the top of the loop. This is known as a </a:t>
            </a:r>
            <a:r>
              <a:rPr lang="en-US" sz="2800" b="0" i="1" u="none" strike="noStrike" cap="none">
                <a:solidFill>
                  <a:schemeClr val="dk1"/>
                </a:solidFill>
                <a:latin typeface="Tahoma"/>
                <a:ea typeface="Tahoma"/>
                <a:cs typeface="Tahoma"/>
                <a:sym typeface="Tahoma"/>
              </a:rPr>
              <a:t>pre-test</a:t>
            </a:r>
            <a:r>
              <a:rPr lang="en-US" sz="2800" b="0" i="0" u="none" strike="noStrike" cap="none">
                <a:solidFill>
                  <a:schemeClr val="dk1"/>
                </a:solidFill>
                <a:latin typeface="Tahoma"/>
                <a:ea typeface="Tahoma"/>
                <a:cs typeface="Tahoma"/>
                <a:sym typeface="Tahoma"/>
              </a:rPr>
              <a:t> loop. If the condition is initially false, the loop body will not execute at all.</a:t>
            </a:r>
          </a:p>
        </p:txBody>
      </p:sp>
      <p:pic>
        <p:nvPicPr>
          <p:cNvPr id="173" name="Shape 173" descr="whileloop"/>
          <p:cNvPicPr preferRelativeResize="0"/>
          <p:nvPr/>
        </p:nvPicPr>
        <p:blipFill rotWithShape="1">
          <a:blip r:embed="rId3">
            <a:alphaModFix/>
          </a:blip>
          <a:srcRect/>
          <a:stretch/>
        </p:blipFill>
        <p:spPr>
          <a:xfrm>
            <a:off x="3505200" y="1828800"/>
            <a:ext cx="2114550" cy="2811461"/>
          </a:xfrm>
          <a:prstGeom prst="rect">
            <a:avLst/>
          </a:prstGeom>
          <a:noFill/>
          <a:ln>
            <a:noFill/>
          </a:ln>
        </p:spPr>
      </p:pic>
    </p:spTree>
    <p:extLst>
      <p:ext uri="{BB962C8B-B14F-4D97-AF65-F5344CB8AC3E}">
        <p14:creationId xmlns:p14="http://schemas.microsoft.com/office/powerpoint/2010/main" val="152535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500"/>
                                        <p:tgtEl>
                                          <p:spTgt spid="17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2">
                                            <p:txEl>
                                              <p:pRg st="0" end="0"/>
                                            </p:txEl>
                                          </p:spTgt>
                                        </p:tgtEl>
                                        <p:attrNameLst>
                                          <p:attrName>style.visibility</p:attrName>
                                        </p:attrNameLst>
                                      </p:cBhvr>
                                      <p:to>
                                        <p:strVal val="visible"/>
                                      </p:to>
                                    </p:set>
                                    <p:anim calcmode="lin" valueType="num">
                                      <p:cBhvr additive="base">
                                        <p:cTn id="12" dur="500"/>
                                        <p:tgtEl>
                                          <p:spTgt spid="17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79" name="Shape 179"/>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145</a:t>
            </a:fld>
            <a:endParaRPr lang="en-US" sz="1400" b="0" i="0" u="none">
              <a:solidFill>
                <a:schemeClr val="dk1"/>
              </a:solidFill>
              <a:latin typeface="Tahoma"/>
              <a:ea typeface="Tahoma"/>
              <a:cs typeface="Tahoma"/>
              <a:sym typeface="Tahoma"/>
            </a:endParaRPr>
          </a:p>
        </p:txBody>
      </p:sp>
      <p:sp>
        <p:nvSpPr>
          <p:cNvPr id="180" name="Shape 180"/>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a:t>
            </a:r>
          </a:p>
        </p:txBody>
      </p:sp>
      <p:sp>
        <p:nvSpPr>
          <p:cNvPr id="181" name="Shape 181"/>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dirty="0">
                <a:solidFill>
                  <a:schemeClr val="dk1"/>
                </a:solidFill>
                <a:latin typeface="Tahoma"/>
                <a:ea typeface="Tahoma"/>
                <a:cs typeface="Tahoma"/>
                <a:sym typeface="Tahoma"/>
              </a:rPr>
              <a:t>Here</a:t>
            </a:r>
            <a:r>
              <a:rPr lang="en-US" sz="3200" b="0" i="0" u="none" strike="noStrike" cap="none" dirty="0">
                <a:solidFill>
                  <a:schemeClr val="dk1"/>
                </a:solidFill>
                <a:latin typeface="Times New Roman"/>
                <a:ea typeface="Times New Roman"/>
                <a:cs typeface="Times New Roman"/>
                <a:sym typeface="Times New Roman"/>
              </a:rPr>
              <a:t>’</a:t>
            </a:r>
            <a:r>
              <a:rPr lang="en-US" sz="3200" b="0" i="0" u="none" strike="noStrike" cap="none" dirty="0">
                <a:solidFill>
                  <a:schemeClr val="dk1"/>
                </a:solidFill>
                <a:latin typeface="Tahoma"/>
                <a:ea typeface="Tahoma"/>
                <a:cs typeface="Tahoma"/>
                <a:sym typeface="Tahoma"/>
              </a:rPr>
              <a:t>s an example of a </a:t>
            </a:r>
            <a:r>
              <a:rPr lang="en-US" sz="3200" b="0" i="0" u="none" strike="noStrike" cap="none" dirty="0">
                <a:solidFill>
                  <a:schemeClr val="dk1"/>
                </a:solidFill>
                <a:latin typeface="Courier New"/>
                <a:ea typeface="Courier New"/>
                <a:cs typeface="Courier New"/>
                <a:sym typeface="Courier New"/>
              </a:rPr>
              <a:t>while</a:t>
            </a:r>
            <a:r>
              <a:rPr lang="en-US" sz="3200" b="0" i="0" u="none" strike="noStrike" cap="none" dirty="0">
                <a:solidFill>
                  <a:schemeClr val="dk1"/>
                </a:solidFill>
                <a:latin typeface="Tahoma"/>
                <a:ea typeface="Tahoma"/>
                <a:cs typeface="Tahoma"/>
                <a:sym typeface="Tahoma"/>
              </a:rPr>
              <a:t> loop that counts from 0 to 10:</a:t>
            </a:r>
            <a:br>
              <a:rPr lang="en-US" sz="3200" b="0" i="0" u="none" strike="noStrike" cap="none" dirty="0">
                <a:solidFill>
                  <a:schemeClr val="dk1"/>
                </a:solidFill>
                <a:latin typeface="Tahoma"/>
                <a:ea typeface="Tahoma"/>
                <a:cs typeface="Tahoma"/>
                <a:sym typeface="Tahoma"/>
              </a:rPr>
            </a:br>
            <a:r>
              <a:rPr lang="en-US" sz="2000" b="0" i="0" u="none" strike="noStrike" cap="none" dirty="0" err="1">
                <a:solidFill>
                  <a:schemeClr val="dk1"/>
                </a:solidFill>
                <a:latin typeface="Courier New"/>
                <a:ea typeface="Courier New"/>
                <a:cs typeface="Courier New"/>
                <a:sym typeface="Courier New"/>
              </a:rPr>
              <a:t>i</a:t>
            </a:r>
            <a:r>
              <a:rPr lang="en-US" sz="2000" b="0" i="0" u="none" strike="noStrike" cap="none" dirty="0">
                <a:solidFill>
                  <a:schemeClr val="dk1"/>
                </a:solidFill>
                <a:latin typeface="Courier New"/>
                <a:ea typeface="Courier New"/>
                <a:cs typeface="Courier New"/>
                <a:sym typeface="Courier New"/>
              </a:rPr>
              <a:t> = 0</a:t>
            </a:r>
            <a:br>
              <a:rPr lang="en-US" sz="2000" b="0" i="0" u="none" strike="noStrike" cap="none" dirty="0">
                <a:solidFill>
                  <a:schemeClr val="dk1"/>
                </a:solidFill>
                <a:latin typeface="Courier New"/>
                <a:ea typeface="Courier New"/>
                <a:cs typeface="Courier New"/>
                <a:sym typeface="Courier New"/>
              </a:rPr>
            </a:br>
            <a:r>
              <a:rPr lang="en-US" sz="2000" b="0" i="0" u="none" strike="noStrike" cap="none" dirty="0">
                <a:solidFill>
                  <a:schemeClr val="dk1"/>
                </a:solidFill>
                <a:latin typeface="Courier New"/>
                <a:ea typeface="Courier New"/>
                <a:cs typeface="Courier New"/>
                <a:sym typeface="Courier New"/>
              </a:rPr>
              <a:t>while </a:t>
            </a:r>
            <a:r>
              <a:rPr lang="en-US" sz="2000" b="0" i="0" u="none" strike="noStrike" cap="none" dirty="0" err="1">
                <a:solidFill>
                  <a:schemeClr val="dk1"/>
                </a:solidFill>
                <a:latin typeface="Courier New"/>
                <a:ea typeface="Courier New"/>
                <a:cs typeface="Courier New"/>
                <a:sym typeface="Courier New"/>
              </a:rPr>
              <a:t>i</a:t>
            </a:r>
            <a:r>
              <a:rPr lang="en-US" sz="2000" b="0" i="0" u="none" strike="noStrike" cap="none" dirty="0">
                <a:solidFill>
                  <a:schemeClr val="dk1"/>
                </a:solidFill>
                <a:latin typeface="Courier New"/>
                <a:ea typeface="Courier New"/>
                <a:cs typeface="Courier New"/>
                <a:sym typeface="Courier New"/>
              </a:rPr>
              <a:t> &lt;= 10:</a:t>
            </a:r>
            <a:br>
              <a:rPr lang="en-US" sz="2000" b="0" i="0" u="none" strike="noStrike" cap="none" dirty="0">
                <a:solidFill>
                  <a:schemeClr val="dk1"/>
                </a:solidFill>
                <a:latin typeface="Courier New"/>
                <a:ea typeface="Courier New"/>
                <a:cs typeface="Courier New"/>
                <a:sym typeface="Courier New"/>
              </a:rPr>
            </a:br>
            <a:r>
              <a:rPr lang="en-US" sz="2000" b="0" i="0" u="none" strike="noStrike" cap="none" dirty="0">
                <a:solidFill>
                  <a:schemeClr val="dk1"/>
                </a:solidFill>
                <a:latin typeface="Courier New"/>
                <a:ea typeface="Courier New"/>
                <a:cs typeface="Courier New"/>
                <a:sym typeface="Courier New"/>
              </a:rPr>
              <a:t>    print(</a:t>
            </a:r>
            <a:r>
              <a:rPr lang="en-US" sz="2000" b="0" i="0" u="none" strike="noStrike" cap="none" dirty="0" err="1">
                <a:solidFill>
                  <a:schemeClr val="dk1"/>
                </a:solidFill>
                <a:latin typeface="Courier New"/>
                <a:ea typeface="Courier New"/>
                <a:cs typeface="Courier New"/>
                <a:sym typeface="Courier New"/>
              </a:rPr>
              <a:t>i</a:t>
            </a:r>
            <a:r>
              <a:rPr lang="en-US" sz="2000" b="0" i="0" u="none" strike="noStrike" cap="none" dirty="0">
                <a:solidFill>
                  <a:schemeClr val="dk1"/>
                </a:solidFill>
                <a:latin typeface="Courier New"/>
                <a:ea typeface="Courier New"/>
                <a:cs typeface="Courier New"/>
                <a:sym typeface="Courier New"/>
              </a:rPr>
              <a:t>)</a:t>
            </a:r>
            <a:br>
              <a:rPr lang="en-US" sz="2000" b="0" i="0" u="none" strike="noStrike" cap="none" dirty="0">
                <a:solidFill>
                  <a:schemeClr val="dk1"/>
                </a:solidFill>
                <a:latin typeface="Courier New"/>
                <a:ea typeface="Courier New"/>
                <a:cs typeface="Courier New"/>
                <a:sym typeface="Courier New"/>
              </a:rPr>
            </a:br>
            <a:r>
              <a:rPr lang="en-US" sz="2000" b="0" i="0" u="none" strike="noStrike" cap="none" dirty="0">
                <a:solidFill>
                  <a:schemeClr val="dk1"/>
                </a:solidFill>
                <a:latin typeface="Courier New"/>
                <a:ea typeface="Courier New"/>
                <a:cs typeface="Courier New"/>
                <a:sym typeface="Courier New"/>
              </a:rPr>
              <a:t>    </a:t>
            </a:r>
            <a:r>
              <a:rPr lang="en-US" sz="2000" b="0" i="0" u="none" strike="noStrike" cap="none" dirty="0" err="1">
                <a:solidFill>
                  <a:schemeClr val="dk1"/>
                </a:solidFill>
                <a:latin typeface="Courier New"/>
                <a:ea typeface="Courier New"/>
                <a:cs typeface="Courier New"/>
                <a:sym typeface="Courier New"/>
              </a:rPr>
              <a:t>i</a:t>
            </a:r>
            <a:r>
              <a:rPr lang="en-US" sz="2000" b="0" i="0" u="none" strike="noStrike" cap="none" dirty="0">
                <a:solidFill>
                  <a:schemeClr val="dk1"/>
                </a:solidFill>
                <a:latin typeface="Courier New"/>
                <a:ea typeface="Courier New"/>
                <a:cs typeface="Courier New"/>
                <a:sym typeface="Courier New"/>
              </a:rPr>
              <a:t> = </a:t>
            </a:r>
            <a:r>
              <a:rPr lang="en-US" sz="2000" b="0" i="0" u="none" strike="noStrike" cap="none" dirty="0" err="1">
                <a:solidFill>
                  <a:schemeClr val="dk1"/>
                </a:solidFill>
                <a:latin typeface="Courier New"/>
                <a:ea typeface="Courier New"/>
                <a:cs typeface="Courier New"/>
                <a:sym typeface="Courier New"/>
              </a:rPr>
              <a:t>i</a:t>
            </a:r>
            <a:r>
              <a:rPr lang="en-US" sz="2000" b="0" i="0" u="none" strike="noStrike" cap="none" dirty="0">
                <a:solidFill>
                  <a:schemeClr val="dk1"/>
                </a:solidFill>
                <a:latin typeface="Courier New"/>
                <a:ea typeface="Courier New"/>
                <a:cs typeface="Courier New"/>
                <a:sym typeface="Courier New"/>
              </a:rPr>
              <a:t> + </a:t>
            </a:r>
            <a:r>
              <a:rPr lang="en-US" sz="2000" b="0" i="0" u="none" strike="noStrike" cap="none" dirty="0" smtClean="0">
                <a:solidFill>
                  <a:schemeClr val="dk1"/>
                </a:solidFill>
                <a:latin typeface="Courier New"/>
                <a:ea typeface="Courier New"/>
                <a:cs typeface="Courier New"/>
                <a:sym typeface="Courier New"/>
              </a:rPr>
              <a:t>1</a:t>
            </a:r>
            <a:endParaRPr lang="en-US" sz="2000" b="0" i="0" u="none" strike="noStrike" cap="none"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74315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 calcmode="lin" valueType="num">
                                      <p:cBhvr additive="base">
                                        <p:cTn id="7" dur="500"/>
                                        <p:tgtEl>
                                          <p:spTgt spid="181">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87" name="Shape 187"/>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146</a:t>
            </a:fld>
            <a:endParaRPr lang="en-US" sz="1400" b="0" i="0" u="none">
              <a:solidFill>
                <a:schemeClr val="dk1"/>
              </a:solidFill>
              <a:latin typeface="Tahoma"/>
              <a:ea typeface="Tahoma"/>
              <a:cs typeface="Tahoma"/>
              <a:sym typeface="Tahoma"/>
            </a:endParaRPr>
          </a:p>
        </p:txBody>
      </p:sp>
      <p:sp>
        <p:nvSpPr>
          <p:cNvPr id="188" name="Shape 188"/>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a:t>
            </a:r>
          </a:p>
        </p:txBody>
      </p:sp>
      <p:sp>
        <p:nvSpPr>
          <p:cNvPr id="189" name="Shape 189"/>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The </a:t>
            </a:r>
            <a:r>
              <a:rPr lang="en-US" sz="3200" b="0" i="0" u="none" strike="noStrike" cap="none">
                <a:solidFill>
                  <a:schemeClr val="dk1"/>
                </a:solidFill>
                <a:latin typeface="Courier New"/>
                <a:ea typeface="Courier New"/>
                <a:cs typeface="Courier New"/>
                <a:sym typeface="Courier New"/>
              </a:rPr>
              <a:t>while</a:t>
            </a:r>
            <a:r>
              <a:rPr lang="en-US" sz="3200" b="0" i="0" u="none" strike="noStrike" cap="none">
                <a:solidFill>
                  <a:schemeClr val="dk1"/>
                </a:solidFill>
                <a:latin typeface="Tahoma"/>
                <a:ea typeface="Tahoma"/>
                <a:cs typeface="Tahoma"/>
                <a:sym typeface="Tahoma"/>
              </a:rPr>
              <a:t> loop requires us to manage the loop variable </a:t>
            </a:r>
            <a:r>
              <a:rPr lang="en-US" sz="3200" b="0" i="0" u="none" strike="noStrike" cap="none">
                <a:solidFill>
                  <a:schemeClr val="dk1"/>
                </a:solidFill>
                <a:latin typeface="Courier New"/>
                <a:ea typeface="Courier New"/>
                <a:cs typeface="Courier New"/>
                <a:sym typeface="Courier New"/>
              </a:rPr>
              <a:t>i</a:t>
            </a:r>
            <a:r>
              <a:rPr lang="en-US" sz="3200" b="0" i="0" u="none" strike="noStrike" cap="none">
                <a:solidFill>
                  <a:schemeClr val="dk1"/>
                </a:solidFill>
                <a:latin typeface="Tahoma"/>
                <a:ea typeface="Tahoma"/>
                <a:cs typeface="Tahoma"/>
                <a:sym typeface="Tahoma"/>
              </a:rPr>
              <a:t> by initializing it to 0 before the loop and incrementing it at the bottom of the body.</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In the </a:t>
            </a:r>
            <a:r>
              <a:rPr lang="en-US" sz="3200" b="0" i="0" u="none" strike="noStrike" cap="none">
                <a:solidFill>
                  <a:schemeClr val="dk1"/>
                </a:solidFill>
                <a:latin typeface="Courier New"/>
                <a:ea typeface="Courier New"/>
                <a:cs typeface="Courier New"/>
                <a:sym typeface="Courier New"/>
              </a:rPr>
              <a:t>for</a:t>
            </a:r>
            <a:r>
              <a:rPr lang="en-US" sz="3200" b="0" i="0" u="none" strike="noStrike" cap="none">
                <a:solidFill>
                  <a:schemeClr val="dk1"/>
                </a:solidFill>
                <a:latin typeface="Tahoma"/>
                <a:ea typeface="Tahoma"/>
                <a:cs typeface="Tahoma"/>
                <a:sym typeface="Tahoma"/>
              </a:rPr>
              <a:t> loop this is handled automatically.</a:t>
            </a:r>
          </a:p>
        </p:txBody>
      </p:sp>
    </p:spTree>
    <p:extLst>
      <p:ext uri="{BB962C8B-B14F-4D97-AF65-F5344CB8AC3E}">
        <p14:creationId xmlns:p14="http://schemas.microsoft.com/office/powerpoint/2010/main" val="272727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p:tgtEl>
                                          <p:spTgt spid="18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 calcmode="lin" valueType="num">
                                      <p:cBhvr additive="base">
                                        <p:cTn id="12" dur="500"/>
                                        <p:tgtEl>
                                          <p:spTgt spid="18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195" name="Shape 195"/>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147</a:t>
            </a:fld>
            <a:endParaRPr lang="en-US" sz="1400" b="0" i="0" u="none">
              <a:solidFill>
                <a:schemeClr val="dk1"/>
              </a:solidFill>
              <a:latin typeface="Tahoma"/>
              <a:ea typeface="Tahoma"/>
              <a:cs typeface="Tahoma"/>
              <a:sym typeface="Tahoma"/>
            </a:endParaRPr>
          </a:p>
        </p:txBody>
      </p:sp>
      <p:sp>
        <p:nvSpPr>
          <p:cNvPr id="196" name="Shape 196"/>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a:t>
            </a:r>
          </a:p>
        </p:txBody>
      </p:sp>
      <p:sp>
        <p:nvSpPr>
          <p:cNvPr id="197" name="Shape 197"/>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The </a:t>
            </a:r>
            <a:r>
              <a:rPr lang="en-US" sz="3200" b="0" i="0" u="none" strike="noStrike" cap="none">
                <a:solidFill>
                  <a:schemeClr val="dk1"/>
                </a:solidFill>
                <a:latin typeface="Courier New"/>
                <a:ea typeface="Courier New"/>
                <a:cs typeface="Courier New"/>
                <a:sym typeface="Courier New"/>
              </a:rPr>
              <a:t>while</a:t>
            </a:r>
            <a:r>
              <a:rPr lang="en-US" sz="3200" b="0" i="0" u="none" strike="noStrike" cap="none">
                <a:solidFill>
                  <a:schemeClr val="dk1"/>
                </a:solidFill>
                <a:latin typeface="Tahoma"/>
                <a:ea typeface="Tahoma"/>
                <a:cs typeface="Tahoma"/>
                <a:sym typeface="Tahoma"/>
              </a:rPr>
              <a:t> statement is simple, but yet powerful and dangerous – they are a common source of program errors.</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Courier New"/>
                <a:ea typeface="Courier New"/>
                <a:cs typeface="Courier New"/>
                <a:sym typeface="Courier New"/>
              </a:rPr>
              <a:t>i = 0</a:t>
            </a:r>
            <a:br>
              <a:rPr lang="en-US" sz="3200" b="0" i="0" u="none" strike="noStrike" cap="none">
                <a:solidFill>
                  <a:schemeClr val="dk1"/>
                </a:solidFill>
                <a:latin typeface="Courier New"/>
                <a:ea typeface="Courier New"/>
                <a:cs typeface="Courier New"/>
                <a:sym typeface="Courier New"/>
              </a:rPr>
            </a:br>
            <a:r>
              <a:rPr lang="en-US" sz="3200" b="0" i="0" u="none" strike="noStrike" cap="none">
                <a:solidFill>
                  <a:schemeClr val="dk1"/>
                </a:solidFill>
                <a:latin typeface="Courier New"/>
                <a:ea typeface="Courier New"/>
                <a:cs typeface="Courier New"/>
                <a:sym typeface="Courier New"/>
              </a:rPr>
              <a:t>while i &lt;= 10:</a:t>
            </a:r>
            <a:br>
              <a:rPr lang="en-US" sz="3200" b="0" i="0" u="none" strike="noStrike" cap="none">
                <a:solidFill>
                  <a:schemeClr val="dk1"/>
                </a:solidFill>
                <a:latin typeface="Courier New"/>
                <a:ea typeface="Courier New"/>
                <a:cs typeface="Courier New"/>
                <a:sym typeface="Courier New"/>
              </a:rPr>
            </a:br>
            <a:r>
              <a:rPr lang="en-US" sz="3200" b="0" i="0" u="none" strike="noStrike" cap="none">
                <a:solidFill>
                  <a:schemeClr val="dk1"/>
                </a:solidFill>
                <a:latin typeface="Courier New"/>
                <a:ea typeface="Courier New"/>
                <a:cs typeface="Courier New"/>
                <a:sym typeface="Courier New"/>
              </a:rPr>
              <a:t>    print(i)</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What happens with this code?</a:t>
            </a:r>
          </a:p>
        </p:txBody>
      </p:sp>
    </p:spTree>
    <p:extLst>
      <p:ext uri="{BB962C8B-B14F-4D97-AF65-F5344CB8AC3E}">
        <p14:creationId xmlns:p14="http://schemas.microsoft.com/office/powerpoint/2010/main" val="31465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additive="base">
                                        <p:cTn id="7" dur="500"/>
                                        <p:tgtEl>
                                          <p:spTgt spid="19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 calcmode="lin" valueType="num">
                                      <p:cBhvr additive="base">
                                        <p:cTn id="12" dur="500"/>
                                        <p:tgtEl>
                                          <p:spTgt spid="19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 calcmode="lin" valueType="num">
                                      <p:cBhvr additive="base">
                                        <p:cTn id="17" dur="500"/>
                                        <p:tgtEl>
                                          <p:spTgt spid="197">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03" name="Shape 20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148</a:t>
            </a:fld>
            <a:endParaRPr lang="en-US" sz="1400" b="0" i="0" u="none">
              <a:solidFill>
                <a:schemeClr val="dk1"/>
              </a:solidFill>
              <a:latin typeface="Tahoma"/>
              <a:ea typeface="Tahoma"/>
              <a:cs typeface="Tahoma"/>
              <a:sym typeface="Tahoma"/>
            </a:endParaRPr>
          </a:p>
        </p:txBody>
      </p:sp>
      <p:sp>
        <p:nvSpPr>
          <p:cNvPr id="204" name="Shape 20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a:t>
            </a:r>
          </a:p>
        </p:txBody>
      </p:sp>
      <p:sp>
        <p:nvSpPr>
          <p:cNvPr id="205" name="Shape 205"/>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When Python gets to this loop, </a:t>
            </a:r>
            <a:r>
              <a:rPr lang="en-US" sz="3200" b="0" i="0" u="none" strike="noStrike" cap="none">
                <a:solidFill>
                  <a:schemeClr val="dk1"/>
                </a:solidFill>
                <a:latin typeface="Courier New"/>
                <a:ea typeface="Courier New"/>
                <a:cs typeface="Courier New"/>
                <a:sym typeface="Courier New"/>
              </a:rPr>
              <a:t>i</a:t>
            </a:r>
            <a:r>
              <a:rPr lang="en-US" sz="3200" b="0" i="0" u="none" strike="noStrike" cap="none">
                <a:solidFill>
                  <a:schemeClr val="dk1"/>
                </a:solidFill>
                <a:latin typeface="Tahoma"/>
                <a:ea typeface="Tahoma"/>
                <a:cs typeface="Tahoma"/>
                <a:sym typeface="Tahoma"/>
              </a:rPr>
              <a:t> is equal to 0, which is less than 10, so the body of the loop is executed, printing 0. Now control returns to the condition, and since </a:t>
            </a:r>
            <a:r>
              <a:rPr lang="en-US" sz="3200" b="0" i="0" u="none" strike="noStrike" cap="none">
                <a:solidFill>
                  <a:schemeClr val="dk1"/>
                </a:solidFill>
                <a:latin typeface="Courier New"/>
                <a:ea typeface="Courier New"/>
                <a:cs typeface="Courier New"/>
                <a:sym typeface="Courier New"/>
              </a:rPr>
              <a:t>i</a:t>
            </a:r>
            <a:r>
              <a:rPr lang="en-US" sz="3200" b="0" i="0" u="none" strike="noStrike" cap="none">
                <a:solidFill>
                  <a:schemeClr val="dk1"/>
                </a:solidFill>
                <a:latin typeface="Tahoma"/>
                <a:ea typeface="Tahoma"/>
                <a:cs typeface="Tahoma"/>
                <a:sym typeface="Tahoma"/>
              </a:rPr>
              <a:t> is still 0, the loop repeats, etc.</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This is an example of an </a:t>
            </a:r>
            <a:r>
              <a:rPr lang="en-US" sz="3200" b="0" i="1" u="none" strike="noStrike" cap="none">
                <a:solidFill>
                  <a:schemeClr val="dk1"/>
                </a:solidFill>
                <a:latin typeface="Tahoma"/>
                <a:ea typeface="Tahoma"/>
                <a:cs typeface="Tahoma"/>
                <a:sym typeface="Tahoma"/>
              </a:rPr>
              <a:t>infinite loop</a:t>
            </a:r>
            <a:r>
              <a:rPr lang="en-US" sz="3200" b="0" i="0" u="none" strike="noStrike" cap="none">
                <a:solidFill>
                  <a:schemeClr val="dk1"/>
                </a:solidFill>
                <a:latin typeface="Tahoma"/>
                <a:ea typeface="Tahoma"/>
                <a:cs typeface="Tahoma"/>
                <a:sym typeface="Tahoma"/>
              </a:rPr>
              <a:t>.</a:t>
            </a:r>
          </a:p>
        </p:txBody>
      </p:sp>
    </p:spTree>
    <p:extLst>
      <p:ext uri="{BB962C8B-B14F-4D97-AF65-F5344CB8AC3E}">
        <p14:creationId xmlns:p14="http://schemas.microsoft.com/office/powerpoint/2010/main" val="77479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anim calcmode="lin" valueType="num">
                                      <p:cBhvr additive="base">
                                        <p:cTn id="7" dur="500"/>
                                        <p:tgtEl>
                                          <p:spTgt spid="20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
                                            <p:txEl>
                                              <p:pRg st="1" end="1"/>
                                            </p:txEl>
                                          </p:spTgt>
                                        </p:tgtEl>
                                        <p:attrNameLst>
                                          <p:attrName>style.visibility</p:attrName>
                                        </p:attrNameLst>
                                      </p:cBhvr>
                                      <p:to>
                                        <p:strVal val="visible"/>
                                      </p:to>
                                    </p:set>
                                    <p:anim calcmode="lin" valueType="num">
                                      <p:cBhvr additive="base">
                                        <p:cTn id="12" dur="500"/>
                                        <p:tgtEl>
                                          <p:spTgt spid="20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11" name="Shape 211"/>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149</a:t>
            </a:fld>
            <a:endParaRPr lang="en-US" sz="1400" b="0" i="0" u="none">
              <a:solidFill>
                <a:schemeClr val="dk1"/>
              </a:solidFill>
              <a:latin typeface="Tahoma"/>
              <a:ea typeface="Tahoma"/>
              <a:cs typeface="Tahoma"/>
              <a:sym typeface="Tahoma"/>
            </a:endParaRPr>
          </a:p>
        </p:txBody>
      </p:sp>
      <p:sp>
        <p:nvSpPr>
          <p:cNvPr id="212" name="Shape 212"/>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Indefinite Loop</a:t>
            </a:r>
          </a:p>
        </p:txBody>
      </p:sp>
      <p:sp>
        <p:nvSpPr>
          <p:cNvPr id="213" name="Shape 213"/>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What should you do if you</a:t>
            </a:r>
            <a:r>
              <a:rPr lang="en-US" sz="3200" b="0" i="0" u="none" strike="noStrike" cap="none">
                <a:solidFill>
                  <a:schemeClr val="dk1"/>
                </a:solidFill>
                <a:latin typeface="Times New Roman"/>
                <a:ea typeface="Times New Roman"/>
                <a:cs typeface="Times New Roman"/>
                <a:sym typeface="Times New Roman"/>
              </a:rPr>
              <a:t>’</a:t>
            </a:r>
            <a:r>
              <a:rPr lang="en-US" sz="3200" b="0" i="0" u="none" strike="noStrike" cap="none">
                <a:solidFill>
                  <a:schemeClr val="dk1"/>
                </a:solidFill>
                <a:latin typeface="Tahoma"/>
                <a:ea typeface="Tahoma"/>
                <a:cs typeface="Tahoma"/>
                <a:sym typeface="Tahoma"/>
              </a:rPr>
              <a:t>re caught in an infinite loop?</a:t>
            </a:r>
          </a:p>
          <a:p>
            <a:pPr marL="742950" marR="0" lvl="1" indent="-285750" algn="l" rtl="0">
              <a:lnSpc>
                <a:spcPct val="100000"/>
              </a:lnSpc>
              <a:spcBef>
                <a:spcPts val="560"/>
              </a:spcBef>
              <a:spcAft>
                <a:spcPts val="0"/>
              </a:spcAft>
              <a:buClr>
                <a:schemeClr val="hlink"/>
              </a:buClr>
              <a:buSzPct val="55000"/>
              <a:buFont typeface="Noto Sans Symbols"/>
              <a:buChar char="■"/>
            </a:pPr>
            <a:r>
              <a:rPr lang="en-US" sz="2800" b="0" i="0" u="none" strike="noStrike" cap="none">
                <a:solidFill>
                  <a:schemeClr val="dk1"/>
                </a:solidFill>
                <a:latin typeface="Tahoma"/>
                <a:ea typeface="Tahoma"/>
                <a:cs typeface="Tahoma"/>
                <a:sym typeface="Tahoma"/>
              </a:rPr>
              <a:t>First, try pressing control-c</a:t>
            </a:r>
          </a:p>
          <a:p>
            <a:pPr marL="742950" marR="0" lvl="1" indent="-285750" algn="l" rtl="0">
              <a:lnSpc>
                <a:spcPct val="100000"/>
              </a:lnSpc>
              <a:spcBef>
                <a:spcPts val="560"/>
              </a:spcBef>
              <a:spcAft>
                <a:spcPts val="0"/>
              </a:spcAft>
              <a:buClr>
                <a:schemeClr val="hlink"/>
              </a:buClr>
              <a:buSzPct val="55000"/>
              <a:buFont typeface="Noto Sans Symbols"/>
              <a:buChar char="■"/>
            </a:pPr>
            <a:r>
              <a:rPr lang="en-US" sz="2800" b="0" i="0" u="none" strike="noStrike" cap="none">
                <a:solidFill>
                  <a:schemeClr val="dk1"/>
                </a:solidFill>
                <a:latin typeface="Tahoma"/>
                <a:ea typeface="Tahoma"/>
                <a:cs typeface="Tahoma"/>
                <a:sym typeface="Tahoma"/>
              </a:rPr>
              <a:t>If that doesn</a:t>
            </a: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chemeClr val="dk1"/>
                </a:solidFill>
                <a:latin typeface="Tahoma"/>
                <a:ea typeface="Tahoma"/>
                <a:cs typeface="Tahoma"/>
                <a:sym typeface="Tahoma"/>
              </a:rPr>
              <a:t>t work, try control-alt-delete</a:t>
            </a:r>
          </a:p>
          <a:p>
            <a:pPr marL="742950" marR="0" lvl="1" indent="-285750" algn="l" rtl="0">
              <a:lnSpc>
                <a:spcPct val="100000"/>
              </a:lnSpc>
              <a:spcBef>
                <a:spcPts val="560"/>
              </a:spcBef>
              <a:spcAft>
                <a:spcPts val="0"/>
              </a:spcAft>
              <a:buClr>
                <a:schemeClr val="hlink"/>
              </a:buClr>
              <a:buSzPct val="55000"/>
              <a:buFont typeface="Noto Sans Symbols"/>
              <a:buChar char="■"/>
            </a:pPr>
            <a:r>
              <a:rPr lang="en-US" sz="2800" b="0" i="0" u="none" strike="noStrike" cap="none">
                <a:solidFill>
                  <a:schemeClr val="dk1"/>
                </a:solidFill>
                <a:latin typeface="Tahoma"/>
                <a:ea typeface="Tahoma"/>
                <a:cs typeface="Tahoma"/>
                <a:sym typeface="Tahoma"/>
              </a:rPr>
              <a:t>If that doesn</a:t>
            </a: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chemeClr val="dk1"/>
                </a:solidFill>
                <a:latin typeface="Tahoma"/>
                <a:ea typeface="Tahoma"/>
                <a:cs typeface="Tahoma"/>
                <a:sym typeface="Tahoma"/>
              </a:rPr>
              <a:t>t work, push the reset button!</a:t>
            </a:r>
          </a:p>
        </p:txBody>
      </p:sp>
    </p:spTree>
    <p:extLst>
      <p:ext uri="{BB962C8B-B14F-4D97-AF65-F5344CB8AC3E}">
        <p14:creationId xmlns:p14="http://schemas.microsoft.com/office/powerpoint/2010/main" val="100511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anim calcmode="lin" valueType="num">
                                      <p:cBhvr additive="base">
                                        <p:cTn id="7" dur="500"/>
                                        <p:tgtEl>
                                          <p:spTgt spid="21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3">
                                            <p:txEl>
                                              <p:pRg st="1" end="1"/>
                                            </p:txEl>
                                          </p:spTgt>
                                        </p:tgtEl>
                                        <p:attrNameLst>
                                          <p:attrName>style.visibility</p:attrName>
                                        </p:attrNameLst>
                                      </p:cBhvr>
                                      <p:to>
                                        <p:strVal val="visible"/>
                                      </p:to>
                                    </p:set>
                                    <p:anim calcmode="lin" valueType="num">
                                      <p:cBhvr additive="base">
                                        <p:cTn id="12" dur="500"/>
                                        <p:tgtEl>
                                          <p:spTgt spid="21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3">
                                            <p:txEl>
                                              <p:pRg st="2" end="2"/>
                                            </p:txEl>
                                          </p:spTgt>
                                        </p:tgtEl>
                                        <p:attrNameLst>
                                          <p:attrName>style.visibility</p:attrName>
                                        </p:attrNameLst>
                                      </p:cBhvr>
                                      <p:to>
                                        <p:strVal val="visible"/>
                                      </p:to>
                                    </p:set>
                                    <p:anim calcmode="lin" valueType="num">
                                      <p:cBhvr additive="base">
                                        <p:cTn id="17" dur="500"/>
                                        <p:tgtEl>
                                          <p:spTgt spid="21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3">
                                            <p:txEl>
                                              <p:pRg st="3" end="3"/>
                                            </p:txEl>
                                          </p:spTgt>
                                        </p:tgtEl>
                                        <p:attrNameLst>
                                          <p:attrName>style.visibility</p:attrName>
                                        </p:attrNameLst>
                                      </p:cBhvr>
                                      <p:to>
                                        <p:strVal val="visible"/>
                                      </p:to>
                                    </p:set>
                                    <p:anim calcmode="lin" valueType="num">
                                      <p:cBhvr additive="base">
                                        <p:cTn id="22" dur="500"/>
                                        <p:tgtEl>
                                          <p:spTgt spid="21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96" name="Shape 196"/>
          <p:cNvSpPr txBox="1">
            <a:spLocks noGrp="1"/>
          </p:cNvSpPr>
          <p:nvPr>
            <p:ph idx="1"/>
          </p:nvPr>
        </p:nvSpPr>
        <p:spPr>
          <a:xfrm>
            <a:off x="1182687" y="2017716"/>
            <a:ext cx="7772400" cy="4306887"/>
          </a:xfrm>
          <a:prstGeom prst="rect">
            <a:avLst/>
          </a:prstGeom>
          <a:noFill/>
          <a:ln>
            <a:noFill/>
          </a:ln>
        </p:spPr>
        <p:txBody>
          <a:bodyPr vert="horz" lIns="91425" tIns="45700" rIns="91425" bIns="45700" rtlCol="0" anchor="t" anchorCtr="0">
            <a:noAutofit/>
          </a:bodyPr>
          <a:lstStyle/>
          <a:p>
            <a:pPr marL="742932" lvl="1" indent="-285744">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Interpreted languages are part of a more flexible programming environment since they can be developed and run interactively</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Interpreted programs are more </a:t>
            </a:r>
            <a:r>
              <a:rPr lang="en-US" sz="2800" i="1">
                <a:solidFill>
                  <a:schemeClr val="dk1"/>
                </a:solidFill>
                <a:latin typeface="Tahoma"/>
                <a:ea typeface="Tahoma"/>
                <a:cs typeface="Tahoma"/>
                <a:sym typeface="Tahoma"/>
              </a:rPr>
              <a:t>portable</a:t>
            </a:r>
            <a:r>
              <a:rPr lang="en-US" sz="2800">
                <a:solidFill>
                  <a:schemeClr val="dk1"/>
                </a:solidFill>
                <a:latin typeface="Tahoma"/>
                <a:ea typeface="Tahoma"/>
                <a:cs typeface="Tahoma"/>
                <a:sym typeface="Tahoma"/>
              </a:rPr>
              <a:t>, meaning the executable code produced from a compiler for a Pentium won’t run on a Mac, without recompiling. If a suitable interpreter already exists, the interpreted code can be run with no modifications.</a:t>
            </a:r>
          </a:p>
        </p:txBody>
      </p:sp>
      <p:sp>
        <p:nvSpPr>
          <p:cNvPr id="197" name="Shape 19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4946438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 calcmode="lin" valueType="num">
                                      <p:cBhvr additive="base">
                                        <p:cTn id="7" dur="500"/>
                                        <p:tgtEl>
                                          <p:spTgt spid="19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 calcmode="lin" valueType="num">
                                      <p:cBhvr additive="base">
                                        <p:cTn id="12" dur="500"/>
                                        <p:tgtEl>
                                          <p:spTgt spid="19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43" name="Shape 24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150</a:t>
            </a:fld>
            <a:endParaRPr lang="en-US" sz="1400" b="0" i="0" u="none">
              <a:solidFill>
                <a:schemeClr val="dk1"/>
              </a:solidFill>
              <a:latin typeface="Tahoma"/>
              <a:ea typeface="Tahoma"/>
              <a:cs typeface="Tahoma"/>
              <a:sym typeface="Tahoma"/>
            </a:endParaRPr>
          </a:p>
        </p:txBody>
      </p:sp>
      <p:sp>
        <p:nvSpPr>
          <p:cNvPr id="244" name="Shape 24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Interactive Loops</a:t>
            </a:r>
          </a:p>
        </p:txBody>
      </p:sp>
      <p:sp>
        <p:nvSpPr>
          <p:cNvPr id="245" name="Shape 245"/>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average2.py</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A program to average a set of numbers</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Illustrates interactive loop with two accumulators</a:t>
            </a:r>
          </a:p>
          <a:p>
            <a:pPr marL="342900" marR="0" lvl="0" indent="-342900" algn="l" rtl="0">
              <a:lnSpc>
                <a:spcPct val="90000"/>
              </a:lnSpc>
              <a:spcBef>
                <a:spcPts val="280"/>
              </a:spcBef>
              <a:spcAft>
                <a:spcPts val="0"/>
              </a:spcAft>
              <a:buClr>
                <a:schemeClr val="folHlink"/>
              </a:buClr>
              <a:buSzPct val="25000"/>
              <a:buFont typeface="Noto Sans Symbols"/>
              <a:buNone/>
            </a:pPr>
            <a:endParaRPr sz="14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def main():</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moredata = "yes"</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sum = 0.0</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count = 0</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while moredata[0] == 'y':</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x = eval(input("Enter a number &gt;&gt; "))</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sum = sum + x</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count = count + 1</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moredata = input("Do you have more numbers (yes or no)? ")</a:t>
            </a:r>
          </a:p>
          <a:p>
            <a:pPr marL="342900" marR="0" lvl="0" indent="-342900" algn="l" rtl="0">
              <a:lnSpc>
                <a:spcPct val="9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print("\nThe average of the numbers is", sum / count)</a:t>
            </a:r>
          </a:p>
          <a:p>
            <a:pPr marL="342900" marR="0" lvl="0" indent="-342900" algn="l" rtl="0">
              <a:lnSpc>
                <a:spcPct val="90000"/>
              </a:lnSpc>
              <a:spcBef>
                <a:spcPts val="480"/>
              </a:spcBef>
              <a:spcAft>
                <a:spcPts val="0"/>
              </a:spcAft>
              <a:buClr>
                <a:schemeClr val="folHlink"/>
              </a:buClr>
              <a:buSzPct val="59999"/>
              <a:buFont typeface="Noto Sans Symbols"/>
              <a:buChar char="■"/>
            </a:pPr>
            <a:r>
              <a:rPr lang="en-US" sz="2400" b="0" i="0" u="none" strike="noStrike" cap="none">
                <a:solidFill>
                  <a:schemeClr val="dk1"/>
                </a:solidFill>
                <a:latin typeface="Tahoma"/>
                <a:ea typeface="Tahoma"/>
                <a:cs typeface="Tahoma"/>
                <a:sym typeface="Tahoma"/>
              </a:rPr>
              <a:t>Using string indexing (moredata[0]) allows us to accept “y”, “yes”, “yeah” to continue the loop</a:t>
            </a:r>
          </a:p>
        </p:txBody>
      </p:sp>
    </p:spTree>
    <p:extLst>
      <p:ext uri="{BB962C8B-B14F-4D97-AF65-F5344CB8AC3E}">
        <p14:creationId xmlns:p14="http://schemas.microsoft.com/office/powerpoint/2010/main" val="30676115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51" name="Shape 251"/>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151</a:t>
            </a:fld>
            <a:endParaRPr lang="en-US" sz="1400" b="0" i="0" u="none">
              <a:solidFill>
                <a:schemeClr val="dk1"/>
              </a:solidFill>
              <a:latin typeface="Tahoma"/>
              <a:ea typeface="Tahoma"/>
              <a:cs typeface="Tahoma"/>
              <a:sym typeface="Tahoma"/>
            </a:endParaRPr>
          </a:p>
        </p:txBody>
      </p:sp>
      <p:sp>
        <p:nvSpPr>
          <p:cNvPr id="252" name="Shape 252"/>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Interactive Loops</a:t>
            </a:r>
          </a:p>
        </p:txBody>
      </p:sp>
      <p:sp>
        <p:nvSpPr>
          <p:cNvPr id="253" name="Shape 253"/>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Enter a number &gt;&gt; 32</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Do you have more numbers (yes or no)? y</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Enter a number &gt;&gt; 45</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Do you have more numbers (yes or no)? yes</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Enter a number &gt;&gt; 34</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Do you have more numbers (yes or no)? yup</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Enter a number &gt;&gt; 76</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Do you have more numbers (yes or no)? y</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Enter a number &gt;&gt; 45</a:t>
            </a: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Do you have more numbers (yes or no)? nah</a:t>
            </a:r>
          </a:p>
          <a:p>
            <a:pPr marL="342900" marR="0" lvl="0" indent="-342900" algn="l" rtl="0">
              <a:lnSpc>
                <a:spcPct val="90000"/>
              </a:lnSpc>
              <a:spcBef>
                <a:spcPts val="400"/>
              </a:spcBef>
              <a:spcAft>
                <a:spcPts val="0"/>
              </a:spcAft>
              <a:buClr>
                <a:schemeClr val="folHlink"/>
              </a:buClr>
              <a:buSzPct val="25000"/>
              <a:buFont typeface="Noto Sans Symbols"/>
              <a:buNone/>
            </a:pPr>
            <a:endParaRPr sz="2000" b="0" i="0" u="none" strike="noStrike" cap="none">
              <a:solidFill>
                <a:schemeClr val="dk1"/>
              </a:solidFill>
              <a:latin typeface="Courier New"/>
              <a:ea typeface="Courier New"/>
              <a:cs typeface="Courier New"/>
              <a:sym typeface="Courier New"/>
            </a:endParaRPr>
          </a:p>
          <a:p>
            <a:pPr marL="342900" marR="0" lvl="0" indent="-342900" algn="l" rtl="0">
              <a:lnSpc>
                <a:spcPct val="90000"/>
              </a:lnSpc>
              <a:spcBef>
                <a:spcPts val="400"/>
              </a:spcBef>
              <a:spcAft>
                <a:spcPts val="0"/>
              </a:spcAft>
              <a:buClr>
                <a:schemeClr val="folHlink"/>
              </a:buClr>
              <a:buSzPct val="25000"/>
              <a:buFont typeface="Noto Sans Symbols"/>
              <a:buNone/>
            </a:pPr>
            <a:r>
              <a:rPr lang="en-US" sz="2000" b="0" i="0" u="none" strike="noStrike" cap="none">
                <a:solidFill>
                  <a:schemeClr val="dk1"/>
                </a:solidFill>
                <a:latin typeface="Courier New"/>
                <a:ea typeface="Courier New"/>
                <a:cs typeface="Courier New"/>
                <a:sym typeface="Courier New"/>
              </a:rPr>
              <a:t>The average of the numbers is 46.4</a:t>
            </a:r>
          </a:p>
        </p:txBody>
      </p:sp>
    </p:spTree>
    <p:extLst>
      <p:ext uri="{BB962C8B-B14F-4D97-AF65-F5344CB8AC3E}">
        <p14:creationId xmlns:p14="http://schemas.microsoft.com/office/powerpoint/2010/main" val="18014845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59" name="Shape 259"/>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152</a:t>
            </a:fld>
            <a:endParaRPr lang="en-US" sz="1400" b="0" i="0" u="none">
              <a:solidFill>
                <a:schemeClr val="dk1"/>
              </a:solidFill>
              <a:latin typeface="Tahoma"/>
              <a:ea typeface="Tahoma"/>
              <a:cs typeface="Tahoma"/>
              <a:sym typeface="Tahoma"/>
            </a:endParaRPr>
          </a:p>
        </p:txBody>
      </p:sp>
      <p:sp>
        <p:nvSpPr>
          <p:cNvPr id="260" name="Shape 260"/>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Sentinel Loops</a:t>
            </a:r>
          </a:p>
        </p:txBody>
      </p:sp>
      <p:sp>
        <p:nvSpPr>
          <p:cNvPr id="261" name="Shape 261"/>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A </a:t>
            </a:r>
            <a:r>
              <a:rPr lang="en-US" sz="3200" b="0" i="1" u="none" strike="noStrike" cap="none">
                <a:solidFill>
                  <a:schemeClr val="dk1"/>
                </a:solidFill>
                <a:latin typeface="Tahoma"/>
                <a:ea typeface="Tahoma"/>
                <a:cs typeface="Tahoma"/>
                <a:sym typeface="Tahoma"/>
              </a:rPr>
              <a:t>sentinel loop</a:t>
            </a:r>
            <a:r>
              <a:rPr lang="en-US" sz="3200" b="0" i="0" u="none" strike="noStrike" cap="none">
                <a:solidFill>
                  <a:schemeClr val="dk1"/>
                </a:solidFill>
                <a:latin typeface="Tahoma"/>
                <a:ea typeface="Tahoma"/>
                <a:cs typeface="Tahoma"/>
                <a:sym typeface="Tahoma"/>
              </a:rPr>
              <a:t> continues to process data until reaching a special value that signals the end.</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This special value is called the </a:t>
            </a:r>
            <a:r>
              <a:rPr lang="en-US" sz="3200" b="0" i="1" u="none" strike="noStrike" cap="none">
                <a:solidFill>
                  <a:schemeClr val="dk1"/>
                </a:solidFill>
                <a:latin typeface="Tahoma"/>
                <a:ea typeface="Tahoma"/>
                <a:cs typeface="Tahoma"/>
                <a:sym typeface="Tahoma"/>
              </a:rPr>
              <a:t>sentinel</a:t>
            </a:r>
            <a:r>
              <a:rPr lang="en-US" sz="3200" b="0" i="0" u="none" strike="noStrike" cap="none">
                <a:solidFill>
                  <a:schemeClr val="dk1"/>
                </a:solidFill>
                <a:latin typeface="Tahoma"/>
                <a:ea typeface="Tahoma"/>
                <a:cs typeface="Tahoma"/>
                <a:sym typeface="Tahoma"/>
              </a:rPr>
              <a:t>.</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The sentinel must be distinguishable from the data since it is not processed as part of the data.</a:t>
            </a:r>
          </a:p>
        </p:txBody>
      </p:sp>
    </p:spTree>
    <p:extLst>
      <p:ext uri="{BB962C8B-B14F-4D97-AF65-F5344CB8AC3E}">
        <p14:creationId xmlns:p14="http://schemas.microsoft.com/office/powerpoint/2010/main" val="41321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 calcmode="lin" valueType="num">
                                      <p:cBhvr additive="base">
                                        <p:cTn id="7" dur="500"/>
                                        <p:tgtEl>
                                          <p:spTgt spid="2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 calcmode="lin" valueType="num">
                                      <p:cBhvr additive="base">
                                        <p:cTn id="12" dur="500"/>
                                        <p:tgtEl>
                                          <p:spTgt spid="2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 calcmode="lin" valueType="num">
                                      <p:cBhvr additive="base">
                                        <p:cTn id="17" dur="500"/>
                                        <p:tgtEl>
                                          <p:spTgt spid="261">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67" name="Shape 267"/>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153</a:t>
            </a:fld>
            <a:endParaRPr lang="en-US" sz="1400" b="0" i="0" u="none">
              <a:solidFill>
                <a:schemeClr val="dk1"/>
              </a:solidFill>
              <a:latin typeface="Tahoma"/>
              <a:ea typeface="Tahoma"/>
              <a:cs typeface="Tahoma"/>
              <a:sym typeface="Tahoma"/>
            </a:endParaRPr>
          </a:p>
        </p:txBody>
      </p:sp>
      <p:sp>
        <p:nvSpPr>
          <p:cNvPr id="268" name="Shape 268"/>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Sentinel Loops</a:t>
            </a:r>
          </a:p>
        </p:txBody>
      </p:sp>
      <p:sp>
        <p:nvSpPr>
          <p:cNvPr id="269" name="Shape 269"/>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60000"/>
              <a:buFont typeface="Noto Sans Symbols"/>
              <a:buChar char="■"/>
            </a:pPr>
            <a:r>
              <a:rPr lang="en-US" sz="1800" b="0" i="0" u="none" strike="noStrike" cap="none">
                <a:solidFill>
                  <a:schemeClr val="dk1"/>
                </a:solidFill>
                <a:latin typeface="Courier New"/>
                <a:ea typeface="Courier New"/>
                <a:cs typeface="Courier New"/>
                <a:sym typeface="Courier New"/>
              </a:rPr>
              <a:t>get the first data item</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while item is not the sentinel</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process the item</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get the next data item</a:t>
            </a:r>
          </a:p>
          <a:p>
            <a:pPr marL="342900" marR="0" lvl="0" indent="-342900" algn="l" rtl="0">
              <a:lnSpc>
                <a:spcPct val="9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The first item is retrieved before the loop starts. This is sometimes called the </a:t>
            </a:r>
            <a:r>
              <a:rPr lang="en-US" sz="2800" b="0" i="1" u="none" strike="noStrike" cap="none">
                <a:solidFill>
                  <a:schemeClr val="dk1"/>
                </a:solidFill>
                <a:latin typeface="Tahoma"/>
                <a:ea typeface="Tahoma"/>
                <a:cs typeface="Tahoma"/>
                <a:sym typeface="Tahoma"/>
              </a:rPr>
              <a:t>priming read</a:t>
            </a:r>
            <a:r>
              <a:rPr lang="en-US" sz="2800" b="0" i="0" u="none" strike="noStrike" cap="none">
                <a:solidFill>
                  <a:schemeClr val="dk1"/>
                </a:solidFill>
                <a:latin typeface="Tahoma"/>
                <a:ea typeface="Tahoma"/>
                <a:cs typeface="Tahoma"/>
                <a:sym typeface="Tahoma"/>
              </a:rPr>
              <a:t>, since it gets the process started.</a:t>
            </a:r>
          </a:p>
          <a:p>
            <a:pPr marL="342900" marR="0" lvl="0" indent="-342900" algn="l" rtl="0">
              <a:lnSpc>
                <a:spcPct val="9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If the first item is the sentinel, the loop terminates and no data is processed.</a:t>
            </a:r>
          </a:p>
          <a:p>
            <a:pPr marL="342900" marR="0" lvl="0" indent="-342900" algn="l" rtl="0">
              <a:lnSpc>
                <a:spcPct val="9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Otherwise, the item is processed and the next one is read.</a:t>
            </a:r>
          </a:p>
        </p:txBody>
      </p:sp>
    </p:spTree>
    <p:extLst>
      <p:ext uri="{BB962C8B-B14F-4D97-AF65-F5344CB8AC3E}">
        <p14:creationId xmlns:p14="http://schemas.microsoft.com/office/powerpoint/2010/main" val="83862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 calcmode="lin" valueType="num">
                                      <p:cBhvr additive="base">
                                        <p:cTn id="7" dur="500"/>
                                        <p:tgtEl>
                                          <p:spTgt spid="26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9">
                                            <p:txEl>
                                              <p:pRg st="1" end="1"/>
                                            </p:txEl>
                                          </p:spTgt>
                                        </p:tgtEl>
                                        <p:attrNameLst>
                                          <p:attrName>style.visibility</p:attrName>
                                        </p:attrNameLst>
                                      </p:cBhvr>
                                      <p:to>
                                        <p:strVal val="visible"/>
                                      </p:to>
                                    </p:set>
                                    <p:anim calcmode="lin" valueType="num">
                                      <p:cBhvr additive="base">
                                        <p:cTn id="12" dur="500"/>
                                        <p:tgtEl>
                                          <p:spTgt spid="26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9">
                                            <p:txEl>
                                              <p:pRg st="2" end="2"/>
                                            </p:txEl>
                                          </p:spTgt>
                                        </p:tgtEl>
                                        <p:attrNameLst>
                                          <p:attrName>style.visibility</p:attrName>
                                        </p:attrNameLst>
                                      </p:cBhvr>
                                      <p:to>
                                        <p:strVal val="visible"/>
                                      </p:to>
                                    </p:set>
                                    <p:anim calcmode="lin" valueType="num">
                                      <p:cBhvr additive="base">
                                        <p:cTn id="17" dur="500"/>
                                        <p:tgtEl>
                                          <p:spTgt spid="26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9">
                                            <p:txEl>
                                              <p:pRg st="3" end="3"/>
                                            </p:txEl>
                                          </p:spTgt>
                                        </p:tgtEl>
                                        <p:attrNameLst>
                                          <p:attrName>style.visibility</p:attrName>
                                        </p:attrNameLst>
                                      </p:cBhvr>
                                      <p:to>
                                        <p:strVal val="visible"/>
                                      </p:to>
                                    </p:set>
                                    <p:anim calcmode="lin" valueType="num">
                                      <p:cBhvr additive="base">
                                        <p:cTn id="22" dur="500"/>
                                        <p:tgtEl>
                                          <p:spTgt spid="269">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83" name="Shape 28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154</a:t>
            </a:fld>
            <a:endParaRPr lang="en-US" sz="1400" b="0" i="0" u="none">
              <a:solidFill>
                <a:schemeClr val="dk1"/>
              </a:solidFill>
              <a:latin typeface="Tahoma"/>
              <a:ea typeface="Tahoma"/>
              <a:cs typeface="Tahoma"/>
              <a:sym typeface="Tahoma"/>
            </a:endParaRPr>
          </a:p>
        </p:txBody>
      </p:sp>
      <p:sp>
        <p:nvSpPr>
          <p:cNvPr id="284" name="Shape 28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Sentinel Loops</a:t>
            </a:r>
          </a:p>
        </p:txBody>
      </p:sp>
      <p:sp>
        <p:nvSpPr>
          <p:cNvPr id="285" name="Shape 285"/>
          <p:cNvSpPr txBox="1">
            <a:spLocks noGrp="1"/>
          </p:cNvSpPr>
          <p:nvPr>
            <p:ph type="body" idx="1"/>
          </p:nvPr>
        </p:nvSpPr>
        <p:spPr>
          <a:xfrm>
            <a:off x="762000" y="2017711"/>
            <a:ext cx="8193087"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average3.py</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A program to average a set of numbers</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Illustrates sentinel loop using negative input as sentinel</a:t>
            </a:r>
          </a:p>
          <a:p>
            <a:pPr marL="342900" marR="0" lvl="0" indent="-342900" algn="l" rtl="0">
              <a:lnSpc>
                <a:spcPct val="100000"/>
              </a:lnSpc>
              <a:spcBef>
                <a:spcPts val="320"/>
              </a:spcBef>
              <a:spcAft>
                <a:spcPts val="0"/>
              </a:spcAft>
              <a:buClr>
                <a:schemeClr val="folHlink"/>
              </a:buClr>
              <a:buSzPct val="25000"/>
              <a:buFont typeface="Noto Sans Symbols"/>
              <a:buNone/>
            </a:pPr>
            <a:endParaRPr sz="16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def main():</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sum = 0.0</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count = 0</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x = eval(input("Enter a number (negative to quit) &gt;&gt; "))</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while x &gt;= 0:</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sum = sum + x</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count = count + 1</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x = eval(input("Enter a number (negative to quit) &gt;&gt; "))</a:t>
            </a:r>
          </a:p>
          <a:p>
            <a:pPr marL="342900" marR="0" lvl="0" indent="-342900" algn="l" rtl="0">
              <a:lnSpc>
                <a:spcPct val="100000"/>
              </a:lnSpc>
              <a:spcBef>
                <a:spcPts val="320"/>
              </a:spcBef>
              <a:spcAft>
                <a:spcPts val="0"/>
              </a:spcAft>
              <a:buClr>
                <a:schemeClr val="folHlink"/>
              </a:buClr>
              <a:buSzPct val="25000"/>
              <a:buFont typeface="Noto Sans Symbols"/>
              <a:buNone/>
            </a:pPr>
            <a:r>
              <a:rPr lang="en-US" sz="1600" b="0" i="0" u="none" strike="noStrike" cap="none">
                <a:solidFill>
                  <a:schemeClr val="dk1"/>
                </a:solidFill>
                <a:latin typeface="Courier New"/>
                <a:ea typeface="Courier New"/>
                <a:cs typeface="Courier New"/>
                <a:sym typeface="Courier New"/>
              </a:rPr>
              <a:t>    print("\nThe average of the numbers is", sum / count)</a:t>
            </a:r>
          </a:p>
        </p:txBody>
      </p:sp>
    </p:spTree>
    <p:extLst>
      <p:ext uri="{BB962C8B-B14F-4D97-AF65-F5344CB8AC3E}">
        <p14:creationId xmlns:p14="http://schemas.microsoft.com/office/powerpoint/2010/main" val="27440720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291" name="Shape 291"/>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155</a:t>
            </a:fld>
            <a:endParaRPr lang="en-US" sz="1400" b="0" i="0" u="none">
              <a:solidFill>
                <a:schemeClr val="dk1"/>
              </a:solidFill>
              <a:latin typeface="Tahoma"/>
              <a:ea typeface="Tahoma"/>
              <a:cs typeface="Tahoma"/>
              <a:sym typeface="Tahoma"/>
            </a:endParaRPr>
          </a:p>
        </p:txBody>
      </p:sp>
      <p:sp>
        <p:nvSpPr>
          <p:cNvPr id="292" name="Shape 292"/>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Sentinel Loops</a:t>
            </a:r>
          </a:p>
        </p:txBody>
      </p:sp>
      <p:sp>
        <p:nvSpPr>
          <p:cNvPr id="293" name="Shape 293"/>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Enter a number (negative to quit) &gt;&gt; 32</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Enter a number (negative to quit) &gt;&gt; 45</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Enter a number (negative to quit) &gt;&gt; 34</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Enter a number (negative to quit) &gt;&gt; 76</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Enter a number (negative to quit) &gt;&gt; 45</a:t>
            </a: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Enter a number (negative to quit) &gt;&gt; -1</a:t>
            </a:r>
          </a:p>
          <a:p>
            <a:pPr marL="342900" marR="0" lvl="0" indent="-342900" algn="l" rtl="0">
              <a:lnSpc>
                <a:spcPct val="100000"/>
              </a:lnSpc>
              <a:spcBef>
                <a:spcPts val="480"/>
              </a:spcBef>
              <a:spcAft>
                <a:spcPts val="0"/>
              </a:spcAft>
              <a:buClr>
                <a:schemeClr val="folHlink"/>
              </a:buClr>
              <a:buSzPct val="25000"/>
              <a:buFont typeface="Noto Sans Symbols"/>
              <a:buNone/>
            </a:pPr>
            <a:endParaRPr sz="24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480"/>
              </a:spcBef>
              <a:spcAft>
                <a:spcPts val="0"/>
              </a:spcAft>
              <a:buClr>
                <a:schemeClr val="folHlink"/>
              </a:buClr>
              <a:buSzPct val="25000"/>
              <a:buFont typeface="Noto Sans Symbols"/>
              <a:buNone/>
            </a:pPr>
            <a:r>
              <a:rPr lang="en-US" sz="2400" b="0" i="0" u="none" strike="noStrike" cap="none">
                <a:solidFill>
                  <a:schemeClr val="dk1"/>
                </a:solidFill>
                <a:latin typeface="Courier New"/>
                <a:ea typeface="Courier New"/>
                <a:cs typeface="Courier New"/>
                <a:sym typeface="Courier New"/>
              </a:rPr>
              <a:t>The average of the numbers is 46.4</a:t>
            </a:r>
          </a:p>
        </p:txBody>
      </p:sp>
    </p:spTree>
    <p:extLst>
      <p:ext uri="{BB962C8B-B14F-4D97-AF65-F5344CB8AC3E}">
        <p14:creationId xmlns:p14="http://schemas.microsoft.com/office/powerpoint/2010/main" val="17603795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323" name="Shape 32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156</a:t>
            </a:fld>
            <a:endParaRPr lang="en-US" sz="1400" b="0" i="0" u="none">
              <a:solidFill>
                <a:schemeClr val="dk1"/>
              </a:solidFill>
              <a:latin typeface="Tahoma"/>
              <a:ea typeface="Tahoma"/>
              <a:cs typeface="Tahoma"/>
              <a:sym typeface="Tahoma"/>
            </a:endParaRPr>
          </a:p>
        </p:txBody>
      </p:sp>
      <p:sp>
        <p:nvSpPr>
          <p:cNvPr id="324" name="Shape 32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Sentinel Loops</a:t>
            </a:r>
          </a:p>
        </p:txBody>
      </p:sp>
      <p:sp>
        <p:nvSpPr>
          <p:cNvPr id="325" name="Shape 325"/>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average4.py</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A program to average a set of numbers</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Illustrates sentinel loop using empty string as sentinel</a:t>
            </a:r>
          </a:p>
          <a:p>
            <a:pPr marL="342900" marR="0" lvl="0" indent="-342900" algn="l" rtl="0">
              <a:lnSpc>
                <a:spcPct val="100000"/>
              </a:lnSpc>
              <a:spcBef>
                <a:spcPts val="280"/>
              </a:spcBef>
              <a:spcAft>
                <a:spcPts val="0"/>
              </a:spcAft>
              <a:buClr>
                <a:schemeClr val="folHlink"/>
              </a:buClr>
              <a:buSzPct val="25000"/>
              <a:buFont typeface="Noto Sans Symbols"/>
              <a:buNone/>
            </a:pPr>
            <a:endParaRPr sz="14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def main():</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sum = 0.0</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count = 0</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xStr = input("Enter a number (&lt;Enter&gt; to quit) &gt;&gt; ")</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while xStr != "":</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x = eval(xStr)</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sum = sum + x</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count = count + 1</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xStr = input("Enter a number (&lt;Enter&gt; to quit) &gt;&gt; ")</a:t>
            </a:r>
          </a:p>
          <a:p>
            <a:pPr marL="342900" marR="0" lvl="0" indent="-342900" algn="l" rtl="0">
              <a:lnSpc>
                <a:spcPct val="100000"/>
              </a:lnSpc>
              <a:spcBef>
                <a:spcPts val="280"/>
              </a:spcBef>
              <a:spcAft>
                <a:spcPts val="0"/>
              </a:spcAft>
              <a:buClr>
                <a:schemeClr val="folHlink"/>
              </a:buClr>
              <a:buSzPct val="25000"/>
              <a:buFont typeface="Noto Sans Symbols"/>
              <a:buNone/>
            </a:pPr>
            <a:r>
              <a:rPr lang="en-US" sz="1400" b="0" i="0" u="none" strike="noStrike" cap="none">
                <a:solidFill>
                  <a:schemeClr val="dk1"/>
                </a:solidFill>
                <a:latin typeface="Courier New"/>
                <a:ea typeface="Courier New"/>
                <a:cs typeface="Courier New"/>
                <a:sym typeface="Courier New"/>
              </a:rPr>
              <a:t>    print("\nThe average of the numbers is", sum / count)</a:t>
            </a:r>
          </a:p>
        </p:txBody>
      </p:sp>
    </p:spTree>
    <p:extLst>
      <p:ext uri="{BB962C8B-B14F-4D97-AF65-F5344CB8AC3E}">
        <p14:creationId xmlns:p14="http://schemas.microsoft.com/office/powerpoint/2010/main" val="32610079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331" name="Shape 331"/>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157</a:t>
            </a:fld>
            <a:endParaRPr lang="en-US" sz="1400" b="0" i="0" u="none">
              <a:solidFill>
                <a:schemeClr val="dk1"/>
              </a:solidFill>
              <a:latin typeface="Tahoma"/>
              <a:ea typeface="Tahoma"/>
              <a:cs typeface="Tahoma"/>
              <a:sym typeface="Tahoma"/>
            </a:endParaRPr>
          </a:p>
        </p:txBody>
      </p:sp>
      <p:sp>
        <p:nvSpPr>
          <p:cNvPr id="332" name="Shape 332"/>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Sentinel Loops</a:t>
            </a:r>
          </a:p>
        </p:txBody>
      </p:sp>
      <p:sp>
        <p:nvSpPr>
          <p:cNvPr id="333" name="Shape 333"/>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(&lt;Enter&gt; to quit) &gt;&gt; 34</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(&lt;Enter&gt; to quit) &gt;&gt; 23</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(&lt;Enter&gt; to quit) &gt;&gt; 0</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(&lt;Enter&gt; to quit) &gt;&gt; -25</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(&lt;Enter&gt; to quit) &gt;&gt; -34.4</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(&lt;Enter&gt; to quit) &gt;&gt; 22.7</a:t>
            </a: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Enter a number (&lt;Enter&gt; to quit) &gt;&gt; </a:t>
            </a:r>
          </a:p>
          <a:p>
            <a:pPr marL="342900" marR="0" lvl="0" indent="-342900" algn="l" rtl="0">
              <a:lnSpc>
                <a:spcPct val="100000"/>
              </a:lnSpc>
              <a:spcBef>
                <a:spcPts val="360"/>
              </a:spcBef>
              <a:spcAft>
                <a:spcPts val="0"/>
              </a:spcAft>
              <a:buClr>
                <a:schemeClr val="folHlink"/>
              </a:buClr>
              <a:buSzPct val="25000"/>
              <a:buFont typeface="Noto Sans Symbols"/>
              <a:buNone/>
            </a:pPr>
            <a:endParaRPr sz="1800" b="0"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60"/>
              </a:spcBef>
              <a:spcAft>
                <a:spcPts val="0"/>
              </a:spcAft>
              <a:buClr>
                <a:schemeClr val="folHlink"/>
              </a:buClr>
              <a:buSzPct val="25000"/>
              <a:buFont typeface="Noto Sans Symbols"/>
              <a:buNone/>
            </a:pPr>
            <a:r>
              <a:rPr lang="en-US" sz="1800" b="0" i="0" u="none" strike="noStrike" cap="none">
                <a:solidFill>
                  <a:schemeClr val="dk1"/>
                </a:solidFill>
                <a:latin typeface="Courier New"/>
                <a:ea typeface="Courier New"/>
                <a:cs typeface="Courier New"/>
                <a:sym typeface="Courier New"/>
              </a:rPr>
              <a:t>The average of the numbers is 3.38333333333</a:t>
            </a:r>
          </a:p>
        </p:txBody>
      </p:sp>
    </p:spTree>
    <p:extLst>
      <p:ext uri="{BB962C8B-B14F-4D97-AF65-F5344CB8AC3E}">
        <p14:creationId xmlns:p14="http://schemas.microsoft.com/office/powerpoint/2010/main" val="10070019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387" name="Shape 387"/>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158</a:t>
            </a:fld>
            <a:endParaRPr lang="en-US" sz="1400" b="0" i="0" u="none">
              <a:solidFill>
                <a:schemeClr val="dk1"/>
              </a:solidFill>
              <a:latin typeface="Tahoma"/>
              <a:ea typeface="Tahoma"/>
              <a:cs typeface="Tahoma"/>
              <a:sym typeface="Tahoma"/>
            </a:endParaRPr>
          </a:p>
        </p:txBody>
      </p:sp>
      <p:sp>
        <p:nvSpPr>
          <p:cNvPr id="388" name="Shape 388"/>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Computing with Booleans</a:t>
            </a:r>
          </a:p>
        </p:txBody>
      </p:sp>
      <p:sp>
        <p:nvSpPr>
          <p:cNvPr id="389" name="Shape 389"/>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Courier New"/>
                <a:ea typeface="Courier New"/>
                <a:cs typeface="Courier New"/>
                <a:sym typeface="Courier New"/>
              </a:rPr>
              <a:t>if </a:t>
            </a:r>
            <a:r>
              <a:rPr lang="en-US" sz="3200" b="0" i="0" u="none" strike="noStrike" cap="none">
                <a:solidFill>
                  <a:schemeClr val="dk1"/>
                </a:solidFill>
                <a:latin typeface="Tahoma"/>
                <a:ea typeface="Tahoma"/>
                <a:cs typeface="Tahoma"/>
                <a:sym typeface="Tahoma"/>
              </a:rPr>
              <a:t>and </a:t>
            </a:r>
            <a:r>
              <a:rPr lang="en-US" sz="3200" b="0" i="0" u="none" strike="noStrike" cap="none">
                <a:solidFill>
                  <a:schemeClr val="dk1"/>
                </a:solidFill>
                <a:latin typeface="Courier New"/>
                <a:ea typeface="Courier New"/>
                <a:cs typeface="Courier New"/>
                <a:sym typeface="Courier New"/>
              </a:rPr>
              <a:t>while</a:t>
            </a:r>
            <a:r>
              <a:rPr lang="en-US" sz="3200" b="0" i="0" u="none" strike="noStrike" cap="none">
                <a:solidFill>
                  <a:schemeClr val="dk1"/>
                </a:solidFill>
                <a:latin typeface="Tahoma"/>
                <a:ea typeface="Tahoma"/>
                <a:cs typeface="Tahoma"/>
                <a:sym typeface="Tahoma"/>
              </a:rPr>
              <a:t> both use Boolean expressions.</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Boolean expressions evaluate to </a:t>
            </a:r>
            <a:r>
              <a:rPr lang="en-US" sz="3200" b="0" i="0" u="none" strike="noStrike" cap="none">
                <a:solidFill>
                  <a:schemeClr val="dk1"/>
                </a:solidFill>
                <a:latin typeface="Courier New"/>
                <a:ea typeface="Courier New"/>
                <a:cs typeface="Courier New"/>
                <a:sym typeface="Courier New"/>
              </a:rPr>
              <a:t>True</a:t>
            </a:r>
            <a:r>
              <a:rPr lang="en-US" sz="3200" b="0" i="0" u="none" strike="noStrike" cap="none">
                <a:solidFill>
                  <a:schemeClr val="dk1"/>
                </a:solidFill>
                <a:latin typeface="Tahoma"/>
                <a:ea typeface="Tahoma"/>
                <a:cs typeface="Tahoma"/>
                <a:sym typeface="Tahoma"/>
              </a:rPr>
              <a:t> or </a:t>
            </a:r>
            <a:r>
              <a:rPr lang="en-US" sz="3200" b="0" i="0" u="none" strike="noStrike" cap="none">
                <a:solidFill>
                  <a:schemeClr val="dk1"/>
                </a:solidFill>
                <a:latin typeface="Courier New"/>
                <a:ea typeface="Courier New"/>
                <a:cs typeface="Courier New"/>
                <a:sym typeface="Courier New"/>
              </a:rPr>
              <a:t>False</a:t>
            </a:r>
            <a:r>
              <a:rPr lang="en-US" sz="3200" b="0" i="0" u="none" strike="noStrike" cap="none">
                <a:solidFill>
                  <a:schemeClr val="dk1"/>
                </a:solidFill>
                <a:latin typeface="Tahoma"/>
                <a:ea typeface="Tahoma"/>
                <a:cs typeface="Tahoma"/>
                <a:sym typeface="Tahoma"/>
              </a:rPr>
              <a:t>.</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So far we’ve used Boolean expressions to compare two values, e.g.</a:t>
            </a:r>
            <a:br>
              <a:rPr lang="en-US" sz="3200" b="0" i="0" u="none" strike="noStrike" cap="none">
                <a:solidFill>
                  <a:schemeClr val="dk1"/>
                </a:solidFill>
                <a:latin typeface="Tahoma"/>
                <a:ea typeface="Tahoma"/>
                <a:cs typeface="Tahoma"/>
                <a:sym typeface="Tahoma"/>
              </a:rPr>
            </a:br>
            <a:r>
              <a:rPr lang="en-US" sz="3200" b="0" i="0" u="none" strike="noStrike" cap="none">
                <a:solidFill>
                  <a:schemeClr val="dk1"/>
                </a:solidFill>
                <a:latin typeface="Tahoma"/>
                <a:ea typeface="Tahoma"/>
                <a:cs typeface="Tahoma"/>
                <a:sym typeface="Tahoma"/>
              </a:rPr>
              <a:t>(</a:t>
            </a:r>
            <a:r>
              <a:rPr lang="en-US" sz="3200" b="0" i="0" u="none" strike="noStrike" cap="none">
                <a:solidFill>
                  <a:schemeClr val="dk1"/>
                </a:solidFill>
                <a:latin typeface="Courier New"/>
                <a:ea typeface="Courier New"/>
                <a:cs typeface="Courier New"/>
                <a:sym typeface="Courier New"/>
              </a:rPr>
              <a:t>while x &gt;= 0</a:t>
            </a:r>
            <a:r>
              <a:rPr lang="en-US" sz="3200" b="0" i="0" u="none" strike="noStrike" cap="none">
                <a:solidFill>
                  <a:schemeClr val="dk1"/>
                </a:solidFill>
                <a:latin typeface="Tahoma"/>
                <a:ea typeface="Tahoma"/>
                <a:cs typeface="Tahoma"/>
                <a:sym typeface="Tahoma"/>
              </a:rPr>
              <a:t>)</a:t>
            </a:r>
          </a:p>
        </p:txBody>
      </p:sp>
    </p:spTree>
    <p:extLst>
      <p:ext uri="{BB962C8B-B14F-4D97-AF65-F5344CB8AC3E}">
        <p14:creationId xmlns:p14="http://schemas.microsoft.com/office/powerpoint/2010/main" val="32212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anim calcmode="lin" valueType="num">
                                      <p:cBhvr additive="base">
                                        <p:cTn id="7" dur="500"/>
                                        <p:tgtEl>
                                          <p:spTgt spid="38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9">
                                            <p:txEl>
                                              <p:pRg st="1" end="1"/>
                                            </p:txEl>
                                          </p:spTgt>
                                        </p:tgtEl>
                                        <p:attrNameLst>
                                          <p:attrName>style.visibility</p:attrName>
                                        </p:attrNameLst>
                                      </p:cBhvr>
                                      <p:to>
                                        <p:strVal val="visible"/>
                                      </p:to>
                                    </p:set>
                                    <p:anim calcmode="lin" valueType="num">
                                      <p:cBhvr additive="base">
                                        <p:cTn id="12" dur="500"/>
                                        <p:tgtEl>
                                          <p:spTgt spid="38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89">
                                            <p:txEl>
                                              <p:pRg st="2" end="2"/>
                                            </p:txEl>
                                          </p:spTgt>
                                        </p:tgtEl>
                                        <p:attrNameLst>
                                          <p:attrName>style.visibility</p:attrName>
                                        </p:attrNameLst>
                                      </p:cBhvr>
                                      <p:to>
                                        <p:strVal val="visible"/>
                                      </p:to>
                                    </p:set>
                                    <p:anim calcmode="lin" valueType="num">
                                      <p:cBhvr additive="base">
                                        <p:cTn id="17" dur="500"/>
                                        <p:tgtEl>
                                          <p:spTgt spid="38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411" name="Shape 411"/>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159</a:t>
            </a:fld>
            <a:endParaRPr lang="en-US" sz="1400" b="0" i="0" u="none">
              <a:solidFill>
                <a:schemeClr val="dk1"/>
              </a:solidFill>
              <a:latin typeface="Tahoma"/>
              <a:ea typeface="Tahoma"/>
              <a:cs typeface="Tahoma"/>
              <a:sym typeface="Tahoma"/>
            </a:endParaRPr>
          </a:p>
        </p:txBody>
      </p:sp>
      <p:sp>
        <p:nvSpPr>
          <p:cNvPr id="412" name="Shape 412"/>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Boolean Operators</a:t>
            </a:r>
          </a:p>
        </p:txBody>
      </p:sp>
      <p:sp>
        <p:nvSpPr>
          <p:cNvPr id="413" name="Shape 413"/>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The Boolean operators </a:t>
            </a:r>
            <a:r>
              <a:rPr lang="en-US" sz="3200" b="0" i="0" u="none" strike="noStrike" cap="none">
                <a:solidFill>
                  <a:schemeClr val="dk1"/>
                </a:solidFill>
                <a:latin typeface="Courier New"/>
                <a:ea typeface="Courier New"/>
                <a:cs typeface="Courier New"/>
                <a:sym typeface="Courier New"/>
              </a:rPr>
              <a:t>and</a:t>
            </a:r>
            <a:r>
              <a:rPr lang="en-US" sz="3200" b="0" i="0" u="none" strike="noStrike" cap="none">
                <a:solidFill>
                  <a:schemeClr val="dk1"/>
                </a:solidFill>
                <a:latin typeface="Tahoma"/>
                <a:ea typeface="Tahoma"/>
                <a:cs typeface="Tahoma"/>
                <a:sym typeface="Tahoma"/>
              </a:rPr>
              <a:t> and </a:t>
            </a:r>
            <a:r>
              <a:rPr lang="en-US" sz="3200" b="0" i="0" u="none" strike="noStrike" cap="none">
                <a:solidFill>
                  <a:schemeClr val="dk1"/>
                </a:solidFill>
                <a:latin typeface="Courier New"/>
                <a:ea typeface="Courier New"/>
                <a:cs typeface="Courier New"/>
                <a:sym typeface="Courier New"/>
              </a:rPr>
              <a:t>or</a:t>
            </a:r>
            <a:r>
              <a:rPr lang="en-US" sz="3200" b="0" i="0" u="none" strike="noStrike" cap="none">
                <a:solidFill>
                  <a:schemeClr val="dk1"/>
                </a:solidFill>
                <a:latin typeface="Tahoma"/>
                <a:ea typeface="Tahoma"/>
                <a:cs typeface="Tahoma"/>
                <a:sym typeface="Tahoma"/>
              </a:rPr>
              <a:t> are used to combine two Boolean expressions and produce a Boolean result.</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Courier New"/>
                <a:ea typeface="Courier New"/>
                <a:cs typeface="Courier New"/>
                <a:sym typeface="Courier New"/>
              </a:rPr>
              <a:t>&lt;expr&gt; and &lt;expr&gt;</a:t>
            </a:r>
          </a:p>
          <a:p>
            <a:pPr marL="342900" marR="0" lvl="0" indent="-342900" algn="l" rtl="0">
              <a:lnSpc>
                <a:spcPct val="10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Courier New"/>
                <a:ea typeface="Courier New"/>
                <a:cs typeface="Courier New"/>
                <a:sym typeface="Courier New"/>
              </a:rPr>
              <a:t>&lt;expr&gt; or &lt;expr&gt;</a:t>
            </a:r>
          </a:p>
        </p:txBody>
      </p:sp>
    </p:spTree>
    <p:extLst>
      <p:ext uri="{BB962C8B-B14F-4D97-AF65-F5344CB8AC3E}">
        <p14:creationId xmlns:p14="http://schemas.microsoft.com/office/powerpoint/2010/main" val="1282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anim calcmode="lin" valueType="num">
                                      <p:cBhvr additive="base">
                                        <p:cTn id="7" dur="500"/>
                                        <p:tgtEl>
                                          <p:spTgt spid="41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3">
                                            <p:txEl>
                                              <p:pRg st="1" end="1"/>
                                            </p:txEl>
                                          </p:spTgt>
                                        </p:tgtEl>
                                        <p:attrNameLst>
                                          <p:attrName>style.visibility</p:attrName>
                                        </p:attrNameLst>
                                      </p:cBhvr>
                                      <p:to>
                                        <p:strVal val="visible"/>
                                      </p:to>
                                    </p:set>
                                    <p:anim calcmode="lin" valueType="num">
                                      <p:cBhvr additive="base">
                                        <p:cTn id="12" dur="500"/>
                                        <p:tgtEl>
                                          <p:spTgt spid="41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3">
                                            <p:txEl>
                                              <p:pRg st="2" end="2"/>
                                            </p:txEl>
                                          </p:spTgt>
                                        </p:tgtEl>
                                        <p:attrNameLst>
                                          <p:attrName>style.visibility</p:attrName>
                                        </p:attrNameLst>
                                      </p:cBhvr>
                                      <p:to>
                                        <p:strVal val="visible"/>
                                      </p:to>
                                    </p:set>
                                    <p:anim calcmode="lin" valueType="num">
                                      <p:cBhvr additive="base">
                                        <p:cTn id="17" dur="500"/>
                                        <p:tgtEl>
                                          <p:spTgt spid="41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03" name="Shape 20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3200">
                <a:solidFill>
                  <a:schemeClr val="dk1"/>
                </a:solidFill>
                <a:latin typeface="Tahoma"/>
                <a:ea typeface="Tahoma"/>
                <a:cs typeface="Tahoma"/>
                <a:sym typeface="Tahoma"/>
              </a:rPr>
              <a:t>When you start Python, you will see something like:</a:t>
            </a:r>
          </a:p>
          <a:p>
            <a:pPr marL="342891" indent="-342891">
              <a:spcBef>
                <a:spcPts val="30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300"/>
              </a:spcBef>
              <a:buClr>
                <a:schemeClr val="folHlink"/>
              </a:buClr>
              <a:buSzPct val="25000"/>
              <a:buNone/>
            </a:pPr>
            <a:r>
              <a:rPr lang="en-US" sz="1400">
                <a:solidFill>
                  <a:schemeClr val="dk1"/>
                </a:solidFill>
                <a:latin typeface="Tahoma"/>
                <a:ea typeface="Tahoma"/>
                <a:cs typeface="Tahoma"/>
                <a:sym typeface="Tahoma"/>
              </a:rPr>
              <a:t>Python 3.1.2 (r312:79149, Mar 21 2010, 00:41:52) [MSC v.1500 32 bit (Intel)] on win32</a:t>
            </a:r>
          </a:p>
          <a:p>
            <a:pPr marL="342891" indent="-342891">
              <a:spcBef>
                <a:spcPts val="300"/>
              </a:spcBef>
              <a:buClr>
                <a:schemeClr val="folHlink"/>
              </a:buClr>
              <a:buSzPct val="25000"/>
              <a:buNone/>
            </a:pPr>
            <a:r>
              <a:rPr lang="en-US" sz="1400">
                <a:solidFill>
                  <a:schemeClr val="dk1"/>
                </a:solidFill>
                <a:latin typeface="Tahoma"/>
                <a:ea typeface="Tahoma"/>
                <a:cs typeface="Tahoma"/>
                <a:sym typeface="Tahoma"/>
              </a:rPr>
              <a:t>Type "copyright", "credits" or "license()" for more information.</a:t>
            </a:r>
          </a:p>
          <a:p>
            <a:pPr marL="342891" indent="-342891">
              <a:spcBef>
                <a:spcPts val="300"/>
              </a:spcBef>
              <a:buClr>
                <a:schemeClr val="folHlink"/>
              </a:buClr>
              <a:buSzPct val="25000"/>
              <a:buNone/>
            </a:pPr>
            <a:r>
              <a:rPr lang="en-US" sz="1400">
                <a:solidFill>
                  <a:schemeClr val="dk1"/>
                </a:solidFill>
                <a:latin typeface="Tahoma"/>
                <a:ea typeface="Tahoma"/>
                <a:cs typeface="Tahoma"/>
                <a:sym typeface="Tahoma"/>
              </a:rPr>
              <a:t>&gt;&gt;&gt; </a:t>
            </a:r>
          </a:p>
        </p:txBody>
      </p:sp>
      <p:sp>
        <p:nvSpPr>
          <p:cNvPr id="204" name="Shape 20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472699615"/>
      </p:ext>
    </p:extLst>
  </p:cSld>
  <p:clrMapOvr>
    <a:masterClrMapping/>
  </p:clrMapOvr>
  <p:transition spd="med">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419" name="Shape 419"/>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160</a:t>
            </a:fld>
            <a:endParaRPr lang="en-US" sz="1400" b="0" i="0" u="none">
              <a:solidFill>
                <a:schemeClr val="dk1"/>
              </a:solidFill>
              <a:latin typeface="Tahoma"/>
              <a:ea typeface="Tahoma"/>
              <a:cs typeface="Tahoma"/>
              <a:sym typeface="Tahoma"/>
            </a:endParaRPr>
          </a:p>
        </p:txBody>
      </p:sp>
      <p:sp>
        <p:nvSpPr>
          <p:cNvPr id="420" name="Shape 420"/>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dirty="0">
                <a:solidFill>
                  <a:schemeClr val="dk2"/>
                </a:solidFill>
                <a:latin typeface="Tahoma"/>
                <a:ea typeface="Tahoma"/>
                <a:cs typeface="Tahoma"/>
                <a:sym typeface="Tahoma"/>
              </a:rPr>
              <a:t>Boolean Operators</a:t>
            </a:r>
          </a:p>
        </p:txBody>
      </p:sp>
      <p:sp>
        <p:nvSpPr>
          <p:cNvPr id="421" name="Shape 421"/>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59999"/>
              <a:buFont typeface="Noto Sans Symbols"/>
              <a:buChar char="■"/>
            </a:pPr>
            <a:r>
              <a:rPr lang="en-US" sz="2800" b="0" i="0" u="none" strike="noStrike" cap="none" dirty="0">
                <a:solidFill>
                  <a:schemeClr val="dk1"/>
                </a:solidFill>
                <a:latin typeface="Tahoma"/>
                <a:ea typeface="Tahoma"/>
                <a:cs typeface="Tahoma"/>
                <a:sym typeface="Tahoma"/>
              </a:rPr>
              <a:t>The </a:t>
            </a:r>
            <a:r>
              <a:rPr lang="en-US" sz="2800" b="0" i="0" u="none" strike="noStrike" cap="none" dirty="0">
                <a:solidFill>
                  <a:schemeClr val="dk1"/>
                </a:solidFill>
                <a:latin typeface="Courier New"/>
                <a:ea typeface="Courier New"/>
                <a:cs typeface="Courier New"/>
                <a:sym typeface="Courier New"/>
              </a:rPr>
              <a:t>and</a:t>
            </a:r>
            <a:r>
              <a:rPr lang="en-US" sz="2800" b="0" i="0" u="none" strike="noStrike" cap="none" dirty="0">
                <a:solidFill>
                  <a:schemeClr val="dk1"/>
                </a:solidFill>
                <a:latin typeface="Tahoma"/>
                <a:ea typeface="Tahoma"/>
                <a:cs typeface="Tahoma"/>
                <a:sym typeface="Tahoma"/>
              </a:rPr>
              <a:t> of two expressions is true exactly when both of the expressions are true.</a:t>
            </a:r>
          </a:p>
          <a:p>
            <a:pPr marL="342900" marR="0" lvl="0" indent="-342900" algn="l" rtl="0">
              <a:lnSpc>
                <a:spcPct val="100000"/>
              </a:lnSpc>
              <a:spcBef>
                <a:spcPts val="560"/>
              </a:spcBef>
              <a:spcAft>
                <a:spcPts val="0"/>
              </a:spcAft>
              <a:buClr>
                <a:schemeClr val="folHlink"/>
              </a:buClr>
              <a:buSzPct val="59999"/>
              <a:buFont typeface="Noto Sans Symbols"/>
              <a:buChar char="■"/>
            </a:pPr>
            <a:r>
              <a:rPr lang="en-US" sz="2800" b="0" i="0" u="none" strike="noStrike" cap="none" dirty="0">
                <a:solidFill>
                  <a:schemeClr val="dk1"/>
                </a:solidFill>
                <a:latin typeface="Tahoma"/>
                <a:ea typeface="Tahoma"/>
                <a:cs typeface="Tahoma"/>
                <a:sym typeface="Tahoma"/>
              </a:rPr>
              <a:t>We can represent this in a </a:t>
            </a:r>
            <a:r>
              <a:rPr lang="en-US" sz="2800" b="0" i="1" u="none" strike="noStrike" cap="none" dirty="0">
                <a:solidFill>
                  <a:schemeClr val="dk1"/>
                </a:solidFill>
                <a:latin typeface="Tahoma"/>
                <a:ea typeface="Tahoma"/>
                <a:cs typeface="Tahoma"/>
                <a:sym typeface="Tahoma"/>
              </a:rPr>
              <a:t>truth table</a:t>
            </a:r>
            <a:r>
              <a:rPr lang="en-US" sz="2800" b="0" i="0" u="none" strike="noStrike" cap="none" dirty="0">
                <a:solidFill>
                  <a:schemeClr val="dk1"/>
                </a:solidFill>
                <a:latin typeface="Tahoma"/>
                <a:ea typeface="Tahoma"/>
                <a:cs typeface="Tahoma"/>
                <a:sym typeface="Tahoma"/>
              </a:rPr>
              <a:t>.</a:t>
            </a:r>
          </a:p>
        </p:txBody>
      </p:sp>
      <p:graphicFrame>
        <p:nvGraphicFramePr>
          <p:cNvPr id="422" name="Shape 422"/>
          <p:cNvGraphicFramePr/>
          <p:nvPr/>
        </p:nvGraphicFramePr>
        <p:xfrm>
          <a:off x="3200400" y="3733800"/>
          <a:ext cx="3048000" cy="2590775"/>
        </p:xfrm>
        <a:graphic>
          <a:graphicData uri="http://schemas.openxmlformats.org/drawingml/2006/table">
            <a:tbl>
              <a:tblPr>
                <a:noFill/>
              </a:tblPr>
              <a:tblGrid>
                <a:gridCol w="711200"/>
                <a:gridCol w="711200"/>
                <a:gridCol w="1625600"/>
              </a:tblGrid>
              <a:tr h="5175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dirty="0">
                          <a:solidFill>
                            <a:schemeClr val="dk1"/>
                          </a:solidFill>
                          <a:latin typeface="Tahoma"/>
                          <a:ea typeface="Tahoma"/>
                          <a:cs typeface="Tahoma"/>
                          <a:sym typeface="Tahoma"/>
                        </a:rPr>
                        <a:t>P</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dirty="0">
                          <a:solidFill>
                            <a:schemeClr val="dk1"/>
                          </a:solidFill>
                          <a:latin typeface="Tahoma"/>
                          <a:ea typeface="Tahoma"/>
                          <a:cs typeface="Tahoma"/>
                          <a:sym typeface="Tahoma"/>
                        </a:rPr>
                        <a:t>Q</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dirty="0">
                          <a:solidFill>
                            <a:schemeClr val="dk1"/>
                          </a:solidFill>
                          <a:latin typeface="Tahoma"/>
                          <a:ea typeface="Tahoma"/>
                          <a:cs typeface="Tahoma"/>
                          <a:sym typeface="Tahoma"/>
                        </a:rPr>
                        <a:t>P and Q</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19100">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T</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175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T</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19100">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F</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175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dirty="0">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608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anim calcmode="lin" valueType="num">
                                      <p:cBhvr additive="base">
                                        <p:cTn id="7" dur="500"/>
                                        <p:tgtEl>
                                          <p:spTgt spid="42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1">
                                            <p:txEl>
                                              <p:pRg st="1" end="1"/>
                                            </p:txEl>
                                          </p:spTgt>
                                        </p:tgtEl>
                                        <p:attrNameLst>
                                          <p:attrName>style.visibility</p:attrName>
                                        </p:attrNameLst>
                                      </p:cBhvr>
                                      <p:to>
                                        <p:strVal val="visible"/>
                                      </p:to>
                                    </p:set>
                                    <p:anim calcmode="lin" valueType="num">
                                      <p:cBhvr additive="base">
                                        <p:cTn id="12" dur="500"/>
                                        <p:tgtEl>
                                          <p:spTgt spid="42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436" name="Shape 436"/>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161</a:t>
            </a:fld>
            <a:endParaRPr lang="en-US" sz="1400" b="0" i="0" u="none">
              <a:solidFill>
                <a:schemeClr val="dk1"/>
              </a:solidFill>
              <a:latin typeface="Tahoma"/>
              <a:ea typeface="Tahoma"/>
              <a:cs typeface="Tahoma"/>
              <a:sym typeface="Tahoma"/>
            </a:endParaRPr>
          </a:p>
        </p:txBody>
      </p:sp>
      <p:sp>
        <p:nvSpPr>
          <p:cNvPr id="437" name="Shape 437"/>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Boolean Expressions</a:t>
            </a:r>
          </a:p>
        </p:txBody>
      </p:sp>
      <p:sp>
        <p:nvSpPr>
          <p:cNvPr id="438" name="Shape 438"/>
          <p:cNvSpPr txBox="1">
            <a:spLocks noGrp="1"/>
          </p:cNvSpPr>
          <p:nvPr>
            <p:ph type="body" idx="1"/>
          </p:nvPr>
        </p:nvSpPr>
        <p:spPr>
          <a:xfrm>
            <a:off x="1182687" y="2017711"/>
            <a:ext cx="7199312"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The </a:t>
            </a:r>
            <a:r>
              <a:rPr lang="en-US" sz="2800" b="0" i="0" u="none" strike="noStrike" cap="none">
                <a:solidFill>
                  <a:schemeClr val="dk1"/>
                </a:solidFill>
                <a:latin typeface="Courier New"/>
                <a:ea typeface="Courier New"/>
                <a:cs typeface="Courier New"/>
                <a:sym typeface="Courier New"/>
              </a:rPr>
              <a:t>or</a:t>
            </a:r>
            <a:r>
              <a:rPr lang="en-US" sz="2800" b="0" i="0" u="none" strike="noStrike" cap="none">
                <a:solidFill>
                  <a:schemeClr val="dk1"/>
                </a:solidFill>
                <a:latin typeface="Tahoma"/>
                <a:ea typeface="Tahoma"/>
                <a:cs typeface="Tahoma"/>
                <a:sym typeface="Tahoma"/>
              </a:rPr>
              <a:t> of two expressions is true when either expression is true.</a:t>
            </a:r>
          </a:p>
          <a:p>
            <a:pPr marL="342900" marR="0" lvl="0" indent="-342900" algn="l" rtl="0">
              <a:spcBef>
                <a:spcPts val="560"/>
              </a:spcBef>
              <a:spcAft>
                <a:spcPts val="0"/>
              </a:spcAft>
              <a:buClr>
                <a:schemeClr val="folHlink"/>
              </a:buClr>
              <a:buSzPct val="59999"/>
              <a:buFont typeface="Noto Sans Symbols"/>
              <a:buNone/>
            </a:pPr>
            <a:endParaRPr sz="2800" b="0" i="0" u="none" strike="noStrike" cap="none">
              <a:solidFill>
                <a:schemeClr val="dk1"/>
              </a:solidFill>
              <a:latin typeface="Tahoma"/>
              <a:ea typeface="Tahoma"/>
              <a:cs typeface="Tahoma"/>
              <a:sym typeface="Tahoma"/>
            </a:endParaRPr>
          </a:p>
        </p:txBody>
      </p:sp>
      <p:graphicFrame>
        <p:nvGraphicFramePr>
          <p:cNvPr id="439" name="Shape 439"/>
          <p:cNvGraphicFramePr/>
          <p:nvPr/>
        </p:nvGraphicFramePr>
        <p:xfrm>
          <a:off x="3200400" y="3276600"/>
          <a:ext cx="3200375" cy="2779700"/>
        </p:xfrm>
        <a:graphic>
          <a:graphicData uri="http://schemas.openxmlformats.org/drawingml/2006/table">
            <a:tbl>
              <a:tblPr>
                <a:noFill/>
              </a:tblPr>
              <a:tblGrid>
                <a:gridCol w="952500"/>
                <a:gridCol w="954075"/>
                <a:gridCol w="1293800"/>
              </a:tblGrid>
              <a:tr h="5556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a:solidFill>
                            <a:schemeClr val="dk1"/>
                          </a:solidFill>
                          <a:latin typeface="Tahoma"/>
                          <a:ea typeface="Tahoma"/>
                          <a:cs typeface="Tahoma"/>
                          <a:sym typeface="Tahoma"/>
                        </a:rPr>
                        <a:t>P</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a:solidFill>
                            <a:schemeClr val="dk1"/>
                          </a:solidFill>
                          <a:latin typeface="Tahoma"/>
                          <a:ea typeface="Tahoma"/>
                          <a:cs typeface="Tahoma"/>
                          <a:sym typeface="Tahoma"/>
                        </a:rPr>
                        <a:t>Q</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a:solidFill>
                            <a:schemeClr val="dk1"/>
                          </a:solidFill>
                          <a:latin typeface="Tahoma"/>
                          <a:ea typeface="Tahoma"/>
                          <a:cs typeface="Tahoma"/>
                          <a:sym typeface="Tahoma"/>
                        </a:rPr>
                        <a:t>P or Q</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56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7200">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56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56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962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anim calcmode="lin" valueType="num">
                                      <p:cBhvr additive="base">
                                        <p:cTn id="7" dur="500"/>
                                        <p:tgtEl>
                                          <p:spTgt spid="43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8">
                                            <p:txEl>
                                              <p:pRg st="1" end="1"/>
                                            </p:txEl>
                                          </p:spTgt>
                                        </p:tgtEl>
                                        <p:attrNameLst>
                                          <p:attrName>style.visibility</p:attrName>
                                        </p:attrNameLst>
                                      </p:cBhvr>
                                      <p:to>
                                        <p:strVal val="visible"/>
                                      </p:to>
                                    </p:set>
                                    <p:anim calcmode="lin" valueType="num">
                                      <p:cBhvr additive="base">
                                        <p:cTn id="12" dur="500"/>
                                        <p:tgtEl>
                                          <p:spTgt spid="438">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453" name="Shape 45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162</a:t>
            </a:fld>
            <a:endParaRPr lang="en-US" sz="1400" b="0" i="0" u="none">
              <a:solidFill>
                <a:schemeClr val="dk1"/>
              </a:solidFill>
              <a:latin typeface="Tahoma"/>
              <a:ea typeface="Tahoma"/>
              <a:cs typeface="Tahoma"/>
              <a:sym typeface="Tahoma"/>
            </a:endParaRPr>
          </a:p>
        </p:txBody>
      </p:sp>
      <p:sp>
        <p:nvSpPr>
          <p:cNvPr id="454" name="Shape 45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Boolean Operators	</a:t>
            </a:r>
          </a:p>
        </p:txBody>
      </p:sp>
      <p:sp>
        <p:nvSpPr>
          <p:cNvPr id="455" name="Shape 455"/>
          <p:cNvSpPr txBox="1">
            <a:spLocks noGrp="1"/>
          </p:cNvSpPr>
          <p:nvPr>
            <p:ph type="body" idx="1"/>
          </p:nvPr>
        </p:nvSpPr>
        <p:spPr>
          <a:xfrm>
            <a:off x="1182687" y="2017711"/>
            <a:ext cx="7427912" cy="438308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59999"/>
              <a:buFont typeface="Noto Sans Symbols"/>
              <a:buChar char="■"/>
            </a:pPr>
            <a:r>
              <a:rPr lang="en-US" sz="2800" b="0" i="0" u="none" strike="noStrike" cap="none">
                <a:solidFill>
                  <a:schemeClr val="dk1"/>
                </a:solidFill>
                <a:latin typeface="Tahoma"/>
                <a:ea typeface="Tahoma"/>
                <a:cs typeface="Tahoma"/>
                <a:sym typeface="Tahoma"/>
              </a:rPr>
              <a:t>The </a:t>
            </a:r>
            <a:r>
              <a:rPr lang="en-US" sz="2800" b="0" i="0" u="none" strike="noStrike" cap="none">
                <a:solidFill>
                  <a:schemeClr val="dk1"/>
                </a:solidFill>
                <a:latin typeface="Courier New"/>
                <a:ea typeface="Courier New"/>
                <a:cs typeface="Courier New"/>
                <a:sym typeface="Courier New"/>
              </a:rPr>
              <a:t>not</a:t>
            </a:r>
            <a:r>
              <a:rPr lang="en-US" sz="2800" b="0" i="0" u="none" strike="noStrike" cap="none">
                <a:solidFill>
                  <a:schemeClr val="dk1"/>
                </a:solidFill>
                <a:latin typeface="Tahoma"/>
                <a:ea typeface="Tahoma"/>
                <a:cs typeface="Tahoma"/>
                <a:sym typeface="Tahoma"/>
              </a:rPr>
              <a:t> operator computes the opposite of a Boolean expression.</a:t>
            </a:r>
          </a:p>
          <a:p>
            <a:pPr marL="342900" marR="0" lvl="0" indent="-342900" algn="l" rtl="0">
              <a:lnSpc>
                <a:spcPct val="100000"/>
              </a:lnSpc>
              <a:spcBef>
                <a:spcPts val="560"/>
              </a:spcBef>
              <a:spcAft>
                <a:spcPts val="0"/>
              </a:spcAft>
              <a:buClr>
                <a:schemeClr val="folHlink"/>
              </a:buClr>
              <a:buSzPct val="59999"/>
              <a:buFont typeface="Noto Sans Symbols"/>
              <a:buChar char="■"/>
            </a:pPr>
            <a:r>
              <a:rPr lang="en-US" sz="2800" b="0" i="0" u="none" strike="noStrike" cap="none">
                <a:solidFill>
                  <a:schemeClr val="dk1"/>
                </a:solidFill>
                <a:latin typeface="Courier New"/>
                <a:ea typeface="Courier New"/>
                <a:cs typeface="Courier New"/>
                <a:sym typeface="Courier New"/>
              </a:rPr>
              <a:t>not</a:t>
            </a:r>
            <a:r>
              <a:rPr lang="en-US" sz="2800" b="0" i="0" u="none" strike="noStrike" cap="none">
                <a:solidFill>
                  <a:schemeClr val="dk1"/>
                </a:solidFill>
                <a:latin typeface="Tahoma"/>
                <a:ea typeface="Tahoma"/>
                <a:cs typeface="Tahoma"/>
                <a:sym typeface="Tahoma"/>
              </a:rPr>
              <a:t> is a </a:t>
            </a:r>
            <a:r>
              <a:rPr lang="en-US" sz="2800" b="0" i="1" u="none" strike="noStrike" cap="none">
                <a:solidFill>
                  <a:schemeClr val="dk1"/>
                </a:solidFill>
                <a:latin typeface="Tahoma"/>
                <a:ea typeface="Tahoma"/>
                <a:cs typeface="Tahoma"/>
                <a:sym typeface="Tahoma"/>
              </a:rPr>
              <a:t>unary</a:t>
            </a:r>
            <a:r>
              <a:rPr lang="en-US" sz="2800" b="0" i="0" u="none" strike="noStrike" cap="none">
                <a:solidFill>
                  <a:schemeClr val="dk1"/>
                </a:solidFill>
                <a:latin typeface="Tahoma"/>
                <a:ea typeface="Tahoma"/>
                <a:cs typeface="Tahoma"/>
                <a:sym typeface="Tahoma"/>
              </a:rPr>
              <a:t> operator, meaning it operates on a single expression.</a:t>
            </a:r>
          </a:p>
          <a:p>
            <a:pPr marL="342900" marR="0" lvl="0" indent="-342900" algn="l" rtl="0">
              <a:spcBef>
                <a:spcPts val="560"/>
              </a:spcBef>
              <a:spcAft>
                <a:spcPts val="0"/>
              </a:spcAft>
              <a:buClr>
                <a:schemeClr val="folHlink"/>
              </a:buClr>
              <a:buSzPct val="59999"/>
              <a:buFont typeface="Noto Sans Symbols"/>
              <a:buNone/>
            </a:pPr>
            <a:endParaRPr sz="2800" b="0" i="0" u="none" strike="noStrike" cap="none">
              <a:solidFill>
                <a:schemeClr val="dk1"/>
              </a:solidFill>
              <a:latin typeface="Tahoma"/>
              <a:ea typeface="Tahoma"/>
              <a:cs typeface="Tahoma"/>
              <a:sym typeface="Tahoma"/>
            </a:endParaRPr>
          </a:p>
        </p:txBody>
      </p:sp>
      <p:graphicFrame>
        <p:nvGraphicFramePr>
          <p:cNvPr id="456" name="Shape 456"/>
          <p:cNvGraphicFramePr/>
          <p:nvPr/>
        </p:nvGraphicFramePr>
        <p:xfrm>
          <a:off x="3505200" y="4343400"/>
          <a:ext cx="2554275" cy="1554150"/>
        </p:xfrm>
        <a:graphic>
          <a:graphicData uri="http://schemas.openxmlformats.org/drawingml/2006/table">
            <a:tbl>
              <a:tblPr>
                <a:noFill/>
              </a:tblPr>
              <a:tblGrid>
                <a:gridCol w="1277925"/>
                <a:gridCol w="1276350"/>
              </a:tblGrid>
              <a:tr h="5175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a:solidFill>
                            <a:schemeClr val="dk1"/>
                          </a:solidFill>
                          <a:latin typeface="Tahoma"/>
                          <a:ea typeface="Tahoma"/>
                          <a:cs typeface="Tahoma"/>
                          <a:sym typeface="Tahoma"/>
                        </a:rPr>
                        <a:t>P</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1" u="none" strike="noStrike" cap="none">
                          <a:solidFill>
                            <a:schemeClr val="dk1"/>
                          </a:solidFill>
                          <a:latin typeface="Tahoma"/>
                          <a:ea typeface="Tahoma"/>
                          <a:cs typeface="Tahoma"/>
                          <a:sym typeface="Tahoma"/>
                        </a:rPr>
                        <a:t>not P</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19100">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17525">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F</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ahoma"/>
                        <a:buNone/>
                      </a:pPr>
                      <a:r>
                        <a:rPr lang="en-US" sz="2800" b="0" i="0" u="none" strike="noStrike" cap="none">
                          <a:solidFill>
                            <a:schemeClr val="dk1"/>
                          </a:solidFill>
                          <a:latin typeface="Tahoma"/>
                          <a:ea typeface="Tahoma"/>
                          <a:cs typeface="Tahoma"/>
                          <a:sym typeface="Tahoma"/>
                        </a:rPr>
                        <a:t>T</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189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anim calcmode="lin" valueType="num">
                                      <p:cBhvr additive="base">
                                        <p:cTn id="7" dur="500"/>
                                        <p:tgtEl>
                                          <p:spTgt spid="4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5">
                                            <p:txEl>
                                              <p:pRg st="1" end="1"/>
                                            </p:txEl>
                                          </p:spTgt>
                                        </p:tgtEl>
                                        <p:attrNameLst>
                                          <p:attrName>style.visibility</p:attrName>
                                        </p:attrNameLst>
                                      </p:cBhvr>
                                      <p:to>
                                        <p:strVal val="visible"/>
                                      </p:to>
                                    </p:set>
                                    <p:anim calcmode="lin" valueType="num">
                                      <p:cBhvr additive="base">
                                        <p:cTn id="12" dur="500"/>
                                        <p:tgtEl>
                                          <p:spTgt spid="45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5">
                                            <p:txEl>
                                              <p:pRg st="2" end="2"/>
                                            </p:txEl>
                                          </p:spTgt>
                                        </p:tgtEl>
                                        <p:attrNameLst>
                                          <p:attrName>style.visibility</p:attrName>
                                        </p:attrNameLst>
                                      </p:cBhvr>
                                      <p:to>
                                        <p:strVal val="visible"/>
                                      </p:to>
                                    </p:set>
                                    <p:anim calcmode="lin" valueType="num">
                                      <p:cBhvr additive="base">
                                        <p:cTn id="17" dur="500"/>
                                        <p:tgtEl>
                                          <p:spTgt spid="45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575" name="Shape 575"/>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163</a:t>
            </a:fld>
            <a:endParaRPr lang="en-US" sz="1400" b="0" i="0" u="none">
              <a:solidFill>
                <a:schemeClr val="dk1"/>
              </a:solidFill>
              <a:latin typeface="Tahoma"/>
              <a:ea typeface="Tahoma"/>
              <a:cs typeface="Tahoma"/>
              <a:sym typeface="Tahoma"/>
            </a:endParaRPr>
          </a:p>
        </p:txBody>
      </p:sp>
      <p:sp>
        <p:nvSpPr>
          <p:cNvPr id="576" name="Shape 576"/>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Post-Test Loop</a:t>
            </a:r>
          </a:p>
        </p:txBody>
      </p:sp>
      <p:sp>
        <p:nvSpPr>
          <p:cNvPr id="577" name="Shape 577"/>
          <p:cNvSpPr txBox="1">
            <a:spLocks noGrp="1"/>
          </p:cNvSpPr>
          <p:nvPr>
            <p:ph type="body" idx="1"/>
          </p:nvPr>
        </p:nvSpPr>
        <p:spPr>
          <a:xfrm>
            <a:off x="1182687" y="2017711"/>
            <a:ext cx="7772400"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Say we want to write a program that is supposed to get a nonnegative number from the user.</a:t>
            </a:r>
          </a:p>
          <a:p>
            <a:pPr marL="342900" marR="0" lvl="0" indent="-342900" algn="l" rtl="0">
              <a:lnSpc>
                <a:spcPct val="9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If the user types an incorrect input, the program asks for another value.</a:t>
            </a:r>
          </a:p>
          <a:p>
            <a:pPr marL="342900" marR="0" lvl="0" indent="-342900" algn="l" rtl="0">
              <a:lnSpc>
                <a:spcPct val="9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This process continues until a valid value has been entered.</a:t>
            </a:r>
          </a:p>
          <a:p>
            <a:pPr marL="342900" marR="0" lvl="0" indent="-342900" algn="l" rtl="0">
              <a:lnSpc>
                <a:spcPct val="90000"/>
              </a:lnSpc>
              <a:spcBef>
                <a:spcPts val="640"/>
              </a:spcBef>
              <a:spcAft>
                <a:spcPts val="0"/>
              </a:spcAft>
              <a:buClr>
                <a:schemeClr val="folHlink"/>
              </a:buClr>
              <a:buSzPct val="60000"/>
              <a:buFont typeface="Noto Sans Symbols"/>
              <a:buChar char="■"/>
            </a:pPr>
            <a:r>
              <a:rPr lang="en-US" sz="3200" b="0" i="0" u="none" strike="noStrike" cap="none">
                <a:solidFill>
                  <a:schemeClr val="dk1"/>
                </a:solidFill>
                <a:latin typeface="Tahoma"/>
                <a:ea typeface="Tahoma"/>
                <a:cs typeface="Tahoma"/>
                <a:sym typeface="Tahoma"/>
              </a:rPr>
              <a:t>This process is </a:t>
            </a:r>
            <a:r>
              <a:rPr lang="en-US" sz="3200" b="0" i="1" u="none" strike="noStrike" cap="none">
                <a:solidFill>
                  <a:schemeClr val="dk1"/>
                </a:solidFill>
                <a:latin typeface="Tahoma"/>
                <a:ea typeface="Tahoma"/>
                <a:cs typeface="Tahoma"/>
                <a:sym typeface="Tahoma"/>
              </a:rPr>
              <a:t>input validation</a:t>
            </a:r>
            <a:r>
              <a:rPr lang="en-US" sz="3200" b="0" i="0" u="none" strike="noStrike" cap="none">
                <a:solidFill>
                  <a:schemeClr val="dk1"/>
                </a:solidFill>
                <a:latin typeface="Tahoma"/>
                <a:ea typeface="Tahoma"/>
                <a:cs typeface="Tahoma"/>
                <a:sym typeface="Tahoma"/>
              </a:rPr>
              <a:t>.</a:t>
            </a:r>
          </a:p>
        </p:txBody>
      </p:sp>
    </p:spTree>
    <p:extLst>
      <p:ext uri="{BB962C8B-B14F-4D97-AF65-F5344CB8AC3E}">
        <p14:creationId xmlns:p14="http://schemas.microsoft.com/office/powerpoint/2010/main" val="28471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anim calcmode="lin" valueType="num">
                                      <p:cBhvr additive="base">
                                        <p:cTn id="7" dur="500"/>
                                        <p:tgtEl>
                                          <p:spTgt spid="57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77">
                                            <p:txEl>
                                              <p:pRg st="1" end="1"/>
                                            </p:txEl>
                                          </p:spTgt>
                                        </p:tgtEl>
                                        <p:attrNameLst>
                                          <p:attrName>style.visibility</p:attrName>
                                        </p:attrNameLst>
                                      </p:cBhvr>
                                      <p:to>
                                        <p:strVal val="visible"/>
                                      </p:to>
                                    </p:set>
                                    <p:anim calcmode="lin" valueType="num">
                                      <p:cBhvr additive="base">
                                        <p:cTn id="12" dur="500"/>
                                        <p:tgtEl>
                                          <p:spTgt spid="57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77">
                                            <p:txEl>
                                              <p:pRg st="2" end="2"/>
                                            </p:txEl>
                                          </p:spTgt>
                                        </p:tgtEl>
                                        <p:attrNameLst>
                                          <p:attrName>style.visibility</p:attrName>
                                        </p:attrNameLst>
                                      </p:cBhvr>
                                      <p:to>
                                        <p:strVal val="visible"/>
                                      </p:to>
                                    </p:set>
                                    <p:anim calcmode="lin" valueType="num">
                                      <p:cBhvr additive="base">
                                        <p:cTn id="17" dur="500"/>
                                        <p:tgtEl>
                                          <p:spTgt spid="57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77">
                                            <p:txEl>
                                              <p:pRg st="3" end="3"/>
                                            </p:txEl>
                                          </p:spTgt>
                                        </p:tgtEl>
                                        <p:attrNameLst>
                                          <p:attrName>style.visibility</p:attrName>
                                        </p:attrNameLst>
                                      </p:cBhvr>
                                      <p:to>
                                        <p:strVal val="visible"/>
                                      </p:to>
                                    </p:set>
                                    <p:anim calcmode="lin" valueType="num">
                                      <p:cBhvr additive="base">
                                        <p:cTn id="22" dur="500"/>
                                        <p:tgtEl>
                                          <p:spTgt spid="577">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p:nvPr/>
        </p:nvSpPr>
        <p:spPr>
          <a:xfrm>
            <a:off x="3352800" y="6324600"/>
            <a:ext cx="2895600" cy="457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Font typeface="Tahoma"/>
              <a:buNone/>
            </a:pPr>
            <a:endParaRPr/>
          </a:p>
        </p:txBody>
      </p:sp>
      <p:sp>
        <p:nvSpPr>
          <p:cNvPr id="583" name="Shape 583"/>
          <p:cNvSpPr txBox="1"/>
          <p:nvPr/>
        </p:nvSpPr>
        <p:spPr>
          <a:xfrm>
            <a:off x="6781800" y="63246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a:solidFill>
                  <a:schemeClr val="dk1"/>
                </a:solidFill>
                <a:latin typeface="Tahoma"/>
                <a:ea typeface="Tahoma"/>
                <a:cs typeface="Tahoma"/>
                <a:sym typeface="Tahoma"/>
              </a:rPr>
              <a:t>164</a:t>
            </a:fld>
            <a:endParaRPr lang="en-US" sz="1400" b="0" i="0" u="none">
              <a:solidFill>
                <a:schemeClr val="dk1"/>
              </a:solidFill>
              <a:latin typeface="Tahoma"/>
              <a:ea typeface="Tahoma"/>
              <a:cs typeface="Tahoma"/>
              <a:sym typeface="Tahoma"/>
            </a:endParaRPr>
          </a:p>
        </p:txBody>
      </p:sp>
      <p:sp>
        <p:nvSpPr>
          <p:cNvPr id="584" name="Shape 584"/>
          <p:cNvSpPr txBox="1">
            <a:spLocks noGrp="1"/>
          </p:cNvSpPr>
          <p:nvPr>
            <p:ph type="title"/>
          </p:nvPr>
        </p:nvSpPr>
        <p:spPr>
          <a:xfrm>
            <a:off x="1150937" y="617537"/>
            <a:ext cx="7793036"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US" sz="4400" b="0" i="0" u="none" strike="noStrike" cap="none">
                <a:solidFill>
                  <a:schemeClr val="dk2"/>
                </a:solidFill>
                <a:latin typeface="Tahoma"/>
                <a:ea typeface="Tahoma"/>
                <a:cs typeface="Tahoma"/>
                <a:sym typeface="Tahoma"/>
              </a:rPr>
              <a:t>Post-Test Loop</a:t>
            </a:r>
          </a:p>
        </p:txBody>
      </p:sp>
      <p:sp>
        <p:nvSpPr>
          <p:cNvPr id="585" name="Shape 585"/>
          <p:cNvSpPr txBox="1">
            <a:spLocks noGrp="1"/>
          </p:cNvSpPr>
          <p:nvPr>
            <p:ph type="body" idx="1"/>
          </p:nvPr>
        </p:nvSpPr>
        <p:spPr>
          <a:xfrm>
            <a:off x="1182687" y="2017711"/>
            <a:ext cx="7772400" cy="110648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60000"/>
              <a:buFont typeface="Noto Sans Symbols"/>
              <a:buChar char="■"/>
            </a:pPr>
            <a:r>
              <a:rPr lang="en-US" sz="2000" b="0" i="0" u="none" strike="noStrike" cap="none">
                <a:solidFill>
                  <a:schemeClr val="dk1"/>
                </a:solidFill>
                <a:latin typeface="Courier New"/>
                <a:ea typeface="Courier New"/>
                <a:cs typeface="Courier New"/>
                <a:sym typeface="Courier New"/>
              </a:rPr>
              <a:t>repeat</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    get a number from the user</a:t>
            </a:r>
            <a:br>
              <a:rPr lang="en-US" sz="2000" b="0" i="0" u="none" strike="noStrike" cap="none">
                <a:solidFill>
                  <a:schemeClr val="dk1"/>
                </a:solidFill>
                <a:latin typeface="Courier New"/>
                <a:ea typeface="Courier New"/>
                <a:cs typeface="Courier New"/>
                <a:sym typeface="Courier New"/>
              </a:rPr>
            </a:br>
            <a:r>
              <a:rPr lang="en-US" sz="2000" b="0" i="0" u="none" strike="noStrike" cap="none">
                <a:solidFill>
                  <a:schemeClr val="dk1"/>
                </a:solidFill>
                <a:latin typeface="Courier New"/>
                <a:ea typeface="Courier New"/>
                <a:cs typeface="Courier New"/>
                <a:sym typeface="Courier New"/>
              </a:rPr>
              <a:t>until number is &gt;= 0</a:t>
            </a:r>
          </a:p>
        </p:txBody>
      </p:sp>
      <p:pic>
        <p:nvPicPr>
          <p:cNvPr id="586" name="Shape 586" descr="C:\Documents and Settings\Terry\My Documents\Teaching\W04\CS 120\Textbook\Figures\posttest.png"/>
          <p:cNvPicPr preferRelativeResize="0"/>
          <p:nvPr/>
        </p:nvPicPr>
        <p:blipFill rotWithShape="1">
          <a:blip r:embed="rId3">
            <a:alphaModFix/>
          </a:blip>
          <a:srcRect/>
          <a:stretch/>
        </p:blipFill>
        <p:spPr>
          <a:xfrm>
            <a:off x="3886200" y="3276600"/>
            <a:ext cx="1839912" cy="2503486"/>
          </a:xfrm>
          <a:prstGeom prst="rect">
            <a:avLst/>
          </a:prstGeom>
          <a:noFill/>
          <a:ln>
            <a:noFill/>
          </a:ln>
        </p:spPr>
      </p:pic>
    </p:spTree>
    <p:extLst>
      <p:ext uri="{BB962C8B-B14F-4D97-AF65-F5344CB8AC3E}">
        <p14:creationId xmlns:p14="http://schemas.microsoft.com/office/powerpoint/2010/main" val="306550015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Text Placeholder 2"/>
          <p:cNvSpPr>
            <a:spLocks noGrp="1"/>
          </p:cNvSpPr>
          <p:nvPr>
            <p:ph type="body" idx="1"/>
          </p:nvPr>
        </p:nvSpPr>
        <p:spPr/>
        <p:txBody>
          <a:bodyPr/>
          <a:lstStyle/>
          <a:p>
            <a:pPr lvl="1"/>
            <a:r>
              <a:rPr lang="en-US" dirty="0" smtClean="0"/>
              <a:t>Print number 1-20</a:t>
            </a:r>
          </a:p>
          <a:p>
            <a:r>
              <a:rPr lang="en-US" dirty="0" smtClean="0"/>
              <a:t>Solution: range</a:t>
            </a:r>
          </a:p>
          <a:p>
            <a:r>
              <a:rPr lang="en-US" dirty="0" smtClean="0"/>
              <a:t>Solution: while</a:t>
            </a:r>
          </a:p>
          <a:p>
            <a:r>
              <a:rPr lang="en-US" dirty="0" smtClean="0"/>
              <a:t>Solution: repeat</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smtClean="0">
                <a:solidFill>
                  <a:schemeClr val="dk1"/>
                </a:solidFill>
                <a:latin typeface="Tahoma"/>
                <a:ea typeface="Tahoma"/>
                <a:cs typeface="Tahoma"/>
                <a:sym typeface="Tahoma"/>
              </a:rPr>
              <a:t>165</a:t>
            </a:fld>
            <a:endParaRPr lang="en-US" sz="1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13469429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Text Placeholder 2"/>
          <p:cNvSpPr>
            <a:spLocks noGrp="1"/>
          </p:cNvSpPr>
          <p:nvPr>
            <p:ph type="body" idx="1"/>
          </p:nvPr>
        </p:nvSpPr>
        <p:spPr/>
        <p:txBody>
          <a:bodyPr/>
          <a:lstStyle/>
          <a:p>
            <a:r>
              <a:rPr lang="en-US" dirty="0" smtClean="0"/>
              <a:t>Answer </a:t>
            </a:r>
            <a:r>
              <a:rPr lang="en-US" dirty="0" err="1" smtClean="0"/>
              <a:t>boolean</a:t>
            </a:r>
            <a:r>
              <a:rPr lang="en-US" dirty="0" smtClean="0"/>
              <a:t> value</a:t>
            </a:r>
          </a:p>
          <a:p>
            <a:pPr lvl="1"/>
            <a:r>
              <a:rPr lang="en-US" dirty="0" smtClean="0"/>
              <a:t>User specifies two variables </a:t>
            </a:r>
            <a:r>
              <a:rPr lang="en-US" dirty="0" err="1" smtClean="0"/>
              <a:t>boolean</a:t>
            </a:r>
            <a:r>
              <a:rPr lang="en-US" dirty="0" smtClean="0"/>
              <a:t> values</a:t>
            </a:r>
          </a:p>
          <a:p>
            <a:pPr lvl="1"/>
            <a:r>
              <a:rPr lang="en-US" dirty="0" smtClean="0"/>
              <a:t>Execute </a:t>
            </a:r>
            <a:r>
              <a:rPr lang="en-US" dirty="0" err="1" smtClean="0"/>
              <a:t>boolean</a:t>
            </a:r>
            <a:r>
              <a:rPr lang="en-US" dirty="0" smtClean="0"/>
              <a:t> “and”</a:t>
            </a:r>
          </a:p>
          <a:p>
            <a:pPr lvl="1"/>
            <a:r>
              <a:rPr lang="en-US" dirty="0" smtClean="0"/>
              <a:t>Shows True or False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smtClean="0">
                <a:solidFill>
                  <a:schemeClr val="dk1"/>
                </a:solidFill>
                <a:latin typeface="Tahoma"/>
                <a:ea typeface="Tahoma"/>
                <a:cs typeface="Tahoma"/>
                <a:sym typeface="Tahoma"/>
              </a:rPr>
              <a:t>166</a:t>
            </a:fld>
            <a:endParaRPr lang="en-US" sz="1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9124010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1</a:t>
            </a:r>
            <a:endParaRPr lang="en-US" dirty="0"/>
          </a:p>
        </p:txBody>
      </p:sp>
      <p:sp>
        <p:nvSpPr>
          <p:cNvPr id="3" name="Text Placeholder 2"/>
          <p:cNvSpPr>
            <a:spLocks noGrp="1"/>
          </p:cNvSpPr>
          <p:nvPr>
            <p:ph type="body" idx="1"/>
          </p:nvPr>
        </p:nvSpPr>
        <p:spPr/>
        <p:txBody>
          <a:bodyPr/>
          <a:lstStyle/>
          <a:p>
            <a:r>
              <a:rPr lang="en-US" dirty="0"/>
              <a:t>Check if a Number is Odd or </a:t>
            </a:r>
            <a:r>
              <a:rPr lang="en-US" dirty="0" smtClean="0"/>
              <a:t>Even</a:t>
            </a:r>
          </a:p>
          <a:p>
            <a:r>
              <a:rPr lang="en-US" dirty="0" smtClean="0"/>
              <a:t>Allows user to run it again without rerun the script</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smtClean="0">
                <a:solidFill>
                  <a:schemeClr val="dk1"/>
                </a:solidFill>
                <a:latin typeface="Tahoma"/>
                <a:ea typeface="Tahoma"/>
                <a:cs typeface="Tahoma"/>
                <a:sym typeface="Tahoma"/>
              </a:rPr>
              <a:t>167</a:t>
            </a:fld>
            <a:endParaRPr lang="en-US" sz="1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428767853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2</a:t>
            </a:r>
            <a:endParaRPr lang="en-US" dirty="0"/>
          </a:p>
        </p:txBody>
      </p:sp>
      <p:sp>
        <p:nvSpPr>
          <p:cNvPr id="3" name="Text Placeholder 2"/>
          <p:cNvSpPr>
            <a:spLocks noGrp="1"/>
          </p:cNvSpPr>
          <p:nvPr>
            <p:ph type="body" idx="1"/>
          </p:nvPr>
        </p:nvSpPr>
        <p:spPr/>
        <p:txBody>
          <a:bodyPr/>
          <a:lstStyle/>
          <a:p>
            <a:r>
              <a:rPr lang="en-US" dirty="0"/>
              <a:t>count the number of each vowel in a </a:t>
            </a:r>
            <a:r>
              <a:rPr lang="en-US" dirty="0" smtClean="0"/>
              <a:t>string</a:t>
            </a:r>
          </a:p>
          <a:p>
            <a:r>
              <a:rPr lang="en-US" dirty="0"/>
              <a:t>Example:  'Hello, have you tried our </a:t>
            </a:r>
            <a:r>
              <a:rPr lang="en-US" dirty="0" smtClean="0"/>
              <a:t>tutorial </a:t>
            </a:r>
            <a:r>
              <a:rPr lang="en-US" dirty="0"/>
              <a:t>section yet</a:t>
            </a:r>
            <a:r>
              <a:rPr lang="en-US" dirty="0" smtClean="0"/>
              <a:t>?‘</a:t>
            </a:r>
          </a:p>
          <a:p>
            <a:pPr lvl="1"/>
            <a:r>
              <a:rPr lang="en-US" dirty="0"/>
              <a:t>{'o': 5, '</a:t>
            </a:r>
            <a:r>
              <a:rPr lang="en-US" dirty="0" err="1"/>
              <a:t>i</a:t>
            </a:r>
            <a:r>
              <a:rPr lang="en-US" dirty="0"/>
              <a:t>': 3, 'a': 2, 'e': 5, 'u': 3}</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ct val="25000"/>
              <a:buFont typeface="Tahoma"/>
              <a:buNone/>
            </a:pPr>
            <a:fld id="{00000000-1234-1234-1234-123412341234}" type="slidenum">
              <a:rPr lang="en-US" sz="1400" b="0" i="0" u="none" smtClean="0">
                <a:solidFill>
                  <a:schemeClr val="dk1"/>
                </a:solidFill>
                <a:latin typeface="Tahoma"/>
                <a:ea typeface="Tahoma"/>
                <a:cs typeface="Tahoma"/>
                <a:sym typeface="Tahoma"/>
              </a:rPr>
              <a:t>168</a:t>
            </a:fld>
            <a:endParaRPr lang="en-US" sz="1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2242886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10" name="Shape 21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The “&gt;&gt;&gt;” is a Python </a:t>
            </a:r>
            <a:r>
              <a:rPr lang="en-US" i="1">
                <a:solidFill>
                  <a:schemeClr val="dk1"/>
                </a:solidFill>
                <a:latin typeface="Tahoma"/>
                <a:ea typeface="Tahoma"/>
                <a:cs typeface="Tahoma"/>
                <a:sym typeface="Tahoma"/>
              </a:rPr>
              <a:t>prompt</a:t>
            </a:r>
            <a:r>
              <a:rPr lang="en-US">
                <a:solidFill>
                  <a:schemeClr val="dk1"/>
                </a:solidFill>
                <a:latin typeface="Tahoma"/>
                <a:ea typeface="Tahoma"/>
                <a:cs typeface="Tahoma"/>
                <a:sym typeface="Tahoma"/>
              </a:rPr>
              <a:t> indicating that Python is ready for us to give it a command. These commands are called </a:t>
            </a:r>
            <a:r>
              <a:rPr lang="en-US" i="1">
                <a:solidFill>
                  <a:schemeClr val="dk1"/>
                </a:solidFill>
                <a:latin typeface="Tahoma"/>
                <a:ea typeface="Tahoma"/>
                <a:cs typeface="Tahoma"/>
                <a:sym typeface="Tahoma"/>
              </a:rPr>
              <a:t>statements</a:t>
            </a:r>
            <a:r>
              <a:rPr lang="en-US">
                <a:solidFill>
                  <a:schemeClr val="dk1"/>
                </a:solidFill>
                <a:latin typeface="Tahoma"/>
                <a:ea typeface="Tahoma"/>
                <a:cs typeface="Tahoma"/>
                <a:sym typeface="Tahoma"/>
              </a:rPr>
              <a:t>.</a:t>
            </a:r>
          </a:p>
          <a:p>
            <a:pPr marL="342891" indent="-342891">
              <a:spcBef>
                <a:spcPts val="700"/>
              </a:spcBef>
              <a:buClr>
                <a:schemeClr val="folHlink"/>
              </a:buClr>
              <a:buSzPct val="59999"/>
              <a:buFont typeface="Noto Sans Symbols"/>
              <a:buChar char="■"/>
            </a:pPr>
            <a:r>
              <a:rPr lang="en-US">
                <a:solidFill>
                  <a:schemeClr val="dk1"/>
                </a:solidFill>
                <a:latin typeface="Courier New"/>
                <a:ea typeface="Courier New"/>
                <a:cs typeface="Courier New"/>
                <a:sym typeface="Courier New"/>
              </a:rPr>
              <a:t>&gt;&gt;&gt; print("Hello, world“) </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Hello, world</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&gt;&gt;&gt; print(2+3)</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5</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&gt;&gt;&gt; print("2+3=", 2+3)</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2+3= 5</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&gt;&gt;&gt; </a:t>
            </a:r>
          </a:p>
        </p:txBody>
      </p:sp>
      <p:sp>
        <p:nvSpPr>
          <p:cNvPr id="211" name="Shape 21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590978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 calcmode="lin" valueType="num">
                                      <p:cBhvr additive="base">
                                        <p:cTn id="7" dur="500"/>
                                        <p:tgtEl>
                                          <p:spTgt spid="21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 calcmode="lin" valueType="num">
                                      <p:cBhvr additive="base">
                                        <p:cTn id="12" dur="500"/>
                                        <p:tgtEl>
                                          <p:spTgt spid="21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17" name="Shape 21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Usually we want to execute several statements together that solve a common problem. One way to do this is to use a </a:t>
            </a:r>
            <a:r>
              <a:rPr lang="en-US" sz="3200" i="1">
                <a:solidFill>
                  <a:schemeClr val="dk1"/>
                </a:solidFill>
                <a:latin typeface="Tahoma"/>
                <a:ea typeface="Tahoma"/>
                <a:cs typeface="Tahoma"/>
                <a:sym typeface="Tahoma"/>
              </a:rPr>
              <a:t>function</a:t>
            </a:r>
            <a:r>
              <a:rPr lang="en-US" sz="3200">
                <a:solidFill>
                  <a:schemeClr val="dk1"/>
                </a:solidFill>
                <a:latin typeface="Tahoma"/>
                <a:ea typeface="Tahoma"/>
                <a:cs typeface="Tahoma"/>
                <a:sym typeface="Tahoma"/>
              </a:rPr>
              <a:t>.</a:t>
            </a:r>
          </a:p>
          <a:p>
            <a:pPr marL="342891" indent="-342891">
              <a:lnSpc>
                <a:spcPct val="100000"/>
              </a:lnSpc>
              <a:spcBef>
                <a:spcPts val="500"/>
              </a:spcBef>
              <a:buClr>
                <a:schemeClr val="folHlink"/>
              </a:buClr>
              <a:buSzPct val="60000"/>
              <a:buFont typeface="Noto Sans Symbols"/>
              <a:buChar char="■"/>
            </a:pPr>
            <a:r>
              <a:rPr lang="en-US" sz="2000">
                <a:solidFill>
                  <a:schemeClr val="dk1"/>
                </a:solidFill>
                <a:latin typeface="Courier New"/>
                <a:ea typeface="Courier New"/>
                <a:cs typeface="Courier New"/>
                <a:sym typeface="Courier New"/>
              </a:rPr>
              <a:t>&gt;&gt;&gt; def hello():</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print("Hello")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print("Computers are Fun")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&gt;&gt;&gt; </a:t>
            </a:r>
          </a:p>
        </p:txBody>
      </p:sp>
      <p:sp>
        <p:nvSpPr>
          <p:cNvPr id="218" name="Shape 21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18</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5900087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 calcmode="lin" valueType="num">
                                      <p:cBhvr additive="base">
                                        <p:cTn id="7" dur="500"/>
                                        <p:tgtEl>
                                          <p:spTgt spid="21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7">
                                            <p:txEl>
                                              <p:pRg st="1" end="1"/>
                                            </p:txEl>
                                          </p:spTgt>
                                        </p:tgtEl>
                                        <p:attrNameLst>
                                          <p:attrName>style.visibility</p:attrName>
                                        </p:attrNameLst>
                                      </p:cBhvr>
                                      <p:to>
                                        <p:strVal val="visible"/>
                                      </p:to>
                                    </p:set>
                                    <p:anim calcmode="lin" valueType="num">
                                      <p:cBhvr additive="base">
                                        <p:cTn id="12" dur="500"/>
                                        <p:tgtEl>
                                          <p:spTgt spid="217">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24" name="Shape 224"/>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60000"/>
              <a:buFont typeface="Noto Sans Symbols"/>
              <a:buChar char="■"/>
            </a:pPr>
            <a:r>
              <a:rPr lang="en-US" sz="1800">
                <a:solidFill>
                  <a:schemeClr val="dk1"/>
                </a:solidFill>
                <a:latin typeface="Courier New"/>
                <a:ea typeface="Courier New"/>
                <a:cs typeface="Courier New"/>
                <a:sym typeface="Courier New"/>
              </a:rPr>
              <a:t>&gt;&gt;&gt; def hello():</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print("Hello")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print("Computers are Fun")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&gt;&gt;&gt;</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first line tells Python we are </a:t>
            </a:r>
            <a:r>
              <a:rPr lang="en-US" i="1">
                <a:solidFill>
                  <a:schemeClr val="dk1"/>
                </a:solidFill>
                <a:latin typeface="Tahoma"/>
                <a:ea typeface="Tahoma"/>
                <a:cs typeface="Tahoma"/>
                <a:sym typeface="Tahoma"/>
              </a:rPr>
              <a:t>defining</a:t>
            </a:r>
            <a:r>
              <a:rPr lang="en-US">
                <a:solidFill>
                  <a:schemeClr val="dk1"/>
                </a:solidFill>
                <a:latin typeface="Tahoma"/>
                <a:ea typeface="Tahoma"/>
                <a:cs typeface="Tahoma"/>
                <a:sym typeface="Tahoma"/>
              </a:rPr>
              <a:t> a new function called hello.</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following lines are indented to show that they are part of the hello function.</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blank line (hit enter twice) lets Python know the definition is finished.</a:t>
            </a:r>
          </a:p>
        </p:txBody>
      </p:sp>
      <p:sp>
        <p:nvSpPr>
          <p:cNvPr id="225" name="Shape 22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19</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838291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 calcmode="lin" valueType="num">
                                      <p:cBhvr additive="base">
                                        <p:cTn id="7" dur="500"/>
                                        <p:tgtEl>
                                          <p:spTgt spid="22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4">
                                            <p:txEl>
                                              <p:pRg st="1" end="1"/>
                                            </p:txEl>
                                          </p:spTgt>
                                        </p:tgtEl>
                                        <p:attrNameLst>
                                          <p:attrName>style.visibility</p:attrName>
                                        </p:attrNameLst>
                                      </p:cBhvr>
                                      <p:to>
                                        <p:strVal val="visible"/>
                                      </p:to>
                                    </p:set>
                                    <p:anim calcmode="lin" valueType="num">
                                      <p:cBhvr additive="base">
                                        <p:cTn id="12" dur="500"/>
                                        <p:tgtEl>
                                          <p:spTgt spid="22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4">
                                            <p:txEl>
                                              <p:pRg st="2" end="2"/>
                                            </p:txEl>
                                          </p:spTgt>
                                        </p:tgtEl>
                                        <p:attrNameLst>
                                          <p:attrName>style.visibility</p:attrName>
                                        </p:attrNameLst>
                                      </p:cBhvr>
                                      <p:to>
                                        <p:strVal val="visible"/>
                                      </p:to>
                                    </p:set>
                                    <p:anim calcmode="lin" valueType="num">
                                      <p:cBhvr additive="base">
                                        <p:cTn id="17" dur="500"/>
                                        <p:tgtEl>
                                          <p:spTgt spid="22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4">
                                            <p:txEl>
                                              <p:pRg st="3" end="3"/>
                                            </p:txEl>
                                          </p:spTgt>
                                        </p:tgtEl>
                                        <p:attrNameLst>
                                          <p:attrName>style.visibility</p:attrName>
                                        </p:attrNameLst>
                                      </p:cBhvr>
                                      <p:to>
                                        <p:strVal val="visible"/>
                                      </p:to>
                                    </p:set>
                                    <p:anim calcmode="lin" valueType="num">
                                      <p:cBhvr additive="base">
                                        <p:cTn id="22" dur="500"/>
                                        <p:tgtEl>
                                          <p:spTgt spid="224">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 Power</a:t>
            </a:r>
          </a:p>
        </p:txBody>
      </p:sp>
      <p:sp>
        <p:nvSpPr>
          <p:cNvPr id="84" name="Shape 84"/>
          <p:cNvSpPr txBox="1">
            <a:spLocks noGrp="1"/>
          </p:cNvSpPr>
          <p:nvPr>
            <p:ph idx="1"/>
          </p:nvPr>
        </p:nvSpPr>
        <p:spPr>
          <a:xfrm>
            <a:off x="1182687" y="2017712"/>
            <a:ext cx="7772400" cy="4640263"/>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Software</a:t>
            </a:r>
            <a:r>
              <a:rPr lang="en-US" sz="3200">
                <a:solidFill>
                  <a:schemeClr val="dk1"/>
                </a:solidFill>
                <a:latin typeface="Tahoma"/>
                <a:ea typeface="Tahoma"/>
                <a:cs typeface="Tahoma"/>
                <a:sym typeface="Tahoma"/>
              </a:rPr>
              <a:t> (programs) rule the </a:t>
            </a:r>
            <a:r>
              <a:rPr lang="en-US" sz="3200" i="1">
                <a:solidFill>
                  <a:schemeClr val="dk1"/>
                </a:solidFill>
                <a:latin typeface="Tahoma"/>
                <a:ea typeface="Tahoma"/>
                <a:cs typeface="Tahoma"/>
                <a:sym typeface="Tahoma"/>
              </a:rPr>
              <a:t>hardware</a:t>
            </a:r>
            <a:r>
              <a:rPr lang="en-US" sz="3200">
                <a:solidFill>
                  <a:schemeClr val="dk1"/>
                </a:solidFill>
                <a:latin typeface="Tahoma"/>
                <a:ea typeface="Tahoma"/>
                <a:cs typeface="Tahoma"/>
                <a:sym typeface="Tahoma"/>
              </a:rPr>
              <a:t> (the physical machine).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process of creating this software is called </a:t>
            </a:r>
            <a:r>
              <a:rPr lang="en-US" sz="3200" i="1">
                <a:solidFill>
                  <a:schemeClr val="dk1"/>
                </a:solidFill>
                <a:latin typeface="Tahoma"/>
                <a:ea typeface="Tahoma"/>
                <a:cs typeface="Tahoma"/>
                <a:sym typeface="Tahoma"/>
              </a:rPr>
              <a:t>programming</a:t>
            </a:r>
            <a:r>
              <a:rPr lang="en-US" sz="3200">
                <a:solidFill>
                  <a:schemeClr val="dk1"/>
                </a:solidFill>
                <a:latin typeface="Tahoma"/>
                <a:ea typeface="Tahoma"/>
                <a:cs typeface="Tahoma"/>
                <a:sym typeface="Tahoma"/>
              </a:rPr>
              <a: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Why learn to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Fundamental part of computer science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Having an understanding of programming helps you have an understanding of the strengths and limitations of computers.</a:t>
            </a:r>
          </a:p>
        </p:txBody>
      </p:sp>
      <p:sp>
        <p:nvSpPr>
          <p:cNvPr id="85" name="Shape 8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0923726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 calcmode="lin" valueType="num">
                                      <p:cBhvr additive="base">
                                        <p:cTn id="7" dur="500"/>
                                        <p:tgtEl>
                                          <p:spTgt spid="8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4">
                                            <p:txEl>
                                              <p:pRg st="1" end="1"/>
                                            </p:txEl>
                                          </p:spTgt>
                                        </p:tgtEl>
                                        <p:attrNameLst>
                                          <p:attrName>style.visibility</p:attrName>
                                        </p:attrNameLst>
                                      </p:cBhvr>
                                      <p:to>
                                        <p:strVal val="visible"/>
                                      </p:to>
                                    </p:set>
                                    <p:anim calcmode="lin" valueType="num">
                                      <p:cBhvr additive="base">
                                        <p:cTn id="12" dur="500"/>
                                        <p:tgtEl>
                                          <p:spTgt spid="8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4">
                                            <p:txEl>
                                              <p:pRg st="2" end="2"/>
                                            </p:txEl>
                                          </p:spTgt>
                                        </p:tgtEl>
                                        <p:attrNameLst>
                                          <p:attrName>style.visibility</p:attrName>
                                        </p:attrNameLst>
                                      </p:cBhvr>
                                      <p:to>
                                        <p:strVal val="visible"/>
                                      </p:to>
                                    </p:set>
                                    <p:anim calcmode="lin" valueType="num">
                                      <p:cBhvr additive="base">
                                        <p:cTn id="17" dur="500"/>
                                        <p:tgtEl>
                                          <p:spTgt spid="8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4">
                                            <p:txEl>
                                              <p:pRg st="3" end="3"/>
                                            </p:txEl>
                                          </p:spTgt>
                                        </p:tgtEl>
                                        <p:attrNameLst>
                                          <p:attrName>style.visibility</p:attrName>
                                        </p:attrNameLst>
                                      </p:cBhvr>
                                      <p:to>
                                        <p:strVal val="visible"/>
                                      </p:to>
                                    </p:set>
                                    <p:anim calcmode="lin" valueType="num">
                                      <p:cBhvr additive="base">
                                        <p:cTn id="22" dur="500"/>
                                        <p:tgtEl>
                                          <p:spTgt spid="8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4">
                                            <p:txEl>
                                              <p:pRg st="4" end="4"/>
                                            </p:txEl>
                                          </p:spTgt>
                                        </p:tgtEl>
                                        <p:attrNameLst>
                                          <p:attrName>style.visibility</p:attrName>
                                        </p:attrNameLst>
                                      </p:cBhvr>
                                      <p:to>
                                        <p:strVal val="visible"/>
                                      </p:to>
                                    </p:set>
                                    <p:anim calcmode="lin" valueType="num">
                                      <p:cBhvr additive="base">
                                        <p:cTn id="27" dur="500"/>
                                        <p:tgtEl>
                                          <p:spTgt spid="8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31" name="Shape 23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80000"/>
              </a:lnSpc>
              <a:spcBef>
                <a:spcPts val="0"/>
              </a:spcBef>
              <a:buClr>
                <a:schemeClr val="folHlink"/>
              </a:buClr>
              <a:buSzPct val="60000"/>
              <a:buFont typeface="Noto Sans Symbols"/>
              <a:buChar char="■"/>
            </a:pPr>
            <a:r>
              <a:rPr lang="en-US" sz="1600">
                <a:solidFill>
                  <a:schemeClr val="dk1"/>
                </a:solidFill>
                <a:latin typeface="Courier New"/>
                <a:ea typeface="Courier New"/>
                <a:cs typeface="Courier New"/>
                <a:sym typeface="Courier New"/>
              </a:rPr>
              <a:t>&gt;&gt;&gt; def hello():</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	   print("Hello")</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	   print("Computers are Fun") </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	</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&gt;&gt;&gt;</a:t>
            </a:r>
          </a:p>
          <a:p>
            <a:pPr marL="342891" indent="-342891">
              <a:lnSpc>
                <a:spcPct val="8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Notice that nothing has happened yet! We’ve defined the function, but we haven’t told Python to perform the function!</a:t>
            </a:r>
          </a:p>
          <a:p>
            <a:pPr marL="342891" indent="-342891">
              <a:lnSpc>
                <a:spcPct val="8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A function is </a:t>
            </a:r>
            <a:r>
              <a:rPr lang="en-US" i="1">
                <a:solidFill>
                  <a:schemeClr val="dk1"/>
                </a:solidFill>
                <a:latin typeface="Tahoma"/>
                <a:ea typeface="Tahoma"/>
                <a:cs typeface="Tahoma"/>
                <a:sym typeface="Tahoma"/>
              </a:rPr>
              <a:t>invoked</a:t>
            </a:r>
            <a:r>
              <a:rPr lang="en-US">
                <a:solidFill>
                  <a:schemeClr val="dk1"/>
                </a:solidFill>
                <a:latin typeface="Tahoma"/>
                <a:ea typeface="Tahoma"/>
                <a:cs typeface="Tahoma"/>
                <a:sym typeface="Tahoma"/>
              </a:rPr>
              <a:t> by typing its name.</a:t>
            </a:r>
          </a:p>
          <a:p>
            <a:pPr marL="342891" indent="-342891">
              <a:lnSpc>
                <a:spcPct val="80000"/>
              </a:lnSpc>
              <a:spcBef>
                <a:spcPts val="500"/>
              </a:spcBef>
              <a:buClr>
                <a:schemeClr val="folHlink"/>
              </a:buClr>
              <a:buSzPct val="60000"/>
              <a:buFont typeface="Noto Sans Symbols"/>
              <a:buChar char="■"/>
            </a:pPr>
            <a:r>
              <a:rPr lang="en-US" sz="2000">
                <a:solidFill>
                  <a:schemeClr val="dk1"/>
                </a:solidFill>
                <a:latin typeface="Courier New"/>
                <a:ea typeface="Courier New"/>
                <a:cs typeface="Courier New"/>
                <a:sym typeface="Courier New"/>
              </a:rPr>
              <a:t>&gt;&gt;&gt; hello()</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Hello</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Computers are Fun</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&gt;&gt;&gt; </a:t>
            </a:r>
          </a:p>
        </p:txBody>
      </p:sp>
      <p:sp>
        <p:nvSpPr>
          <p:cNvPr id="232" name="Shape 23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20</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588956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500"/>
                                        <p:tgtEl>
                                          <p:spTgt spid="23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 calcmode="lin" valueType="num">
                                      <p:cBhvr additive="base">
                                        <p:cTn id="12" dur="500"/>
                                        <p:tgtEl>
                                          <p:spTgt spid="23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 calcmode="lin" valueType="num">
                                      <p:cBhvr additive="base">
                                        <p:cTn id="17" dur="500"/>
                                        <p:tgtEl>
                                          <p:spTgt spid="23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 calcmode="lin" valueType="num">
                                      <p:cBhvr additive="base">
                                        <p:cTn id="22" dur="500"/>
                                        <p:tgtEl>
                                          <p:spTgt spid="23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38" name="Shape 238"/>
          <p:cNvSpPr txBox="1">
            <a:spLocks noGrp="1"/>
          </p:cNvSpPr>
          <p:nvPr>
            <p:ph idx="1"/>
          </p:nvPr>
        </p:nvSpPr>
        <p:spPr>
          <a:xfrm>
            <a:off x="1182687" y="2017712"/>
            <a:ext cx="7772400" cy="4422775"/>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What’s the deal with the ()’s?</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Commands can have changeable parts called </a:t>
            </a:r>
            <a:r>
              <a:rPr lang="en-US" sz="3200" i="1">
                <a:solidFill>
                  <a:schemeClr val="dk1"/>
                </a:solidFill>
                <a:latin typeface="Tahoma"/>
                <a:ea typeface="Tahoma"/>
                <a:cs typeface="Tahoma"/>
                <a:sym typeface="Tahoma"/>
              </a:rPr>
              <a:t>parameters</a:t>
            </a:r>
            <a:r>
              <a:rPr lang="en-US" sz="3200">
                <a:solidFill>
                  <a:schemeClr val="dk1"/>
                </a:solidFill>
                <a:latin typeface="Tahoma"/>
                <a:ea typeface="Tahoma"/>
                <a:cs typeface="Tahoma"/>
                <a:sym typeface="Tahoma"/>
              </a:rPr>
              <a:t> that are placed between the ()’s.</a:t>
            </a:r>
          </a:p>
          <a:p>
            <a:pPr marL="342891" indent="-342891">
              <a:lnSpc>
                <a:spcPct val="100000"/>
              </a:lnSpc>
              <a:spcBef>
                <a:spcPts val="500"/>
              </a:spcBef>
              <a:buClr>
                <a:schemeClr val="folHlink"/>
              </a:buClr>
              <a:buSzPct val="60000"/>
              <a:buFont typeface="Noto Sans Symbols"/>
              <a:buChar char="■"/>
            </a:pPr>
            <a:r>
              <a:rPr lang="en-US" sz="2000">
                <a:solidFill>
                  <a:schemeClr val="dk1"/>
                </a:solidFill>
                <a:latin typeface="Courier New"/>
                <a:ea typeface="Courier New"/>
                <a:cs typeface="Courier New"/>
                <a:sym typeface="Courier New"/>
              </a:rPr>
              <a:t>&gt;&gt;&gt; def greet(person):</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print("Hello",person)</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 ("How are you?")</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&gt;&gt;&gt; </a:t>
            </a:r>
          </a:p>
          <a:p>
            <a:pPr marL="342891" indent="-342891">
              <a:spcBef>
                <a:spcPts val="400"/>
              </a:spcBef>
              <a:buClr>
                <a:schemeClr val="folHlink"/>
              </a:buClr>
              <a:buSzPct val="60000"/>
              <a:buNone/>
            </a:pPr>
            <a:endParaRPr sz="2000">
              <a:solidFill>
                <a:schemeClr val="dk1"/>
              </a:solidFill>
              <a:latin typeface="Courier New"/>
              <a:ea typeface="Courier New"/>
              <a:cs typeface="Courier New"/>
              <a:sym typeface="Courier New"/>
            </a:endParaRPr>
          </a:p>
        </p:txBody>
      </p:sp>
      <p:sp>
        <p:nvSpPr>
          <p:cNvPr id="239" name="Shape 23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2109654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 calcmode="lin" valueType="num">
                                      <p:cBhvr additive="base">
                                        <p:cTn id="7" dur="500"/>
                                        <p:tgtEl>
                                          <p:spTgt spid="23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 calcmode="lin" valueType="num">
                                      <p:cBhvr additive="base">
                                        <p:cTn id="12" dur="500"/>
                                        <p:tgtEl>
                                          <p:spTgt spid="23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 calcmode="lin" valueType="num">
                                      <p:cBhvr additive="base">
                                        <p:cTn id="17" dur="500"/>
                                        <p:tgtEl>
                                          <p:spTgt spid="23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45" name="Shape 24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59999"/>
              <a:buFont typeface="Noto Sans Symbols"/>
              <a:buChar char="■"/>
            </a:pPr>
            <a:r>
              <a:rPr lang="en-US" sz="2400">
                <a:solidFill>
                  <a:schemeClr val="dk1"/>
                </a:solidFill>
                <a:latin typeface="Courier New"/>
                <a:ea typeface="Courier New"/>
                <a:cs typeface="Courier New"/>
                <a:sym typeface="Courier New"/>
              </a:rPr>
              <a:t>&gt;&gt;&gt; greet("Terry")</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Hello Terry</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How are you?</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&gt;&gt;&gt; greet("Paula")</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Hello Paula</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How are you?</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&gt;&gt;&gt;  </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When we use parameters, we can customize the output of our function.</a:t>
            </a:r>
          </a:p>
        </p:txBody>
      </p:sp>
      <p:sp>
        <p:nvSpPr>
          <p:cNvPr id="246" name="Shape 2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2646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 calcmode="lin" valueType="num">
                                      <p:cBhvr additive="base">
                                        <p:cTn id="7" dur="500"/>
                                        <p:tgtEl>
                                          <p:spTgt spid="24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5">
                                            <p:txEl>
                                              <p:pRg st="1" end="1"/>
                                            </p:txEl>
                                          </p:spTgt>
                                        </p:tgtEl>
                                        <p:attrNameLst>
                                          <p:attrName>style.visibility</p:attrName>
                                        </p:attrNameLst>
                                      </p:cBhvr>
                                      <p:to>
                                        <p:strVal val="visible"/>
                                      </p:to>
                                    </p:set>
                                    <p:anim calcmode="lin" valueType="num">
                                      <p:cBhvr additive="base">
                                        <p:cTn id="12" dur="500"/>
                                        <p:tgtEl>
                                          <p:spTgt spid="24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52" name="Shape 252"/>
          <p:cNvSpPr txBox="1">
            <a:spLocks noGrp="1"/>
          </p:cNvSpPr>
          <p:nvPr>
            <p:ph idx="1"/>
          </p:nvPr>
        </p:nvSpPr>
        <p:spPr>
          <a:xfrm>
            <a:off x="1182687" y="2017712"/>
            <a:ext cx="7772400" cy="5475287"/>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sz="2400">
                <a:solidFill>
                  <a:schemeClr val="dk1"/>
                </a:solidFill>
                <a:latin typeface="Tahoma"/>
                <a:ea typeface="Tahoma"/>
                <a:cs typeface="Tahoma"/>
                <a:sym typeface="Tahoma"/>
              </a:rPr>
              <a:t>When we exit the Python prompt, the functions we’ve defined cease to exist!</a:t>
            </a:r>
          </a:p>
          <a:p>
            <a:pPr marL="342891" indent="-342891">
              <a:spcBef>
                <a:spcPts val="700"/>
              </a:spcBef>
              <a:buClr>
                <a:schemeClr val="folHlink"/>
              </a:buClr>
              <a:buSzPct val="59999"/>
              <a:buFont typeface="Noto Sans Symbols"/>
              <a:buChar char="■"/>
            </a:pPr>
            <a:r>
              <a:rPr lang="en-US" sz="2400">
                <a:solidFill>
                  <a:schemeClr val="dk1"/>
                </a:solidFill>
                <a:latin typeface="Tahoma"/>
                <a:ea typeface="Tahoma"/>
                <a:cs typeface="Tahoma"/>
                <a:sym typeface="Tahoma"/>
              </a:rPr>
              <a:t>Programs are usually composed of functions, </a:t>
            </a:r>
            <a:r>
              <a:rPr lang="en-US" sz="2400" i="1">
                <a:solidFill>
                  <a:schemeClr val="dk1"/>
                </a:solidFill>
                <a:latin typeface="Tahoma"/>
                <a:ea typeface="Tahoma"/>
                <a:cs typeface="Tahoma"/>
                <a:sym typeface="Tahoma"/>
              </a:rPr>
              <a:t>modules</a:t>
            </a:r>
            <a:r>
              <a:rPr lang="en-US" sz="2400">
                <a:solidFill>
                  <a:schemeClr val="dk1"/>
                </a:solidFill>
                <a:latin typeface="Tahoma"/>
                <a:ea typeface="Tahoma"/>
                <a:cs typeface="Tahoma"/>
                <a:sym typeface="Tahoma"/>
              </a:rPr>
              <a:t>, or </a:t>
            </a:r>
            <a:r>
              <a:rPr lang="en-US" sz="2400" i="1">
                <a:solidFill>
                  <a:schemeClr val="dk1"/>
                </a:solidFill>
                <a:latin typeface="Tahoma"/>
                <a:ea typeface="Tahoma"/>
                <a:cs typeface="Tahoma"/>
                <a:sym typeface="Tahoma"/>
              </a:rPr>
              <a:t>scripts</a:t>
            </a:r>
            <a:r>
              <a:rPr lang="en-US" sz="2400">
                <a:solidFill>
                  <a:schemeClr val="dk1"/>
                </a:solidFill>
                <a:latin typeface="Tahoma"/>
                <a:ea typeface="Tahoma"/>
                <a:cs typeface="Tahoma"/>
                <a:sym typeface="Tahoma"/>
              </a:rPr>
              <a:t> that are saved on disk so that they can be used again and again.</a:t>
            </a:r>
          </a:p>
          <a:p>
            <a:pPr marL="342891" indent="-342891">
              <a:spcBef>
                <a:spcPts val="700"/>
              </a:spcBef>
              <a:buClr>
                <a:schemeClr val="folHlink"/>
              </a:buClr>
              <a:buSzPct val="59999"/>
              <a:buFont typeface="Noto Sans Symbols"/>
              <a:buChar char="■"/>
            </a:pPr>
            <a:r>
              <a:rPr lang="en-US" sz="2400">
                <a:solidFill>
                  <a:schemeClr val="dk1"/>
                </a:solidFill>
                <a:latin typeface="Tahoma"/>
                <a:ea typeface="Tahoma"/>
                <a:cs typeface="Tahoma"/>
                <a:sym typeface="Tahoma"/>
              </a:rPr>
              <a:t>A </a:t>
            </a:r>
            <a:r>
              <a:rPr lang="en-US" sz="2400" i="1">
                <a:solidFill>
                  <a:schemeClr val="dk1"/>
                </a:solidFill>
                <a:latin typeface="Tahoma"/>
                <a:ea typeface="Tahoma"/>
                <a:cs typeface="Tahoma"/>
                <a:sym typeface="Tahoma"/>
              </a:rPr>
              <a:t>module file</a:t>
            </a:r>
            <a:r>
              <a:rPr lang="en-US" sz="2400">
                <a:solidFill>
                  <a:schemeClr val="dk1"/>
                </a:solidFill>
                <a:latin typeface="Tahoma"/>
                <a:ea typeface="Tahoma"/>
                <a:cs typeface="Tahoma"/>
                <a:sym typeface="Tahoma"/>
              </a:rPr>
              <a:t> is a text file created in text editing software (saved as “plain text”) that contains function definitions.</a:t>
            </a:r>
          </a:p>
          <a:p>
            <a:pPr marL="342891" indent="-342891">
              <a:spcBef>
                <a:spcPts val="700"/>
              </a:spcBef>
              <a:buClr>
                <a:schemeClr val="folHlink"/>
              </a:buClr>
              <a:buSzPct val="59999"/>
              <a:buFont typeface="Noto Sans Symbols"/>
              <a:buChar char="■"/>
            </a:pPr>
            <a:r>
              <a:rPr lang="en-US" sz="2400">
                <a:solidFill>
                  <a:schemeClr val="dk1"/>
                </a:solidFill>
                <a:latin typeface="Tahoma"/>
                <a:ea typeface="Tahoma"/>
                <a:cs typeface="Tahoma"/>
                <a:sym typeface="Tahoma"/>
              </a:rPr>
              <a:t>A </a:t>
            </a:r>
            <a:r>
              <a:rPr lang="en-US" sz="2400" i="1">
                <a:solidFill>
                  <a:schemeClr val="dk1"/>
                </a:solidFill>
                <a:latin typeface="Tahoma"/>
                <a:ea typeface="Tahoma"/>
                <a:cs typeface="Tahoma"/>
                <a:sym typeface="Tahoma"/>
              </a:rPr>
              <a:t>programming environment</a:t>
            </a:r>
            <a:r>
              <a:rPr lang="en-US" sz="2400">
                <a:solidFill>
                  <a:schemeClr val="dk1"/>
                </a:solidFill>
                <a:latin typeface="Tahoma"/>
                <a:ea typeface="Tahoma"/>
                <a:cs typeface="Tahoma"/>
                <a:sym typeface="Tahoma"/>
              </a:rPr>
              <a:t> is designed to help programmers write programs and usually includes automatic indenting, highlighting, etc.</a:t>
            </a:r>
          </a:p>
          <a:p>
            <a:pPr marL="342891" indent="-342891">
              <a:spcBef>
                <a:spcPts val="480"/>
              </a:spcBef>
              <a:buClr>
                <a:schemeClr val="folHlink"/>
              </a:buClr>
              <a:buSzPct val="59999"/>
              <a:buNone/>
            </a:pPr>
            <a:endParaRPr sz="2400">
              <a:solidFill>
                <a:schemeClr val="dk1"/>
              </a:solidFill>
              <a:latin typeface="Tahoma"/>
              <a:ea typeface="Tahoma"/>
              <a:cs typeface="Tahoma"/>
              <a:sym typeface="Tahoma"/>
            </a:endParaRPr>
          </a:p>
        </p:txBody>
      </p:sp>
      <p:sp>
        <p:nvSpPr>
          <p:cNvPr id="253" name="Shape 25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4866309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 calcmode="lin" valueType="num">
                                      <p:cBhvr additive="base">
                                        <p:cTn id="7" dur="500"/>
                                        <p:tgtEl>
                                          <p:spTgt spid="25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2">
                                            <p:txEl>
                                              <p:pRg st="1" end="1"/>
                                            </p:txEl>
                                          </p:spTgt>
                                        </p:tgtEl>
                                        <p:attrNameLst>
                                          <p:attrName>style.visibility</p:attrName>
                                        </p:attrNameLst>
                                      </p:cBhvr>
                                      <p:to>
                                        <p:strVal val="visible"/>
                                      </p:to>
                                    </p:set>
                                    <p:anim calcmode="lin" valueType="num">
                                      <p:cBhvr additive="base">
                                        <p:cTn id="12" dur="500"/>
                                        <p:tgtEl>
                                          <p:spTgt spid="25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anim calcmode="lin" valueType="num">
                                      <p:cBhvr additive="base">
                                        <p:cTn id="17" dur="500"/>
                                        <p:tgtEl>
                                          <p:spTgt spid="25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52">
                                            <p:txEl>
                                              <p:pRg st="3" end="3"/>
                                            </p:txEl>
                                          </p:spTgt>
                                        </p:tgtEl>
                                        <p:attrNameLst>
                                          <p:attrName>style.visibility</p:attrName>
                                        </p:attrNameLst>
                                      </p:cBhvr>
                                      <p:to>
                                        <p:strVal val="visible"/>
                                      </p:to>
                                    </p:set>
                                    <p:anim calcmode="lin" valueType="num">
                                      <p:cBhvr additive="base">
                                        <p:cTn id="22" dur="500"/>
                                        <p:tgtEl>
                                          <p:spTgt spid="25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59" name="Shape 259"/>
          <p:cNvSpPr txBox="1">
            <a:spLocks noGrp="1"/>
          </p:cNvSpPr>
          <p:nvPr>
            <p:ph idx="1"/>
          </p:nvPr>
        </p:nvSpPr>
        <p:spPr>
          <a:xfrm>
            <a:off x="1182687" y="2017711"/>
            <a:ext cx="7772400" cy="5318124"/>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200">
                <a:solidFill>
                  <a:schemeClr val="dk1"/>
                </a:solidFill>
                <a:latin typeface="Courier New"/>
                <a:ea typeface="Courier New"/>
                <a:cs typeface="Courier New"/>
                <a:sym typeface="Courier New"/>
              </a:rPr>
              <a:t># File: chaos.py</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A simple program illustrating chaotic behavior</a:t>
            </a:r>
          </a:p>
          <a:p>
            <a:pPr marL="342891" indent="-342891">
              <a:spcBef>
                <a:spcPts val="300"/>
              </a:spcBef>
              <a:buClr>
                <a:schemeClr val="folHlink"/>
              </a:buClr>
              <a:buSzPct val="25000"/>
              <a:buNone/>
            </a:pPr>
            <a:endParaRPr sz="1200">
              <a:solidFill>
                <a:schemeClr val="dk1"/>
              </a:solidFill>
              <a:latin typeface="Courier New"/>
              <a:ea typeface="Courier New"/>
              <a:cs typeface="Courier New"/>
              <a:sym typeface="Courier New"/>
            </a:endParaRP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def main():</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print("This program illustrates a chaotic function")</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x = eval(input("Enter a number between 0 and 1: "))</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for i in range(10):</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x = 3.9 * x * (1 - x)</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print(x)</a:t>
            </a:r>
          </a:p>
          <a:p>
            <a:pPr marL="342891" indent="-342891">
              <a:spcBef>
                <a:spcPts val="300"/>
              </a:spcBef>
              <a:buClr>
                <a:schemeClr val="folHlink"/>
              </a:buClr>
              <a:buSzPct val="25000"/>
              <a:buNone/>
            </a:pPr>
            <a:endParaRPr sz="1200">
              <a:solidFill>
                <a:schemeClr val="dk1"/>
              </a:solidFill>
              <a:latin typeface="Courier New"/>
              <a:ea typeface="Courier New"/>
              <a:cs typeface="Courier New"/>
              <a:sym typeface="Courier New"/>
            </a:endParaRP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main()</a:t>
            </a:r>
          </a:p>
          <a:p>
            <a:pPr marL="342891" indent="-342891">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We’ll use </a:t>
            </a:r>
            <a:r>
              <a:rPr lang="en-US" i="1">
                <a:solidFill>
                  <a:schemeClr val="dk1"/>
                </a:solidFill>
                <a:latin typeface="Tahoma"/>
                <a:ea typeface="Tahoma"/>
                <a:cs typeface="Tahoma"/>
                <a:sym typeface="Tahoma"/>
              </a:rPr>
              <a:t>filename.py</a:t>
            </a:r>
            <a:r>
              <a:rPr lang="en-US">
                <a:solidFill>
                  <a:schemeClr val="dk1"/>
                </a:solidFill>
                <a:latin typeface="Tahoma"/>
                <a:ea typeface="Tahoma"/>
                <a:cs typeface="Tahoma"/>
                <a:sym typeface="Tahoma"/>
              </a:rPr>
              <a:t> when we save our work to indicate it’s a Python program.</a:t>
            </a:r>
          </a:p>
          <a:p>
            <a:pPr marL="342891" indent="-342891">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In this code we’re defining a new function called </a:t>
            </a:r>
            <a:r>
              <a:rPr lang="en-US" b="1">
                <a:solidFill>
                  <a:schemeClr val="dk1"/>
                </a:solidFill>
                <a:latin typeface="Tahoma"/>
                <a:ea typeface="Tahoma"/>
                <a:cs typeface="Tahoma"/>
                <a:sym typeface="Tahoma"/>
              </a:rPr>
              <a:t>main</a:t>
            </a:r>
            <a:r>
              <a:rPr lang="en-US">
                <a:solidFill>
                  <a:schemeClr val="dk1"/>
                </a:solidFill>
                <a:latin typeface="Tahoma"/>
                <a:ea typeface="Tahoma"/>
                <a:cs typeface="Tahoma"/>
                <a:sym typeface="Tahoma"/>
              </a:rPr>
              <a:t>.</a:t>
            </a:r>
          </a:p>
          <a:p>
            <a:pPr marL="342891" indent="-342891">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main() at the end tells Python to run the code.</a:t>
            </a:r>
          </a:p>
          <a:p>
            <a:pPr marL="342891" indent="-342891">
              <a:spcBef>
                <a:spcPts val="560"/>
              </a:spcBef>
              <a:buClr>
                <a:schemeClr val="folHlink"/>
              </a:buClr>
              <a:buSzPct val="59999"/>
              <a:buNone/>
            </a:pPr>
            <a:endParaRPr>
              <a:solidFill>
                <a:schemeClr val="dk1"/>
              </a:solidFill>
              <a:latin typeface="Tahoma"/>
              <a:ea typeface="Tahoma"/>
              <a:cs typeface="Tahoma"/>
              <a:sym typeface="Tahoma"/>
            </a:endParaRPr>
          </a:p>
        </p:txBody>
      </p:sp>
      <p:sp>
        <p:nvSpPr>
          <p:cNvPr id="260" name="Shape 2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99864100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66" name="Shape 266"/>
          <p:cNvSpPr txBox="1">
            <a:spLocks noGrp="1"/>
          </p:cNvSpPr>
          <p:nvPr>
            <p:ph idx="1"/>
          </p:nvPr>
        </p:nvSpPr>
        <p:spPr>
          <a:xfrm>
            <a:off x="1182687" y="2017716"/>
            <a:ext cx="7772400" cy="4270375"/>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&gt;&gt;&gt; </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This program illustrates a chaotic function</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Enter a number between 0 and 1: .5</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0.975</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0.0950625</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0.335499922266</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0.869464925259</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0.442633109113</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0.962165255337</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0.141972779362</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0.4750843862</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0.972578927537</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0.104009713267</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&gt;&gt;&gt; </a:t>
            </a:r>
          </a:p>
        </p:txBody>
      </p:sp>
      <p:sp>
        <p:nvSpPr>
          <p:cNvPr id="267" name="Shape 26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60295963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73" name="Shape 27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2000">
                <a:solidFill>
                  <a:schemeClr val="dk1"/>
                </a:solidFill>
                <a:latin typeface="Courier New"/>
                <a:ea typeface="Courier New"/>
                <a:cs typeface="Courier New"/>
                <a:sym typeface="Courier New"/>
              </a:rPr>
              <a:t># File: chaos.py</a:t>
            </a:r>
          </a:p>
          <a:p>
            <a:pPr marL="342891" indent="-342891">
              <a:lnSpc>
                <a:spcPct val="100000"/>
              </a:lnSpc>
              <a:spcBef>
                <a:spcPts val="500"/>
              </a:spcBef>
              <a:buClr>
                <a:schemeClr val="folHlink"/>
              </a:buClr>
              <a:buSzPct val="25000"/>
              <a:buNone/>
            </a:pPr>
            <a:r>
              <a:rPr lang="en-US" sz="2000">
                <a:solidFill>
                  <a:schemeClr val="dk1"/>
                </a:solidFill>
                <a:latin typeface="Courier New"/>
                <a:ea typeface="Courier New"/>
                <a:cs typeface="Courier New"/>
                <a:sym typeface="Courier New"/>
              </a:rPr>
              <a:t># A simple program illustrating chaotic behavior</a:t>
            </a:r>
          </a:p>
          <a:p>
            <a:pPr marL="342891" indent="-342891">
              <a:lnSpc>
                <a:spcPct val="100000"/>
              </a:lnSpc>
              <a:spcBef>
                <a:spcPts val="500"/>
              </a:spcBef>
              <a:buClr>
                <a:schemeClr val="folHlink"/>
              </a:buClr>
              <a:buSzPct val="25000"/>
              <a:buNone/>
            </a:pPr>
            <a:endParaRPr sz="2000">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Lines that start with # are called </a:t>
            </a:r>
            <a:r>
              <a:rPr lang="en-US" sz="3200" i="1">
                <a:solidFill>
                  <a:schemeClr val="dk1"/>
                </a:solidFill>
                <a:latin typeface="Tahoma"/>
                <a:ea typeface="Tahoma"/>
                <a:cs typeface="Tahoma"/>
                <a:sym typeface="Tahoma"/>
              </a:rPr>
              <a:t>comments</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Intended for human readers and ignored by Python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Python skips text from # to end of line</a:t>
            </a:r>
          </a:p>
        </p:txBody>
      </p:sp>
      <p:sp>
        <p:nvSpPr>
          <p:cNvPr id="274" name="Shape 27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9638595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80" name="Shape 28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def main():</a:t>
            </a:r>
          </a:p>
          <a:p>
            <a:pPr marL="342891" indent="-342891">
              <a:lnSpc>
                <a:spcPct val="100000"/>
              </a:lnSpc>
              <a:spcBef>
                <a:spcPts val="500"/>
              </a:spcBef>
              <a:buClr>
                <a:schemeClr val="folHlink"/>
              </a:buClr>
              <a:buSzPct val="25000"/>
              <a:buNone/>
            </a:pPr>
            <a:endParaRPr sz="2000">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Beginning of the definition of a function called </a:t>
            </a:r>
            <a:r>
              <a:rPr lang="en-US" sz="3200" i="1">
                <a:solidFill>
                  <a:schemeClr val="dk1"/>
                </a:solidFill>
                <a:latin typeface="Tahoma"/>
                <a:ea typeface="Tahoma"/>
                <a:cs typeface="Tahoma"/>
                <a:sym typeface="Tahoma"/>
              </a:rPr>
              <a:t>main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Since our program has only this one module, it could have been written without the </a:t>
            </a:r>
            <a:r>
              <a:rPr lang="en-US" sz="3200" i="1">
                <a:solidFill>
                  <a:schemeClr val="dk1"/>
                </a:solidFill>
                <a:latin typeface="Tahoma"/>
                <a:ea typeface="Tahoma"/>
                <a:cs typeface="Tahoma"/>
                <a:sym typeface="Tahoma"/>
              </a:rPr>
              <a:t>main</a:t>
            </a:r>
            <a:r>
              <a:rPr lang="en-US" sz="3200">
                <a:solidFill>
                  <a:schemeClr val="dk1"/>
                </a:solidFill>
                <a:latin typeface="Tahoma"/>
                <a:ea typeface="Tahoma"/>
                <a:cs typeface="Tahoma"/>
                <a:sym typeface="Tahoma"/>
              </a:rPr>
              <a:t> function.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use of </a:t>
            </a:r>
            <a:r>
              <a:rPr lang="en-US" sz="3200" i="1">
                <a:solidFill>
                  <a:schemeClr val="dk1"/>
                </a:solidFill>
                <a:latin typeface="Tahoma"/>
                <a:ea typeface="Tahoma"/>
                <a:cs typeface="Tahoma"/>
                <a:sym typeface="Tahoma"/>
              </a:rPr>
              <a:t>main</a:t>
            </a:r>
            <a:r>
              <a:rPr lang="en-US" sz="3200">
                <a:solidFill>
                  <a:schemeClr val="dk1"/>
                </a:solidFill>
                <a:latin typeface="Tahoma"/>
                <a:ea typeface="Tahoma"/>
                <a:cs typeface="Tahoma"/>
                <a:sym typeface="Tahoma"/>
              </a:rPr>
              <a:t> is customary, however.</a:t>
            </a:r>
          </a:p>
        </p:txBody>
      </p:sp>
      <p:sp>
        <p:nvSpPr>
          <p:cNvPr id="281" name="Shape 28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7919773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87" name="Shape 287"/>
          <p:cNvSpPr txBox="1">
            <a:spLocks noGrp="1"/>
          </p:cNvSpPr>
          <p:nvPr>
            <p:ph idx="1"/>
          </p:nvPr>
        </p:nvSpPr>
        <p:spPr>
          <a:xfrm>
            <a:off x="1161263" y="2055536"/>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print("This program illustrates a chaotic function")</a:t>
            </a:r>
          </a:p>
          <a:p>
            <a:pPr marL="342891" indent="-342891">
              <a:buClr>
                <a:schemeClr val="folHlink"/>
              </a:buClr>
              <a:buSzPct val="25000"/>
              <a:buNone/>
            </a:pPr>
            <a:endParaRPr sz="2000">
              <a:solidFill>
                <a:schemeClr val="dk1"/>
              </a:solidFill>
              <a:latin typeface="Tahoma"/>
              <a:ea typeface="Tahoma"/>
              <a:cs typeface="Tahoma"/>
              <a:sym typeface="Tahoma"/>
            </a:endParaRP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This line causes Python to print a message introducing the program.</a:t>
            </a:r>
          </a:p>
        </p:txBody>
      </p:sp>
      <p:sp>
        <p:nvSpPr>
          <p:cNvPr id="288" name="Shape 28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28</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4888771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94" name="Shape 29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x = eval(input("Enter a number between 0 and 1: "))</a:t>
            </a: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x is an example of a </a:t>
            </a:r>
            <a:r>
              <a:rPr lang="en-US" sz="3200" i="1">
                <a:solidFill>
                  <a:schemeClr val="dk1"/>
                </a:solidFill>
                <a:latin typeface="Tahoma"/>
                <a:ea typeface="Tahoma"/>
                <a:cs typeface="Tahoma"/>
                <a:sym typeface="Tahoma"/>
              </a:rPr>
              <a:t>variable</a:t>
            </a: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A variable is used to assign a name to a value so that we can refer to it later.</a:t>
            </a: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The quoted information is displayed, and the number typed in response is stored in x.</a:t>
            </a:r>
          </a:p>
        </p:txBody>
      </p:sp>
      <p:sp>
        <p:nvSpPr>
          <p:cNvPr id="295" name="Shape 29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29</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3296915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 Power</a:t>
            </a:r>
          </a:p>
        </p:txBody>
      </p:sp>
      <p:sp>
        <p:nvSpPr>
          <p:cNvPr id="91" name="Shape 9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Helps you become a more intelligent user of computers</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It can be fun!</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Form of expression</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Helps the development of problem solving skills, especially in analyzing complex systems by reducing them to interactions between simpler systems.</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Programmers are in great demand!</a:t>
            </a:r>
          </a:p>
        </p:txBody>
      </p:sp>
      <p:sp>
        <p:nvSpPr>
          <p:cNvPr id="92" name="Shape 9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1764766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 calcmode="lin" valueType="num">
                                      <p:cBhvr additive="base">
                                        <p:cTn id="7" dur="500"/>
                                        <p:tgtEl>
                                          <p:spTgt spid="9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 calcmode="lin" valueType="num">
                                      <p:cBhvr additive="base">
                                        <p:cTn id="12" dur="500"/>
                                        <p:tgtEl>
                                          <p:spTgt spid="9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anim calcmode="lin" valueType="num">
                                      <p:cBhvr additive="base">
                                        <p:cTn id="17" dur="500"/>
                                        <p:tgtEl>
                                          <p:spTgt spid="9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1">
                                            <p:txEl>
                                              <p:pRg st="3" end="3"/>
                                            </p:txEl>
                                          </p:spTgt>
                                        </p:tgtEl>
                                        <p:attrNameLst>
                                          <p:attrName>style.visibility</p:attrName>
                                        </p:attrNameLst>
                                      </p:cBhvr>
                                      <p:to>
                                        <p:strVal val="visible"/>
                                      </p:to>
                                    </p:set>
                                    <p:anim calcmode="lin" valueType="num">
                                      <p:cBhvr additive="base">
                                        <p:cTn id="22" dur="500"/>
                                        <p:tgtEl>
                                          <p:spTgt spid="9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1">
                                            <p:txEl>
                                              <p:pRg st="4" end="4"/>
                                            </p:txEl>
                                          </p:spTgt>
                                        </p:tgtEl>
                                        <p:attrNameLst>
                                          <p:attrName>style.visibility</p:attrName>
                                        </p:attrNameLst>
                                      </p:cBhvr>
                                      <p:to>
                                        <p:strVal val="visible"/>
                                      </p:to>
                                    </p:set>
                                    <p:anim calcmode="lin" valueType="num">
                                      <p:cBhvr additive="base">
                                        <p:cTn id="27" dur="500"/>
                                        <p:tgtEl>
                                          <p:spTgt spid="9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01" name="Shape 30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for i in range(10):</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For is a </a:t>
            </a:r>
            <a:r>
              <a:rPr lang="en-US" sz="3200" i="1">
                <a:solidFill>
                  <a:schemeClr val="dk1"/>
                </a:solidFill>
                <a:latin typeface="Tahoma"/>
                <a:ea typeface="Tahoma"/>
                <a:cs typeface="Tahoma"/>
                <a:sym typeface="Tahoma"/>
              </a:rPr>
              <a:t>loop</a:t>
            </a:r>
            <a:r>
              <a:rPr lang="en-US" sz="3200">
                <a:solidFill>
                  <a:schemeClr val="dk1"/>
                </a:solidFill>
                <a:latin typeface="Tahoma"/>
                <a:ea typeface="Tahoma"/>
                <a:cs typeface="Tahoma"/>
                <a:sym typeface="Tahoma"/>
              </a:rPr>
              <a:t> construct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A loop tells Python to repeat the same thing over and over.</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In this example, the following code will be repeated 10 times.</a:t>
            </a:r>
          </a:p>
        </p:txBody>
      </p:sp>
      <p:sp>
        <p:nvSpPr>
          <p:cNvPr id="302" name="Shape 30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30</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90384660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08" name="Shape 308"/>
          <p:cNvSpPr txBox="1">
            <a:spLocks noGrp="1"/>
          </p:cNvSpPr>
          <p:nvPr>
            <p:ph idx="1"/>
          </p:nvPr>
        </p:nvSpPr>
        <p:spPr>
          <a:xfrm>
            <a:off x="1182687" y="2017717"/>
            <a:ext cx="7772400" cy="4289425"/>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x = 3.9 * x * (1 - x)</a:t>
            </a:r>
          </a:p>
          <a:p>
            <a:pPr marL="342891" indent="-342891">
              <a:spcBef>
                <a:spcPts val="1100"/>
              </a:spcBef>
              <a:buClr>
                <a:schemeClr val="folHlink"/>
              </a:buClr>
              <a:buSzPct val="25000"/>
              <a:buNone/>
            </a:pPr>
            <a:r>
              <a:rPr lang="en-US" sz="1800">
                <a:solidFill>
                  <a:schemeClr val="dk1"/>
                </a:solidFill>
                <a:latin typeface="Courier New"/>
                <a:ea typeface="Courier New"/>
                <a:cs typeface="Courier New"/>
                <a:sym typeface="Courier New"/>
              </a:rPr>
              <a:t>print(x)</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These lines are the </a:t>
            </a:r>
            <a:r>
              <a:rPr lang="en-US" i="1">
                <a:solidFill>
                  <a:schemeClr val="dk1"/>
                </a:solidFill>
                <a:latin typeface="Tahoma"/>
                <a:ea typeface="Tahoma"/>
                <a:cs typeface="Tahoma"/>
                <a:sym typeface="Tahoma"/>
              </a:rPr>
              <a:t>body</a:t>
            </a:r>
            <a:r>
              <a:rPr lang="en-US">
                <a:solidFill>
                  <a:schemeClr val="dk1"/>
                </a:solidFill>
                <a:latin typeface="Tahoma"/>
                <a:ea typeface="Tahoma"/>
                <a:cs typeface="Tahoma"/>
                <a:sym typeface="Tahoma"/>
              </a:rPr>
              <a:t> of the loop.</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body of the loop is what gets repeated each time through the loop.</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body of the loop is identified through indentation.</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effect of the loop is the same as repeating this two lines 10 times!</a:t>
            </a:r>
          </a:p>
        </p:txBody>
      </p:sp>
      <p:sp>
        <p:nvSpPr>
          <p:cNvPr id="309" name="Shape 30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1227518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15" name="Shape 315"/>
          <p:cNvSpPr txBox="1">
            <a:spLocks noGrp="1"/>
          </p:cNvSpPr>
          <p:nvPr>
            <p:ph sz="half" idx="1"/>
          </p:nvPr>
        </p:nvSpPr>
        <p:spPr>
          <a:xfrm>
            <a:off x="1182692" y="2017711"/>
            <a:ext cx="3809999"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400">
                <a:solidFill>
                  <a:schemeClr val="dk1"/>
                </a:solidFill>
                <a:latin typeface="Courier New"/>
                <a:ea typeface="Courier New"/>
                <a:cs typeface="Courier New"/>
                <a:sym typeface="Courier New"/>
              </a:rPr>
              <a:t> for i in range(10):</a:t>
            </a:r>
          </a:p>
          <a:p>
            <a:pPr marL="342891" indent="-342891">
              <a:spcBef>
                <a:spcPts val="800"/>
              </a:spcBef>
              <a:buClr>
                <a:schemeClr val="folHlink"/>
              </a:buClr>
              <a:buSzPct val="25000"/>
              <a:buNone/>
            </a:pPr>
            <a:r>
              <a:rPr lang="en-US" sz="1400">
                <a:solidFill>
                  <a:schemeClr val="dk1"/>
                </a:solidFill>
                <a:latin typeface="Courier New"/>
                <a:ea typeface="Courier New"/>
                <a:cs typeface="Courier New"/>
                <a:sym typeface="Courier New"/>
              </a:rPr>
              <a:t>        x = 3.9 * x * (1 - x)</a:t>
            </a:r>
          </a:p>
          <a:p>
            <a:pPr marL="342891" indent="-342891">
              <a:spcBef>
                <a:spcPts val="800"/>
              </a:spcBef>
              <a:buClr>
                <a:schemeClr val="folHlink"/>
              </a:buClr>
              <a:buSzPct val="25000"/>
              <a:buNone/>
            </a:pPr>
            <a:r>
              <a:rPr lang="en-US" sz="1400">
                <a:solidFill>
                  <a:schemeClr val="dk1"/>
                </a:solidFill>
                <a:latin typeface="Courier New"/>
                <a:ea typeface="Courier New"/>
                <a:cs typeface="Courier New"/>
                <a:sym typeface="Courier New"/>
              </a:rPr>
              <a:t>        print(x)</a:t>
            </a:r>
          </a:p>
          <a:p>
            <a:pPr marL="342891" indent="-342891">
              <a:lnSpc>
                <a:spcPct val="100000"/>
              </a:lnSpc>
              <a:spcBef>
                <a:spcPts val="300"/>
              </a:spcBef>
              <a:buClr>
                <a:schemeClr val="folHlink"/>
              </a:buClr>
              <a:buSzPct val="25000"/>
              <a:buNone/>
            </a:pPr>
            <a:endParaRPr sz="1400">
              <a:solidFill>
                <a:schemeClr val="dk1"/>
              </a:solidFill>
              <a:latin typeface="Courier New"/>
              <a:ea typeface="Courier New"/>
              <a:cs typeface="Courier New"/>
              <a:sym typeface="Courier New"/>
            </a:endParaRPr>
          </a:p>
          <a:p>
            <a:pPr marL="342891" indent="-342891">
              <a:lnSpc>
                <a:spcPct val="100000"/>
              </a:lnSpc>
              <a:spcBef>
                <a:spcPts val="700"/>
              </a:spcBef>
              <a:buClr>
                <a:schemeClr val="folHlink"/>
              </a:buClr>
              <a:buSzPct val="25000"/>
              <a:buNone/>
            </a:pPr>
            <a:endParaRPr>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These are equivalent!</a:t>
            </a:r>
          </a:p>
        </p:txBody>
      </p:sp>
      <p:sp>
        <p:nvSpPr>
          <p:cNvPr id="316" name="Shape 316"/>
          <p:cNvSpPr txBox="1">
            <a:spLocks noGrp="1"/>
          </p:cNvSpPr>
          <p:nvPr>
            <p:ph sz="half" idx="2"/>
          </p:nvPr>
        </p:nvSpPr>
        <p:spPr>
          <a:xfrm>
            <a:off x="5145092" y="2017716"/>
            <a:ext cx="3809999" cy="4513261"/>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000">
                <a:solidFill>
                  <a:schemeClr val="dk1"/>
                </a:solidFill>
                <a:latin typeface="Courier New"/>
                <a:ea typeface="Courier New"/>
                <a:cs typeface="Courier New"/>
                <a:sym typeface="Courier New"/>
              </a:rPr>
              <a:t>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200"/>
              </a:spcBef>
              <a:buClr>
                <a:schemeClr val="folHlink"/>
              </a:buClr>
              <a:buSzPct val="60000"/>
              <a:buNone/>
            </a:pPr>
            <a:endParaRPr sz="1000">
              <a:solidFill>
                <a:schemeClr val="dk1"/>
              </a:solidFill>
              <a:latin typeface="Courier New"/>
              <a:ea typeface="Courier New"/>
              <a:cs typeface="Courier New"/>
              <a:sym typeface="Courier New"/>
            </a:endParaRPr>
          </a:p>
        </p:txBody>
      </p:sp>
      <p:sp>
        <p:nvSpPr>
          <p:cNvPr id="317" name="Shape 31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018981035"/>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23" name="Shape 32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1800">
                <a:solidFill>
                  <a:schemeClr val="dk1"/>
                </a:solidFill>
                <a:latin typeface="Tahoma"/>
                <a:ea typeface="Tahoma"/>
                <a:cs typeface="Tahoma"/>
                <a:sym typeface="Tahoma"/>
              </a:rPr>
              <a:t> </a:t>
            </a:r>
            <a:r>
              <a:rPr lang="en-US" sz="1800">
                <a:solidFill>
                  <a:schemeClr val="dk1"/>
                </a:solidFill>
                <a:latin typeface="Courier New"/>
                <a:ea typeface="Courier New"/>
                <a:cs typeface="Courier New"/>
                <a:sym typeface="Courier New"/>
              </a:rPr>
              <a:t>x = 3.9 * x * (1 - x)</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This is called an </a:t>
            </a:r>
            <a:r>
              <a:rPr lang="en-US" i="1">
                <a:solidFill>
                  <a:schemeClr val="dk1"/>
                </a:solidFill>
                <a:latin typeface="Tahoma"/>
                <a:ea typeface="Tahoma"/>
                <a:cs typeface="Tahoma"/>
                <a:sym typeface="Tahoma"/>
              </a:rPr>
              <a:t>assignment</a:t>
            </a:r>
            <a:r>
              <a:rPr lang="en-US">
                <a:solidFill>
                  <a:schemeClr val="dk1"/>
                </a:solidFill>
                <a:latin typeface="Tahoma"/>
                <a:ea typeface="Tahoma"/>
                <a:cs typeface="Tahoma"/>
                <a:sym typeface="Tahoma"/>
              </a:rPr>
              <a:t> statement</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part on the right-hand side (RHS) of the “=“ is a mathematical expression.</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 is used to indicate multiplication</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Once the value on the RHS is computed, it is stored back into (</a:t>
            </a:r>
            <a:r>
              <a:rPr lang="en-US" i="1">
                <a:solidFill>
                  <a:schemeClr val="dk1"/>
                </a:solidFill>
                <a:latin typeface="Tahoma"/>
                <a:ea typeface="Tahoma"/>
                <a:cs typeface="Tahoma"/>
                <a:sym typeface="Tahoma"/>
              </a:rPr>
              <a:t>assigned</a:t>
            </a:r>
            <a:r>
              <a:rPr lang="en-US">
                <a:solidFill>
                  <a:schemeClr val="dk1"/>
                </a:solidFill>
                <a:latin typeface="Tahoma"/>
                <a:ea typeface="Tahoma"/>
                <a:cs typeface="Tahoma"/>
                <a:sym typeface="Tahoma"/>
              </a:rPr>
              <a:t>) into x</a:t>
            </a:r>
          </a:p>
          <a:p>
            <a:pPr marL="342891" indent="-342891">
              <a:spcBef>
                <a:spcPts val="560"/>
              </a:spcBef>
              <a:buClr>
                <a:schemeClr val="folHlink"/>
              </a:buClr>
              <a:buSzPct val="59999"/>
              <a:buNone/>
            </a:pPr>
            <a:endParaRPr>
              <a:solidFill>
                <a:schemeClr val="dk1"/>
              </a:solidFill>
              <a:latin typeface="Tahoma"/>
              <a:ea typeface="Tahoma"/>
              <a:cs typeface="Tahoma"/>
              <a:sym typeface="Tahoma"/>
            </a:endParaRPr>
          </a:p>
        </p:txBody>
      </p:sp>
      <p:sp>
        <p:nvSpPr>
          <p:cNvPr id="324" name="Shape 32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0603724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30" name="Shape 33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main()</a:t>
            </a:r>
          </a:p>
          <a:p>
            <a:pPr marL="342891" indent="-342891">
              <a:lnSpc>
                <a:spcPct val="100000"/>
              </a:lnSpc>
              <a:spcBef>
                <a:spcPts val="400"/>
              </a:spcBef>
              <a:buClr>
                <a:schemeClr val="folHlink"/>
              </a:buClr>
              <a:buSzPct val="25000"/>
              <a:buNone/>
            </a:pPr>
            <a:endParaRPr sz="1800">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This last line tells Python to </a:t>
            </a:r>
            <a:r>
              <a:rPr lang="en-US" sz="3200" i="1">
                <a:solidFill>
                  <a:schemeClr val="dk1"/>
                </a:solidFill>
                <a:latin typeface="Tahoma"/>
                <a:ea typeface="Tahoma"/>
                <a:cs typeface="Tahoma"/>
                <a:sym typeface="Tahoma"/>
              </a:rPr>
              <a:t>execute</a:t>
            </a:r>
            <a:r>
              <a:rPr lang="en-US" sz="3200">
                <a:solidFill>
                  <a:schemeClr val="dk1"/>
                </a:solidFill>
                <a:latin typeface="Tahoma"/>
                <a:ea typeface="Tahoma"/>
                <a:cs typeface="Tahoma"/>
                <a:sym typeface="Tahoma"/>
              </a:rPr>
              <a:t> the code in the function </a:t>
            </a:r>
            <a:r>
              <a:rPr lang="en-US" sz="3200" i="1">
                <a:solidFill>
                  <a:schemeClr val="dk1"/>
                </a:solidFill>
                <a:latin typeface="Tahoma"/>
                <a:ea typeface="Tahoma"/>
                <a:cs typeface="Tahoma"/>
                <a:sym typeface="Tahoma"/>
              </a:rPr>
              <a:t>main</a:t>
            </a:r>
          </a:p>
        </p:txBody>
      </p:sp>
      <p:sp>
        <p:nvSpPr>
          <p:cNvPr id="331" name="Shape 33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96250001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Chaos and Computers</a:t>
            </a:r>
          </a:p>
        </p:txBody>
      </p:sp>
      <p:sp>
        <p:nvSpPr>
          <p:cNvPr id="337" name="Shape 337"/>
          <p:cNvSpPr txBox="1">
            <a:spLocks noGrp="1"/>
          </p:cNvSpPr>
          <p:nvPr>
            <p:ph idx="1"/>
          </p:nvPr>
        </p:nvSpPr>
        <p:spPr>
          <a:xfrm>
            <a:off x="1182687" y="2017711"/>
            <a:ext cx="7772400" cy="4873624"/>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The chaos.py program:</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def main():</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print("This program illustrates a chaotic function")</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x = eval(input("Enter a number between 0 and 1: "))</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for i in range(10):</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x = 3.9 * x * (1 - x)</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print(x)</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main()</a:t>
            </a:r>
          </a:p>
          <a:p>
            <a:pPr marL="342891" indent="-342891">
              <a:spcBef>
                <a:spcPts val="2000"/>
              </a:spcBef>
              <a:buClr>
                <a:schemeClr val="folHlink"/>
              </a:buClr>
              <a:buSzPct val="59999"/>
              <a:buFont typeface="Noto Sans Symbols"/>
              <a:buChar char="■"/>
            </a:pPr>
            <a:r>
              <a:rPr lang="en-US">
                <a:solidFill>
                  <a:schemeClr val="dk1"/>
                </a:solidFill>
                <a:latin typeface="Tahoma"/>
                <a:ea typeface="Tahoma"/>
                <a:cs typeface="Tahoma"/>
                <a:sym typeface="Tahoma"/>
              </a:rPr>
              <a:t>For any given input, returns 10 seemingly random numbers between 0 and 1</a:t>
            </a:r>
          </a:p>
          <a:p>
            <a:pPr marL="342891" indent="-342891">
              <a:spcBef>
                <a:spcPts val="2000"/>
              </a:spcBef>
              <a:buClr>
                <a:schemeClr val="folHlink"/>
              </a:buClr>
              <a:buSzPct val="59999"/>
              <a:buFont typeface="Noto Sans Symbols"/>
              <a:buChar char="■"/>
            </a:pPr>
            <a:r>
              <a:rPr lang="en-US">
                <a:solidFill>
                  <a:schemeClr val="dk1"/>
                </a:solidFill>
                <a:latin typeface="Tahoma"/>
                <a:ea typeface="Tahoma"/>
                <a:cs typeface="Tahoma"/>
                <a:sym typeface="Tahoma"/>
              </a:rPr>
              <a:t>It appears that the value of x is </a:t>
            </a:r>
            <a:r>
              <a:rPr lang="en-US" i="1">
                <a:solidFill>
                  <a:schemeClr val="dk1"/>
                </a:solidFill>
                <a:latin typeface="Tahoma"/>
                <a:ea typeface="Tahoma"/>
                <a:cs typeface="Tahoma"/>
                <a:sym typeface="Tahoma"/>
              </a:rPr>
              <a:t>chaotic</a:t>
            </a:r>
          </a:p>
        </p:txBody>
      </p:sp>
      <p:sp>
        <p:nvSpPr>
          <p:cNvPr id="338" name="Shape 33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0670331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Chaos and Computers</a:t>
            </a:r>
          </a:p>
        </p:txBody>
      </p:sp>
      <p:sp>
        <p:nvSpPr>
          <p:cNvPr id="344" name="Shape 344"/>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The function computed by program has the general form 		         where </a:t>
            </a:r>
            <a:r>
              <a:rPr lang="en-US" i="1">
                <a:solidFill>
                  <a:schemeClr val="dk1"/>
                </a:solidFill>
                <a:latin typeface="Tahoma"/>
                <a:ea typeface="Tahoma"/>
                <a:cs typeface="Tahoma"/>
                <a:sym typeface="Tahoma"/>
              </a:rPr>
              <a:t>k</a:t>
            </a:r>
            <a:r>
              <a:rPr lang="en-US">
                <a:solidFill>
                  <a:schemeClr val="dk1"/>
                </a:solidFill>
                <a:latin typeface="Tahoma"/>
                <a:ea typeface="Tahoma"/>
                <a:cs typeface="Tahoma"/>
                <a:sym typeface="Tahoma"/>
              </a:rPr>
              <a:t> is 3.9	</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Very small differences in initial value can have large differences in the output.</a:t>
            </a:r>
          </a:p>
        </p:txBody>
      </p:sp>
      <p:pic>
        <p:nvPicPr>
          <p:cNvPr id="345" name="Shape 345"/>
          <p:cNvPicPr preferRelativeResize="0"/>
          <p:nvPr/>
        </p:nvPicPr>
        <p:blipFill rotWithShape="1">
          <a:blip r:embed="rId3">
            <a:alphaModFix/>
          </a:blip>
          <a:srcRect/>
          <a:stretch/>
        </p:blipFill>
        <p:spPr>
          <a:xfrm>
            <a:off x="3886200" y="2438400"/>
            <a:ext cx="1752600" cy="530224"/>
          </a:xfrm>
          <a:prstGeom prst="rect">
            <a:avLst/>
          </a:prstGeom>
          <a:noFill/>
          <a:ln>
            <a:noFill/>
          </a:ln>
        </p:spPr>
      </p:pic>
      <p:sp>
        <p:nvSpPr>
          <p:cNvPr id="346" name="Shape 3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3748802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anim calcmode="lin" valueType="num">
                                      <p:cBhvr additive="base">
                                        <p:cTn id="7" dur="500"/>
                                        <p:tgtEl>
                                          <p:spTgt spid="34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4">
                                            <p:txEl>
                                              <p:pRg st="1" end="1"/>
                                            </p:txEl>
                                          </p:spTgt>
                                        </p:tgtEl>
                                        <p:attrNameLst>
                                          <p:attrName>style.visibility</p:attrName>
                                        </p:attrNameLst>
                                      </p:cBhvr>
                                      <p:to>
                                        <p:strVal val="visible"/>
                                      </p:to>
                                    </p:set>
                                    <p:anim calcmode="lin" valueType="num">
                                      <p:cBhvr additive="base">
                                        <p:cTn id="12" dur="500"/>
                                        <p:tgtEl>
                                          <p:spTgt spid="34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Chaos and Computers</a:t>
            </a:r>
          </a:p>
        </p:txBody>
      </p:sp>
      <p:sp>
        <p:nvSpPr>
          <p:cNvPr id="352" name="Shape 352"/>
          <p:cNvSpPr txBox="1">
            <a:spLocks noGrp="1"/>
          </p:cNvSpPr>
          <p:nvPr>
            <p:ph sz="half" idx="1"/>
          </p:nvPr>
        </p:nvSpPr>
        <p:spPr>
          <a:xfrm>
            <a:off x="1182692" y="2017716"/>
            <a:ext cx="3809999" cy="4456111"/>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59999"/>
              <a:buFont typeface="Noto Sans Symbols"/>
              <a:buChar char="■"/>
            </a:pPr>
            <a:r>
              <a:rPr lang="en-US" sz="2400">
                <a:solidFill>
                  <a:schemeClr val="dk1"/>
                </a:solidFill>
                <a:latin typeface="Courier New"/>
                <a:ea typeface="Courier New"/>
                <a:cs typeface="Courier New"/>
                <a:sym typeface="Courier New"/>
              </a:rPr>
              <a:t>Input:	0.25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0.73125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0.76644140625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0.698135010439</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0.82189581879</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0.570894019197</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0.955398748364</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0.166186721954</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0.540417912062</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0.9686289303</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0.118509010176</a:t>
            </a:r>
          </a:p>
        </p:txBody>
      </p:sp>
      <p:sp>
        <p:nvSpPr>
          <p:cNvPr id="353" name="Shape 353"/>
          <p:cNvSpPr txBox="1">
            <a:spLocks noGrp="1"/>
          </p:cNvSpPr>
          <p:nvPr>
            <p:ph sz="half" idx="2"/>
          </p:nvPr>
        </p:nvSpPr>
        <p:spPr>
          <a:xfrm>
            <a:off x="5145092" y="2017716"/>
            <a:ext cx="3809999" cy="4456111"/>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59999"/>
              <a:buFont typeface="Noto Sans Symbols"/>
              <a:buChar char="■"/>
            </a:pPr>
            <a:r>
              <a:rPr lang="en-US" sz="2400">
                <a:solidFill>
                  <a:schemeClr val="dk1"/>
                </a:solidFill>
                <a:latin typeface="Courier New"/>
                <a:ea typeface="Courier New"/>
                <a:cs typeface="Courier New"/>
                <a:sym typeface="Courier New"/>
              </a:rPr>
              <a:t>Input:	0.26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0.75036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0.73054749456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0.767706625733</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0.6954993339</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0.825942040734</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0.560670965721</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0.960644232282</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0.147446875935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0.490254549376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0.974629602149</a:t>
            </a:r>
          </a:p>
        </p:txBody>
      </p:sp>
      <p:sp>
        <p:nvSpPr>
          <p:cNvPr id="354" name="Shape 35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97313495"/>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604802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39</a:t>
            </a:fld>
            <a:endParaRPr lang="en-US" sz="1400">
              <a:solidFill>
                <a:schemeClr val="dk1"/>
              </a:solidFill>
              <a:latin typeface="Tahoma"/>
              <a:ea typeface="Tahoma"/>
              <a:cs typeface="Tahoma"/>
              <a:sym typeface="Tahoma"/>
            </a:endParaRPr>
          </a:p>
        </p:txBody>
      </p:sp>
      <p:sp>
        <p:nvSpPr>
          <p:cNvPr id="77" name="Shape 7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Objectives</a:t>
            </a:r>
          </a:p>
        </p:txBody>
      </p:sp>
      <p:sp>
        <p:nvSpPr>
          <p:cNvPr id="78" name="Shape 7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To be able to understand and write Python statements to output information to the screen, assign values to variables, get numeric information entered from the keyboard, and perform a counted loop</a:t>
            </a:r>
          </a:p>
        </p:txBody>
      </p:sp>
    </p:spTree>
    <p:extLst>
      <p:ext uri="{BB962C8B-B14F-4D97-AF65-F5344CB8AC3E}">
        <p14:creationId xmlns:p14="http://schemas.microsoft.com/office/powerpoint/2010/main" val="304177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 calcmode="lin" valueType="num">
                                      <p:cBhvr additive="base">
                                        <p:cTn id="7" dur="500"/>
                                        <p:tgtEl>
                                          <p:spTgt spid="7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What is Computer Science?</a:t>
            </a:r>
          </a:p>
        </p:txBody>
      </p:sp>
      <p:sp>
        <p:nvSpPr>
          <p:cNvPr id="98" name="Shape 9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It is not the study of computers!</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“Computers are to computer science what telescopes are to astronomy.” –</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E. Dijkstra</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question becomes, “What processes can be described?”</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This question is really, “What can be computed?”</a:t>
            </a:r>
          </a:p>
        </p:txBody>
      </p:sp>
      <p:sp>
        <p:nvSpPr>
          <p:cNvPr id="99" name="Shape 9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834685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p:tgtEl>
                                          <p:spTgt spid="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 calcmode="lin" valueType="num">
                                      <p:cBhvr additive="base">
                                        <p:cTn id="12" dur="500"/>
                                        <p:tgtEl>
                                          <p:spTgt spid="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 calcmode="lin" valueType="num">
                                      <p:cBhvr additive="base">
                                        <p:cTn id="17" dur="500"/>
                                        <p:tgtEl>
                                          <p:spTgt spid="9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40</a:t>
            </a:fld>
            <a:endParaRPr lang="en-US" sz="1400">
              <a:solidFill>
                <a:schemeClr val="dk1"/>
              </a:solidFill>
              <a:latin typeface="Tahoma"/>
              <a:ea typeface="Tahoma"/>
              <a:cs typeface="Tahoma"/>
              <a:sym typeface="Tahoma"/>
            </a:endParaRPr>
          </a:p>
        </p:txBody>
      </p:sp>
      <p:sp>
        <p:nvSpPr>
          <p:cNvPr id="84" name="Shape 8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85" name="Shape 8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The process of creating a program is often broken down into stages according to the information that is produced in each phase.</a:t>
            </a:r>
          </a:p>
        </p:txBody>
      </p:sp>
    </p:spTree>
    <p:extLst>
      <p:ext uri="{BB962C8B-B14F-4D97-AF65-F5344CB8AC3E}">
        <p14:creationId xmlns:p14="http://schemas.microsoft.com/office/powerpoint/2010/main" val="21327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p:tgtEl>
                                          <p:spTgt spid="85">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41</a:t>
            </a:fld>
            <a:endParaRPr lang="en-US" sz="1400">
              <a:solidFill>
                <a:schemeClr val="dk1"/>
              </a:solidFill>
              <a:latin typeface="Tahoma"/>
              <a:ea typeface="Tahoma"/>
              <a:cs typeface="Tahoma"/>
              <a:sym typeface="Tahoma"/>
            </a:endParaRPr>
          </a:p>
        </p:txBody>
      </p:sp>
      <p:sp>
        <p:nvSpPr>
          <p:cNvPr id="91" name="Shape 9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92" name="Shape 9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Analyze the Problem</a:t>
            </a:r>
            <a:r>
              <a:rPr lang="en-US" sz="3200">
                <a:solidFill>
                  <a:schemeClr val="dk1"/>
                </a:solidFill>
                <a:latin typeface="Tahoma"/>
                <a:ea typeface="Tahoma"/>
                <a:cs typeface="Tahoma"/>
                <a:sym typeface="Tahoma"/>
              </a:rPr>
              <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Figure out exactly the problem to be solved. Try to understand it as much as possible.</a:t>
            </a:r>
          </a:p>
        </p:txBody>
      </p:sp>
    </p:spTree>
    <p:extLst>
      <p:ext uri="{BB962C8B-B14F-4D97-AF65-F5344CB8AC3E}">
        <p14:creationId xmlns:p14="http://schemas.microsoft.com/office/powerpoint/2010/main" val="20599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 calcmode="lin" valueType="num">
                                      <p:cBhvr additive="base">
                                        <p:cTn id="7" dur="5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42</a:t>
            </a:fld>
            <a:endParaRPr lang="en-US" sz="1400">
              <a:solidFill>
                <a:schemeClr val="dk1"/>
              </a:solidFill>
              <a:latin typeface="Tahoma"/>
              <a:ea typeface="Tahoma"/>
              <a:cs typeface="Tahoma"/>
              <a:sym typeface="Tahoma"/>
            </a:endParaRPr>
          </a:p>
        </p:txBody>
      </p:sp>
      <p:sp>
        <p:nvSpPr>
          <p:cNvPr id="98" name="Shape 9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99" name="Shape 9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Determine Specifications</a:t>
            </a:r>
            <a:r>
              <a:rPr lang="en-US" sz="3200">
                <a:solidFill>
                  <a:schemeClr val="dk1"/>
                </a:solidFill>
                <a:latin typeface="Tahoma"/>
                <a:ea typeface="Tahoma"/>
                <a:cs typeface="Tahoma"/>
                <a:sym typeface="Tahoma"/>
              </a:rPr>
              <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Describe exactly what your program will do.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Don</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t worry about </a:t>
            </a:r>
            <a:r>
              <a:rPr lang="en-US" sz="2800" i="1">
                <a:solidFill>
                  <a:schemeClr val="dk1"/>
                </a:solidFill>
                <a:latin typeface="Tahoma"/>
                <a:ea typeface="Tahoma"/>
                <a:cs typeface="Tahoma"/>
                <a:sym typeface="Tahoma"/>
              </a:rPr>
              <a:t>how </a:t>
            </a:r>
            <a:r>
              <a:rPr lang="en-US" sz="2800">
                <a:solidFill>
                  <a:schemeClr val="dk1"/>
                </a:solidFill>
                <a:latin typeface="Tahoma"/>
                <a:ea typeface="Tahoma"/>
                <a:cs typeface="Tahoma"/>
                <a:sym typeface="Tahoma"/>
              </a:rPr>
              <a:t>the program will work, but </a:t>
            </a:r>
            <a:r>
              <a:rPr lang="en-US" sz="2800" i="1">
                <a:solidFill>
                  <a:schemeClr val="dk1"/>
                </a:solidFill>
                <a:latin typeface="Tahoma"/>
                <a:ea typeface="Tahoma"/>
                <a:cs typeface="Tahoma"/>
                <a:sym typeface="Tahoma"/>
              </a:rPr>
              <a:t>what</a:t>
            </a:r>
            <a:r>
              <a:rPr lang="en-US" sz="2800">
                <a:solidFill>
                  <a:schemeClr val="dk1"/>
                </a:solidFill>
                <a:latin typeface="Tahoma"/>
                <a:ea typeface="Tahoma"/>
                <a:cs typeface="Tahoma"/>
                <a:sym typeface="Tahoma"/>
              </a:rPr>
              <a:t> it will do.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Includes describing the inputs, outputs, and how they relate to one another.</a:t>
            </a:r>
          </a:p>
        </p:txBody>
      </p:sp>
    </p:spTree>
    <p:extLst>
      <p:ext uri="{BB962C8B-B14F-4D97-AF65-F5344CB8AC3E}">
        <p14:creationId xmlns:p14="http://schemas.microsoft.com/office/powerpoint/2010/main" val="164810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 calcmode="lin" valueType="num">
                                      <p:cBhvr additive="base">
                                        <p:cTn id="7" dur="500"/>
                                        <p:tgtEl>
                                          <p:spTgt spid="9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9">
                                            <p:txEl>
                                              <p:pRg st="1" end="1"/>
                                            </p:txEl>
                                          </p:spTgt>
                                        </p:tgtEl>
                                        <p:attrNameLst>
                                          <p:attrName>style.visibility</p:attrName>
                                        </p:attrNameLst>
                                      </p:cBhvr>
                                      <p:to>
                                        <p:strVal val="visible"/>
                                      </p:to>
                                    </p:set>
                                    <p:anim calcmode="lin" valueType="num">
                                      <p:cBhvr additive="base">
                                        <p:cTn id="12" dur="500"/>
                                        <p:tgtEl>
                                          <p:spTgt spid="9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9">
                                            <p:txEl>
                                              <p:pRg st="2" end="2"/>
                                            </p:txEl>
                                          </p:spTgt>
                                        </p:tgtEl>
                                        <p:attrNameLst>
                                          <p:attrName>style.visibility</p:attrName>
                                        </p:attrNameLst>
                                      </p:cBhvr>
                                      <p:to>
                                        <p:strVal val="visible"/>
                                      </p:to>
                                    </p:set>
                                    <p:anim calcmode="lin" valueType="num">
                                      <p:cBhvr additive="base">
                                        <p:cTn id="17" dur="500"/>
                                        <p:tgtEl>
                                          <p:spTgt spid="9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43</a:t>
            </a:fld>
            <a:endParaRPr lang="en-US" sz="1400">
              <a:solidFill>
                <a:schemeClr val="dk1"/>
              </a:solidFill>
              <a:latin typeface="Tahoma"/>
              <a:ea typeface="Tahoma"/>
              <a:cs typeface="Tahoma"/>
              <a:sym typeface="Tahoma"/>
            </a:endParaRPr>
          </a:p>
        </p:txBody>
      </p:sp>
      <p:sp>
        <p:nvSpPr>
          <p:cNvPr id="105" name="Shape 10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06" name="Shape 106"/>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Create a Design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Formulate the overall structure of the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This is where the </a:t>
            </a:r>
            <a:r>
              <a:rPr lang="en-US" sz="2800" i="1">
                <a:solidFill>
                  <a:schemeClr val="dk1"/>
                </a:solidFill>
                <a:latin typeface="Tahoma"/>
                <a:ea typeface="Tahoma"/>
                <a:cs typeface="Tahoma"/>
                <a:sym typeface="Tahoma"/>
              </a:rPr>
              <a:t>how</a:t>
            </a:r>
            <a:r>
              <a:rPr lang="en-US" sz="2800">
                <a:solidFill>
                  <a:schemeClr val="dk1"/>
                </a:solidFill>
                <a:latin typeface="Tahoma"/>
                <a:ea typeface="Tahoma"/>
                <a:cs typeface="Tahoma"/>
                <a:sym typeface="Tahoma"/>
              </a:rPr>
              <a:t> of the program gets worked out.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You choose or develop your own algorithm that meets the specifications.</a:t>
            </a:r>
          </a:p>
          <a:p>
            <a:pPr marL="342891" indent="-342891">
              <a:spcBef>
                <a:spcPts val="560"/>
              </a:spcBef>
              <a:buClr>
                <a:schemeClr val="folHlink"/>
              </a:buClr>
              <a:buSzPct val="59999"/>
              <a:buNone/>
            </a:pPr>
            <a:endParaRPr>
              <a:solidFill>
                <a:schemeClr val="dk1"/>
              </a:solidFill>
              <a:latin typeface="Tahoma"/>
              <a:ea typeface="Tahoma"/>
              <a:cs typeface="Tahoma"/>
              <a:sym typeface="Tahoma"/>
            </a:endParaRPr>
          </a:p>
        </p:txBody>
      </p:sp>
    </p:spTree>
    <p:extLst>
      <p:ext uri="{BB962C8B-B14F-4D97-AF65-F5344CB8AC3E}">
        <p14:creationId xmlns:p14="http://schemas.microsoft.com/office/powerpoint/2010/main" val="196529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 calcmode="lin" valueType="num">
                                      <p:cBhvr additive="base">
                                        <p:cTn id="7" dur="500"/>
                                        <p:tgtEl>
                                          <p:spTgt spid="10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6">
                                            <p:txEl>
                                              <p:pRg st="1" end="1"/>
                                            </p:txEl>
                                          </p:spTgt>
                                        </p:tgtEl>
                                        <p:attrNameLst>
                                          <p:attrName>style.visibility</p:attrName>
                                        </p:attrNameLst>
                                      </p:cBhvr>
                                      <p:to>
                                        <p:strVal val="visible"/>
                                      </p:to>
                                    </p:set>
                                    <p:anim calcmode="lin" valueType="num">
                                      <p:cBhvr additive="base">
                                        <p:cTn id="12" dur="500"/>
                                        <p:tgtEl>
                                          <p:spTgt spid="10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6">
                                            <p:txEl>
                                              <p:pRg st="2" end="2"/>
                                            </p:txEl>
                                          </p:spTgt>
                                        </p:tgtEl>
                                        <p:attrNameLst>
                                          <p:attrName>style.visibility</p:attrName>
                                        </p:attrNameLst>
                                      </p:cBhvr>
                                      <p:to>
                                        <p:strVal val="visible"/>
                                      </p:to>
                                    </p:set>
                                    <p:anim calcmode="lin" valueType="num">
                                      <p:cBhvr additive="base">
                                        <p:cTn id="17" dur="500"/>
                                        <p:tgtEl>
                                          <p:spTgt spid="10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6">
                                            <p:txEl>
                                              <p:pRg st="3" end="3"/>
                                            </p:txEl>
                                          </p:spTgt>
                                        </p:tgtEl>
                                        <p:attrNameLst>
                                          <p:attrName>style.visibility</p:attrName>
                                        </p:attrNameLst>
                                      </p:cBhvr>
                                      <p:to>
                                        <p:strVal val="visible"/>
                                      </p:to>
                                    </p:set>
                                    <p:anim calcmode="lin" valueType="num">
                                      <p:cBhvr additive="base">
                                        <p:cTn id="22" dur="500"/>
                                        <p:tgtEl>
                                          <p:spTgt spid="10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44</a:t>
            </a:fld>
            <a:endParaRPr lang="en-US" sz="1400">
              <a:solidFill>
                <a:schemeClr val="dk1"/>
              </a:solidFill>
              <a:latin typeface="Tahoma"/>
              <a:ea typeface="Tahoma"/>
              <a:cs typeface="Tahoma"/>
              <a:sym typeface="Tahoma"/>
            </a:endParaRPr>
          </a:p>
        </p:txBody>
      </p:sp>
      <p:sp>
        <p:nvSpPr>
          <p:cNvPr id="112" name="Shape 11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13" name="Shape 11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Implement the Design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Translate the design into a computer language.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 this course we will use Python.</a:t>
            </a:r>
          </a:p>
        </p:txBody>
      </p:sp>
    </p:spTree>
    <p:extLst>
      <p:ext uri="{BB962C8B-B14F-4D97-AF65-F5344CB8AC3E}">
        <p14:creationId xmlns:p14="http://schemas.microsoft.com/office/powerpoint/2010/main" val="36756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 calcmode="lin" valueType="num">
                                      <p:cBhvr additive="base">
                                        <p:cTn id="7" dur="500"/>
                                        <p:tgtEl>
                                          <p:spTgt spid="11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3">
                                            <p:txEl>
                                              <p:pRg st="1" end="1"/>
                                            </p:txEl>
                                          </p:spTgt>
                                        </p:tgtEl>
                                        <p:attrNameLst>
                                          <p:attrName>style.visibility</p:attrName>
                                        </p:attrNameLst>
                                      </p:cBhvr>
                                      <p:to>
                                        <p:strVal val="visible"/>
                                      </p:to>
                                    </p:set>
                                    <p:anim calcmode="lin" valueType="num">
                                      <p:cBhvr additive="base">
                                        <p:cTn id="12" dur="500"/>
                                        <p:tgtEl>
                                          <p:spTgt spid="11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3">
                                            <p:txEl>
                                              <p:pRg st="2" end="2"/>
                                            </p:txEl>
                                          </p:spTgt>
                                        </p:tgtEl>
                                        <p:attrNameLst>
                                          <p:attrName>style.visibility</p:attrName>
                                        </p:attrNameLst>
                                      </p:cBhvr>
                                      <p:to>
                                        <p:strVal val="visible"/>
                                      </p:to>
                                    </p:set>
                                    <p:anim calcmode="lin" valueType="num">
                                      <p:cBhvr additive="base">
                                        <p:cTn id="17" dur="500"/>
                                        <p:tgtEl>
                                          <p:spTgt spid="11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45</a:t>
            </a:fld>
            <a:endParaRPr lang="en-US" sz="1400">
              <a:solidFill>
                <a:schemeClr val="dk1"/>
              </a:solidFill>
              <a:latin typeface="Tahoma"/>
              <a:ea typeface="Tahoma"/>
              <a:cs typeface="Tahoma"/>
              <a:sym typeface="Tahoma"/>
            </a:endParaRPr>
          </a:p>
        </p:txBody>
      </p:sp>
      <p:sp>
        <p:nvSpPr>
          <p:cNvPr id="119" name="Shape 11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20" name="Shape 12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Test/Debug the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Try out your program to see if it worked.</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If there are any errors (</a:t>
            </a:r>
            <a:r>
              <a:rPr lang="en-US" sz="2800" i="1">
                <a:solidFill>
                  <a:schemeClr val="dk1"/>
                </a:solidFill>
                <a:latin typeface="Tahoma"/>
                <a:ea typeface="Tahoma"/>
                <a:cs typeface="Tahoma"/>
                <a:sym typeface="Tahoma"/>
              </a:rPr>
              <a:t>bugs</a:t>
            </a:r>
            <a:r>
              <a:rPr lang="en-US" sz="2800">
                <a:solidFill>
                  <a:schemeClr val="dk1"/>
                </a:solidFill>
                <a:latin typeface="Tahoma"/>
                <a:ea typeface="Tahoma"/>
                <a:cs typeface="Tahoma"/>
                <a:sym typeface="Tahoma"/>
              </a:rPr>
              <a:t>), they need to be located and fixed. This process is called </a:t>
            </a:r>
            <a:r>
              <a:rPr lang="en-US" sz="2800" i="1">
                <a:solidFill>
                  <a:schemeClr val="dk1"/>
                </a:solidFill>
                <a:latin typeface="Tahoma"/>
                <a:ea typeface="Tahoma"/>
                <a:cs typeface="Tahoma"/>
                <a:sym typeface="Tahoma"/>
              </a:rPr>
              <a:t>debugging</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Your goal is to find errors, so try everything that might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break</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your program!</a:t>
            </a:r>
          </a:p>
        </p:txBody>
      </p:sp>
    </p:spTree>
    <p:extLst>
      <p:ext uri="{BB962C8B-B14F-4D97-AF65-F5344CB8AC3E}">
        <p14:creationId xmlns:p14="http://schemas.microsoft.com/office/powerpoint/2010/main" val="141470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 calcmode="lin" valueType="num">
                                      <p:cBhvr additive="base">
                                        <p:cTn id="7" dur="500"/>
                                        <p:tgtEl>
                                          <p:spTgt spid="12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 calcmode="lin" valueType="num">
                                      <p:cBhvr additive="base">
                                        <p:cTn id="12" dur="500"/>
                                        <p:tgtEl>
                                          <p:spTgt spid="12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 calcmode="lin" valueType="num">
                                      <p:cBhvr additive="base">
                                        <p:cTn id="17" dur="500"/>
                                        <p:tgtEl>
                                          <p:spTgt spid="12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 calcmode="lin" valueType="num">
                                      <p:cBhvr additive="base">
                                        <p:cTn id="22" dur="500"/>
                                        <p:tgtEl>
                                          <p:spTgt spid="12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46</a:t>
            </a:fld>
            <a:endParaRPr lang="en-US" sz="1400">
              <a:solidFill>
                <a:schemeClr val="dk1"/>
              </a:solidFill>
              <a:latin typeface="Tahoma"/>
              <a:ea typeface="Tahoma"/>
              <a:cs typeface="Tahoma"/>
              <a:sym typeface="Tahoma"/>
            </a:endParaRPr>
          </a:p>
        </p:txBody>
      </p:sp>
      <p:sp>
        <p:nvSpPr>
          <p:cNvPr id="126" name="Shape 12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27" name="Shape 12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Maintain the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Continue developing the program in response to the needs of your users.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 the real world, most programs are never completely finished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they evolve over time.</a:t>
            </a:r>
          </a:p>
        </p:txBody>
      </p:sp>
    </p:spTree>
    <p:extLst>
      <p:ext uri="{BB962C8B-B14F-4D97-AF65-F5344CB8AC3E}">
        <p14:creationId xmlns:p14="http://schemas.microsoft.com/office/powerpoint/2010/main" val="22176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 calcmode="lin" valueType="num">
                                      <p:cBhvr additive="base">
                                        <p:cTn id="7" dur="500"/>
                                        <p:tgtEl>
                                          <p:spTgt spid="12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7">
                                            <p:txEl>
                                              <p:pRg st="1" end="1"/>
                                            </p:txEl>
                                          </p:spTgt>
                                        </p:tgtEl>
                                        <p:attrNameLst>
                                          <p:attrName>style.visibility</p:attrName>
                                        </p:attrNameLst>
                                      </p:cBhvr>
                                      <p:to>
                                        <p:strVal val="visible"/>
                                      </p:to>
                                    </p:set>
                                    <p:anim calcmode="lin" valueType="num">
                                      <p:cBhvr additive="base">
                                        <p:cTn id="12" dur="500"/>
                                        <p:tgtEl>
                                          <p:spTgt spid="12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7">
                                            <p:txEl>
                                              <p:pRg st="2" end="2"/>
                                            </p:txEl>
                                          </p:spTgt>
                                        </p:tgtEl>
                                        <p:attrNameLst>
                                          <p:attrName>style.visibility</p:attrName>
                                        </p:attrNameLst>
                                      </p:cBhvr>
                                      <p:to>
                                        <p:strVal val="visible"/>
                                      </p:to>
                                    </p:set>
                                    <p:anim calcmode="lin" valueType="num">
                                      <p:cBhvr additive="base">
                                        <p:cTn id="17" dur="500"/>
                                        <p:tgtEl>
                                          <p:spTgt spid="127">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47</a:t>
            </a:fld>
            <a:endParaRPr lang="en-US" sz="1400">
              <a:solidFill>
                <a:schemeClr val="dk1"/>
              </a:solidFill>
              <a:latin typeface="Tahoma"/>
              <a:ea typeface="Tahoma"/>
              <a:cs typeface="Tahoma"/>
              <a:sym typeface="Tahoma"/>
            </a:endParaRPr>
          </a:p>
        </p:txBody>
      </p:sp>
      <p:sp>
        <p:nvSpPr>
          <p:cNvPr id="133" name="Shape 13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34" name="Shape 13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Analysis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 the temperature is given in Celsius, user wants it expressed in degrees Fahrenheit.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Specification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temperature in Celsius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temperature in Fahrenheit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 9/5(input) + 32</a:t>
            </a:r>
          </a:p>
        </p:txBody>
      </p:sp>
    </p:spTree>
    <p:extLst>
      <p:ext uri="{BB962C8B-B14F-4D97-AF65-F5344CB8AC3E}">
        <p14:creationId xmlns:p14="http://schemas.microsoft.com/office/powerpoint/2010/main" val="42098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 calcmode="lin" valueType="num">
                                      <p:cBhvr additive="base">
                                        <p:cTn id="7" dur="500"/>
                                        <p:tgtEl>
                                          <p:spTgt spid="13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 calcmode="lin" valueType="num">
                                      <p:cBhvr additive="base">
                                        <p:cTn id="12" dur="500"/>
                                        <p:tgtEl>
                                          <p:spTgt spid="13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 calcmode="lin" valueType="num">
                                      <p:cBhvr additive="base">
                                        <p:cTn id="17" dur="500"/>
                                        <p:tgtEl>
                                          <p:spTgt spid="13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4">
                                            <p:txEl>
                                              <p:pRg st="3" end="3"/>
                                            </p:txEl>
                                          </p:spTgt>
                                        </p:tgtEl>
                                        <p:attrNameLst>
                                          <p:attrName>style.visibility</p:attrName>
                                        </p:attrNameLst>
                                      </p:cBhvr>
                                      <p:to>
                                        <p:strVal val="visible"/>
                                      </p:to>
                                    </p:set>
                                    <p:anim calcmode="lin" valueType="num">
                                      <p:cBhvr additive="base">
                                        <p:cTn id="22" dur="500"/>
                                        <p:tgtEl>
                                          <p:spTgt spid="13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4">
                                            <p:txEl>
                                              <p:pRg st="4" end="4"/>
                                            </p:txEl>
                                          </p:spTgt>
                                        </p:tgtEl>
                                        <p:attrNameLst>
                                          <p:attrName>style.visibility</p:attrName>
                                        </p:attrNameLst>
                                      </p:cBhvr>
                                      <p:to>
                                        <p:strVal val="visible"/>
                                      </p:to>
                                    </p:set>
                                    <p:anim calcmode="lin" valueType="num">
                                      <p:cBhvr additive="base">
                                        <p:cTn id="27" dur="500"/>
                                        <p:tgtEl>
                                          <p:spTgt spid="13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48</a:t>
            </a:fld>
            <a:endParaRPr lang="en-US" sz="1400">
              <a:solidFill>
                <a:schemeClr val="dk1"/>
              </a:solidFill>
              <a:latin typeface="Tahoma"/>
              <a:ea typeface="Tahoma"/>
              <a:cs typeface="Tahoma"/>
              <a:sym typeface="Tahoma"/>
            </a:endParaRPr>
          </a:p>
        </p:txBody>
      </p:sp>
      <p:sp>
        <p:nvSpPr>
          <p:cNvPr id="140" name="Shape 14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41" name="Shape 14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Design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Process, Output (IPO)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Prompt the user for input (Celsius temperature)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Process it to convert it to Fahrenheit using F = 9/5(C) + 32</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the result by displaying it on the screen</a:t>
            </a:r>
          </a:p>
        </p:txBody>
      </p:sp>
    </p:spTree>
    <p:extLst>
      <p:ext uri="{BB962C8B-B14F-4D97-AF65-F5344CB8AC3E}">
        <p14:creationId xmlns:p14="http://schemas.microsoft.com/office/powerpoint/2010/main" val="22176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 calcmode="lin" valueType="num">
                                      <p:cBhvr additive="base">
                                        <p:cTn id="7" dur="500"/>
                                        <p:tgtEl>
                                          <p:spTgt spid="14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 calcmode="lin" valueType="num">
                                      <p:cBhvr additive="base">
                                        <p:cTn id="12" dur="500"/>
                                        <p:tgtEl>
                                          <p:spTgt spid="14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 calcmode="lin" valueType="num">
                                      <p:cBhvr additive="base">
                                        <p:cTn id="17" dur="500"/>
                                        <p:tgtEl>
                                          <p:spTgt spid="14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 calcmode="lin" valueType="num">
                                      <p:cBhvr additive="base">
                                        <p:cTn id="22" dur="500"/>
                                        <p:tgtEl>
                                          <p:spTgt spid="14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 calcmode="lin" valueType="num">
                                      <p:cBhvr additive="base">
                                        <p:cTn id="27" dur="500"/>
                                        <p:tgtEl>
                                          <p:spTgt spid="14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49</a:t>
            </a:fld>
            <a:endParaRPr lang="en-US" sz="1400">
              <a:solidFill>
                <a:schemeClr val="dk1"/>
              </a:solidFill>
              <a:latin typeface="Tahoma"/>
              <a:ea typeface="Tahoma"/>
              <a:cs typeface="Tahoma"/>
              <a:sym typeface="Tahoma"/>
            </a:endParaRPr>
          </a:p>
        </p:txBody>
      </p:sp>
      <p:sp>
        <p:nvSpPr>
          <p:cNvPr id="147" name="Shape 14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48" name="Shape 148"/>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Before we start coding, let</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s write a rough draft of the program in </a:t>
            </a:r>
            <a:r>
              <a:rPr lang="en-US" sz="3200" i="1">
                <a:solidFill>
                  <a:schemeClr val="dk1"/>
                </a:solidFill>
                <a:latin typeface="Tahoma"/>
                <a:ea typeface="Tahoma"/>
                <a:cs typeface="Tahoma"/>
                <a:sym typeface="Tahoma"/>
              </a:rPr>
              <a:t>pseudocode</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Pseudocode is precise English that describes what a program does, step by step.</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Using pseudocode, we can concentrate on the algorithm rather than the programming language.</a:t>
            </a:r>
          </a:p>
        </p:txBody>
      </p:sp>
    </p:spTree>
    <p:extLst>
      <p:ext uri="{BB962C8B-B14F-4D97-AF65-F5344CB8AC3E}">
        <p14:creationId xmlns:p14="http://schemas.microsoft.com/office/powerpoint/2010/main" val="184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 calcmode="lin" valueType="num">
                                      <p:cBhvr additive="base">
                                        <p:cTn id="7" dur="500"/>
                                        <p:tgtEl>
                                          <p:spTgt spid="1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 calcmode="lin" valueType="num">
                                      <p:cBhvr additive="base">
                                        <p:cTn id="12" dur="500"/>
                                        <p:tgtEl>
                                          <p:spTgt spid="1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 calcmode="lin" valueType="num">
                                      <p:cBhvr additive="base">
                                        <p:cTn id="17" dur="500"/>
                                        <p:tgtEl>
                                          <p:spTgt spid="14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19" name="Shape 11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The </a:t>
            </a:r>
            <a:r>
              <a:rPr lang="en-US" sz="3200" i="1">
                <a:solidFill>
                  <a:schemeClr val="dk1"/>
                </a:solidFill>
                <a:latin typeface="Tahoma"/>
                <a:ea typeface="Tahoma"/>
                <a:cs typeface="Tahoma"/>
                <a:sym typeface="Tahoma"/>
              </a:rPr>
              <a:t>central processing unit</a:t>
            </a:r>
            <a:r>
              <a:rPr lang="en-US" sz="3200">
                <a:solidFill>
                  <a:schemeClr val="dk1"/>
                </a:solidFill>
                <a:latin typeface="Tahoma"/>
                <a:ea typeface="Tahoma"/>
                <a:cs typeface="Tahoma"/>
                <a:sym typeface="Tahoma"/>
              </a:rPr>
              <a:t> (CPU) is the “brain” of a computer.</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CPU carries out all the basic operations on the data.</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Examples: simple arithmetic operations, testing to see if two numbers are equal.</a:t>
            </a:r>
          </a:p>
        </p:txBody>
      </p:sp>
      <p:sp>
        <p:nvSpPr>
          <p:cNvPr id="120" name="Shape 12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7984374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 calcmode="lin" valueType="num">
                                      <p:cBhvr additive="base">
                                        <p:cTn id="7" dur="500"/>
                                        <p:tgtEl>
                                          <p:spTgt spid="11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 calcmode="lin" valueType="num">
                                      <p:cBhvr additive="base">
                                        <p:cTn id="12" dur="500"/>
                                        <p:tgtEl>
                                          <p:spTgt spid="11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 calcmode="lin" valueType="num">
                                      <p:cBhvr additive="base">
                                        <p:cTn id="17" dur="500"/>
                                        <p:tgtEl>
                                          <p:spTgt spid="11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50</a:t>
            </a:fld>
            <a:endParaRPr lang="en-US" sz="1400">
              <a:solidFill>
                <a:schemeClr val="dk1"/>
              </a:solidFill>
              <a:latin typeface="Tahoma"/>
              <a:ea typeface="Tahoma"/>
              <a:cs typeface="Tahoma"/>
              <a:sym typeface="Tahoma"/>
            </a:endParaRPr>
          </a:p>
        </p:txBody>
      </p:sp>
      <p:sp>
        <p:nvSpPr>
          <p:cNvPr id="154" name="Shape 15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55" name="Shape 15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Pseudocode: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the temperature in degrees Celsius (call it celsius)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Calculate fahrenheit as (9/5)*celsius+32</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fahrenheit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Now we need to convert this to Python!</a:t>
            </a:r>
          </a:p>
        </p:txBody>
      </p:sp>
    </p:spTree>
    <p:extLst>
      <p:ext uri="{BB962C8B-B14F-4D97-AF65-F5344CB8AC3E}">
        <p14:creationId xmlns:p14="http://schemas.microsoft.com/office/powerpoint/2010/main" val="323675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 calcmode="lin" valueType="num">
                                      <p:cBhvr additive="base">
                                        <p:cTn id="7" dur="500"/>
                                        <p:tgtEl>
                                          <p:spTgt spid="1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 calcmode="lin" valueType="num">
                                      <p:cBhvr additive="base">
                                        <p:cTn id="12" dur="500"/>
                                        <p:tgtEl>
                                          <p:spTgt spid="15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 calcmode="lin" valueType="num">
                                      <p:cBhvr additive="base">
                                        <p:cTn id="17" dur="500"/>
                                        <p:tgtEl>
                                          <p:spTgt spid="15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 calcmode="lin" valueType="num">
                                      <p:cBhvr additive="base">
                                        <p:cTn id="22" dur="500"/>
                                        <p:tgtEl>
                                          <p:spTgt spid="155">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55">
                                            <p:txEl>
                                              <p:pRg st="4" end="4"/>
                                            </p:txEl>
                                          </p:spTgt>
                                        </p:tgtEl>
                                        <p:attrNameLst>
                                          <p:attrName>style.visibility</p:attrName>
                                        </p:attrNameLst>
                                      </p:cBhvr>
                                      <p:to>
                                        <p:strVal val="visible"/>
                                      </p:to>
                                    </p:set>
                                    <p:anim calcmode="lin" valueType="num">
                                      <p:cBhvr additive="base">
                                        <p:cTn id="27" dur="500"/>
                                        <p:tgtEl>
                                          <p:spTgt spid="155">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51</a:t>
            </a:fld>
            <a:endParaRPr lang="en-US" sz="1400">
              <a:solidFill>
                <a:schemeClr val="dk1"/>
              </a:solidFill>
              <a:latin typeface="Tahoma"/>
              <a:ea typeface="Tahoma"/>
              <a:cs typeface="Tahoma"/>
              <a:sym typeface="Tahoma"/>
            </a:endParaRPr>
          </a:p>
        </p:txBody>
      </p:sp>
      <p:sp>
        <p:nvSpPr>
          <p:cNvPr id="161" name="Shape 16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62" name="Shape 16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25000"/>
              <a:buNone/>
            </a:pPr>
            <a:r>
              <a:rPr lang="en-US" sz="1800">
                <a:solidFill>
                  <a:schemeClr val="dk1"/>
                </a:solidFill>
                <a:latin typeface="Tahoma"/>
                <a:ea typeface="Tahoma"/>
                <a:cs typeface="Tahoma"/>
                <a:sym typeface="Tahoma"/>
              </a:rPr>
              <a:t>#convert.py</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A program to convert Celsius temps to Fahrenheit</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by: Susan Computewell</a:t>
            </a:r>
          </a:p>
          <a:p>
            <a:pPr marL="342891" indent="-342891">
              <a:lnSpc>
                <a:spcPct val="100000"/>
              </a:lnSpc>
              <a:spcBef>
                <a:spcPts val="360"/>
              </a:spcBef>
              <a:buClr>
                <a:schemeClr val="folHlink"/>
              </a:buClr>
              <a:buSzPct val="25000"/>
              <a:buNone/>
            </a:pPr>
            <a:endParaRPr sz="1800">
              <a:solidFill>
                <a:schemeClr val="dk1"/>
              </a:solidFill>
              <a:latin typeface="Tahoma"/>
              <a:ea typeface="Tahoma"/>
              <a:cs typeface="Tahoma"/>
              <a:sym typeface="Tahoma"/>
            </a:endParaRP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def main():</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celsius = eval(input("What is the Celsius temperature? "))</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fahrenheit = (9/5) * celsius + 32</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print("The temperature is ",fahrenheit," degrees Fahrenheit.")</a:t>
            </a:r>
          </a:p>
          <a:p>
            <a:pPr marL="342891" indent="-342891">
              <a:lnSpc>
                <a:spcPct val="100000"/>
              </a:lnSpc>
              <a:spcBef>
                <a:spcPts val="360"/>
              </a:spcBef>
              <a:buClr>
                <a:schemeClr val="folHlink"/>
              </a:buClr>
              <a:buSzPct val="25000"/>
              <a:buNone/>
            </a:pPr>
            <a:endParaRPr sz="1800">
              <a:solidFill>
                <a:schemeClr val="dk1"/>
              </a:solidFill>
              <a:latin typeface="Tahoma"/>
              <a:ea typeface="Tahoma"/>
              <a:cs typeface="Tahoma"/>
              <a:sym typeface="Tahoma"/>
            </a:endParaRP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main()</a:t>
            </a:r>
          </a:p>
          <a:p>
            <a:pPr marL="342891" indent="-342891">
              <a:spcBef>
                <a:spcPts val="360"/>
              </a:spcBef>
              <a:buClr>
                <a:schemeClr val="folHlink"/>
              </a:buClr>
              <a:buSzPct val="60000"/>
              <a:buNone/>
            </a:pPr>
            <a:endParaRPr sz="18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422846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52</a:t>
            </a:fld>
            <a:endParaRPr lang="en-US" sz="1400">
              <a:solidFill>
                <a:schemeClr val="dk1"/>
              </a:solidFill>
              <a:latin typeface="Tahoma"/>
              <a:ea typeface="Tahoma"/>
              <a:cs typeface="Tahoma"/>
              <a:sym typeface="Tahoma"/>
            </a:endParaRPr>
          </a:p>
        </p:txBody>
      </p:sp>
      <p:sp>
        <p:nvSpPr>
          <p:cNvPr id="168" name="Shape 16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69" name="Shape 16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Once we write a program, we should test 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What is the Celsius temperature? 0</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The temperature is  32.0  degrees Fahrenheit.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main()</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What is the Celsius temperature? 100</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The temperature is  212.0  degrees Fahrenheit.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main()</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What is the Celsius temperature? -40</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The temperature is  -40.0  degrees Fahrenheit.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a:t>
            </a:r>
          </a:p>
          <a:p>
            <a:pPr marL="342891" indent="-342891">
              <a:spcBef>
                <a:spcPts val="360"/>
              </a:spcBef>
              <a:buClr>
                <a:schemeClr val="folHlink"/>
              </a:buClr>
              <a:buSzPct val="60000"/>
              <a:buNone/>
            </a:pPr>
            <a:endParaRPr sz="18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200553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53</a:t>
            </a:fld>
            <a:endParaRPr lang="en-US" sz="1400">
              <a:solidFill>
                <a:schemeClr val="dk1"/>
              </a:solidFill>
              <a:latin typeface="Tahoma"/>
              <a:ea typeface="Tahoma"/>
              <a:cs typeface="Tahoma"/>
              <a:sym typeface="Tahoma"/>
            </a:endParaRPr>
          </a:p>
        </p:txBody>
      </p:sp>
      <p:sp>
        <p:nvSpPr>
          <p:cNvPr id="175" name="Shape 17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76" name="Shape 176"/>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Names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Names are given to variables (celsius, fahrenheit), modules (main, convert), etc.</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These names are called </a:t>
            </a:r>
            <a:r>
              <a:rPr lang="en-US" sz="2800" i="1">
                <a:solidFill>
                  <a:schemeClr val="dk1"/>
                </a:solidFill>
                <a:latin typeface="Tahoma"/>
                <a:ea typeface="Tahoma"/>
                <a:cs typeface="Tahoma"/>
                <a:sym typeface="Tahoma"/>
              </a:rPr>
              <a:t>identifiers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Every identifier must begin with a letter or underscore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_</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followed by any sequence of letters, digits, or underscores.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Identifiers are case sensitive.</a:t>
            </a:r>
          </a:p>
        </p:txBody>
      </p:sp>
    </p:spTree>
    <p:extLst>
      <p:ext uri="{BB962C8B-B14F-4D97-AF65-F5344CB8AC3E}">
        <p14:creationId xmlns:p14="http://schemas.microsoft.com/office/powerpoint/2010/main" val="198774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 calcmode="lin" valueType="num">
                                      <p:cBhvr additive="base">
                                        <p:cTn id="7" dur="500"/>
                                        <p:tgtEl>
                                          <p:spTgt spid="17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 calcmode="lin" valueType="num">
                                      <p:cBhvr additive="base">
                                        <p:cTn id="12" dur="500"/>
                                        <p:tgtEl>
                                          <p:spTgt spid="17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 calcmode="lin" valueType="num">
                                      <p:cBhvr additive="base">
                                        <p:cTn id="17" dur="500"/>
                                        <p:tgtEl>
                                          <p:spTgt spid="17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 calcmode="lin" valueType="num">
                                      <p:cBhvr additive="base">
                                        <p:cTn id="22" dur="500"/>
                                        <p:tgtEl>
                                          <p:spTgt spid="176">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 calcmode="lin" valueType="num">
                                      <p:cBhvr additive="base">
                                        <p:cTn id="27" dur="500"/>
                                        <p:tgtEl>
                                          <p:spTgt spid="176">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54</a:t>
            </a:fld>
            <a:endParaRPr lang="en-US" sz="1400">
              <a:solidFill>
                <a:schemeClr val="dk1"/>
              </a:solidFill>
              <a:latin typeface="Tahoma"/>
              <a:ea typeface="Tahoma"/>
              <a:cs typeface="Tahoma"/>
              <a:sym typeface="Tahoma"/>
            </a:endParaRPr>
          </a:p>
        </p:txBody>
      </p:sp>
      <p:sp>
        <p:nvSpPr>
          <p:cNvPr id="182" name="Shape 18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83" name="Shape 18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These are all different, valid names</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X</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Celsius</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Spam_and_Eggs</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Spam_And_Eggs</a:t>
            </a:r>
          </a:p>
        </p:txBody>
      </p:sp>
    </p:spTree>
    <p:extLst>
      <p:ext uri="{BB962C8B-B14F-4D97-AF65-F5344CB8AC3E}">
        <p14:creationId xmlns:p14="http://schemas.microsoft.com/office/powerpoint/2010/main" val="396267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 calcmode="lin" valueType="num">
                                      <p:cBhvr additive="base">
                                        <p:cTn id="7" dur="500"/>
                                        <p:tgtEl>
                                          <p:spTgt spid="18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 calcmode="lin" valueType="num">
                                      <p:cBhvr additive="base">
                                        <p:cTn id="12" dur="500"/>
                                        <p:tgtEl>
                                          <p:spTgt spid="18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 calcmode="lin" valueType="num">
                                      <p:cBhvr additive="base">
                                        <p:cTn id="17" dur="500"/>
                                        <p:tgtEl>
                                          <p:spTgt spid="18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83">
                                            <p:txEl>
                                              <p:pRg st="3" end="3"/>
                                            </p:txEl>
                                          </p:spTgt>
                                        </p:tgtEl>
                                        <p:attrNameLst>
                                          <p:attrName>style.visibility</p:attrName>
                                        </p:attrNameLst>
                                      </p:cBhvr>
                                      <p:to>
                                        <p:strVal val="visible"/>
                                      </p:to>
                                    </p:set>
                                    <p:anim calcmode="lin" valueType="num">
                                      <p:cBhvr additive="base">
                                        <p:cTn id="22" dur="500"/>
                                        <p:tgtEl>
                                          <p:spTgt spid="18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83">
                                            <p:txEl>
                                              <p:pRg st="4" end="4"/>
                                            </p:txEl>
                                          </p:spTgt>
                                        </p:tgtEl>
                                        <p:attrNameLst>
                                          <p:attrName>style.visibility</p:attrName>
                                        </p:attrNameLst>
                                      </p:cBhvr>
                                      <p:to>
                                        <p:strVal val="visible"/>
                                      </p:to>
                                    </p:set>
                                    <p:anim calcmode="lin" valueType="num">
                                      <p:cBhvr additive="base">
                                        <p:cTn id="27" dur="500"/>
                                        <p:tgtEl>
                                          <p:spTgt spid="18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83">
                                            <p:txEl>
                                              <p:pRg st="5" end="5"/>
                                            </p:txEl>
                                          </p:spTgt>
                                        </p:tgtEl>
                                        <p:attrNameLst>
                                          <p:attrName>style.visibility</p:attrName>
                                        </p:attrNameLst>
                                      </p:cBhvr>
                                      <p:to>
                                        <p:strVal val="visible"/>
                                      </p:to>
                                    </p:set>
                                    <p:anim calcmode="lin" valueType="num">
                                      <p:cBhvr additive="base">
                                        <p:cTn id="32" dur="500"/>
                                        <p:tgtEl>
                                          <p:spTgt spid="18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3">
                                            <p:txEl>
                                              <p:pRg st="6" end="6"/>
                                            </p:txEl>
                                          </p:spTgt>
                                        </p:tgtEl>
                                        <p:attrNameLst>
                                          <p:attrName>style.visibility</p:attrName>
                                        </p:attrNameLst>
                                      </p:cBhvr>
                                      <p:to>
                                        <p:strVal val="visible"/>
                                      </p:to>
                                    </p:set>
                                    <p:anim calcmode="lin" valueType="num">
                                      <p:cBhvr additive="base">
                                        <p:cTn id="37" dur="500"/>
                                        <p:tgtEl>
                                          <p:spTgt spid="18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83">
                                            <p:txEl>
                                              <p:pRg st="7" end="7"/>
                                            </p:txEl>
                                          </p:spTgt>
                                        </p:tgtEl>
                                        <p:attrNameLst>
                                          <p:attrName>style.visibility</p:attrName>
                                        </p:attrNameLst>
                                      </p:cBhvr>
                                      <p:to>
                                        <p:strVal val="visible"/>
                                      </p:to>
                                    </p:set>
                                    <p:anim calcmode="lin" valueType="num">
                                      <p:cBhvr additive="base">
                                        <p:cTn id="42" dur="500"/>
                                        <p:tgtEl>
                                          <p:spTgt spid="183">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55</a:t>
            </a:fld>
            <a:endParaRPr lang="en-US" sz="1400">
              <a:solidFill>
                <a:schemeClr val="dk1"/>
              </a:solidFill>
              <a:latin typeface="Tahoma"/>
              <a:ea typeface="Tahoma"/>
              <a:cs typeface="Tahoma"/>
              <a:sym typeface="Tahoma"/>
            </a:endParaRPr>
          </a:p>
        </p:txBody>
      </p:sp>
      <p:sp>
        <p:nvSpPr>
          <p:cNvPr id="189" name="Shape 18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90" name="Shape 19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Some identifiers are part of Python itself. These identifiers are known as </a:t>
            </a:r>
            <a:r>
              <a:rPr lang="en-US" sz="2800" i="1">
                <a:solidFill>
                  <a:schemeClr val="dk1"/>
                </a:solidFill>
                <a:latin typeface="Tahoma"/>
                <a:ea typeface="Tahoma"/>
                <a:cs typeface="Tahoma"/>
                <a:sym typeface="Tahoma"/>
              </a:rPr>
              <a:t>reserved words</a:t>
            </a:r>
            <a:r>
              <a:rPr lang="en-US" sz="2800">
                <a:solidFill>
                  <a:schemeClr val="dk1"/>
                </a:solidFill>
                <a:latin typeface="Tahoma"/>
                <a:ea typeface="Tahoma"/>
                <a:cs typeface="Tahoma"/>
                <a:sym typeface="Tahoma"/>
              </a:rPr>
              <a:t>. This means they are not available for you to use as a name for a variable, etc. in your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and, del, for, is, raise, assert, elif, in, print, etc.</a:t>
            </a:r>
          </a:p>
          <a:p>
            <a:pPr marL="457189" indent="0">
              <a:lnSpc>
                <a:spcPct val="100000"/>
              </a:lnSpc>
              <a:spcBef>
                <a:spcPts val="560"/>
              </a:spcBef>
              <a:buNone/>
            </a:pPr>
            <a:endParaRPr/>
          </a:p>
        </p:txBody>
      </p:sp>
    </p:spTree>
    <p:extLst>
      <p:ext uri="{BB962C8B-B14F-4D97-AF65-F5344CB8AC3E}">
        <p14:creationId xmlns:p14="http://schemas.microsoft.com/office/powerpoint/2010/main" val="16454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 calcmode="lin" valueType="num">
                                      <p:cBhvr additive="base">
                                        <p:cTn id="7" dur="500"/>
                                        <p:tgtEl>
                                          <p:spTgt spid="19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 calcmode="lin" valueType="num">
                                      <p:cBhvr additive="base">
                                        <p:cTn id="12" dur="500"/>
                                        <p:tgtEl>
                                          <p:spTgt spid="19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56</a:t>
            </a:fld>
            <a:endParaRPr lang="en-US" sz="1400">
              <a:solidFill>
                <a:schemeClr val="dk1"/>
              </a:solidFill>
              <a:latin typeface="Tahoma"/>
              <a:ea typeface="Tahoma"/>
              <a:cs typeface="Tahoma"/>
              <a:sym typeface="Tahoma"/>
            </a:endParaRPr>
          </a:p>
        </p:txBody>
      </p:sp>
      <p:sp>
        <p:nvSpPr>
          <p:cNvPr id="196" name="Shape 19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97" name="Shape 19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Expressions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fragments of code that produce or calculate new data values are called </a:t>
            </a:r>
            <a:r>
              <a:rPr lang="en-US" sz="2800" i="1">
                <a:solidFill>
                  <a:schemeClr val="dk1"/>
                </a:solidFill>
                <a:latin typeface="Tahoma"/>
                <a:ea typeface="Tahoma"/>
                <a:cs typeface="Tahoma"/>
                <a:sym typeface="Tahoma"/>
              </a:rPr>
              <a:t>expressions</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i="1">
                <a:solidFill>
                  <a:schemeClr val="dk1"/>
                </a:solidFill>
                <a:latin typeface="Tahoma"/>
                <a:ea typeface="Tahoma"/>
                <a:cs typeface="Tahoma"/>
                <a:sym typeface="Tahoma"/>
              </a:rPr>
              <a:t>Literals</a:t>
            </a:r>
            <a:r>
              <a:rPr lang="en-US" sz="2800">
                <a:solidFill>
                  <a:schemeClr val="dk1"/>
                </a:solidFill>
                <a:latin typeface="Tahoma"/>
                <a:ea typeface="Tahoma"/>
                <a:cs typeface="Tahoma"/>
                <a:sym typeface="Tahoma"/>
              </a:rPr>
              <a:t> are used to represent a specific value, e.g. 3.9, 1, 1.0</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Simple identifiers can also be expressions.</a:t>
            </a:r>
          </a:p>
        </p:txBody>
      </p:sp>
    </p:spTree>
    <p:extLst>
      <p:ext uri="{BB962C8B-B14F-4D97-AF65-F5344CB8AC3E}">
        <p14:creationId xmlns:p14="http://schemas.microsoft.com/office/powerpoint/2010/main" val="226055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additive="base">
                                        <p:cTn id="7" dur="500"/>
                                        <p:tgtEl>
                                          <p:spTgt spid="19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 calcmode="lin" valueType="num">
                                      <p:cBhvr additive="base">
                                        <p:cTn id="12" dur="500"/>
                                        <p:tgtEl>
                                          <p:spTgt spid="19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 calcmode="lin" valueType="num">
                                      <p:cBhvr additive="base">
                                        <p:cTn id="17" dur="500"/>
                                        <p:tgtEl>
                                          <p:spTgt spid="19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97">
                                            <p:txEl>
                                              <p:pRg st="3" end="3"/>
                                            </p:txEl>
                                          </p:spTgt>
                                        </p:tgtEl>
                                        <p:attrNameLst>
                                          <p:attrName>style.visibility</p:attrName>
                                        </p:attrNameLst>
                                      </p:cBhvr>
                                      <p:to>
                                        <p:strVal val="visible"/>
                                      </p:to>
                                    </p:set>
                                    <p:anim calcmode="lin" valueType="num">
                                      <p:cBhvr additive="base">
                                        <p:cTn id="22" dur="500"/>
                                        <p:tgtEl>
                                          <p:spTgt spid="197">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57</a:t>
            </a:fld>
            <a:endParaRPr lang="en-US" sz="1400">
              <a:solidFill>
                <a:schemeClr val="dk1"/>
              </a:solidFill>
              <a:latin typeface="Tahoma"/>
              <a:ea typeface="Tahoma"/>
              <a:cs typeface="Tahoma"/>
              <a:sym typeface="Tahoma"/>
            </a:endParaRPr>
          </a:p>
        </p:txBody>
      </p:sp>
      <p:sp>
        <p:nvSpPr>
          <p:cNvPr id="203" name="Shape 20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04" name="Shape 20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25000"/>
              <a:buNone/>
            </a:pPr>
            <a:r>
              <a:rPr lang="en-US" sz="1400">
                <a:solidFill>
                  <a:schemeClr val="dk1"/>
                </a:solidFill>
                <a:latin typeface="Tahoma"/>
                <a:ea typeface="Tahoma"/>
                <a:cs typeface="Tahoma"/>
                <a:sym typeface="Tahoma"/>
              </a:rPr>
              <a:t>&gt;&gt;&gt; x = 5</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x</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5</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print(x)</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5</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print(spam)</a:t>
            </a:r>
          </a:p>
          <a:p>
            <a:pPr marL="742932" lvl="1" indent="-285744">
              <a:lnSpc>
                <a:spcPct val="100000"/>
              </a:lnSpc>
              <a:spcBef>
                <a:spcPts val="280"/>
              </a:spcBef>
              <a:buClr>
                <a:schemeClr val="hlink"/>
              </a:buClr>
              <a:buSzPct val="25000"/>
              <a:buNone/>
            </a:pPr>
            <a:endParaRPr sz="1400">
              <a:solidFill>
                <a:schemeClr val="dk1"/>
              </a:solidFill>
              <a:latin typeface="Tahoma"/>
              <a:ea typeface="Tahoma"/>
              <a:cs typeface="Tahoma"/>
              <a:sym typeface="Tahoma"/>
            </a:endParaRP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Traceback (most recent call last):</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  File "&lt;pyshell#15&gt;", line 1, in -toplevel-</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    print spam</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NameError: name 'spam' is not defined</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a:t>
            </a:r>
          </a:p>
          <a:p>
            <a:pPr marL="342891" indent="-342891">
              <a:lnSpc>
                <a:spcPct val="100000"/>
              </a:lnSpc>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NameError is the error when you try to use a variable without a value assigned to it.</a:t>
            </a:r>
          </a:p>
        </p:txBody>
      </p:sp>
    </p:spTree>
    <p:extLst>
      <p:ext uri="{BB962C8B-B14F-4D97-AF65-F5344CB8AC3E}">
        <p14:creationId xmlns:p14="http://schemas.microsoft.com/office/powerpoint/2010/main" val="3075495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58</a:t>
            </a:fld>
            <a:endParaRPr lang="en-US" sz="1400">
              <a:solidFill>
                <a:schemeClr val="dk1"/>
              </a:solidFill>
              <a:latin typeface="Tahoma"/>
              <a:ea typeface="Tahoma"/>
              <a:cs typeface="Tahoma"/>
              <a:sym typeface="Tahoma"/>
            </a:endParaRPr>
          </a:p>
        </p:txBody>
      </p:sp>
      <p:sp>
        <p:nvSpPr>
          <p:cNvPr id="210" name="Shape 21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11" name="Shape 21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Simpler expressions can be combined using </a:t>
            </a:r>
            <a:r>
              <a:rPr lang="en-US" sz="2800" i="1">
                <a:solidFill>
                  <a:schemeClr val="dk1"/>
                </a:solidFill>
                <a:latin typeface="Tahoma"/>
                <a:ea typeface="Tahoma"/>
                <a:cs typeface="Tahoma"/>
                <a:sym typeface="Tahoma"/>
              </a:rPr>
              <a:t>operators</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 -, *, /, **</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Spaces are irrelevant within an expression.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normal mathematical precedence applies.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((x1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x2) / 2*n) + (spam / k**3)</a:t>
            </a:r>
          </a:p>
        </p:txBody>
      </p:sp>
    </p:spTree>
    <p:extLst>
      <p:ext uri="{BB962C8B-B14F-4D97-AF65-F5344CB8AC3E}">
        <p14:creationId xmlns:p14="http://schemas.microsoft.com/office/powerpoint/2010/main" val="2402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 calcmode="lin" valueType="num">
                                      <p:cBhvr additive="base">
                                        <p:cTn id="7" dur="500"/>
                                        <p:tgtEl>
                                          <p:spTgt spid="21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 calcmode="lin" valueType="num">
                                      <p:cBhvr additive="base">
                                        <p:cTn id="12" dur="500"/>
                                        <p:tgtEl>
                                          <p:spTgt spid="21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anim calcmode="lin" valueType="num">
                                      <p:cBhvr additive="base">
                                        <p:cTn id="17" dur="500"/>
                                        <p:tgtEl>
                                          <p:spTgt spid="21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1">
                                            <p:txEl>
                                              <p:pRg st="3" end="3"/>
                                            </p:txEl>
                                          </p:spTgt>
                                        </p:tgtEl>
                                        <p:attrNameLst>
                                          <p:attrName>style.visibility</p:attrName>
                                        </p:attrNameLst>
                                      </p:cBhvr>
                                      <p:to>
                                        <p:strVal val="visible"/>
                                      </p:to>
                                    </p:set>
                                    <p:anim calcmode="lin" valueType="num">
                                      <p:cBhvr additive="base">
                                        <p:cTn id="22" dur="500"/>
                                        <p:tgtEl>
                                          <p:spTgt spid="21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11">
                                            <p:txEl>
                                              <p:pRg st="4" end="4"/>
                                            </p:txEl>
                                          </p:spTgt>
                                        </p:tgtEl>
                                        <p:attrNameLst>
                                          <p:attrName>style.visibility</p:attrName>
                                        </p:attrNameLst>
                                      </p:cBhvr>
                                      <p:to>
                                        <p:strVal val="visible"/>
                                      </p:to>
                                    </p:set>
                                    <p:anim calcmode="lin" valueType="num">
                                      <p:cBhvr additive="base">
                                        <p:cTn id="27" dur="500"/>
                                        <p:tgtEl>
                                          <p:spTgt spid="21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59</a:t>
            </a:fld>
            <a:endParaRPr lang="en-US" sz="1400">
              <a:solidFill>
                <a:schemeClr val="dk1"/>
              </a:solidFill>
              <a:latin typeface="Tahoma"/>
              <a:ea typeface="Tahoma"/>
              <a:cs typeface="Tahoma"/>
              <a:sym typeface="Tahoma"/>
            </a:endParaRPr>
          </a:p>
        </p:txBody>
      </p:sp>
      <p:sp>
        <p:nvSpPr>
          <p:cNvPr id="217" name="Shape 21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18" name="Shape 21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Output Statements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 print statement can print any number of expressions.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Successive print statements will display on separate lines.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 bare print will print a blank line.</a:t>
            </a:r>
          </a:p>
        </p:txBody>
      </p:sp>
    </p:spTree>
    <p:extLst>
      <p:ext uri="{BB962C8B-B14F-4D97-AF65-F5344CB8AC3E}">
        <p14:creationId xmlns:p14="http://schemas.microsoft.com/office/powerpoint/2010/main" val="38797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500"/>
                                        <p:tgtEl>
                                          <p:spTgt spid="2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 calcmode="lin" valueType="num">
                                      <p:cBhvr additive="base">
                                        <p:cTn id="12" dur="500"/>
                                        <p:tgtEl>
                                          <p:spTgt spid="2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 calcmode="lin" valueType="num">
                                      <p:cBhvr additive="base">
                                        <p:cTn id="17" dur="500"/>
                                        <p:tgtEl>
                                          <p:spTgt spid="21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8">
                                            <p:txEl>
                                              <p:pRg st="3" end="3"/>
                                            </p:txEl>
                                          </p:spTgt>
                                        </p:tgtEl>
                                        <p:attrNameLst>
                                          <p:attrName>style.visibility</p:attrName>
                                        </p:attrNameLst>
                                      </p:cBhvr>
                                      <p:to>
                                        <p:strVal val="visible"/>
                                      </p:to>
                                    </p:set>
                                    <p:anim calcmode="lin" valueType="num">
                                      <p:cBhvr additive="base">
                                        <p:cTn id="22" dur="500"/>
                                        <p:tgtEl>
                                          <p:spTgt spid="21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26" name="Shape 126"/>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Memory stores programs and data.</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CPU can only directly access information stored in </a:t>
            </a:r>
            <a:r>
              <a:rPr lang="en-US" sz="2800" i="1">
                <a:solidFill>
                  <a:schemeClr val="dk1"/>
                </a:solidFill>
                <a:latin typeface="Tahoma"/>
                <a:ea typeface="Tahoma"/>
                <a:cs typeface="Tahoma"/>
                <a:sym typeface="Tahoma"/>
              </a:rPr>
              <a:t>main memory</a:t>
            </a:r>
            <a:r>
              <a:rPr lang="en-US" sz="2800">
                <a:solidFill>
                  <a:schemeClr val="dk1"/>
                </a:solidFill>
                <a:latin typeface="Tahoma"/>
                <a:ea typeface="Tahoma"/>
                <a:cs typeface="Tahoma"/>
                <a:sym typeface="Tahoma"/>
              </a:rPr>
              <a:t> (RAM or Random Access Memory).</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Main memory is fast, but </a:t>
            </a:r>
            <a:r>
              <a:rPr lang="en-US" sz="2800" i="1">
                <a:solidFill>
                  <a:schemeClr val="dk1"/>
                </a:solidFill>
                <a:latin typeface="Tahoma"/>
                <a:ea typeface="Tahoma"/>
                <a:cs typeface="Tahoma"/>
                <a:sym typeface="Tahoma"/>
              </a:rPr>
              <a:t>volatile</a:t>
            </a:r>
            <a:r>
              <a:rPr lang="en-US" sz="2800">
                <a:solidFill>
                  <a:schemeClr val="dk1"/>
                </a:solidFill>
                <a:latin typeface="Tahoma"/>
                <a:ea typeface="Tahoma"/>
                <a:cs typeface="Tahoma"/>
                <a:sym typeface="Tahoma"/>
              </a:rPr>
              <a:t>, i.e. when the power is interrupted, the contents of memory are lost.</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Secondary memory provides more permanent storage: magnetic (hard drive, floppy), optical (CD, DVD)</a:t>
            </a:r>
          </a:p>
        </p:txBody>
      </p:sp>
      <p:sp>
        <p:nvSpPr>
          <p:cNvPr id="127" name="Shape 12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014937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 calcmode="lin" valueType="num">
                                      <p:cBhvr additive="base">
                                        <p:cTn id="7" dur="500"/>
                                        <p:tgtEl>
                                          <p:spTgt spid="12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 calcmode="lin" valueType="num">
                                      <p:cBhvr additive="base">
                                        <p:cTn id="12" dur="500"/>
                                        <p:tgtEl>
                                          <p:spTgt spid="12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6">
                                            <p:txEl>
                                              <p:pRg st="2" end="2"/>
                                            </p:txEl>
                                          </p:spTgt>
                                        </p:tgtEl>
                                        <p:attrNameLst>
                                          <p:attrName>style.visibility</p:attrName>
                                        </p:attrNameLst>
                                      </p:cBhvr>
                                      <p:to>
                                        <p:strVal val="visible"/>
                                      </p:to>
                                    </p:set>
                                    <p:anim calcmode="lin" valueType="num">
                                      <p:cBhvr additive="base">
                                        <p:cTn id="17" dur="500"/>
                                        <p:tgtEl>
                                          <p:spTgt spid="12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6">
                                            <p:txEl>
                                              <p:pRg st="3" end="3"/>
                                            </p:txEl>
                                          </p:spTgt>
                                        </p:tgtEl>
                                        <p:attrNameLst>
                                          <p:attrName>style.visibility</p:attrName>
                                        </p:attrNameLst>
                                      </p:cBhvr>
                                      <p:to>
                                        <p:strVal val="visible"/>
                                      </p:to>
                                    </p:set>
                                    <p:anim calcmode="lin" valueType="num">
                                      <p:cBhvr additive="base">
                                        <p:cTn id="22" dur="500"/>
                                        <p:tgtEl>
                                          <p:spTgt spid="12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60</a:t>
            </a:fld>
            <a:endParaRPr lang="en-US" sz="1400">
              <a:solidFill>
                <a:schemeClr val="dk1"/>
              </a:solidFill>
              <a:latin typeface="Tahoma"/>
              <a:ea typeface="Tahoma"/>
              <a:cs typeface="Tahoma"/>
              <a:sym typeface="Tahoma"/>
            </a:endParaRPr>
          </a:p>
        </p:txBody>
      </p:sp>
      <p:sp>
        <p:nvSpPr>
          <p:cNvPr id="224" name="Shape 22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25" name="Shape 225"/>
          <p:cNvSpPr txBox="1">
            <a:spLocks noGrp="1"/>
          </p:cNvSpPr>
          <p:nvPr>
            <p:ph sz="half" idx="1"/>
          </p:nvPr>
        </p:nvSpPr>
        <p:spPr>
          <a:xfrm>
            <a:off x="609606" y="2017711"/>
            <a:ext cx="4383087"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25000"/>
              <a:buNone/>
            </a:pPr>
            <a:r>
              <a:rPr lang="en-US">
                <a:solidFill>
                  <a:schemeClr val="dk1"/>
                </a:solidFill>
                <a:latin typeface="Tahoma"/>
                <a:ea typeface="Tahoma"/>
                <a:cs typeface="Tahoma"/>
                <a:sym typeface="Tahoma"/>
              </a:rPr>
              <a:t>print(3+4)</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print(3, 4, 3+4)</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print(3, 4, end=" "),</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print(3 + 4)</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print("The answer is</a:t>
            </a:r>
            <a:r>
              <a:rPr lang="en-US">
                <a:solidFill>
                  <a:schemeClr val="dk1"/>
                </a:solidFill>
                <a:latin typeface="Times New Roman"/>
                <a:ea typeface="Times New Roman"/>
                <a:cs typeface="Times New Roman"/>
                <a:sym typeface="Times New Roman"/>
              </a:rPr>
              <a:t>"</a:t>
            </a:r>
            <a:r>
              <a:rPr lang="en-US">
                <a:solidFill>
                  <a:schemeClr val="dk1"/>
                </a:solidFill>
                <a:latin typeface="Tahoma"/>
                <a:ea typeface="Tahoma"/>
                <a:cs typeface="Tahoma"/>
                <a:sym typeface="Tahoma"/>
              </a:rPr>
              <a:t>, 3+4)</a:t>
            </a:r>
          </a:p>
        </p:txBody>
      </p:sp>
      <p:sp>
        <p:nvSpPr>
          <p:cNvPr id="226" name="Shape 226"/>
          <p:cNvSpPr txBox="1">
            <a:spLocks noGrp="1"/>
          </p:cNvSpPr>
          <p:nvPr>
            <p:ph sz="half" idx="2"/>
          </p:nvPr>
        </p:nvSpPr>
        <p:spPr>
          <a:xfrm>
            <a:off x="5145092" y="2017711"/>
            <a:ext cx="3809999"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25000"/>
              <a:buNone/>
            </a:pPr>
            <a:r>
              <a:rPr lang="en-US" sz="2400">
                <a:solidFill>
                  <a:schemeClr val="dk1"/>
                </a:solidFill>
                <a:latin typeface="Tahoma"/>
                <a:ea typeface="Tahoma"/>
                <a:cs typeface="Tahoma"/>
                <a:sym typeface="Tahoma"/>
              </a:rPr>
              <a:t>7</a:t>
            </a:r>
          </a:p>
          <a:p>
            <a:pPr marL="342891" indent="-342891">
              <a:lnSpc>
                <a:spcPct val="100000"/>
              </a:lnSpc>
              <a:spcBef>
                <a:spcPts val="480"/>
              </a:spcBef>
              <a:buClr>
                <a:schemeClr val="folHlink"/>
              </a:buClr>
              <a:buSzPct val="25000"/>
              <a:buNone/>
            </a:pPr>
            <a:r>
              <a:rPr lang="en-US" sz="2400">
                <a:solidFill>
                  <a:schemeClr val="dk1"/>
                </a:solidFill>
                <a:latin typeface="Tahoma"/>
                <a:ea typeface="Tahoma"/>
                <a:cs typeface="Tahoma"/>
                <a:sym typeface="Tahoma"/>
              </a:rPr>
              <a:t>3 4 7</a:t>
            </a:r>
          </a:p>
          <a:p>
            <a:pPr marL="342891" indent="-342891">
              <a:lnSpc>
                <a:spcPct val="100000"/>
              </a:lnSpc>
              <a:spcBef>
                <a:spcPts val="480"/>
              </a:spcBef>
              <a:buClr>
                <a:schemeClr val="folHlink"/>
              </a:buClr>
              <a:buSzPct val="25000"/>
              <a:buNone/>
            </a:pPr>
            <a:endParaRPr sz="2400">
              <a:solidFill>
                <a:schemeClr val="dk1"/>
              </a:solidFill>
              <a:latin typeface="Tahoma"/>
              <a:ea typeface="Tahoma"/>
              <a:cs typeface="Tahoma"/>
              <a:sym typeface="Tahoma"/>
            </a:endParaRPr>
          </a:p>
          <a:p>
            <a:pPr marL="342891" indent="-342891">
              <a:lnSpc>
                <a:spcPct val="100000"/>
              </a:lnSpc>
              <a:spcBef>
                <a:spcPts val="480"/>
              </a:spcBef>
              <a:buClr>
                <a:schemeClr val="folHlink"/>
              </a:buClr>
              <a:buSzPct val="25000"/>
              <a:buNone/>
            </a:pPr>
            <a:r>
              <a:rPr lang="en-US" sz="2400">
                <a:solidFill>
                  <a:schemeClr val="dk1"/>
                </a:solidFill>
                <a:latin typeface="Tahoma"/>
                <a:ea typeface="Tahoma"/>
                <a:cs typeface="Tahoma"/>
                <a:sym typeface="Tahoma"/>
              </a:rPr>
              <a:t>3 4 7</a:t>
            </a:r>
          </a:p>
          <a:p>
            <a:pPr marL="342891" indent="-342891">
              <a:lnSpc>
                <a:spcPct val="100000"/>
              </a:lnSpc>
              <a:spcBef>
                <a:spcPts val="480"/>
              </a:spcBef>
              <a:buClr>
                <a:schemeClr val="folHlink"/>
              </a:buClr>
              <a:buSzPct val="25000"/>
              <a:buNone/>
            </a:pPr>
            <a:r>
              <a:rPr lang="en-US" sz="2400">
                <a:solidFill>
                  <a:schemeClr val="dk1"/>
                </a:solidFill>
                <a:latin typeface="Tahoma"/>
                <a:ea typeface="Tahoma"/>
                <a:cs typeface="Tahoma"/>
                <a:sym typeface="Tahoma"/>
              </a:rPr>
              <a:t>The answer is 7</a:t>
            </a:r>
          </a:p>
        </p:txBody>
      </p:sp>
    </p:spTree>
    <p:extLst>
      <p:ext uri="{BB962C8B-B14F-4D97-AF65-F5344CB8AC3E}">
        <p14:creationId xmlns:p14="http://schemas.microsoft.com/office/powerpoint/2010/main" val="2097550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61</a:t>
            </a:fld>
            <a:endParaRPr lang="en-US" sz="1400">
              <a:solidFill>
                <a:schemeClr val="dk1"/>
              </a:solidFill>
              <a:latin typeface="Tahoma"/>
              <a:ea typeface="Tahoma"/>
              <a:cs typeface="Tahoma"/>
              <a:sym typeface="Tahoma"/>
            </a:endParaRPr>
          </a:p>
        </p:txBody>
      </p:sp>
      <p:sp>
        <p:nvSpPr>
          <p:cNvPr id="232" name="Shape 23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33" name="Shape 23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Simple Assignment</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&lt;variable&gt; = &lt;expr&gt;</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variable is an identifier, expr is an expression</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expression on the RHS is evaluated to produce a value which is then associated with the variable named on the LHS.</a:t>
            </a:r>
          </a:p>
        </p:txBody>
      </p:sp>
    </p:spTree>
    <p:extLst>
      <p:ext uri="{BB962C8B-B14F-4D97-AF65-F5344CB8AC3E}">
        <p14:creationId xmlns:p14="http://schemas.microsoft.com/office/powerpoint/2010/main" val="323834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 calcmode="lin" valueType="num">
                                      <p:cBhvr additive="base">
                                        <p:cTn id="7" dur="500"/>
                                        <p:tgtEl>
                                          <p:spTgt spid="2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 calcmode="lin" valueType="num">
                                      <p:cBhvr additive="base">
                                        <p:cTn id="12" dur="500"/>
                                        <p:tgtEl>
                                          <p:spTgt spid="2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 calcmode="lin" valueType="num">
                                      <p:cBhvr additive="base">
                                        <p:cTn id="17" dur="500"/>
                                        <p:tgtEl>
                                          <p:spTgt spid="23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62</a:t>
            </a:fld>
            <a:endParaRPr lang="en-US" sz="1400">
              <a:solidFill>
                <a:schemeClr val="dk1"/>
              </a:solidFill>
              <a:latin typeface="Tahoma"/>
              <a:ea typeface="Tahoma"/>
              <a:cs typeface="Tahoma"/>
              <a:sym typeface="Tahoma"/>
            </a:endParaRPr>
          </a:p>
        </p:txBody>
      </p:sp>
      <p:sp>
        <p:nvSpPr>
          <p:cNvPr id="239" name="Shape 23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40" name="Shape 24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x = 3.9 * x * (1-x)</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fahrenheit = 9/5 * celsius + 32</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x = 5</a:t>
            </a:r>
          </a:p>
        </p:txBody>
      </p:sp>
    </p:spTree>
    <p:extLst>
      <p:ext uri="{BB962C8B-B14F-4D97-AF65-F5344CB8AC3E}">
        <p14:creationId xmlns:p14="http://schemas.microsoft.com/office/powerpoint/2010/main" val="52373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 calcmode="lin" valueType="num">
                                      <p:cBhvr additive="base">
                                        <p:cTn id="7" dur="500"/>
                                        <p:tgtEl>
                                          <p:spTgt spid="2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0">
                                            <p:txEl>
                                              <p:pRg st="1" end="1"/>
                                            </p:txEl>
                                          </p:spTgt>
                                        </p:tgtEl>
                                        <p:attrNameLst>
                                          <p:attrName>style.visibility</p:attrName>
                                        </p:attrNameLst>
                                      </p:cBhvr>
                                      <p:to>
                                        <p:strVal val="visible"/>
                                      </p:to>
                                    </p:set>
                                    <p:anim calcmode="lin" valueType="num">
                                      <p:cBhvr additive="base">
                                        <p:cTn id="12" dur="500"/>
                                        <p:tgtEl>
                                          <p:spTgt spid="24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0">
                                            <p:txEl>
                                              <p:pRg st="2" end="2"/>
                                            </p:txEl>
                                          </p:spTgt>
                                        </p:tgtEl>
                                        <p:attrNameLst>
                                          <p:attrName>style.visibility</p:attrName>
                                        </p:attrNameLst>
                                      </p:cBhvr>
                                      <p:to>
                                        <p:strVal val="visible"/>
                                      </p:to>
                                    </p:set>
                                    <p:anim calcmode="lin" valueType="num">
                                      <p:cBhvr additive="base">
                                        <p:cTn id="17" dur="500"/>
                                        <p:tgtEl>
                                          <p:spTgt spid="240">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63</a:t>
            </a:fld>
            <a:endParaRPr lang="en-US" sz="1400">
              <a:solidFill>
                <a:schemeClr val="dk1"/>
              </a:solidFill>
              <a:latin typeface="Tahoma"/>
              <a:ea typeface="Tahoma"/>
              <a:cs typeface="Tahoma"/>
              <a:sym typeface="Tahoma"/>
            </a:endParaRPr>
          </a:p>
        </p:txBody>
      </p:sp>
      <p:sp>
        <p:nvSpPr>
          <p:cNvPr id="246" name="Shape 24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47" name="Shape 24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Variables can be reassigned as many times as you want!</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 = 0</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0</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 = 7</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7</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 = myVar + 1</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8</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a:t>
            </a:r>
          </a:p>
        </p:txBody>
      </p:sp>
    </p:spTree>
    <p:extLst>
      <p:ext uri="{BB962C8B-B14F-4D97-AF65-F5344CB8AC3E}">
        <p14:creationId xmlns:p14="http://schemas.microsoft.com/office/powerpoint/2010/main" val="25658006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64</a:t>
            </a:fld>
            <a:endParaRPr lang="en-US" sz="1400">
              <a:solidFill>
                <a:schemeClr val="dk1"/>
              </a:solidFill>
              <a:latin typeface="Tahoma"/>
              <a:ea typeface="Tahoma"/>
              <a:cs typeface="Tahoma"/>
              <a:sym typeface="Tahoma"/>
            </a:endParaRPr>
          </a:p>
        </p:txBody>
      </p:sp>
      <p:sp>
        <p:nvSpPr>
          <p:cNvPr id="253" name="Shape 25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54" name="Shape 25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Variables are like a box we can put values in.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When a variable changes, the old value is erased and a new one is written in.</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
            </a:r>
            <a:br>
              <a:rPr lang="en-US" sz="3200">
                <a:solidFill>
                  <a:schemeClr val="dk1"/>
                </a:solidFill>
                <a:latin typeface="Tahoma"/>
                <a:ea typeface="Tahoma"/>
                <a:cs typeface="Tahoma"/>
                <a:sym typeface="Tahoma"/>
              </a:rPr>
            </a:br>
            <a:endParaRPr lang="en-US" sz="3200">
              <a:solidFill>
                <a:schemeClr val="dk1"/>
              </a:solidFill>
              <a:latin typeface="Tahoma"/>
              <a:ea typeface="Tahoma"/>
              <a:cs typeface="Tahoma"/>
              <a:sym typeface="Tahoma"/>
            </a:endParaRPr>
          </a:p>
        </p:txBody>
      </p:sp>
      <p:pic>
        <p:nvPicPr>
          <p:cNvPr id="255" name="Shape 255" descr="C:\Documents and Settings\Terry\My Documents\Teaching\W04\CS 120\Textbook\Figures\assignment1.png"/>
          <p:cNvPicPr preferRelativeResize="0"/>
          <p:nvPr/>
        </p:nvPicPr>
        <p:blipFill rotWithShape="1">
          <a:blip r:embed="rId3">
            <a:alphaModFix/>
          </a:blip>
          <a:srcRect/>
          <a:stretch/>
        </p:blipFill>
        <p:spPr>
          <a:xfrm>
            <a:off x="2819406" y="4495802"/>
            <a:ext cx="3809999" cy="1120775"/>
          </a:xfrm>
          <a:prstGeom prst="rect">
            <a:avLst/>
          </a:prstGeom>
          <a:noFill/>
          <a:ln>
            <a:noFill/>
          </a:ln>
        </p:spPr>
      </p:pic>
    </p:spTree>
    <p:extLst>
      <p:ext uri="{BB962C8B-B14F-4D97-AF65-F5344CB8AC3E}">
        <p14:creationId xmlns:p14="http://schemas.microsoft.com/office/powerpoint/2010/main" val="185916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 calcmode="lin" valueType="num">
                                      <p:cBhvr additive="base">
                                        <p:cTn id="7" dur="500"/>
                                        <p:tgtEl>
                                          <p:spTgt spid="25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 calcmode="lin" valueType="num">
                                      <p:cBhvr additive="base">
                                        <p:cTn id="12" dur="500"/>
                                        <p:tgtEl>
                                          <p:spTgt spid="25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55"/>
                                        </p:tgtEl>
                                        <p:attrNameLst>
                                          <p:attrName>style.visibility</p:attrName>
                                        </p:attrNameLst>
                                      </p:cBhvr>
                                      <p:to>
                                        <p:strVal val="visible"/>
                                      </p:to>
                                    </p:set>
                                    <p:anim calcmode="lin" valueType="num">
                                      <p:cBhvr additive="base">
                                        <p:cTn id="17" dur="500"/>
                                        <p:tgtEl>
                                          <p:spTgt spid="25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65</a:t>
            </a:fld>
            <a:endParaRPr lang="en-US" sz="1400">
              <a:solidFill>
                <a:schemeClr val="dk1"/>
              </a:solidFill>
              <a:latin typeface="Tahoma"/>
              <a:ea typeface="Tahoma"/>
              <a:cs typeface="Tahoma"/>
              <a:sym typeface="Tahoma"/>
            </a:endParaRPr>
          </a:p>
        </p:txBody>
      </p:sp>
      <p:sp>
        <p:nvSpPr>
          <p:cNvPr id="261" name="Shape 26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62" name="Shape 26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Technically, this model of assignment is simplistic for Python.</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Python doesn't overwrite these memory locations (boxes).</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Assigning a variable is more like putting a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sticky note</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 on a value and saying,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this is x</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a:t>
            </a:r>
            <a:br>
              <a:rPr lang="en-US" sz="3200">
                <a:solidFill>
                  <a:schemeClr val="dk1"/>
                </a:solidFill>
                <a:latin typeface="Tahoma"/>
                <a:ea typeface="Tahoma"/>
                <a:cs typeface="Tahoma"/>
                <a:sym typeface="Tahoma"/>
              </a:rPr>
            </a:br>
            <a:endParaRPr lang="en-US" sz="3200">
              <a:solidFill>
                <a:schemeClr val="dk1"/>
              </a:solidFill>
              <a:latin typeface="Tahoma"/>
              <a:ea typeface="Tahoma"/>
              <a:cs typeface="Tahoma"/>
              <a:sym typeface="Tahoma"/>
            </a:endParaRPr>
          </a:p>
        </p:txBody>
      </p:sp>
      <p:pic>
        <p:nvPicPr>
          <p:cNvPr id="263" name="Shape 263" descr="C:\Documents and Settings\Terry\My Documents\Teaching\W04\CS 120\Textbook\Figures\assignment2.png"/>
          <p:cNvPicPr preferRelativeResize="0"/>
          <p:nvPr/>
        </p:nvPicPr>
        <p:blipFill rotWithShape="1">
          <a:blip r:embed="rId3">
            <a:alphaModFix/>
          </a:blip>
          <a:srcRect/>
          <a:stretch/>
        </p:blipFill>
        <p:spPr>
          <a:xfrm>
            <a:off x="3886201" y="5287953"/>
            <a:ext cx="4182900" cy="1143000"/>
          </a:xfrm>
          <a:prstGeom prst="rect">
            <a:avLst/>
          </a:prstGeom>
          <a:noFill/>
          <a:ln>
            <a:noFill/>
          </a:ln>
        </p:spPr>
      </p:pic>
    </p:spTree>
    <p:extLst>
      <p:ext uri="{BB962C8B-B14F-4D97-AF65-F5344CB8AC3E}">
        <p14:creationId xmlns:p14="http://schemas.microsoft.com/office/powerpoint/2010/main" val="104474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 calcmode="lin" valueType="num">
                                      <p:cBhvr additive="base">
                                        <p:cTn id="7" dur="500"/>
                                        <p:tgtEl>
                                          <p:spTgt spid="26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2">
                                            <p:txEl>
                                              <p:pRg st="1" end="1"/>
                                            </p:txEl>
                                          </p:spTgt>
                                        </p:tgtEl>
                                        <p:attrNameLst>
                                          <p:attrName>style.visibility</p:attrName>
                                        </p:attrNameLst>
                                      </p:cBhvr>
                                      <p:to>
                                        <p:strVal val="visible"/>
                                      </p:to>
                                    </p:set>
                                    <p:anim calcmode="lin" valueType="num">
                                      <p:cBhvr additive="base">
                                        <p:cTn id="12" dur="500"/>
                                        <p:tgtEl>
                                          <p:spTgt spid="26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2">
                                            <p:txEl>
                                              <p:pRg st="2" end="2"/>
                                            </p:txEl>
                                          </p:spTgt>
                                        </p:tgtEl>
                                        <p:attrNameLst>
                                          <p:attrName>style.visibility</p:attrName>
                                        </p:attrNameLst>
                                      </p:cBhvr>
                                      <p:to>
                                        <p:strVal val="visible"/>
                                      </p:to>
                                    </p:set>
                                    <p:anim calcmode="lin" valueType="num">
                                      <p:cBhvr additive="base">
                                        <p:cTn id="17" dur="500"/>
                                        <p:tgtEl>
                                          <p:spTgt spid="26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3"/>
                                        </p:tgtEl>
                                        <p:attrNameLst>
                                          <p:attrName>style.visibility</p:attrName>
                                        </p:attrNameLst>
                                      </p:cBhvr>
                                      <p:to>
                                        <p:strVal val="visible"/>
                                      </p:to>
                                    </p:set>
                                    <p:anim calcmode="lin" valueType="num">
                                      <p:cBhvr additive="base">
                                        <p:cTn id="22" dur="500"/>
                                        <p:tgtEl>
                                          <p:spTgt spid="2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66</a:t>
            </a:fld>
            <a:endParaRPr lang="en-US" sz="1400">
              <a:solidFill>
                <a:schemeClr val="dk1"/>
              </a:solidFill>
              <a:latin typeface="Tahoma"/>
              <a:ea typeface="Tahoma"/>
              <a:cs typeface="Tahoma"/>
              <a:sym typeface="Tahoma"/>
            </a:endParaRPr>
          </a:p>
        </p:txBody>
      </p:sp>
      <p:sp>
        <p:nvSpPr>
          <p:cNvPr id="269" name="Shape 26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Assigning Input</a:t>
            </a:r>
          </a:p>
        </p:txBody>
      </p:sp>
      <p:sp>
        <p:nvSpPr>
          <p:cNvPr id="270" name="Shape 27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The purpose of an input statement is to get input from the user and store it into a variable.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&lt;variable&gt; = eval(input(&lt;prompt&gt;))</a:t>
            </a:r>
          </a:p>
          <a:p>
            <a:pPr marL="342891" indent="-342891">
              <a:lnSpc>
                <a:spcPct val="100000"/>
              </a:lnSpc>
              <a:spcBef>
                <a:spcPts val="640"/>
              </a:spcBef>
              <a:buClr>
                <a:schemeClr val="folHlink"/>
              </a:buClr>
              <a:buSzPct val="60000"/>
              <a:buNone/>
            </a:pPr>
            <a:endParaRPr sz="3200">
              <a:solidFill>
                <a:schemeClr val="dk1"/>
              </a:solidFill>
              <a:latin typeface="Tahoma"/>
              <a:ea typeface="Tahoma"/>
              <a:cs typeface="Tahoma"/>
              <a:sym typeface="Tahoma"/>
            </a:endParaRPr>
          </a:p>
          <a:p>
            <a:pPr marL="342891" indent="-342891">
              <a:spcBef>
                <a:spcPts val="640"/>
              </a:spcBef>
              <a:buClr>
                <a:schemeClr val="folHlink"/>
              </a:buClr>
              <a:buSzPct val="60000"/>
              <a:buNone/>
            </a:pPr>
            <a:endParaRPr sz="3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79689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anim calcmode="lin" valueType="num">
                                      <p:cBhvr additive="base">
                                        <p:cTn id="7" dur="500"/>
                                        <p:tgtEl>
                                          <p:spTgt spid="27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0">
                                            <p:txEl>
                                              <p:pRg st="1" end="1"/>
                                            </p:txEl>
                                          </p:spTgt>
                                        </p:tgtEl>
                                        <p:attrNameLst>
                                          <p:attrName>style.visibility</p:attrName>
                                        </p:attrNameLst>
                                      </p:cBhvr>
                                      <p:to>
                                        <p:strVal val="visible"/>
                                      </p:to>
                                    </p:set>
                                    <p:anim calcmode="lin" valueType="num">
                                      <p:cBhvr additive="base">
                                        <p:cTn id="12" dur="500"/>
                                        <p:tgtEl>
                                          <p:spTgt spid="27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67</a:t>
            </a:fld>
            <a:endParaRPr lang="en-US" sz="1400">
              <a:solidFill>
                <a:schemeClr val="dk1"/>
              </a:solidFill>
              <a:latin typeface="Tahoma"/>
              <a:ea typeface="Tahoma"/>
              <a:cs typeface="Tahoma"/>
              <a:sym typeface="Tahoma"/>
            </a:endParaRPr>
          </a:p>
        </p:txBody>
      </p:sp>
      <p:sp>
        <p:nvSpPr>
          <p:cNvPr id="276" name="Shape 27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Assigning Input</a:t>
            </a:r>
          </a:p>
        </p:txBody>
      </p:sp>
      <p:sp>
        <p:nvSpPr>
          <p:cNvPr id="277" name="Shape 277"/>
          <p:cNvSpPr txBox="1">
            <a:spLocks noGrp="1"/>
          </p:cNvSpPr>
          <p:nvPr>
            <p:ph idx="1"/>
          </p:nvPr>
        </p:nvSpPr>
        <p:spPr>
          <a:xfrm>
            <a:off x="1143000" y="2057400"/>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First the prompt is printed</a:t>
            </a:r>
          </a:p>
          <a:p>
            <a:pPr marL="342891" indent="-342891">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The </a:t>
            </a:r>
            <a:r>
              <a:rPr lang="en-US">
                <a:solidFill>
                  <a:schemeClr val="dk1"/>
                </a:solidFill>
                <a:latin typeface="Courier New"/>
                <a:ea typeface="Courier New"/>
                <a:cs typeface="Courier New"/>
                <a:sym typeface="Courier New"/>
              </a:rPr>
              <a:t>input</a:t>
            </a:r>
            <a:r>
              <a:rPr lang="en-US">
                <a:solidFill>
                  <a:schemeClr val="dk1"/>
                </a:solidFill>
                <a:latin typeface="Tahoma"/>
                <a:ea typeface="Tahoma"/>
                <a:cs typeface="Tahoma"/>
                <a:sym typeface="Tahoma"/>
              </a:rPr>
              <a:t> part waits for the user to enter a value and press &lt;enter&gt;</a:t>
            </a:r>
          </a:p>
          <a:p>
            <a:pPr marL="342891" indent="-342891">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The expression that was entered is </a:t>
            </a:r>
            <a:r>
              <a:rPr lang="en-US">
                <a:solidFill>
                  <a:schemeClr val="dk1"/>
                </a:solidFill>
                <a:latin typeface="Courier New"/>
                <a:ea typeface="Courier New"/>
                <a:cs typeface="Courier New"/>
                <a:sym typeface="Courier New"/>
              </a:rPr>
              <a:t>eval</a:t>
            </a:r>
            <a:r>
              <a:rPr lang="en-US">
                <a:solidFill>
                  <a:schemeClr val="dk1"/>
                </a:solidFill>
                <a:latin typeface="Tahoma"/>
                <a:ea typeface="Tahoma"/>
                <a:cs typeface="Tahoma"/>
                <a:sym typeface="Tahoma"/>
              </a:rPr>
              <a:t>uated to turn it from a string of characters into a Python value (a number).</a:t>
            </a:r>
          </a:p>
          <a:p>
            <a:pPr marL="342891" indent="-342891">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 The value is assigned to the variable.</a:t>
            </a:r>
          </a:p>
        </p:txBody>
      </p:sp>
    </p:spTree>
    <p:extLst>
      <p:ext uri="{BB962C8B-B14F-4D97-AF65-F5344CB8AC3E}">
        <p14:creationId xmlns:p14="http://schemas.microsoft.com/office/powerpoint/2010/main" val="165204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 calcmode="lin" valueType="num">
                                      <p:cBhvr additive="base">
                                        <p:cTn id="7" dur="500"/>
                                        <p:tgtEl>
                                          <p:spTgt spid="27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7">
                                            <p:txEl>
                                              <p:pRg st="1" end="1"/>
                                            </p:txEl>
                                          </p:spTgt>
                                        </p:tgtEl>
                                        <p:attrNameLst>
                                          <p:attrName>style.visibility</p:attrName>
                                        </p:attrNameLst>
                                      </p:cBhvr>
                                      <p:to>
                                        <p:strVal val="visible"/>
                                      </p:to>
                                    </p:set>
                                    <p:anim calcmode="lin" valueType="num">
                                      <p:cBhvr additive="base">
                                        <p:cTn id="12" dur="500"/>
                                        <p:tgtEl>
                                          <p:spTgt spid="27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77">
                                            <p:txEl>
                                              <p:pRg st="2" end="2"/>
                                            </p:txEl>
                                          </p:spTgt>
                                        </p:tgtEl>
                                        <p:attrNameLst>
                                          <p:attrName>style.visibility</p:attrName>
                                        </p:attrNameLst>
                                      </p:cBhvr>
                                      <p:to>
                                        <p:strVal val="visible"/>
                                      </p:to>
                                    </p:set>
                                    <p:anim calcmode="lin" valueType="num">
                                      <p:cBhvr additive="base">
                                        <p:cTn id="17" dur="500"/>
                                        <p:tgtEl>
                                          <p:spTgt spid="27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77">
                                            <p:txEl>
                                              <p:pRg st="3" end="3"/>
                                            </p:txEl>
                                          </p:spTgt>
                                        </p:tgtEl>
                                        <p:attrNameLst>
                                          <p:attrName>style.visibility</p:attrName>
                                        </p:attrNameLst>
                                      </p:cBhvr>
                                      <p:to>
                                        <p:strVal val="visible"/>
                                      </p:to>
                                    </p:set>
                                    <p:anim calcmode="lin" valueType="num">
                                      <p:cBhvr additive="base">
                                        <p:cTn id="22" dur="500"/>
                                        <p:tgtEl>
                                          <p:spTgt spid="277">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68</a:t>
            </a:fld>
            <a:endParaRPr lang="en-US" sz="1400">
              <a:solidFill>
                <a:schemeClr val="dk1"/>
              </a:solidFill>
              <a:latin typeface="Tahoma"/>
              <a:ea typeface="Tahoma"/>
              <a:cs typeface="Tahoma"/>
              <a:sym typeface="Tahoma"/>
            </a:endParaRPr>
          </a:p>
        </p:txBody>
      </p:sp>
      <p:sp>
        <p:nvSpPr>
          <p:cNvPr id="283" name="Shape 28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a:t>
            </a:r>
          </a:p>
        </p:txBody>
      </p:sp>
      <p:sp>
        <p:nvSpPr>
          <p:cNvPr id="284" name="Shape 28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Several values can be calculated at the same time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&lt;var&gt;, &lt;var&gt;,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 = &lt;expr&gt;, &lt;expr&gt;, </a:t>
            </a:r>
            <a:r>
              <a:rPr lang="en-US" sz="3200">
                <a:solidFill>
                  <a:schemeClr val="dk1"/>
                </a:solidFill>
                <a:latin typeface="Times New Roman"/>
                <a:ea typeface="Times New Roman"/>
                <a:cs typeface="Times New Roman"/>
                <a:sym typeface="Times New Roman"/>
              </a:rPr>
              <a: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Evaluate the expressions in the RHS and assign them to the variables on the LHS</a:t>
            </a:r>
          </a:p>
        </p:txBody>
      </p:sp>
    </p:spTree>
    <p:extLst>
      <p:ext uri="{BB962C8B-B14F-4D97-AF65-F5344CB8AC3E}">
        <p14:creationId xmlns:p14="http://schemas.microsoft.com/office/powerpoint/2010/main" val="416028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 calcmode="lin" valueType="num">
                                      <p:cBhvr additive="base">
                                        <p:cTn id="7" dur="500"/>
                                        <p:tgtEl>
                                          <p:spTgt spid="28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4">
                                            <p:txEl>
                                              <p:pRg st="1" end="1"/>
                                            </p:txEl>
                                          </p:spTgt>
                                        </p:tgtEl>
                                        <p:attrNameLst>
                                          <p:attrName>style.visibility</p:attrName>
                                        </p:attrNameLst>
                                      </p:cBhvr>
                                      <p:to>
                                        <p:strVal val="visible"/>
                                      </p:to>
                                    </p:set>
                                    <p:anim calcmode="lin" valueType="num">
                                      <p:cBhvr additive="base">
                                        <p:cTn id="12" dur="500"/>
                                        <p:tgtEl>
                                          <p:spTgt spid="28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4">
                                            <p:txEl>
                                              <p:pRg st="2" end="2"/>
                                            </p:txEl>
                                          </p:spTgt>
                                        </p:tgtEl>
                                        <p:attrNameLst>
                                          <p:attrName>style.visibility</p:attrName>
                                        </p:attrNameLst>
                                      </p:cBhvr>
                                      <p:to>
                                        <p:strVal val="visible"/>
                                      </p:to>
                                    </p:set>
                                    <p:anim calcmode="lin" valueType="num">
                                      <p:cBhvr additive="base">
                                        <p:cTn id="17" dur="500"/>
                                        <p:tgtEl>
                                          <p:spTgt spid="284">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69</a:t>
            </a:fld>
            <a:endParaRPr lang="en-US" sz="1400">
              <a:solidFill>
                <a:schemeClr val="dk1"/>
              </a:solidFill>
              <a:latin typeface="Tahoma"/>
              <a:ea typeface="Tahoma"/>
              <a:cs typeface="Tahoma"/>
              <a:sym typeface="Tahoma"/>
            </a:endParaRPr>
          </a:p>
        </p:txBody>
      </p:sp>
      <p:sp>
        <p:nvSpPr>
          <p:cNvPr id="290" name="Shape 29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a:t>
            </a:r>
          </a:p>
        </p:txBody>
      </p:sp>
      <p:sp>
        <p:nvSpPr>
          <p:cNvPr id="291" name="Shape 29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sum, diff = x+y, x-y</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How could you use this to swap the values for x and y?</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Why doesn</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t this work?</a:t>
            </a:r>
            <a:br>
              <a:rPr lang="en-US" sz="2800">
                <a:solidFill>
                  <a:schemeClr val="dk1"/>
                </a:solidFill>
                <a:latin typeface="Tahoma"/>
                <a:ea typeface="Tahoma"/>
                <a:cs typeface="Tahoma"/>
                <a:sym typeface="Tahoma"/>
              </a:rPr>
            </a:br>
            <a:r>
              <a:rPr lang="en-US" sz="2800">
                <a:solidFill>
                  <a:schemeClr val="dk1"/>
                </a:solidFill>
                <a:latin typeface="Tahoma"/>
                <a:ea typeface="Tahoma"/>
                <a:cs typeface="Tahoma"/>
                <a:sym typeface="Tahoma"/>
              </a:rPr>
              <a:t>x = y</a:t>
            </a:r>
            <a:br>
              <a:rPr lang="en-US" sz="2800">
                <a:solidFill>
                  <a:schemeClr val="dk1"/>
                </a:solidFill>
                <a:latin typeface="Tahoma"/>
                <a:ea typeface="Tahoma"/>
                <a:cs typeface="Tahoma"/>
                <a:sym typeface="Tahoma"/>
              </a:rPr>
            </a:br>
            <a:r>
              <a:rPr lang="en-US" sz="2800">
                <a:solidFill>
                  <a:schemeClr val="dk1"/>
                </a:solidFill>
                <a:latin typeface="Tahoma"/>
                <a:ea typeface="Tahoma"/>
                <a:cs typeface="Tahoma"/>
                <a:sym typeface="Tahoma"/>
              </a:rPr>
              <a:t>y = x</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We could use a temporary variable</a:t>
            </a:r>
            <a:r>
              <a:rPr lang="en-US" sz="3200">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4553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 calcmode="lin" valueType="num">
                                      <p:cBhvr additive="base">
                                        <p:cTn id="7" dur="500"/>
                                        <p:tgtEl>
                                          <p:spTgt spid="29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1">
                                            <p:txEl>
                                              <p:pRg st="1" end="1"/>
                                            </p:txEl>
                                          </p:spTgt>
                                        </p:tgtEl>
                                        <p:attrNameLst>
                                          <p:attrName>style.visibility</p:attrName>
                                        </p:attrNameLst>
                                      </p:cBhvr>
                                      <p:to>
                                        <p:strVal val="visible"/>
                                      </p:to>
                                    </p:set>
                                    <p:anim calcmode="lin" valueType="num">
                                      <p:cBhvr additive="base">
                                        <p:cTn id="12" dur="500"/>
                                        <p:tgtEl>
                                          <p:spTgt spid="29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1">
                                            <p:txEl>
                                              <p:pRg st="2" end="2"/>
                                            </p:txEl>
                                          </p:spTgt>
                                        </p:tgtEl>
                                        <p:attrNameLst>
                                          <p:attrName>style.visibility</p:attrName>
                                        </p:attrNameLst>
                                      </p:cBhvr>
                                      <p:to>
                                        <p:strVal val="visible"/>
                                      </p:to>
                                    </p:set>
                                    <p:anim calcmode="lin" valueType="num">
                                      <p:cBhvr additive="base">
                                        <p:cTn id="17" dur="500"/>
                                        <p:tgtEl>
                                          <p:spTgt spid="29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91">
                                            <p:txEl>
                                              <p:pRg st="3" end="3"/>
                                            </p:txEl>
                                          </p:spTgt>
                                        </p:tgtEl>
                                        <p:attrNameLst>
                                          <p:attrName>style.visibility</p:attrName>
                                        </p:attrNameLst>
                                      </p:cBhvr>
                                      <p:to>
                                        <p:strVal val="visible"/>
                                      </p:to>
                                    </p:set>
                                    <p:anim calcmode="lin" valueType="num">
                                      <p:cBhvr additive="base">
                                        <p:cTn id="22" dur="500"/>
                                        <p:tgtEl>
                                          <p:spTgt spid="29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33" name="Shape 13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Input devices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Information is passed to the computer through keyboards, mice, etc.</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Output devices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Processed information is presented to the user through the monitor, printer, etc.</a:t>
            </a:r>
          </a:p>
        </p:txBody>
      </p:sp>
      <p:sp>
        <p:nvSpPr>
          <p:cNvPr id="134" name="Shape 13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2128447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 calcmode="lin" valueType="num">
                                      <p:cBhvr additive="base">
                                        <p:cTn id="7" dur="500"/>
                                        <p:tgtEl>
                                          <p:spTgt spid="1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 calcmode="lin" valueType="num">
                                      <p:cBhvr additive="base">
                                        <p:cTn id="12" dur="500"/>
                                        <p:tgtEl>
                                          <p:spTgt spid="1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 calcmode="lin" valueType="num">
                                      <p:cBhvr additive="base">
                                        <p:cTn id="17" dur="500"/>
                                        <p:tgtEl>
                                          <p:spTgt spid="13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 calcmode="lin" valueType="num">
                                      <p:cBhvr additive="base">
                                        <p:cTn id="22" dur="500"/>
                                        <p:tgtEl>
                                          <p:spTgt spid="13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70</a:t>
            </a:fld>
            <a:endParaRPr lang="en-US" sz="1400">
              <a:solidFill>
                <a:schemeClr val="dk1"/>
              </a:solidFill>
              <a:latin typeface="Tahoma"/>
              <a:ea typeface="Tahoma"/>
              <a:cs typeface="Tahoma"/>
              <a:sym typeface="Tahoma"/>
            </a:endParaRPr>
          </a:p>
        </p:txBody>
      </p:sp>
      <p:sp>
        <p:nvSpPr>
          <p:cNvPr id="297" name="Shape 29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a:t>
            </a:r>
          </a:p>
        </p:txBody>
      </p:sp>
      <p:sp>
        <p:nvSpPr>
          <p:cNvPr id="298" name="Shape 29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We can swap the values of two variables quite easily in Python!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x, y = y, x</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x = 3</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y = 4</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print(x, y)</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3 4</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x, y = y, x</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print x, y</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4 3</a:t>
            </a:r>
          </a:p>
        </p:txBody>
      </p:sp>
    </p:spTree>
    <p:extLst>
      <p:ext uri="{BB962C8B-B14F-4D97-AF65-F5344CB8AC3E}">
        <p14:creationId xmlns:p14="http://schemas.microsoft.com/office/powerpoint/2010/main" val="188549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 calcmode="lin" valueType="num">
                                      <p:cBhvr additive="base">
                                        <p:cTn id="7" dur="500"/>
                                        <p:tgtEl>
                                          <p:spTgt spid="2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8">
                                            <p:txEl>
                                              <p:pRg st="1" end="1"/>
                                            </p:txEl>
                                          </p:spTgt>
                                        </p:tgtEl>
                                        <p:attrNameLst>
                                          <p:attrName>style.visibility</p:attrName>
                                        </p:attrNameLst>
                                      </p:cBhvr>
                                      <p:to>
                                        <p:strVal val="visible"/>
                                      </p:to>
                                    </p:set>
                                    <p:anim calcmode="lin" valueType="num">
                                      <p:cBhvr additive="base">
                                        <p:cTn id="12" dur="500"/>
                                        <p:tgtEl>
                                          <p:spTgt spid="2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8">
                                            <p:txEl>
                                              <p:pRg st="2" end="2"/>
                                            </p:txEl>
                                          </p:spTgt>
                                        </p:tgtEl>
                                        <p:attrNameLst>
                                          <p:attrName>style.visibility</p:attrName>
                                        </p:attrNameLst>
                                      </p:cBhvr>
                                      <p:to>
                                        <p:strVal val="visible"/>
                                      </p:to>
                                    </p:set>
                                    <p:anim calcmode="lin" valueType="num">
                                      <p:cBhvr additive="base">
                                        <p:cTn id="17" dur="500"/>
                                        <p:tgtEl>
                                          <p:spTgt spid="29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98">
                                            <p:txEl>
                                              <p:pRg st="3" end="3"/>
                                            </p:txEl>
                                          </p:spTgt>
                                        </p:tgtEl>
                                        <p:attrNameLst>
                                          <p:attrName>style.visibility</p:attrName>
                                        </p:attrNameLst>
                                      </p:cBhvr>
                                      <p:to>
                                        <p:strVal val="visible"/>
                                      </p:to>
                                    </p:set>
                                    <p:anim calcmode="lin" valueType="num">
                                      <p:cBhvr additive="base">
                                        <p:cTn id="22" dur="500"/>
                                        <p:tgtEl>
                                          <p:spTgt spid="29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98">
                                            <p:txEl>
                                              <p:pRg st="4" end="4"/>
                                            </p:txEl>
                                          </p:spTgt>
                                        </p:tgtEl>
                                        <p:attrNameLst>
                                          <p:attrName>style.visibility</p:attrName>
                                        </p:attrNameLst>
                                      </p:cBhvr>
                                      <p:to>
                                        <p:strVal val="visible"/>
                                      </p:to>
                                    </p:set>
                                    <p:anim calcmode="lin" valueType="num">
                                      <p:cBhvr additive="base">
                                        <p:cTn id="27" dur="500"/>
                                        <p:tgtEl>
                                          <p:spTgt spid="29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98">
                                            <p:txEl>
                                              <p:pRg st="5" end="5"/>
                                            </p:txEl>
                                          </p:spTgt>
                                        </p:tgtEl>
                                        <p:attrNameLst>
                                          <p:attrName>style.visibility</p:attrName>
                                        </p:attrNameLst>
                                      </p:cBhvr>
                                      <p:to>
                                        <p:strVal val="visible"/>
                                      </p:to>
                                    </p:set>
                                    <p:anim calcmode="lin" valueType="num">
                                      <p:cBhvr additive="base">
                                        <p:cTn id="32" dur="500"/>
                                        <p:tgtEl>
                                          <p:spTgt spid="29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8">
                                            <p:txEl>
                                              <p:pRg st="6" end="6"/>
                                            </p:txEl>
                                          </p:spTgt>
                                        </p:tgtEl>
                                        <p:attrNameLst>
                                          <p:attrName>style.visibility</p:attrName>
                                        </p:attrNameLst>
                                      </p:cBhvr>
                                      <p:to>
                                        <p:strVal val="visible"/>
                                      </p:to>
                                    </p:set>
                                    <p:anim calcmode="lin" valueType="num">
                                      <p:cBhvr additive="base">
                                        <p:cTn id="37" dur="500"/>
                                        <p:tgtEl>
                                          <p:spTgt spid="29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98">
                                            <p:txEl>
                                              <p:pRg st="7" end="7"/>
                                            </p:txEl>
                                          </p:spTgt>
                                        </p:tgtEl>
                                        <p:attrNameLst>
                                          <p:attrName>style.visibility</p:attrName>
                                        </p:attrNameLst>
                                      </p:cBhvr>
                                      <p:to>
                                        <p:strVal val="visible"/>
                                      </p:to>
                                    </p:set>
                                    <p:anim calcmode="lin" valueType="num">
                                      <p:cBhvr additive="base">
                                        <p:cTn id="42" dur="500"/>
                                        <p:tgtEl>
                                          <p:spTgt spid="298">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98">
                                            <p:txEl>
                                              <p:pRg st="8" end="8"/>
                                            </p:txEl>
                                          </p:spTgt>
                                        </p:tgtEl>
                                        <p:attrNameLst>
                                          <p:attrName>style.visibility</p:attrName>
                                        </p:attrNameLst>
                                      </p:cBhvr>
                                      <p:to>
                                        <p:strVal val="visible"/>
                                      </p:to>
                                    </p:set>
                                    <p:anim calcmode="lin" valueType="num">
                                      <p:cBhvr additive="base">
                                        <p:cTn id="47" dur="500"/>
                                        <p:tgtEl>
                                          <p:spTgt spid="298">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71</a:t>
            </a:fld>
            <a:endParaRPr lang="en-US" sz="1400">
              <a:solidFill>
                <a:schemeClr val="dk1"/>
              </a:solidFill>
              <a:latin typeface="Tahoma"/>
              <a:ea typeface="Tahoma"/>
              <a:cs typeface="Tahoma"/>
              <a:sym typeface="Tahoma"/>
            </a:endParaRPr>
          </a:p>
        </p:txBody>
      </p:sp>
      <p:sp>
        <p:nvSpPr>
          <p:cNvPr id="304" name="Shape 30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	</a:t>
            </a:r>
          </a:p>
        </p:txBody>
      </p:sp>
      <p:sp>
        <p:nvSpPr>
          <p:cNvPr id="305" name="Shape 30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We can use this same idea to input multiple variables from a single input statement!</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Use commas to separate the inputs</a:t>
            </a:r>
            <a:br>
              <a:rPr lang="en-US" sz="32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def spamneggs():</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   spam, eggs = eval(input("Enter # of slices of spam followed by # of eggs: "))</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   print ("You ordered", eggs, "eggs and", spam, "slices of spam. Yum!</a:t>
            </a:r>
            <a:r>
              <a:rPr lang="en-US" sz="1600">
                <a:solidFill>
                  <a:schemeClr val="dk1"/>
                </a:solidFill>
                <a:latin typeface="Times New Roman"/>
                <a:ea typeface="Times New Roman"/>
                <a:cs typeface="Times New Roman"/>
                <a:sym typeface="Times New Roman"/>
              </a:rPr>
              <a:t>“)</a:t>
            </a:r>
            <a:r>
              <a:rPr lang="en-US" sz="1600">
                <a:solidFill>
                  <a:schemeClr val="dk1"/>
                </a:solidFill>
                <a:latin typeface="Tahoma"/>
                <a:ea typeface="Tahoma"/>
                <a:cs typeface="Tahoma"/>
                <a:sym typeface="Tahoma"/>
              </a:rPr>
              <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&gt;&gt;&gt; spamneggs()</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Enter the number of slices of spam followed by the number of eggs: 3, 2</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You ordered 2 eggs and 3 slices of spam. Yum!</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&gt;&gt;&gt; </a:t>
            </a:r>
          </a:p>
          <a:p>
            <a:pPr marL="342891" indent="-342891">
              <a:spcBef>
                <a:spcPts val="320"/>
              </a:spcBef>
              <a:buClr>
                <a:schemeClr val="folHlink"/>
              </a:buClr>
              <a:buSzPct val="60000"/>
              <a:buNone/>
            </a:pPr>
            <a:endParaRPr sz="16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17131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anim calcmode="lin" valueType="num">
                                      <p:cBhvr additive="base">
                                        <p:cTn id="7" dur="500"/>
                                        <p:tgtEl>
                                          <p:spTgt spid="30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5">
                                            <p:txEl>
                                              <p:pRg st="1" end="1"/>
                                            </p:txEl>
                                          </p:spTgt>
                                        </p:tgtEl>
                                        <p:attrNameLst>
                                          <p:attrName>style.visibility</p:attrName>
                                        </p:attrNameLst>
                                      </p:cBhvr>
                                      <p:to>
                                        <p:strVal val="visible"/>
                                      </p:to>
                                    </p:set>
                                    <p:anim calcmode="lin" valueType="num">
                                      <p:cBhvr additive="base">
                                        <p:cTn id="12" dur="500"/>
                                        <p:tgtEl>
                                          <p:spTgt spid="30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72</a:t>
            </a:fld>
            <a:endParaRPr lang="en-US" sz="1400">
              <a:solidFill>
                <a:schemeClr val="dk1"/>
              </a:solidFill>
              <a:latin typeface="Tahoma"/>
              <a:ea typeface="Tahoma"/>
              <a:cs typeface="Tahoma"/>
              <a:sym typeface="Tahoma"/>
            </a:endParaRPr>
          </a:p>
        </p:txBody>
      </p:sp>
      <p:sp>
        <p:nvSpPr>
          <p:cNvPr id="311" name="Shape 31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12" name="Shape 31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 </a:t>
            </a:r>
            <a:r>
              <a:rPr lang="en-US" sz="3200" i="1">
                <a:solidFill>
                  <a:schemeClr val="dk1"/>
                </a:solidFill>
                <a:latin typeface="Tahoma"/>
                <a:ea typeface="Tahoma"/>
                <a:cs typeface="Tahoma"/>
                <a:sym typeface="Tahoma"/>
              </a:rPr>
              <a:t>definite</a:t>
            </a:r>
            <a:r>
              <a:rPr lang="en-US" sz="3200">
                <a:solidFill>
                  <a:schemeClr val="dk1"/>
                </a:solidFill>
                <a:latin typeface="Tahoma"/>
                <a:ea typeface="Tahoma"/>
                <a:cs typeface="Tahoma"/>
                <a:sym typeface="Tahoma"/>
              </a:rPr>
              <a:t> loop executes a definite number of times, i.e., at the time Python starts the loop it knows exactly how many </a:t>
            </a:r>
            <a:r>
              <a:rPr lang="en-US" sz="3200" i="1">
                <a:solidFill>
                  <a:schemeClr val="dk1"/>
                </a:solidFill>
                <a:latin typeface="Tahoma"/>
                <a:ea typeface="Tahoma"/>
                <a:cs typeface="Tahoma"/>
                <a:sym typeface="Tahoma"/>
              </a:rPr>
              <a:t>iterations</a:t>
            </a:r>
            <a:r>
              <a:rPr lang="en-US" sz="3200">
                <a:solidFill>
                  <a:schemeClr val="dk1"/>
                </a:solidFill>
                <a:latin typeface="Tahoma"/>
                <a:ea typeface="Tahoma"/>
                <a:cs typeface="Tahoma"/>
                <a:sym typeface="Tahoma"/>
              </a:rPr>
              <a:t> to do.</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for &lt;var&gt; in &lt;sequence&gt;:</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	&lt;body&gt;</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beginning and end of the body are indicated by indentation.</a:t>
            </a:r>
          </a:p>
        </p:txBody>
      </p:sp>
    </p:spTree>
    <p:extLst>
      <p:ext uri="{BB962C8B-B14F-4D97-AF65-F5344CB8AC3E}">
        <p14:creationId xmlns:p14="http://schemas.microsoft.com/office/powerpoint/2010/main" val="94817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500"/>
                                        <p:tgtEl>
                                          <p:spTgt spid="3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500"/>
                                        <p:tgtEl>
                                          <p:spTgt spid="3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2">
                                            <p:txEl>
                                              <p:pRg st="2" end="2"/>
                                            </p:txEl>
                                          </p:spTgt>
                                        </p:tgtEl>
                                        <p:attrNameLst>
                                          <p:attrName>style.visibility</p:attrName>
                                        </p:attrNameLst>
                                      </p:cBhvr>
                                      <p:to>
                                        <p:strVal val="visible"/>
                                      </p:to>
                                    </p:set>
                                    <p:anim calcmode="lin" valueType="num">
                                      <p:cBhvr additive="base">
                                        <p:cTn id="17" dur="500"/>
                                        <p:tgtEl>
                                          <p:spTgt spid="3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73</a:t>
            </a:fld>
            <a:endParaRPr lang="en-US" sz="1400">
              <a:solidFill>
                <a:schemeClr val="dk1"/>
              </a:solidFill>
              <a:latin typeface="Tahoma"/>
              <a:ea typeface="Tahoma"/>
              <a:cs typeface="Tahoma"/>
              <a:sym typeface="Tahoma"/>
            </a:endParaRPr>
          </a:p>
        </p:txBody>
      </p:sp>
      <p:sp>
        <p:nvSpPr>
          <p:cNvPr id="318" name="Shape 31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19" name="Shape 31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25000"/>
              <a:buNone/>
            </a:pPr>
            <a:r>
              <a:rPr lang="en-US" sz="3200">
                <a:solidFill>
                  <a:schemeClr val="dk1"/>
                </a:solidFill>
                <a:latin typeface="Tahoma"/>
                <a:ea typeface="Tahoma"/>
                <a:cs typeface="Tahoma"/>
                <a:sym typeface="Tahoma"/>
              </a:rPr>
              <a:t>for &lt;var&gt; in &lt;sequence&gt;:</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&lt;body&gt;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variable after the </a:t>
            </a:r>
            <a:r>
              <a:rPr lang="en-US" sz="3200" i="1">
                <a:solidFill>
                  <a:schemeClr val="dk1"/>
                </a:solidFill>
                <a:latin typeface="Tahoma"/>
                <a:ea typeface="Tahoma"/>
                <a:cs typeface="Tahoma"/>
                <a:sym typeface="Tahoma"/>
              </a:rPr>
              <a:t>for</a:t>
            </a:r>
            <a:r>
              <a:rPr lang="en-US" sz="3200">
                <a:solidFill>
                  <a:schemeClr val="dk1"/>
                </a:solidFill>
                <a:latin typeface="Tahoma"/>
                <a:ea typeface="Tahoma"/>
                <a:cs typeface="Tahoma"/>
                <a:sym typeface="Tahoma"/>
              </a:rPr>
              <a:t> is called the </a:t>
            </a:r>
            <a:r>
              <a:rPr lang="en-US" sz="3200" i="1">
                <a:solidFill>
                  <a:schemeClr val="dk1"/>
                </a:solidFill>
                <a:latin typeface="Tahoma"/>
                <a:ea typeface="Tahoma"/>
                <a:cs typeface="Tahoma"/>
                <a:sym typeface="Tahoma"/>
              </a:rPr>
              <a:t>loop index</a:t>
            </a:r>
            <a:r>
              <a:rPr lang="en-US" sz="3200">
                <a:solidFill>
                  <a:schemeClr val="dk1"/>
                </a:solidFill>
                <a:latin typeface="Tahoma"/>
                <a:ea typeface="Tahoma"/>
                <a:cs typeface="Tahoma"/>
                <a:sym typeface="Tahoma"/>
              </a:rPr>
              <a:t>. It takes on each successive value in </a:t>
            </a:r>
            <a:r>
              <a:rPr lang="en-US" sz="3200" i="1">
                <a:solidFill>
                  <a:schemeClr val="dk1"/>
                </a:solidFill>
                <a:latin typeface="Tahoma"/>
                <a:ea typeface="Tahoma"/>
                <a:cs typeface="Tahoma"/>
                <a:sym typeface="Tahoma"/>
              </a:rPr>
              <a:t>sequence</a:t>
            </a:r>
            <a:r>
              <a:rPr lang="en-US" sz="3200">
                <a:solidFill>
                  <a:schemeClr val="dk1"/>
                </a:solidFill>
                <a:latin typeface="Tahoma"/>
                <a:ea typeface="Tahoma"/>
                <a:cs typeface="Tahoma"/>
                <a:sym typeface="Tahoma"/>
              </a:rPr>
              <a:t>.</a:t>
            </a:r>
          </a:p>
          <a:p>
            <a:pPr marL="342891" indent="-342891">
              <a:spcBef>
                <a:spcPts val="640"/>
              </a:spcBef>
              <a:buClr>
                <a:schemeClr val="folHlink"/>
              </a:buClr>
              <a:buSzPct val="60000"/>
              <a:buNone/>
            </a:pPr>
            <a:endParaRPr sz="3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3496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 calcmode="lin" valueType="num">
                                      <p:cBhvr additive="base">
                                        <p:cTn id="7" dur="500"/>
                                        <p:tgtEl>
                                          <p:spTgt spid="31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 calcmode="lin" valueType="num">
                                      <p:cBhvr additive="base">
                                        <p:cTn id="12" dur="500"/>
                                        <p:tgtEl>
                                          <p:spTgt spid="31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74</a:t>
            </a:fld>
            <a:endParaRPr lang="en-US" sz="1400">
              <a:solidFill>
                <a:schemeClr val="dk1"/>
              </a:solidFill>
              <a:latin typeface="Tahoma"/>
              <a:ea typeface="Tahoma"/>
              <a:cs typeface="Tahoma"/>
              <a:sym typeface="Tahoma"/>
            </a:endParaRPr>
          </a:p>
        </p:txBody>
      </p:sp>
      <p:sp>
        <p:nvSpPr>
          <p:cNvPr id="325" name="Shape 32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26" name="Shape 326"/>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1400">
                <a:solidFill>
                  <a:schemeClr val="dk1"/>
                </a:solidFill>
                <a:latin typeface="Tahoma"/>
                <a:ea typeface="Tahoma"/>
                <a:cs typeface="Tahoma"/>
                <a:sym typeface="Tahoma"/>
              </a:rPr>
              <a:t>&gt;&gt;&gt; for i in [0,1,2,3]:</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	print (i)</a:t>
            </a:r>
          </a:p>
          <a:p>
            <a:pPr marL="342891" indent="-342891">
              <a:spcBef>
                <a:spcPts val="28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0</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1</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2</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3</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&gt;&gt;&gt; for odd in [1, 3, 5, 7]:</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	print(odd*odd)</a:t>
            </a:r>
          </a:p>
          <a:p>
            <a:pPr marL="342891" indent="-342891">
              <a:spcBef>
                <a:spcPts val="28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1</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9</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25</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49</a:t>
            </a:r>
          </a:p>
          <a:p>
            <a:pPr marL="342891" indent="-342891">
              <a:spcBef>
                <a:spcPts val="28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&gt;&gt;&gt; </a:t>
            </a:r>
          </a:p>
        </p:txBody>
      </p:sp>
    </p:spTree>
    <p:extLst>
      <p:ext uri="{BB962C8B-B14F-4D97-AF65-F5344CB8AC3E}">
        <p14:creationId xmlns:p14="http://schemas.microsoft.com/office/powerpoint/2010/main" val="3486678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75</a:t>
            </a:fld>
            <a:endParaRPr lang="en-US" sz="1400">
              <a:solidFill>
                <a:schemeClr val="dk1"/>
              </a:solidFill>
              <a:latin typeface="Tahoma"/>
              <a:ea typeface="Tahoma"/>
              <a:cs typeface="Tahoma"/>
              <a:sym typeface="Tahoma"/>
            </a:endParaRPr>
          </a:p>
        </p:txBody>
      </p:sp>
      <p:sp>
        <p:nvSpPr>
          <p:cNvPr id="332" name="Shape 33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33" name="Shape 333"/>
          <p:cNvSpPr txBox="1">
            <a:spLocks noGrp="1"/>
          </p:cNvSpPr>
          <p:nvPr>
            <p:ph idx="1"/>
          </p:nvPr>
        </p:nvSpPr>
        <p:spPr>
          <a:xfrm>
            <a:off x="1143000" y="1905000"/>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In chaos.py, what did </a:t>
            </a:r>
            <a:r>
              <a:rPr lang="en-US" sz="3200" i="1">
                <a:solidFill>
                  <a:schemeClr val="dk1"/>
                </a:solidFill>
                <a:latin typeface="Tahoma"/>
                <a:ea typeface="Tahoma"/>
                <a:cs typeface="Tahoma"/>
                <a:sym typeface="Tahoma"/>
              </a:rPr>
              <a:t>range(10)</a:t>
            </a:r>
            <a:r>
              <a:rPr lang="en-US" sz="3200">
                <a:solidFill>
                  <a:schemeClr val="dk1"/>
                </a:solidFill>
                <a:latin typeface="Tahoma"/>
                <a:ea typeface="Tahoma"/>
                <a:cs typeface="Tahoma"/>
                <a:sym typeface="Tahoma"/>
              </a:rPr>
              <a:t> do?</a:t>
            </a:r>
            <a:br>
              <a:rPr lang="en-US" sz="32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&gt;&gt;&gt; list(range(10))</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[0, 1, 2, 3, 4, 5, 6, 7, 8, 9]</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Courier New"/>
                <a:ea typeface="Courier New"/>
                <a:cs typeface="Courier New"/>
                <a:sym typeface="Courier New"/>
              </a:rPr>
              <a:t>range</a:t>
            </a:r>
            <a:r>
              <a:rPr lang="en-US" sz="3200">
                <a:solidFill>
                  <a:schemeClr val="dk1"/>
                </a:solidFill>
                <a:latin typeface="Tahoma"/>
                <a:ea typeface="Tahoma"/>
                <a:cs typeface="Tahoma"/>
                <a:sym typeface="Tahoma"/>
              </a:rPr>
              <a:t> is a built-in Python function that generates a sequence of numbers, starting with 0.</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Courier New"/>
                <a:ea typeface="Courier New"/>
                <a:cs typeface="Courier New"/>
                <a:sym typeface="Courier New"/>
              </a:rPr>
              <a:t>list</a:t>
            </a:r>
            <a:r>
              <a:rPr lang="en-US" sz="3200">
                <a:solidFill>
                  <a:schemeClr val="dk1"/>
                </a:solidFill>
                <a:latin typeface="Tahoma"/>
                <a:ea typeface="Tahoma"/>
                <a:cs typeface="Tahoma"/>
                <a:sym typeface="Tahoma"/>
              </a:rPr>
              <a:t> is a built-in Python function that turns the sequence into an explicit list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body of the loop executes 10 times.</a:t>
            </a:r>
          </a:p>
        </p:txBody>
      </p:sp>
    </p:spTree>
    <p:extLst>
      <p:ext uri="{BB962C8B-B14F-4D97-AF65-F5344CB8AC3E}">
        <p14:creationId xmlns:p14="http://schemas.microsoft.com/office/powerpoint/2010/main" val="16156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 calcmode="lin" valueType="num">
                                      <p:cBhvr additive="base">
                                        <p:cTn id="7" dur="500"/>
                                        <p:tgtEl>
                                          <p:spTgt spid="3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3">
                                            <p:txEl>
                                              <p:pRg st="1" end="1"/>
                                            </p:txEl>
                                          </p:spTgt>
                                        </p:tgtEl>
                                        <p:attrNameLst>
                                          <p:attrName>style.visibility</p:attrName>
                                        </p:attrNameLst>
                                      </p:cBhvr>
                                      <p:to>
                                        <p:strVal val="visible"/>
                                      </p:to>
                                    </p:set>
                                    <p:anim calcmode="lin" valueType="num">
                                      <p:cBhvr additive="base">
                                        <p:cTn id="12" dur="500"/>
                                        <p:tgtEl>
                                          <p:spTgt spid="3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33">
                                            <p:txEl>
                                              <p:pRg st="2" end="2"/>
                                            </p:txEl>
                                          </p:spTgt>
                                        </p:tgtEl>
                                        <p:attrNameLst>
                                          <p:attrName>style.visibility</p:attrName>
                                        </p:attrNameLst>
                                      </p:cBhvr>
                                      <p:to>
                                        <p:strVal val="visible"/>
                                      </p:to>
                                    </p:set>
                                    <p:anim calcmode="lin" valueType="num">
                                      <p:cBhvr additive="base">
                                        <p:cTn id="17" dur="500"/>
                                        <p:tgtEl>
                                          <p:spTgt spid="33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3">
                                            <p:txEl>
                                              <p:pRg st="3" end="3"/>
                                            </p:txEl>
                                          </p:spTgt>
                                        </p:tgtEl>
                                        <p:attrNameLst>
                                          <p:attrName>style.visibility</p:attrName>
                                        </p:attrNameLst>
                                      </p:cBhvr>
                                      <p:to>
                                        <p:strVal val="visible"/>
                                      </p:to>
                                    </p:set>
                                    <p:anim calcmode="lin" valueType="num">
                                      <p:cBhvr additive="base">
                                        <p:cTn id="22" dur="500"/>
                                        <p:tgtEl>
                                          <p:spTgt spid="33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76</a:t>
            </a:fld>
            <a:endParaRPr lang="en-US" sz="1400">
              <a:solidFill>
                <a:schemeClr val="dk1"/>
              </a:solidFill>
              <a:latin typeface="Tahoma"/>
              <a:ea typeface="Tahoma"/>
              <a:cs typeface="Tahoma"/>
              <a:sym typeface="Tahoma"/>
            </a:endParaRPr>
          </a:p>
        </p:txBody>
      </p:sp>
      <p:sp>
        <p:nvSpPr>
          <p:cNvPr id="339" name="Shape 33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40" name="Shape 34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for</a:t>
            </a:r>
            <a:r>
              <a:rPr lang="en-US" sz="3200">
                <a:solidFill>
                  <a:schemeClr val="dk1"/>
                </a:solidFill>
                <a:latin typeface="Tahoma"/>
                <a:ea typeface="Tahoma"/>
                <a:cs typeface="Tahoma"/>
                <a:sym typeface="Tahoma"/>
              </a:rPr>
              <a:t> loops alter the flow of program execution, so they are referred to as </a:t>
            </a:r>
            <a:r>
              <a:rPr lang="en-US" sz="3200" i="1">
                <a:solidFill>
                  <a:schemeClr val="dk1"/>
                </a:solidFill>
                <a:latin typeface="Tahoma"/>
                <a:ea typeface="Tahoma"/>
                <a:cs typeface="Tahoma"/>
                <a:sym typeface="Tahoma"/>
              </a:rPr>
              <a:t>control structures</a:t>
            </a:r>
            <a:r>
              <a:rPr lang="en-US" sz="3200">
                <a:solidFill>
                  <a:schemeClr val="dk1"/>
                </a:solidFill>
                <a:latin typeface="Tahoma"/>
                <a:ea typeface="Tahoma"/>
                <a:cs typeface="Tahoma"/>
                <a:sym typeface="Tahoma"/>
              </a:rPr>
              <a:t>.</a:t>
            </a:r>
          </a:p>
          <a:p>
            <a:pPr marL="342891" indent="-342891">
              <a:spcBef>
                <a:spcPts val="640"/>
              </a:spcBef>
              <a:buClr>
                <a:schemeClr val="folHlink"/>
              </a:buClr>
              <a:buSzPct val="60000"/>
              <a:buNone/>
            </a:pPr>
            <a:endParaRPr sz="3200">
              <a:solidFill>
                <a:schemeClr val="dk1"/>
              </a:solidFill>
              <a:latin typeface="Tahoma"/>
              <a:ea typeface="Tahoma"/>
              <a:cs typeface="Tahoma"/>
              <a:sym typeface="Tahoma"/>
            </a:endParaRPr>
          </a:p>
        </p:txBody>
      </p:sp>
      <p:pic>
        <p:nvPicPr>
          <p:cNvPr id="341" name="Shape 341" descr="C:\Documents and Settings\Terry\My Documents\Teaching\W04\CS 120\Textbook\Figures\forloop.png"/>
          <p:cNvPicPr preferRelativeResize="0"/>
          <p:nvPr/>
        </p:nvPicPr>
        <p:blipFill rotWithShape="1">
          <a:blip r:embed="rId3">
            <a:alphaModFix/>
          </a:blip>
          <a:srcRect/>
          <a:stretch/>
        </p:blipFill>
        <p:spPr>
          <a:xfrm>
            <a:off x="6096000" y="3048006"/>
            <a:ext cx="2155824" cy="3809999"/>
          </a:xfrm>
          <a:prstGeom prst="rect">
            <a:avLst/>
          </a:prstGeom>
          <a:noFill/>
          <a:ln>
            <a:noFill/>
          </a:ln>
        </p:spPr>
      </p:pic>
    </p:spTree>
    <p:extLst>
      <p:ext uri="{BB962C8B-B14F-4D97-AF65-F5344CB8AC3E}">
        <p14:creationId xmlns:p14="http://schemas.microsoft.com/office/powerpoint/2010/main" val="5411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 calcmode="lin" valueType="num">
                                      <p:cBhvr additive="base">
                                        <p:cTn id="7" dur="500"/>
                                        <p:tgtEl>
                                          <p:spTgt spid="3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1"/>
                                        </p:tgtEl>
                                        <p:attrNameLst>
                                          <p:attrName>style.visibility</p:attrName>
                                        </p:attrNameLst>
                                      </p:cBhvr>
                                      <p:to>
                                        <p:strVal val="visible"/>
                                      </p:to>
                                    </p:set>
                                    <p:anim calcmode="lin" valueType="num">
                                      <p:cBhvr additive="base">
                                        <p:cTn id="12" dur="500"/>
                                        <p:tgtEl>
                                          <p:spTgt spid="3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77</a:t>
            </a:fld>
            <a:endParaRPr lang="en-US" sz="1400">
              <a:solidFill>
                <a:schemeClr val="dk1"/>
              </a:solidFill>
              <a:latin typeface="Tahoma"/>
              <a:ea typeface="Tahoma"/>
              <a:cs typeface="Tahoma"/>
              <a:sym typeface="Tahoma"/>
            </a:endParaRPr>
          </a:p>
        </p:txBody>
      </p:sp>
      <p:sp>
        <p:nvSpPr>
          <p:cNvPr id="347" name="Shape 34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48" name="Shape 34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Analysis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Money deposited in a bank account earns interest.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How much will the account be worth 10 years from now?</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Inputs: principal, interest rate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value of the investment in 10 years</a:t>
            </a:r>
          </a:p>
        </p:txBody>
      </p:sp>
    </p:spTree>
    <p:extLst>
      <p:ext uri="{BB962C8B-B14F-4D97-AF65-F5344CB8AC3E}">
        <p14:creationId xmlns:p14="http://schemas.microsoft.com/office/powerpoint/2010/main" val="381794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 calcmode="lin" valueType="num">
                                      <p:cBhvr additive="base">
                                        <p:cTn id="7" dur="500"/>
                                        <p:tgtEl>
                                          <p:spTgt spid="3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 calcmode="lin" valueType="num">
                                      <p:cBhvr additive="base">
                                        <p:cTn id="12" dur="500"/>
                                        <p:tgtEl>
                                          <p:spTgt spid="3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 calcmode="lin" valueType="num">
                                      <p:cBhvr additive="base">
                                        <p:cTn id="17" dur="500"/>
                                        <p:tgtEl>
                                          <p:spTgt spid="34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 calcmode="lin" valueType="num">
                                      <p:cBhvr additive="base">
                                        <p:cTn id="22" dur="500"/>
                                        <p:tgtEl>
                                          <p:spTgt spid="34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48">
                                            <p:txEl>
                                              <p:pRg st="4" end="4"/>
                                            </p:txEl>
                                          </p:spTgt>
                                        </p:tgtEl>
                                        <p:attrNameLst>
                                          <p:attrName>style.visibility</p:attrName>
                                        </p:attrNameLst>
                                      </p:cBhvr>
                                      <p:to>
                                        <p:strVal val="visible"/>
                                      </p:to>
                                    </p:set>
                                    <p:anim calcmode="lin" valueType="num">
                                      <p:cBhvr additive="base">
                                        <p:cTn id="27" dur="500"/>
                                        <p:tgtEl>
                                          <p:spTgt spid="348">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78</a:t>
            </a:fld>
            <a:endParaRPr lang="en-US" sz="1400">
              <a:solidFill>
                <a:schemeClr val="dk1"/>
              </a:solidFill>
              <a:latin typeface="Tahoma"/>
              <a:ea typeface="Tahoma"/>
              <a:cs typeface="Tahoma"/>
              <a:sym typeface="Tahoma"/>
            </a:endParaRPr>
          </a:p>
        </p:txBody>
      </p:sp>
      <p:sp>
        <p:nvSpPr>
          <p:cNvPr id="354" name="Shape 35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55" name="Shape 35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Specification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User enters the initial amount to invest, the principal</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User enters an annual percentage rate, the interest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specifications can be represented like this </a:t>
            </a:r>
            <a:r>
              <a:rPr lang="en-US" sz="2800">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34237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 calcmode="lin" valueType="num">
                                      <p:cBhvr additive="base">
                                        <p:cTn id="7" dur="500"/>
                                        <p:tgtEl>
                                          <p:spTgt spid="3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 calcmode="lin" valueType="num">
                                      <p:cBhvr additive="base">
                                        <p:cTn id="12" dur="500"/>
                                        <p:tgtEl>
                                          <p:spTgt spid="35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 calcmode="lin" valueType="num">
                                      <p:cBhvr additive="base">
                                        <p:cTn id="17" dur="500"/>
                                        <p:tgtEl>
                                          <p:spTgt spid="35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 calcmode="lin" valueType="num">
                                      <p:cBhvr additive="base">
                                        <p:cTn id="22" dur="500"/>
                                        <p:tgtEl>
                                          <p:spTgt spid="35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79</a:t>
            </a:fld>
            <a:endParaRPr lang="en-US" sz="1400">
              <a:solidFill>
                <a:schemeClr val="dk1"/>
              </a:solidFill>
              <a:latin typeface="Tahoma"/>
              <a:ea typeface="Tahoma"/>
              <a:cs typeface="Tahoma"/>
              <a:sym typeface="Tahoma"/>
            </a:endParaRPr>
          </a:p>
        </p:txBody>
      </p:sp>
      <p:sp>
        <p:nvSpPr>
          <p:cNvPr id="361" name="Shape 361"/>
          <p:cNvSpPr txBox="1">
            <a:spLocks noGrp="1"/>
          </p:cNvSpPr>
          <p:nvPr>
            <p:ph idx="1"/>
          </p:nvPr>
        </p:nvSpPr>
        <p:spPr>
          <a:xfrm>
            <a:off x="1002963" y="13716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b="1">
                <a:solidFill>
                  <a:schemeClr val="dk1"/>
                </a:solidFill>
                <a:latin typeface="Tahoma"/>
                <a:ea typeface="Tahoma"/>
                <a:cs typeface="Tahoma"/>
                <a:sym typeface="Tahoma"/>
              </a:rPr>
              <a:t>Program</a:t>
            </a:r>
            <a:r>
              <a:rPr lang="en-US">
                <a:solidFill>
                  <a:schemeClr val="dk1"/>
                </a:solidFill>
                <a:latin typeface="Tahoma"/>
                <a:ea typeface="Tahoma"/>
                <a:cs typeface="Tahoma"/>
                <a:sym typeface="Tahoma"/>
              </a:rPr>
              <a:t> Future Value</a:t>
            </a:r>
          </a:p>
          <a:p>
            <a:pPr marL="342891" indent="-342891">
              <a:spcBef>
                <a:spcPts val="560"/>
              </a:spcBef>
              <a:buClr>
                <a:schemeClr val="folHlink"/>
              </a:buClr>
              <a:buSzPct val="59999"/>
              <a:buFont typeface="Noto Sans Symbols"/>
              <a:buChar char="■"/>
            </a:pPr>
            <a:r>
              <a:rPr lang="en-US" b="1">
                <a:solidFill>
                  <a:schemeClr val="dk1"/>
                </a:solidFill>
                <a:latin typeface="Tahoma"/>
                <a:ea typeface="Tahoma"/>
                <a:cs typeface="Tahoma"/>
                <a:sym typeface="Tahoma"/>
              </a:rPr>
              <a:t>Inputs</a:t>
            </a:r>
            <a:br>
              <a:rPr lang="en-US" b="1">
                <a:solidFill>
                  <a:schemeClr val="dk1"/>
                </a:solidFill>
                <a:latin typeface="Tahoma"/>
                <a:ea typeface="Tahoma"/>
                <a:cs typeface="Tahoma"/>
                <a:sym typeface="Tahoma"/>
              </a:rPr>
            </a:br>
            <a:r>
              <a:rPr lang="en-US" b="1">
                <a:solidFill>
                  <a:schemeClr val="dk1"/>
                </a:solidFill>
                <a:latin typeface="Tahoma"/>
                <a:ea typeface="Tahoma"/>
                <a:cs typeface="Tahoma"/>
                <a:sym typeface="Tahoma"/>
              </a:rPr>
              <a:t>	principal</a:t>
            </a:r>
            <a:r>
              <a:rPr lang="en-US">
                <a:solidFill>
                  <a:schemeClr val="dk1"/>
                </a:solidFill>
                <a:latin typeface="Tahoma"/>
                <a:ea typeface="Tahoma"/>
                <a:cs typeface="Tahoma"/>
                <a:sym typeface="Tahoma"/>
              </a:rPr>
              <a:t> The amount of money being invested, in dollars</a:t>
            </a:r>
            <a:br>
              <a:rPr lang="en-US">
                <a:solidFill>
                  <a:schemeClr val="dk1"/>
                </a:solidFill>
                <a:latin typeface="Tahoma"/>
                <a:ea typeface="Tahoma"/>
                <a:cs typeface="Tahoma"/>
                <a:sym typeface="Tahoma"/>
              </a:rPr>
            </a:br>
            <a:r>
              <a:rPr lang="en-US">
                <a:solidFill>
                  <a:schemeClr val="dk1"/>
                </a:solidFill>
                <a:latin typeface="Tahoma"/>
                <a:ea typeface="Tahoma"/>
                <a:cs typeface="Tahoma"/>
                <a:sym typeface="Tahoma"/>
              </a:rPr>
              <a:t>	</a:t>
            </a:r>
            <a:r>
              <a:rPr lang="en-US" b="1">
                <a:solidFill>
                  <a:schemeClr val="dk1"/>
                </a:solidFill>
                <a:latin typeface="Tahoma"/>
                <a:ea typeface="Tahoma"/>
                <a:cs typeface="Tahoma"/>
                <a:sym typeface="Tahoma"/>
              </a:rPr>
              <a:t>apr</a:t>
            </a:r>
            <a:r>
              <a:rPr lang="en-US">
                <a:solidFill>
                  <a:schemeClr val="dk1"/>
                </a:solidFill>
                <a:latin typeface="Tahoma"/>
                <a:ea typeface="Tahoma"/>
                <a:cs typeface="Tahoma"/>
                <a:sym typeface="Tahoma"/>
              </a:rPr>
              <a:t> The annual percentage rate expressed as a decimal number.</a:t>
            </a:r>
          </a:p>
          <a:p>
            <a:pPr marL="342891" indent="-342891">
              <a:spcBef>
                <a:spcPts val="560"/>
              </a:spcBef>
              <a:buClr>
                <a:schemeClr val="folHlink"/>
              </a:buClr>
              <a:buSzPct val="59999"/>
              <a:buFont typeface="Noto Sans Symbols"/>
              <a:buChar char="■"/>
            </a:pPr>
            <a:r>
              <a:rPr lang="en-US" b="1">
                <a:solidFill>
                  <a:schemeClr val="dk1"/>
                </a:solidFill>
                <a:latin typeface="Tahoma"/>
                <a:ea typeface="Tahoma"/>
                <a:cs typeface="Tahoma"/>
                <a:sym typeface="Tahoma"/>
              </a:rPr>
              <a:t>Output</a:t>
            </a:r>
            <a:r>
              <a:rPr lang="en-US">
                <a:solidFill>
                  <a:schemeClr val="dk1"/>
                </a:solidFill>
                <a:latin typeface="Tahoma"/>
                <a:ea typeface="Tahoma"/>
                <a:cs typeface="Tahoma"/>
                <a:sym typeface="Tahoma"/>
              </a:rPr>
              <a:t> The value of the investment 10 years in the future</a:t>
            </a:r>
          </a:p>
          <a:p>
            <a:pPr marL="342891" indent="-342891">
              <a:spcBef>
                <a:spcPts val="560"/>
              </a:spcBef>
              <a:buClr>
                <a:schemeClr val="folHlink"/>
              </a:buClr>
              <a:buSzPct val="59999"/>
              <a:buFont typeface="Noto Sans Symbols"/>
              <a:buChar char="■"/>
            </a:pPr>
            <a:r>
              <a:rPr lang="en-US" b="1">
                <a:solidFill>
                  <a:schemeClr val="dk1"/>
                </a:solidFill>
                <a:latin typeface="Tahoma"/>
                <a:ea typeface="Tahoma"/>
                <a:cs typeface="Tahoma"/>
                <a:sym typeface="Tahoma"/>
              </a:rPr>
              <a:t>Relatonship</a:t>
            </a:r>
            <a:r>
              <a:rPr lang="en-US">
                <a:solidFill>
                  <a:schemeClr val="dk1"/>
                </a:solidFill>
                <a:latin typeface="Tahoma"/>
                <a:ea typeface="Tahoma"/>
                <a:cs typeface="Tahoma"/>
                <a:sym typeface="Tahoma"/>
              </a:rPr>
              <a:t> Value after one year is given by </a:t>
            </a:r>
            <a:r>
              <a:rPr lang="en-US" i="1">
                <a:solidFill>
                  <a:schemeClr val="dk1"/>
                </a:solidFill>
                <a:latin typeface="Tahoma"/>
                <a:ea typeface="Tahoma"/>
                <a:cs typeface="Tahoma"/>
                <a:sym typeface="Tahoma"/>
              </a:rPr>
              <a:t>principal</a:t>
            </a:r>
            <a:r>
              <a:rPr lang="en-US">
                <a:solidFill>
                  <a:schemeClr val="dk1"/>
                </a:solidFill>
                <a:latin typeface="Tahoma"/>
                <a:ea typeface="Tahoma"/>
                <a:cs typeface="Tahoma"/>
                <a:sym typeface="Tahoma"/>
              </a:rPr>
              <a:t> * (1 + </a:t>
            </a:r>
            <a:r>
              <a:rPr lang="en-US" i="1">
                <a:solidFill>
                  <a:schemeClr val="dk1"/>
                </a:solidFill>
                <a:latin typeface="Tahoma"/>
                <a:ea typeface="Tahoma"/>
                <a:cs typeface="Tahoma"/>
                <a:sym typeface="Tahoma"/>
              </a:rPr>
              <a:t>apr</a:t>
            </a:r>
            <a:r>
              <a:rPr lang="en-US">
                <a:solidFill>
                  <a:schemeClr val="dk1"/>
                </a:solidFill>
                <a:latin typeface="Tahoma"/>
                <a:ea typeface="Tahoma"/>
                <a:cs typeface="Tahoma"/>
                <a:sym typeface="Tahoma"/>
              </a:rPr>
              <a:t>). This needs to be done 10 times.</a:t>
            </a:r>
          </a:p>
        </p:txBody>
      </p:sp>
    </p:spTree>
    <p:extLst>
      <p:ext uri="{BB962C8B-B14F-4D97-AF65-F5344CB8AC3E}">
        <p14:creationId xmlns:p14="http://schemas.microsoft.com/office/powerpoint/2010/main" val="315832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 calcmode="lin" valueType="num">
                                      <p:cBhvr additive="base">
                                        <p:cTn id="7" dur="500"/>
                                        <p:tgtEl>
                                          <p:spTgt spid="3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 calcmode="lin" valueType="num">
                                      <p:cBhvr additive="base">
                                        <p:cTn id="12" dur="500"/>
                                        <p:tgtEl>
                                          <p:spTgt spid="3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 calcmode="lin" valueType="num">
                                      <p:cBhvr additive="base">
                                        <p:cTn id="17" dur="500"/>
                                        <p:tgtEl>
                                          <p:spTgt spid="36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 calcmode="lin" valueType="num">
                                      <p:cBhvr additive="base">
                                        <p:cTn id="22" dur="500"/>
                                        <p:tgtEl>
                                          <p:spTgt spid="36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40" name="Shape 14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Fetch-Execute Cycle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First instruction retrieved from memory</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Decode the instruction to see what it represents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Appropriate action carried out.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Next instruction fetched, decoded, and executed.</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Lather, rinse, repeat!</a:t>
            </a:r>
          </a:p>
        </p:txBody>
      </p:sp>
      <p:sp>
        <p:nvSpPr>
          <p:cNvPr id="141" name="Shape 14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7779127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 calcmode="lin" valueType="num">
                                      <p:cBhvr additive="base">
                                        <p:cTn id="7" dur="500"/>
                                        <p:tgtEl>
                                          <p:spTgt spid="1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 calcmode="lin" valueType="num">
                                      <p:cBhvr additive="base">
                                        <p:cTn id="12" dur="500"/>
                                        <p:tgtEl>
                                          <p:spTgt spid="14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 calcmode="lin" valueType="num">
                                      <p:cBhvr additive="base">
                                        <p:cTn id="17" dur="500"/>
                                        <p:tgtEl>
                                          <p:spTgt spid="14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 calcmode="lin" valueType="num">
                                      <p:cBhvr additive="base">
                                        <p:cTn id="22" dur="500"/>
                                        <p:tgtEl>
                                          <p:spTgt spid="14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 calcmode="lin" valueType="num">
                                      <p:cBhvr additive="base">
                                        <p:cTn id="27" dur="500"/>
                                        <p:tgtEl>
                                          <p:spTgt spid="14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40">
                                            <p:txEl>
                                              <p:pRg st="5" end="5"/>
                                            </p:txEl>
                                          </p:spTgt>
                                        </p:tgtEl>
                                        <p:attrNameLst>
                                          <p:attrName>style.visibility</p:attrName>
                                        </p:attrNameLst>
                                      </p:cBhvr>
                                      <p:to>
                                        <p:strVal val="visible"/>
                                      </p:to>
                                    </p:set>
                                    <p:anim calcmode="lin" valueType="num">
                                      <p:cBhvr additive="base">
                                        <p:cTn id="32" dur="500"/>
                                        <p:tgtEl>
                                          <p:spTgt spid="140">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80</a:t>
            </a:fld>
            <a:endParaRPr lang="en-US" sz="1400">
              <a:solidFill>
                <a:schemeClr val="dk1"/>
              </a:solidFill>
              <a:latin typeface="Tahoma"/>
              <a:ea typeface="Tahoma"/>
              <a:cs typeface="Tahoma"/>
              <a:sym typeface="Tahoma"/>
            </a:endParaRPr>
          </a:p>
        </p:txBody>
      </p:sp>
      <p:sp>
        <p:nvSpPr>
          <p:cNvPr id="367" name="Shape 36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68" name="Shape 36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Design</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Print an introduction</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Input the amount of the principal (principal)</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Input the annual percentage rate (apr)</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Repeat 10 times:</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	principal = principal * (1 + apr)</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Output the value of principal</a:t>
            </a:r>
          </a:p>
        </p:txBody>
      </p:sp>
    </p:spTree>
    <p:extLst>
      <p:ext uri="{BB962C8B-B14F-4D97-AF65-F5344CB8AC3E}">
        <p14:creationId xmlns:p14="http://schemas.microsoft.com/office/powerpoint/2010/main" val="296036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anim calcmode="lin" valueType="num">
                                      <p:cBhvr additive="base">
                                        <p:cTn id="7" dur="500"/>
                                        <p:tgtEl>
                                          <p:spTgt spid="3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8">
                                            <p:txEl>
                                              <p:pRg st="1" end="1"/>
                                            </p:txEl>
                                          </p:spTgt>
                                        </p:tgtEl>
                                        <p:attrNameLst>
                                          <p:attrName>style.visibility</p:attrName>
                                        </p:attrNameLst>
                                      </p:cBhvr>
                                      <p:to>
                                        <p:strVal val="visible"/>
                                      </p:to>
                                    </p:set>
                                    <p:anim calcmode="lin" valueType="num">
                                      <p:cBhvr additive="base">
                                        <p:cTn id="12" dur="500"/>
                                        <p:tgtEl>
                                          <p:spTgt spid="3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8">
                                            <p:txEl>
                                              <p:pRg st="2" end="2"/>
                                            </p:txEl>
                                          </p:spTgt>
                                        </p:tgtEl>
                                        <p:attrNameLst>
                                          <p:attrName>style.visibility</p:attrName>
                                        </p:attrNameLst>
                                      </p:cBhvr>
                                      <p:to>
                                        <p:strVal val="visible"/>
                                      </p:to>
                                    </p:set>
                                    <p:anim calcmode="lin" valueType="num">
                                      <p:cBhvr additive="base">
                                        <p:cTn id="17" dur="500"/>
                                        <p:tgtEl>
                                          <p:spTgt spid="3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68">
                                            <p:txEl>
                                              <p:pRg st="3" end="3"/>
                                            </p:txEl>
                                          </p:spTgt>
                                        </p:tgtEl>
                                        <p:attrNameLst>
                                          <p:attrName>style.visibility</p:attrName>
                                        </p:attrNameLst>
                                      </p:cBhvr>
                                      <p:to>
                                        <p:strVal val="visible"/>
                                      </p:to>
                                    </p:set>
                                    <p:anim calcmode="lin" valueType="num">
                                      <p:cBhvr additive="base">
                                        <p:cTn id="22" dur="500"/>
                                        <p:tgtEl>
                                          <p:spTgt spid="36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68">
                                            <p:txEl>
                                              <p:pRg st="4" end="4"/>
                                            </p:txEl>
                                          </p:spTgt>
                                        </p:tgtEl>
                                        <p:attrNameLst>
                                          <p:attrName>style.visibility</p:attrName>
                                        </p:attrNameLst>
                                      </p:cBhvr>
                                      <p:to>
                                        <p:strVal val="visible"/>
                                      </p:to>
                                    </p:set>
                                    <p:anim calcmode="lin" valueType="num">
                                      <p:cBhvr additive="base">
                                        <p:cTn id="27" dur="500"/>
                                        <p:tgtEl>
                                          <p:spTgt spid="36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68">
                                            <p:txEl>
                                              <p:pRg st="5" end="5"/>
                                            </p:txEl>
                                          </p:spTgt>
                                        </p:tgtEl>
                                        <p:attrNameLst>
                                          <p:attrName>style.visibility</p:attrName>
                                        </p:attrNameLst>
                                      </p:cBhvr>
                                      <p:to>
                                        <p:strVal val="visible"/>
                                      </p:to>
                                    </p:set>
                                    <p:anim calcmode="lin" valueType="num">
                                      <p:cBhvr additive="base">
                                        <p:cTn id="32" dur="500"/>
                                        <p:tgtEl>
                                          <p:spTgt spid="36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8">
                                            <p:txEl>
                                              <p:pRg st="6" end="6"/>
                                            </p:txEl>
                                          </p:spTgt>
                                        </p:tgtEl>
                                        <p:attrNameLst>
                                          <p:attrName>style.visibility</p:attrName>
                                        </p:attrNameLst>
                                      </p:cBhvr>
                                      <p:to>
                                        <p:strVal val="visible"/>
                                      </p:to>
                                    </p:set>
                                    <p:anim calcmode="lin" valueType="num">
                                      <p:cBhvr additive="base">
                                        <p:cTn id="37" dur="500"/>
                                        <p:tgtEl>
                                          <p:spTgt spid="368">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81</a:t>
            </a:fld>
            <a:endParaRPr lang="en-US" sz="1400">
              <a:solidFill>
                <a:schemeClr val="dk1"/>
              </a:solidFill>
              <a:latin typeface="Tahoma"/>
              <a:ea typeface="Tahoma"/>
              <a:cs typeface="Tahoma"/>
              <a:sym typeface="Tahoma"/>
            </a:endParaRPr>
          </a:p>
        </p:txBody>
      </p:sp>
      <p:sp>
        <p:nvSpPr>
          <p:cNvPr id="374" name="Shape 37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75" name="Shape 37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Implementation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Each line translates to one line of Python (in this case)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Print an introduction</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print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This program calculates the future"</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
            </a:r>
            <a:br>
              <a:rPr lang="en-US" sz="2000" b="1">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print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value of a 10-year investment.</a:t>
            </a:r>
            <a:r>
              <a:rPr lang="en-US" sz="2000" b="1">
                <a:solidFill>
                  <a:schemeClr val="dk1"/>
                </a:solidFill>
                <a:latin typeface="Times New Roman"/>
                <a:ea typeface="Times New Roman"/>
                <a:cs typeface="Times New Roman"/>
                <a:sym typeface="Times New Roman"/>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the amount of the principal</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principal = eval(input(</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Enter the initial principal: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a:t>
            </a:r>
          </a:p>
        </p:txBody>
      </p:sp>
    </p:spTree>
    <p:extLst>
      <p:ext uri="{BB962C8B-B14F-4D97-AF65-F5344CB8AC3E}">
        <p14:creationId xmlns:p14="http://schemas.microsoft.com/office/powerpoint/2010/main" val="329062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anim calcmode="lin" valueType="num">
                                      <p:cBhvr additive="base">
                                        <p:cTn id="7" dur="500"/>
                                        <p:tgtEl>
                                          <p:spTgt spid="3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5">
                                            <p:txEl>
                                              <p:pRg st="1" end="1"/>
                                            </p:txEl>
                                          </p:spTgt>
                                        </p:tgtEl>
                                        <p:attrNameLst>
                                          <p:attrName>style.visibility</p:attrName>
                                        </p:attrNameLst>
                                      </p:cBhvr>
                                      <p:to>
                                        <p:strVal val="visible"/>
                                      </p:to>
                                    </p:set>
                                    <p:anim calcmode="lin" valueType="num">
                                      <p:cBhvr additive="base">
                                        <p:cTn id="12" dur="500"/>
                                        <p:tgtEl>
                                          <p:spTgt spid="3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5">
                                            <p:txEl>
                                              <p:pRg st="2" end="2"/>
                                            </p:txEl>
                                          </p:spTgt>
                                        </p:tgtEl>
                                        <p:attrNameLst>
                                          <p:attrName>style.visibility</p:attrName>
                                        </p:attrNameLst>
                                      </p:cBhvr>
                                      <p:to>
                                        <p:strVal val="visible"/>
                                      </p:to>
                                    </p:set>
                                    <p:anim calcmode="lin" valueType="num">
                                      <p:cBhvr additive="base">
                                        <p:cTn id="17" dur="500"/>
                                        <p:tgtEl>
                                          <p:spTgt spid="37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75">
                                            <p:txEl>
                                              <p:pRg st="3" end="3"/>
                                            </p:txEl>
                                          </p:spTgt>
                                        </p:tgtEl>
                                        <p:attrNameLst>
                                          <p:attrName>style.visibility</p:attrName>
                                        </p:attrNameLst>
                                      </p:cBhvr>
                                      <p:to>
                                        <p:strVal val="visible"/>
                                      </p:to>
                                    </p:set>
                                    <p:anim calcmode="lin" valueType="num">
                                      <p:cBhvr additive="base">
                                        <p:cTn id="22" dur="500"/>
                                        <p:tgtEl>
                                          <p:spTgt spid="37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82</a:t>
            </a:fld>
            <a:endParaRPr lang="en-US" sz="1400">
              <a:solidFill>
                <a:schemeClr val="dk1"/>
              </a:solidFill>
              <a:latin typeface="Tahoma"/>
              <a:ea typeface="Tahoma"/>
              <a:cs typeface="Tahoma"/>
              <a:sym typeface="Tahoma"/>
            </a:endParaRPr>
          </a:p>
        </p:txBody>
      </p:sp>
      <p:sp>
        <p:nvSpPr>
          <p:cNvPr id="381" name="Shape 38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82" name="Shape 38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Input the annual percentage rate</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apr = eval(input(</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Enter the annual interest rate: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Repeat 10 times:</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for i in range(10):</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Calculate principal = principal * (1 + apr)</a:t>
            </a:r>
            <a:br>
              <a:rPr lang="en-US" sz="2800">
                <a:solidFill>
                  <a:schemeClr val="dk1"/>
                </a:solidFill>
                <a:latin typeface="Tahoma"/>
                <a:ea typeface="Tahoma"/>
                <a:cs typeface="Tahoma"/>
                <a:sym typeface="Tahoma"/>
              </a:rPr>
            </a:br>
            <a:r>
              <a:rPr lang="en-US" sz="2800">
                <a:solidFill>
                  <a:schemeClr val="dk1"/>
                </a:solidFill>
                <a:latin typeface="Tahoma"/>
                <a:ea typeface="Tahoma"/>
                <a:cs typeface="Tahoma"/>
                <a:sym typeface="Tahoma"/>
              </a:rPr>
              <a:t>	</a:t>
            </a:r>
            <a:r>
              <a:rPr lang="en-US" sz="2000" b="1">
                <a:solidFill>
                  <a:schemeClr val="dk1"/>
                </a:solidFill>
                <a:latin typeface="Tahoma"/>
                <a:ea typeface="Tahoma"/>
                <a:cs typeface="Tahoma"/>
                <a:sym typeface="Tahoma"/>
              </a:rPr>
              <a:t>principal = principal * (1 + apr)</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the value of the principal at the end of 10 years</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print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The value in 10 years is:</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 principal)</a:t>
            </a:r>
          </a:p>
        </p:txBody>
      </p:sp>
    </p:spTree>
    <p:extLst>
      <p:ext uri="{BB962C8B-B14F-4D97-AF65-F5344CB8AC3E}">
        <p14:creationId xmlns:p14="http://schemas.microsoft.com/office/powerpoint/2010/main" val="17337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2">
                                            <p:txEl>
                                              <p:pRg st="0" end="0"/>
                                            </p:txEl>
                                          </p:spTgt>
                                        </p:tgtEl>
                                        <p:attrNameLst>
                                          <p:attrName>style.visibility</p:attrName>
                                        </p:attrNameLst>
                                      </p:cBhvr>
                                      <p:to>
                                        <p:strVal val="visible"/>
                                      </p:to>
                                    </p:set>
                                    <p:anim calcmode="lin" valueType="num">
                                      <p:cBhvr additive="base">
                                        <p:cTn id="7" dur="500"/>
                                        <p:tgtEl>
                                          <p:spTgt spid="3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2">
                                            <p:txEl>
                                              <p:pRg st="1" end="1"/>
                                            </p:txEl>
                                          </p:spTgt>
                                        </p:tgtEl>
                                        <p:attrNameLst>
                                          <p:attrName>style.visibility</p:attrName>
                                        </p:attrNameLst>
                                      </p:cBhvr>
                                      <p:to>
                                        <p:strVal val="visible"/>
                                      </p:to>
                                    </p:set>
                                    <p:anim calcmode="lin" valueType="num">
                                      <p:cBhvr additive="base">
                                        <p:cTn id="12" dur="500"/>
                                        <p:tgtEl>
                                          <p:spTgt spid="3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82">
                                            <p:txEl>
                                              <p:pRg st="2" end="2"/>
                                            </p:txEl>
                                          </p:spTgt>
                                        </p:tgtEl>
                                        <p:attrNameLst>
                                          <p:attrName>style.visibility</p:attrName>
                                        </p:attrNameLst>
                                      </p:cBhvr>
                                      <p:to>
                                        <p:strVal val="visible"/>
                                      </p:to>
                                    </p:set>
                                    <p:anim calcmode="lin" valueType="num">
                                      <p:cBhvr additive="base">
                                        <p:cTn id="17" dur="500"/>
                                        <p:tgtEl>
                                          <p:spTgt spid="38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82">
                                            <p:txEl>
                                              <p:pRg st="3" end="3"/>
                                            </p:txEl>
                                          </p:spTgt>
                                        </p:tgtEl>
                                        <p:attrNameLst>
                                          <p:attrName>style.visibility</p:attrName>
                                        </p:attrNameLst>
                                      </p:cBhvr>
                                      <p:to>
                                        <p:strVal val="visible"/>
                                      </p:to>
                                    </p:set>
                                    <p:anim calcmode="lin" valueType="num">
                                      <p:cBhvr additive="base">
                                        <p:cTn id="22" dur="500"/>
                                        <p:tgtEl>
                                          <p:spTgt spid="38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83</a:t>
            </a:fld>
            <a:endParaRPr lang="en-US" sz="1400">
              <a:solidFill>
                <a:schemeClr val="dk1"/>
              </a:solidFill>
              <a:latin typeface="Tahoma"/>
              <a:ea typeface="Tahoma"/>
              <a:cs typeface="Tahoma"/>
              <a:sym typeface="Tahoma"/>
            </a:endParaRPr>
          </a:p>
        </p:txBody>
      </p:sp>
      <p:sp>
        <p:nvSpPr>
          <p:cNvPr id="388" name="Shape 38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dirty="0">
                <a:solidFill>
                  <a:schemeClr val="dk2"/>
                </a:solidFill>
                <a:latin typeface="Tahoma"/>
                <a:ea typeface="Tahoma"/>
                <a:cs typeface="Tahoma"/>
                <a:sym typeface="Tahoma"/>
              </a:rPr>
              <a:t>Example Program: Future Value</a:t>
            </a:r>
          </a:p>
        </p:txBody>
      </p:sp>
      <p:sp>
        <p:nvSpPr>
          <p:cNvPr id="389" name="Shape 389"/>
          <p:cNvSpPr txBox="1">
            <a:spLocks noGrp="1"/>
          </p:cNvSpPr>
          <p:nvPr>
            <p:ph idx="1"/>
          </p:nvPr>
        </p:nvSpPr>
        <p:spPr>
          <a:xfrm>
            <a:off x="1088112" y="1760536"/>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1600" dirty="0">
                <a:solidFill>
                  <a:schemeClr val="dk1"/>
                </a:solidFill>
                <a:latin typeface="Tahoma"/>
                <a:ea typeface="Tahoma"/>
                <a:cs typeface="Tahoma"/>
                <a:sym typeface="Tahoma"/>
              </a:rPr>
              <a:t># futval.py</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A program to compute the value of an investment</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carried 10 years into the future</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err="1">
                <a:solidFill>
                  <a:schemeClr val="dk1"/>
                </a:solidFill>
                <a:latin typeface="Tahoma"/>
                <a:ea typeface="Tahoma"/>
                <a:cs typeface="Tahoma"/>
                <a:sym typeface="Tahoma"/>
              </a:rPr>
              <a:t>def</a:t>
            </a:r>
            <a:r>
              <a:rPr lang="en-US" sz="1600" dirty="0">
                <a:solidFill>
                  <a:schemeClr val="dk1"/>
                </a:solidFill>
                <a:latin typeface="Tahoma"/>
                <a:ea typeface="Tahoma"/>
                <a:cs typeface="Tahoma"/>
                <a:sym typeface="Tahoma"/>
              </a:rPr>
              <a:t> main():</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print("This program calculates the future value of a 10-year investment.")</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principal = </a:t>
            </a:r>
            <a:r>
              <a:rPr lang="en-US" sz="1600" dirty="0" err="1">
                <a:solidFill>
                  <a:schemeClr val="dk1"/>
                </a:solidFill>
                <a:latin typeface="Tahoma"/>
                <a:ea typeface="Tahoma"/>
                <a:cs typeface="Tahoma"/>
                <a:sym typeface="Tahoma"/>
              </a:rPr>
              <a:t>eval</a:t>
            </a:r>
            <a:r>
              <a:rPr lang="en-US" sz="1600" dirty="0">
                <a:solidFill>
                  <a:schemeClr val="dk1"/>
                </a:solidFill>
                <a:latin typeface="Tahoma"/>
                <a:ea typeface="Tahoma"/>
                <a:cs typeface="Tahoma"/>
                <a:sym typeface="Tahoma"/>
              </a:rPr>
              <a:t>(input("Enter the initial principal: "))</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a:t>
            </a:r>
            <a:r>
              <a:rPr lang="en-US" sz="1600" dirty="0" err="1">
                <a:solidFill>
                  <a:schemeClr val="dk1"/>
                </a:solidFill>
                <a:latin typeface="Tahoma"/>
                <a:ea typeface="Tahoma"/>
                <a:cs typeface="Tahoma"/>
                <a:sym typeface="Tahoma"/>
              </a:rPr>
              <a:t>apr</a:t>
            </a:r>
            <a:r>
              <a:rPr lang="en-US" sz="1600" dirty="0">
                <a:solidFill>
                  <a:schemeClr val="dk1"/>
                </a:solidFill>
                <a:latin typeface="Tahoma"/>
                <a:ea typeface="Tahoma"/>
                <a:cs typeface="Tahoma"/>
                <a:sym typeface="Tahoma"/>
              </a:rPr>
              <a:t> = </a:t>
            </a:r>
            <a:r>
              <a:rPr lang="en-US" sz="1600" dirty="0" err="1">
                <a:solidFill>
                  <a:schemeClr val="dk1"/>
                </a:solidFill>
                <a:latin typeface="Tahoma"/>
                <a:ea typeface="Tahoma"/>
                <a:cs typeface="Tahoma"/>
                <a:sym typeface="Tahoma"/>
              </a:rPr>
              <a:t>eval</a:t>
            </a:r>
            <a:r>
              <a:rPr lang="en-US" sz="1600" dirty="0">
                <a:solidFill>
                  <a:schemeClr val="dk1"/>
                </a:solidFill>
                <a:latin typeface="Tahoma"/>
                <a:ea typeface="Tahoma"/>
                <a:cs typeface="Tahoma"/>
                <a:sym typeface="Tahoma"/>
              </a:rPr>
              <a:t>(input("Enter the annual interest rate: "))</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for </a:t>
            </a:r>
            <a:r>
              <a:rPr lang="en-US" sz="1600" dirty="0" err="1">
                <a:solidFill>
                  <a:schemeClr val="dk1"/>
                </a:solidFill>
                <a:latin typeface="Tahoma"/>
                <a:ea typeface="Tahoma"/>
                <a:cs typeface="Tahoma"/>
                <a:sym typeface="Tahoma"/>
              </a:rPr>
              <a:t>i</a:t>
            </a:r>
            <a:r>
              <a:rPr lang="en-US" sz="1600" dirty="0">
                <a:solidFill>
                  <a:schemeClr val="dk1"/>
                </a:solidFill>
                <a:latin typeface="Tahoma"/>
                <a:ea typeface="Tahoma"/>
                <a:cs typeface="Tahoma"/>
                <a:sym typeface="Tahoma"/>
              </a:rPr>
              <a:t> in range(10):</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principal = principal * (1 + </a:t>
            </a:r>
            <a:r>
              <a:rPr lang="en-US" sz="1600" dirty="0" err="1">
                <a:solidFill>
                  <a:schemeClr val="dk1"/>
                </a:solidFill>
                <a:latin typeface="Tahoma"/>
                <a:ea typeface="Tahoma"/>
                <a:cs typeface="Tahoma"/>
                <a:sym typeface="Tahoma"/>
              </a:rPr>
              <a:t>apr</a:t>
            </a:r>
            <a:r>
              <a:rPr lang="en-US" sz="1600" dirty="0">
                <a:solidFill>
                  <a:schemeClr val="dk1"/>
                </a:solidFill>
                <a:latin typeface="Tahoma"/>
                <a:ea typeface="Tahoma"/>
                <a:cs typeface="Tahoma"/>
                <a:sym typeface="Tahoma"/>
              </a:rPr>
              <a:t>)</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print ("The value in 10 years is:", principal)</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main()</a:t>
            </a:r>
          </a:p>
          <a:p>
            <a:pPr marL="342891" indent="-342891">
              <a:spcBef>
                <a:spcPts val="320"/>
              </a:spcBef>
              <a:buClr>
                <a:schemeClr val="folHlink"/>
              </a:buClr>
              <a:buSzPct val="60000"/>
              <a:buNone/>
            </a:pPr>
            <a:endParaRPr sz="16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9881215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p:txBody>
          <a:bodyPr/>
          <a:lstStyle/>
          <a:p>
            <a:r>
              <a:rPr lang="en-US" altLang="en-US" smtClean="0">
                <a:sym typeface="Tahoma" panose="020B0604030504040204" pitchFamily="34" charset="0"/>
              </a:rPr>
              <a:t>LAB #1</a:t>
            </a:r>
          </a:p>
        </p:txBody>
      </p:sp>
      <p:sp>
        <p:nvSpPr>
          <p:cNvPr id="14339" name="Text Placeholder 2"/>
          <p:cNvSpPr txBox="1">
            <a:spLocks noGrp="1"/>
          </p:cNvSpPr>
          <p:nvPr>
            <p:ph type="body" idx="1"/>
          </p:nvPr>
        </p:nvSpPr>
        <p:spPr/>
        <p:txBody>
          <a:bodyPr/>
          <a:lstStyle/>
          <a:p>
            <a:r>
              <a:rPr lang="en-US" altLang="en-US" smtClean="0">
                <a:sym typeface="Tahoma" panose="020B0604030504040204" pitchFamily="34" charset="0"/>
              </a:rPr>
              <a:t>Write a script to convert temperature in Celsius to Fahrenheit</a:t>
            </a:r>
          </a:p>
          <a:p>
            <a:r>
              <a:rPr lang="en-US" altLang="en-US" smtClean="0">
                <a:sym typeface="Tahoma" panose="020B0604030504040204" pitchFamily="34" charset="0"/>
              </a:rPr>
              <a:t>Fahrenheit (F) = (Celsius * 1.8) + 32</a:t>
            </a:r>
          </a:p>
          <a:p>
            <a:r>
              <a:rPr lang="en-US" altLang="en-US" smtClean="0">
                <a:sym typeface="Tahoma" panose="020B0604030504040204" pitchFamily="34" charset="0"/>
              </a:rPr>
              <a:t>Input is provided by the user in degree Celsius</a:t>
            </a:r>
          </a:p>
        </p:txBody>
      </p:sp>
      <p:sp>
        <p:nvSpPr>
          <p:cNvPr id="14340"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249DF6D-1831-4C36-A769-E1721DB1FFCB}" type="slidenum">
              <a:rPr lang="en-US" altLang="en-US" smtClean="0">
                <a:sym typeface="Tahoma" panose="020B0604030504040204" pitchFamily="34" charset="0"/>
              </a:rPr>
              <a:pPr/>
              <a:t>84</a:t>
            </a:fld>
            <a:endParaRPr lang="en-US" altLang="en-US">
              <a:sym typeface="Tahoma" panose="020B0604030504040204" pitchFamily="34" charset="0"/>
            </a:endParaRPr>
          </a:p>
        </p:txBody>
      </p:sp>
    </p:spTree>
    <p:extLst>
      <p:ext uri="{BB962C8B-B14F-4D97-AF65-F5344CB8AC3E}">
        <p14:creationId xmlns:p14="http://schemas.microsoft.com/office/powerpoint/2010/main" val="42499639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p:txBody>
          <a:bodyPr/>
          <a:lstStyle/>
          <a:p>
            <a:r>
              <a:rPr lang="en-US" altLang="en-US" smtClean="0">
                <a:sym typeface="Tahoma" panose="020B0604030504040204" pitchFamily="34" charset="0"/>
              </a:rPr>
              <a:t>LAB #1</a:t>
            </a:r>
          </a:p>
        </p:txBody>
      </p:sp>
      <p:sp>
        <p:nvSpPr>
          <p:cNvPr id="14339" name="Text Placeholder 2"/>
          <p:cNvSpPr txBox="1">
            <a:spLocks noGrp="1"/>
          </p:cNvSpPr>
          <p:nvPr>
            <p:ph type="body" idx="1"/>
          </p:nvPr>
        </p:nvSpPr>
        <p:spPr/>
        <p:txBody>
          <a:bodyPr/>
          <a:lstStyle/>
          <a:p>
            <a:r>
              <a:rPr lang="en-US" altLang="en-US" smtClean="0">
                <a:sym typeface="Tahoma" panose="020B0604030504040204" pitchFamily="34" charset="0"/>
              </a:rPr>
              <a:t>Write a script to convert temperature in Celsius to Fahrenheit</a:t>
            </a:r>
          </a:p>
          <a:p>
            <a:r>
              <a:rPr lang="en-US" altLang="en-US" smtClean="0">
                <a:sym typeface="Tahoma" panose="020B0604030504040204" pitchFamily="34" charset="0"/>
              </a:rPr>
              <a:t>Fahrenheit (F) = (Celsius * 1.8) + 32</a:t>
            </a:r>
          </a:p>
          <a:p>
            <a:r>
              <a:rPr lang="en-US" altLang="en-US" smtClean="0">
                <a:sym typeface="Tahoma" panose="020B0604030504040204" pitchFamily="34" charset="0"/>
              </a:rPr>
              <a:t>Input is provided by the user in degree Celsius</a:t>
            </a:r>
          </a:p>
        </p:txBody>
      </p:sp>
      <p:sp>
        <p:nvSpPr>
          <p:cNvPr id="14340"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249DF6D-1831-4C36-A769-E1721DB1FFCB}" type="slidenum">
              <a:rPr lang="en-US" altLang="en-US" smtClean="0">
                <a:sym typeface="Tahoma" panose="020B0604030504040204" pitchFamily="34" charset="0"/>
              </a:rPr>
              <a:pPr/>
              <a:t>85</a:t>
            </a:fld>
            <a:endParaRPr lang="en-US" altLang="en-US">
              <a:sym typeface="Tahoma" panose="020B0604030504040204" pitchFamily="34" charset="0"/>
            </a:endParaRPr>
          </a:p>
        </p:txBody>
      </p:sp>
    </p:spTree>
    <p:extLst>
      <p:ext uri="{BB962C8B-B14F-4D97-AF65-F5344CB8AC3E}">
        <p14:creationId xmlns:p14="http://schemas.microsoft.com/office/powerpoint/2010/main" val="26885217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p:txBody>
          <a:bodyPr/>
          <a:lstStyle/>
          <a:p>
            <a:r>
              <a:rPr lang="en-US" altLang="en-US" smtClean="0">
                <a:sym typeface="Tahoma" panose="020B0604030504040204" pitchFamily="34" charset="0"/>
              </a:rPr>
              <a:t>Step 1: Get from input</a:t>
            </a:r>
          </a:p>
        </p:txBody>
      </p:sp>
      <p:sp>
        <p:nvSpPr>
          <p:cNvPr id="15363" name="Text Placeholder 2"/>
          <p:cNvSpPr txBox="1">
            <a:spLocks noGrp="1"/>
          </p:cNvSpPr>
          <p:nvPr>
            <p:ph type="body" idx="1"/>
          </p:nvPr>
        </p:nvSpPr>
        <p:spPr/>
        <p:txBody>
          <a:bodyPr/>
          <a:lstStyle/>
          <a:p>
            <a:r>
              <a:rPr lang="en-US" altLang="en-US" smtClean="0">
                <a:sym typeface="Tahoma" panose="020B0604030504040204" pitchFamily="34" charset="0"/>
              </a:rPr>
              <a:t># take input from the user</a:t>
            </a:r>
          </a:p>
          <a:p>
            <a:r>
              <a:rPr lang="en-US" altLang="en-US" smtClean="0">
                <a:sym typeface="Tahoma" panose="020B0604030504040204" pitchFamily="34" charset="0"/>
              </a:rPr>
              <a:t>celsius = float(input('Enter degree Celsius: '))</a:t>
            </a:r>
          </a:p>
        </p:txBody>
      </p:sp>
      <p:sp>
        <p:nvSpPr>
          <p:cNvPr id="15364"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7EC4E63-3169-4A45-9A64-B433D0103CB0}" type="slidenum">
              <a:rPr lang="en-US" altLang="en-US" smtClean="0">
                <a:sym typeface="Tahoma" panose="020B0604030504040204" pitchFamily="34" charset="0"/>
              </a:rPr>
              <a:pPr/>
              <a:t>86</a:t>
            </a:fld>
            <a:endParaRPr lang="en-US" altLang="en-US">
              <a:sym typeface="Tahoma" panose="020B0604030504040204" pitchFamily="34" charset="0"/>
            </a:endParaRPr>
          </a:p>
        </p:txBody>
      </p:sp>
    </p:spTree>
    <p:extLst>
      <p:ext uri="{BB962C8B-B14F-4D97-AF65-F5344CB8AC3E}">
        <p14:creationId xmlns:p14="http://schemas.microsoft.com/office/powerpoint/2010/main" val="9975838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smtClean="0">
                <a:sym typeface="Tahoma" panose="020B0604030504040204" pitchFamily="34" charset="0"/>
              </a:rPr>
              <a:t>Step 2: Calculate</a:t>
            </a:r>
          </a:p>
        </p:txBody>
      </p:sp>
      <p:sp>
        <p:nvSpPr>
          <p:cNvPr id="16387" name="Text Placeholder 2"/>
          <p:cNvSpPr txBox="1">
            <a:spLocks noGrp="1"/>
          </p:cNvSpPr>
          <p:nvPr>
            <p:ph type="body" idx="1"/>
          </p:nvPr>
        </p:nvSpPr>
        <p:spPr/>
        <p:txBody>
          <a:bodyPr/>
          <a:lstStyle/>
          <a:p>
            <a:r>
              <a:rPr lang="de-DE" altLang="en-US" smtClean="0">
                <a:sym typeface="Tahoma" panose="020B0604030504040204" pitchFamily="34" charset="0"/>
              </a:rPr>
              <a:t># calculate fahrenheit</a:t>
            </a:r>
          </a:p>
          <a:p>
            <a:r>
              <a:rPr lang="de-DE" altLang="en-US" smtClean="0">
                <a:sym typeface="Tahoma" panose="020B0604030504040204" pitchFamily="34" charset="0"/>
              </a:rPr>
              <a:t>fahrenheit = (celsius * 1.8) + 32</a:t>
            </a:r>
            <a:endParaRPr lang="en-US" altLang="en-US" smtClean="0">
              <a:sym typeface="Tahoma" panose="020B0604030504040204" pitchFamily="34" charset="0"/>
            </a:endParaRPr>
          </a:p>
        </p:txBody>
      </p:sp>
      <p:sp>
        <p:nvSpPr>
          <p:cNvPr id="16388"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1A77449-4086-4C58-BF6B-4A898FAB8EFB}" type="slidenum">
              <a:rPr lang="en-US" altLang="en-US" smtClean="0">
                <a:sym typeface="Tahoma" panose="020B0604030504040204" pitchFamily="34" charset="0"/>
              </a:rPr>
              <a:pPr/>
              <a:t>87</a:t>
            </a:fld>
            <a:endParaRPr lang="en-US" altLang="en-US">
              <a:sym typeface="Tahoma" panose="020B0604030504040204" pitchFamily="34" charset="0"/>
            </a:endParaRPr>
          </a:p>
        </p:txBody>
      </p:sp>
    </p:spTree>
    <p:extLst>
      <p:ext uri="{BB962C8B-B14F-4D97-AF65-F5344CB8AC3E}">
        <p14:creationId xmlns:p14="http://schemas.microsoft.com/office/powerpoint/2010/main" val="22980919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p:txBody>
          <a:bodyPr/>
          <a:lstStyle/>
          <a:p>
            <a:r>
              <a:rPr lang="en-US" altLang="en-US" smtClean="0">
                <a:sym typeface="Tahoma" panose="020B0604030504040204" pitchFamily="34" charset="0"/>
              </a:rPr>
              <a:t>Step 3: Output</a:t>
            </a:r>
          </a:p>
        </p:txBody>
      </p:sp>
      <p:sp>
        <p:nvSpPr>
          <p:cNvPr id="17411" name="Text Placeholder 2"/>
          <p:cNvSpPr txBox="1">
            <a:spLocks noGrp="1"/>
          </p:cNvSpPr>
          <p:nvPr>
            <p:ph type="body" idx="1"/>
          </p:nvPr>
        </p:nvSpPr>
        <p:spPr/>
        <p:txBody>
          <a:bodyPr/>
          <a:lstStyle/>
          <a:p>
            <a:r>
              <a:rPr lang="en-US" altLang="en-US" smtClean="0">
                <a:sym typeface="Tahoma" panose="020B0604030504040204" pitchFamily="34" charset="0"/>
              </a:rPr>
              <a:t>print('%0.1f degree Celsius is equal to %0.1f degree Fahrenheit' %(celsius,fahrenheit))</a:t>
            </a:r>
          </a:p>
        </p:txBody>
      </p:sp>
      <p:sp>
        <p:nvSpPr>
          <p:cNvPr id="17412"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7844C5F-8A7D-4E6F-A175-EEC74B72C008}" type="slidenum">
              <a:rPr lang="en-US" altLang="en-US" smtClean="0">
                <a:sym typeface="Tahoma" panose="020B0604030504040204" pitchFamily="34" charset="0"/>
              </a:rPr>
              <a:pPr/>
              <a:t>88</a:t>
            </a:fld>
            <a:endParaRPr lang="en-US" altLang="en-US">
              <a:sym typeface="Tahoma" panose="020B0604030504040204" pitchFamily="34" charset="0"/>
            </a:endParaRPr>
          </a:p>
        </p:txBody>
      </p:sp>
    </p:spTree>
    <p:extLst>
      <p:ext uri="{BB962C8B-B14F-4D97-AF65-F5344CB8AC3E}">
        <p14:creationId xmlns:p14="http://schemas.microsoft.com/office/powerpoint/2010/main" val="2310056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p:txBody>
          <a:bodyPr/>
          <a:lstStyle/>
          <a:p>
            <a:r>
              <a:rPr lang="en-US" altLang="en-US" smtClean="0">
                <a:sym typeface="Tahoma" panose="020B0604030504040204" pitchFamily="34" charset="0"/>
              </a:rPr>
              <a:t>LAB #2</a:t>
            </a:r>
          </a:p>
        </p:txBody>
      </p:sp>
      <p:sp>
        <p:nvSpPr>
          <p:cNvPr id="18435" name="Text Placeholder 2"/>
          <p:cNvSpPr txBox="1">
            <a:spLocks noGrp="1"/>
          </p:cNvSpPr>
          <p:nvPr>
            <p:ph type="body" idx="1"/>
          </p:nvPr>
        </p:nvSpPr>
        <p:spPr/>
        <p:txBody>
          <a:bodyPr/>
          <a:lstStyle/>
          <a:p>
            <a:r>
              <a:rPr lang="en-US" altLang="en-US" smtClean="0">
                <a:sym typeface="Tahoma" panose="020B0604030504040204" pitchFamily="34" charset="0"/>
              </a:rPr>
              <a:t>Write a script to convert temperature in Fahrenheit to Celsius </a:t>
            </a:r>
          </a:p>
          <a:p>
            <a:r>
              <a:rPr lang="en-US" altLang="en-US" smtClean="0">
                <a:sym typeface="Tahoma" panose="020B0604030504040204" pitchFamily="34" charset="0"/>
              </a:rPr>
              <a:t>Celsius = (Fahrenheit  - 32)/(1.8)</a:t>
            </a:r>
          </a:p>
          <a:p>
            <a:r>
              <a:rPr lang="en-US" altLang="en-US" smtClean="0">
                <a:sym typeface="Tahoma" panose="020B0604030504040204" pitchFamily="34" charset="0"/>
              </a:rPr>
              <a:t>Input is provided by the user in degree Fahrenheit </a:t>
            </a:r>
          </a:p>
        </p:txBody>
      </p:sp>
      <p:sp>
        <p:nvSpPr>
          <p:cNvPr id="18436"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E848DDF-9327-49C7-B358-492A7E570669}" type="slidenum">
              <a:rPr lang="en-US" altLang="en-US" smtClean="0">
                <a:sym typeface="Tahoma" panose="020B0604030504040204" pitchFamily="34" charset="0"/>
              </a:rPr>
              <a:pPr/>
              <a:t>89</a:t>
            </a:fld>
            <a:endParaRPr lang="en-US" altLang="en-US">
              <a:sym typeface="Tahoma" panose="020B0604030504040204" pitchFamily="34" charset="0"/>
            </a:endParaRPr>
          </a:p>
        </p:txBody>
      </p:sp>
    </p:spTree>
    <p:extLst>
      <p:ext uri="{BB962C8B-B14F-4D97-AF65-F5344CB8AC3E}">
        <p14:creationId xmlns:p14="http://schemas.microsoft.com/office/powerpoint/2010/main" val="2614685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54" name="Shape 15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Programming language like a code for writing the instructions the computer will follow.</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Programmers will often refer to their program as </a:t>
            </a:r>
            <a:r>
              <a:rPr lang="en-US" sz="2800" i="1">
                <a:solidFill>
                  <a:schemeClr val="dk1"/>
                </a:solidFill>
                <a:latin typeface="Tahoma"/>
                <a:ea typeface="Tahoma"/>
                <a:cs typeface="Tahoma"/>
                <a:sym typeface="Tahoma"/>
              </a:rPr>
              <a:t>computer code</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Process of writing an algorithm in a programming language often called </a:t>
            </a:r>
            <a:r>
              <a:rPr lang="en-US" sz="2800" i="1">
                <a:solidFill>
                  <a:schemeClr val="dk1"/>
                </a:solidFill>
                <a:latin typeface="Tahoma"/>
                <a:ea typeface="Tahoma"/>
                <a:cs typeface="Tahoma"/>
                <a:sym typeface="Tahoma"/>
              </a:rPr>
              <a:t>coding</a:t>
            </a:r>
            <a:r>
              <a:rPr lang="en-US" sz="2800">
                <a:solidFill>
                  <a:schemeClr val="dk1"/>
                </a:solidFill>
                <a:latin typeface="Tahoma"/>
                <a:ea typeface="Tahoma"/>
                <a:cs typeface="Tahoma"/>
                <a:sym typeface="Tahoma"/>
              </a:rPr>
              <a:t>.</a:t>
            </a:r>
          </a:p>
        </p:txBody>
      </p:sp>
      <p:sp>
        <p:nvSpPr>
          <p:cNvPr id="155" name="Shape 15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9</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5399796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 calcmode="lin" valueType="num">
                                      <p:cBhvr additive="base">
                                        <p:cTn id="7" dur="500"/>
                                        <p:tgtEl>
                                          <p:spTgt spid="15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 calcmode="lin" valueType="num">
                                      <p:cBhvr additive="base">
                                        <p:cTn id="12" dur="500"/>
                                        <p:tgtEl>
                                          <p:spTgt spid="15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4">
                                            <p:txEl>
                                              <p:pRg st="2" end="2"/>
                                            </p:txEl>
                                          </p:spTgt>
                                        </p:tgtEl>
                                        <p:attrNameLst>
                                          <p:attrName>style.visibility</p:attrName>
                                        </p:attrNameLst>
                                      </p:cBhvr>
                                      <p:to>
                                        <p:strVal val="visible"/>
                                      </p:to>
                                    </p:set>
                                    <p:anim calcmode="lin" valueType="num">
                                      <p:cBhvr additive="base">
                                        <p:cTn id="17" dur="500"/>
                                        <p:tgtEl>
                                          <p:spTgt spid="154">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txBox="1">
            <a:spLocks noGrp="1"/>
          </p:cNvSpPr>
          <p:nvPr>
            <p:ph type="title"/>
          </p:nvPr>
        </p:nvSpPr>
        <p:spPr/>
        <p:txBody>
          <a:bodyPr/>
          <a:lstStyle/>
          <a:p>
            <a:r>
              <a:rPr lang="en-US" altLang="en-US" smtClean="0">
                <a:sym typeface="Tahoma" panose="020B0604030504040204" pitchFamily="34" charset="0"/>
              </a:rPr>
              <a:t>Step 1: Get from input</a:t>
            </a:r>
          </a:p>
        </p:txBody>
      </p:sp>
      <p:sp>
        <p:nvSpPr>
          <p:cNvPr id="19459" name="Text Placeholder 2"/>
          <p:cNvSpPr txBox="1">
            <a:spLocks noGrp="1"/>
          </p:cNvSpPr>
          <p:nvPr>
            <p:ph type="body" idx="1"/>
          </p:nvPr>
        </p:nvSpPr>
        <p:spPr/>
        <p:txBody>
          <a:bodyPr/>
          <a:lstStyle/>
          <a:p>
            <a:r>
              <a:rPr lang="en-US" altLang="en-US" smtClean="0">
                <a:sym typeface="Tahoma" panose="020B0604030504040204" pitchFamily="34" charset="0"/>
              </a:rPr>
              <a:t># take input from the user</a:t>
            </a:r>
          </a:p>
          <a:p>
            <a:r>
              <a:rPr lang="en-US" altLang="en-US" smtClean="0">
                <a:sym typeface="Tahoma" panose="020B0604030504040204" pitchFamily="34" charset="0"/>
              </a:rPr>
              <a:t>fahrenheit = float(input('Enter degree Fahrenheit : '))</a:t>
            </a:r>
          </a:p>
        </p:txBody>
      </p:sp>
      <p:sp>
        <p:nvSpPr>
          <p:cNvPr id="19460"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F8D7A11-7710-4AD3-BB73-9F71E51F2F34}" type="slidenum">
              <a:rPr lang="en-US" altLang="en-US" smtClean="0">
                <a:sym typeface="Tahoma" panose="020B0604030504040204" pitchFamily="34" charset="0"/>
              </a:rPr>
              <a:pPr/>
              <a:t>90</a:t>
            </a:fld>
            <a:endParaRPr lang="en-US" altLang="en-US">
              <a:sym typeface="Tahoma" panose="020B0604030504040204" pitchFamily="34" charset="0"/>
            </a:endParaRPr>
          </a:p>
        </p:txBody>
      </p:sp>
    </p:spTree>
    <p:extLst>
      <p:ext uri="{BB962C8B-B14F-4D97-AF65-F5344CB8AC3E}">
        <p14:creationId xmlns:p14="http://schemas.microsoft.com/office/powerpoint/2010/main" val="14018566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p:txBody>
          <a:bodyPr/>
          <a:lstStyle/>
          <a:p>
            <a:r>
              <a:rPr lang="en-US" altLang="en-US" smtClean="0">
                <a:sym typeface="Tahoma" panose="020B0604030504040204" pitchFamily="34" charset="0"/>
              </a:rPr>
              <a:t>Step 2: Calculate</a:t>
            </a:r>
          </a:p>
        </p:txBody>
      </p:sp>
      <p:sp>
        <p:nvSpPr>
          <p:cNvPr id="30723" name="Text Placeholder 2"/>
          <p:cNvSpPr txBox="1">
            <a:spLocks noGrp="1"/>
          </p:cNvSpPr>
          <p:nvPr>
            <p:ph type="body" idx="1"/>
          </p:nvPr>
        </p:nvSpPr>
        <p:spPr/>
        <p:txBody>
          <a:bodyPr/>
          <a:lstStyle/>
          <a:p>
            <a:r>
              <a:rPr lang="de-DE" altLang="en-US" smtClean="0">
                <a:sym typeface="Tahoma" pitchFamily="34" charset="0"/>
              </a:rPr>
              <a:t># calculate celsius </a:t>
            </a:r>
          </a:p>
          <a:p>
            <a:r>
              <a:rPr lang="en-US" altLang="en-US" smtClean="0">
                <a:sym typeface="Tahoma" pitchFamily="34" charset="0"/>
              </a:rPr>
              <a:t>celsius = (fahrenheit  - 32)/(1.8)</a:t>
            </a:r>
            <a:endParaRPr lang="en-US" altLang="en-US" dirty="0">
              <a:sym typeface="Tahoma" pitchFamily="34" charset="0"/>
            </a:endParaRPr>
          </a:p>
        </p:txBody>
      </p:sp>
      <p:sp>
        <p:nvSpPr>
          <p:cNvPr id="20484"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F89F7E3-2E07-46A6-8609-E9B5FBC85C84}" type="slidenum">
              <a:rPr lang="en-US" altLang="en-US" smtClean="0">
                <a:sym typeface="Tahoma" panose="020B0604030504040204" pitchFamily="34" charset="0"/>
              </a:rPr>
              <a:pPr/>
              <a:t>91</a:t>
            </a:fld>
            <a:endParaRPr lang="en-US" altLang="en-US">
              <a:sym typeface="Tahoma" panose="020B0604030504040204" pitchFamily="34" charset="0"/>
            </a:endParaRPr>
          </a:p>
        </p:txBody>
      </p:sp>
    </p:spTree>
    <p:extLst>
      <p:ext uri="{BB962C8B-B14F-4D97-AF65-F5344CB8AC3E}">
        <p14:creationId xmlns:p14="http://schemas.microsoft.com/office/powerpoint/2010/main" val="48982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txBox="1">
            <a:spLocks noGrp="1"/>
          </p:cNvSpPr>
          <p:nvPr>
            <p:ph type="title"/>
          </p:nvPr>
        </p:nvSpPr>
        <p:spPr/>
        <p:txBody>
          <a:bodyPr/>
          <a:lstStyle/>
          <a:p>
            <a:r>
              <a:rPr lang="en-US" altLang="en-US" smtClean="0">
                <a:sym typeface="Tahoma" panose="020B0604030504040204" pitchFamily="34" charset="0"/>
              </a:rPr>
              <a:t>Step 3: Output</a:t>
            </a:r>
          </a:p>
        </p:txBody>
      </p:sp>
      <p:sp>
        <p:nvSpPr>
          <p:cNvPr id="21507" name="Text Placeholder 2"/>
          <p:cNvSpPr txBox="1">
            <a:spLocks noGrp="1"/>
          </p:cNvSpPr>
          <p:nvPr>
            <p:ph type="body" idx="1"/>
          </p:nvPr>
        </p:nvSpPr>
        <p:spPr/>
        <p:txBody>
          <a:bodyPr/>
          <a:lstStyle/>
          <a:p>
            <a:r>
              <a:rPr lang="en-US" altLang="en-US" smtClean="0">
                <a:sym typeface="Tahoma" panose="020B0604030504040204" pitchFamily="34" charset="0"/>
              </a:rPr>
              <a:t>print('%0.1f degree Fahrenheit is equal to %0.1f degree Celsius' %(fahrenheit, celsius))</a:t>
            </a:r>
          </a:p>
        </p:txBody>
      </p:sp>
      <p:sp>
        <p:nvSpPr>
          <p:cNvPr id="21508"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65455C6-F2B1-4895-BA55-38CBC3E5764F}" type="slidenum">
              <a:rPr lang="en-US" altLang="en-US" smtClean="0">
                <a:sym typeface="Tahoma" panose="020B0604030504040204" pitchFamily="34" charset="0"/>
              </a:rPr>
              <a:pPr/>
              <a:t>92</a:t>
            </a:fld>
            <a:endParaRPr lang="en-US" altLang="en-US">
              <a:sym typeface="Tahoma" panose="020B0604030504040204" pitchFamily="34" charset="0"/>
            </a:endParaRPr>
          </a:p>
        </p:txBody>
      </p:sp>
    </p:spTree>
    <p:extLst>
      <p:ext uri="{BB962C8B-B14F-4D97-AF65-F5344CB8AC3E}">
        <p14:creationId xmlns:p14="http://schemas.microsoft.com/office/powerpoint/2010/main" val="10768184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109"/>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CCF57824-5C65-49F2-BEFD-CE7777D75E1C}"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93</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2531" name="Shape 110"/>
          <p:cNvSpPr txBox="1">
            <a:spLocks noGrp="1"/>
          </p:cNvSpPr>
          <p:nvPr>
            <p:ph type="title"/>
          </p:nvPr>
        </p:nvSpPr>
        <p:spPr/>
        <p:txBody>
          <a:bodyPr/>
          <a:lstStyle/>
          <a:p>
            <a:r>
              <a:rPr lang="en-US" altLang="en-US" b="1" dirty="0" smtClean="0">
                <a:sym typeface="Tahoma" panose="020B0604030504040204" pitchFamily="34" charset="0"/>
              </a:rPr>
              <a:t>Simple Decisions</a:t>
            </a:r>
          </a:p>
        </p:txBody>
      </p:sp>
      <p:sp>
        <p:nvSpPr>
          <p:cNvPr id="111" name="Shape 111"/>
          <p:cNvSpPr txBox="1">
            <a:spLocks noGrp="1"/>
          </p:cNvSpPr>
          <p:nvPr>
            <p:ph type="body" idx="1"/>
          </p:nvPr>
        </p:nvSpPr>
        <p:spPr/>
        <p:txBody>
          <a:bodyPr/>
          <a:lstStyle/>
          <a:p>
            <a:r>
              <a:rPr lang="en-US" altLang="en-US" smtClean="0">
                <a:sym typeface="Tahoma" panose="020B0604030504040204" pitchFamily="34" charset="0"/>
              </a:rPr>
              <a:t>Control structures allow us to alter this sequential program flow.</a:t>
            </a:r>
          </a:p>
          <a:p>
            <a:r>
              <a:rPr lang="en-US" altLang="en-US" smtClean="0">
                <a:sym typeface="Tahoma" panose="020B0604030504040204" pitchFamily="34" charset="0"/>
              </a:rPr>
              <a:t>allow a program to execute different sequences of instructions for different cases, allowing the program to </a:t>
            </a:r>
            <a:r>
              <a:rPr lang="en-US" altLang="en-US" smtClean="0">
                <a:sym typeface="Times New Roman" panose="02020603050405020304" pitchFamily="18" charset="0"/>
              </a:rPr>
              <a:t>“</a:t>
            </a:r>
            <a:r>
              <a:rPr lang="en-US" altLang="en-US" smtClean="0">
                <a:sym typeface="Tahoma" panose="020B0604030504040204" pitchFamily="34" charset="0"/>
              </a:rPr>
              <a:t>choose</a:t>
            </a:r>
            <a:r>
              <a:rPr lang="en-US" altLang="en-US" smtClean="0">
                <a:sym typeface="Times New Roman" panose="02020603050405020304" pitchFamily="18" charset="0"/>
              </a:rPr>
              <a:t>”</a:t>
            </a:r>
            <a:r>
              <a:rPr lang="en-US" altLang="en-US" smtClean="0">
                <a:sym typeface="Tahoma" panose="020B0604030504040204" pitchFamily="34" charset="0"/>
              </a:rPr>
              <a:t> an appropriate course of action.</a:t>
            </a:r>
          </a:p>
        </p:txBody>
      </p:sp>
    </p:spTree>
    <p:extLst>
      <p:ext uri="{BB962C8B-B14F-4D97-AF65-F5344CB8AC3E}">
        <p14:creationId xmlns:p14="http://schemas.microsoft.com/office/powerpoint/2010/main" val="1493179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 calcmode="lin" valueType="num">
                                      <p:cBhvr additive="base">
                                        <p:cTn id="7" dur="500"/>
                                        <p:tgtEl>
                                          <p:spTgt spid="11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 calcmode="lin" valueType="num">
                                      <p:cBhvr additive="base">
                                        <p:cTn id="12" dur="500"/>
                                        <p:tgtEl>
                                          <p:spTgt spid="11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12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F3FE40A5-E236-49DE-8F59-E1282BB989A0}"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94</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3555" name="Shape 124"/>
          <p:cNvSpPr txBox="1">
            <a:spLocks noGrp="1"/>
          </p:cNvSpPr>
          <p:nvPr>
            <p:ph type="title"/>
          </p:nvPr>
        </p:nvSpPr>
        <p:spPr/>
        <p:txBody>
          <a:bodyPr/>
          <a:lstStyle/>
          <a:p>
            <a:r>
              <a:rPr lang="en-US" altLang="en-US" b="1" dirty="0" smtClean="0">
                <a:sym typeface="Tahoma" panose="020B0604030504040204" pitchFamily="34" charset="0"/>
              </a:rPr>
              <a:t>Example:</a:t>
            </a:r>
            <a:br>
              <a:rPr lang="en-US" altLang="en-US" b="1" dirty="0" smtClean="0">
                <a:sym typeface="Tahoma" panose="020B0604030504040204" pitchFamily="34" charset="0"/>
              </a:rPr>
            </a:br>
            <a:r>
              <a:rPr lang="en-US" altLang="en-US" b="1" dirty="0" smtClean="0">
                <a:sym typeface="Tahoma" panose="020B0604030504040204" pitchFamily="34" charset="0"/>
              </a:rPr>
              <a:t>Temperature Warnings</a:t>
            </a:r>
          </a:p>
        </p:txBody>
      </p:sp>
      <p:sp>
        <p:nvSpPr>
          <p:cNvPr id="125" name="Shape 125"/>
          <p:cNvSpPr txBox="1">
            <a:spLocks noGrp="1"/>
          </p:cNvSpPr>
          <p:nvPr>
            <p:ph type="body" idx="1"/>
          </p:nvPr>
        </p:nvSpPr>
        <p:spPr/>
        <p:txBody>
          <a:bodyPr/>
          <a:lstStyle/>
          <a:p>
            <a:r>
              <a:rPr lang="en-US" altLang="en-US" smtClean="0">
                <a:sym typeface="Tahoma" panose="020B0604030504040204" pitchFamily="34" charset="0"/>
              </a:rPr>
              <a:t>Let</a:t>
            </a:r>
            <a:r>
              <a:rPr lang="en-US" altLang="en-US" smtClean="0">
                <a:sym typeface="Times New Roman" panose="02020603050405020304" pitchFamily="18" charset="0"/>
              </a:rPr>
              <a:t>’</a:t>
            </a:r>
            <a:r>
              <a:rPr lang="en-US" altLang="en-US" smtClean="0">
                <a:sym typeface="Tahoma" panose="020B0604030504040204" pitchFamily="34" charset="0"/>
              </a:rPr>
              <a:t>s say we want to modify that program to print a warning when the weather is extreme.</a:t>
            </a:r>
          </a:p>
          <a:p>
            <a:r>
              <a:rPr lang="en-US" altLang="en-US" smtClean="0">
                <a:sym typeface="Tahoma" panose="020B0604030504040204" pitchFamily="34" charset="0"/>
              </a:rPr>
              <a:t>Any temperature over 90 degrees Fahrenheit and lower than 30 degrees Fahrenheit will cause a hot and cold weather warning, respectively.</a:t>
            </a:r>
          </a:p>
        </p:txBody>
      </p:sp>
    </p:spTree>
    <p:extLst>
      <p:ext uri="{BB962C8B-B14F-4D97-AF65-F5344CB8AC3E}">
        <p14:creationId xmlns:p14="http://schemas.microsoft.com/office/powerpoint/2010/main" val="599524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 calcmode="lin" valueType="num">
                                      <p:cBhvr additive="base">
                                        <p:cTn id="7" dur="500"/>
                                        <p:tgtEl>
                                          <p:spTgt spid="12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 calcmode="lin" valueType="num">
                                      <p:cBhvr additive="base">
                                        <p:cTn id="12" dur="500"/>
                                        <p:tgtEl>
                                          <p:spTgt spid="12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 13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EFE99D94-6F6A-41FF-B647-FADE97915FD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95</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4579" name="Shape 131"/>
          <p:cNvSpPr txBox="1">
            <a:spLocks noGrp="1"/>
          </p:cNvSpPr>
          <p:nvPr>
            <p:ph type="title"/>
          </p:nvPr>
        </p:nvSpPr>
        <p:spPr/>
        <p:txBody>
          <a:bodyPr/>
          <a:lstStyle/>
          <a:p>
            <a:r>
              <a:rPr lang="en-US" altLang="en-US" b="1" dirty="0" smtClean="0">
                <a:sym typeface="Tahoma" panose="020B0604030504040204" pitchFamily="34" charset="0"/>
              </a:rPr>
              <a:t>Example:</a:t>
            </a:r>
            <a:br>
              <a:rPr lang="en-US" altLang="en-US" b="1" dirty="0" smtClean="0">
                <a:sym typeface="Tahoma" panose="020B0604030504040204" pitchFamily="34" charset="0"/>
              </a:rPr>
            </a:br>
            <a:r>
              <a:rPr lang="en-US" altLang="en-US" b="1" dirty="0" smtClean="0">
                <a:sym typeface="Tahoma" panose="020B0604030504040204" pitchFamily="34" charset="0"/>
              </a:rPr>
              <a:t>Temperature Warnings</a:t>
            </a:r>
          </a:p>
        </p:txBody>
      </p:sp>
      <p:sp>
        <p:nvSpPr>
          <p:cNvPr id="132" name="Shape 132"/>
          <p:cNvSpPr txBox="1">
            <a:spLocks noGrp="1"/>
          </p:cNvSpPr>
          <p:nvPr>
            <p:ph type="body" idx="1"/>
          </p:nvPr>
        </p:nvSpPr>
        <p:spPr/>
        <p:txBody>
          <a:bodyPr/>
          <a:lstStyle/>
          <a:p>
            <a:r>
              <a:rPr lang="en-US" altLang="en-US" smtClean="0">
                <a:sym typeface="Tahoma" panose="020B0604030504040204" pitchFamily="34" charset="0"/>
              </a:rPr>
              <a:t>Input the temperature in degrees Celsius (call it celsius)</a:t>
            </a:r>
          </a:p>
          <a:p>
            <a:r>
              <a:rPr lang="en-US" altLang="en-US" smtClean="0">
                <a:sym typeface="Tahoma" panose="020B0604030504040204" pitchFamily="34" charset="0"/>
              </a:rPr>
              <a:t>Calculate fahrenheit as 9/5 celsius + 32</a:t>
            </a:r>
          </a:p>
          <a:p>
            <a:r>
              <a:rPr lang="en-US" altLang="en-US" smtClean="0">
                <a:sym typeface="Tahoma" panose="020B0604030504040204" pitchFamily="34" charset="0"/>
              </a:rPr>
              <a:t>Output fahrenheit</a:t>
            </a:r>
          </a:p>
          <a:p>
            <a:r>
              <a:rPr lang="en-US" altLang="en-US" smtClean="0">
                <a:sym typeface="Tahoma" panose="020B0604030504040204" pitchFamily="34" charset="0"/>
              </a:rPr>
              <a:t>If fahrenheit &gt; 90</a:t>
            </a:r>
            <a:br>
              <a:rPr lang="en-US" altLang="en-US" smtClean="0">
                <a:sym typeface="Tahoma" panose="020B0604030504040204" pitchFamily="34" charset="0"/>
              </a:rPr>
            </a:br>
            <a:r>
              <a:rPr lang="en-US" altLang="en-US" smtClean="0">
                <a:sym typeface="Tahoma" panose="020B0604030504040204" pitchFamily="34" charset="0"/>
              </a:rPr>
              <a:t>   print a heat warning</a:t>
            </a:r>
          </a:p>
          <a:p>
            <a:r>
              <a:rPr lang="en-US" altLang="en-US" smtClean="0">
                <a:sym typeface="Tahoma" panose="020B0604030504040204" pitchFamily="34" charset="0"/>
              </a:rPr>
              <a:t>If fahrenheit &gt; 30</a:t>
            </a:r>
            <a:br>
              <a:rPr lang="en-US" altLang="en-US" smtClean="0">
                <a:sym typeface="Tahoma" panose="020B0604030504040204" pitchFamily="34" charset="0"/>
              </a:rPr>
            </a:br>
            <a:r>
              <a:rPr lang="en-US" altLang="en-US" smtClean="0">
                <a:sym typeface="Tahoma" panose="020B0604030504040204" pitchFamily="34" charset="0"/>
              </a:rPr>
              <a:t>   print a cold warning</a:t>
            </a:r>
          </a:p>
        </p:txBody>
      </p:sp>
    </p:spTree>
    <p:extLst>
      <p:ext uri="{BB962C8B-B14F-4D97-AF65-F5344CB8AC3E}">
        <p14:creationId xmlns:p14="http://schemas.microsoft.com/office/powerpoint/2010/main" val="271937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 calcmode="lin" valueType="num">
                                      <p:cBhvr additive="base">
                                        <p:cTn id="7" dur="500"/>
                                        <p:tgtEl>
                                          <p:spTgt spid="13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2">
                                            <p:txEl>
                                              <p:pRg st="1" end="1"/>
                                            </p:txEl>
                                          </p:spTgt>
                                        </p:tgtEl>
                                        <p:attrNameLst>
                                          <p:attrName>style.visibility</p:attrName>
                                        </p:attrNameLst>
                                      </p:cBhvr>
                                      <p:to>
                                        <p:strVal val="visible"/>
                                      </p:to>
                                    </p:set>
                                    <p:anim calcmode="lin" valueType="num">
                                      <p:cBhvr additive="base">
                                        <p:cTn id="12" dur="500"/>
                                        <p:tgtEl>
                                          <p:spTgt spid="13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32">
                                            <p:txEl>
                                              <p:pRg st="2" end="2"/>
                                            </p:txEl>
                                          </p:spTgt>
                                        </p:tgtEl>
                                        <p:attrNameLst>
                                          <p:attrName>style.visibility</p:attrName>
                                        </p:attrNameLst>
                                      </p:cBhvr>
                                      <p:to>
                                        <p:strVal val="visible"/>
                                      </p:to>
                                    </p:set>
                                    <p:anim calcmode="lin" valueType="num">
                                      <p:cBhvr additive="base">
                                        <p:cTn id="17" dur="500"/>
                                        <p:tgtEl>
                                          <p:spTgt spid="13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32">
                                            <p:txEl>
                                              <p:pRg st="3" end="3"/>
                                            </p:txEl>
                                          </p:spTgt>
                                        </p:tgtEl>
                                        <p:attrNameLst>
                                          <p:attrName>style.visibility</p:attrName>
                                        </p:attrNameLst>
                                      </p:cBhvr>
                                      <p:to>
                                        <p:strVal val="visible"/>
                                      </p:to>
                                    </p:set>
                                    <p:anim calcmode="lin" valueType="num">
                                      <p:cBhvr additive="base">
                                        <p:cTn id="22" dur="500"/>
                                        <p:tgtEl>
                                          <p:spTgt spid="13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32">
                                            <p:txEl>
                                              <p:pRg st="4" end="4"/>
                                            </p:txEl>
                                          </p:spTgt>
                                        </p:tgtEl>
                                        <p:attrNameLst>
                                          <p:attrName>style.visibility</p:attrName>
                                        </p:attrNameLst>
                                      </p:cBhvr>
                                      <p:to>
                                        <p:strVal val="visible"/>
                                      </p:to>
                                    </p:set>
                                    <p:anim calcmode="lin" valueType="num">
                                      <p:cBhvr additive="base">
                                        <p:cTn id="27" dur="500"/>
                                        <p:tgtEl>
                                          <p:spTgt spid="13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144"/>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83886260-B9B7-4842-A73F-1EE497F5C6BE}"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96</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5603" name="Shape 145"/>
          <p:cNvSpPr txBox="1">
            <a:spLocks noGrp="1"/>
          </p:cNvSpPr>
          <p:nvPr>
            <p:ph type="title"/>
          </p:nvPr>
        </p:nvSpPr>
        <p:spPr/>
        <p:txBody>
          <a:bodyPr/>
          <a:lstStyle/>
          <a:p>
            <a:r>
              <a:rPr lang="en-US" altLang="en-US" b="1" dirty="0" smtClean="0">
                <a:sym typeface="Tahoma" panose="020B0604030504040204" pitchFamily="34" charset="0"/>
              </a:rPr>
              <a:t>Example:</a:t>
            </a:r>
            <a:br>
              <a:rPr lang="en-US" altLang="en-US" b="1" dirty="0" smtClean="0">
                <a:sym typeface="Tahoma" panose="020B0604030504040204" pitchFamily="34" charset="0"/>
              </a:rPr>
            </a:br>
            <a:r>
              <a:rPr lang="en-US" altLang="en-US" b="1" dirty="0" smtClean="0">
                <a:sym typeface="Tahoma" panose="020B0604030504040204" pitchFamily="34" charset="0"/>
              </a:rPr>
              <a:t>Temperature Warnings</a:t>
            </a:r>
          </a:p>
        </p:txBody>
      </p:sp>
      <p:pic>
        <p:nvPicPr>
          <p:cNvPr id="25604" name="Shape 146" descr="C:\Documents and Settings\Terry\My Documents\Teaching\W04\CS 120\Textbook\Figures\convertFlow.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81200"/>
            <a:ext cx="39179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3192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151"/>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1FA50AA7-95C5-4F24-A0C8-19E1796A67B4}"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97</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6627" name="Shape 152"/>
          <p:cNvSpPr txBox="1">
            <a:spLocks noGrp="1"/>
          </p:cNvSpPr>
          <p:nvPr>
            <p:ph type="title"/>
          </p:nvPr>
        </p:nvSpPr>
        <p:spPr/>
        <p:txBody>
          <a:bodyPr/>
          <a:lstStyle/>
          <a:p>
            <a:r>
              <a:rPr lang="en-US" altLang="en-US" b="1" dirty="0" smtClean="0">
                <a:sym typeface="Tahoma" panose="020B0604030504040204" pitchFamily="34" charset="0"/>
              </a:rPr>
              <a:t>Example:</a:t>
            </a:r>
            <a:br>
              <a:rPr lang="en-US" altLang="en-US" b="1" dirty="0" smtClean="0">
                <a:sym typeface="Tahoma" panose="020B0604030504040204" pitchFamily="34" charset="0"/>
              </a:rPr>
            </a:br>
            <a:r>
              <a:rPr lang="en-US" altLang="en-US" b="1" dirty="0" smtClean="0">
                <a:sym typeface="Tahoma" panose="020B0604030504040204" pitchFamily="34" charset="0"/>
              </a:rPr>
              <a:t>Temperature Warnings</a:t>
            </a:r>
          </a:p>
        </p:txBody>
      </p:sp>
      <p:sp>
        <p:nvSpPr>
          <p:cNvPr id="26628" name="Shape 153"/>
          <p:cNvSpPr txBox="1">
            <a:spLocks noGrp="1"/>
          </p:cNvSpPr>
          <p:nvPr>
            <p:ph type="body" idx="1"/>
          </p:nvPr>
        </p:nvSpPr>
        <p:spPr/>
        <p:txBody>
          <a:bodyPr/>
          <a:lstStyle/>
          <a:p>
            <a:r>
              <a:rPr lang="en-US" altLang="en-US" smtClean="0">
                <a:sym typeface="Courier New" panose="02070309020205020404" pitchFamily="49" charset="0"/>
              </a:rPr>
              <a:t>celsius = eval(input("What is the Celsius temperature? "))</a:t>
            </a:r>
          </a:p>
          <a:p>
            <a:r>
              <a:rPr lang="en-US" altLang="en-US" smtClean="0">
                <a:sym typeface="Courier New" panose="02070309020205020404" pitchFamily="49" charset="0"/>
              </a:rPr>
              <a:t>fahrenheit = 9 / 5 * celsius + 32</a:t>
            </a:r>
          </a:p>
          <a:p>
            <a:r>
              <a:rPr lang="en-US" altLang="en-US" smtClean="0">
                <a:sym typeface="Courier New" panose="02070309020205020404" pitchFamily="49" charset="0"/>
              </a:rPr>
              <a:t>    print("The temperature is", fahrenheit, "degrees fahrenheit.")</a:t>
            </a:r>
          </a:p>
          <a:p>
            <a:r>
              <a:rPr lang="en-US" altLang="en-US" smtClean="0">
                <a:sym typeface="Courier New" panose="02070309020205020404" pitchFamily="49" charset="0"/>
              </a:rPr>
              <a:t>if fahrenheit &gt;= 90:</a:t>
            </a:r>
          </a:p>
          <a:p>
            <a:r>
              <a:rPr lang="en-US" altLang="en-US" smtClean="0">
                <a:sym typeface="Courier New" panose="02070309020205020404" pitchFamily="49" charset="0"/>
              </a:rPr>
              <a:t>    print("It's really hot out there, be careful!")</a:t>
            </a:r>
          </a:p>
          <a:p>
            <a:r>
              <a:rPr lang="en-US" altLang="en-US" smtClean="0">
                <a:sym typeface="Courier New" panose="02070309020205020404" pitchFamily="49" charset="0"/>
              </a:rPr>
              <a:t>if fahrenheit &lt;= 30:</a:t>
            </a:r>
          </a:p>
          <a:p>
            <a:r>
              <a:rPr lang="en-US" altLang="en-US" smtClean="0">
                <a:sym typeface="Courier New" panose="02070309020205020404" pitchFamily="49" charset="0"/>
              </a:rPr>
              <a:t>    print("Brrrrr. Be sure to dress warmly")</a:t>
            </a:r>
          </a:p>
          <a:p>
            <a:endParaRPr lang="en-US" altLang="en-US" smtClean="0">
              <a:sym typeface="Courier New" panose="02070309020205020404" pitchFamily="49" charset="0"/>
            </a:endParaRPr>
          </a:p>
          <a:p>
            <a:endParaRPr lang="en-US" altLang="en-US" smtClean="0">
              <a:sym typeface="Courier New" panose="02070309020205020404" pitchFamily="49" charset="0"/>
            </a:endParaRPr>
          </a:p>
        </p:txBody>
      </p:sp>
    </p:spTree>
    <p:extLst>
      <p:ext uri="{BB962C8B-B14F-4D97-AF65-F5344CB8AC3E}">
        <p14:creationId xmlns:p14="http://schemas.microsoft.com/office/powerpoint/2010/main" val="6184299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19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B6DCB03D-A394-4873-8F62-BA270AD6E640}"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98</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1747" name="Shape 194"/>
          <p:cNvSpPr txBox="1">
            <a:spLocks noGrp="1"/>
          </p:cNvSpPr>
          <p:nvPr>
            <p:ph type="title"/>
          </p:nvPr>
        </p:nvSpPr>
        <p:spPr/>
        <p:txBody>
          <a:bodyPr/>
          <a:lstStyle/>
          <a:p>
            <a:r>
              <a:rPr lang="en-US" altLang="en-US" smtClean="0">
                <a:sym typeface="Tahoma" panose="020B0604030504040204" pitchFamily="34" charset="0"/>
              </a:rPr>
              <a:t>Forming Simple Conditions</a:t>
            </a:r>
          </a:p>
        </p:txBody>
      </p:sp>
      <p:graphicFrame>
        <p:nvGraphicFramePr>
          <p:cNvPr id="195" name="Shape 195"/>
          <p:cNvGraphicFramePr>
            <a:graphicFrameLocks noGrp="1"/>
          </p:cNvGraphicFramePr>
          <p:nvPr>
            <p:extLst>
              <p:ext uri="{D42A27DB-BD31-4B8C-83A1-F6EECF244321}">
                <p14:modId xmlns:p14="http://schemas.microsoft.com/office/powerpoint/2010/main" val="210598336"/>
              </p:ext>
            </p:extLst>
          </p:nvPr>
        </p:nvGraphicFramePr>
        <p:xfrm>
          <a:off x="533400" y="2133600"/>
          <a:ext cx="8269288" cy="4114801"/>
        </p:xfrm>
        <a:graphic>
          <a:graphicData uri="http://schemas.openxmlformats.org/drawingml/2006/table">
            <a:tbl>
              <a:tblPr/>
              <a:tblGrid>
                <a:gridCol w="1822450"/>
                <a:gridCol w="2216150"/>
                <a:gridCol w="4230688"/>
              </a:tblGrid>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Python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Mathematics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Meaning</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&lt;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&lt;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Less than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&lt;=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1" i="0" u="none" strike="noStrike" cap="none" normalizeH="0" baseline="0" dirty="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Less than or 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&gt;=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1"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Greater than or 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&gt;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&gt;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Greater than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1"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Not 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565436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hape 31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313EFFCD-13F2-4B37-817A-EF3AAEACAB3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99</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3795" name="Shape 311"/>
          <p:cNvSpPr txBox="1">
            <a:spLocks noGrp="1"/>
          </p:cNvSpPr>
          <p:nvPr>
            <p:ph type="title"/>
          </p:nvPr>
        </p:nvSpPr>
        <p:spPr/>
        <p:txBody>
          <a:bodyPr/>
          <a:lstStyle/>
          <a:p>
            <a:r>
              <a:rPr lang="en-US" altLang="en-US" smtClean="0">
                <a:sym typeface="Tahoma" panose="020B0604030504040204" pitchFamily="34" charset="0"/>
              </a:rPr>
              <a:t>Definite Loops</a:t>
            </a:r>
          </a:p>
        </p:txBody>
      </p:sp>
      <p:sp>
        <p:nvSpPr>
          <p:cNvPr id="312" name="Shape 312"/>
          <p:cNvSpPr txBox="1">
            <a:spLocks noGrp="1"/>
          </p:cNvSpPr>
          <p:nvPr>
            <p:ph type="body" idx="1"/>
          </p:nvPr>
        </p:nvSpPr>
        <p:spPr/>
        <p:txBody>
          <a:bodyPr/>
          <a:lstStyle/>
          <a:p>
            <a:r>
              <a:rPr lang="en-US" altLang="en-US" smtClean="0">
                <a:sym typeface="Tahoma" panose="020B0604030504040204" pitchFamily="34" charset="0"/>
              </a:rPr>
              <a:t>A definite loop executes a definite number of times, i.e., at the time Python starts the loop it knows exactly how many iterations to do.</a:t>
            </a:r>
          </a:p>
          <a:p>
            <a:r>
              <a:rPr lang="en-US" altLang="en-US" smtClean="0">
                <a:sym typeface="Tahoma" panose="020B0604030504040204" pitchFamily="34" charset="0"/>
              </a:rPr>
              <a:t>for &lt;var&gt; in &lt;sequence&gt;:</a:t>
            </a:r>
            <a:br>
              <a:rPr lang="en-US" altLang="en-US" smtClean="0">
                <a:sym typeface="Tahoma" panose="020B0604030504040204" pitchFamily="34" charset="0"/>
              </a:rPr>
            </a:br>
            <a:r>
              <a:rPr lang="en-US" altLang="en-US" smtClean="0">
                <a:sym typeface="Tahoma" panose="020B0604030504040204" pitchFamily="34" charset="0"/>
              </a:rPr>
              <a:t>	&lt;body&gt;</a:t>
            </a:r>
          </a:p>
          <a:p>
            <a:r>
              <a:rPr lang="en-US" altLang="en-US" smtClean="0">
                <a:sym typeface="Tahoma" panose="020B0604030504040204" pitchFamily="34" charset="0"/>
              </a:rPr>
              <a:t>The beginning and end of the body are indicated by indentation.</a:t>
            </a:r>
          </a:p>
        </p:txBody>
      </p:sp>
    </p:spTree>
    <p:extLst>
      <p:ext uri="{BB962C8B-B14F-4D97-AF65-F5344CB8AC3E}">
        <p14:creationId xmlns:p14="http://schemas.microsoft.com/office/powerpoint/2010/main" val="3710771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500"/>
                                        <p:tgtEl>
                                          <p:spTgt spid="3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500"/>
                                        <p:tgtEl>
                                          <p:spTgt spid="3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12">
                                            <p:txEl>
                                              <p:pRg st="2" end="2"/>
                                            </p:txEl>
                                          </p:spTgt>
                                        </p:tgtEl>
                                        <p:attrNameLst>
                                          <p:attrName>style.visibility</p:attrName>
                                        </p:attrNameLst>
                                      </p:cBhvr>
                                      <p:to>
                                        <p:strVal val="visible"/>
                                      </p:to>
                                    </p:set>
                                    <p:anim calcmode="lin" valueType="num">
                                      <p:cBhvr additive="base">
                                        <p:cTn id="17" dur="500"/>
                                        <p:tgtEl>
                                          <p:spTgt spid="3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677</TotalTime>
  <Words>6647</Words>
  <Application>Microsoft Office PowerPoint</Application>
  <PresentationFormat>On-screen Show (4:3)</PresentationFormat>
  <Paragraphs>1185</Paragraphs>
  <Slides>168</Slides>
  <Notes>151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168</vt:i4>
      </vt:variant>
    </vt:vector>
  </HeadingPairs>
  <TitlesOfParts>
    <vt:vector size="176" baseType="lpstr">
      <vt:lpstr>Noto Sans Symbols</vt:lpstr>
      <vt:lpstr>Arial</vt:lpstr>
      <vt:lpstr>Calibri</vt:lpstr>
      <vt:lpstr>Calibri Light</vt:lpstr>
      <vt:lpstr>Courier New</vt:lpstr>
      <vt:lpstr>Tahoma</vt:lpstr>
      <vt:lpstr>Times New Roman</vt:lpstr>
      <vt:lpstr>Office Theme</vt:lpstr>
      <vt:lpstr>Computer Program</vt:lpstr>
      <vt:lpstr>Program Power</vt:lpstr>
      <vt:lpstr>Program Power</vt:lpstr>
      <vt:lpstr>What is Computer Science?</vt:lpstr>
      <vt:lpstr>Hardware Basics</vt:lpstr>
      <vt:lpstr>Hardware Basics</vt:lpstr>
      <vt:lpstr>Hardware Basics</vt:lpstr>
      <vt:lpstr>Hardware Basics</vt:lpstr>
      <vt:lpstr>Programming Languages</vt:lpstr>
      <vt:lpstr>Programming Languages</vt:lpstr>
      <vt:lpstr>Programming Languages</vt:lpstr>
      <vt:lpstr>Programming Languages</vt:lpstr>
      <vt:lpstr>Programming Languages</vt:lpstr>
      <vt:lpstr>Programming Languages</vt:lpstr>
      <vt:lpstr>Programming Languages</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Chaos and Computers</vt:lpstr>
      <vt:lpstr>Chaos and Computers</vt:lpstr>
      <vt:lpstr>Chaos and Computers</vt:lpstr>
      <vt:lpstr>PowerPoint Presentation</vt:lpstr>
      <vt:lpstr>Objectives</vt:lpstr>
      <vt:lpstr>The Software Development Process</vt:lpstr>
      <vt:lpstr>The Software Development Process</vt:lpstr>
      <vt:lpstr>The Software Development Process</vt:lpstr>
      <vt:lpstr>The Software Development Process</vt:lpstr>
      <vt:lpstr>The Software Development Process</vt:lpstr>
      <vt:lpstr>The Software Development Process</vt:lpstr>
      <vt:lpstr>The Software Development Process</vt:lpstr>
      <vt:lpstr>Example Program: Temperature Converter</vt:lpstr>
      <vt:lpstr>Example Program: Temperature Converter</vt:lpstr>
      <vt:lpstr>Example Program: Temperature Converter</vt:lpstr>
      <vt:lpstr>Example Program: Temperature Converter</vt:lpstr>
      <vt:lpstr>Example Program: Temperature Converter</vt:lpstr>
      <vt:lpstr>Example Program: Temperature Converter</vt:lpstr>
      <vt:lpstr>Elements of Programs</vt:lpstr>
      <vt:lpstr>Elements of Programs</vt:lpstr>
      <vt:lpstr>Elements of Programs</vt:lpstr>
      <vt:lpstr>Elements of Programs</vt:lpstr>
      <vt:lpstr>Elements of Programs</vt:lpstr>
      <vt:lpstr>Elements of Programs</vt:lpstr>
      <vt:lpstr>Elements of Programs</vt:lpstr>
      <vt:lpstr>Elements of Programs</vt:lpstr>
      <vt:lpstr>Assignment Statements</vt:lpstr>
      <vt:lpstr>Assignment Statements</vt:lpstr>
      <vt:lpstr>Assignment Statements</vt:lpstr>
      <vt:lpstr>Assignment Statements</vt:lpstr>
      <vt:lpstr>Assignment Statements</vt:lpstr>
      <vt:lpstr>Assigning Input</vt:lpstr>
      <vt:lpstr>Assigning Input</vt:lpstr>
      <vt:lpstr>Simultaneous Assignment</vt:lpstr>
      <vt:lpstr>Simultaneous Assignment</vt:lpstr>
      <vt:lpstr>Simultaneous Assignment</vt:lpstr>
      <vt:lpstr>Simultaneous Assignment </vt:lpstr>
      <vt:lpstr>Definite Loops</vt:lpstr>
      <vt:lpstr>Definite Loops</vt:lpstr>
      <vt:lpstr>Definite Loops</vt:lpstr>
      <vt:lpstr>Definite Loops</vt:lpstr>
      <vt:lpstr>Definite Loops</vt:lpstr>
      <vt:lpstr>Example Program: Future Value</vt:lpstr>
      <vt:lpstr>Example Program: Future Value</vt:lpstr>
      <vt:lpstr>PowerPoint Presentation</vt:lpstr>
      <vt:lpstr>Example Program: Future Value</vt:lpstr>
      <vt:lpstr>Example Program: Future Value</vt:lpstr>
      <vt:lpstr>Example Program: Future Value</vt:lpstr>
      <vt:lpstr>Example Program: Future Value</vt:lpstr>
      <vt:lpstr>LAB #1</vt:lpstr>
      <vt:lpstr>LAB #1</vt:lpstr>
      <vt:lpstr>Step 1: Get from input</vt:lpstr>
      <vt:lpstr>Step 2: Calculate</vt:lpstr>
      <vt:lpstr>Step 3: Output</vt:lpstr>
      <vt:lpstr>LAB #2</vt:lpstr>
      <vt:lpstr>Step 1: Get from input</vt:lpstr>
      <vt:lpstr>Step 2: Calculate</vt:lpstr>
      <vt:lpstr>Step 3: Output</vt:lpstr>
      <vt:lpstr>Simple Decisions</vt:lpstr>
      <vt:lpstr>Example: Temperature Warnings</vt:lpstr>
      <vt:lpstr>Example: Temperature Warnings</vt:lpstr>
      <vt:lpstr>Example: Temperature Warnings</vt:lpstr>
      <vt:lpstr>Example: Temperature Warnings</vt:lpstr>
      <vt:lpstr>Forming Simple Conditions</vt:lpstr>
      <vt:lpstr>Definite Loops</vt:lpstr>
      <vt:lpstr>Definite Loops</vt:lpstr>
      <vt:lpstr>Definite Loops</vt:lpstr>
      <vt:lpstr>Definite Loops</vt:lpstr>
      <vt:lpstr>Definite Loops</vt:lpstr>
      <vt:lpstr>Example Program: Future Value</vt:lpstr>
      <vt:lpstr>Example Program: Future Value</vt:lpstr>
      <vt:lpstr>PowerPoint Presentation</vt:lpstr>
      <vt:lpstr>Example Program: Future Value</vt:lpstr>
      <vt:lpstr>Example Program: Future Value</vt:lpstr>
      <vt:lpstr>Example Program: Future Value</vt:lpstr>
      <vt:lpstr>Example Program: Future Value</vt:lpstr>
      <vt:lpstr>Example Program: Future Value</vt:lpstr>
      <vt:lpstr>Practice #1</vt:lpstr>
      <vt:lpstr>Practice #2 </vt:lpstr>
      <vt:lpstr>Part 2</vt:lpstr>
      <vt:lpstr>Multi-Way Decisions</vt:lpstr>
      <vt:lpstr>Multi-Way Decisions</vt:lpstr>
      <vt:lpstr>Multi-Way Decisions</vt:lpstr>
      <vt:lpstr>Multi-Way Decisions</vt:lpstr>
      <vt:lpstr>Multi-Way Decisions</vt:lpstr>
      <vt:lpstr>Multi-Way Decisions</vt:lpstr>
      <vt:lpstr>Multi-Way Decisions</vt:lpstr>
      <vt:lpstr>Multi-Way Decisions</vt:lpstr>
      <vt:lpstr>Practice: Max of Three</vt:lpstr>
      <vt:lpstr>PowerPoint Presentation</vt:lpstr>
      <vt:lpstr>Strategy 1: Compare Each to All</vt:lpstr>
      <vt:lpstr>Strategy 1: Compare Each to All</vt:lpstr>
      <vt:lpstr>Strategy 2: Decision Tree</vt:lpstr>
      <vt:lpstr>Strategy 2: Decision Tree</vt:lpstr>
      <vt:lpstr>Strategy 2: Decision Tree</vt:lpstr>
      <vt:lpstr>Strategy 2: Decision Tree</vt:lpstr>
      <vt:lpstr>Strategy 3: Sequential Processing</vt:lpstr>
      <vt:lpstr>Strategy 3: Sequential Processing</vt:lpstr>
      <vt:lpstr>Strategy 3: Sequential Processing</vt:lpstr>
      <vt:lpstr>Strategy 3: Sequential Programming</vt:lpstr>
      <vt:lpstr>Some Lessons</vt:lpstr>
      <vt:lpstr>Some Lessons</vt:lpstr>
      <vt:lpstr>Practice: Find Min of Six Numbers</vt:lpstr>
      <vt:lpstr>Objectives</vt:lpstr>
      <vt:lpstr>For Loops: A Quick Review</vt:lpstr>
      <vt:lpstr>For Loops: A Quick Review</vt:lpstr>
      <vt:lpstr>Indefinite Loops</vt:lpstr>
      <vt:lpstr>Indefinite Loops</vt:lpstr>
      <vt:lpstr>Indefinite Loops</vt:lpstr>
      <vt:lpstr>Indefinite Loops</vt:lpstr>
      <vt:lpstr>Indefinite Loop</vt:lpstr>
      <vt:lpstr>Indefinite Loop</vt:lpstr>
      <vt:lpstr>Indefinite Loop</vt:lpstr>
      <vt:lpstr>Indefinite Loop</vt:lpstr>
      <vt:lpstr>Indefinite Loop</vt:lpstr>
      <vt:lpstr>Interactive Loops</vt:lpstr>
      <vt:lpstr>Interactive Loops</vt:lpstr>
      <vt:lpstr>Sentinel Loops</vt:lpstr>
      <vt:lpstr>Sentinel Loops</vt:lpstr>
      <vt:lpstr>Sentinel Loops</vt:lpstr>
      <vt:lpstr>Sentinel Loops</vt:lpstr>
      <vt:lpstr>Sentinel Loops</vt:lpstr>
      <vt:lpstr>Sentinel Loops</vt:lpstr>
      <vt:lpstr>Computing with Booleans</vt:lpstr>
      <vt:lpstr>Boolean Operators</vt:lpstr>
      <vt:lpstr>Boolean Operators</vt:lpstr>
      <vt:lpstr>Boolean Expressions</vt:lpstr>
      <vt:lpstr>Boolean Operators </vt:lpstr>
      <vt:lpstr>Post-Test Loop</vt:lpstr>
      <vt:lpstr>Post-Test Loop</vt:lpstr>
      <vt:lpstr>Practice</vt:lpstr>
      <vt:lpstr>Practice</vt:lpstr>
      <vt:lpstr>Practice 1</vt:lpstr>
      <vt:lpstr>Practice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dc:title>
  <dc:creator>Frank Fei</dc:creator>
  <cp:lastModifiedBy>Frank Fei</cp:lastModifiedBy>
  <cp:revision>9</cp:revision>
  <dcterms:created xsi:type="dcterms:W3CDTF">2017-02-12T05:14:02Z</dcterms:created>
  <dcterms:modified xsi:type="dcterms:W3CDTF">2017-02-19T06:26:34Z</dcterms:modified>
</cp:coreProperties>
</file>