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8" r:id="rId99"/>
    <p:sldId id="360"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7" r:id="rId113"/>
    <p:sldId id="373" r:id="rId1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p:scale>
          <a:sx n="100" d="100"/>
          <a:sy n="100" d="100"/>
        </p:scale>
        <p:origin x="1896"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36AC6-6F65-420D-A38F-C8AC70B97FB8}" type="datetimeFigureOut">
              <a:rPr lang="en-US" smtClean="0"/>
              <a:t>2/11/2017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E0111-0C07-4CDB-974F-FA63C9AF3771}" type="slidenum">
              <a:rPr lang="en-US" smtClean="0"/>
              <a:t>‹#›</a:t>
            </a:fld>
            <a:endParaRPr lang="en-US"/>
          </a:p>
        </p:txBody>
      </p:sp>
    </p:spTree>
    <p:extLst>
      <p:ext uri="{BB962C8B-B14F-4D97-AF65-F5344CB8AC3E}">
        <p14:creationId xmlns:p14="http://schemas.microsoft.com/office/powerpoint/2010/main" val="2416581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74" name="Shape 7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835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58" name="Shape 15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96522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4754" name="Shape 384"/>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74755" name="Shape 385"/>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132466361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5778" name="Shape 39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75779" name="Shape 392"/>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3219610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65" name="Shape 16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733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72" name="Shape 17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8514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79" name="Shape 17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7464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86" name="Shape 18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7391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93" name="Shape 19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3985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00" name="Shape 20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183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07" name="Shape 20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926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14" name="Shape 21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4629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21" name="Shape 22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7348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81" name="Shape 8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9353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28" name="Shape 22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1320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35" name="Shape 23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1950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42" name="Shape 24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7712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49" name="Shape 2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212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56" name="Shape 25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703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63" name="Shape 26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69907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70" name="Shape 27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7868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77" name="Shape 27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9967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84" name="Shape 28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47003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91" name="Shape 29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3636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88" name="Shape 8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6628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98" name="Shape 29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85233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05" name="Shape 30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6162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12" name="Shape 31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04604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20" name="Shape 32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57043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27" name="Shape 32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297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34" name="Shape 33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50695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41" name="Shape 34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8611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49" name="Shape 3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5605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74" name="Shape 7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4612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81" name="Shape 8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5895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95" name="Shape 9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84630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88" name="Shape 8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8082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95" name="Shape 9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29013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02" name="Shape 10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81332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09" name="Shape 10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36737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16" name="Shape 11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30348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23" name="Shape 12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70086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57450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37" name="Shape 13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96198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44" name="Shape 14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09466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51" name="Shape 15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5186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16" name="Shape 11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62768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58" name="Shape 15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91823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65" name="Shape 16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05030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72" name="Shape 17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65061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79" name="Shape 17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6404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86" name="Shape 18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02003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93" name="Shape 19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5861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00" name="Shape 20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84510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07" name="Shape 20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86532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14" name="Shape 21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32399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21" name="Shape 22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8072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23" name="Shape 12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29204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29" name="Shape 22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06411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36" name="Shape 23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48614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43" name="Shape 24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1742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50" name="Shape 25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65055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58" name="Shape 25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37643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66" name="Shape 26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50362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73" name="Shape 27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60292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80" name="Shape 28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95573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87" name="Shape 28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00732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294" name="Shape 29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9811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17190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01" name="Shape 30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25440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08" name="Shape 30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840825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15" name="Shape 31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15935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22" name="Shape 32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303654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29" name="Shape 32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99218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36" name="Shape 33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44875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44" name="Shape 34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416989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51" name="Shape 35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801531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58" name="Shape 35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291176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64" name="Shape 36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8330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37" name="Shape 13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43455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71" name="Shape 37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036230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78" name="Shape 37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465807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385" name="Shape 38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154769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3250" name="Shape 106"/>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n-US" altLang="en-US" smtClean="0"/>
          </a:p>
        </p:txBody>
      </p:sp>
      <p:sp>
        <p:nvSpPr>
          <p:cNvPr id="53251" name="Shape 107"/>
          <p:cNvSpPr>
            <a:spLocks noGrp="1" noRot="1" noChangeAspect="1" noTextEdit="1"/>
          </p:cNvSpPr>
          <p:nvPr>
            <p:ph type="sldImg" idx="2"/>
          </p:nvPr>
        </p:nvSpPr>
        <p:spPr>
          <a:custGeom>
            <a:avLst/>
            <a:gdLst>
              <a:gd name="T0" fmla="*/ 0 w 120000"/>
              <a:gd name="T1" fmla="*/ 0 h 120000"/>
              <a:gd name="T2" fmla="*/ 4800600 w 120000"/>
              <a:gd name="T3" fmla="*/ 0 h 120000"/>
              <a:gd name="T4" fmla="*/ 4800600 w 120000"/>
              <a:gd name="T5" fmla="*/ 3600450 h 120000"/>
              <a:gd name="T6" fmla="*/ 0 w 120000"/>
              <a:gd name="T7" fmla="*/ 360045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headEnd/>
            <a:tailEnd/>
          </a:ln>
        </p:spPr>
      </p:sp>
    </p:spTree>
    <p:extLst>
      <p:ext uri="{BB962C8B-B14F-4D97-AF65-F5344CB8AC3E}">
        <p14:creationId xmlns:p14="http://schemas.microsoft.com/office/powerpoint/2010/main" val="425417271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4274" name="Shape 120"/>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n-US" altLang="en-US" smtClean="0"/>
          </a:p>
        </p:txBody>
      </p:sp>
      <p:sp>
        <p:nvSpPr>
          <p:cNvPr id="54275" name="Shape 121"/>
          <p:cNvSpPr>
            <a:spLocks noGrp="1" noRot="1" noChangeAspect="1" noTextEdit="1"/>
          </p:cNvSpPr>
          <p:nvPr>
            <p:ph type="sldImg" idx="2"/>
          </p:nvPr>
        </p:nvSpPr>
        <p:spPr>
          <a:custGeom>
            <a:avLst/>
            <a:gdLst>
              <a:gd name="T0" fmla="*/ 0 w 120000"/>
              <a:gd name="T1" fmla="*/ 0 h 120000"/>
              <a:gd name="T2" fmla="*/ 4800600 w 120000"/>
              <a:gd name="T3" fmla="*/ 0 h 120000"/>
              <a:gd name="T4" fmla="*/ 4800600 w 120000"/>
              <a:gd name="T5" fmla="*/ 3600450 h 120000"/>
              <a:gd name="T6" fmla="*/ 0 w 120000"/>
              <a:gd name="T7" fmla="*/ 360045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headEnd/>
            <a:tailEnd/>
          </a:ln>
        </p:spPr>
      </p:sp>
    </p:spTree>
    <p:extLst>
      <p:ext uri="{BB962C8B-B14F-4D97-AF65-F5344CB8AC3E}">
        <p14:creationId xmlns:p14="http://schemas.microsoft.com/office/powerpoint/2010/main" val="245180630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5298" name="Shape 127"/>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n-US" altLang="en-US" smtClean="0"/>
          </a:p>
        </p:txBody>
      </p:sp>
      <p:sp>
        <p:nvSpPr>
          <p:cNvPr id="55299" name="Shape 128"/>
          <p:cNvSpPr>
            <a:spLocks noGrp="1" noRot="1" noChangeAspect="1" noTextEdit="1"/>
          </p:cNvSpPr>
          <p:nvPr>
            <p:ph type="sldImg" idx="2"/>
          </p:nvPr>
        </p:nvSpPr>
        <p:spPr>
          <a:custGeom>
            <a:avLst/>
            <a:gdLst>
              <a:gd name="T0" fmla="*/ 0 w 120000"/>
              <a:gd name="T1" fmla="*/ 0 h 120000"/>
              <a:gd name="T2" fmla="*/ 4800600 w 120000"/>
              <a:gd name="T3" fmla="*/ 0 h 120000"/>
              <a:gd name="T4" fmla="*/ 4800600 w 120000"/>
              <a:gd name="T5" fmla="*/ 3600450 h 120000"/>
              <a:gd name="T6" fmla="*/ 0 w 120000"/>
              <a:gd name="T7" fmla="*/ 360045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headEnd/>
            <a:tailEnd/>
          </a:ln>
        </p:spPr>
      </p:sp>
    </p:spTree>
    <p:extLst>
      <p:ext uri="{BB962C8B-B14F-4D97-AF65-F5344CB8AC3E}">
        <p14:creationId xmlns:p14="http://schemas.microsoft.com/office/powerpoint/2010/main" val="37457465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322" name="Shape 14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n-US" altLang="en-US" smtClean="0"/>
          </a:p>
        </p:txBody>
      </p:sp>
      <p:sp>
        <p:nvSpPr>
          <p:cNvPr id="56323" name="Shape 142"/>
          <p:cNvSpPr>
            <a:spLocks noGrp="1" noRot="1" noChangeAspect="1" noTextEdit="1"/>
          </p:cNvSpPr>
          <p:nvPr>
            <p:ph type="sldImg" idx="2"/>
          </p:nvPr>
        </p:nvSpPr>
        <p:spPr>
          <a:custGeom>
            <a:avLst/>
            <a:gdLst>
              <a:gd name="T0" fmla="*/ 0 w 120000"/>
              <a:gd name="T1" fmla="*/ 0 h 120000"/>
              <a:gd name="T2" fmla="*/ 4800600 w 120000"/>
              <a:gd name="T3" fmla="*/ 0 h 120000"/>
              <a:gd name="T4" fmla="*/ 4800600 w 120000"/>
              <a:gd name="T5" fmla="*/ 3600450 h 120000"/>
              <a:gd name="T6" fmla="*/ 0 w 120000"/>
              <a:gd name="T7" fmla="*/ 360045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headEnd/>
            <a:tailEnd/>
          </a:ln>
        </p:spPr>
      </p:sp>
    </p:spTree>
    <p:extLst>
      <p:ext uri="{BB962C8B-B14F-4D97-AF65-F5344CB8AC3E}">
        <p14:creationId xmlns:p14="http://schemas.microsoft.com/office/powerpoint/2010/main" val="39671880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7346" name="Shape 148"/>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n-US" altLang="en-US" smtClean="0"/>
          </a:p>
        </p:txBody>
      </p:sp>
      <p:sp>
        <p:nvSpPr>
          <p:cNvPr id="57347" name="Shape 149"/>
          <p:cNvSpPr>
            <a:spLocks noGrp="1" noRot="1" noChangeAspect="1" noTextEdit="1"/>
          </p:cNvSpPr>
          <p:nvPr>
            <p:ph type="sldImg" idx="2"/>
          </p:nvPr>
        </p:nvSpPr>
        <p:spPr>
          <a:custGeom>
            <a:avLst/>
            <a:gdLst>
              <a:gd name="T0" fmla="*/ 0 w 120000"/>
              <a:gd name="T1" fmla="*/ 0 h 120000"/>
              <a:gd name="T2" fmla="*/ 4800600 w 120000"/>
              <a:gd name="T3" fmla="*/ 0 h 120000"/>
              <a:gd name="T4" fmla="*/ 4800600 w 120000"/>
              <a:gd name="T5" fmla="*/ 3600450 h 120000"/>
              <a:gd name="T6" fmla="*/ 0 w 120000"/>
              <a:gd name="T7" fmla="*/ 360045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headEnd/>
            <a:tailEnd/>
          </a:ln>
        </p:spPr>
      </p:sp>
    </p:spTree>
    <p:extLst>
      <p:ext uri="{BB962C8B-B14F-4D97-AF65-F5344CB8AC3E}">
        <p14:creationId xmlns:p14="http://schemas.microsoft.com/office/powerpoint/2010/main" val="275073381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2466" name="Shape 190"/>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n-US" altLang="en-US" smtClean="0"/>
          </a:p>
        </p:txBody>
      </p:sp>
      <p:sp>
        <p:nvSpPr>
          <p:cNvPr id="62467" name="Shape 191"/>
          <p:cNvSpPr>
            <a:spLocks noGrp="1" noRot="1" noChangeAspect="1" noTextEdit="1"/>
          </p:cNvSpPr>
          <p:nvPr>
            <p:ph type="sldImg" idx="2"/>
          </p:nvPr>
        </p:nvSpPr>
        <p:spPr>
          <a:custGeom>
            <a:avLst/>
            <a:gdLst>
              <a:gd name="T0" fmla="*/ 0 w 120000"/>
              <a:gd name="T1" fmla="*/ 0 h 120000"/>
              <a:gd name="T2" fmla="*/ 4800600 w 120000"/>
              <a:gd name="T3" fmla="*/ 0 h 120000"/>
              <a:gd name="T4" fmla="*/ 4800600 w 120000"/>
              <a:gd name="T5" fmla="*/ 3600450 h 120000"/>
              <a:gd name="T6" fmla="*/ 0 w 120000"/>
              <a:gd name="T7" fmla="*/ 360045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headEnd/>
            <a:tailEnd/>
          </a:ln>
        </p:spPr>
      </p:sp>
    </p:spTree>
    <p:extLst>
      <p:ext uri="{BB962C8B-B14F-4D97-AF65-F5344CB8AC3E}">
        <p14:creationId xmlns:p14="http://schemas.microsoft.com/office/powerpoint/2010/main" val="67984556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490" name="Shape 307"/>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63491" name="Shape 308"/>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2543122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974725" y="4560887"/>
            <a:ext cx="5365749" cy="4319587"/>
          </a:xfrm>
          <a:prstGeom prst="rect">
            <a:avLst/>
          </a:prstGeom>
        </p:spPr>
        <p:txBody>
          <a:bodyPr lIns="91425" tIns="91425" rIns="91425" bIns="91425" anchor="t" anchorCtr="0">
            <a:noAutofit/>
          </a:bodyPr>
          <a:lstStyle/>
          <a:p>
            <a:pPr lvl="0">
              <a:spcBef>
                <a:spcPts val="0"/>
              </a:spcBef>
              <a:buNone/>
            </a:pPr>
            <a:endParaRPr/>
          </a:p>
        </p:txBody>
      </p:sp>
      <p:sp>
        <p:nvSpPr>
          <p:cNvPr id="151" name="Shape 15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91004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4514" name="Shape 314"/>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64515" name="Shape 315"/>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425714890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5538" name="Shape 32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65539" name="Shape 322"/>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312653405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6562" name="Shape 328"/>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66563" name="Shape 329"/>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142722046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7586" name="Shape 335"/>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67587" name="Shape 336"/>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361022653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610" name="Shape 343"/>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68611" name="Shape 344"/>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181606805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9634" name="Shape 350"/>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69635" name="Shape 351"/>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377884446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0658" name="Shape 357"/>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70659" name="Shape 358"/>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140305961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682" name="Shape 363"/>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71683" name="Shape 364"/>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113725718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2706" name="Shape 370"/>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72707" name="Shape 371"/>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212996059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3730" name="Shape 377"/>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smtClean="0"/>
          </a:p>
        </p:txBody>
      </p:sp>
      <p:sp>
        <p:nvSpPr>
          <p:cNvPr id="73731" name="Shape 378"/>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2672173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3114F1-582E-4978-BCA6-69EBBE9E8459}" type="datetimeFigureOut">
              <a:rPr lang="en-US" smtClean="0"/>
              <a:t>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23956-1662-44C8-BF15-90DDB6B63DB1}" type="slidenum">
              <a:rPr lang="en-US" smtClean="0"/>
              <a:t>‹#›</a:t>
            </a:fld>
            <a:endParaRPr lang="en-US"/>
          </a:p>
        </p:txBody>
      </p:sp>
    </p:spTree>
    <p:extLst>
      <p:ext uri="{BB962C8B-B14F-4D97-AF65-F5344CB8AC3E}">
        <p14:creationId xmlns:p14="http://schemas.microsoft.com/office/powerpoint/2010/main" val="3877740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3114F1-582E-4978-BCA6-69EBBE9E8459}" type="datetimeFigureOut">
              <a:rPr lang="en-US" smtClean="0"/>
              <a:t>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23956-1662-44C8-BF15-90DDB6B63DB1}" type="slidenum">
              <a:rPr lang="en-US" smtClean="0"/>
              <a:t>‹#›</a:t>
            </a:fld>
            <a:endParaRPr lang="en-US"/>
          </a:p>
        </p:txBody>
      </p:sp>
    </p:spTree>
    <p:extLst>
      <p:ext uri="{BB962C8B-B14F-4D97-AF65-F5344CB8AC3E}">
        <p14:creationId xmlns:p14="http://schemas.microsoft.com/office/powerpoint/2010/main" val="2444582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3114F1-582E-4978-BCA6-69EBBE9E8459}" type="datetimeFigureOut">
              <a:rPr lang="en-US" smtClean="0"/>
              <a:t>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23956-1662-44C8-BF15-90DDB6B63DB1}" type="slidenum">
              <a:rPr lang="en-US" smtClean="0"/>
              <a:t>‹#›</a:t>
            </a:fld>
            <a:endParaRPr lang="en-US"/>
          </a:p>
        </p:txBody>
      </p:sp>
    </p:spTree>
    <p:extLst>
      <p:ext uri="{BB962C8B-B14F-4D97-AF65-F5344CB8AC3E}">
        <p14:creationId xmlns:p14="http://schemas.microsoft.com/office/powerpoint/2010/main" val="1714418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150937" y="617537"/>
            <a:ext cx="7793100" cy="1143000"/>
          </a:xfrm>
          <a:prstGeom prst="rect">
            <a:avLst/>
          </a:prstGeom>
          <a:noFill/>
          <a:ln>
            <a:noFill/>
          </a:ln>
        </p:spPr>
        <p:txBody>
          <a:bodyPr anchor="b"/>
          <a:lstStyle>
            <a:lvl1pPr marL="0" marR="0" lvl="0" indent="0" algn="l" rtl="0">
              <a:spcBef>
                <a:spcPts val="0"/>
              </a:spcBef>
              <a:spcAft>
                <a:spcPts val="0"/>
              </a:spcAft>
              <a:buNone/>
              <a:defRPr sz="4400" b="0" i="0" u="none" strike="noStrike" cap="none">
                <a:solidFill>
                  <a:schemeClr val="dk2"/>
                </a:solidFill>
                <a:latin typeface="Tahoma"/>
                <a:ea typeface="Tahoma"/>
                <a:cs typeface="Tahoma"/>
                <a:sym typeface="Tahoma"/>
              </a:defRPr>
            </a:lvl1pPr>
            <a:lvl2pPr marL="0" marR="0" lvl="1" indent="0" algn="l"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l"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l"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l"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l" rtl="0">
              <a:spcBef>
                <a:spcPts val="0"/>
              </a:spcBef>
              <a:spcAft>
                <a:spcPts val="0"/>
              </a:spcAft>
              <a:buNone/>
              <a:defRPr sz="4400" b="0" i="0" u="none" strike="noStrike" cap="none">
                <a:solidFill>
                  <a:schemeClr val="dk2"/>
                </a:solidFill>
                <a:latin typeface="Tahoma"/>
                <a:ea typeface="Tahoma"/>
                <a:cs typeface="Tahoma"/>
                <a:sym typeface="Tahoma"/>
              </a:defRPr>
            </a:lvl6pPr>
            <a:lvl7pPr marL="914400" marR="0" lvl="6" indent="0" algn="l" rtl="0">
              <a:spcBef>
                <a:spcPts val="0"/>
              </a:spcBef>
              <a:spcAft>
                <a:spcPts val="0"/>
              </a:spcAft>
              <a:buNone/>
              <a:defRPr sz="4400" b="0" i="0" u="none" strike="noStrike" cap="none">
                <a:solidFill>
                  <a:schemeClr val="dk2"/>
                </a:solidFill>
                <a:latin typeface="Tahoma"/>
                <a:ea typeface="Tahoma"/>
                <a:cs typeface="Tahoma"/>
                <a:sym typeface="Tahoma"/>
              </a:defRPr>
            </a:lvl7pPr>
            <a:lvl8pPr marL="1371600" marR="0" lvl="7" indent="0" algn="l" rtl="0">
              <a:spcBef>
                <a:spcPts val="0"/>
              </a:spcBef>
              <a:spcAft>
                <a:spcPts val="0"/>
              </a:spcAft>
              <a:buNone/>
              <a:defRPr sz="4400" b="0" i="0" u="none" strike="noStrike" cap="none">
                <a:solidFill>
                  <a:schemeClr val="dk2"/>
                </a:solidFill>
                <a:latin typeface="Tahoma"/>
                <a:ea typeface="Tahoma"/>
                <a:cs typeface="Tahoma"/>
                <a:sym typeface="Tahoma"/>
              </a:defRPr>
            </a:lvl8pPr>
            <a:lvl9pPr marL="1828800" marR="0" lvl="8" indent="0" algn="l" rtl="0">
              <a:spcBef>
                <a:spcPts val="0"/>
              </a:spcBef>
              <a:spcAft>
                <a:spcPts val="0"/>
              </a:spcAft>
              <a:buNone/>
              <a:defRPr sz="4400" b="0" i="0" u="none" strike="noStrike" cap="none">
                <a:solidFill>
                  <a:schemeClr val="dk2"/>
                </a:solidFill>
                <a:latin typeface="Tahoma"/>
                <a:ea typeface="Tahoma"/>
                <a:cs typeface="Tahoma"/>
                <a:sym typeface="Tahoma"/>
              </a:defRPr>
            </a:lvl9pPr>
          </a:lstStyle>
          <a:p>
            <a:endParaRPr/>
          </a:p>
        </p:txBody>
      </p:sp>
      <p:sp>
        <p:nvSpPr>
          <p:cNvPr id="3" name="Shape 67"/>
          <p:cNvSpPr txBox="1">
            <a:spLocks noGrp="1"/>
          </p:cNvSpPr>
          <p:nvPr>
            <p:ph type="dt" idx="10"/>
          </p:nvPr>
        </p:nvSpPr>
        <p:spPr>
          <a:xfrm>
            <a:off x="914400" y="6324600"/>
            <a:ext cx="1905000" cy="457200"/>
          </a:xfrm>
          <a:prstGeom prst="rect">
            <a:avLst/>
          </a:prstGeom>
        </p:spPr>
        <p:txBody>
          <a:bodyPr vert="horz" wrap="square" lIns="91425" tIns="91425" rIns="91425" bIns="91425" numCol="1" anchor="b" anchorCtr="0" compatLnSpc="1">
            <a:prstTxWarp prst="textNoShape">
              <a:avLst/>
            </a:prstTxWarp>
          </a:bodyPr>
          <a:lstStyle>
            <a:lvl1pPr>
              <a:defRPr sz="2400" smtClean="0">
                <a:solidFill>
                  <a:srgbClr val="FFFFFF"/>
                </a:solidFill>
                <a:latin typeface="Tahoma" pitchFamily="34" charset="0"/>
                <a:cs typeface="Tahoma" pitchFamily="34" charset="0"/>
                <a:sym typeface="Tahoma" pitchFamily="34" charset="0"/>
              </a:defRPr>
            </a:lvl1pPr>
          </a:lstStyle>
          <a:p>
            <a:pPr>
              <a:defRPr/>
            </a:pPr>
            <a:endParaRPr lang="en-US" altLang="en-US"/>
          </a:p>
        </p:txBody>
      </p:sp>
      <p:sp>
        <p:nvSpPr>
          <p:cNvPr id="4" name="Shape 68"/>
          <p:cNvSpPr txBox="1">
            <a:spLocks noGrp="1"/>
          </p:cNvSpPr>
          <p:nvPr>
            <p:ph type="ftr" idx="11"/>
          </p:nvPr>
        </p:nvSpPr>
        <p:spPr>
          <a:xfrm>
            <a:off x="3352800" y="6324600"/>
            <a:ext cx="2895600" cy="457200"/>
          </a:xfrm>
          <a:prstGeom prst="rect">
            <a:avLst/>
          </a:prstGeom>
        </p:spPr>
        <p:txBody>
          <a:bodyPr vert="horz" wrap="square" lIns="91425" tIns="91425" rIns="91425" bIns="91425" numCol="1" anchor="b" anchorCtr="0" compatLnSpc="1">
            <a:prstTxWarp prst="textNoShape">
              <a:avLst/>
            </a:prstTxWarp>
          </a:bodyPr>
          <a:lstStyle>
            <a:lvl1pPr algn="ctr">
              <a:defRPr smtClean="0">
                <a:solidFill>
                  <a:srgbClr val="FFFFFF"/>
                </a:solidFill>
                <a:latin typeface="Tahoma" pitchFamily="34" charset="0"/>
                <a:cs typeface="Tahoma" pitchFamily="34" charset="0"/>
                <a:sym typeface="Tahoma" pitchFamily="34" charset="0"/>
              </a:defRPr>
            </a:lvl1pPr>
          </a:lstStyle>
          <a:p>
            <a:pPr>
              <a:defRPr/>
            </a:pPr>
            <a:endParaRPr lang="en-US" altLang="en-US"/>
          </a:p>
        </p:txBody>
      </p:sp>
      <p:sp>
        <p:nvSpPr>
          <p:cNvPr id="5" name="Shape 69"/>
          <p:cNvSpPr txBox="1">
            <a:spLocks noGrp="1"/>
          </p:cNvSpPr>
          <p:nvPr>
            <p:ph type="sldNum" idx="12"/>
          </p:nvPr>
        </p:nvSpPr>
        <p:spPr>
          <a:xfrm>
            <a:off x="6781800" y="6324600"/>
            <a:ext cx="1905000" cy="457200"/>
          </a:xfrm>
        </p:spPr>
        <p:txBody>
          <a:bodyPr tIns="45700" bIns="45700" anchor="b">
            <a:noAutofit/>
          </a:bodyPr>
          <a:lstStyle>
            <a:lvl1pPr>
              <a:buClr>
                <a:srgbClr val="FFFFFF"/>
              </a:buClr>
              <a:buSzPct val="25000"/>
              <a:buFont typeface="Tahoma" panose="020B0604030504040204" pitchFamily="34" charset="0"/>
              <a:buNone/>
              <a:defRPr sz="1400">
                <a:solidFill>
                  <a:srgbClr val="FFFFFF"/>
                </a:solidFill>
                <a:latin typeface="Tahoma" panose="020B0604030504040204" pitchFamily="34" charset="0"/>
                <a:cs typeface="Tahoma" panose="020B0604030504040204" pitchFamily="34" charset="0"/>
                <a:sym typeface="Tahoma" panose="020B0604030504040204" pitchFamily="34" charset="0"/>
              </a:defRPr>
            </a:lvl1pPr>
          </a:lstStyle>
          <a:p>
            <a:fld id="{F7143070-A1F8-42B4-9524-5F8B51C43493}" type="slidenum">
              <a:rPr lang="en-US" altLang="en-US"/>
              <a:pPr/>
              <a:t>‹#›</a:t>
            </a:fld>
            <a:endParaRPr lang="en-US" altLang="en-US"/>
          </a:p>
        </p:txBody>
      </p:sp>
    </p:spTree>
    <p:extLst>
      <p:ext uri="{BB962C8B-B14F-4D97-AF65-F5344CB8AC3E}">
        <p14:creationId xmlns:p14="http://schemas.microsoft.com/office/powerpoint/2010/main" val="119857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3114F1-582E-4978-BCA6-69EBBE9E8459}" type="datetimeFigureOut">
              <a:rPr lang="en-US" smtClean="0"/>
              <a:t>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23956-1662-44C8-BF15-90DDB6B63DB1}" type="slidenum">
              <a:rPr lang="en-US" smtClean="0"/>
              <a:t>‹#›</a:t>
            </a:fld>
            <a:endParaRPr lang="en-US"/>
          </a:p>
        </p:txBody>
      </p:sp>
    </p:spTree>
    <p:extLst>
      <p:ext uri="{BB962C8B-B14F-4D97-AF65-F5344CB8AC3E}">
        <p14:creationId xmlns:p14="http://schemas.microsoft.com/office/powerpoint/2010/main" val="222501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3114F1-582E-4978-BCA6-69EBBE9E8459}" type="datetimeFigureOut">
              <a:rPr lang="en-US" smtClean="0"/>
              <a:t>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23956-1662-44C8-BF15-90DDB6B63DB1}" type="slidenum">
              <a:rPr lang="en-US" smtClean="0"/>
              <a:t>‹#›</a:t>
            </a:fld>
            <a:endParaRPr lang="en-US"/>
          </a:p>
        </p:txBody>
      </p:sp>
    </p:spTree>
    <p:extLst>
      <p:ext uri="{BB962C8B-B14F-4D97-AF65-F5344CB8AC3E}">
        <p14:creationId xmlns:p14="http://schemas.microsoft.com/office/powerpoint/2010/main" val="64508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3114F1-582E-4978-BCA6-69EBBE9E8459}" type="datetimeFigureOut">
              <a:rPr lang="en-US" smtClean="0"/>
              <a:t>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23956-1662-44C8-BF15-90DDB6B63DB1}" type="slidenum">
              <a:rPr lang="en-US" smtClean="0"/>
              <a:t>‹#›</a:t>
            </a:fld>
            <a:endParaRPr lang="en-US"/>
          </a:p>
        </p:txBody>
      </p:sp>
    </p:spTree>
    <p:extLst>
      <p:ext uri="{BB962C8B-B14F-4D97-AF65-F5344CB8AC3E}">
        <p14:creationId xmlns:p14="http://schemas.microsoft.com/office/powerpoint/2010/main" val="3986560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3114F1-582E-4978-BCA6-69EBBE9E8459}" type="datetimeFigureOut">
              <a:rPr lang="en-US" smtClean="0"/>
              <a:t>2/11/2017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23956-1662-44C8-BF15-90DDB6B63DB1}" type="slidenum">
              <a:rPr lang="en-US" smtClean="0"/>
              <a:t>‹#›</a:t>
            </a:fld>
            <a:endParaRPr lang="en-US"/>
          </a:p>
        </p:txBody>
      </p:sp>
    </p:spTree>
    <p:extLst>
      <p:ext uri="{BB962C8B-B14F-4D97-AF65-F5344CB8AC3E}">
        <p14:creationId xmlns:p14="http://schemas.microsoft.com/office/powerpoint/2010/main" val="335139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3114F1-582E-4978-BCA6-69EBBE9E8459}" type="datetimeFigureOut">
              <a:rPr lang="en-US" smtClean="0"/>
              <a:t>2/11/2017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23956-1662-44C8-BF15-90DDB6B63DB1}" type="slidenum">
              <a:rPr lang="en-US" smtClean="0"/>
              <a:t>‹#›</a:t>
            </a:fld>
            <a:endParaRPr lang="en-US"/>
          </a:p>
        </p:txBody>
      </p:sp>
    </p:spTree>
    <p:extLst>
      <p:ext uri="{BB962C8B-B14F-4D97-AF65-F5344CB8AC3E}">
        <p14:creationId xmlns:p14="http://schemas.microsoft.com/office/powerpoint/2010/main" val="153981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114F1-582E-4978-BCA6-69EBBE9E8459}" type="datetimeFigureOut">
              <a:rPr lang="en-US" smtClean="0"/>
              <a:t>2/11/2017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23956-1662-44C8-BF15-90DDB6B63DB1}" type="slidenum">
              <a:rPr lang="en-US" smtClean="0"/>
              <a:t>‹#›</a:t>
            </a:fld>
            <a:endParaRPr lang="en-US"/>
          </a:p>
        </p:txBody>
      </p:sp>
    </p:spTree>
    <p:extLst>
      <p:ext uri="{BB962C8B-B14F-4D97-AF65-F5344CB8AC3E}">
        <p14:creationId xmlns:p14="http://schemas.microsoft.com/office/powerpoint/2010/main" val="38394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3114F1-582E-4978-BCA6-69EBBE9E8459}" type="datetimeFigureOut">
              <a:rPr lang="en-US" smtClean="0"/>
              <a:t>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23956-1662-44C8-BF15-90DDB6B63DB1}" type="slidenum">
              <a:rPr lang="en-US" smtClean="0"/>
              <a:t>‹#›</a:t>
            </a:fld>
            <a:endParaRPr lang="en-US"/>
          </a:p>
        </p:txBody>
      </p:sp>
    </p:spTree>
    <p:extLst>
      <p:ext uri="{BB962C8B-B14F-4D97-AF65-F5344CB8AC3E}">
        <p14:creationId xmlns:p14="http://schemas.microsoft.com/office/powerpoint/2010/main" val="1250142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3114F1-582E-4978-BCA6-69EBBE9E8459}" type="datetimeFigureOut">
              <a:rPr lang="en-US" smtClean="0"/>
              <a:t>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23956-1662-44C8-BF15-90DDB6B63DB1}" type="slidenum">
              <a:rPr lang="en-US" smtClean="0"/>
              <a:t>‹#›</a:t>
            </a:fld>
            <a:endParaRPr lang="en-US"/>
          </a:p>
        </p:txBody>
      </p:sp>
    </p:spTree>
    <p:extLst>
      <p:ext uri="{BB962C8B-B14F-4D97-AF65-F5344CB8AC3E}">
        <p14:creationId xmlns:p14="http://schemas.microsoft.com/office/powerpoint/2010/main" val="237763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114F1-582E-4978-BCA6-69EBBE9E8459}" type="datetimeFigureOut">
              <a:rPr lang="en-US" smtClean="0"/>
              <a:t>2/11/2017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23956-1662-44C8-BF15-90DDB6B63DB1}" type="slidenum">
              <a:rPr lang="en-US" smtClean="0"/>
              <a:t>‹#›</a:t>
            </a:fld>
            <a:endParaRPr lang="en-US"/>
          </a:p>
        </p:txBody>
      </p:sp>
    </p:spTree>
    <p:extLst>
      <p:ext uri="{BB962C8B-B14F-4D97-AF65-F5344CB8AC3E}">
        <p14:creationId xmlns:p14="http://schemas.microsoft.com/office/powerpoint/2010/main" val="3187044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t>Computer Program</a:t>
            </a:r>
          </a:p>
        </p:txBody>
      </p:sp>
      <p:sp>
        <p:nvSpPr>
          <p:cNvPr id="77" name="Shape 77"/>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What is a </a:t>
            </a:r>
            <a:r>
              <a:rPr lang="en-US" sz="3200" i="1">
                <a:solidFill>
                  <a:schemeClr val="dk1"/>
                </a:solidFill>
                <a:latin typeface="Tahoma"/>
                <a:ea typeface="Tahoma"/>
                <a:cs typeface="Tahoma"/>
                <a:sym typeface="Tahoma"/>
              </a:rPr>
              <a:t>computer program</a:t>
            </a:r>
            <a:r>
              <a:rPr lang="en-US" sz="3200">
                <a:solidFill>
                  <a:schemeClr val="dk1"/>
                </a:solidFill>
                <a:latin typeface="Tahoma"/>
                <a:ea typeface="Tahoma"/>
                <a:cs typeface="Tahoma"/>
                <a:sym typeface="Tahoma"/>
              </a:rPr>
              <a:t>?</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A detailed, step-by-step set of instructions telling a computer what to do.</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If we change the program, the computer performs a different set of actions or a different task.</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The machine stays the same, but the program changes!</a:t>
            </a:r>
          </a:p>
          <a:p>
            <a:pPr lvl="1">
              <a:spcBef>
                <a:spcPts val="0"/>
              </a:spcBef>
              <a:buClr>
                <a:schemeClr val="hlink"/>
              </a:buClr>
              <a:buSzPct val="55000"/>
              <a:buFont typeface="Noto Sans Symbols"/>
              <a:buChar char="■"/>
            </a:pPr>
            <a:r>
              <a:rPr lang="en-US"/>
              <a:t>Programs are executed, or carried out</a:t>
            </a:r>
          </a:p>
        </p:txBody>
      </p:sp>
      <p:sp>
        <p:nvSpPr>
          <p:cNvPr id="78" name="Shape 78"/>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1</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6599025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p:tgtEl>
                                          <p:spTgt spid="7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7">
                                            <p:txEl>
                                              <p:pRg st="1" end="1"/>
                                            </p:txEl>
                                          </p:spTgt>
                                        </p:tgtEl>
                                        <p:attrNameLst>
                                          <p:attrName>style.visibility</p:attrName>
                                        </p:attrNameLst>
                                      </p:cBhvr>
                                      <p:to>
                                        <p:strVal val="visible"/>
                                      </p:to>
                                    </p:set>
                                    <p:anim calcmode="lin" valueType="num">
                                      <p:cBhvr additive="base">
                                        <p:cTn id="12" dur="500"/>
                                        <p:tgtEl>
                                          <p:spTgt spid="77">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7">
                                            <p:txEl>
                                              <p:pRg st="2" end="2"/>
                                            </p:txEl>
                                          </p:spTgt>
                                        </p:tgtEl>
                                        <p:attrNameLst>
                                          <p:attrName>style.visibility</p:attrName>
                                        </p:attrNameLst>
                                      </p:cBhvr>
                                      <p:to>
                                        <p:strVal val="visible"/>
                                      </p:to>
                                    </p:set>
                                    <p:anim calcmode="lin" valueType="num">
                                      <p:cBhvr additive="base">
                                        <p:cTn id="17" dur="500"/>
                                        <p:tgtEl>
                                          <p:spTgt spid="77">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77">
                                            <p:txEl>
                                              <p:pRg st="3" end="3"/>
                                            </p:txEl>
                                          </p:spTgt>
                                        </p:tgtEl>
                                        <p:attrNameLst>
                                          <p:attrName>style.visibility</p:attrName>
                                        </p:attrNameLst>
                                      </p:cBhvr>
                                      <p:to>
                                        <p:strVal val="visible"/>
                                      </p:to>
                                    </p:set>
                                    <p:anim calcmode="lin" valueType="num">
                                      <p:cBhvr additive="base">
                                        <p:cTn id="22" dur="500"/>
                                        <p:tgtEl>
                                          <p:spTgt spid="77">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77">
                                            <p:txEl>
                                              <p:pRg st="4" end="4"/>
                                            </p:txEl>
                                          </p:spTgt>
                                        </p:tgtEl>
                                        <p:attrNameLst>
                                          <p:attrName>style.visibility</p:attrName>
                                        </p:attrNameLst>
                                      </p:cBhvr>
                                      <p:to>
                                        <p:strVal val="visible"/>
                                      </p:to>
                                    </p:set>
                                    <p:anim calcmode="lin" valueType="num">
                                      <p:cBhvr additive="base">
                                        <p:cTn id="27" dur="500"/>
                                        <p:tgtEl>
                                          <p:spTgt spid="77">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Programming Languages</a:t>
            </a:r>
          </a:p>
        </p:txBody>
      </p:sp>
      <p:sp>
        <p:nvSpPr>
          <p:cNvPr id="161" name="Shape 161"/>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i="1">
                <a:solidFill>
                  <a:schemeClr val="dk1"/>
                </a:solidFill>
                <a:latin typeface="Tahoma"/>
                <a:ea typeface="Tahoma"/>
                <a:cs typeface="Tahoma"/>
                <a:sym typeface="Tahoma"/>
              </a:rPr>
              <a:t>High-level</a:t>
            </a:r>
            <a:r>
              <a:rPr lang="en-US" sz="3200">
                <a:solidFill>
                  <a:schemeClr val="dk1"/>
                </a:solidFill>
                <a:latin typeface="Tahoma"/>
                <a:ea typeface="Tahoma"/>
                <a:cs typeface="Tahoma"/>
                <a:sym typeface="Tahoma"/>
              </a:rPr>
              <a:t> computer languages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Designed to be used and understood by humans</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Low-level language</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Computer hardware can only understand a very low level language known as </a:t>
            </a:r>
            <a:r>
              <a:rPr lang="en-US" sz="2800" i="1">
                <a:solidFill>
                  <a:schemeClr val="dk1"/>
                </a:solidFill>
                <a:latin typeface="Tahoma"/>
                <a:ea typeface="Tahoma"/>
                <a:cs typeface="Tahoma"/>
                <a:sym typeface="Tahoma"/>
              </a:rPr>
              <a:t>machine language</a:t>
            </a:r>
          </a:p>
        </p:txBody>
      </p:sp>
      <p:sp>
        <p:nvSpPr>
          <p:cNvPr id="162" name="Shape 162"/>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10</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92213598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anim calcmode="lin" valueType="num">
                                      <p:cBhvr additive="base">
                                        <p:cTn id="7" dur="500"/>
                                        <p:tgtEl>
                                          <p:spTgt spid="16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61">
                                            <p:txEl>
                                              <p:pRg st="1" end="1"/>
                                            </p:txEl>
                                          </p:spTgt>
                                        </p:tgtEl>
                                        <p:attrNameLst>
                                          <p:attrName>style.visibility</p:attrName>
                                        </p:attrNameLst>
                                      </p:cBhvr>
                                      <p:to>
                                        <p:strVal val="visible"/>
                                      </p:to>
                                    </p:set>
                                    <p:anim calcmode="lin" valueType="num">
                                      <p:cBhvr additive="base">
                                        <p:cTn id="12" dur="500"/>
                                        <p:tgtEl>
                                          <p:spTgt spid="16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61">
                                            <p:txEl>
                                              <p:pRg st="2" end="2"/>
                                            </p:txEl>
                                          </p:spTgt>
                                        </p:tgtEl>
                                        <p:attrNameLst>
                                          <p:attrName>style.visibility</p:attrName>
                                        </p:attrNameLst>
                                      </p:cBhvr>
                                      <p:to>
                                        <p:strVal val="visible"/>
                                      </p:to>
                                    </p:set>
                                    <p:anim calcmode="lin" valueType="num">
                                      <p:cBhvr additive="base">
                                        <p:cTn id="17" dur="500"/>
                                        <p:tgtEl>
                                          <p:spTgt spid="16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61">
                                            <p:txEl>
                                              <p:pRg st="3" end="3"/>
                                            </p:txEl>
                                          </p:spTgt>
                                        </p:tgtEl>
                                        <p:attrNameLst>
                                          <p:attrName>style.visibility</p:attrName>
                                        </p:attrNameLst>
                                      </p:cBhvr>
                                      <p:to>
                                        <p:strVal val="visible"/>
                                      </p:to>
                                    </p:set>
                                    <p:anim calcmode="lin" valueType="num">
                                      <p:cBhvr additive="base">
                                        <p:cTn id="22" dur="500"/>
                                        <p:tgtEl>
                                          <p:spTgt spid="161">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hape 317"/>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732F2FC3-7C04-403F-A78D-A9A1029EB1F3}"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100</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34819" name="Shape 318"/>
          <p:cNvSpPr txBox="1">
            <a:spLocks noGrp="1"/>
          </p:cNvSpPr>
          <p:nvPr>
            <p:ph type="title"/>
          </p:nvPr>
        </p:nvSpPr>
        <p:spPr/>
        <p:txBody>
          <a:bodyPr/>
          <a:lstStyle/>
          <a:p>
            <a:r>
              <a:rPr lang="en-US" altLang="en-US" smtClean="0">
                <a:sym typeface="Tahoma" panose="020B0604030504040204" pitchFamily="34" charset="0"/>
              </a:rPr>
              <a:t>Definite Loops</a:t>
            </a:r>
            <a:endParaRPr lang="en-US" altLang="en-US" smtClean="0">
              <a:sym typeface="Tahoma" panose="020B0604030504040204" pitchFamily="34" charset="0"/>
            </a:endParaRPr>
          </a:p>
        </p:txBody>
      </p:sp>
      <p:sp>
        <p:nvSpPr>
          <p:cNvPr id="319" name="Shape 319"/>
          <p:cNvSpPr txBox="1">
            <a:spLocks noGrp="1"/>
          </p:cNvSpPr>
          <p:nvPr>
            <p:ph type="body" idx="1"/>
          </p:nvPr>
        </p:nvSpPr>
        <p:spPr/>
        <p:txBody>
          <a:bodyPr/>
          <a:lstStyle/>
          <a:p>
            <a:r>
              <a:rPr lang="en-US" altLang="en-US" smtClean="0">
                <a:sym typeface="Tahoma" panose="020B0604030504040204" pitchFamily="34" charset="0"/>
              </a:rPr>
              <a:t>for &lt;var&gt; in &lt;sequence&gt;:</a:t>
            </a:r>
            <a:br>
              <a:rPr lang="en-US" altLang="en-US" smtClean="0">
                <a:sym typeface="Tahoma" panose="020B0604030504040204" pitchFamily="34" charset="0"/>
              </a:rPr>
            </a:br>
            <a:r>
              <a:rPr lang="en-US" altLang="en-US" smtClean="0">
                <a:sym typeface="Tahoma" panose="020B0604030504040204" pitchFamily="34" charset="0"/>
              </a:rPr>
              <a:t>&lt;body&gt;</a:t>
            </a:r>
          </a:p>
          <a:p>
            <a:r>
              <a:rPr lang="en-US" altLang="en-US" smtClean="0">
                <a:sym typeface="Tahoma" panose="020B0604030504040204" pitchFamily="34" charset="0"/>
              </a:rPr>
              <a:t>The variable after the for is called the loop index. It takes on each successive value in sequence.</a:t>
            </a:r>
          </a:p>
          <a:p>
            <a:endParaRPr lang="en-US" altLang="en-US" smtClean="0">
              <a:sym typeface="Tahoma" panose="020B0604030504040204" pitchFamily="34" charset="0"/>
            </a:endParaRPr>
          </a:p>
        </p:txBody>
      </p:sp>
    </p:spTree>
    <p:extLst>
      <p:ext uri="{BB962C8B-B14F-4D97-AF65-F5344CB8AC3E}">
        <p14:creationId xmlns:p14="http://schemas.microsoft.com/office/powerpoint/2010/main" val="1010358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19">
                                            <p:txEl>
                                              <p:pRg st="0" end="0"/>
                                            </p:txEl>
                                          </p:spTgt>
                                        </p:tgtEl>
                                        <p:attrNameLst>
                                          <p:attrName>style.visibility</p:attrName>
                                        </p:attrNameLst>
                                      </p:cBhvr>
                                      <p:to>
                                        <p:strVal val="visible"/>
                                      </p:to>
                                    </p:set>
                                    <p:anim calcmode="lin" valueType="num">
                                      <p:cBhvr additive="base">
                                        <p:cTn id="7" dur="500"/>
                                        <p:tgtEl>
                                          <p:spTgt spid="31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19">
                                            <p:txEl>
                                              <p:pRg st="1" end="1"/>
                                            </p:txEl>
                                          </p:spTgt>
                                        </p:tgtEl>
                                        <p:attrNameLst>
                                          <p:attrName>style.visibility</p:attrName>
                                        </p:attrNameLst>
                                      </p:cBhvr>
                                      <p:to>
                                        <p:strVal val="visible"/>
                                      </p:to>
                                    </p:set>
                                    <p:anim calcmode="lin" valueType="num">
                                      <p:cBhvr additive="base">
                                        <p:cTn id="12" dur="500"/>
                                        <p:tgtEl>
                                          <p:spTgt spid="319">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19">
                                            <p:txEl>
                                              <p:pRg st="2" end="2"/>
                                            </p:txEl>
                                          </p:spTgt>
                                        </p:tgtEl>
                                        <p:attrNameLst>
                                          <p:attrName>style.visibility</p:attrName>
                                        </p:attrNameLst>
                                      </p:cBhvr>
                                      <p:to>
                                        <p:strVal val="visible"/>
                                      </p:to>
                                    </p:set>
                                    <p:anim calcmode="lin" valueType="num">
                                      <p:cBhvr additive="base">
                                        <p:cTn id="17" dur="500"/>
                                        <p:tgtEl>
                                          <p:spTgt spid="319">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hape 324"/>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36675F09-DEF0-4583-8346-53CCB8D9C3E8}"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101</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35843" name="Shape 325"/>
          <p:cNvSpPr txBox="1">
            <a:spLocks noGrp="1"/>
          </p:cNvSpPr>
          <p:nvPr>
            <p:ph type="title"/>
          </p:nvPr>
        </p:nvSpPr>
        <p:spPr/>
        <p:txBody>
          <a:bodyPr/>
          <a:lstStyle/>
          <a:p>
            <a:r>
              <a:rPr lang="en-US" altLang="en-US" smtClean="0">
                <a:sym typeface="Tahoma" panose="020B0604030504040204" pitchFamily="34" charset="0"/>
              </a:rPr>
              <a:t>Definite Loops</a:t>
            </a:r>
            <a:endParaRPr lang="en-US" altLang="en-US" smtClean="0">
              <a:sym typeface="Tahoma" panose="020B0604030504040204" pitchFamily="34" charset="0"/>
            </a:endParaRPr>
          </a:p>
        </p:txBody>
      </p:sp>
      <p:sp>
        <p:nvSpPr>
          <p:cNvPr id="35844" name="Shape 326"/>
          <p:cNvSpPr txBox="1">
            <a:spLocks noGrp="1"/>
          </p:cNvSpPr>
          <p:nvPr>
            <p:ph type="body" idx="1"/>
          </p:nvPr>
        </p:nvSpPr>
        <p:spPr/>
        <p:txBody>
          <a:bodyPr>
            <a:normAutofit fontScale="47500" lnSpcReduction="20000"/>
          </a:bodyPr>
          <a:lstStyle/>
          <a:p>
            <a:r>
              <a:rPr lang="en-US" altLang="en-US" smtClean="0">
                <a:sym typeface="Tahoma" panose="020B0604030504040204" pitchFamily="34" charset="0"/>
              </a:rPr>
              <a:t>&gt;&gt;&gt; for i in [0,1,2,3]:</a:t>
            </a:r>
          </a:p>
          <a:p>
            <a:r>
              <a:rPr lang="en-US" altLang="en-US" smtClean="0">
                <a:sym typeface="Tahoma" panose="020B0604030504040204" pitchFamily="34" charset="0"/>
              </a:rPr>
              <a:t>	print (i)</a:t>
            </a:r>
          </a:p>
          <a:p>
            <a:endParaRPr lang="en-US" altLang="en-US" smtClean="0">
              <a:sym typeface="Tahoma" panose="020B0604030504040204" pitchFamily="34" charset="0"/>
            </a:endParaRPr>
          </a:p>
          <a:p>
            <a:r>
              <a:rPr lang="en-US" altLang="en-US" smtClean="0">
                <a:sym typeface="Tahoma" panose="020B0604030504040204" pitchFamily="34" charset="0"/>
              </a:rPr>
              <a:t>0</a:t>
            </a:r>
          </a:p>
          <a:p>
            <a:r>
              <a:rPr lang="en-US" altLang="en-US" smtClean="0">
                <a:sym typeface="Tahoma" panose="020B0604030504040204" pitchFamily="34" charset="0"/>
              </a:rPr>
              <a:t>1</a:t>
            </a:r>
          </a:p>
          <a:p>
            <a:r>
              <a:rPr lang="en-US" altLang="en-US" smtClean="0">
                <a:sym typeface="Tahoma" panose="020B0604030504040204" pitchFamily="34" charset="0"/>
              </a:rPr>
              <a:t>2</a:t>
            </a:r>
          </a:p>
          <a:p>
            <a:r>
              <a:rPr lang="en-US" altLang="en-US" smtClean="0">
                <a:sym typeface="Tahoma" panose="020B0604030504040204" pitchFamily="34" charset="0"/>
              </a:rPr>
              <a:t>3</a:t>
            </a:r>
          </a:p>
          <a:p>
            <a:r>
              <a:rPr lang="en-US" altLang="en-US" smtClean="0">
                <a:sym typeface="Tahoma" panose="020B0604030504040204" pitchFamily="34" charset="0"/>
              </a:rPr>
              <a:t>&gt;&gt;&gt; for odd in [1, 3, 5, 7]:</a:t>
            </a:r>
          </a:p>
          <a:p>
            <a:r>
              <a:rPr lang="en-US" altLang="en-US" smtClean="0">
                <a:sym typeface="Tahoma" panose="020B0604030504040204" pitchFamily="34" charset="0"/>
              </a:rPr>
              <a:t>	print(odd*odd)</a:t>
            </a:r>
          </a:p>
          <a:p>
            <a:endParaRPr lang="en-US" altLang="en-US" smtClean="0">
              <a:sym typeface="Tahoma" panose="020B0604030504040204" pitchFamily="34" charset="0"/>
            </a:endParaRPr>
          </a:p>
          <a:p>
            <a:r>
              <a:rPr lang="en-US" altLang="en-US" smtClean="0">
                <a:sym typeface="Tahoma" panose="020B0604030504040204" pitchFamily="34" charset="0"/>
              </a:rPr>
              <a:t>1</a:t>
            </a:r>
          </a:p>
          <a:p>
            <a:r>
              <a:rPr lang="en-US" altLang="en-US" smtClean="0">
                <a:sym typeface="Tahoma" panose="020B0604030504040204" pitchFamily="34" charset="0"/>
              </a:rPr>
              <a:t>9</a:t>
            </a:r>
          </a:p>
          <a:p>
            <a:r>
              <a:rPr lang="en-US" altLang="en-US" smtClean="0">
                <a:sym typeface="Tahoma" panose="020B0604030504040204" pitchFamily="34" charset="0"/>
              </a:rPr>
              <a:t>25</a:t>
            </a:r>
          </a:p>
          <a:p>
            <a:r>
              <a:rPr lang="en-US" altLang="en-US" smtClean="0">
                <a:sym typeface="Tahoma" panose="020B0604030504040204" pitchFamily="34" charset="0"/>
              </a:rPr>
              <a:t>49</a:t>
            </a:r>
          </a:p>
          <a:p>
            <a:endParaRPr lang="en-US" altLang="en-US" smtClean="0">
              <a:sym typeface="Tahoma" panose="020B0604030504040204" pitchFamily="34" charset="0"/>
            </a:endParaRPr>
          </a:p>
          <a:p>
            <a:r>
              <a:rPr lang="en-US" altLang="en-US" smtClean="0">
                <a:sym typeface="Tahoma" panose="020B0604030504040204" pitchFamily="34" charset="0"/>
              </a:rPr>
              <a:t>&gt;&gt;&gt; </a:t>
            </a:r>
            <a:endParaRPr lang="en-US" altLang="en-US" smtClean="0">
              <a:sym typeface="Tahoma" panose="020B0604030504040204" pitchFamily="34" charset="0"/>
            </a:endParaRPr>
          </a:p>
        </p:txBody>
      </p:sp>
    </p:spTree>
    <p:extLst>
      <p:ext uri="{BB962C8B-B14F-4D97-AF65-F5344CB8AC3E}">
        <p14:creationId xmlns:p14="http://schemas.microsoft.com/office/powerpoint/2010/main" val="318483717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hape 331"/>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0F4AE9EB-6A95-48AA-A375-429DFBF59954}"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102</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36867" name="Shape 332"/>
          <p:cNvSpPr txBox="1">
            <a:spLocks noGrp="1"/>
          </p:cNvSpPr>
          <p:nvPr>
            <p:ph type="title"/>
          </p:nvPr>
        </p:nvSpPr>
        <p:spPr/>
        <p:txBody>
          <a:bodyPr/>
          <a:lstStyle/>
          <a:p>
            <a:r>
              <a:rPr lang="en-US" altLang="en-US" smtClean="0">
                <a:sym typeface="Tahoma" panose="020B0604030504040204" pitchFamily="34" charset="0"/>
              </a:rPr>
              <a:t>Definite Loops</a:t>
            </a:r>
            <a:endParaRPr lang="en-US" altLang="en-US" smtClean="0">
              <a:sym typeface="Tahoma" panose="020B0604030504040204" pitchFamily="34" charset="0"/>
            </a:endParaRPr>
          </a:p>
        </p:txBody>
      </p:sp>
      <p:sp>
        <p:nvSpPr>
          <p:cNvPr id="333" name="Shape 333"/>
          <p:cNvSpPr txBox="1">
            <a:spLocks noGrp="1"/>
          </p:cNvSpPr>
          <p:nvPr>
            <p:ph type="body" idx="1"/>
          </p:nvPr>
        </p:nvSpPr>
        <p:spPr/>
        <p:txBody>
          <a:bodyPr/>
          <a:lstStyle/>
          <a:p>
            <a:r>
              <a:rPr lang="en-US" altLang="en-US" smtClean="0">
                <a:sym typeface="Courier New" panose="02070309020205020404" pitchFamily="49" charset="0"/>
              </a:rPr>
              <a:t>range</a:t>
            </a:r>
            <a:r>
              <a:rPr lang="en-US" altLang="en-US" smtClean="0">
                <a:sym typeface="Tahoma" panose="020B0604030504040204" pitchFamily="34" charset="0"/>
              </a:rPr>
              <a:t> is a built-in Python function that generates a sequence of numbers, starting with 0.</a:t>
            </a:r>
          </a:p>
          <a:p>
            <a:r>
              <a:rPr lang="en-US" altLang="en-US" smtClean="0">
                <a:sym typeface="Courier New" panose="02070309020205020404" pitchFamily="49" charset="0"/>
              </a:rPr>
              <a:t>list</a:t>
            </a:r>
            <a:r>
              <a:rPr lang="en-US" altLang="en-US" smtClean="0">
                <a:sym typeface="Tahoma" panose="020B0604030504040204" pitchFamily="34" charset="0"/>
              </a:rPr>
              <a:t> is a built-in Python function that turns the sequence into an explicit list</a:t>
            </a:r>
          </a:p>
          <a:p>
            <a:r>
              <a:rPr lang="en-US" altLang="en-US" smtClean="0">
                <a:sym typeface="Tahoma" panose="020B0604030504040204" pitchFamily="34" charset="0"/>
              </a:rPr>
              <a:t>The body of the loop executes 10 times.</a:t>
            </a:r>
            <a:endParaRPr lang="en-US" altLang="en-US" smtClean="0">
              <a:sym typeface="Tahoma" panose="020B0604030504040204" pitchFamily="34" charset="0"/>
            </a:endParaRPr>
          </a:p>
        </p:txBody>
      </p:sp>
    </p:spTree>
    <p:extLst>
      <p:ext uri="{BB962C8B-B14F-4D97-AF65-F5344CB8AC3E}">
        <p14:creationId xmlns:p14="http://schemas.microsoft.com/office/powerpoint/2010/main" val="24916483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33">
                                            <p:txEl>
                                              <p:pRg st="0" end="0"/>
                                            </p:txEl>
                                          </p:spTgt>
                                        </p:tgtEl>
                                        <p:attrNameLst>
                                          <p:attrName>style.visibility</p:attrName>
                                        </p:attrNameLst>
                                      </p:cBhvr>
                                      <p:to>
                                        <p:strVal val="visible"/>
                                      </p:to>
                                    </p:set>
                                    <p:anim calcmode="lin" valueType="num">
                                      <p:cBhvr additive="base">
                                        <p:cTn id="7" dur="500"/>
                                        <p:tgtEl>
                                          <p:spTgt spid="33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33">
                                            <p:txEl>
                                              <p:pRg st="1" end="1"/>
                                            </p:txEl>
                                          </p:spTgt>
                                        </p:tgtEl>
                                        <p:attrNameLst>
                                          <p:attrName>style.visibility</p:attrName>
                                        </p:attrNameLst>
                                      </p:cBhvr>
                                      <p:to>
                                        <p:strVal val="visible"/>
                                      </p:to>
                                    </p:set>
                                    <p:anim calcmode="lin" valueType="num">
                                      <p:cBhvr additive="base">
                                        <p:cTn id="12" dur="500"/>
                                        <p:tgtEl>
                                          <p:spTgt spid="33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33">
                                            <p:txEl>
                                              <p:pRg st="2" end="2"/>
                                            </p:txEl>
                                          </p:spTgt>
                                        </p:tgtEl>
                                        <p:attrNameLst>
                                          <p:attrName>style.visibility</p:attrName>
                                        </p:attrNameLst>
                                      </p:cBhvr>
                                      <p:to>
                                        <p:strVal val="visible"/>
                                      </p:to>
                                    </p:set>
                                    <p:anim calcmode="lin" valueType="num">
                                      <p:cBhvr additive="base">
                                        <p:cTn id="17" dur="500"/>
                                        <p:tgtEl>
                                          <p:spTgt spid="333">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hape 338"/>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6746F1D5-2E5F-4B87-B4FB-C3F2318D326C}"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103</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37891" name="Shape 339"/>
          <p:cNvSpPr txBox="1">
            <a:spLocks noGrp="1"/>
          </p:cNvSpPr>
          <p:nvPr>
            <p:ph type="title"/>
          </p:nvPr>
        </p:nvSpPr>
        <p:spPr/>
        <p:txBody>
          <a:bodyPr/>
          <a:lstStyle/>
          <a:p>
            <a:r>
              <a:rPr lang="en-US" altLang="en-US" smtClean="0">
                <a:sym typeface="Tahoma" panose="020B0604030504040204" pitchFamily="34" charset="0"/>
              </a:rPr>
              <a:t>Definite Loops</a:t>
            </a:r>
            <a:endParaRPr lang="en-US" altLang="en-US" smtClean="0">
              <a:sym typeface="Tahoma" panose="020B0604030504040204" pitchFamily="34" charset="0"/>
            </a:endParaRPr>
          </a:p>
        </p:txBody>
      </p:sp>
      <p:sp>
        <p:nvSpPr>
          <p:cNvPr id="340" name="Shape 340"/>
          <p:cNvSpPr txBox="1">
            <a:spLocks noGrp="1"/>
          </p:cNvSpPr>
          <p:nvPr>
            <p:ph type="body" idx="1"/>
          </p:nvPr>
        </p:nvSpPr>
        <p:spPr/>
        <p:txBody>
          <a:bodyPr/>
          <a:lstStyle/>
          <a:p>
            <a:r>
              <a:rPr lang="en-US" altLang="en-US" smtClean="0">
                <a:sym typeface="Tahoma" panose="020B0604030504040204" pitchFamily="34" charset="0"/>
              </a:rPr>
              <a:t>for loops alter the flow of program execution, so they are referred to as control structures.</a:t>
            </a:r>
          </a:p>
          <a:p>
            <a:endParaRPr lang="en-US" altLang="en-US" smtClean="0">
              <a:sym typeface="Tahoma" panose="020B0604030504040204" pitchFamily="34" charset="0"/>
            </a:endParaRPr>
          </a:p>
        </p:txBody>
      </p:sp>
      <p:pic>
        <p:nvPicPr>
          <p:cNvPr id="341" name="Shape 341" descr="C:\Documents and Settings\Terry\My Documents\Teaching\W04\CS 120\Textbook\Figures\forloop.png"/>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048000"/>
            <a:ext cx="215582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0029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40">
                                            <p:txEl>
                                              <p:pRg st="0" end="0"/>
                                            </p:txEl>
                                          </p:spTgt>
                                        </p:tgtEl>
                                        <p:attrNameLst>
                                          <p:attrName>style.visibility</p:attrName>
                                        </p:attrNameLst>
                                      </p:cBhvr>
                                      <p:to>
                                        <p:strVal val="visible"/>
                                      </p:to>
                                    </p:set>
                                    <p:anim calcmode="lin" valueType="num">
                                      <p:cBhvr additive="base">
                                        <p:cTn id="7" dur="500"/>
                                        <p:tgtEl>
                                          <p:spTgt spid="34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40">
                                            <p:txEl>
                                              <p:pRg st="1" end="1"/>
                                            </p:txEl>
                                          </p:spTgt>
                                        </p:tgtEl>
                                        <p:attrNameLst>
                                          <p:attrName>style.visibility</p:attrName>
                                        </p:attrNameLst>
                                      </p:cBhvr>
                                      <p:to>
                                        <p:strVal val="visible"/>
                                      </p:to>
                                    </p:set>
                                    <p:anim calcmode="lin" valueType="num">
                                      <p:cBhvr additive="base">
                                        <p:cTn id="12" dur="500"/>
                                        <p:tgtEl>
                                          <p:spTgt spid="340">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41"/>
                                        </p:tgtEl>
                                        <p:attrNameLst>
                                          <p:attrName>style.visibility</p:attrName>
                                        </p:attrNameLst>
                                      </p:cBhvr>
                                      <p:to>
                                        <p:strVal val="visible"/>
                                      </p:to>
                                    </p:set>
                                    <p:anim calcmode="lin" valueType="num">
                                      <p:cBhvr additive="base">
                                        <p:cTn id="17" dur="500"/>
                                        <p:tgtEl>
                                          <p:spTgt spid="3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hape 346"/>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C63519E3-822B-4756-9B4F-F4654C2170A2}"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104</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38915" name="Shape 347"/>
          <p:cNvSpPr txBox="1">
            <a:spLocks noGrp="1"/>
          </p:cNvSpPr>
          <p:nvPr>
            <p:ph type="title"/>
          </p:nvPr>
        </p:nvSpPr>
        <p:spPr/>
        <p:txBody>
          <a:bodyPr/>
          <a:lstStyle/>
          <a:p>
            <a:r>
              <a:rPr lang="en-US" altLang="en-US" smtClean="0">
                <a:sym typeface="Tahoma" panose="020B0604030504040204" pitchFamily="34" charset="0"/>
              </a:rPr>
              <a:t>Example Program: Future Value</a:t>
            </a:r>
            <a:endParaRPr lang="en-US" altLang="en-US" smtClean="0">
              <a:sym typeface="Tahoma" panose="020B0604030504040204" pitchFamily="34" charset="0"/>
            </a:endParaRPr>
          </a:p>
        </p:txBody>
      </p:sp>
      <p:sp>
        <p:nvSpPr>
          <p:cNvPr id="348" name="Shape 348"/>
          <p:cNvSpPr txBox="1">
            <a:spLocks noGrp="1"/>
          </p:cNvSpPr>
          <p:nvPr>
            <p:ph type="body" idx="1"/>
          </p:nvPr>
        </p:nvSpPr>
        <p:spPr/>
        <p:txBody>
          <a:bodyPr/>
          <a:lstStyle/>
          <a:p>
            <a:r>
              <a:rPr lang="en-US" altLang="en-US" smtClean="0">
                <a:sym typeface="Tahoma" panose="020B0604030504040204" pitchFamily="34" charset="0"/>
              </a:rPr>
              <a:t>Analysis</a:t>
            </a:r>
          </a:p>
          <a:p>
            <a:pPr lvl="1"/>
            <a:r>
              <a:rPr lang="en-US" altLang="en-US" smtClean="0">
                <a:sym typeface="Tahoma" panose="020B0604030504040204" pitchFamily="34" charset="0"/>
              </a:rPr>
              <a:t>Money deposited in a bank account earns interest.</a:t>
            </a:r>
          </a:p>
          <a:p>
            <a:pPr lvl="1"/>
            <a:r>
              <a:rPr lang="en-US" altLang="en-US" smtClean="0">
                <a:sym typeface="Tahoma" panose="020B0604030504040204" pitchFamily="34" charset="0"/>
              </a:rPr>
              <a:t>How much will the account be worth 10 years from now?</a:t>
            </a:r>
          </a:p>
          <a:p>
            <a:pPr lvl="1"/>
            <a:r>
              <a:rPr lang="en-US" altLang="en-US" smtClean="0">
                <a:sym typeface="Tahoma" panose="020B0604030504040204" pitchFamily="34" charset="0"/>
              </a:rPr>
              <a:t>Inputs: principal, interest rate</a:t>
            </a:r>
          </a:p>
          <a:p>
            <a:pPr lvl="1"/>
            <a:r>
              <a:rPr lang="en-US" altLang="en-US" smtClean="0">
                <a:sym typeface="Tahoma" panose="020B0604030504040204" pitchFamily="34" charset="0"/>
              </a:rPr>
              <a:t>Output: value of the investment in 10 years</a:t>
            </a:r>
            <a:endParaRPr lang="en-US" altLang="en-US" smtClean="0">
              <a:sym typeface="Tahoma" panose="020B0604030504040204" pitchFamily="34" charset="0"/>
            </a:endParaRPr>
          </a:p>
        </p:txBody>
      </p:sp>
    </p:spTree>
    <p:extLst>
      <p:ext uri="{BB962C8B-B14F-4D97-AF65-F5344CB8AC3E}">
        <p14:creationId xmlns:p14="http://schemas.microsoft.com/office/powerpoint/2010/main" val="3760676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48">
                                            <p:txEl>
                                              <p:pRg st="0" end="0"/>
                                            </p:txEl>
                                          </p:spTgt>
                                        </p:tgtEl>
                                        <p:attrNameLst>
                                          <p:attrName>style.visibility</p:attrName>
                                        </p:attrNameLst>
                                      </p:cBhvr>
                                      <p:to>
                                        <p:strVal val="visible"/>
                                      </p:to>
                                    </p:set>
                                    <p:anim calcmode="lin" valueType="num">
                                      <p:cBhvr additive="base">
                                        <p:cTn id="7" dur="500"/>
                                        <p:tgtEl>
                                          <p:spTgt spid="34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48">
                                            <p:txEl>
                                              <p:pRg st="1" end="1"/>
                                            </p:txEl>
                                          </p:spTgt>
                                        </p:tgtEl>
                                        <p:attrNameLst>
                                          <p:attrName>style.visibility</p:attrName>
                                        </p:attrNameLst>
                                      </p:cBhvr>
                                      <p:to>
                                        <p:strVal val="visible"/>
                                      </p:to>
                                    </p:set>
                                    <p:anim calcmode="lin" valueType="num">
                                      <p:cBhvr additive="base">
                                        <p:cTn id="12" dur="500"/>
                                        <p:tgtEl>
                                          <p:spTgt spid="34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48">
                                            <p:txEl>
                                              <p:pRg st="2" end="2"/>
                                            </p:txEl>
                                          </p:spTgt>
                                        </p:tgtEl>
                                        <p:attrNameLst>
                                          <p:attrName>style.visibility</p:attrName>
                                        </p:attrNameLst>
                                      </p:cBhvr>
                                      <p:to>
                                        <p:strVal val="visible"/>
                                      </p:to>
                                    </p:set>
                                    <p:anim calcmode="lin" valueType="num">
                                      <p:cBhvr additive="base">
                                        <p:cTn id="17" dur="500"/>
                                        <p:tgtEl>
                                          <p:spTgt spid="34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348">
                                            <p:txEl>
                                              <p:pRg st="3" end="3"/>
                                            </p:txEl>
                                          </p:spTgt>
                                        </p:tgtEl>
                                        <p:attrNameLst>
                                          <p:attrName>style.visibility</p:attrName>
                                        </p:attrNameLst>
                                      </p:cBhvr>
                                      <p:to>
                                        <p:strVal val="visible"/>
                                      </p:to>
                                    </p:set>
                                    <p:anim calcmode="lin" valueType="num">
                                      <p:cBhvr additive="base">
                                        <p:cTn id="22" dur="500"/>
                                        <p:tgtEl>
                                          <p:spTgt spid="348">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348">
                                            <p:txEl>
                                              <p:pRg st="4" end="4"/>
                                            </p:txEl>
                                          </p:spTgt>
                                        </p:tgtEl>
                                        <p:attrNameLst>
                                          <p:attrName>style.visibility</p:attrName>
                                        </p:attrNameLst>
                                      </p:cBhvr>
                                      <p:to>
                                        <p:strVal val="visible"/>
                                      </p:to>
                                    </p:set>
                                    <p:anim calcmode="lin" valueType="num">
                                      <p:cBhvr additive="base">
                                        <p:cTn id="27" dur="500"/>
                                        <p:tgtEl>
                                          <p:spTgt spid="348">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hape 353"/>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82284F34-C1E6-4067-9619-F3C300545E6F}"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105</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39939" name="Shape 354"/>
          <p:cNvSpPr txBox="1">
            <a:spLocks noGrp="1"/>
          </p:cNvSpPr>
          <p:nvPr>
            <p:ph type="title"/>
          </p:nvPr>
        </p:nvSpPr>
        <p:spPr/>
        <p:txBody>
          <a:bodyPr/>
          <a:lstStyle/>
          <a:p>
            <a:r>
              <a:rPr lang="en-US" altLang="en-US" smtClean="0">
                <a:sym typeface="Tahoma" panose="020B0604030504040204" pitchFamily="34" charset="0"/>
              </a:rPr>
              <a:t>Example Program: Future Value</a:t>
            </a:r>
            <a:endParaRPr lang="en-US" altLang="en-US" smtClean="0">
              <a:sym typeface="Tahoma" panose="020B0604030504040204" pitchFamily="34" charset="0"/>
            </a:endParaRPr>
          </a:p>
        </p:txBody>
      </p:sp>
      <p:sp>
        <p:nvSpPr>
          <p:cNvPr id="355" name="Shape 355"/>
          <p:cNvSpPr txBox="1">
            <a:spLocks noGrp="1"/>
          </p:cNvSpPr>
          <p:nvPr>
            <p:ph type="body" idx="1"/>
          </p:nvPr>
        </p:nvSpPr>
        <p:spPr/>
        <p:txBody>
          <a:bodyPr/>
          <a:lstStyle/>
          <a:p>
            <a:r>
              <a:rPr lang="en-US" altLang="en-US" smtClean="0">
                <a:sym typeface="Tahoma" panose="020B0604030504040204" pitchFamily="34" charset="0"/>
              </a:rPr>
              <a:t>Specification</a:t>
            </a:r>
          </a:p>
          <a:p>
            <a:pPr lvl="1"/>
            <a:r>
              <a:rPr lang="en-US" altLang="en-US" smtClean="0">
                <a:sym typeface="Tahoma" panose="020B0604030504040204" pitchFamily="34" charset="0"/>
              </a:rPr>
              <a:t>User enters the initial amount to invest, the principal</a:t>
            </a:r>
          </a:p>
          <a:p>
            <a:pPr lvl="1"/>
            <a:r>
              <a:rPr lang="en-US" altLang="en-US" smtClean="0">
                <a:sym typeface="Tahoma" panose="020B0604030504040204" pitchFamily="34" charset="0"/>
              </a:rPr>
              <a:t>User enters an annual percentage rate, the interest</a:t>
            </a:r>
          </a:p>
          <a:p>
            <a:pPr lvl="1"/>
            <a:r>
              <a:rPr lang="en-US" altLang="en-US" smtClean="0">
                <a:sym typeface="Tahoma" panose="020B0604030504040204" pitchFamily="34" charset="0"/>
              </a:rPr>
              <a:t>The specifications can be represented like this </a:t>
            </a:r>
            <a:r>
              <a:rPr lang="en-US" altLang="en-US" smtClean="0">
                <a:sym typeface="Times New Roman" panose="02020603050405020304" pitchFamily="18" charset="0"/>
              </a:rPr>
              <a:t>…</a:t>
            </a:r>
            <a:endParaRPr lang="en-US" altLang="en-US" smtClean="0">
              <a:sym typeface="Times New Roman" panose="02020603050405020304" pitchFamily="18" charset="0"/>
            </a:endParaRPr>
          </a:p>
        </p:txBody>
      </p:sp>
    </p:spTree>
    <p:extLst>
      <p:ext uri="{BB962C8B-B14F-4D97-AF65-F5344CB8AC3E}">
        <p14:creationId xmlns:p14="http://schemas.microsoft.com/office/powerpoint/2010/main" val="4242857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55">
                                            <p:txEl>
                                              <p:pRg st="0" end="0"/>
                                            </p:txEl>
                                          </p:spTgt>
                                        </p:tgtEl>
                                        <p:attrNameLst>
                                          <p:attrName>style.visibility</p:attrName>
                                        </p:attrNameLst>
                                      </p:cBhvr>
                                      <p:to>
                                        <p:strVal val="visible"/>
                                      </p:to>
                                    </p:set>
                                    <p:anim calcmode="lin" valueType="num">
                                      <p:cBhvr additive="base">
                                        <p:cTn id="7" dur="500"/>
                                        <p:tgtEl>
                                          <p:spTgt spid="35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55">
                                            <p:txEl>
                                              <p:pRg st="1" end="1"/>
                                            </p:txEl>
                                          </p:spTgt>
                                        </p:tgtEl>
                                        <p:attrNameLst>
                                          <p:attrName>style.visibility</p:attrName>
                                        </p:attrNameLst>
                                      </p:cBhvr>
                                      <p:to>
                                        <p:strVal val="visible"/>
                                      </p:to>
                                    </p:set>
                                    <p:anim calcmode="lin" valueType="num">
                                      <p:cBhvr additive="base">
                                        <p:cTn id="12" dur="500"/>
                                        <p:tgtEl>
                                          <p:spTgt spid="35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55">
                                            <p:txEl>
                                              <p:pRg st="2" end="2"/>
                                            </p:txEl>
                                          </p:spTgt>
                                        </p:tgtEl>
                                        <p:attrNameLst>
                                          <p:attrName>style.visibility</p:attrName>
                                        </p:attrNameLst>
                                      </p:cBhvr>
                                      <p:to>
                                        <p:strVal val="visible"/>
                                      </p:to>
                                    </p:set>
                                    <p:anim calcmode="lin" valueType="num">
                                      <p:cBhvr additive="base">
                                        <p:cTn id="17" dur="500"/>
                                        <p:tgtEl>
                                          <p:spTgt spid="355">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355">
                                            <p:txEl>
                                              <p:pRg st="3" end="3"/>
                                            </p:txEl>
                                          </p:spTgt>
                                        </p:tgtEl>
                                        <p:attrNameLst>
                                          <p:attrName>style.visibility</p:attrName>
                                        </p:attrNameLst>
                                      </p:cBhvr>
                                      <p:to>
                                        <p:strVal val="visible"/>
                                      </p:to>
                                    </p:set>
                                    <p:anim calcmode="lin" valueType="num">
                                      <p:cBhvr additive="base">
                                        <p:cTn id="22" dur="500"/>
                                        <p:tgtEl>
                                          <p:spTgt spid="355">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hape 360"/>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4330BFC3-B105-4F06-85DB-41C40AFDE4A7}"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106</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3" name="Title 2"/>
          <p:cNvSpPr>
            <a:spLocks noGrp="1"/>
          </p:cNvSpPr>
          <p:nvPr>
            <p:ph type="title"/>
          </p:nvPr>
        </p:nvSpPr>
        <p:spPr/>
        <p:txBody>
          <a:bodyPr/>
          <a:lstStyle/>
          <a:p>
            <a:endParaRPr lang="en-US"/>
          </a:p>
        </p:txBody>
      </p:sp>
      <p:sp>
        <p:nvSpPr>
          <p:cNvPr id="361" name="Shape 361"/>
          <p:cNvSpPr txBox="1">
            <a:spLocks noGrp="1"/>
          </p:cNvSpPr>
          <p:nvPr>
            <p:ph type="body" idx="1"/>
          </p:nvPr>
        </p:nvSpPr>
        <p:spPr/>
        <p:txBody>
          <a:bodyPr/>
          <a:lstStyle/>
          <a:p>
            <a:r>
              <a:rPr lang="en-US" altLang="en-US" dirty="0" smtClean="0">
                <a:sym typeface="Tahoma" panose="020B0604030504040204" pitchFamily="34" charset="0"/>
              </a:rPr>
              <a:t>Program Future Value</a:t>
            </a:r>
          </a:p>
          <a:p>
            <a:r>
              <a:rPr lang="en-US" altLang="en-US" dirty="0" smtClean="0">
                <a:sym typeface="Tahoma" panose="020B0604030504040204" pitchFamily="34" charset="0"/>
              </a:rPr>
              <a:t>Inputs</a:t>
            </a:r>
            <a:br>
              <a:rPr lang="en-US" altLang="en-US" dirty="0" smtClean="0">
                <a:sym typeface="Tahoma" panose="020B0604030504040204" pitchFamily="34" charset="0"/>
              </a:rPr>
            </a:br>
            <a:r>
              <a:rPr lang="en-US" altLang="en-US" dirty="0" smtClean="0">
                <a:sym typeface="Tahoma" panose="020B0604030504040204" pitchFamily="34" charset="0"/>
              </a:rPr>
              <a:t>	principal The amount of money being invested, in dollars</a:t>
            </a:r>
            <a:br>
              <a:rPr lang="en-US" altLang="en-US" dirty="0" smtClean="0">
                <a:sym typeface="Tahoma" panose="020B0604030504040204" pitchFamily="34" charset="0"/>
              </a:rPr>
            </a:br>
            <a:r>
              <a:rPr lang="en-US" altLang="en-US" dirty="0" smtClean="0">
                <a:sym typeface="Tahoma" panose="020B0604030504040204" pitchFamily="34" charset="0"/>
              </a:rPr>
              <a:t>	</a:t>
            </a:r>
            <a:r>
              <a:rPr lang="en-US" altLang="en-US" dirty="0" err="1" smtClean="0">
                <a:sym typeface="Tahoma" panose="020B0604030504040204" pitchFamily="34" charset="0"/>
              </a:rPr>
              <a:t>apr</a:t>
            </a:r>
            <a:r>
              <a:rPr lang="en-US" altLang="en-US" dirty="0" smtClean="0">
                <a:sym typeface="Tahoma" panose="020B0604030504040204" pitchFamily="34" charset="0"/>
              </a:rPr>
              <a:t> The annual percentage rate expressed as a decimal number.</a:t>
            </a:r>
          </a:p>
          <a:p>
            <a:r>
              <a:rPr lang="en-US" altLang="en-US" dirty="0" smtClean="0">
                <a:sym typeface="Tahoma" panose="020B0604030504040204" pitchFamily="34" charset="0"/>
              </a:rPr>
              <a:t>Output The value of the investment 10 years in the future</a:t>
            </a:r>
          </a:p>
          <a:p>
            <a:r>
              <a:rPr lang="en-US" altLang="en-US" dirty="0" smtClean="0">
                <a:sym typeface="Tahoma" panose="020B0604030504040204" pitchFamily="34" charset="0"/>
              </a:rPr>
              <a:t>Formula Value after one year is given by principal * (1 + </a:t>
            </a:r>
            <a:r>
              <a:rPr lang="en-US" altLang="en-US" dirty="0" err="1" smtClean="0">
                <a:sym typeface="Tahoma" panose="020B0604030504040204" pitchFamily="34" charset="0"/>
              </a:rPr>
              <a:t>apr</a:t>
            </a:r>
            <a:r>
              <a:rPr lang="en-US" altLang="en-US" dirty="0" smtClean="0">
                <a:sym typeface="Tahoma" panose="020B0604030504040204" pitchFamily="34" charset="0"/>
              </a:rPr>
              <a:t>). This needs to be done 10 times.</a:t>
            </a:r>
            <a:endParaRPr lang="en-US" altLang="en-US" dirty="0" smtClean="0">
              <a:sym typeface="Tahoma" panose="020B0604030504040204" pitchFamily="34" charset="0"/>
            </a:endParaRPr>
          </a:p>
        </p:txBody>
      </p:sp>
    </p:spTree>
    <p:extLst>
      <p:ext uri="{BB962C8B-B14F-4D97-AF65-F5344CB8AC3E}">
        <p14:creationId xmlns:p14="http://schemas.microsoft.com/office/powerpoint/2010/main" val="1794800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61">
                                            <p:txEl>
                                              <p:pRg st="0" end="0"/>
                                            </p:txEl>
                                          </p:spTgt>
                                        </p:tgtEl>
                                        <p:attrNameLst>
                                          <p:attrName>style.visibility</p:attrName>
                                        </p:attrNameLst>
                                      </p:cBhvr>
                                      <p:to>
                                        <p:strVal val="visible"/>
                                      </p:to>
                                    </p:set>
                                    <p:anim calcmode="lin" valueType="num">
                                      <p:cBhvr additive="base">
                                        <p:cTn id="7" dur="500"/>
                                        <p:tgtEl>
                                          <p:spTgt spid="36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61">
                                            <p:txEl>
                                              <p:pRg st="1" end="1"/>
                                            </p:txEl>
                                          </p:spTgt>
                                        </p:tgtEl>
                                        <p:attrNameLst>
                                          <p:attrName>style.visibility</p:attrName>
                                        </p:attrNameLst>
                                      </p:cBhvr>
                                      <p:to>
                                        <p:strVal val="visible"/>
                                      </p:to>
                                    </p:set>
                                    <p:anim calcmode="lin" valueType="num">
                                      <p:cBhvr additive="base">
                                        <p:cTn id="12" dur="500"/>
                                        <p:tgtEl>
                                          <p:spTgt spid="36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61">
                                            <p:txEl>
                                              <p:pRg st="2" end="2"/>
                                            </p:txEl>
                                          </p:spTgt>
                                        </p:tgtEl>
                                        <p:attrNameLst>
                                          <p:attrName>style.visibility</p:attrName>
                                        </p:attrNameLst>
                                      </p:cBhvr>
                                      <p:to>
                                        <p:strVal val="visible"/>
                                      </p:to>
                                    </p:set>
                                    <p:anim calcmode="lin" valueType="num">
                                      <p:cBhvr additive="base">
                                        <p:cTn id="17" dur="500"/>
                                        <p:tgtEl>
                                          <p:spTgt spid="36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361">
                                            <p:txEl>
                                              <p:pRg st="3" end="3"/>
                                            </p:txEl>
                                          </p:spTgt>
                                        </p:tgtEl>
                                        <p:attrNameLst>
                                          <p:attrName>style.visibility</p:attrName>
                                        </p:attrNameLst>
                                      </p:cBhvr>
                                      <p:to>
                                        <p:strVal val="visible"/>
                                      </p:to>
                                    </p:set>
                                    <p:anim calcmode="lin" valueType="num">
                                      <p:cBhvr additive="base">
                                        <p:cTn id="22" dur="500"/>
                                        <p:tgtEl>
                                          <p:spTgt spid="361">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hape 366"/>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0E6C367A-FC2D-4F33-B7C3-6394995CE9B3}"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107</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41987" name="Shape 367"/>
          <p:cNvSpPr txBox="1">
            <a:spLocks noGrp="1"/>
          </p:cNvSpPr>
          <p:nvPr>
            <p:ph type="title"/>
          </p:nvPr>
        </p:nvSpPr>
        <p:spPr/>
        <p:txBody>
          <a:bodyPr/>
          <a:lstStyle/>
          <a:p>
            <a:r>
              <a:rPr lang="en-US" altLang="en-US" smtClean="0">
                <a:sym typeface="Tahoma" panose="020B0604030504040204" pitchFamily="34" charset="0"/>
              </a:rPr>
              <a:t>Example Program: Future Value</a:t>
            </a:r>
            <a:endParaRPr lang="en-US" altLang="en-US" smtClean="0">
              <a:sym typeface="Tahoma" panose="020B0604030504040204" pitchFamily="34" charset="0"/>
            </a:endParaRPr>
          </a:p>
        </p:txBody>
      </p:sp>
      <p:sp>
        <p:nvSpPr>
          <p:cNvPr id="368" name="Shape 368"/>
          <p:cNvSpPr txBox="1">
            <a:spLocks noGrp="1"/>
          </p:cNvSpPr>
          <p:nvPr>
            <p:ph type="body" idx="1"/>
          </p:nvPr>
        </p:nvSpPr>
        <p:spPr/>
        <p:txBody>
          <a:bodyPr/>
          <a:lstStyle/>
          <a:p>
            <a:r>
              <a:rPr lang="en-US" altLang="en-US" smtClean="0">
                <a:sym typeface="Tahoma" panose="020B0604030504040204" pitchFamily="34" charset="0"/>
              </a:rPr>
              <a:t>Design</a:t>
            </a:r>
          </a:p>
          <a:p>
            <a:r>
              <a:rPr lang="en-US" altLang="en-US" smtClean="0">
                <a:sym typeface="Tahoma" panose="020B0604030504040204" pitchFamily="34" charset="0"/>
              </a:rPr>
              <a:t>Print an introduction</a:t>
            </a:r>
          </a:p>
          <a:p>
            <a:r>
              <a:rPr lang="en-US" altLang="en-US" smtClean="0">
                <a:sym typeface="Tahoma" panose="020B0604030504040204" pitchFamily="34" charset="0"/>
              </a:rPr>
              <a:t>Input the amount of the principal (principal)</a:t>
            </a:r>
          </a:p>
          <a:p>
            <a:r>
              <a:rPr lang="en-US" altLang="en-US" smtClean="0">
                <a:sym typeface="Tahoma" panose="020B0604030504040204" pitchFamily="34" charset="0"/>
              </a:rPr>
              <a:t>Input the annual percentage rate (apr)</a:t>
            </a:r>
          </a:p>
          <a:p>
            <a:r>
              <a:rPr lang="en-US" altLang="en-US" smtClean="0">
                <a:sym typeface="Tahoma" panose="020B0604030504040204" pitchFamily="34" charset="0"/>
              </a:rPr>
              <a:t>Repeat 10 times:</a:t>
            </a:r>
          </a:p>
          <a:p>
            <a:r>
              <a:rPr lang="en-US" altLang="en-US" smtClean="0">
                <a:sym typeface="Tahoma" panose="020B0604030504040204" pitchFamily="34" charset="0"/>
              </a:rPr>
              <a:t>	principal = principal * (1 + apr)</a:t>
            </a:r>
          </a:p>
          <a:p>
            <a:r>
              <a:rPr lang="en-US" altLang="en-US" smtClean="0">
                <a:sym typeface="Tahoma" panose="020B0604030504040204" pitchFamily="34" charset="0"/>
              </a:rPr>
              <a:t>Output the value of principal</a:t>
            </a:r>
            <a:endParaRPr lang="en-US" altLang="en-US" smtClean="0">
              <a:sym typeface="Tahoma" panose="020B0604030504040204" pitchFamily="34" charset="0"/>
            </a:endParaRPr>
          </a:p>
        </p:txBody>
      </p:sp>
    </p:spTree>
    <p:extLst>
      <p:ext uri="{BB962C8B-B14F-4D97-AF65-F5344CB8AC3E}">
        <p14:creationId xmlns:p14="http://schemas.microsoft.com/office/powerpoint/2010/main" val="543886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68">
                                            <p:txEl>
                                              <p:pRg st="0" end="0"/>
                                            </p:txEl>
                                          </p:spTgt>
                                        </p:tgtEl>
                                        <p:attrNameLst>
                                          <p:attrName>style.visibility</p:attrName>
                                        </p:attrNameLst>
                                      </p:cBhvr>
                                      <p:to>
                                        <p:strVal val="visible"/>
                                      </p:to>
                                    </p:set>
                                    <p:anim calcmode="lin" valueType="num">
                                      <p:cBhvr additive="base">
                                        <p:cTn id="7" dur="500"/>
                                        <p:tgtEl>
                                          <p:spTgt spid="36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68">
                                            <p:txEl>
                                              <p:pRg st="1" end="1"/>
                                            </p:txEl>
                                          </p:spTgt>
                                        </p:tgtEl>
                                        <p:attrNameLst>
                                          <p:attrName>style.visibility</p:attrName>
                                        </p:attrNameLst>
                                      </p:cBhvr>
                                      <p:to>
                                        <p:strVal val="visible"/>
                                      </p:to>
                                    </p:set>
                                    <p:anim calcmode="lin" valueType="num">
                                      <p:cBhvr additive="base">
                                        <p:cTn id="12" dur="500"/>
                                        <p:tgtEl>
                                          <p:spTgt spid="36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68">
                                            <p:txEl>
                                              <p:pRg st="2" end="2"/>
                                            </p:txEl>
                                          </p:spTgt>
                                        </p:tgtEl>
                                        <p:attrNameLst>
                                          <p:attrName>style.visibility</p:attrName>
                                        </p:attrNameLst>
                                      </p:cBhvr>
                                      <p:to>
                                        <p:strVal val="visible"/>
                                      </p:to>
                                    </p:set>
                                    <p:anim calcmode="lin" valueType="num">
                                      <p:cBhvr additive="base">
                                        <p:cTn id="17" dur="500"/>
                                        <p:tgtEl>
                                          <p:spTgt spid="36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368">
                                            <p:txEl>
                                              <p:pRg st="3" end="3"/>
                                            </p:txEl>
                                          </p:spTgt>
                                        </p:tgtEl>
                                        <p:attrNameLst>
                                          <p:attrName>style.visibility</p:attrName>
                                        </p:attrNameLst>
                                      </p:cBhvr>
                                      <p:to>
                                        <p:strVal val="visible"/>
                                      </p:to>
                                    </p:set>
                                    <p:anim calcmode="lin" valueType="num">
                                      <p:cBhvr additive="base">
                                        <p:cTn id="22" dur="500"/>
                                        <p:tgtEl>
                                          <p:spTgt spid="368">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368">
                                            <p:txEl>
                                              <p:pRg st="4" end="4"/>
                                            </p:txEl>
                                          </p:spTgt>
                                        </p:tgtEl>
                                        <p:attrNameLst>
                                          <p:attrName>style.visibility</p:attrName>
                                        </p:attrNameLst>
                                      </p:cBhvr>
                                      <p:to>
                                        <p:strVal val="visible"/>
                                      </p:to>
                                    </p:set>
                                    <p:anim calcmode="lin" valueType="num">
                                      <p:cBhvr additive="base">
                                        <p:cTn id="27" dur="500"/>
                                        <p:tgtEl>
                                          <p:spTgt spid="368">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nodeType="clickEffect">
                                  <p:stCondLst>
                                    <p:cond delay="0"/>
                                  </p:stCondLst>
                                  <p:childTnLst>
                                    <p:set>
                                      <p:cBhvr>
                                        <p:cTn id="31" dur="1" fill="hold">
                                          <p:stCondLst>
                                            <p:cond delay="0"/>
                                          </p:stCondLst>
                                        </p:cTn>
                                        <p:tgtEl>
                                          <p:spTgt spid="368">
                                            <p:txEl>
                                              <p:pRg st="5" end="5"/>
                                            </p:txEl>
                                          </p:spTgt>
                                        </p:tgtEl>
                                        <p:attrNameLst>
                                          <p:attrName>style.visibility</p:attrName>
                                        </p:attrNameLst>
                                      </p:cBhvr>
                                      <p:to>
                                        <p:strVal val="visible"/>
                                      </p:to>
                                    </p:set>
                                    <p:anim calcmode="lin" valueType="num">
                                      <p:cBhvr additive="base">
                                        <p:cTn id="32" dur="500"/>
                                        <p:tgtEl>
                                          <p:spTgt spid="368">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68">
                                            <p:txEl>
                                              <p:pRg st="6" end="6"/>
                                            </p:txEl>
                                          </p:spTgt>
                                        </p:tgtEl>
                                        <p:attrNameLst>
                                          <p:attrName>style.visibility</p:attrName>
                                        </p:attrNameLst>
                                      </p:cBhvr>
                                      <p:to>
                                        <p:strVal val="visible"/>
                                      </p:to>
                                    </p:set>
                                    <p:anim calcmode="lin" valueType="num">
                                      <p:cBhvr additive="base">
                                        <p:cTn id="37" dur="500"/>
                                        <p:tgtEl>
                                          <p:spTgt spid="368">
                                            <p:txEl>
                                              <p:pRg st="6" end="6"/>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hape 373"/>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7D243E15-4267-4E7E-BFDD-2278025CAF45}"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108</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43011" name="Shape 374"/>
          <p:cNvSpPr txBox="1">
            <a:spLocks noGrp="1"/>
          </p:cNvSpPr>
          <p:nvPr>
            <p:ph type="title"/>
          </p:nvPr>
        </p:nvSpPr>
        <p:spPr/>
        <p:txBody>
          <a:bodyPr/>
          <a:lstStyle/>
          <a:p>
            <a:r>
              <a:rPr lang="en-US" altLang="en-US" smtClean="0">
                <a:sym typeface="Tahoma" panose="020B0604030504040204" pitchFamily="34" charset="0"/>
              </a:rPr>
              <a:t>Example Program: Future Value</a:t>
            </a:r>
            <a:endParaRPr lang="en-US" altLang="en-US" smtClean="0">
              <a:sym typeface="Tahoma" panose="020B0604030504040204" pitchFamily="34" charset="0"/>
            </a:endParaRPr>
          </a:p>
        </p:txBody>
      </p:sp>
      <p:sp>
        <p:nvSpPr>
          <p:cNvPr id="375" name="Shape 375"/>
          <p:cNvSpPr txBox="1">
            <a:spLocks noGrp="1"/>
          </p:cNvSpPr>
          <p:nvPr>
            <p:ph type="body" idx="1"/>
          </p:nvPr>
        </p:nvSpPr>
        <p:spPr/>
        <p:txBody>
          <a:bodyPr/>
          <a:lstStyle/>
          <a:p>
            <a:r>
              <a:rPr lang="en-US" altLang="en-US" smtClean="0">
                <a:sym typeface="Tahoma" panose="020B0604030504040204" pitchFamily="34" charset="0"/>
              </a:rPr>
              <a:t>Implementation</a:t>
            </a:r>
          </a:p>
          <a:p>
            <a:pPr lvl="1"/>
            <a:r>
              <a:rPr lang="en-US" altLang="en-US" smtClean="0">
                <a:sym typeface="Tahoma" panose="020B0604030504040204" pitchFamily="34" charset="0"/>
              </a:rPr>
              <a:t>Each line translates to one line of Python (in this case)</a:t>
            </a:r>
          </a:p>
          <a:p>
            <a:pPr lvl="1"/>
            <a:r>
              <a:rPr lang="en-US" altLang="en-US" smtClean="0">
                <a:sym typeface="Tahoma" panose="020B0604030504040204" pitchFamily="34" charset="0"/>
              </a:rPr>
              <a:t>Print an introduction</a:t>
            </a:r>
            <a:br>
              <a:rPr lang="en-US" altLang="en-US" smtClean="0">
                <a:sym typeface="Tahoma" panose="020B0604030504040204" pitchFamily="34" charset="0"/>
              </a:rPr>
            </a:br>
            <a:r>
              <a:rPr lang="en-US" altLang="en-US" smtClean="0">
                <a:sym typeface="Tahoma" panose="020B0604030504040204" pitchFamily="34" charset="0"/>
              </a:rPr>
              <a:t>print (</a:t>
            </a:r>
            <a:r>
              <a:rPr lang="en-US" altLang="en-US" smtClean="0">
                <a:sym typeface="Times New Roman" panose="02020603050405020304" pitchFamily="18" charset="0"/>
              </a:rPr>
              <a:t>"</a:t>
            </a:r>
            <a:r>
              <a:rPr lang="en-US" altLang="en-US" smtClean="0">
                <a:sym typeface="Tahoma" panose="020B0604030504040204" pitchFamily="34" charset="0"/>
              </a:rPr>
              <a:t>This program calculates the future"</a:t>
            </a:r>
            <a:r>
              <a:rPr lang="en-US" altLang="en-US" smtClean="0">
                <a:sym typeface="Times New Roman" panose="02020603050405020304" pitchFamily="18" charset="0"/>
              </a:rPr>
              <a:t>)</a:t>
            </a:r>
            <a:r>
              <a:rPr lang="en-US" altLang="en-US" smtClean="0">
                <a:sym typeface="Tahoma" panose="020B0604030504040204" pitchFamily="34" charset="0"/>
              </a:rPr>
              <a:t/>
            </a:r>
            <a:br>
              <a:rPr lang="en-US" altLang="en-US" smtClean="0">
                <a:sym typeface="Tahoma" panose="020B0604030504040204" pitchFamily="34" charset="0"/>
              </a:rPr>
            </a:br>
            <a:r>
              <a:rPr lang="en-US" altLang="en-US" smtClean="0">
                <a:sym typeface="Tahoma" panose="020B0604030504040204" pitchFamily="34" charset="0"/>
              </a:rPr>
              <a:t>print </a:t>
            </a:r>
            <a:r>
              <a:rPr lang="en-US" altLang="en-US" smtClean="0">
                <a:sym typeface="Times New Roman" panose="02020603050405020304" pitchFamily="18" charset="0"/>
              </a:rPr>
              <a:t>("</a:t>
            </a:r>
            <a:r>
              <a:rPr lang="en-US" altLang="en-US" smtClean="0">
                <a:sym typeface="Tahoma" panose="020B0604030504040204" pitchFamily="34" charset="0"/>
              </a:rPr>
              <a:t>value of a 10-year investment.</a:t>
            </a:r>
            <a:r>
              <a:rPr lang="en-US" altLang="en-US" smtClean="0">
                <a:sym typeface="Times New Roman" panose="02020603050405020304" pitchFamily="18" charset="0"/>
              </a:rPr>
              <a:t>")</a:t>
            </a:r>
          </a:p>
          <a:p>
            <a:pPr lvl="1"/>
            <a:r>
              <a:rPr lang="en-US" altLang="en-US" smtClean="0">
                <a:sym typeface="Tahoma" panose="020B0604030504040204" pitchFamily="34" charset="0"/>
              </a:rPr>
              <a:t>Input the amount of the principal</a:t>
            </a:r>
            <a:br>
              <a:rPr lang="en-US" altLang="en-US" smtClean="0">
                <a:sym typeface="Tahoma" panose="020B0604030504040204" pitchFamily="34" charset="0"/>
              </a:rPr>
            </a:br>
            <a:r>
              <a:rPr lang="en-US" altLang="en-US" smtClean="0">
                <a:sym typeface="Tahoma" panose="020B0604030504040204" pitchFamily="34" charset="0"/>
              </a:rPr>
              <a:t>principal = eval(input(</a:t>
            </a:r>
            <a:r>
              <a:rPr lang="en-US" altLang="en-US" smtClean="0">
                <a:sym typeface="Times New Roman" panose="02020603050405020304" pitchFamily="18" charset="0"/>
              </a:rPr>
              <a:t>"</a:t>
            </a:r>
            <a:r>
              <a:rPr lang="en-US" altLang="en-US" smtClean="0">
                <a:sym typeface="Tahoma" panose="020B0604030504040204" pitchFamily="34" charset="0"/>
              </a:rPr>
              <a:t>Enter the initial principal: </a:t>
            </a:r>
            <a:r>
              <a:rPr lang="en-US" altLang="en-US" smtClean="0">
                <a:sym typeface="Times New Roman" panose="02020603050405020304" pitchFamily="18" charset="0"/>
              </a:rPr>
              <a:t>"</a:t>
            </a:r>
            <a:r>
              <a:rPr lang="en-US" altLang="en-US" smtClean="0">
                <a:sym typeface="Tahoma" panose="020B0604030504040204" pitchFamily="34" charset="0"/>
              </a:rPr>
              <a:t>))</a:t>
            </a:r>
            <a:endParaRPr lang="en-US" altLang="en-US" smtClean="0">
              <a:sym typeface="Tahoma" panose="020B0604030504040204" pitchFamily="34" charset="0"/>
            </a:endParaRPr>
          </a:p>
        </p:txBody>
      </p:sp>
    </p:spTree>
    <p:extLst>
      <p:ext uri="{BB962C8B-B14F-4D97-AF65-F5344CB8AC3E}">
        <p14:creationId xmlns:p14="http://schemas.microsoft.com/office/powerpoint/2010/main" val="2882852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75">
                                            <p:txEl>
                                              <p:pRg st="0" end="0"/>
                                            </p:txEl>
                                          </p:spTgt>
                                        </p:tgtEl>
                                        <p:attrNameLst>
                                          <p:attrName>style.visibility</p:attrName>
                                        </p:attrNameLst>
                                      </p:cBhvr>
                                      <p:to>
                                        <p:strVal val="visible"/>
                                      </p:to>
                                    </p:set>
                                    <p:anim calcmode="lin" valueType="num">
                                      <p:cBhvr additive="base">
                                        <p:cTn id="7" dur="500"/>
                                        <p:tgtEl>
                                          <p:spTgt spid="37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75">
                                            <p:txEl>
                                              <p:pRg st="1" end="1"/>
                                            </p:txEl>
                                          </p:spTgt>
                                        </p:tgtEl>
                                        <p:attrNameLst>
                                          <p:attrName>style.visibility</p:attrName>
                                        </p:attrNameLst>
                                      </p:cBhvr>
                                      <p:to>
                                        <p:strVal val="visible"/>
                                      </p:to>
                                    </p:set>
                                    <p:anim calcmode="lin" valueType="num">
                                      <p:cBhvr additive="base">
                                        <p:cTn id="12" dur="500"/>
                                        <p:tgtEl>
                                          <p:spTgt spid="37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75">
                                            <p:txEl>
                                              <p:pRg st="2" end="2"/>
                                            </p:txEl>
                                          </p:spTgt>
                                        </p:tgtEl>
                                        <p:attrNameLst>
                                          <p:attrName>style.visibility</p:attrName>
                                        </p:attrNameLst>
                                      </p:cBhvr>
                                      <p:to>
                                        <p:strVal val="visible"/>
                                      </p:to>
                                    </p:set>
                                    <p:anim calcmode="lin" valueType="num">
                                      <p:cBhvr additive="base">
                                        <p:cTn id="17" dur="500"/>
                                        <p:tgtEl>
                                          <p:spTgt spid="375">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375">
                                            <p:txEl>
                                              <p:pRg st="3" end="3"/>
                                            </p:txEl>
                                          </p:spTgt>
                                        </p:tgtEl>
                                        <p:attrNameLst>
                                          <p:attrName>style.visibility</p:attrName>
                                        </p:attrNameLst>
                                      </p:cBhvr>
                                      <p:to>
                                        <p:strVal val="visible"/>
                                      </p:to>
                                    </p:set>
                                    <p:anim calcmode="lin" valueType="num">
                                      <p:cBhvr additive="base">
                                        <p:cTn id="22" dur="500"/>
                                        <p:tgtEl>
                                          <p:spTgt spid="375">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hape 380"/>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3377CA30-6DC5-415E-BF4A-278A7356980B}"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109</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44035" name="Shape 381"/>
          <p:cNvSpPr txBox="1">
            <a:spLocks noGrp="1"/>
          </p:cNvSpPr>
          <p:nvPr>
            <p:ph type="title"/>
          </p:nvPr>
        </p:nvSpPr>
        <p:spPr/>
        <p:txBody>
          <a:bodyPr/>
          <a:lstStyle/>
          <a:p>
            <a:r>
              <a:rPr lang="en-US" altLang="en-US" smtClean="0">
                <a:sym typeface="Tahoma" panose="020B0604030504040204" pitchFamily="34" charset="0"/>
              </a:rPr>
              <a:t>Example Program: Future Value</a:t>
            </a:r>
            <a:endParaRPr lang="en-US" altLang="en-US" smtClean="0">
              <a:sym typeface="Tahoma" panose="020B0604030504040204" pitchFamily="34" charset="0"/>
            </a:endParaRPr>
          </a:p>
        </p:txBody>
      </p:sp>
      <p:sp>
        <p:nvSpPr>
          <p:cNvPr id="382" name="Shape 382"/>
          <p:cNvSpPr txBox="1">
            <a:spLocks noGrp="1"/>
          </p:cNvSpPr>
          <p:nvPr>
            <p:ph type="body" idx="1"/>
          </p:nvPr>
        </p:nvSpPr>
        <p:spPr/>
        <p:txBody>
          <a:bodyPr/>
          <a:lstStyle/>
          <a:p>
            <a:pPr lvl="1"/>
            <a:r>
              <a:rPr lang="en-US" altLang="en-US" smtClean="0">
                <a:sym typeface="Tahoma" panose="020B0604030504040204" pitchFamily="34" charset="0"/>
              </a:rPr>
              <a:t>Input the annual percentage rate</a:t>
            </a:r>
            <a:br>
              <a:rPr lang="en-US" altLang="en-US" smtClean="0">
                <a:sym typeface="Tahoma" panose="020B0604030504040204" pitchFamily="34" charset="0"/>
              </a:rPr>
            </a:br>
            <a:r>
              <a:rPr lang="en-US" altLang="en-US" smtClean="0">
                <a:sym typeface="Tahoma" panose="020B0604030504040204" pitchFamily="34" charset="0"/>
              </a:rPr>
              <a:t>apr = eval(input(</a:t>
            </a:r>
            <a:r>
              <a:rPr lang="en-US" altLang="en-US" smtClean="0">
                <a:sym typeface="Times New Roman" panose="02020603050405020304" pitchFamily="18" charset="0"/>
              </a:rPr>
              <a:t>"</a:t>
            </a:r>
            <a:r>
              <a:rPr lang="en-US" altLang="en-US" smtClean="0">
                <a:sym typeface="Tahoma" panose="020B0604030504040204" pitchFamily="34" charset="0"/>
              </a:rPr>
              <a:t>Enter the annual interest rate: </a:t>
            </a:r>
            <a:r>
              <a:rPr lang="en-US" altLang="en-US" smtClean="0">
                <a:sym typeface="Times New Roman" panose="02020603050405020304" pitchFamily="18" charset="0"/>
              </a:rPr>
              <a:t>"</a:t>
            </a:r>
            <a:r>
              <a:rPr lang="en-US" altLang="en-US" smtClean="0">
                <a:sym typeface="Tahoma" panose="020B0604030504040204" pitchFamily="34" charset="0"/>
              </a:rPr>
              <a:t>))</a:t>
            </a:r>
          </a:p>
          <a:p>
            <a:pPr lvl="1"/>
            <a:r>
              <a:rPr lang="en-US" altLang="en-US" smtClean="0">
                <a:sym typeface="Tahoma" panose="020B0604030504040204" pitchFamily="34" charset="0"/>
              </a:rPr>
              <a:t>Repeat 10 times:</a:t>
            </a:r>
            <a:br>
              <a:rPr lang="en-US" altLang="en-US" smtClean="0">
                <a:sym typeface="Tahoma" panose="020B0604030504040204" pitchFamily="34" charset="0"/>
              </a:rPr>
            </a:br>
            <a:r>
              <a:rPr lang="en-US" altLang="en-US" smtClean="0">
                <a:sym typeface="Tahoma" panose="020B0604030504040204" pitchFamily="34" charset="0"/>
              </a:rPr>
              <a:t>for i in range(10):</a:t>
            </a:r>
          </a:p>
          <a:p>
            <a:pPr lvl="1"/>
            <a:r>
              <a:rPr lang="en-US" altLang="en-US" smtClean="0">
                <a:sym typeface="Tahoma" panose="020B0604030504040204" pitchFamily="34" charset="0"/>
              </a:rPr>
              <a:t>Calculate principal = principal * (1 + apr)</a:t>
            </a:r>
            <a:br>
              <a:rPr lang="en-US" altLang="en-US" smtClean="0">
                <a:sym typeface="Tahoma" panose="020B0604030504040204" pitchFamily="34" charset="0"/>
              </a:rPr>
            </a:br>
            <a:r>
              <a:rPr lang="en-US" altLang="en-US" smtClean="0">
                <a:sym typeface="Tahoma" panose="020B0604030504040204" pitchFamily="34" charset="0"/>
              </a:rPr>
              <a:t>	principal = principal * (1 + apr)</a:t>
            </a:r>
          </a:p>
          <a:p>
            <a:pPr lvl="1"/>
            <a:r>
              <a:rPr lang="en-US" altLang="en-US" smtClean="0">
                <a:sym typeface="Tahoma" panose="020B0604030504040204" pitchFamily="34" charset="0"/>
              </a:rPr>
              <a:t>Output the value of the principal at the end of 10 years</a:t>
            </a:r>
            <a:br>
              <a:rPr lang="en-US" altLang="en-US" smtClean="0">
                <a:sym typeface="Tahoma" panose="020B0604030504040204" pitchFamily="34" charset="0"/>
              </a:rPr>
            </a:br>
            <a:r>
              <a:rPr lang="en-US" altLang="en-US" smtClean="0">
                <a:sym typeface="Tahoma" panose="020B0604030504040204" pitchFamily="34" charset="0"/>
              </a:rPr>
              <a:t>print (</a:t>
            </a:r>
            <a:r>
              <a:rPr lang="en-US" altLang="en-US" smtClean="0">
                <a:sym typeface="Times New Roman" panose="02020603050405020304" pitchFamily="18" charset="0"/>
              </a:rPr>
              <a:t>"</a:t>
            </a:r>
            <a:r>
              <a:rPr lang="en-US" altLang="en-US" smtClean="0">
                <a:sym typeface="Tahoma" panose="020B0604030504040204" pitchFamily="34" charset="0"/>
              </a:rPr>
              <a:t>The value in 10 years is:</a:t>
            </a:r>
            <a:r>
              <a:rPr lang="en-US" altLang="en-US" smtClean="0">
                <a:sym typeface="Times New Roman" panose="02020603050405020304" pitchFamily="18" charset="0"/>
              </a:rPr>
              <a:t>"</a:t>
            </a:r>
            <a:r>
              <a:rPr lang="en-US" altLang="en-US" smtClean="0">
                <a:sym typeface="Tahoma" panose="020B0604030504040204" pitchFamily="34" charset="0"/>
              </a:rPr>
              <a:t>, principal)</a:t>
            </a:r>
            <a:endParaRPr lang="en-US" altLang="en-US" smtClean="0">
              <a:sym typeface="Tahoma" panose="020B0604030504040204" pitchFamily="34" charset="0"/>
            </a:endParaRPr>
          </a:p>
        </p:txBody>
      </p:sp>
    </p:spTree>
    <p:extLst>
      <p:ext uri="{BB962C8B-B14F-4D97-AF65-F5344CB8AC3E}">
        <p14:creationId xmlns:p14="http://schemas.microsoft.com/office/powerpoint/2010/main" val="214018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82">
                                            <p:txEl>
                                              <p:pRg st="0" end="0"/>
                                            </p:txEl>
                                          </p:spTgt>
                                        </p:tgtEl>
                                        <p:attrNameLst>
                                          <p:attrName>style.visibility</p:attrName>
                                        </p:attrNameLst>
                                      </p:cBhvr>
                                      <p:to>
                                        <p:strVal val="visible"/>
                                      </p:to>
                                    </p:set>
                                    <p:anim calcmode="lin" valueType="num">
                                      <p:cBhvr additive="base">
                                        <p:cTn id="7" dur="500"/>
                                        <p:tgtEl>
                                          <p:spTgt spid="38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82">
                                            <p:txEl>
                                              <p:pRg st="1" end="1"/>
                                            </p:txEl>
                                          </p:spTgt>
                                        </p:tgtEl>
                                        <p:attrNameLst>
                                          <p:attrName>style.visibility</p:attrName>
                                        </p:attrNameLst>
                                      </p:cBhvr>
                                      <p:to>
                                        <p:strVal val="visible"/>
                                      </p:to>
                                    </p:set>
                                    <p:anim calcmode="lin" valueType="num">
                                      <p:cBhvr additive="base">
                                        <p:cTn id="12" dur="500"/>
                                        <p:tgtEl>
                                          <p:spTgt spid="38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82">
                                            <p:txEl>
                                              <p:pRg st="2" end="2"/>
                                            </p:txEl>
                                          </p:spTgt>
                                        </p:tgtEl>
                                        <p:attrNameLst>
                                          <p:attrName>style.visibility</p:attrName>
                                        </p:attrNameLst>
                                      </p:cBhvr>
                                      <p:to>
                                        <p:strVal val="visible"/>
                                      </p:to>
                                    </p:set>
                                    <p:anim calcmode="lin" valueType="num">
                                      <p:cBhvr additive="base">
                                        <p:cTn id="17" dur="500"/>
                                        <p:tgtEl>
                                          <p:spTgt spid="38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382">
                                            <p:txEl>
                                              <p:pRg st="3" end="3"/>
                                            </p:txEl>
                                          </p:spTgt>
                                        </p:tgtEl>
                                        <p:attrNameLst>
                                          <p:attrName>style.visibility</p:attrName>
                                        </p:attrNameLst>
                                      </p:cBhvr>
                                      <p:to>
                                        <p:strVal val="visible"/>
                                      </p:to>
                                    </p:set>
                                    <p:anim calcmode="lin" valueType="num">
                                      <p:cBhvr additive="base">
                                        <p:cTn id="22" dur="500"/>
                                        <p:tgtEl>
                                          <p:spTgt spid="382">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Programming Languages</a:t>
            </a:r>
          </a:p>
        </p:txBody>
      </p:sp>
      <p:sp>
        <p:nvSpPr>
          <p:cNvPr id="168" name="Shape 168"/>
          <p:cNvSpPr txBox="1">
            <a:spLocks noGrp="1"/>
          </p:cNvSpPr>
          <p:nvPr>
            <p:ph idx="1"/>
          </p:nvPr>
        </p:nvSpPr>
        <p:spPr>
          <a:xfrm>
            <a:off x="1182687" y="2017712"/>
            <a:ext cx="7772400" cy="4611687"/>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Add two numbers: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Load the number from memory location 2001 into the CPU</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Load the number from memory location 2002 into the CPU</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Add the two numbers in the CPU</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Store the result into location 2003</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In reality, these low-level instructions are represented in binary (1’s and 0’s)</a:t>
            </a:r>
          </a:p>
        </p:txBody>
      </p:sp>
      <p:sp>
        <p:nvSpPr>
          <p:cNvPr id="169" name="Shape 169"/>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11</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53326118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anim calcmode="lin" valueType="num">
                                      <p:cBhvr additive="base">
                                        <p:cTn id="7" dur="500"/>
                                        <p:tgtEl>
                                          <p:spTgt spid="16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68">
                                            <p:txEl>
                                              <p:pRg st="1" end="1"/>
                                            </p:txEl>
                                          </p:spTgt>
                                        </p:tgtEl>
                                        <p:attrNameLst>
                                          <p:attrName>style.visibility</p:attrName>
                                        </p:attrNameLst>
                                      </p:cBhvr>
                                      <p:to>
                                        <p:strVal val="visible"/>
                                      </p:to>
                                    </p:set>
                                    <p:anim calcmode="lin" valueType="num">
                                      <p:cBhvr additive="base">
                                        <p:cTn id="12" dur="500"/>
                                        <p:tgtEl>
                                          <p:spTgt spid="16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68">
                                            <p:txEl>
                                              <p:pRg st="2" end="2"/>
                                            </p:txEl>
                                          </p:spTgt>
                                        </p:tgtEl>
                                        <p:attrNameLst>
                                          <p:attrName>style.visibility</p:attrName>
                                        </p:attrNameLst>
                                      </p:cBhvr>
                                      <p:to>
                                        <p:strVal val="visible"/>
                                      </p:to>
                                    </p:set>
                                    <p:anim calcmode="lin" valueType="num">
                                      <p:cBhvr additive="base">
                                        <p:cTn id="17" dur="500"/>
                                        <p:tgtEl>
                                          <p:spTgt spid="16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68">
                                            <p:txEl>
                                              <p:pRg st="3" end="3"/>
                                            </p:txEl>
                                          </p:spTgt>
                                        </p:tgtEl>
                                        <p:attrNameLst>
                                          <p:attrName>style.visibility</p:attrName>
                                        </p:attrNameLst>
                                      </p:cBhvr>
                                      <p:to>
                                        <p:strVal val="visible"/>
                                      </p:to>
                                    </p:set>
                                    <p:anim calcmode="lin" valueType="num">
                                      <p:cBhvr additive="base">
                                        <p:cTn id="22" dur="500"/>
                                        <p:tgtEl>
                                          <p:spTgt spid="168">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68">
                                            <p:txEl>
                                              <p:pRg st="4" end="4"/>
                                            </p:txEl>
                                          </p:spTgt>
                                        </p:tgtEl>
                                        <p:attrNameLst>
                                          <p:attrName>style.visibility</p:attrName>
                                        </p:attrNameLst>
                                      </p:cBhvr>
                                      <p:to>
                                        <p:strVal val="visible"/>
                                      </p:to>
                                    </p:set>
                                    <p:anim calcmode="lin" valueType="num">
                                      <p:cBhvr additive="base">
                                        <p:cTn id="27" dur="500"/>
                                        <p:tgtEl>
                                          <p:spTgt spid="168">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68">
                                            <p:txEl>
                                              <p:pRg st="5" end="5"/>
                                            </p:txEl>
                                          </p:spTgt>
                                        </p:tgtEl>
                                        <p:attrNameLst>
                                          <p:attrName>style.visibility</p:attrName>
                                        </p:attrNameLst>
                                      </p:cBhvr>
                                      <p:to>
                                        <p:strVal val="visible"/>
                                      </p:to>
                                    </p:set>
                                    <p:anim calcmode="lin" valueType="num">
                                      <p:cBhvr additive="base">
                                        <p:cTn id="32" dur="500"/>
                                        <p:tgtEl>
                                          <p:spTgt spid="168">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hape 387"/>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9B5E41EB-1BB5-43C6-93AC-EB922B66912F}"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110</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45059" name="Shape 388"/>
          <p:cNvSpPr txBox="1">
            <a:spLocks noGrp="1"/>
          </p:cNvSpPr>
          <p:nvPr>
            <p:ph type="title"/>
          </p:nvPr>
        </p:nvSpPr>
        <p:spPr/>
        <p:txBody>
          <a:bodyPr/>
          <a:lstStyle/>
          <a:p>
            <a:r>
              <a:rPr lang="en-US" altLang="en-US" smtClean="0">
                <a:sym typeface="Tahoma" panose="020B0604030504040204" pitchFamily="34" charset="0"/>
              </a:rPr>
              <a:t>Example Program: Future Value</a:t>
            </a:r>
            <a:endParaRPr lang="en-US" altLang="en-US" smtClean="0">
              <a:sym typeface="Tahoma" panose="020B0604030504040204" pitchFamily="34" charset="0"/>
            </a:endParaRPr>
          </a:p>
        </p:txBody>
      </p:sp>
      <p:sp>
        <p:nvSpPr>
          <p:cNvPr id="45060" name="Shape 389"/>
          <p:cNvSpPr txBox="1">
            <a:spLocks noGrp="1"/>
          </p:cNvSpPr>
          <p:nvPr>
            <p:ph type="body" idx="1"/>
          </p:nvPr>
        </p:nvSpPr>
        <p:spPr/>
        <p:txBody>
          <a:bodyPr>
            <a:normAutofit fontScale="47500" lnSpcReduction="20000"/>
          </a:bodyPr>
          <a:lstStyle/>
          <a:p>
            <a:r>
              <a:rPr lang="en-US" altLang="en-US" smtClean="0">
                <a:sym typeface="Tahoma" panose="020B0604030504040204" pitchFamily="34" charset="0"/>
              </a:rPr>
              <a:t># futval.py</a:t>
            </a:r>
          </a:p>
          <a:p>
            <a:r>
              <a:rPr lang="en-US" altLang="en-US" smtClean="0">
                <a:sym typeface="Tahoma" panose="020B0604030504040204" pitchFamily="34" charset="0"/>
              </a:rPr>
              <a:t>#    A program to compute the value of an investment</a:t>
            </a:r>
          </a:p>
          <a:p>
            <a:r>
              <a:rPr lang="en-US" altLang="en-US" smtClean="0">
                <a:sym typeface="Tahoma" panose="020B0604030504040204" pitchFamily="34" charset="0"/>
              </a:rPr>
              <a:t>#    carried 10 years into the future</a:t>
            </a:r>
          </a:p>
          <a:p>
            <a:endParaRPr lang="en-US" altLang="en-US" smtClean="0">
              <a:sym typeface="Tahoma" panose="020B0604030504040204" pitchFamily="34" charset="0"/>
            </a:endParaRPr>
          </a:p>
          <a:p>
            <a:r>
              <a:rPr lang="en-US" altLang="en-US" smtClean="0">
                <a:sym typeface="Tahoma" panose="020B0604030504040204" pitchFamily="34" charset="0"/>
              </a:rPr>
              <a:t>def main():</a:t>
            </a:r>
          </a:p>
          <a:p>
            <a:r>
              <a:rPr lang="en-US" altLang="en-US" smtClean="0">
                <a:sym typeface="Tahoma" panose="020B0604030504040204" pitchFamily="34" charset="0"/>
              </a:rPr>
              <a:t>    print("This program calculates the future value of a 10-year investment.")</a:t>
            </a:r>
          </a:p>
          <a:p>
            <a:endParaRPr lang="en-US" altLang="en-US" smtClean="0">
              <a:sym typeface="Tahoma" panose="020B0604030504040204" pitchFamily="34" charset="0"/>
            </a:endParaRPr>
          </a:p>
          <a:p>
            <a:r>
              <a:rPr lang="en-US" altLang="en-US" smtClean="0">
                <a:sym typeface="Tahoma" panose="020B0604030504040204" pitchFamily="34" charset="0"/>
              </a:rPr>
              <a:t>    principal = eval(input("Enter the initial principal: "))</a:t>
            </a:r>
          </a:p>
          <a:p>
            <a:r>
              <a:rPr lang="en-US" altLang="en-US" smtClean="0">
                <a:sym typeface="Tahoma" panose="020B0604030504040204" pitchFamily="34" charset="0"/>
              </a:rPr>
              <a:t>    apr = eval(input("Enter the annual interest rate: "))</a:t>
            </a:r>
          </a:p>
          <a:p>
            <a:endParaRPr lang="en-US" altLang="en-US" smtClean="0">
              <a:sym typeface="Tahoma" panose="020B0604030504040204" pitchFamily="34" charset="0"/>
            </a:endParaRPr>
          </a:p>
          <a:p>
            <a:r>
              <a:rPr lang="en-US" altLang="en-US" smtClean="0">
                <a:sym typeface="Tahoma" panose="020B0604030504040204" pitchFamily="34" charset="0"/>
              </a:rPr>
              <a:t>    for i in range(10):</a:t>
            </a:r>
          </a:p>
          <a:p>
            <a:r>
              <a:rPr lang="en-US" altLang="en-US" smtClean="0">
                <a:sym typeface="Tahoma" panose="020B0604030504040204" pitchFamily="34" charset="0"/>
              </a:rPr>
              <a:t>        principal = principal * (1 + apr)</a:t>
            </a:r>
          </a:p>
          <a:p>
            <a:endParaRPr lang="en-US" altLang="en-US" smtClean="0">
              <a:sym typeface="Tahoma" panose="020B0604030504040204" pitchFamily="34" charset="0"/>
            </a:endParaRPr>
          </a:p>
          <a:p>
            <a:r>
              <a:rPr lang="en-US" altLang="en-US" smtClean="0">
                <a:sym typeface="Tahoma" panose="020B0604030504040204" pitchFamily="34" charset="0"/>
              </a:rPr>
              <a:t>    print ("The value in 10 years is:", principal)</a:t>
            </a:r>
          </a:p>
          <a:p>
            <a:endParaRPr lang="en-US" altLang="en-US" smtClean="0">
              <a:sym typeface="Tahoma" panose="020B0604030504040204" pitchFamily="34" charset="0"/>
            </a:endParaRPr>
          </a:p>
          <a:p>
            <a:r>
              <a:rPr lang="en-US" altLang="en-US" smtClean="0">
                <a:sym typeface="Tahoma" panose="020B0604030504040204" pitchFamily="34" charset="0"/>
              </a:rPr>
              <a:t>main()</a:t>
            </a:r>
          </a:p>
          <a:p>
            <a:endParaRPr lang="en-US" altLang="en-US" smtClean="0">
              <a:sym typeface="Tahoma" panose="020B0604030504040204" pitchFamily="34" charset="0"/>
            </a:endParaRPr>
          </a:p>
        </p:txBody>
      </p:sp>
    </p:spTree>
    <p:extLst>
      <p:ext uri="{BB962C8B-B14F-4D97-AF65-F5344CB8AC3E}">
        <p14:creationId xmlns:p14="http://schemas.microsoft.com/office/powerpoint/2010/main" val="79658482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hape 394"/>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D51C1678-8C42-492B-BA96-B55FC5AB2FEA}"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111</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46083" name="Shape 395"/>
          <p:cNvSpPr txBox="1">
            <a:spLocks noGrp="1"/>
          </p:cNvSpPr>
          <p:nvPr>
            <p:ph type="title"/>
          </p:nvPr>
        </p:nvSpPr>
        <p:spPr/>
        <p:txBody>
          <a:bodyPr/>
          <a:lstStyle/>
          <a:p>
            <a:r>
              <a:rPr lang="en-US" altLang="en-US" smtClean="0">
                <a:sym typeface="Tahoma" panose="020B0604030504040204" pitchFamily="34" charset="0"/>
              </a:rPr>
              <a:t>Example Program: Future Value</a:t>
            </a:r>
            <a:endParaRPr lang="en-US" altLang="en-US" smtClean="0">
              <a:sym typeface="Tahoma" panose="020B0604030504040204" pitchFamily="34" charset="0"/>
            </a:endParaRPr>
          </a:p>
        </p:txBody>
      </p:sp>
      <p:sp>
        <p:nvSpPr>
          <p:cNvPr id="46084" name="Shape 396"/>
          <p:cNvSpPr txBox="1">
            <a:spLocks noGrp="1"/>
          </p:cNvSpPr>
          <p:nvPr>
            <p:ph type="body" idx="1"/>
          </p:nvPr>
        </p:nvSpPr>
        <p:spPr/>
        <p:txBody>
          <a:bodyPr>
            <a:normAutofit fontScale="85000" lnSpcReduction="20000"/>
          </a:bodyPr>
          <a:lstStyle/>
          <a:p>
            <a:r>
              <a:rPr lang="en-US" altLang="en-US" smtClean="0">
                <a:sym typeface="Tahoma" panose="020B0604030504040204" pitchFamily="34" charset="0"/>
              </a:rPr>
              <a:t>&gt;&gt;&gt; main()</a:t>
            </a:r>
          </a:p>
          <a:p>
            <a:r>
              <a:rPr lang="en-US" altLang="en-US" smtClean="0">
                <a:sym typeface="Tahoma" panose="020B0604030504040204" pitchFamily="34" charset="0"/>
              </a:rPr>
              <a:t>This program calculates the future value of a 10-year investment.</a:t>
            </a:r>
          </a:p>
          <a:p>
            <a:r>
              <a:rPr lang="en-US" altLang="en-US" smtClean="0">
                <a:sym typeface="Tahoma" panose="020B0604030504040204" pitchFamily="34" charset="0"/>
              </a:rPr>
              <a:t>Enter the initial principal: 100</a:t>
            </a:r>
          </a:p>
          <a:p>
            <a:r>
              <a:rPr lang="en-US" altLang="en-US" smtClean="0">
                <a:sym typeface="Tahoma" panose="020B0604030504040204" pitchFamily="34" charset="0"/>
              </a:rPr>
              <a:t>Enter the annual interest rate: .03</a:t>
            </a:r>
          </a:p>
          <a:p>
            <a:r>
              <a:rPr lang="en-US" altLang="en-US" smtClean="0">
                <a:sym typeface="Tahoma" panose="020B0604030504040204" pitchFamily="34" charset="0"/>
              </a:rPr>
              <a:t>The value in 10 years is: 134.391637934</a:t>
            </a:r>
          </a:p>
          <a:p>
            <a:r>
              <a:rPr lang="en-US" altLang="en-US" smtClean="0">
                <a:sym typeface="Tahoma" panose="020B0604030504040204" pitchFamily="34" charset="0"/>
              </a:rPr>
              <a:t>&gt;&gt;&gt; main()</a:t>
            </a:r>
          </a:p>
          <a:p>
            <a:r>
              <a:rPr lang="en-US" altLang="en-US" smtClean="0">
                <a:sym typeface="Tahoma" panose="020B0604030504040204" pitchFamily="34" charset="0"/>
              </a:rPr>
              <a:t>This program calculates the future value of a 10-year investment.</a:t>
            </a:r>
          </a:p>
          <a:p>
            <a:r>
              <a:rPr lang="en-US" altLang="en-US" smtClean="0">
                <a:sym typeface="Tahoma" panose="020B0604030504040204" pitchFamily="34" charset="0"/>
              </a:rPr>
              <a:t>Enter the initial principal: 100</a:t>
            </a:r>
          </a:p>
          <a:p>
            <a:r>
              <a:rPr lang="en-US" altLang="en-US" smtClean="0">
                <a:sym typeface="Tahoma" panose="020B0604030504040204" pitchFamily="34" charset="0"/>
              </a:rPr>
              <a:t>Enter the annual interest rate: .10</a:t>
            </a:r>
          </a:p>
          <a:p>
            <a:r>
              <a:rPr lang="en-US" altLang="en-US" smtClean="0">
                <a:sym typeface="Tahoma" panose="020B0604030504040204" pitchFamily="34" charset="0"/>
              </a:rPr>
              <a:t>The value in 10 years is: 259.37424601</a:t>
            </a:r>
            <a:endParaRPr lang="en-US" altLang="en-US" smtClean="0">
              <a:sym typeface="Tahoma" panose="020B0604030504040204" pitchFamily="34" charset="0"/>
            </a:endParaRPr>
          </a:p>
        </p:txBody>
      </p:sp>
    </p:spTree>
    <p:extLst>
      <p:ext uri="{BB962C8B-B14F-4D97-AF65-F5344CB8AC3E}">
        <p14:creationId xmlns:p14="http://schemas.microsoft.com/office/powerpoint/2010/main" val="261386675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txBox="1">
            <a:spLocks noGrp="1"/>
          </p:cNvSpPr>
          <p:nvPr>
            <p:ph type="title"/>
          </p:nvPr>
        </p:nvSpPr>
        <p:spPr/>
        <p:txBody>
          <a:bodyPr/>
          <a:lstStyle/>
          <a:p>
            <a:r>
              <a:rPr lang="en-US" altLang="en-US" dirty="0" smtClean="0">
                <a:sym typeface="Tahoma" panose="020B0604030504040204" pitchFamily="34" charset="0"/>
              </a:rPr>
              <a:t>Practice	#1</a:t>
            </a:r>
            <a:endParaRPr lang="en-US" altLang="en-US" dirty="0" smtClean="0">
              <a:sym typeface="Tahoma" panose="020B0604030504040204" pitchFamily="34" charset="0"/>
            </a:endParaRPr>
          </a:p>
        </p:txBody>
      </p:sp>
      <p:sp>
        <p:nvSpPr>
          <p:cNvPr id="48131" name="Text Placeholder 2"/>
          <p:cNvSpPr txBox="1">
            <a:spLocks noGrp="1"/>
          </p:cNvSpPr>
          <p:nvPr>
            <p:ph type="body" idx="1"/>
          </p:nvPr>
        </p:nvSpPr>
        <p:spPr/>
        <p:txBody>
          <a:bodyPr/>
          <a:lstStyle/>
          <a:p>
            <a:r>
              <a:rPr lang="en-US" altLang="en-US" smtClean="0">
                <a:sym typeface="Tahoma" panose="020B0604030504040204" pitchFamily="34" charset="0"/>
              </a:rPr>
              <a:t>Calculate the sum(x)</a:t>
            </a:r>
          </a:p>
          <a:p>
            <a:pPr lvl="1"/>
            <a:r>
              <a:rPr lang="en-US" altLang="en-US" smtClean="0">
                <a:sym typeface="Tahoma" panose="020B0604030504040204" pitchFamily="34" charset="0"/>
              </a:rPr>
              <a:t>sum(10): 1+2+3+….+ 10</a:t>
            </a:r>
          </a:p>
          <a:p>
            <a:pPr lvl="1"/>
            <a:r>
              <a:rPr lang="en-US" altLang="en-US" smtClean="0">
                <a:sym typeface="Tahoma" panose="020B0604030504040204" pitchFamily="34" charset="0"/>
              </a:rPr>
              <a:t>sum(12): 1+2+3+….+ 10+11+12</a:t>
            </a:r>
          </a:p>
          <a:p>
            <a:r>
              <a:rPr lang="en-US" altLang="en-US" smtClean="0">
                <a:sym typeface="Tahoma" panose="020B0604030504040204" pitchFamily="34" charset="0"/>
              </a:rPr>
              <a:t>Input: ask user to enter “any number”</a:t>
            </a:r>
          </a:p>
          <a:p>
            <a:r>
              <a:rPr lang="en-US" altLang="en-US" smtClean="0">
                <a:sym typeface="Tahoma" panose="020B0604030504040204" pitchFamily="34" charset="0"/>
              </a:rPr>
              <a:t>Simple decision: if x &lt; 0:</a:t>
            </a:r>
          </a:p>
          <a:p>
            <a:pPr lvl="1"/>
            <a:r>
              <a:rPr lang="en-US" altLang="en-US" smtClean="0">
                <a:sym typeface="Tahoma" panose="020B0604030504040204" pitchFamily="34" charset="0"/>
              </a:rPr>
              <a:t>Print message “only process if x is positive”</a:t>
            </a:r>
          </a:p>
          <a:p>
            <a:r>
              <a:rPr lang="en-US" altLang="en-US" smtClean="0">
                <a:sym typeface="Tahoma" panose="020B0604030504040204" pitchFamily="34" charset="0"/>
              </a:rPr>
              <a:t>Output: sum(x)=…..</a:t>
            </a:r>
          </a:p>
          <a:p>
            <a:endParaRPr lang="en-US" altLang="en-US" smtClean="0">
              <a:sym typeface="Tahoma" panose="020B0604030504040204" pitchFamily="34" charset="0"/>
            </a:endParaRPr>
          </a:p>
          <a:p>
            <a:pPr lvl="1"/>
            <a:endParaRPr lang="en-US" altLang="en-US" smtClean="0">
              <a:sym typeface="Tahoma" panose="020B0604030504040204" pitchFamily="34" charset="0"/>
            </a:endParaRPr>
          </a:p>
          <a:p>
            <a:pPr lvl="1"/>
            <a:endParaRPr lang="en-US" altLang="en-US" smtClean="0">
              <a:sym typeface="Tahoma" panose="020B0604030504040204" pitchFamily="34" charset="0"/>
            </a:endParaRPr>
          </a:p>
        </p:txBody>
      </p:sp>
      <p:sp>
        <p:nvSpPr>
          <p:cNvPr id="51204" name="Slide Number Placeholder 3"/>
          <p:cNvSpPr>
            <a:spLocks noGrp="1"/>
          </p:cNvSpPr>
          <p:nvPr>
            <p:ph type="sldNum" sz="quarter" idx="12"/>
          </p:nvPr>
        </p:nvSpPr>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CC7A58A3-0C28-492F-A981-746B4EEDEC95}" type="slidenum">
              <a:rPr lang="en-US" altLang="en-US" smtClean="0">
                <a:sym typeface="Tahoma" panose="020B0604030504040204" pitchFamily="34" charset="0"/>
              </a:rPr>
              <a:pPr/>
              <a:t>112</a:t>
            </a:fld>
            <a:endParaRPr lang="en-US" altLang="en-US">
              <a:sym typeface="Tahoma" panose="020B0604030504040204" pitchFamily="34" charset="0"/>
            </a:endParaRPr>
          </a:p>
        </p:txBody>
      </p:sp>
    </p:spTree>
    <p:extLst>
      <p:ext uri="{BB962C8B-B14F-4D97-AF65-F5344CB8AC3E}">
        <p14:creationId xmlns:p14="http://schemas.microsoft.com/office/powerpoint/2010/main" val="87547034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txBox="1">
            <a:spLocks noGrp="1"/>
          </p:cNvSpPr>
          <p:nvPr>
            <p:ph type="title"/>
          </p:nvPr>
        </p:nvSpPr>
        <p:spPr/>
        <p:txBody>
          <a:bodyPr/>
          <a:lstStyle/>
          <a:p>
            <a:r>
              <a:rPr lang="en-US" altLang="en-US" dirty="0" smtClean="0">
                <a:sym typeface="Tahoma" panose="020B0604030504040204" pitchFamily="34" charset="0"/>
              </a:rPr>
              <a:t>Practice #2	</a:t>
            </a:r>
            <a:endParaRPr lang="en-US" altLang="en-US" dirty="0" smtClean="0">
              <a:sym typeface="Tahoma" panose="020B0604030504040204" pitchFamily="34" charset="0"/>
            </a:endParaRPr>
          </a:p>
        </p:txBody>
      </p:sp>
      <p:sp>
        <p:nvSpPr>
          <p:cNvPr id="47107" name="Text Placeholder 2"/>
          <p:cNvSpPr txBox="1">
            <a:spLocks noGrp="1"/>
          </p:cNvSpPr>
          <p:nvPr>
            <p:ph type="body" idx="1"/>
          </p:nvPr>
        </p:nvSpPr>
        <p:spPr/>
        <p:txBody>
          <a:bodyPr/>
          <a:lstStyle/>
          <a:p>
            <a:r>
              <a:rPr lang="en-US" altLang="en-US" smtClean="0">
                <a:sym typeface="Tahoma" panose="020B0604030504040204" pitchFamily="34" charset="0"/>
              </a:rPr>
              <a:t>Create a 9 x 9 multiplication table</a:t>
            </a:r>
          </a:p>
          <a:p>
            <a:pPr lvl="1"/>
            <a:endParaRPr lang="en-US" altLang="en-US" smtClean="0">
              <a:sym typeface="Tahoma" panose="020B0604030504040204" pitchFamily="34" charset="0"/>
            </a:endParaRPr>
          </a:p>
        </p:txBody>
      </p:sp>
      <p:sp>
        <p:nvSpPr>
          <p:cNvPr id="47108" name="Slide Number Placeholder 3"/>
          <p:cNvSpPr>
            <a:spLocks noGrp="1"/>
          </p:cNvSpPr>
          <p:nvPr>
            <p:ph type="sldNum" sz="quarter" idx="12"/>
          </p:nvPr>
        </p:nvSpPr>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97AAC4C-11D8-4376-86CE-DE0761E48DBB}" type="slidenum">
              <a:rPr lang="en-US" altLang="en-US" smtClean="0">
                <a:sym typeface="Tahoma" panose="020B0604030504040204" pitchFamily="34" charset="0"/>
              </a:rPr>
              <a:pPr/>
              <a:t>113</a:t>
            </a:fld>
            <a:endParaRPr lang="en-US" altLang="en-US">
              <a:sym typeface="Tahoma" panose="020B0604030504040204" pitchFamily="34" charset="0"/>
            </a:endParaRPr>
          </a:p>
        </p:txBody>
      </p:sp>
    </p:spTree>
    <p:extLst>
      <p:ext uri="{BB962C8B-B14F-4D97-AF65-F5344CB8AC3E}">
        <p14:creationId xmlns:p14="http://schemas.microsoft.com/office/powerpoint/2010/main" val="1199521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Programming Languages</a:t>
            </a:r>
          </a:p>
        </p:txBody>
      </p:sp>
      <p:sp>
        <p:nvSpPr>
          <p:cNvPr id="175" name="Shape 175"/>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High-level language</a:t>
            </a:r>
            <a:br>
              <a:rPr lang="en-US" sz="3200">
                <a:solidFill>
                  <a:schemeClr val="dk1"/>
                </a:solidFill>
                <a:latin typeface="Tahoma"/>
                <a:ea typeface="Tahoma"/>
                <a:cs typeface="Tahoma"/>
                <a:sym typeface="Tahoma"/>
              </a:rPr>
            </a:br>
            <a:r>
              <a:rPr lang="en-US" sz="3200" b="1">
                <a:solidFill>
                  <a:schemeClr val="dk1"/>
                </a:solidFill>
                <a:latin typeface="Tahoma"/>
                <a:ea typeface="Tahoma"/>
                <a:cs typeface="Tahoma"/>
                <a:sym typeface="Tahoma"/>
              </a:rPr>
              <a:t>c = a + b</a:t>
            </a:r>
          </a:p>
          <a:p>
            <a:pPr marL="342891" indent="-342891">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This needs to be translated into machine language that the computer can execute.</a:t>
            </a:r>
          </a:p>
          <a:p>
            <a:pPr marL="342891" indent="-342891">
              <a:spcBef>
                <a:spcPts val="640"/>
              </a:spcBef>
              <a:buClr>
                <a:schemeClr val="folHlink"/>
              </a:buClr>
              <a:buSzPct val="60000"/>
              <a:buFont typeface="Noto Sans Symbols"/>
              <a:buChar char="■"/>
            </a:pPr>
            <a:r>
              <a:rPr lang="en-US" sz="3200" i="1">
                <a:solidFill>
                  <a:schemeClr val="dk1"/>
                </a:solidFill>
                <a:latin typeface="Tahoma"/>
                <a:ea typeface="Tahoma"/>
                <a:cs typeface="Tahoma"/>
                <a:sym typeface="Tahoma"/>
              </a:rPr>
              <a:t>Compilers</a:t>
            </a:r>
            <a:r>
              <a:rPr lang="en-US" sz="3200">
                <a:solidFill>
                  <a:schemeClr val="dk1"/>
                </a:solidFill>
                <a:latin typeface="Tahoma"/>
                <a:ea typeface="Tahoma"/>
                <a:cs typeface="Tahoma"/>
                <a:sym typeface="Tahoma"/>
              </a:rPr>
              <a:t> convert programs written in a high-level language into the machine language of some computer.</a:t>
            </a:r>
          </a:p>
        </p:txBody>
      </p:sp>
      <p:sp>
        <p:nvSpPr>
          <p:cNvPr id="176" name="Shape 176"/>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12</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17327357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 calcmode="lin" valueType="num">
                                      <p:cBhvr additive="base">
                                        <p:cTn id="7" dur="500"/>
                                        <p:tgtEl>
                                          <p:spTgt spid="17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75">
                                            <p:txEl>
                                              <p:pRg st="1" end="1"/>
                                            </p:txEl>
                                          </p:spTgt>
                                        </p:tgtEl>
                                        <p:attrNameLst>
                                          <p:attrName>style.visibility</p:attrName>
                                        </p:attrNameLst>
                                      </p:cBhvr>
                                      <p:to>
                                        <p:strVal val="visible"/>
                                      </p:to>
                                    </p:set>
                                    <p:anim calcmode="lin" valueType="num">
                                      <p:cBhvr additive="base">
                                        <p:cTn id="12" dur="500"/>
                                        <p:tgtEl>
                                          <p:spTgt spid="17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anim calcmode="lin" valueType="num">
                                      <p:cBhvr additive="base">
                                        <p:cTn id="17" dur="500"/>
                                        <p:tgtEl>
                                          <p:spTgt spid="175">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Programming Languages</a:t>
            </a:r>
          </a:p>
        </p:txBody>
      </p:sp>
      <p:sp>
        <p:nvSpPr>
          <p:cNvPr id="182" name="Shape 182"/>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i="1">
                <a:solidFill>
                  <a:schemeClr val="dk1"/>
                </a:solidFill>
                <a:latin typeface="Tahoma"/>
                <a:ea typeface="Tahoma"/>
                <a:cs typeface="Tahoma"/>
                <a:sym typeface="Tahoma"/>
              </a:rPr>
              <a:t>Interpreters</a:t>
            </a:r>
            <a:r>
              <a:rPr lang="en-US" sz="3200">
                <a:solidFill>
                  <a:schemeClr val="dk1"/>
                </a:solidFill>
                <a:latin typeface="Tahoma"/>
                <a:ea typeface="Tahoma"/>
                <a:cs typeface="Tahoma"/>
                <a:sym typeface="Tahoma"/>
              </a:rPr>
              <a:t> simulate a computer that understands a high-level language.</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The source program is not translated into machine language all at once.</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An interpreter analyzes and executes the source code instruction by instruction.</a:t>
            </a:r>
          </a:p>
        </p:txBody>
      </p:sp>
      <p:sp>
        <p:nvSpPr>
          <p:cNvPr id="183" name="Shape 183"/>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13</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80246108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 calcmode="lin" valueType="num">
                                      <p:cBhvr additive="base">
                                        <p:cTn id="7" dur="500"/>
                                        <p:tgtEl>
                                          <p:spTgt spid="18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2">
                                            <p:txEl>
                                              <p:pRg st="1" end="1"/>
                                            </p:txEl>
                                          </p:spTgt>
                                        </p:tgtEl>
                                        <p:attrNameLst>
                                          <p:attrName>style.visibility</p:attrName>
                                        </p:attrNameLst>
                                      </p:cBhvr>
                                      <p:to>
                                        <p:strVal val="visible"/>
                                      </p:to>
                                    </p:set>
                                    <p:anim calcmode="lin" valueType="num">
                                      <p:cBhvr additive="base">
                                        <p:cTn id="12" dur="500"/>
                                        <p:tgtEl>
                                          <p:spTgt spid="18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82">
                                            <p:txEl>
                                              <p:pRg st="2" end="2"/>
                                            </p:txEl>
                                          </p:spTgt>
                                        </p:tgtEl>
                                        <p:attrNameLst>
                                          <p:attrName>style.visibility</p:attrName>
                                        </p:attrNameLst>
                                      </p:cBhvr>
                                      <p:to>
                                        <p:strVal val="visible"/>
                                      </p:to>
                                    </p:set>
                                    <p:anim calcmode="lin" valueType="num">
                                      <p:cBhvr additive="base">
                                        <p:cTn id="17" dur="500"/>
                                        <p:tgtEl>
                                          <p:spTgt spid="182">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Programming Languages</a:t>
            </a:r>
          </a:p>
        </p:txBody>
      </p:sp>
      <p:sp>
        <p:nvSpPr>
          <p:cNvPr id="189" name="Shape 189"/>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Compiling vs. Interpreting</a:t>
            </a:r>
          </a:p>
          <a:p>
            <a:pPr marL="742932" lvl="1" indent="-285744">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Once program is compiled, it can be executed over and over without the source code or compiler. If it is interpreted, the source code and interpreter are needed each time the program runs</a:t>
            </a:r>
          </a:p>
          <a:p>
            <a:pPr marL="742932" lvl="1" indent="-285744">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Compiled programs generally run faster since the translation of the source code happens only once.</a:t>
            </a:r>
          </a:p>
        </p:txBody>
      </p:sp>
      <p:sp>
        <p:nvSpPr>
          <p:cNvPr id="190" name="Shape 190"/>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14</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5180668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 calcmode="lin" valueType="num">
                                      <p:cBhvr additive="base">
                                        <p:cTn id="7" dur="500"/>
                                        <p:tgtEl>
                                          <p:spTgt spid="18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9">
                                            <p:txEl>
                                              <p:pRg st="1" end="1"/>
                                            </p:txEl>
                                          </p:spTgt>
                                        </p:tgtEl>
                                        <p:attrNameLst>
                                          <p:attrName>style.visibility</p:attrName>
                                        </p:attrNameLst>
                                      </p:cBhvr>
                                      <p:to>
                                        <p:strVal val="visible"/>
                                      </p:to>
                                    </p:set>
                                    <p:anim calcmode="lin" valueType="num">
                                      <p:cBhvr additive="base">
                                        <p:cTn id="12" dur="500"/>
                                        <p:tgtEl>
                                          <p:spTgt spid="189">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89">
                                            <p:txEl>
                                              <p:pRg st="2" end="2"/>
                                            </p:txEl>
                                          </p:spTgt>
                                        </p:tgtEl>
                                        <p:attrNameLst>
                                          <p:attrName>style.visibility</p:attrName>
                                        </p:attrNameLst>
                                      </p:cBhvr>
                                      <p:to>
                                        <p:strVal val="visible"/>
                                      </p:to>
                                    </p:set>
                                    <p:anim calcmode="lin" valueType="num">
                                      <p:cBhvr additive="base">
                                        <p:cTn id="17" dur="500"/>
                                        <p:tgtEl>
                                          <p:spTgt spid="189">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Programming Languages</a:t>
            </a:r>
          </a:p>
        </p:txBody>
      </p:sp>
      <p:sp>
        <p:nvSpPr>
          <p:cNvPr id="196" name="Shape 196"/>
          <p:cNvSpPr txBox="1">
            <a:spLocks noGrp="1"/>
          </p:cNvSpPr>
          <p:nvPr>
            <p:ph idx="1"/>
          </p:nvPr>
        </p:nvSpPr>
        <p:spPr>
          <a:xfrm>
            <a:off x="1182687" y="2017716"/>
            <a:ext cx="7772400" cy="4306887"/>
          </a:xfrm>
          <a:prstGeom prst="rect">
            <a:avLst/>
          </a:prstGeom>
          <a:noFill/>
          <a:ln>
            <a:noFill/>
          </a:ln>
        </p:spPr>
        <p:txBody>
          <a:bodyPr vert="horz" lIns="91425" tIns="45700" rIns="91425" bIns="45700" rtlCol="0" anchor="t" anchorCtr="0">
            <a:noAutofit/>
          </a:bodyPr>
          <a:lstStyle/>
          <a:p>
            <a:pPr marL="742932" lvl="1" indent="-285744">
              <a:spcBef>
                <a:spcPts val="0"/>
              </a:spcBef>
              <a:buClr>
                <a:schemeClr val="hlink"/>
              </a:buClr>
              <a:buSzPct val="55000"/>
              <a:buFont typeface="Noto Sans Symbols"/>
              <a:buChar char="■"/>
            </a:pPr>
            <a:r>
              <a:rPr lang="en-US" sz="2800">
                <a:solidFill>
                  <a:schemeClr val="dk1"/>
                </a:solidFill>
                <a:latin typeface="Tahoma"/>
                <a:ea typeface="Tahoma"/>
                <a:cs typeface="Tahoma"/>
                <a:sym typeface="Tahoma"/>
              </a:rPr>
              <a:t>Interpreted languages are part of a more flexible programming environment since they can be developed and run interactively</a:t>
            </a:r>
          </a:p>
          <a:p>
            <a:pPr marL="742932" lvl="1" indent="-285744">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Interpreted programs are more </a:t>
            </a:r>
            <a:r>
              <a:rPr lang="en-US" sz="2800" i="1">
                <a:solidFill>
                  <a:schemeClr val="dk1"/>
                </a:solidFill>
                <a:latin typeface="Tahoma"/>
                <a:ea typeface="Tahoma"/>
                <a:cs typeface="Tahoma"/>
                <a:sym typeface="Tahoma"/>
              </a:rPr>
              <a:t>portable</a:t>
            </a:r>
            <a:r>
              <a:rPr lang="en-US" sz="2800">
                <a:solidFill>
                  <a:schemeClr val="dk1"/>
                </a:solidFill>
                <a:latin typeface="Tahoma"/>
                <a:ea typeface="Tahoma"/>
                <a:cs typeface="Tahoma"/>
                <a:sym typeface="Tahoma"/>
              </a:rPr>
              <a:t>, meaning the executable code produced from a compiler for a Pentium won’t run on a Mac, without recompiling. If a suitable interpreter already exists, the interpreted code can be run with no modifications.</a:t>
            </a:r>
          </a:p>
        </p:txBody>
      </p:sp>
      <p:sp>
        <p:nvSpPr>
          <p:cNvPr id="197" name="Shape 197"/>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15</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14946438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anim calcmode="lin" valueType="num">
                                      <p:cBhvr additive="base">
                                        <p:cTn id="7" dur="500"/>
                                        <p:tgtEl>
                                          <p:spTgt spid="196">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96">
                                            <p:txEl>
                                              <p:pRg st="1" end="1"/>
                                            </p:txEl>
                                          </p:spTgt>
                                        </p:tgtEl>
                                        <p:attrNameLst>
                                          <p:attrName>style.visibility</p:attrName>
                                        </p:attrNameLst>
                                      </p:cBhvr>
                                      <p:to>
                                        <p:strVal val="visible"/>
                                      </p:to>
                                    </p:set>
                                    <p:anim calcmode="lin" valueType="num">
                                      <p:cBhvr additive="base">
                                        <p:cTn id="12" dur="500"/>
                                        <p:tgtEl>
                                          <p:spTgt spid="196">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Magic of Python</a:t>
            </a:r>
          </a:p>
        </p:txBody>
      </p:sp>
      <p:sp>
        <p:nvSpPr>
          <p:cNvPr id="203" name="Shape 203"/>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25000"/>
              <a:buNone/>
            </a:pPr>
            <a:r>
              <a:rPr lang="en-US" sz="3200">
                <a:solidFill>
                  <a:schemeClr val="dk1"/>
                </a:solidFill>
                <a:latin typeface="Tahoma"/>
                <a:ea typeface="Tahoma"/>
                <a:cs typeface="Tahoma"/>
                <a:sym typeface="Tahoma"/>
              </a:rPr>
              <a:t>When you start Python, you will see something like:</a:t>
            </a:r>
          </a:p>
          <a:p>
            <a:pPr marL="342891" indent="-342891">
              <a:spcBef>
                <a:spcPts val="300"/>
              </a:spcBef>
              <a:buClr>
                <a:schemeClr val="folHlink"/>
              </a:buClr>
              <a:buSzPct val="25000"/>
              <a:buNone/>
            </a:pPr>
            <a:endParaRPr sz="1400">
              <a:solidFill>
                <a:schemeClr val="dk1"/>
              </a:solidFill>
              <a:latin typeface="Tahoma"/>
              <a:ea typeface="Tahoma"/>
              <a:cs typeface="Tahoma"/>
              <a:sym typeface="Tahoma"/>
            </a:endParaRPr>
          </a:p>
          <a:p>
            <a:pPr marL="342891" indent="-342891">
              <a:spcBef>
                <a:spcPts val="300"/>
              </a:spcBef>
              <a:buClr>
                <a:schemeClr val="folHlink"/>
              </a:buClr>
              <a:buSzPct val="25000"/>
              <a:buNone/>
            </a:pPr>
            <a:r>
              <a:rPr lang="en-US" sz="1400">
                <a:solidFill>
                  <a:schemeClr val="dk1"/>
                </a:solidFill>
                <a:latin typeface="Tahoma"/>
                <a:ea typeface="Tahoma"/>
                <a:cs typeface="Tahoma"/>
                <a:sym typeface="Tahoma"/>
              </a:rPr>
              <a:t>Python 3.1.2 (r312:79149, Mar 21 2010, 00:41:52) [MSC v.1500 32 bit (Intel)] on win32</a:t>
            </a:r>
          </a:p>
          <a:p>
            <a:pPr marL="342891" indent="-342891">
              <a:spcBef>
                <a:spcPts val="300"/>
              </a:spcBef>
              <a:buClr>
                <a:schemeClr val="folHlink"/>
              </a:buClr>
              <a:buSzPct val="25000"/>
              <a:buNone/>
            </a:pPr>
            <a:r>
              <a:rPr lang="en-US" sz="1400">
                <a:solidFill>
                  <a:schemeClr val="dk1"/>
                </a:solidFill>
                <a:latin typeface="Tahoma"/>
                <a:ea typeface="Tahoma"/>
                <a:cs typeface="Tahoma"/>
                <a:sym typeface="Tahoma"/>
              </a:rPr>
              <a:t>Type "copyright", "credits" or "license()" for more information.</a:t>
            </a:r>
          </a:p>
          <a:p>
            <a:pPr marL="342891" indent="-342891">
              <a:spcBef>
                <a:spcPts val="300"/>
              </a:spcBef>
              <a:buClr>
                <a:schemeClr val="folHlink"/>
              </a:buClr>
              <a:buSzPct val="25000"/>
              <a:buNone/>
            </a:pPr>
            <a:r>
              <a:rPr lang="en-US" sz="1400">
                <a:solidFill>
                  <a:schemeClr val="dk1"/>
                </a:solidFill>
                <a:latin typeface="Tahoma"/>
                <a:ea typeface="Tahoma"/>
                <a:cs typeface="Tahoma"/>
                <a:sym typeface="Tahoma"/>
              </a:rPr>
              <a:t>&gt;&gt;&gt; </a:t>
            </a:r>
          </a:p>
        </p:txBody>
      </p:sp>
      <p:sp>
        <p:nvSpPr>
          <p:cNvPr id="204" name="Shape 204"/>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16</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47269961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Magic of Python</a:t>
            </a:r>
          </a:p>
        </p:txBody>
      </p:sp>
      <p:sp>
        <p:nvSpPr>
          <p:cNvPr id="210" name="Shape 210"/>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59999"/>
              <a:buFont typeface="Noto Sans Symbols"/>
              <a:buChar char="■"/>
            </a:pPr>
            <a:r>
              <a:rPr lang="en-US">
                <a:solidFill>
                  <a:schemeClr val="dk1"/>
                </a:solidFill>
                <a:latin typeface="Tahoma"/>
                <a:ea typeface="Tahoma"/>
                <a:cs typeface="Tahoma"/>
                <a:sym typeface="Tahoma"/>
              </a:rPr>
              <a:t>The “&gt;&gt;&gt;” is a Python </a:t>
            </a:r>
            <a:r>
              <a:rPr lang="en-US" i="1">
                <a:solidFill>
                  <a:schemeClr val="dk1"/>
                </a:solidFill>
                <a:latin typeface="Tahoma"/>
                <a:ea typeface="Tahoma"/>
                <a:cs typeface="Tahoma"/>
                <a:sym typeface="Tahoma"/>
              </a:rPr>
              <a:t>prompt</a:t>
            </a:r>
            <a:r>
              <a:rPr lang="en-US">
                <a:solidFill>
                  <a:schemeClr val="dk1"/>
                </a:solidFill>
                <a:latin typeface="Tahoma"/>
                <a:ea typeface="Tahoma"/>
                <a:cs typeface="Tahoma"/>
                <a:sym typeface="Tahoma"/>
              </a:rPr>
              <a:t> indicating that Python is ready for us to give it a command. These commands are called </a:t>
            </a:r>
            <a:r>
              <a:rPr lang="en-US" i="1">
                <a:solidFill>
                  <a:schemeClr val="dk1"/>
                </a:solidFill>
                <a:latin typeface="Tahoma"/>
                <a:ea typeface="Tahoma"/>
                <a:cs typeface="Tahoma"/>
                <a:sym typeface="Tahoma"/>
              </a:rPr>
              <a:t>statements</a:t>
            </a:r>
            <a:r>
              <a:rPr lang="en-US">
                <a:solidFill>
                  <a:schemeClr val="dk1"/>
                </a:solidFill>
                <a:latin typeface="Tahoma"/>
                <a:ea typeface="Tahoma"/>
                <a:cs typeface="Tahoma"/>
                <a:sym typeface="Tahoma"/>
              </a:rPr>
              <a:t>.</a:t>
            </a:r>
          </a:p>
          <a:p>
            <a:pPr marL="342891" indent="-342891">
              <a:spcBef>
                <a:spcPts val="700"/>
              </a:spcBef>
              <a:buClr>
                <a:schemeClr val="folHlink"/>
              </a:buClr>
              <a:buSzPct val="59999"/>
              <a:buFont typeface="Noto Sans Symbols"/>
              <a:buChar char="■"/>
            </a:pPr>
            <a:r>
              <a:rPr lang="en-US">
                <a:solidFill>
                  <a:schemeClr val="dk1"/>
                </a:solidFill>
                <a:latin typeface="Courier New"/>
                <a:ea typeface="Courier New"/>
                <a:cs typeface="Courier New"/>
                <a:sym typeface="Courier New"/>
              </a:rPr>
              <a:t>&gt;&gt;&gt; print("Hello, world“) </a:t>
            </a:r>
            <a:br>
              <a:rPr lang="en-US">
                <a:solidFill>
                  <a:schemeClr val="dk1"/>
                </a:solidFill>
                <a:latin typeface="Courier New"/>
                <a:ea typeface="Courier New"/>
                <a:cs typeface="Courier New"/>
                <a:sym typeface="Courier New"/>
              </a:rPr>
            </a:br>
            <a:r>
              <a:rPr lang="en-US">
                <a:solidFill>
                  <a:schemeClr val="dk1"/>
                </a:solidFill>
                <a:latin typeface="Courier New"/>
                <a:ea typeface="Courier New"/>
                <a:cs typeface="Courier New"/>
                <a:sym typeface="Courier New"/>
              </a:rPr>
              <a:t>Hello, world</a:t>
            </a:r>
            <a:br>
              <a:rPr lang="en-US">
                <a:solidFill>
                  <a:schemeClr val="dk1"/>
                </a:solidFill>
                <a:latin typeface="Courier New"/>
                <a:ea typeface="Courier New"/>
                <a:cs typeface="Courier New"/>
                <a:sym typeface="Courier New"/>
              </a:rPr>
            </a:br>
            <a:r>
              <a:rPr lang="en-US">
                <a:solidFill>
                  <a:schemeClr val="dk1"/>
                </a:solidFill>
                <a:latin typeface="Courier New"/>
                <a:ea typeface="Courier New"/>
                <a:cs typeface="Courier New"/>
                <a:sym typeface="Courier New"/>
              </a:rPr>
              <a:t>&gt;&gt;&gt; print(2+3)</a:t>
            </a:r>
            <a:br>
              <a:rPr lang="en-US">
                <a:solidFill>
                  <a:schemeClr val="dk1"/>
                </a:solidFill>
                <a:latin typeface="Courier New"/>
                <a:ea typeface="Courier New"/>
                <a:cs typeface="Courier New"/>
                <a:sym typeface="Courier New"/>
              </a:rPr>
            </a:br>
            <a:r>
              <a:rPr lang="en-US">
                <a:solidFill>
                  <a:schemeClr val="dk1"/>
                </a:solidFill>
                <a:latin typeface="Courier New"/>
                <a:ea typeface="Courier New"/>
                <a:cs typeface="Courier New"/>
                <a:sym typeface="Courier New"/>
              </a:rPr>
              <a:t>5</a:t>
            </a:r>
            <a:br>
              <a:rPr lang="en-US">
                <a:solidFill>
                  <a:schemeClr val="dk1"/>
                </a:solidFill>
                <a:latin typeface="Courier New"/>
                <a:ea typeface="Courier New"/>
                <a:cs typeface="Courier New"/>
                <a:sym typeface="Courier New"/>
              </a:rPr>
            </a:br>
            <a:r>
              <a:rPr lang="en-US">
                <a:solidFill>
                  <a:schemeClr val="dk1"/>
                </a:solidFill>
                <a:latin typeface="Courier New"/>
                <a:ea typeface="Courier New"/>
                <a:cs typeface="Courier New"/>
                <a:sym typeface="Courier New"/>
              </a:rPr>
              <a:t>&gt;&gt;&gt; print("2+3=", 2+3)</a:t>
            </a:r>
            <a:br>
              <a:rPr lang="en-US">
                <a:solidFill>
                  <a:schemeClr val="dk1"/>
                </a:solidFill>
                <a:latin typeface="Courier New"/>
                <a:ea typeface="Courier New"/>
                <a:cs typeface="Courier New"/>
                <a:sym typeface="Courier New"/>
              </a:rPr>
            </a:br>
            <a:r>
              <a:rPr lang="en-US">
                <a:solidFill>
                  <a:schemeClr val="dk1"/>
                </a:solidFill>
                <a:latin typeface="Courier New"/>
                <a:ea typeface="Courier New"/>
                <a:cs typeface="Courier New"/>
                <a:sym typeface="Courier New"/>
              </a:rPr>
              <a:t>2+3= 5</a:t>
            </a:r>
            <a:br>
              <a:rPr lang="en-US">
                <a:solidFill>
                  <a:schemeClr val="dk1"/>
                </a:solidFill>
                <a:latin typeface="Courier New"/>
                <a:ea typeface="Courier New"/>
                <a:cs typeface="Courier New"/>
                <a:sym typeface="Courier New"/>
              </a:rPr>
            </a:br>
            <a:r>
              <a:rPr lang="en-US">
                <a:solidFill>
                  <a:schemeClr val="dk1"/>
                </a:solidFill>
                <a:latin typeface="Courier New"/>
                <a:ea typeface="Courier New"/>
                <a:cs typeface="Courier New"/>
                <a:sym typeface="Courier New"/>
              </a:rPr>
              <a:t>&gt;&gt;&gt; </a:t>
            </a:r>
          </a:p>
        </p:txBody>
      </p:sp>
      <p:sp>
        <p:nvSpPr>
          <p:cNvPr id="211" name="Shape 211"/>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17</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45909783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0">
                                            <p:txEl>
                                              <p:pRg st="0" end="0"/>
                                            </p:txEl>
                                          </p:spTgt>
                                        </p:tgtEl>
                                        <p:attrNameLst>
                                          <p:attrName>style.visibility</p:attrName>
                                        </p:attrNameLst>
                                      </p:cBhvr>
                                      <p:to>
                                        <p:strVal val="visible"/>
                                      </p:to>
                                    </p:set>
                                    <p:anim calcmode="lin" valueType="num">
                                      <p:cBhvr additive="base">
                                        <p:cTn id="7" dur="500"/>
                                        <p:tgtEl>
                                          <p:spTgt spid="21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10">
                                            <p:txEl>
                                              <p:pRg st="1" end="1"/>
                                            </p:txEl>
                                          </p:spTgt>
                                        </p:tgtEl>
                                        <p:attrNameLst>
                                          <p:attrName>style.visibility</p:attrName>
                                        </p:attrNameLst>
                                      </p:cBhvr>
                                      <p:to>
                                        <p:strVal val="visible"/>
                                      </p:to>
                                    </p:set>
                                    <p:anim calcmode="lin" valueType="num">
                                      <p:cBhvr additive="base">
                                        <p:cTn id="12" dur="500"/>
                                        <p:tgtEl>
                                          <p:spTgt spid="210">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Magic of Python</a:t>
            </a:r>
          </a:p>
        </p:txBody>
      </p:sp>
      <p:sp>
        <p:nvSpPr>
          <p:cNvPr id="217" name="Shape 217"/>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Usually we want to execute several statements together that solve a common problem. One way to do this is to use a </a:t>
            </a:r>
            <a:r>
              <a:rPr lang="en-US" sz="3200" i="1">
                <a:solidFill>
                  <a:schemeClr val="dk1"/>
                </a:solidFill>
                <a:latin typeface="Tahoma"/>
                <a:ea typeface="Tahoma"/>
                <a:cs typeface="Tahoma"/>
                <a:sym typeface="Tahoma"/>
              </a:rPr>
              <a:t>function</a:t>
            </a:r>
            <a:r>
              <a:rPr lang="en-US" sz="3200">
                <a:solidFill>
                  <a:schemeClr val="dk1"/>
                </a:solidFill>
                <a:latin typeface="Tahoma"/>
                <a:ea typeface="Tahoma"/>
                <a:cs typeface="Tahoma"/>
                <a:sym typeface="Tahoma"/>
              </a:rPr>
              <a:t>.</a:t>
            </a:r>
          </a:p>
          <a:p>
            <a:pPr marL="342891" indent="-342891">
              <a:lnSpc>
                <a:spcPct val="100000"/>
              </a:lnSpc>
              <a:spcBef>
                <a:spcPts val="500"/>
              </a:spcBef>
              <a:buClr>
                <a:schemeClr val="folHlink"/>
              </a:buClr>
              <a:buSzPct val="60000"/>
              <a:buFont typeface="Noto Sans Symbols"/>
              <a:buChar char="■"/>
            </a:pPr>
            <a:r>
              <a:rPr lang="en-US" sz="2000">
                <a:solidFill>
                  <a:schemeClr val="dk1"/>
                </a:solidFill>
                <a:latin typeface="Courier New"/>
                <a:ea typeface="Courier New"/>
                <a:cs typeface="Courier New"/>
                <a:sym typeface="Courier New"/>
              </a:rPr>
              <a:t>&gt;&gt;&gt; def hello():</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	    print("Hello") </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	    print("Computers are Fun") </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	</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&gt;&gt;&gt; </a:t>
            </a:r>
          </a:p>
        </p:txBody>
      </p:sp>
      <p:sp>
        <p:nvSpPr>
          <p:cNvPr id="218" name="Shape 218"/>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18</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5900087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7">
                                            <p:txEl>
                                              <p:pRg st="0" end="0"/>
                                            </p:txEl>
                                          </p:spTgt>
                                        </p:tgtEl>
                                        <p:attrNameLst>
                                          <p:attrName>style.visibility</p:attrName>
                                        </p:attrNameLst>
                                      </p:cBhvr>
                                      <p:to>
                                        <p:strVal val="visible"/>
                                      </p:to>
                                    </p:set>
                                    <p:anim calcmode="lin" valueType="num">
                                      <p:cBhvr additive="base">
                                        <p:cTn id="7" dur="500"/>
                                        <p:tgtEl>
                                          <p:spTgt spid="21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17">
                                            <p:txEl>
                                              <p:pRg st="1" end="1"/>
                                            </p:txEl>
                                          </p:spTgt>
                                        </p:tgtEl>
                                        <p:attrNameLst>
                                          <p:attrName>style.visibility</p:attrName>
                                        </p:attrNameLst>
                                      </p:cBhvr>
                                      <p:to>
                                        <p:strVal val="visible"/>
                                      </p:to>
                                    </p:set>
                                    <p:anim calcmode="lin" valueType="num">
                                      <p:cBhvr additive="base">
                                        <p:cTn id="12" dur="500"/>
                                        <p:tgtEl>
                                          <p:spTgt spid="217">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Magic of Python</a:t>
            </a:r>
          </a:p>
        </p:txBody>
      </p:sp>
      <p:sp>
        <p:nvSpPr>
          <p:cNvPr id="224" name="Shape 224"/>
          <p:cNvSpPr txBox="1">
            <a:spLocks noGrp="1"/>
          </p:cNvSpPr>
          <p:nvPr>
            <p:ph idx="1"/>
          </p:nvPr>
        </p:nvSpPr>
        <p:spPr>
          <a:xfrm>
            <a:off x="1182687" y="2017712"/>
            <a:ext cx="7772400" cy="4611687"/>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60000"/>
              <a:buFont typeface="Noto Sans Symbols"/>
              <a:buChar char="■"/>
            </a:pPr>
            <a:r>
              <a:rPr lang="en-US" sz="1800">
                <a:solidFill>
                  <a:schemeClr val="dk1"/>
                </a:solidFill>
                <a:latin typeface="Courier New"/>
                <a:ea typeface="Courier New"/>
                <a:cs typeface="Courier New"/>
                <a:sym typeface="Courier New"/>
              </a:rPr>
              <a:t>&gt;&gt;&gt; def hello():</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	    print("Hello") </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	    print("Computers are Fun") </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
            </a: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&gt;&gt;&gt;</a:t>
            </a:r>
          </a:p>
          <a:p>
            <a:pPr marL="342891" indent="-342891">
              <a:lnSpc>
                <a:spcPct val="100000"/>
              </a:lnSpc>
              <a:spcBef>
                <a:spcPts val="700"/>
              </a:spcBef>
              <a:buClr>
                <a:schemeClr val="folHlink"/>
              </a:buClr>
              <a:buSzPct val="59999"/>
              <a:buFont typeface="Noto Sans Symbols"/>
              <a:buChar char="■"/>
            </a:pPr>
            <a:r>
              <a:rPr lang="en-US">
                <a:solidFill>
                  <a:schemeClr val="dk1"/>
                </a:solidFill>
                <a:latin typeface="Tahoma"/>
                <a:ea typeface="Tahoma"/>
                <a:cs typeface="Tahoma"/>
                <a:sym typeface="Tahoma"/>
              </a:rPr>
              <a:t>The first line tells Python we are </a:t>
            </a:r>
            <a:r>
              <a:rPr lang="en-US" i="1">
                <a:solidFill>
                  <a:schemeClr val="dk1"/>
                </a:solidFill>
                <a:latin typeface="Tahoma"/>
                <a:ea typeface="Tahoma"/>
                <a:cs typeface="Tahoma"/>
                <a:sym typeface="Tahoma"/>
              </a:rPr>
              <a:t>defining</a:t>
            </a:r>
            <a:r>
              <a:rPr lang="en-US">
                <a:solidFill>
                  <a:schemeClr val="dk1"/>
                </a:solidFill>
                <a:latin typeface="Tahoma"/>
                <a:ea typeface="Tahoma"/>
                <a:cs typeface="Tahoma"/>
                <a:sym typeface="Tahoma"/>
              </a:rPr>
              <a:t> a new function called hello.</a:t>
            </a:r>
          </a:p>
          <a:p>
            <a:pPr marL="342891" indent="-342891">
              <a:lnSpc>
                <a:spcPct val="100000"/>
              </a:lnSpc>
              <a:spcBef>
                <a:spcPts val="700"/>
              </a:spcBef>
              <a:buClr>
                <a:schemeClr val="folHlink"/>
              </a:buClr>
              <a:buSzPct val="59999"/>
              <a:buFont typeface="Noto Sans Symbols"/>
              <a:buChar char="■"/>
            </a:pPr>
            <a:r>
              <a:rPr lang="en-US">
                <a:solidFill>
                  <a:schemeClr val="dk1"/>
                </a:solidFill>
                <a:latin typeface="Tahoma"/>
                <a:ea typeface="Tahoma"/>
                <a:cs typeface="Tahoma"/>
                <a:sym typeface="Tahoma"/>
              </a:rPr>
              <a:t>The following lines are indented to show that they are part of the hello function.</a:t>
            </a:r>
          </a:p>
          <a:p>
            <a:pPr marL="342891" indent="-342891">
              <a:lnSpc>
                <a:spcPct val="100000"/>
              </a:lnSpc>
              <a:spcBef>
                <a:spcPts val="700"/>
              </a:spcBef>
              <a:buClr>
                <a:schemeClr val="folHlink"/>
              </a:buClr>
              <a:buSzPct val="59999"/>
              <a:buFont typeface="Noto Sans Symbols"/>
              <a:buChar char="■"/>
            </a:pPr>
            <a:r>
              <a:rPr lang="en-US">
                <a:solidFill>
                  <a:schemeClr val="dk1"/>
                </a:solidFill>
                <a:latin typeface="Tahoma"/>
                <a:ea typeface="Tahoma"/>
                <a:cs typeface="Tahoma"/>
                <a:sym typeface="Tahoma"/>
              </a:rPr>
              <a:t>The blank line (hit enter twice) lets Python know the definition is finished.</a:t>
            </a:r>
          </a:p>
        </p:txBody>
      </p:sp>
      <p:sp>
        <p:nvSpPr>
          <p:cNvPr id="225" name="Shape 225"/>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19</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838291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anim calcmode="lin" valueType="num">
                                      <p:cBhvr additive="base">
                                        <p:cTn id="7" dur="500"/>
                                        <p:tgtEl>
                                          <p:spTgt spid="22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24">
                                            <p:txEl>
                                              <p:pRg st="1" end="1"/>
                                            </p:txEl>
                                          </p:spTgt>
                                        </p:tgtEl>
                                        <p:attrNameLst>
                                          <p:attrName>style.visibility</p:attrName>
                                        </p:attrNameLst>
                                      </p:cBhvr>
                                      <p:to>
                                        <p:strVal val="visible"/>
                                      </p:to>
                                    </p:set>
                                    <p:anim calcmode="lin" valueType="num">
                                      <p:cBhvr additive="base">
                                        <p:cTn id="12" dur="500"/>
                                        <p:tgtEl>
                                          <p:spTgt spid="22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24">
                                            <p:txEl>
                                              <p:pRg st="2" end="2"/>
                                            </p:txEl>
                                          </p:spTgt>
                                        </p:tgtEl>
                                        <p:attrNameLst>
                                          <p:attrName>style.visibility</p:attrName>
                                        </p:attrNameLst>
                                      </p:cBhvr>
                                      <p:to>
                                        <p:strVal val="visible"/>
                                      </p:to>
                                    </p:set>
                                    <p:anim calcmode="lin" valueType="num">
                                      <p:cBhvr additive="base">
                                        <p:cTn id="17" dur="500"/>
                                        <p:tgtEl>
                                          <p:spTgt spid="224">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24">
                                            <p:txEl>
                                              <p:pRg st="3" end="3"/>
                                            </p:txEl>
                                          </p:spTgt>
                                        </p:tgtEl>
                                        <p:attrNameLst>
                                          <p:attrName>style.visibility</p:attrName>
                                        </p:attrNameLst>
                                      </p:cBhvr>
                                      <p:to>
                                        <p:strVal val="visible"/>
                                      </p:to>
                                    </p:set>
                                    <p:anim calcmode="lin" valueType="num">
                                      <p:cBhvr additive="base">
                                        <p:cTn id="22" dur="500"/>
                                        <p:tgtEl>
                                          <p:spTgt spid="224">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Program Power</a:t>
            </a:r>
          </a:p>
        </p:txBody>
      </p:sp>
      <p:sp>
        <p:nvSpPr>
          <p:cNvPr id="84" name="Shape 84"/>
          <p:cNvSpPr txBox="1">
            <a:spLocks noGrp="1"/>
          </p:cNvSpPr>
          <p:nvPr>
            <p:ph idx="1"/>
          </p:nvPr>
        </p:nvSpPr>
        <p:spPr>
          <a:xfrm>
            <a:off x="1182687" y="2017712"/>
            <a:ext cx="7772400" cy="4640263"/>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i="1">
                <a:solidFill>
                  <a:schemeClr val="dk1"/>
                </a:solidFill>
                <a:latin typeface="Tahoma"/>
                <a:ea typeface="Tahoma"/>
                <a:cs typeface="Tahoma"/>
                <a:sym typeface="Tahoma"/>
              </a:rPr>
              <a:t>Software</a:t>
            </a:r>
            <a:r>
              <a:rPr lang="en-US" sz="3200">
                <a:solidFill>
                  <a:schemeClr val="dk1"/>
                </a:solidFill>
                <a:latin typeface="Tahoma"/>
                <a:ea typeface="Tahoma"/>
                <a:cs typeface="Tahoma"/>
                <a:sym typeface="Tahoma"/>
              </a:rPr>
              <a:t> (programs) rule the </a:t>
            </a:r>
            <a:r>
              <a:rPr lang="en-US" sz="3200" i="1">
                <a:solidFill>
                  <a:schemeClr val="dk1"/>
                </a:solidFill>
                <a:latin typeface="Tahoma"/>
                <a:ea typeface="Tahoma"/>
                <a:cs typeface="Tahoma"/>
                <a:sym typeface="Tahoma"/>
              </a:rPr>
              <a:t>hardware</a:t>
            </a:r>
            <a:r>
              <a:rPr lang="en-US" sz="3200">
                <a:solidFill>
                  <a:schemeClr val="dk1"/>
                </a:solidFill>
                <a:latin typeface="Tahoma"/>
                <a:ea typeface="Tahoma"/>
                <a:cs typeface="Tahoma"/>
                <a:sym typeface="Tahoma"/>
              </a:rPr>
              <a:t> (the physical machine).</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The process of creating this software is called </a:t>
            </a:r>
            <a:r>
              <a:rPr lang="en-US" sz="3200" i="1">
                <a:solidFill>
                  <a:schemeClr val="dk1"/>
                </a:solidFill>
                <a:latin typeface="Tahoma"/>
                <a:ea typeface="Tahoma"/>
                <a:cs typeface="Tahoma"/>
                <a:sym typeface="Tahoma"/>
              </a:rPr>
              <a:t>programming</a:t>
            </a:r>
            <a:r>
              <a:rPr lang="en-US" sz="3200">
                <a:solidFill>
                  <a:schemeClr val="dk1"/>
                </a:solidFill>
                <a:latin typeface="Tahoma"/>
                <a:ea typeface="Tahoma"/>
                <a:cs typeface="Tahoma"/>
                <a:sym typeface="Tahoma"/>
              </a:rPr>
              <a:t>.</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Why learn to program?</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Fundamental part of computer science</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Having an understanding of programming helps you have an understanding of the strengths and limitations of computers.</a:t>
            </a:r>
          </a:p>
        </p:txBody>
      </p:sp>
      <p:sp>
        <p:nvSpPr>
          <p:cNvPr id="85" name="Shape 85"/>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2</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10923726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anim calcmode="lin" valueType="num">
                                      <p:cBhvr additive="base">
                                        <p:cTn id="7" dur="500"/>
                                        <p:tgtEl>
                                          <p:spTgt spid="8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4">
                                            <p:txEl>
                                              <p:pRg st="1" end="1"/>
                                            </p:txEl>
                                          </p:spTgt>
                                        </p:tgtEl>
                                        <p:attrNameLst>
                                          <p:attrName>style.visibility</p:attrName>
                                        </p:attrNameLst>
                                      </p:cBhvr>
                                      <p:to>
                                        <p:strVal val="visible"/>
                                      </p:to>
                                    </p:set>
                                    <p:anim calcmode="lin" valueType="num">
                                      <p:cBhvr additive="base">
                                        <p:cTn id="12" dur="500"/>
                                        <p:tgtEl>
                                          <p:spTgt spid="8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84">
                                            <p:txEl>
                                              <p:pRg st="2" end="2"/>
                                            </p:txEl>
                                          </p:spTgt>
                                        </p:tgtEl>
                                        <p:attrNameLst>
                                          <p:attrName>style.visibility</p:attrName>
                                        </p:attrNameLst>
                                      </p:cBhvr>
                                      <p:to>
                                        <p:strVal val="visible"/>
                                      </p:to>
                                    </p:set>
                                    <p:anim calcmode="lin" valueType="num">
                                      <p:cBhvr additive="base">
                                        <p:cTn id="17" dur="500"/>
                                        <p:tgtEl>
                                          <p:spTgt spid="84">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84">
                                            <p:txEl>
                                              <p:pRg st="3" end="3"/>
                                            </p:txEl>
                                          </p:spTgt>
                                        </p:tgtEl>
                                        <p:attrNameLst>
                                          <p:attrName>style.visibility</p:attrName>
                                        </p:attrNameLst>
                                      </p:cBhvr>
                                      <p:to>
                                        <p:strVal val="visible"/>
                                      </p:to>
                                    </p:set>
                                    <p:anim calcmode="lin" valueType="num">
                                      <p:cBhvr additive="base">
                                        <p:cTn id="22" dur="500"/>
                                        <p:tgtEl>
                                          <p:spTgt spid="84">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84">
                                            <p:txEl>
                                              <p:pRg st="4" end="4"/>
                                            </p:txEl>
                                          </p:spTgt>
                                        </p:tgtEl>
                                        <p:attrNameLst>
                                          <p:attrName>style.visibility</p:attrName>
                                        </p:attrNameLst>
                                      </p:cBhvr>
                                      <p:to>
                                        <p:strVal val="visible"/>
                                      </p:to>
                                    </p:set>
                                    <p:anim calcmode="lin" valueType="num">
                                      <p:cBhvr additive="base">
                                        <p:cTn id="27" dur="500"/>
                                        <p:tgtEl>
                                          <p:spTgt spid="84">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Magic of Python</a:t>
            </a:r>
          </a:p>
        </p:txBody>
      </p:sp>
      <p:sp>
        <p:nvSpPr>
          <p:cNvPr id="231" name="Shape 231"/>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80000"/>
              </a:lnSpc>
              <a:spcBef>
                <a:spcPts val="0"/>
              </a:spcBef>
              <a:buClr>
                <a:schemeClr val="folHlink"/>
              </a:buClr>
              <a:buSzPct val="60000"/>
              <a:buFont typeface="Noto Sans Symbols"/>
              <a:buChar char="■"/>
            </a:pPr>
            <a:r>
              <a:rPr lang="en-US" sz="1600">
                <a:solidFill>
                  <a:schemeClr val="dk1"/>
                </a:solidFill>
                <a:latin typeface="Courier New"/>
                <a:ea typeface="Courier New"/>
                <a:cs typeface="Courier New"/>
                <a:sym typeface="Courier New"/>
              </a:rPr>
              <a:t>&gt;&gt;&gt; def hello():</a:t>
            </a:r>
            <a:br>
              <a:rPr lang="en-US" sz="1600">
                <a:solidFill>
                  <a:schemeClr val="dk1"/>
                </a:solidFill>
                <a:latin typeface="Courier New"/>
                <a:ea typeface="Courier New"/>
                <a:cs typeface="Courier New"/>
                <a:sym typeface="Courier New"/>
              </a:rPr>
            </a:br>
            <a:r>
              <a:rPr lang="en-US" sz="1600">
                <a:solidFill>
                  <a:schemeClr val="dk1"/>
                </a:solidFill>
                <a:latin typeface="Courier New"/>
                <a:ea typeface="Courier New"/>
                <a:cs typeface="Courier New"/>
                <a:sym typeface="Courier New"/>
              </a:rPr>
              <a:t>	   print("Hello")</a:t>
            </a:r>
            <a:br>
              <a:rPr lang="en-US" sz="1600">
                <a:solidFill>
                  <a:schemeClr val="dk1"/>
                </a:solidFill>
                <a:latin typeface="Courier New"/>
                <a:ea typeface="Courier New"/>
                <a:cs typeface="Courier New"/>
                <a:sym typeface="Courier New"/>
              </a:rPr>
            </a:br>
            <a:r>
              <a:rPr lang="en-US" sz="1600">
                <a:solidFill>
                  <a:schemeClr val="dk1"/>
                </a:solidFill>
                <a:latin typeface="Courier New"/>
                <a:ea typeface="Courier New"/>
                <a:cs typeface="Courier New"/>
                <a:sym typeface="Courier New"/>
              </a:rPr>
              <a:t>	   print("Computers are Fun") </a:t>
            </a:r>
            <a:br>
              <a:rPr lang="en-US" sz="1600">
                <a:solidFill>
                  <a:schemeClr val="dk1"/>
                </a:solidFill>
                <a:latin typeface="Courier New"/>
                <a:ea typeface="Courier New"/>
                <a:cs typeface="Courier New"/>
                <a:sym typeface="Courier New"/>
              </a:rPr>
            </a:br>
            <a:r>
              <a:rPr lang="en-US" sz="1600">
                <a:solidFill>
                  <a:schemeClr val="dk1"/>
                </a:solidFill>
                <a:latin typeface="Courier New"/>
                <a:ea typeface="Courier New"/>
                <a:cs typeface="Courier New"/>
                <a:sym typeface="Courier New"/>
              </a:rPr>
              <a:t>	</a:t>
            </a:r>
            <a:br>
              <a:rPr lang="en-US" sz="1600">
                <a:solidFill>
                  <a:schemeClr val="dk1"/>
                </a:solidFill>
                <a:latin typeface="Courier New"/>
                <a:ea typeface="Courier New"/>
                <a:cs typeface="Courier New"/>
                <a:sym typeface="Courier New"/>
              </a:rPr>
            </a:br>
            <a:r>
              <a:rPr lang="en-US" sz="1600">
                <a:solidFill>
                  <a:schemeClr val="dk1"/>
                </a:solidFill>
                <a:latin typeface="Courier New"/>
                <a:ea typeface="Courier New"/>
                <a:cs typeface="Courier New"/>
                <a:sym typeface="Courier New"/>
              </a:rPr>
              <a:t>&gt;&gt;&gt;</a:t>
            </a:r>
          </a:p>
          <a:p>
            <a:pPr marL="342891" indent="-342891">
              <a:lnSpc>
                <a:spcPct val="80000"/>
              </a:lnSpc>
              <a:spcBef>
                <a:spcPts val="700"/>
              </a:spcBef>
              <a:buClr>
                <a:schemeClr val="folHlink"/>
              </a:buClr>
              <a:buSzPct val="59999"/>
              <a:buFont typeface="Noto Sans Symbols"/>
              <a:buChar char="■"/>
            </a:pPr>
            <a:r>
              <a:rPr lang="en-US">
                <a:solidFill>
                  <a:schemeClr val="dk1"/>
                </a:solidFill>
                <a:latin typeface="Tahoma"/>
                <a:ea typeface="Tahoma"/>
                <a:cs typeface="Tahoma"/>
                <a:sym typeface="Tahoma"/>
              </a:rPr>
              <a:t>Notice that nothing has happened yet! We’ve defined the function, but we haven’t told Python to perform the function!</a:t>
            </a:r>
          </a:p>
          <a:p>
            <a:pPr marL="342891" indent="-342891">
              <a:lnSpc>
                <a:spcPct val="80000"/>
              </a:lnSpc>
              <a:spcBef>
                <a:spcPts val="700"/>
              </a:spcBef>
              <a:buClr>
                <a:schemeClr val="folHlink"/>
              </a:buClr>
              <a:buSzPct val="59999"/>
              <a:buFont typeface="Noto Sans Symbols"/>
              <a:buChar char="■"/>
            </a:pPr>
            <a:r>
              <a:rPr lang="en-US">
                <a:solidFill>
                  <a:schemeClr val="dk1"/>
                </a:solidFill>
                <a:latin typeface="Tahoma"/>
                <a:ea typeface="Tahoma"/>
                <a:cs typeface="Tahoma"/>
                <a:sym typeface="Tahoma"/>
              </a:rPr>
              <a:t>A function is </a:t>
            </a:r>
            <a:r>
              <a:rPr lang="en-US" i="1">
                <a:solidFill>
                  <a:schemeClr val="dk1"/>
                </a:solidFill>
                <a:latin typeface="Tahoma"/>
                <a:ea typeface="Tahoma"/>
                <a:cs typeface="Tahoma"/>
                <a:sym typeface="Tahoma"/>
              </a:rPr>
              <a:t>invoked</a:t>
            </a:r>
            <a:r>
              <a:rPr lang="en-US">
                <a:solidFill>
                  <a:schemeClr val="dk1"/>
                </a:solidFill>
                <a:latin typeface="Tahoma"/>
                <a:ea typeface="Tahoma"/>
                <a:cs typeface="Tahoma"/>
                <a:sym typeface="Tahoma"/>
              </a:rPr>
              <a:t> by typing its name.</a:t>
            </a:r>
          </a:p>
          <a:p>
            <a:pPr marL="342891" indent="-342891">
              <a:lnSpc>
                <a:spcPct val="80000"/>
              </a:lnSpc>
              <a:spcBef>
                <a:spcPts val="500"/>
              </a:spcBef>
              <a:buClr>
                <a:schemeClr val="folHlink"/>
              </a:buClr>
              <a:buSzPct val="60000"/>
              <a:buFont typeface="Noto Sans Symbols"/>
              <a:buChar char="■"/>
            </a:pPr>
            <a:r>
              <a:rPr lang="en-US" sz="2000">
                <a:solidFill>
                  <a:schemeClr val="dk1"/>
                </a:solidFill>
                <a:latin typeface="Courier New"/>
                <a:ea typeface="Courier New"/>
                <a:cs typeface="Courier New"/>
                <a:sym typeface="Courier New"/>
              </a:rPr>
              <a:t>&gt;&gt;&gt; hello()</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Hello</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Computers are Fun</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&gt;&gt;&gt; </a:t>
            </a:r>
          </a:p>
        </p:txBody>
      </p:sp>
      <p:sp>
        <p:nvSpPr>
          <p:cNvPr id="232" name="Shape 232"/>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20</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4588956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anim calcmode="lin" valueType="num">
                                      <p:cBhvr additive="base">
                                        <p:cTn id="7" dur="500"/>
                                        <p:tgtEl>
                                          <p:spTgt spid="23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31">
                                            <p:txEl>
                                              <p:pRg st="1" end="1"/>
                                            </p:txEl>
                                          </p:spTgt>
                                        </p:tgtEl>
                                        <p:attrNameLst>
                                          <p:attrName>style.visibility</p:attrName>
                                        </p:attrNameLst>
                                      </p:cBhvr>
                                      <p:to>
                                        <p:strVal val="visible"/>
                                      </p:to>
                                    </p:set>
                                    <p:anim calcmode="lin" valueType="num">
                                      <p:cBhvr additive="base">
                                        <p:cTn id="12" dur="500"/>
                                        <p:tgtEl>
                                          <p:spTgt spid="23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31">
                                            <p:txEl>
                                              <p:pRg st="2" end="2"/>
                                            </p:txEl>
                                          </p:spTgt>
                                        </p:tgtEl>
                                        <p:attrNameLst>
                                          <p:attrName>style.visibility</p:attrName>
                                        </p:attrNameLst>
                                      </p:cBhvr>
                                      <p:to>
                                        <p:strVal val="visible"/>
                                      </p:to>
                                    </p:set>
                                    <p:anim calcmode="lin" valueType="num">
                                      <p:cBhvr additive="base">
                                        <p:cTn id="17" dur="500"/>
                                        <p:tgtEl>
                                          <p:spTgt spid="23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31">
                                            <p:txEl>
                                              <p:pRg st="3" end="3"/>
                                            </p:txEl>
                                          </p:spTgt>
                                        </p:tgtEl>
                                        <p:attrNameLst>
                                          <p:attrName>style.visibility</p:attrName>
                                        </p:attrNameLst>
                                      </p:cBhvr>
                                      <p:to>
                                        <p:strVal val="visible"/>
                                      </p:to>
                                    </p:set>
                                    <p:anim calcmode="lin" valueType="num">
                                      <p:cBhvr additive="base">
                                        <p:cTn id="22" dur="500"/>
                                        <p:tgtEl>
                                          <p:spTgt spid="231">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Magic of Python</a:t>
            </a:r>
          </a:p>
        </p:txBody>
      </p:sp>
      <p:sp>
        <p:nvSpPr>
          <p:cNvPr id="238" name="Shape 238"/>
          <p:cNvSpPr txBox="1">
            <a:spLocks noGrp="1"/>
          </p:cNvSpPr>
          <p:nvPr>
            <p:ph idx="1"/>
          </p:nvPr>
        </p:nvSpPr>
        <p:spPr>
          <a:xfrm>
            <a:off x="1182687" y="2017712"/>
            <a:ext cx="7772400" cy="4422775"/>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What’s the deal with the ()’s?</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Commands can have changeable parts called </a:t>
            </a:r>
            <a:r>
              <a:rPr lang="en-US" sz="3200" i="1">
                <a:solidFill>
                  <a:schemeClr val="dk1"/>
                </a:solidFill>
                <a:latin typeface="Tahoma"/>
                <a:ea typeface="Tahoma"/>
                <a:cs typeface="Tahoma"/>
                <a:sym typeface="Tahoma"/>
              </a:rPr>
              <a:t>parameters</a:t>
            </a:r>
            <a:r>
              <a:rPr lang="en-US" sz="3200">
                <a:solidFill>
                  <a:schemeClr val="dk1"/>
                </a:solidFill>
                <a:latin typeface="Tahoma"/>
                <a:ea typeface="Tahoma"/>
                <a:cs typeface="Tahoma"/>
                <a:sym typeface="Tahoma"/>
              </a:rPr>
              <a:t> that are placed between the ()’s.</a:t>
            </a:r>
          </a:p>
          <a:p>
            <a:pPr marL="342891" indent="-342891">
              <a:lnSpc>
                <a:spcPct val="100000"/>
              </a:lnSpc>
              <a:spcBef>
                <a:spcPts val="500"/>
              </a:spcBef>
              <a:buClr>
                <a:schemeClr val="folHlink"/>
              </a:buClr>
              <a:buSzPct val="60000"/>
              <a:buFont typeface="Noto Sans Symbols"/>
              <a:buChar char="■"/>
            </a:pPr>
            <a:r>
              <a:rPr lang="en-US" sz="2000">
                <a:solidFill>
                  <a:schemeClr val="dk1"/>
                </a:solidFill>
                <a:latin typeface="Courier New"/>
                <a:ea typeface="Courier New"/>
                <a:cs typeface="Courier New"/>
                <a:sym typeface="Courier New"/>
              </a:rPr>
              <a:t>&gt;&gt;&gt; def greet(person):</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	    print("Hello",person)</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	    print ("How are you?")</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	</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&gt;&gt;&gt; </a:t>
            </a:r>
          </a:p>
          <a:p>
            <a:pPr marL="342891" indent="-342891">
              <a:spcBef>
                <a:spcPts val="400"/>
              </a:spcBef>
              <a:buClr>
                <a:schemeClr val="folHlink"/>
              </a:buClr>
              <a:buSzPct val="60000"/>
              <a:buNone/>
            </a:pPr>
            <a:endParaRPr sz="2000">
              <a:solidFill>
                <a:schemeClr val="dk1"/>
              </a:solidFill>
              <a:latin typeface="Courier New"/>
              <a:ea typeface="Courier New"/>
              <a:cs typeface="Courier New"/>
              <a:sym typeface="Courier New"/>
            </a:endParaRPr>
          </a:p>
        </p:txBody>
      </p:sp>
      <p:sp>
        <p:nvSpPr>
          <p:cNvPr id="239" name="Shape 239"/>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21</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2109654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8">
                                            <p:txEl>
                                              <p:pRg st="0" end="0"/>
                                            </p:txEl>
                                          </p:spTgt>
                                        </p:tgtEl>
                                        <p:attrNameLst>
                                          <p:attrName>style.visibility</p:attrName>
                                        </p:attrNameLst>
                                      </p:cBhvr>
                                      <p:to>
                                        <p:strVal val="visible"/>
                                      </p:to>
                                    </p:set>
                                    <p:anim calcmode="lin" valueType="num">
                                      <p:cBhvr additive="base">
                                        <p:cTn id="7" dur="500"/>
                                        <p:tgtEl>
                                          <p:spTgt spid="23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38">
                                            <p:txEl>
                                              <p:pRg st="1" end="1"/>
                                            </p:txEl>
                                          </p:spTgt>
                                        </p:tgtEl>
                                        <p:attrNameLst>
                                          <p:attrName>style.visibility</p:attrName>
                                        </p:attrNameLst>
                                      </p:cBhvr>
                                      <p:to>
                                        <p:strVal val="visible"/>
                                      </p:to>
                                    </p:set>
                                    <p:anim calcmode="lin" valueType="num">
                                      <p:cBhvr additive="base">
                                        <p:cTn id="12" dur="500"/>
                                        <p:tgtEl>
                                          <p:spTgt spid="23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38">
                                            <p:txEl>
                                              <p:pRg st="2" end="2"/>
                                            </p:txEl>
                                          </p:spTgt>
                                        </p:tgtEl>
                                        <p:attrNameLst>
                                          <p:attrName>style.visibility</p:attrName>
                                        </p:attrNameLst>
                                      </p:cBhvr>
                                      <p:to>
                                        <p:strVal val="visible"/>
                                      </p:to>
                                    </p:set>
                                    <p:anim calcmode="lin" valueType="num">
                                      <p:cBhvr additive="base">
                                        <p:cTn id="17" dur="500"/>
                                        <p:tgtEl>
                                          <p:spTgt spid="238">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Magic of Python</a:t>
            </a:r>
          </a:p>
        </p:txBody>
      </p:sp>
      <p:sp>
        <p:nvSpPr>
          <p:cNvPr id="245" name="Shape 245"/>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59999"/>
              <a:buFont typeface="Noto Sans Symbols"/>
              <a:buChar char="■"/>
            </a:pPr>
            <a:r>
              <a:rPr lang="en-US" sz="2400">
                <a:solidFill>
                  <a:schemeClr val="dk1"/>
                </a:solidFill>
                <a:latin typeface="Courier New"/>
                <a:ea typeface="Courier New"/>
                <a:cs typeface="Courier New"/>
                <a:sym typeface="Courier New"/>
              </a:rPr>
              <a:t>&gt;&gt;&gt; greet("Terry")</a:t>
            </a:r>
            <a:br>
              <a:rPr lang="en-US" sz="2400">
                <a:solidFill>
                  <a:schemeClr val="dk1"/>
                </a:solidFill>
                <a:latin typeface="Courier New"/>
                <a:ea typeface="Courier New"/>
                <a:cs typeface="Courier New"/>
                <a:sym typeface="Courier New"/>
              </a:rPr>
            </a:br>
            <a:r>
              <a:rPr lang="en-US" sz="2400">
                <a:solidFill>
                  <a:schemeClr val="dk1"/>
                </a:solidFill>
                <a:latin typeface="Courier New"/>
                <a:ea typeface="Courier New"/>
                <a:cs typeface="Courier New"/>
                <a:sym typeface="Courier New"/>
              </a:rPr>
              <a:t>Hello Terry</a:t>
            </a:r>
            <a:br>
              <a:rPr lang="en-US" sz="2400">
                <a:solidFill>
                  <a:schemeClr val="dk1"/>
                </a:solidFill>
                <a:latin typeface="Courier New"/>
                <a:ea typeface="Courier New"/>
                <a:cs typeface="Courier New"/>
                <a:sym typeface="Courier New"/>
              </a:rPr>
            </a:br>
            <a:r>
              <a:rPr lang="en-US" sz="2400">
                <a:solidFill>
                  <a:schemeClr val="dk1"/>
                </a:solidFill>
                <a:latin typeface="Courier New"/>
                <a:ea typeface="Courier New"/>
                <a:cs typeface="Courier New"/>
                <a:sym typeface="Courier New"/>
              </a:rPr>
              <a:t>How are you?</a:t>
            </a:r>
            <a:br>
              <a:rPr lang="en-US" sz="2400">
                <a:solidFill>
                  <a:schemeClr val="dk1"/>
                </a:solidFill>
                <a:latin typeface="Courier New"/>
                <a:ea typeface="Courier New"/>
                <a:cs typeface="Courier New"/>
                <a:sym typeface="Courier New"/>
              </a:rPr>
            </a:br>
            <a:r>
              <a:rPr lang="en-US" sz="2400">
                <a:solidFill>
                  <a:schemeClr val="dk1"/>
                </a:solidFill>
                <a:latin typeface="Courier New"/>
                <a:ea typeface="Courier New"/>
                <a:cs typeface="Courier New"/>
                <a:sym typeface="Courier New"/>
              </a:rPr>
              <a:t>&gt;&gt;&gt; greet("Paula")</a:t>
            </a:r>
            <a:br>
              <a:rPr lang="en-US" sz="2400">
                <a:solidFill>
                  <a:schemeClr val="dk1"/>
                </a:solidFill>
                <a:latin typeface="Courier New"/>
                <a:ea typeface="Courier New"/>
                <a:cs typeface="Courier New"/>
                <a:sym typeface="Courier New"/>
              </a:rPr>
            </a:br>
            <a:r>
              <a:rPr lang="en-US" sz="2400">
                <a:solidFill>
                  <a:schemeClr val="dk1"/>
                </a:solidFill>
                <a:latin typeface="Courier New"/>
                <a:ea typeface="Courier New"/>
                <a:cs typeface="Courier New"/>
                <a:sym typeface="Courier New"/>
              </a:rPr>
              <a:t>Hello Paula</a:t>
            </a:r>
            <a:br>
              <a:rPr lang="en-US" sz="2400">
                <a:solidFill>
                  <a:schemeClr val="dk1"/>
                </a:solidFill>
                <a:latin typeface="Courier New"/>
                <a:ea typeface="Courier New"/>
                <a:cs typeface="Courier New"/>
                <a:sym typeface="Courier New"/>
              </a:rPr>
            </a:br>
            <a:r>
              <a:rPr lang="en-US" sz="2400">
                <a:solidFill>
                  <a:schemeClr val="dk1"/>
                </a:solidFill>
                <a:latin typeface="Courier New"/>
                <a:ea typeface="Courier New"/>
                <a:cs typeface="Courier New"/>
                <a:sym typeface="Courier New"/>
              </a:rPr>
              <a:t>How are you?</a:t>
            </a:r>
            <a:br>
              <a:rPr lang="en-US" sz="2400">
                <a:solidFill>
                  <a:schemeClr val="dk1"/>
                </a:solidFill>
                <a:latin typeface="Courier New"/>
                <a:ea typeface="Courier New"/>
                <a:cs typeface="Courier New"/>
                <a:sym typeface="Courier New"/>
              </a:rPr>
            </a:br>
            <a:r>
              <a:rPr lang="en-US" sz="2400">
                <a:solidFill>
                  <a:schemeClr val="dk1"/>
                </a:solidFill>
                <a:latin typeface="Courier New"/>
                <a:ea typeface="Courier New"/>
                <a:cs typeface="Courier New"/>
                <a:sym typeface="Courier New"/>
              </a:rPr>
              <a:t>&gt;&gt;&gt;  </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When we use parameters, we can customize the output of our function.</a:t>
            </a:r>
          </a:p>
        </p:txBody>
      </p:sp>
      <p:sp>
        <p:nvSpPr>
          <p:cNvPr id="246" name="Shape 246"/>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22</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264604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5">
                                            <p:txEl>
                                              <p:pRg st="0" end="0"/>
                                            </p:txEl>
                                          </p:spTgt>
                                        </p:tgtEl>
                                        <p:attrNameLst>
                                          <p:attrName>style.visibility</p:attrName>
                                        </p:attrNameLst>
                                      </p:cBhvr>
                                      <p:to>
                                        <p:strVal val="visible"/>
                                      </p:to>
                                    </p:set>
                                    <p:anim calcmode="lin" valueType="num">
                                      <p:cBhvr additive="base">
                                        <p:cTn id="7" dur="500"/>
                                        <p:tgtEl>
                                          <p:spTgt spid="24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45">
                                            <p:txEl>
                                              <p:pRg st="1" end="1"/>
                                            </p:txEl>
                                          </p:spTgt>
                                        </p:tgtEl>
                                        <p:attrNameLst>
                                          <p:attrName>style.visibility</p:attrName>
                                        </p:attrNameLst>
                                      </p:cBhvr>
                                      <p:to>
                                        <p:strVal val="visible"/>
                                      </p:to>
                                    </p:set>
                                    <p:anim calcmode="lin" valueType="num">
                                      <p:cBhvr additive="base">
                                        <p:cTn id="12" dur="500"/>
                                        <p:tgtEl>
                                          <p:spTgt spid="245">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Magic of Python</a:t>
            </a:r>
          </a:p>
        </p:txBody>
      </p:sp>
      <p:sp>
        <p:nvSpPr>
          <p:cNvPr id="252" name="Shape 252"/>
          <p:cNvSpPr txBox="1">
            <a:spLocks noGrp="1"/>
          </p:cNvSpPr>
          <p:nvPr>
            <p:ph idx="1"/>
          </p:nvPr>
        </p:nvSpPr>
        <p:spPr>
          <a:xfrm>
            <a:off x="1182687" y="2017712"/>
            <a:ext cx="7772400" cy="5475287"/>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59999"/>
              <a:buFont typeface="Noto Sans Symbols"/>
              <a:buChar char="■"/>
            </a:pPr>
            <a:r>
              <a:rPr lang="en-US" sz="2400">
                <a:solidFill>
                  <a:schemeClr val="dk1"/>
                </a:solidFill>
                <a:latin typeface="Tahoma"/>
                <a:ea typeface="Tahoma"/>
                <a:cs typeface="Tahoma"/>
                <a:sym typeface="Tahoma"/>
              </a:rPr>
              <a:t>When we exit the Python prompt, the functions we’ve defined cease to exist!</a:t>
            </a:r>
          </a:p>
          <a:p>
            <a:pPr marL="342891" indent="-342891">
              <a:spcBef>
                <a:spcPts val="700"/>
              </a:spcBef>
              <a:buClr>
                <a:schemeClr val="folHlink"/>
              </a:buClr>
              <a:buSzPct val="59999"/>
              <a:buFont typeface="Noto Sans Symbols"/>
              <a:buChar char="■"/>
            </a:pPr>
            <a:r>
              <a:rPr lang="en-US" sz="2400">
                <a:solidFill>
                  <a:schemeClr val="dk1"/>
                </a:solidFill>
                <a:latin typeface="Tahoma"/>
                <a:ea typeface="Tahoma"/>
                <a:cs typeface="Tahoma"/>
                <a:sym typeface="Tahoma"/>
              </a:rPr>
              <a:t>Programs are usually composed of functions, </a:t>
            </a:r>
            <a:r>
              <a:rPr lang="en-US" sz="2400" i="1">
                <a:solidFill>
                  <a:schemeClr val="dk1"/>
                </a:solidFill>
                <a:latin typeface="Tahoma"/>
                <a:ea typeface="Tahoma"/>
                <a:cs typeface="Tahoma"/>
                <a:sym typeface="Tahoma"/>
              </a:rPr>
              <a:t>modules</a:t>
            </a:r>
            <a:r>
              <a:rPr lang="en-US" sz="2400">
                <a:solidFill>
                  <a:schemeClr val="dk1"/>
                </a:solidFill>
                <a:latin typeface="Tahoma"/>
                <a:ea typeface="Tahoma"/>
                <a:cs typeface="Tahoma"/>
                <a:sym typeface="Tahoma"/>
              </a:rPr>
              <a:t>, or </a:t>
            </a:r>
            <a:r>
              <a:rPr lang="en-US" sz="2400" i="1">
                <a:solidFill>
                  <a:schemeClr val="dk1"/>
                </a:solidFill>
                <a:latin typeface="Tahoma"/>
                <a:ea typeface="Tahoma"/>
                <a:cs typeface="Tahoma"/>
                <a:sym typeface="Tahoma"/>
              </a:rPr>
              <a:t>scripts</a:t>
            </a:r>
            <a:r>
              <a:rPr lang="en-US" sz="2400">
                <a:solidFill>
                  <a:schemeClr val="dk1"/>
                </a:solidFill>
                <a:latin typeface="Tahoma"/>
                <a:ea typeface="Tahoma"/>
                <a:cs typeface="Tahoma"/>
                <a:sym typeface="Tahoma"/>
              </a:rPr>
              <a:t> that are saved on disk so that they can be used again and again.</a:t>
            </a:r>
          </a:p>
          <a:p>
            <a:pPr marL="342891" indent="-342891">
              <a:spcBef>
                <a:spcPts val="700"/>
              </a:spcBef>
              <a:buClr>
                <a:schemeClr val="folHlink"/>
              </a:buClr>
              <a:buSzPct val="59999"/>
              <a:buFont typeface="Noto Sans Symbols"/>
              <a:buChar char="■"/>
            </a:pPr>
            <a:r>
              <a:rPr lang="en-US" sz="2400">
                <a:solidFill>
                  <a:schemeClr val="dk1"/>
                </a:solidFill>
                <a:latin typeface="Tahoma"/>
                <a:ea typeface="Tahoma"/>
                <a:cs typeface="Tahoma"/>
                <a:sym typeface="Tahoma"/>
              </a:rPr>
              <a:t>A </a:t>
            </a:r>
            <a:r>
              <a:rPr lang="en-US" sz="2400" i="1">
                <a:solidFill>
                  <a:schemeClr val="dk1"/>
                </a:solidFill>
                <a:latin typeface="Tahoma"/>
                <a:ea typeface="Tahoma"/>
                <a:cs typeface="Tahoma"/>
                <a:sym typeface="Tahoma"/>
              </a:rPr>
              <a:t>module file</a:t>
            </a:r>
            <a:r>
              <a:rPr lang="en-US" sz="2400">
                <a:solidFill>
                  <a:schemeClr val="dk1"/>
                </a:solidFill>
                <a:latin typeface="Tahoma"/>
                <a:ea typeface="Tahoma"/>
                <a:cs typeface="Tahoma"/>
                <a:sym typeface="Tahoma"/>
              </a:rPr>
              <a:t> is a text file created in text editing software (saved as “plain text”) that contains function definitions.</a:t>
            </a:r>
          </a:p>
          <a:p>
            <a:pPr marL="342891" indent="-342891">
              <a:spcBef>
                <a:spcPts val="700"/>
              </a:spcBef>
              <a:buClr>
                <a:schemeClr val="folHlink"/>
              </a:buClr>
              <a:buSzPct val="59999"/>
              <a:buFont typeface="Noto Sans Symbols"/>
              <a:buChar char="■"/>
            </a:pPr>
            <a:r>
              <a:rPr lang="en-US" sz="2400">
                <a:solidFill>
                  <a:schemeClr val="dk1"/>
                </a:solidFill>
                <a:latin typeface="Tahoma"/>
                <a:ea typeface="Tahoma"/>
                <a:cs typeface="Tahoma"/>
                <a:sym typeface="Tahoma"/>
              </a:rPr>
              <a:t>A </a:t>
            </a:r>
            <a:r>
              <a:rPr lang="en-US" sz="2400" i="1">
                <a:solidFill>
                  <a:schemeClr val="dk1"/>
                </a:solidFill>
                <a:latin typeface="Tahoma"/>
                <a:ea typeface="Tahoma"/>
                <a:cs typeface="Tahoma"/>
                <a:sym typeface="Tahoma"/>
              </a:rPr>
              <a:t>programming environment</a:t>
            </a:r>
            <a:r>
              <a:rPr lang="en-US" sz="2400">
                <a:solidFill>
                  <a:schemeClr val="dk1"/>
                </a:solidFill>
                <a:latin typeface="Tahoma"/>
                <a:ea typeface="Tahoma"/>
                <a:cs typeface="Tahoma"/>
                <a:sym typeface="Tahoma"/>
              </a:rPr>
              <a:t> is designed to help programmers write programs and usually includes automatic indenting, highlighting, etc.</a:t>
            </a:r>
          </a:p>
          <a:p>
            <a:pPr marL="342891" indent="-342891">
              <a:spcBef>
                <a:spcPts val="480"/>
              </a:spcBef>
              <a:buClr>
                <a:schemeClr val="folHlink"/>
              </a:buClr>
              <a:buSzPct val="59999"/>
              <a:buNone/>
            </a:pPr>
            <a:endParaRPr sz="2400">
              <a:solidFill>
                <a:schemeClr val="dk1"/>
              </a:solidFill>
              <a:latin typeface="Tahoma"/>
              <a:ea typeface="Tahoma"/>
              <a:cs typeface="Tahoma"/>
              <a:sym typeface="Tahoma"/>
            </a:endParaRPr>
          </a:p>
        </p:txBody>
      </p:sp>
      <p:sp>
        <p:nvSpPr>
          <p:cNvPr id="253" name="Shape 253"/>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23</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14866309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2">
                                            <p:txEl>
                                              <p:pRg st="0" end="0"/>
                                            </p:txEl>
                                          </p:spTgt>
                                        </p:tgtEl>
                                        <p:attrNameLst>
                                          <p:attrName>style.visibility</p:attrName>
                                        </p:attrNameLst>
                                      </p:cBhvr>
                                      <p:to>
                                        <p:strVal val="visible"/>
                                      </p:to>
                                    </p:set>
                                    <p:anim calcmode="lin" valueType="num">
                                      <p:cBhvr additive="base">
                                        <p:cTn id="7" dur="500"/>
                                        <p:tgtEl>
                                          <p:spTgt spid="25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52">
                                            <p:txEl>
                                              <p:pRg st="1" end="1"/>
                                            </p:txEl>
                                          </p:spTgt>
                                        </p:tgtEl>
                                        <p:attrNameLst>
                                          <p:attrName>style.visibility</p:attrName>
                                        </p:attrNameLst>
                                      </p:cBhvr>
                                      <p:to>
                                        <p:strVal val="visible"/>
                                      </p:to>
                                    </p:set>
                                    <p:anim calcmode="lin" valueType="num">
                                      <p:cBhvr additive="base">
                                        <p:cTn id="12" dur="500"/>
                                        <p:tgtEl>
                                          <p:spTgt spid="25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52">
                                            <p:txEl>
                                              <p:pRg st="2" end="2"/>
                                            </p:txEl>
                                          </p:spTgt>
                                        </p:tgtEl>
                                        <p:attrNameLst>
                                          <p:attrName>style.visibility</p:attrName>
                                        </p:attrNameLst>
                                      </p:cBhvr>
                                      <p:to>
                                        <p:strVal val="visible"/>
                                      </p:to>
                                    </p:set>
                                    <p:anim calcmode="lin" valueType="num">
                                      <p:cBhvr additive="base">
                                        <p:cTn id="17" dur="500"/>
                                        <p:tgtEl>
                                          <p:spTgt spid="25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52">
                                            <p:txEl>
                                              <p:pRg st="3" end="3"/>
                                            </p:txEl>
                                          </p:spTgt>
                                        </p:tgtEl>
                                        <p:attrNameLst>
                                          <p:attrName>style.visibility</p:attrName>
                                        </p:attrNameLst>
                                      </p:cBhvr>
                                      <p:to>
                                        <p:strVal val="visible"/>
                                      </p:to>
                                    </p:set>
                                    <p:anim calcmode="lin" valueType="num">
                                      <p:cBhvr additive="base">
                                        <p:cTn id="22" dur="500"/>
                                        <p:tgtEl>
                                          <p:spTgt spid="252">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Magic of Python</a:t>
            </a:r>
          </a:p>
        </p:txBody>
      </p:sp>
      <p:sp>
        <p:nvSpPr>
          <p:cNvPr id="259" name="Shape 259"/>
          <p:cNvSpPr txBox="1">
            <a:spLocks noGrp="1"/>
          </p:cNvSpPr>
          <p:nvPr>
            <p:ph idx="1"/>
          </p:nvPr>
        </p:nvSpPr>
        <p:spPr>
          <a:xfrm>
            <a:off x="1182687" y="2017711"/>
            <a:ext cx="7772400" cy="5318124"/>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25000"/>
              <a:buNone/>
            </a:pPr>
            <a:r>
              <a:rPr lang="en-US" sz="1200">
                <a:solidFill>
                  <a:schemeClr val="dk1"/>
                </a:solidFill>
                <a:latin typeface="Courier New"/>
                <a:ea typeface="Courier New"/>
                <a:cs typeface="Courier New"/>
                <a:sym typeface="Courier New"/>
              </a:rPr>
              <a:t># File: chaos.py</a:t>
            </a:r>
          </a:p>
          <a:p>
            <a:pPr marL="342891" indent="-342891">
              <a:spcBef>
                <a:spcPts val="300"/>
              </a:spcBef>
              <a:buClr>
                <a:schemeClr val="folHlink"/>
              </a:buClr>
              <a:buSzPct val="25000"/>
              <a:buNone/>
            </a:pPr>
            <a:r>
              <a:rPr lang="en-US" sz="1200">
                <a:solidFill>
                  <a:schemeClr val="dk1"/>
                </a:solidFill>
                <a:latin typeface="Courier New"/>
                <a:ea typeface="Courier New"/>
                <a:cs typeface="Courier New"/>
                <a:sym typeface="Courier New"/>
              </a:rPr>
              <a:t># A simple program illustrating chaotic behavior</a:t>
            </a:r>
          </a:p>
          <a:p>
            <a:pPr marL="342891" indent="-342891">
              <a:spcBef>
                <a:spcPts val="300"/>
              </a:spcBef>
              <a:buClr>
                <a:schemeClr val="folHlink"/>
              </a:buClr>
              <a:buSzPct val="25000"/>
              <a:buNone/>
            </a:pPr>
            <a:endParaRPr sz="1200">
              <a:solidFill>
                <a:schemeClr val="dk1"/>
              </a:solidFill>
              <a:latin typeface="Courier New"/>
              <a:ea typeface="Courier New"/>
              <a:cs typeface="Courier New"/>
              <a:sym typeface="Courier New"/>
            </a:endParaRPr>
          </a:p>
          <a:p>
            <a:pPr marL="342891" indent="-342891">
              <a:spcBef>
                <a:spcPts val="300"/>
              </a:spcBef>
              <a:buClr>
                <a:schemeClr val="folHlink"/>
              </a:buClr>
              <a:buSzPct val="25000"/>
              <a:buNone/>
            </a:pPr>
            <a:r>
              <a:rPr lang="en-US" sz="1200">
                <a:solidFill>
                  <a:schemeClr val="dk1"/>
                </a:solidFill>
                <a:latin typeface="Courier New"/>
                <a:ea typeface="Courier New"/>
                <a:cs typeface="Courier New"/>
                <a:sym typeface="Courier New"/>
              </a:rPr>
              <a:t>def main():</a:t>
            </a:r>
          </a:p>
          <a:p>
            <a:pPr marL="342891" indent="-342891">
              <a:spcBef>
                <a:spcPts val="300"/>
              </a:spcBef>
              <a:buClr>
                <a:schemeClr val="folHlink"/>
              </a:buClr>
              <a:buSzPct val="25000"/>
              <a:buNone/>
            </a:pPr>
            <a:r>
              <a:rPr lang="en-US" sz="1200">
                <a:solidFill>
                  <a:schemeClr val="dk1"/>
                </a:solidFill>
                <a:latin typeface="Courier New"/>
                <a:ea typeface="Courier New"/>
                <a:cs typeface="Courier New"/>
                <a:sym typeface="Courier New"/>
              </a:rPr>
              <a:t>    print("This program illustrates a chaotic function")</a:t>
            </a:r>
          </a:p>
          <a:p>
            <a:pPr marL="342891" indent="-342891">
              <a:spcBef>
                <a:spcPts val="300"/>
              </a:spcBef>
              <a:buClr>
                <a:schemeClr val="folHlink"/>
              </a:buClr>
              <a:buSzPct val="25000"/>
              <a:buNone/>
            </a:pPr>
            <a:r>
              <a:rPr lang="en-US" sz="1200">
                <a:solidFill>
                  <a:schemeClr val="dk1"/>
                </a:solidFill>
                <a:latin typeface="Courier New"/>
                <a:ea typeface="Courier New"/>
                <a:cs typeface="Courier New"/>
                <a:sym typeface="Courier New"/>
              </a:rPr>
              <a:t>    x = eval(input("Enter a number between 0 and 1: "))</a:t>
            </a:r>
          </a:p>
          <a:p>
            <a:pPr marL="342891" indent="-342891">
              <a:spcBef>
                <a:spcPts val="300"/>
              </a:spcBef>
              <a:buClr>
                <a:schemeClr val="folHlink"/>
              </a:buClr>
              <a:buSzPct val="25000"/>
              <a:buNone/>
            </a:pPr>
            <a:r>
              <a:rPr lang="en-US" sz="1200">
                <a:solidFill>
                  <a:schemeClr val="dk1"/>
                </a:solidFill>
                <a:latin typeface="Courier New"/>
                <a:ea typeface="Courier New"/>
                <a:cs typeface="Courier New"/>
                <a:sym typeface="Courier New"/>
              </a:rPr>
              <a:t>    for i in range(10):</a:t>
            </a:r>
          </a:p>
          <a:p>
            <a:pPr marL="342891" indent="-342891">
              <a:spcBef>
                <a:spcPts val="300"/>
              </a:spcBef>
              <a:buClr>
                <a:schemeClr val="folHlink"/>
              </a:buClr>
              <a:buSzPct val="25000"/>
              <a:buNone/>
            </a:pPr>
            <a:r>
              <a:rPr lang="en-US" sz="1200">
                <a:solidFill>
                  <a:schemeClr val="dk1"/>
                </a:solidFill>
                <a:latin typeface="Courier New"/>
                <a:ea typeface="Courier New"/>
                <a:cs typeface="Courier New"/>
                <a:sym typeface="Courier New"/>
              </a:rPr>
              <a:t>        x = 3.9 * x * (1 - x)</a:t>
            </a:r>
          </a:p>
          <a:p>
            <a:pPr marL="342891" indent="-342891">
              <a:spcBef>
                <a:spcPts val="300"/>
              </a:spcBef>
              <a:buClr>
                <a:schemeClr val="folHlink"/>
              </a:buClr>
              <a:buSzPct val="25000"/>
              <a:buNone/>
            </a:pPr>
            <a:r>
              <a:rPr lang="en-US" sz="1200">
                <a:solidFill>
                  <a:schemeClr val="dk1"/>
                </a:solidFill>
                <a:latin typeface="Courier New"/>
                <a:ea typeface="Courier New"/>
                <a:cs typeface="Courier New"/>
                <a:sym typeface="Courier New"/>
              </a:rPr>
              <a:t>        print(x)</a:t>
            </a:r>
          </a:p>
          <a:p>
            <a:pPr marL="342891" indent="-342891">
              <a:spcBef>
                <a:spcPts val="300"/>
              </a:spcBef>
              <a:buClr>
                <a:schemeClr val="folHlink"/>
              </a:buClr>
              <a:buSzPct val="25000"/>
              <a:buNone/>
            </a:pPr>
            <a:endParaRPr sz="1200">
              <a:solidFill>
                <a:schemeClr val="dk1"/>
              </a:solidFill>
              <a:latin typeface="Courier New"/>
              <a:ea typeface="Courier New"/>
              <a:cs typeface="Courier New"/>
              <a:sym typeface="Courier New"/>
            </a:endParaRPr>
          </a:p>
          <a:p>
            <a:pPr marL="342891" indent="-342891">
              <a:spcBef>
                <a:spcPts val="300"/>
              </a:spcBef>
              <a:buClr>
                <a:schemeClr val="folHlink"/>
              </a:buClr>
              <a:buSzPct val="25000"/>
              <a:buNone/>
            </a:pPr>
            <a:r>
              <a:rPr lang="en-US" sz="1200">
                <a:solidFill>
                  <a:schemeClr val="dk1"/>
                </a:solidFill>
                <a:latin typeface="Courier New"/>
                <a:ea typeface="Courier New"/>
                <a:cs typeface="Courier New"/>
                <a:sym typeface="Courier New"/>
              </a:rPr>
              <a:t>main()</a:t>
            </a:r>
          </a:p>
          <a:p>
            <a:pPr marL="342891" indent="-342891">
              <a:spcBef>
                <a:spcPts val="700"/>
              </a:spcBef>
              <a:buClr>
                <a:schemeClr val="folHlink"/>
              </a:buClr>
              <a:buSzPct val="59999"/>
              <a:buFont typeface="Noto Sans Symbols"/>
              <a:buChar char="■"/>
            </a:pPr>
            <a:r>
              <a:rPr lang="en-US">
                <a:solidFill>
                  <a:schemeClr val="dk1"/>
                </a:solidFill>
                <a:latin typeface="Tahoma"/>
                <a:ea typeface="Tahoma"/>
                <a:cs typeface="Tahoma"/>
                <a:sym typeface="Tahoma"/>
              </a:rPr>
              <a:t>We’ll use </a:t>
            </a:r>
            <a:r>
              <a:rPr lang="en-US" i="1">
                <a:solidFill>
                  <a:schemeClr val="dk1"/>
                </a:solidFill>
                <a:latin typeface="Tahoma"/>
                <a:ea typeface="Tahoma"/>
                <a:cs typeface="Tahoma"/>
                <a:sym typeface="Tahoma"/>
              </a:rPr>
              <a:t>filename.py</a:t>
            </a:r>
            <a:r>
              <a:rPr lang="en-US">
                <a:solidFill>
                  <a:schemeClr val="dk1"/>
                </a:solidFill>
                <a:latin typeface="Tahoma"/>
                <a:ea typeface="Tahoma"/>
                <a:cs typeface="Tahoma"/>
                <a:sym typeface="Tahoma"/>
              </a:rPr>
              <a:t> when we save our work to indicate it’s a Python program.</a:t>
            </a:r>
          </a:p>
          <a:p>
            <a:pPr marL="342891" indent="-342891">
              <a:spcBef>
                <a:spcPts val="700"/>
              </a:spcBef>
              <a:buClr>
                <a:schemeClr val="folHlink"/>
              </a:buClr>
              <a:buSzPct val="59999"/>
              <a:buFont typeface="Noto Sans Symbols"/>
              <a:buChar char="■"/>
            </a:pPr>
            <a:r>
              <a:rPr lang="en-US">
                <a:solidFill>
                  <a:schemeClr val="dk1"/>
                </a:solidFill>
                <a:latin typeface="Tahoma"/>
                <a:ea typeface="Tahoma"/>
                <a:cs typeface="Tahoma"/>
                <a:sym typeface="Tahoma"/>
              </a:rPr>
              <a:t>In this code we’re defining a new function called </a:t>
            </a:r>
            <a:r>
              <a:rPr lang="en-US" b="1">
                <a:solidFill>
                  <a:schemeClr val="dk1"/>
                </a:solidFill>
                <a:latin typeface="Tahoma"/>
                <a:ea typeface="Tahoma"/>
                <a:cs typeface="Tahoma"/>
                <a:sym typeface="Tahoma"/>
              </a:rPr>
              <a:t>main</a:t>
            </a:r>
            <a:r>
              <a:rPr lang="en-US">
                <a:solidFill>
                  <a:schemeClr val="dk1"/>
                </a:solidFill>
                <a:latin typeface="Tahoma"/>
                <a:ea typeface="Tahoma"/>
                <a:cs typeface="Tahoma"/>
                <a:sym typeface="Tahoma"/>
              </a:rPr>
              <a:t>.</a:t>
            </a:r>
          </a:p>
          <a:p>
            <a:pPr marL="342891" indent="-342891">
              <a:spcBef>
                <a:spcPts val="700"/>
              </a:spcBef>
              <a:buClr>
                <a:schemeClr val="folHlink"/>
              </a:buClr>
              <a:buSzPct val="59999"/>
              <a:buFont typeface="Noto Sans Symbols"/>
              <a:buChar char="■"/>
            </a:pPr>
            <a:r>
              <a:rPr lang="en-US">
                <a:solidFill>
                  <a:schemeClr val="dk1"/>
                </a:solidFill>
                <a:latin typeface="Tahoma"/>
                <a:ea typeface="Tahoma"/>
                <a:cs typeface="Tahoma"/>
                <a:sym typeface="Tahoma"/>
              </a:rPr>
              <a:t>The main() at the end tells Python to run the code.</a:t>
            </a:r>
          </a:p>
          <a:p>
            <a:pPr marL="342891" indent="-342891">
              <a:spcBef>
                <a:spcPts val="560"/>
              </a:spcBef>
              <a:buClr>
                <a:schemeClr val="folHlink"/>
              </a:buClr>
              <a:buSzPct val="59999"/>
              <a:buNone/>
            </a:pPr>
            <a:endParaRPr>
              <a:solidFill>
                <a:schemeClr val="dk1"/>
              </a:solidFill>
              <a:latin typeface="Tahoma"/>
              <a:ea typeface="Tahoma"/>
              <a:cs typeface="Tahoma"/>
              <a:sym typeface="Tahoma"/>
            </a:endParaRPr>
          </a:p>
        </p:txBody>
      </p:sp>
      <p:sp>
        <p:nvSpPr>
          <p:cNvPr id="260" name="Shape 260"/>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24</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998641006"/>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Magic of Python</a:t>
            </a:r>
          </a:p>
        </p:txBody>
      </p:sp>
      <p:sp>
        <p:nvSpPr>
          <p:cNvPr id="266" name="Shape 266"/>
          <p:cNvSpPr txBox="1">
            <a:spLocks noGrp="1"/>
          </p:cNvSpPr>
          <p:nvPr>
            <p:ph idx="1"/>
          </p:nvPr>
        </p:nvSpPr>
        <p:spPr>
          <a:xfrm>
            <a:off x="1182687" y="2017716"/>
            <a:ext cx="7772400" cy="4270375"/>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25000"/>
              <a:buNone/>
            </a:pPr>
            <a:r>
              <a:rPr lang="en-US" sz="1800">
                <a:solidFill>
                  <a:schemeClr val="dk1"/>
                </a:solidFill>
                <a:latin typeface="Courier New"/>
                <a:ea typeface="Courier New"/>
                <a:cs typeface="Courier New"/>
                <a:sym typeface="Courier New"/>
              </a:rPr>
              <a:t>&gt;&gt;&gt; </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This program illustrates a chaotic function</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Enter a number between 0 and 1: .5</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0.975</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0.0950625</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0.335499922266</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0.869464925259</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0.442633109113</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0.962165255337</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0.141972779362</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0.4750843862</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0.972578927537</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0.104009713267</a:t>
            </a:r>
          </a:p>
          <a:p>
            <a:pPr marL="342891" indent="-342891">
              <a:spcBef>
                <a:spcPts val="400"/>
              </a:spcBef>
              <a:buClr>
                <a:schemeClr val="folHlink"/>
              </a:buClr>
              <a:buSzPct val="25000"/>
              <a:buNone/>
            </a:pPr>
            <a:r>
              <a:rPr lang="en-US" sz="1800">
                <a:solidFill>
                  <a:schemeClr val="dk1"/>
                </a:solidFill>
                <a:latin typeface="Courier New"/>
                <a:ea typeface="Courier New"/>
                <a:cs typeface="Courier New"/>
                <a:sym typeface="Courier New"/>
              </a:rPr>
              <a:t>&gt;&gt;&gt; </a:t>
            </a:r>
          </a:p>
        </p:txBody>
      </p:sp>
      <p:sp>
        <p:nvSpPr>
          <p:cNvPr id="267" name="Shape 267"/>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25</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602959636"/>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Inside a Python Program</a:t>
            </a:r>
          </a:p>
        </p:txBody>
      </p:sp>
      <p:sp>
        <p:nvSpPr>
          <p:cNvPr id="273" name="Shape 273"/>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25000"/>
              <a:buNone/>
            </a:pPr>
            <a:r>
              <a:rPr lang="en-US" sz="2000">
                <a:solidFill>
                  <a:schemeClr val="dk1"/>
                </a:solidFill>
                <a:latin typeface="Courier New"/>
                <a:ea typeface="Courier New"/>
                <a:cs typeface="Courier New"/>
                <a:sym typeface="Courier New"/>
              </a:rPr>
              <a:t># File: chaos.py</a:t>
            </a:r>
          </a:p>
          <a:p>
            <a:pPr marL="342891" indent="-342891">
              <a:lnSpc>
                <a:spcPct val="100000"/>
              </a:lnSpc>
              <a:spcBef>
                <a:spcPts val="500"/>
              </a:spcBef>
              <a:buClr>
                <a:schemeClr val="folHlink"/>
              </a:buClr>
              <a:buSzPct val="25000"/>
              <a:buNone/>
            </a:pPr>
            <a:r>
              <a:rPr lang="en-US" sz="2000">
                <a:solidFill>
                  <a:schemeClr val="dk1"/>
                </a:solidFill>
                <a:latin typeface="Courier New"/>
                <a:ea typeface="Courier New"/>
                <a:cs typeface="Courier New"/>
                <a:sym typeface="Courier New"/>
              </a:rPr>
              <a:t># A simple program illustrating chaotic behavior</a:t>
            </a:r>
          </a:p>
          <a:p>
            <a:pPr marL="342891" indent="-342891">
              <a:lnSpc>
                <a:spcPct val="100000"/>
              </a:lnSpc>
              <a:spcBef>
                <a:spcPts val="500"/>
              </a:spcBef>
              <a:buClr>
                <a:schemeClr val="folHlink"/>
              </a:buClr>
              <a:buSzPct val="25000"/>
              <a:buNone/>
            </a:pPr>
            <a:endParaRPr sz="2000">
              <a:solidFill>
                <a:schemeClr val="dk1"/>
              </a:solidFill>
              <a:latin typeface="Courier New"/>
              <a:ea typeface="Courier New"/>
              <a:cs typeface="Courier New"/>
              <a:sym typeface="Courier New"/>
            </a:endParaRP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Lines that start with # are called </a:t>
            </a:r>
            <a:r>
              <a:rPr lang="en-US" sz="3200" i="1">
                <a:solidFill>
                  <a:schemeClr val="dk1"/>
                </a:solidFill>
                <a:latin typeface="Tahoma"/>
                <a:ea typeface="Tahoma"/>
                <a:cs typeface="Tahoma"/>
                <a:sym typeface="Tahoma"/>
              </a:rPr>
              <a:t>comments</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Intended for human readers and ignored by Python</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Python skips text from # to end of line</a:t>
            </a:r>
          </a:p>
        </p:txBody>
      </p:sp>
      <p:sp>
        <p:nvSpPr>
          <p:cNvPr id="274" name="Shape 274"/>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26</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096385956"/>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Inside a Python Program</a:t>
            </a:r>
          </a:p>
        </p:txBody>
      </p:sp>
      <p:sp>
        <p:nvSpPr>
          <p:cNvPr id="280" name="Shape 280"/>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25000"/>
              <a:buNone/>
            </a:pPr>
            <a:r>
              <a:rPr lang="en-US" sz="1800">
                <a:solidFill>
                  <a:schemeClr val="dk1"/>
                </a:solidFill>
                <a:latin typeface="Courier New"/>
                <a:ea typeface="Courier New"/>
                <a:cs typeface="Courier New"/>
                <a:sym typeface="Courier New"/>
              </a:rPr>
              <a:t>def main():</a:t>
            </a:r>
          </a:p>
          <a:p>
            <a:pPr marL="342891" indent="-342891">
              <a:lnSpc>
                <a:spcPct val="100000"/>
              </a:lnSpc>
              <a:spcBef>
                <a:spcPts val="500"/>
              </a:spcBef>
              <a:buClr>
                <a:schemeClr val="folHlink"/>
              </a:buClr>
              <a:buSzPct val="25000"/>
              <a:buNone/>
            </a:pPr>
            <a:endParaRPr sz="2000">
              <a:solidFill>
                <a:schemeClr val="dk1"/>
              </a:solidFill>
              <a:latin typeface="Courier New"/>
              <a:ea typeface="Courier New"/>
              <a:cs typeface="Courier New"/>
              <a:sym typeface="Courier New"/>
            </a:endParaRP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Beginning of the definition of a function called </a:t>
            </a:r>
            <a:r>
              <a:rPr lang="en-US" sz="3200" i="1">
                <a:solidFill>
                  <a:schemeClr val="dk1"/>
                </a:solidFill>
                <a:latin typeface="Tahoma"/>
                <a:ea typeface="Tahoma"/>
                <a:cs typeface="Tahoma"/>
                <a:sym typeface="Tahoma"/>
              </a:rPr>
              <a:t>main</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Since our program has only this one module, it could have been written without the </a:t>
            </a:r>
            <a:r>
              <a:rPr lang="en-US" sz="3200" i="1">
                <a:solidFill>
                  <a:schemeClr val="dk1"/>
                </a:solidFill>
                <a:latin typeface="Tahoma"/>
                <a:ea typeface="Tahoma"/>
                <a:cs typeface="Tahoma"/>
                <a:sym typeface="Tahoma"/>
              </a:rPr>
              <a:t>main</a:t>
            </a:r>
            <a:r>
              <a:rPr lang="en-US" sz="3200">
                <a:solidFill>
                  <a:schemeClr val="dk1"/>
                </a:solidFill>
                <a:latin typeface="Tahoma"/>
                <a:ea typeface="Tahoma"/>
                <a:cs typeface="Tahoma"/>
                <a:sym typeface="Tahoma"/>
              </a:rPr>
              <a:t> function.</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The use of </a:t>
            </a:r>
            <a:r>
              <a:rPr lang="en-US" sz="3200" i="1">
                <a:solidFill>
                  <a:schemeClr val="dk1"/>
                </a:solidFill>
                <a:latin typeface="Tahoma"/>
                <a:ea typeface="Tahoma"/>
                <a:cs typeface="Tahoma"/>
                <a:sym typeface="Tahoma"/>
              </a:rPr>
              <a:t>main</a:t>
            </a:r>
            <a:r>
              <a:rPr lang="en-US" sz="3200">
                <a:solidFill>
                  <a:schemeClr val="dk1"/>
                </a:solidFill>
                <a:latin typeface="Tahoma"/>
                <a:ea typeface="Tahoma"/>
                <a:cs typeface="Tahoma"/>
                <a:sym typeface="Tahoma"/>
              </a:rPr>
              <a:t> is customary, however.</a:t>
            </a:r>
          </a:p>
        </p:txBody>
      </p:sp>
      <p:sp>
        <p:nvSpPr>
          <p:cNvPr id="281" name="Shape 281"/>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27</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479197738"/>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Inside a Python Program</a:t>
            </a:r>
          </a:p>
        </p:txBody>
      </p:sp>
      <p:sp>
        <p:nvSpPr>
          <p:cNvPr id="287" name="Shape 287"/>
          <p:cNvSpPr txBox="1">
            <a:spLocks noGrp="1"/>
          </p:cNvSpPr>
          <p:nvPr>
            <p:ph idx="1"/>
          </p:nvPr>
        </p:nvSpPr>
        <p:spPr>
          <a:xfrm>
            <a:off x="1161263" y="2055536"/>
            <a:ext cx="7772400" cy="4114800"/>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25000"/>
              <a:buNone/>
            </a:pPr>
            <a:r>
              <a:rPr lang="en-US" sz="1800">
                <a:solidFill>
                  <a:schemeClr val="dk1"/>
                </a:solidFill>
                <a:latin typeface="Courier New"/>
                <a:ea typeface="Courier New"/>
                <a:cs typeface="Courier New"/>
                <a:sym typeface="Courier New"/>
              </a:rPr>
              <a:t>print("This program illustrates a chaotic function")</a:t>
            </a:r>
          </a:p>
          <a:p>
            <a:pPr marL="342891" indent="-342891">
              <a:buClr>
                <a:schemeClr val="folHlink"/>
              </a:buClr>
              <a:buSzPct val="25000"/>
              <a:buNone/>
            </a:pPr>
            <a:endParaRPr sz="2000">
              <a:solidFill>
                <a:schemeClr val="dk1"/>
              </a:solidFill>
              <a:latin typeface="Tahoma"/>
              <a:ea typeface="Tahoma"/>
              <a:cs typeface="Tahoma"/>
              <a:sym typeface="Tahoma"/>
            </a:endParaRPr>
          </a:p>
          <a:p>
            <a:pPr marL="342891" indent="-342891">
              <a:spcBef>
                <a:spcPts val="2000"/>
              </a:spcBef>
              <a:buClr>
                <a:schemeClr val="folHlink"/>
              </a:buClr>
              <a:buSzPct val="60000"/>
              <a:buFont typeface="Noto Sans Symbols"/>
              <a:buChar char="■"/>
            </a:pPr>
            <a:r>
              <a:rPr lang="en-US" sz="3200">
                <a:solidFill>
                  <a:schemeClr val="dk1"/>
                </a:solidFill>
                <a:latin typeface="Tahoma"/>
                <a:ea typeface="Tahoma"/>
                <a:cs typeface="Tahoma"/>
                <a:sym typeface="Tahoma"/>
              </a:rPr>
              <a:t>This line causes Python to print a message introducing the program.</a:t>
            </a:r>
          </a:p>
        </p:txBody>
      </p:sp>
      <p:sp>
        <p:nvSpPr>
          <p:cNvPr id="288" name="Shape 288"/>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28</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048887717"/>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Inside a Python Program</a:t>
            </a:r>
          </a:p>
        </p:txBody>
      </p:sp>
      <p:sp>
        <p:nvSpPr>
          <p:cNvPr id="294" name="Shape 294"/>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25000"/>
              <a:buNone/>
            </a:pPr>
            <a:r>
              <a:rPr lang="en-US" sz="1800">
                <a:solidFill>
                  <a:schemeClr val="dk1"/>
                </a:solidFill>
                <a:latin typeface="Courier New"/>
                <a:ea typeface="Courier New"/>
                <a:cs typeface="Courier New"/>
                <a:sym typeface="Courier New"/>
              </a:rPr>
              <a:t>x = eval(input("Enter a number between 0 and 1: "))</a:t>
            </a:r>
          </a:p>
          <a:p>
            <a:pPr marL="342891" indent="-342891">
              <a:spcBef>
                <a:spcPts val="2000"/>
              </a:spcBef>
              <a:buClr>
                <a:schemeClr val="folHlink"/>
              </a:buClr>
              <a:buSzPct val="60000"/>
              <a:buFont typeface="Noto Sans Symbols"/>
              <a:buChar char="■"/>
            </a:pPr>
            <a:r>
              <a:rPr lang="en-US" sz="3200">
                <a:solidFill>
                  <a:schemeClr val="dk1"/>
                </a:solidFill>
                <a:latin typeface="Tahoma"/>
                <a:ea typeface="Tahoma"/>
                <a:cs typeface="Tahoma"/>
                <a:sym typeface="Tahoma"/>
              </a:rPr>
              <a:t>x is an example of a </a:t>
            </a:r>
            <a:r>
              <a:rPr lang="en-US" sz="3200" i="1">
                <a:solidFill>
                  <a:schemeClr val="dk1"/>
                </a:solidFill>
                <a:latin typeface="Tahoma"/>
                <a:ea typeface="Tahoma"/>
                <a:cs typeface="Tahoma"/>
                <a:sym typeface="Tahoma"/>
              </a:rPr>
              <a:t>variable</a:t>
            </a:r>
          </a:p>
          <a:p>
            <a:pPr marL="342891" indent="-342891">
              <a:spcBef>
                <a:spcPts val="2000"/>
              </a:spcBef>
              <a:buClr>
                <a:schemeClr val="folHlink"/>
              </a:buClr>
              <a:buSzPct val="60000"/>
              <a:buFont typeface="Noto Sans Symbols"/>
              <a:buChar char="■"/>
            </a:pPr>
            <a:r>
              <a:rPr lang="en-US" sz="3200">
                <a:solidFill>
                  <a:schemeClr val="dk1"/>
                </a:solidFill>
                <a:latin typeface="Tahoma"/>
                <a:ea typeface="Tahoma"/>
                <a:cs typeface="Tahoma"/>
                <a:sym typeface="Tahoma"/>
              </a:rPr>
              <a:t>A variable is used to assign a name to a value so that we can refer to it later.</a:t>
            </a:r>
          </a:p>
          <a:p>
            <a:pPr marL="342891" indent="-342891">
              <a:spcBef>
                <a:spcPts val="2000"/>
              </a:spcBef>
              <a:buClr>
                <a:schemeClr val="folHlink"/>
              </a:buClr>
              <a:buSzPct val="60000"/>
              <a:buFont typeface="Noto Sans Symbols"/>
              <a:buChar char="■"/>
            </a:pPr>
            <a:r>
              <a:rPr lang="en-US" sz="3200">
                <a:solidFill>
                  <a:schemeClr val="dk1"/>
                </a:solidFill>
                <a:latin typeface="Tahoma"/>
                <a:ea typeface="Tahoma"/>
                <a:cs typeface="Tahoma"/>
                <a:sym typeface="Tahoma"/>
              </a:rPr>
              <a:t>The quoted information is displayed, and the number typed in response is stored in x.</a:t>
            </a:r>
          </a:p>
        </p:txBody>
      </p:sp>
      <p:sp>
        <p:nvSpPr>
          <p:cNvPr id="295" name="Shape 295"/>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29</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03296915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Program Power</a:t>
            </a:r>
          </a:p>
        </p:txBody>
      </p:sp>
      <p:sp>
        <p:nvSpPr>
          <p:cNvPr id="91" name="Shape 91"/>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742932" lvl="1" indent="-285744">
              <a:spcBef>
                <a:spcPts val="0"/>
              </a:spcBef>
              <a:buClr>
                <a:schemeClr val="hlink"/>
              </a:buClr>
              <a:buSzPct val="55000"/>
              <a:buFont typeface="Noto Sans Symbols"/>
              <a:buChar char="■"/>
            </a:pPr>
            <a:r>
              <a:rPr lang="en-US" sz="2800">
                <a:solidFill>
                  <a:schemeClr val="dk1"/>
                </a:solidFill>
                <a:latin typeface="Tahoma"/>
                <a:ea typeface="Tahoma"/>
                <a:cs typeface="Tahoma"/>
                <a:sym typeface="Tahoma"/>
              </a:rPr>
              <a:t>Helps you become a more intelligent user of computers</a:t>
            </a:r>
          </a:p>
          <a:p>
            <a:pPr marL="742932" lvl="1" indent="-285744">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It can be fun!</a:t>
            </a:r>
          </a:p>
          <a:p>
            <a:pPr marL="742932" lvl="1" indent="-285744">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Form of expression</a:t>
            </a:r>
          </a:p>
          <a:p>
            <a:pPr marL="742932" lvl="1" indent="-285744">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Helps the development of problem solving skills, especially in analyzing complex systems by reducing them to interactions between simpler systems.</a:t>
            </a:r>
          </a:p>
          <a:p>
            <a:pPr marL="742932" lvl="1" indent="-285744">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Programmers are in great demand!</a:t>
            </a:r>
          </a:p>
        </p:txBody>
      </p:sp>
      <p:sp>
        <p:nvSpPr>
          <p:cNvPr id="92" name="Shape 92"/>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3</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1764766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anim calcmode="lin" valueType="num">
                                      <p:cBhvr additive="base">
                                        <p:cTn id="7" dur="500"/>
                                        <p:tgtEl>
                                          <p:spTgt spid="9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1">
                                            <p:txEl>
                                              <p:pRg st="1" end="1"/>
                                            </p:txEl>
                                          </p:spTgt>
                                        </p:tgtEl>
                                        <p:attrNameLst>
                                          <p:attrName>style.visibility</p:attrName>
                                        </p:attrNameLst>
                                      </p:cBhvr>
                                      <p:to>
                                        <p:strVal val="visible"/>
                                      </p:to>
                                    </p:set>
                                    <p:anim calcmode="lin" valueType="num">
                                      <p:cBhvr additive="base">
                                        <p:cTn id="12" dur="500"/>
                                        <p:tgtEl>
                                          <p:spTgt spid="9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1">
                                            <p:txEl>
                                              <p:pRg st="2" end="2"/>
                                            </p:txEl>
                                          </p:spTgt>
                                        </p:tgtEl>
                                        <p:attrNameLst>
                                          <p:attrName>style.visibility</p:attrName>
                                        </p:attrNameLst>
                                      </p:cBhvr>
                                      <p:to>
                                        <p:strVal val="visible"/>
                                      </p:to>
                                    </p:set>
                                    <p:anim calcmode="lin" valueType="num">
                                      <p:cBhvr additive="base">
                                        <p:cTn id="17" dur="500"/>
                                        <p:tgtEl>
                                          <p:spTgt spid="9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91">
                                            <p:txEl>
                                              <p:pRg st="3" end="3"/>
                                            </p:txEl>
                                          </p:spTgt>
                                        </p:tgtEl>
                                        <p:attrNameLst>
                                          <p:attrName>style.visibility</p:attrName>
                                        </p:attrNameLst>
                                      </p:cBhvr>
                                      <p:to>
                                        <p:strVal val="visible"/>
                                      </p:to>
                                    </p:set>
                                    <p:anim calcmode="lin" valueType="num">
                                      <p:cBhvr additive="base">
                                        <p:cTn id="22" dur="500"/>
                                        <p:tgtEl>
                                          <p:spTgt spid="91">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91">
                                            <p:txEl>
                                              <p:pRg st="4" end="4"/>
                                            </p:txEl>
                                          </p:spTgt>
                                        </p:tgtEl>
                                        <p:attrNameLst>
                                          <p:attrName>style.visibility</p:attrName>
                                        </p:attrNameLst>
                                      </p:cBhvr>
                                      <p:to>
                                        <p:strVal val="visible"/>
                                      </p:to>
                                    </p:set>
                                    <p:anim calcmode="lin" valueType="num">
                                      <p:cBhvr additive="base">
                                        <p:cTn id="27" dur="500"/>
                                        <p:tgtEl>
                                          <p:spTgt spid="91">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Inside a Python Program</a:t>
            </a:r>
          </a:p>
        </p:txBody>
      </p:sp>
      <p:sp>
        <p:nvSpPr>
          <p:cNvPr id="301" name="Shape 301"/>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25000"/>
              <a:buNone/>
            </a:pPr>
            <a:r>
              <a:rPr lang="en-US" sz="1800">
                <a:solidFill>
                  <a:schemeClr val="dk1"/>
                </a:solidFill>
                <a:latin typeface="Courier New"/>
                <a:ea typeface="Courier New"/>
                <a:cs typeface="Courier New"/>
                <a:sym typeface="Courier New"/>
              </a:rPr>
              <a:t>for i in range(10):</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For is a </a:t>
            </a:r>
            <a:r>
              <a:rPr lang="en-US" sz="3200" i="1">
                <a:solidFill>
                  <a:schemeClr val="dk1"/>
                </a:solidFill>
                <a:latin typeface="Tahoma"/>
                <a:ea typeface="Tahoma"/>
                <a:cs typeface="Tahoma"/>
                <a:sym typeface="Tahoma"/>
              </a:rPr>
              <a:t>loop</a:t>
            </a:r>
            <a:r>
              <a:rPr lang="en-US" sz="3200">
                <a:solidFill>
                  <a:schemeClr val="dk1"/>
                </a:solidFill>
                <a:latin typeface="Tahoma"/>
                <a:ea typeface="Tahoma"/>
                <a:cs typeface="Tahoma"/>
                <a:sym typeface="Tahoma"/>
              </a:rPr>
              <a:t> construct</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A loop tells Python to repeat the same thing over and over.</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In this example, the following code will be repeated 10 times.</a:t>
            </a:r>
          </a:p>
        </p:txBody>
      </p:sp>
      <p:sp>
        <p:nvSpPr>
          <p:cNvPr id="302" name="Shape 302"/>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30</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903846605"/>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Inside a Python Program</a:t>
            </a:r>
          </a:p>
        </p:txBody>
      </p:sp>
      <p:sp>
        <p:nvSpPr>
          <p:cNvPr id="308" name="Shape 308"/>
          <p:cNvSpPr txBox="1">
            <a:spLocks noGrp="1"/>
          </p:cNvSpPr>
          <p:nvPr>
            <p:ph idx="1"/>
          </p:nvPr>
        </p:nvSpPr>
        <p:spPr>
          <a:xfrm>
            <a:off x="1182687" y="2017717"/>
            <a:ext cx="7772400" cy="4289425"/>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25000"/>
              <a:buNone/>
            </a:pPr>
            <a:r>
              <a:rPr lang="en-US" sz="1800">
                <a:solidFill>
                  <a:schemeClr val="dk1"/>
                </a:solidFill>
                <a:latin typeface="Courier New"/>
                <a:ea typeface="Courier New"/>
                <a:cs typeface="Courier New"/>
                <a:sym typeface="Courier New"/>
              </a:rPr>
              <a:t>x = 3.9 * x * (1 - x)</a:t>
            </a:r>
          </a:p>
          <a:p>
            <a:pPr marL="342891" indent="-342891">
              <a:spcBef>
                <a:spcPts val="1100"/>
              </a:spcBef>
              <a:buClr>
                <a:schemeClr val="folHlink"/>
              </a:buClr>
              <a:buSzPct val="25000"/>
              <a:buNone/>
            </a:pPr>
            <a:r>
              <a:rPr lang="en-US" sz="1800">
                <a:solidFill>
                  <a:schemeClr val="dk1"/>
                </a:solidFill>
                <a:latin typeface="Courier New"/>
                <a:ea typeface="Courier New"/>
                <a:cs typeface="Courier New"/>
                <a:sym typeface="Courier New"/>
              </a:rPr>
              <a:t>print(x)</a:t>
            </a:r>
          </a:p>
          <a:p>
            <a:pPr marL="342891" indent="-342891">
              <a:spcBef>
                <a:spcPts val="1700"/>
              </a:spcBef>
              <a:buClr>
                <a:schemeClr val="folHlink"/>
              </a:buClr>
              <a:buSzPct val="59999"/>
              <a:buFont typeface="Noto Sans Symbols"/>
              <a:buChar char="■"/>
            </a:pPr>
            <a:r>
              <a:rPr lang="en-US">
                <a:solidFill>
                  <a:schemeClr val="dk1"/>
                </a:solidFill>
                <a:latin typeface="Tahoma"/>
                <a:ea typeface="Tahoma"/>
                <a:cs typeface="Tahoma"/>
                <a:sym typeface="Tahoma"/>
              </a:rPr>
              <a:t>These lines are the </a:t>
            </a:r>
            <a:r>
              <a:rPr lang="en-US" i="1">
                <a:solidFill>
                  <a:schemeClr val="dk1"/>
                </a:solidFill>
                <a:latin typeface="Tahoma"/>
                <a:ea typeface="Tahoma"/>
                <a:cs typeface="Tahoma"/>
                <a:sym typeface="Tahoma"/>
              </a:rPr>
              <a:t>body</a:t>
            </a:r>
            <a:r>
              <a:rPr lang="en-US">
                <a:solidFill>
                  <a:schemeClr val="dk1"/>
                </a:solidFill>
                <a:latin typeface="Tahoma"/>
                <a:ea typeface="Tahoma"/>
                <a:cs typeface="Tahoma"/>
                <a:sym typeface="Tahoma"/>
              </a:rPr>
              <a:t> of the loop.</a:t>
            </a:r>
          </a:p>
          <a:p>
            <a:pPr marL="342891" indent="-342891">
              <a:spcBef>
                <a:spcPts val="1700"/>
              </a:spcBef>
              <a:buClr>
                <a:schemeClr val="folHlink"/>
              </a:buClr>
              <a:buSzPct val="59999"/>
              <a:buFont typeface="Noto Sans Symbols"/>
              <a:buChar char="■"/>
            </a:pPr>
            <a:r>
              <a:rPr lang="en-US">
                <a:solidFill>
                  <a:schemeClr val="dk1"/>
                </a:solidFill>
                <a:latin typeface="Tahoma"/>
                <a:ea typeface="Tahoma"/>
                <a:cs typeface="Tahoma"/>
                <a:sym typeface="Tahoma"/>
              </a:rPr>
              <a:t>The body of the loop is what gets repeated each time through the loop.</a:t>
            </a:r>
          </a:p>
          <a:p>
            <a:pPr marL="342891" indent="-342891">
              <a:spcBef>
                <a:spcPts val="1700"/>
              </a:spcBef>
              <a:buClr>
                <a:schemeClr val="folHlink"/>
              </a:buClr>
              <a:buSzPct val="59999"/>
              <a:buFont typeface="Noto Sans Symbols"/>
              <a:buChar char="■"/>
            </a:pPr>
            <a:r>
              <a:rPr lang="en-US">
                <a:solidFill>
                  <a:schemeClr val="dk1"/>
                </a:solidFill>
                <a:latin typeface="Tahoma"/>
                <a:ea typeface="Tahoma"/>
                <a:cs typeface="Tahoma"/>
                <a:sym typeface="Tahoma"/>
              </a:rPr>
              <a:t>The body of the loop is identified through indentation.</a:t>
            </a:r>
          </a:p>
          <a:p>
            <a:pPr marL="342891" indent="-342891">
              <a:spcBef>
                <a:spcPts val="1700"/>
              </a:spcBef>
              <a:buClr>
                <a:schemeClr val="folHlink"/>
              </a:buClr>
              <a:buSzPct val="59999"/>
              <a:buFont typeface="Noto Sans Symbols"/>
              <a:buChar char="■"/>
            </a:pPr>
            <a:r>
              <a:rPr lang="en-US">
                <a:solidFill>
                  <a:schemeClr val="dk1"/>
                </a:solidFill>
                <a:latin typeface="Tahoma"/>
                <a:ea typeface="Tahoma"/>
                <a:cs typeface="Tahoma"/>
                <a:sym typeface="Tahoma"/>
              </a:rPr>
              <a:t>The effect of the loop is the same as repeating this two lines 10 times!</a:t>
            </a:r>
          </a:p>
        </p:txBody>
      </p:sp>
      <p:sp>
        <p:nvSpPr>
          <p:cNvPr id="309" name="Shape 309"/>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31</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12275185"/>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Inside a Python Program</a:t>
            </a:r>
          </a:p>
        </p:txBody>
      </p:sp>
      <p:sp>
        <p:nvSpPr>
          <p:cNvPr id="315" name="Shape 315"/>
          <p:cNvSpPr txBox="1">
            <a:spLocks noGrp="1"/>
          </p:cNvSpPr>
          <p:nvPr>
            <p:ph sz="half" idx="1"/>
          </p:nvPr>
        </p:nvSpPr>
        <p:spPr>
          <a:xfrm>
            <a:off x="1182692" y="2017711"/>
            <a:ext cx="3809999" cy="4114800"/>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25000"/>
              <a:buNone/>
            </a:pPr>
            <a:r>
              <a:rPr lang="en-US" sz="1400">
                <a:solidFill>
                  <a:schemeClr val="dk1"/>
                </a:solidFill>
                <a:latin typeface="Courier New"/>
                <a:ea typeface="Courier New"/>
                <a:cs typeface="Courier New"/>
                <a:sym typeface="Courier New"/>
              </a:rPr>
              <a:t> for i in range(10):</a:t>
            </a:r>
          </a:p>
          <a:p>
            <a:pPr marL="342891" indent="-342891">
              <a:spcBef>
                <a:spcPts val="800"/>
              </a:spcBef>
              <a:buClr>
                <a:schemeClr val="folHlink"/>
              </a:buClr>
              <a:buSzPct val="25000"/>
              <a:buNone/>
            </a:pPr>
            <a:r>
              <a:rPr lang="en-US" sz="1400">
                <a:solidFill>
                  <a:schemeClr val="dk1"/>
                </a:solidFill>
                <a:latin typeface="Courier New"/>
                <a:ea typeface="Courier New"/>
                <a:cs typeface="Courier New"/>
                <a:sym typeface="Courier New"/>
              </a:rPr>
              <a:t>        x = 3.9 * x * (1 - x)</a:t>
            </a:r>
          </a:p>
          <a:p>
            <a:pPr marL="342891" indent="-342891">
              <a:spcBef>
                <a:spcPts val="800"/>
              </a:spcBef>
              <a:buClr>
                <a:schemeClr val="folHlink"/>
              </a:buClr>
              <a:buSzPct val="25000"/>
              <a:buNone/>
            </a:pPr>
            <a:r>
              <a:rPr lang="en-US" sz="1400">
                <a:solidFill>
                  <a:schemeClr val="dk1"/>
                </a:solidFill>
                <a:latin typeface="Courier New"/>
                <a:ea typeface="Courier New"/>
                <a:cs typeface="Courier New"/>
                <a:sym typeface="Courier New"/>
              </a:rPr>
              <a:t>        print(x)</a:t>
            </a:r>
          </a:p>
          <a:p>
            <a:pPr marL="342891" indent="-342891">
              <a:lnSpc>
                <a:spcPct val="100000"/>
              </a:lnSpc>
              <a:spcBef>
                <a:spcPts val="300"/>
              </a:spcBef>
              <a:buClr>
                <a:schemeClr val="folHlink"/>
              </a:buClr>
              <a:buSzPct val="25000"/>
              <a:buNone/>
            </a:pPr>
            <a:endParaRPr sz="1400">
              <a:solidFill>
                <a:schemeClr val="dk1"/>
              </a:solidFill>
              <a:latin typeface="Courier New"/>
              <a:ea typeface="Courier New"/>
              <a:cs typeface="Courier New"/>
              <a:sym typeface="Courier New"/>
            </a:endParaRPr>
          </a:p>
          <a:p>
            <a:pPr marL="342891" indent="-342891">
              <a:lnSpc>
                <a:spcPct val="100000"/>
              </a:lnSpc>
              <a:spcBef>
                <a:spcPts val="700"/>
              </a:spcBef>
              <a:buClr>
                <a:schemeClr val="folHlink"/>
              </a:buClr>
              <a:buSzPct val="25000"/>
              <a:buNone/>
            </a:pPr>
            <a:endParaRPr>
              <a:solidFill>
                <a:schemeClr val="dk1"/>
              </a:solidFill>
              <a:latin typeface="Courier New"/>
              <a:ea typeface="Courier New"/>
              <a:cs typeface="Courier New"/>
              <a:sym typeface="Courier New"/>
            </a:endParaRP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These are equivalent!</a:t>
            </a:r>
          </a:p>
        </p:txBody>
      </p:sp>
      <p:sp>
        <p:nvSpPr>
          <p:cNvPr id="316" name="Shape 316"/>
          <p:cNvSpPr txBox="1">
            <a:spLocks noGrp="1"/>
          </p:cNvSpPr>
          <p:nvPr>
            <p:ph sz="half" idx="2"/>
          </p:nvPr>
        </p:nvSpPr>
        <p:spPr>
          <a:xfrm>
            <a:off x="5145092" y="2017716"/>
            <a:ext cx="3809999" cy="4513261"/>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25000"/>
              <a:buNone/>
            </a:pPr>
            <a:r>
              <a:rPr lang="en-US" sz="1000">
                <a:solidFill>
                  <a:schemeClr val="dk1"/>
                </a:solidFill>
                <a:latin typeface="Courier New"/>
                <a:ea typeface="Courier New"/>
                <a:cs typeface="Courier New"/>
                <a:sym typeface="Courier New"/>
              </a:rPr>
              <a:t>x = 3.9 * x * (1 - 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print(x)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x = 3.9 * x * (1 - 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print(x)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x = 3.9 * x * (1 - 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print(x)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x = 3.9 * x * (1 - 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print(x)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x = 3.9 * x * (1 - 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print(x)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x = 3.9 * x * (1 - 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print(x)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x = 3.9 * x * (1 - 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print(x)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x = 3.9 * x * (1 - 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print(x)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x = 3.9 * x * (1 - 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print(x)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x = 3.9 * x * (1 - x)</a:t>
            </a:r>
          </a:p>
          <a:p>
            <a:pPr marL="342891" indent="-342891">
              <a:spcBef>
                <a:spcPts val="600"/>
              </a:spcBef>
              <a:buClr>
                <a:schemeClr val="folHlink"/>
              </a:buClr>
              <a:buSzPct val="25000"/>
              <a:buNone/>
            </a:pPr>
            <a:r>
              <a:rPr lang="en-US" sz="1000">
                <a:solidFill>
                  <a:schemeClr val="dk1"/>
                </a:solidFill>
                <a:latin typeface="Courier New"/>
                <a:ea typeface="Courier New"/>
                <a:cs typeface="Courier New"/>
                <a:sym typeface="Courier New"/>
              </a:rPr>
              <a:t> print(x)</a:t>
            </a:r>
          </a:p>
          <a:p>
            <a:pPr marL="342891" indent="-342891">
              <a:spcBef>
                <a:spcPts val="200"/>
              </a:spcBef>
              <a:buClr>
                <a:schemeClr val="folHlink"/>
              </a:buClr>
              <a:buSzPct val="60000"/>
              <a:buNone/>
            </a:pPr>
            <a:endParaRPr sz="1000">
              <a:solidFill>
                <a:schemeClr val="dk1"/>
              </a:solidFill>
              <a:latin typeface="Courier New"/>
              <a:ea typeface="Courier New"/>
              <a:cs typeface="Courier New"/>
              <a:sym typeface="Courier New"/>
            </a:endParaRPr>
          </a:p>
        </p:txBody>
      </p:sp>
      <p:sp>
        <p:nvSpPr>
          <p:cNvPr id="317" name="Shape 317"/>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32</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4018981035"/>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Inside a Python Program</a:t>
            </a:r>
          </a:p>
        </p:txBody>
      </p:sp>
      <p:sp>
        <p:nvSpPr>
          <p:cNvPr id="323" name="Shape 323"/>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25000"/>
              <a:buNone/>
            </a:pPr>
            <a:r>
              <a:rPr lang="en-US" sz="1800">
                <a:solidFill>
                  <a:schemeClr val="dk1"/>
                </a:solidFill>
                <a:latin typeface="Tahoma"/>
                <a:ea typeface="Tahoma"/>
                <a:cs typeface="Tahoma"/>
                <a:sym typeface="Tahoma"/>
              </a:rPr>
              <a:t> </a:t>
            </a:r>
            <a:r>
              <a:rPr lang="en-US" sz="1800">
                <a:solidFill>
                  <a:schemeClr val="dk1"/>
                </a:solidFill>
                <a:latin typeface="Courier New"/>
                <a:ea typeface="Courier New"/>
                <a:cs typeface="Courier New"/>
                <a:sym typeface="Courier New"/>
              </a:rPr>
              <a:t>x = 3.9 * x * (1 - x)</a:t>
            </a:r>
          </a:p>
          <a:p>
            <a:pPr marL="342891" indent="-342891">
              <a:spcBef>
                <a:spcPts val="1700"/>
              </a:spcBef>
              <a:buClr>
                <a:schemeClr val="folHlink"/>
              </a:buClr>
              <a:buSzPct val="59999"/>
              <a:buFont typeface="Noto Sans Symbols"/>
              <a:buChar char="■"/>
            </a:pPr>
            <a:r>
              <a:rPr lang="en-US">
                <a:solidFill>
                  <a:schemeClr val="dk1"/>
                </a:solidFill>
                <a:latin typeface="Tahoma"/>
                <a:ea typeface="Tahoma"/>
                <a:cs typeface="Tahoma"/>
                <a:sym typeface="Tahoma"/>
              </a:rPr>
              <a:t>This is called an </a:t>
            </a:r>
            <a:r>
              <a:rPr lang="en-US" i="1">
                <a:solidFill>
                  <a:schemeClr val="dk1"/>
                </a:solidFill>
                <a:latin typeface="Tahoma"/>
                <a:ea typeface="Tahoma"/>
                <a:cs typeface="Tahoma"/>
                <a:sym typeface="Tahoma"/>
              </a:rPr>
              <a:t>assignment</a:t>
            </a:r>
            <a:r>
              <a:rPr lang="en-US">
                <a:solidFill>
                  <a:schemeClr val="dk1"/>
                </a:solidFill>
                <a:latin typeface="Tahoma"/>
                <a:ea typeface="Tahoma"/>
                <a:cs typeface="Tahoma"/>
                <a:sym typeface="Tahoma"/>
              </a:rPr>
              <a:t> statement</a:t>
            </a:r>
          </a:p>
          <a:p>
            <a:pPr marL="342891" indent="-342891">
              <a:spcBef>
                <a:spcPts val="1700"/>
              </a:spcBef>
              <a:buClr>
                <a:schemeClr val="folHlink"/>
              </a:buClr>
              <a:buSzPct val="59999"/>
              <a:buFont typeface="Noto Sans Symbols"/>
              <a:buChar char="■"/>
            </a:pPr>
            <a:r>
              <a:rPr lang="en-US">
                <a:solidFill>
                  <a:schemeClr val="dk1"/>
                </a:solidFill>
                <a:latin typeface="Tahoma"/>
                <a:ea typeface="Tahoma"/>
                <a:cs typeface="Tahoma"/>
                <a:sym typeface="Tahoma"/>
              </a:rPr>
              <a:t>The part on the right-hand side (RHS) of the “=“ is a mathematical expression.</a:t>
            </a:r>
          </a:p>
          <a:p>
            <a:pPr marL="342891" indent="-342891">
              <a:spcBef>
                <a:spcPts val="1700"/>
              </a:spcBef>
              <a:buClr>
                <a:schemeClr val="folHlink"/>
              </a:buClr>
              <a:buSzPct val="59999"/>
              <a:buFont typeface="Noto Sans Symbols"/>
              <a:buChar char="■"/>
            </a:pPr>
            <a:r>
              <a:rPr lang="en-US">
                <a:solidFill>
                  <a:schemeClr val="dk1"/>
                </a:solidFill>
                <a:latin typeface="Tahoma"/>
                <a:ea typeface="Tahoma"/>
                <a:cs typeface="Tahoma"/>
                <a:sym typeface="Tahoma"/>
              </a:rPr>
              <a:t>* is used to indicate multiplication</a:t>
            </a:r>
          </a:p>
          <a:p>
            <a:pPr marL="342891" indent="-342891">
              <a:spcBef>
                <a:spcPts val="1700"/>
              </a:spcBef>
              <a:buClr>
                <a:schemeClr val="folHlink"/>
              </a:buClr>
              <a:buSzPct val="59999"/>
              <a:buFont typeface="Noto Sans Symbols"/>
              <a:buChar char="■"/>
            </a:pPr>
            <a:r>
              <a:rPr lang="en-US">
                <a:solidFill>
                  <a:schemeClr val="dk1"/>
                </a:solidFill>
                <a:latin typeface="Tahoma"/>
                <a:ea typeface="Tahoma"/>
                <a:cs typeface="Tahoma"/>
                <a:sym typeface="Tahoma"/>
              </a:rPr>
              <a:t>Once the value on the RHS is computed, it is stored back into (</a:t>
            </a:r>
            <a:r>
              <a:rPr lang="en-US" i="1">
                <a:solidFill>
                  <a:schemeClr val="dk1"/>
                </a:solidFill>
                <a:latin typeface="Tahoma"/>
                <a:ea typeface="Tahoma"/>
                <a:cs typeface="Tahoma"/>
                <a:sym typeface="Tahoma"/>
              </a:rPr>
              <a:t>assigned</a:t>
            </a:r>
            <a:r>
              <a:rPr lang="en-US">
                <a:solidFill>
                  <a:schemeClr val="dk1"/>
                </a:solidFill>
                <a:latin typeface="Tahoma"/>
                <a:ea typeface="Tahoma"/>
                <a:cs typeface="Tahoma"/>
                <a:sym typeface="Tahoma"/>
              </a:rPr>
              <a:t>) into x</a:t>
            </a:r>
          </a:p>
          <a:p>
            <a:pPr marL="342891" indent="-342891">
              <a:spcBef>
                <a:spcPts val="560"/>
              </a:spcBef>
              <a:buClr>
                <a:schemeClr val="folHlink"/>
              </a:buClr>
              <a:buSzPct val="59999"/>
              <a:buNone/>
            </a:pPr>
            <a:endParaRPr>
              <a:solidFill>
                <a:schemeClr val="dk1"/>
              </a:solidFill>
              <a:latin typeface="Tahoma"/>
              <a:ea typeface="Tahoma"/>
              <a:cs typeface="Tahoma"/>
              <a:sym typeface="Tahoma"/>
            </a:endParaRPr>
          </a:p>
        </p:txBody>
      </p:sp>
      <p:sp>
        <p:nvSpPr>
          <p:cNvPr id="324" name="Shape 324"/>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33</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406037245"/>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Inside a Python Program</a:t>
            </a:r>
          </a:p>
        </p:txBody>
      </p:sp>
      <p:sp>
        <p:nvSpPr>
          <p:cNvPr id="330" name="Shape 330"/>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25000"/>
              <a:buNone/>
            </a:pPr>
            <a:r>
              <a:rPr lang="en-US" sz="1800">
                <a:solidFill>
                  <a:schemeClr val="dk1"/>
                </a:solidFill>
                <a:latin typeface="Courier New"/>
                <a:ea typeface="Courier New"/>
                <a:cs typeface="Courier New"/>
                <a:sym typeface="Courier New"/>
              </a:rPr>
              <a:t>main()</a:t>
            </a:r>
          </a:p>
          <a:p>
            <a:pPr marL="342891" indent="-342891">
              <a:lnSpc>
                <a:spcPct val="100000"/>
              </a:lnSpc>
              <a:spcBef>
                <a:spcPts val="400"/>
              </a:spcBef>
              <a:buClr>
                <a:schemeClr val="folHlink"/>
              </a:buClr>
              <a:buSzPct val="25000"/>
              <a:buNone/>
            </a:pPr>
            <a:endParaRPr sz="1800">
              <a:solidFill>
                <a:schemeClr val="dk1"/>
              </a:solidFill>
              <a:latin typeface="Courier New"/>
              <a:ea typeface="Courier New"/>
              <a:cs typeface="Courier New"/>
              <a:sym typeface="Courier New"/>
            </a:endParaRP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This last line tells Python to </a:t>
            </a:r>
            <a:r>
              <a:rPr lang="en-US" sz="3200" i="1">
                <a:solidFill>
                  <a:schemeClr val="dk1"/>
                </a:solidFill>
                <a:latin typeface="Tahoma"/>
                <a:ea typeface="Tahoma"/>
                <a:cs typeface="Tahoma"/>
                <a:sym typeface="Tahoma"/>
              </a:rPr>
              <a:t>execute</a:t>
            </a:r>
            <a:r>
              <a:rPr lang="en-US" sz="3200">
                <a:solidFill>
                  <a:schemeClr val="dk1"/>
                </a:solidFill>
                <a:latin typeface="Tahoma"/>
                <a:ea typeface="Tahoma"/>
                <a:cs typeface="Tahoma"/>
                <a:sym typeface="Tahoma"/>
              </a:rPr>
              <a:t> the code in the function </a:t>
            </a:r>
            <a:r>
              <a:rPr lang="en-US" sz="3200" i="1">
                <a:solidFill>
                  <a:schemeClr val="dk1"/>
                </a:solidFill>
                <a:latin typeface="Tahoma"/>
                <a:ea typeface="Tahoma"/>
                <a:cs typeface="Tahoma"/>
                <a:sym typeface="Tahoma"/>
              </a:rPr>
              <a:t>main</a:t>
            </a:r>
          </a:p>
        </p:txBody>
      </p:sp>
      <p:sp>
        <p:nvSpPr>
          <p:cNvPr id="331" name="Shape 331"/>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34</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962500010"/>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Chaos and Computers</a:t>
            </a:r>
          </a:p>
        </p:txBody>
      </p:sp>
      <p:sp>
        <p:nvSpPr>
          <p:cNvPr id="337" name="Shape 337"/>
          <p:cNvSpPr txBox="1">
            <a:spLocks noGrp="1"/>
          </p:cNvSpPr>
          <p:nvPr>
            <p:ph idx="1"/>
          </p:nvPr>
        </p:nvSpPr>
        <p:spPr>
          <a:xfrm>
            <a:off x="1182687" y="2017711"/>
            <a:ext cx="7772400" cy="4873624"/>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59999"/>
              <a:buFont typeface="Noto Sans Symbols"/>
              <a:buChar char="■"/>
            </a:pPr>
            <a:r>
              <a:rPr lang="en-US">
                <a:solidFill>
                  <a:schemeClr val="dk1"/>
                </a:solidFill>
                <a:latin typeface="Tahoma"/>
                <a:ea typeface="Tahoma"/>
                <a:cs typeface="Tahoma"/>
                <a:sym typeface="Tahoma"/>
              </a:rPr>
              <a:t>The chaos.py program:</a:t>
            </a:r>
          </a:p>
          <a:p>
            <a:pPr marL="342891" indent="-342891">
              <a:spcBef>
                <a:spcPts val="300"/>
              </a:spcBef>
              <a:buClr>
                <a:schemeClr val="folHlink"/>
              </a:buClr>
              <a:buSzPct val="25000"/>
              <a:buNone/>
            </a:pPr>
            <a:r>
              <a:rPr lang="en-US" sz="1200">
                <a:solidFill>
                  <a:schemeClr val="dk1"/>
                </a:solidFill>
                <a:latin typeface="Courier New"/>
                <a:ea typeface="Courier New"/>
                <a:cs typeface="Courier New"/>
                <a:sym typeface="Courier New"/>
              </a:rPr>
              <a:t>def main():</a:t>
            </a:r>
          </a:p>
          <a:p>
            <a:pPr marL="342891" indent="-342891">
              <a:spcBef>
                <a:spcPts val="700"/>
              </a:spcBef>
              <a:buClr>
                <a:schemeClr val="folHlink"/>
              </a:buClr>
              <a:buSzPct val="25000"/>
              <a:buNone/>
            </a:pPr>
            <a:r>
              <a:rPr lang="en-US" sz="1200">
                <a:solidFill>
                  <a:schemeClr val="dk1"/>
                </a:solidFill>
                <a:latin typeface="Courier New"/>
                <a:ea typeface="Courier New"/>
                <a:cs typeface="Courier New"/>
                <a:sym typeface="Courier New"/>
              </a:rPr>
              <a:t>    print("This program illustrates a chaotic function")</a:t>
            </a:r>
          </a:p>
          <a:p>
            <a:pPr marL="342891" indent="-342891">
              <a:spcBef>
                <a:spcPts val="700"/>
              </a:spcBef>
              <a:buClr>
                <a:schemeClr val="folHlink"/>
              </a:buClr>
              <a:buSzPct val="25000"/>
              <a:buNone/>
            </a:pPr>
            <a:r>
              <a:rPr lang="en-US" sz="1200">
                <a:solidFill>
                  <a:schemeClr val="dk1"/>
                </a:solidFill>
                <a:latin typeface="Courier New"/>
                <a:ea typeface="Courier New"/>
                <a:cs typeface="Courier New"/>
                <a:sym typeface="Courier New"/>
              </a:rPr>
              <a:t>    x = eval(input("Enter a number between 0 and 1: "))</a:t>
            </a:r>
          </a:p>
          <a:p>
            <a:pPr marL="342891" indent="-342891">
              <a:spcBef>
                <a:spcPts val="700"/>
              </a:spcBef>
              <a:buClr>
                <a:schemeClr val="folHlink"/>
              </a:buClr>
              <a:buSzPct val="25000"/>
              <a:buNone/>
            </a:pPr>
            <a:r>
              <a:rPr lang="en-US" sz="1200">
                <a:solidFill>
                  <a:schemeClr val="dk1"/>
                </a:solidFill>
                <a:latin typeface="Courier New"/>
                <a:ea typeface="Courier New"/>
                <a:cs typeface="Courier New"/>
                <a:sym typeface="Courier New"/>
              </a:rPr>
              <a:t>    for i in range(10):</a:t>
            </a:r>
          </a:p>
          <a:p>
            <a:pPr marL="342891" indent="-342891">
              <a:spcBef>
                <a:spcPts val="700"/>
              </a:spcBef>
              <a:buClr>
                <a:schemeClr val="folHlink"/>
              </a:buClr>
              <a:buSzPct val="25000"/>
              <a:buNone/>
            </a:pPr>
            <a:r>
              <a:rPr lang="en-US" sz="1200">
                <a:solidFill>
                  <a:schemeClr val="dk1"/>
                </a:solidFill>
                <a:latin typeface="Courier New"/>
                <a:ea typeface="Courier New"/>
                <a:cs typeface="Courier New"/>
                <a:sym typeface="Courier New"/>
              </a:rPr>
              <a:t>        x = 3.9 * x * (1 - x)</a:t>
            </a:r>
          </a:p>
          <a:p>
            <a:pPr marL="342891" indent="-342891">
              <a:spcBef>
                <a:spcPts val="700"/>
              </a:spcBef>
              <a:buClr>
                <a:schemeClr val="folHlink"/>
              </a:buClr>
              <a:buSzPct val="25000"/>
              <a:buNone/>
            </a:pPr>
            <a:r>
              <a:rPr lang="en-US" sz="1200">
                <a:solidFill>
                  <a:schemeClr val="dk1"/>
                </a:solidFill>
                <a:latin typeface="Courier New"/>
                <a:ea typeface="Courier New"/>
                <a:cs typeface="Courier New"/>
                <a:sym typeface="Courier New"/>
              </a:rPr>
              <a:t>        print(x)</a:t>
            </a:r>
          </a:p>
          <a:p>
            <a:pPr marL="342891" indent="-342891">
              <a:spcBef>
                <a:spcPts val="700"/>
              </a:spcBef>
              <a:buClr>
                <a:schemeClr val="folHlink"/>
              </a:buClr>
              <a:buSzPct val="25000"/>
              <a:buNone/>
            </a:pPr>
            <a:r>
              <a:rPr lang="en-US" sz="1200">
                <a:solidFill>
                  <a:schemeClr val="dk1"/>
                </a:solidFill>
                <a:latin typeface="Courier New"/>
                <a:ea typeface="Courier New"/>
                <a:cs typeface="Courier New"/>
                <a:sym typeface="Courier New"/>
              </a:rPr>
              <a:t>main()</a:t>
            </a:r>
          </a:p>
          <a:p>
            <a:pPr marL="342891" indent="-342891">
              <a:spcBef>
                <a:spcPts val="2000"/>
              </a:spcBef>
              <a:buClr>
                <a:schemeClr val="folHlink"/>
              </a:buClr>
              <a:buSzPct val="59999"/>
              <a:buFont typeface="Noto Sans Symbols"/>
              <a:buChar char="■"/>
            </a:pPr>
            <a:r>
              <a:rPr lang="en-US">
                <a:solidFill>
                  <a:schemeClr val="dk1"/>
                </a:solidFill>
                <a:latin typeface="Tahoma"/>
                <a:ea typeface="Tahoma"/>
                <a:cs typeface="Tahoma"/>
                <a:sym typeface="Tahoma"/>
              </a:rPr>
              <a:t>For any given input, returns 10 seemingly random numbers between 0 and 1</a:t>
            </a:r>
          </a:p>
          <a:p>
            <a:pPr marL="342891" indent="-342891">
              <a:spcBef>
                <a:spcPts val="2000"/>
              </a:spcBef>
              <a:buClr>
                <a:schemeClr val="folHlink"/>
              </a:buClr>
              <a:buSzPct val="59999"/>
              <a:buFont typeface="Noto Sans Symbols"/>
              <a:buChar char="■"/>
            </a:pPr>
            <a:r>
              <a:rPr lang="en-US">
                <a:solidFill>
                  <a:schemeClr val="dk1"/>
                </a:solidFill>
                <a:latin typeface="Tahoma"/>
                <a:ea typeface="Tahoma"/>
                <a:cs typeface="Tahoma"/>
                <a:sym typeface="Tahoma"/>
              </a:rPr>
              <a:t>It appears that the value of x is </a:t>
            </a:r>
            <a:r>
              <a:rPr lang="en-US" i="1">
                <a:solidFill>
                  <a:schemeClr val="dk1"/>
                </a:solidFill>
                <a:latin typeface="Tahoma"/>
                <a:ea typeface="Tahoma"/>
                <a:cs typeface="Tahoma"/>
                <a:sym typeface="Tahoma"/>
              </a:rPr>
              <a:t>chaotic</a:t>
            </a:r>
          </a:p>
        </p:txBody>
      </p:sp>
      <p:sp>
        <p:nvSpPr>
          <p:cNvPr id="338" name="Shape 338"/>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35</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406703316"/>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Chaos and Computers</a:t>
            </a:r>
          </a:p>
        </p:txBody>
      </p:sp>
      <p:sp>
        <p:nvSpPr>
          <p:cNvPr id="344" name="Shape 344"/>
          <p:cNvSpPr txBox="1">
            <a:spLocks noGrp="1"/>
          </p:cNvSpPr>
          <p:nvPr>
            <p:ph idx="1"/>
          </p:nvPr>
        </p:nvSpPr>
        <p:spPr>
          <a:xfrm>
            <a:off x="1182687" y="2017712"/>
            <a:ext cx="7772400" cy="4611687"/>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59999"/>
              <a:buFont typeface="Noto Sans Symbols"/>
              <a:buChar char="■"/>
            </a:pPr>
            <a:r>
              <a:rPr lang="en-US">
                <a:solidFill>
                  <a:schemeClr val="dk1"/>
                </a:solidFill>
                <a:latin typeface="Tahoma"/>
                <a:ea typeface="Tahoma"/>
                <a:cs typeface="Tahoma"/>
                <a:sym typeface="Tahoma"/>
              </a:rPr>
              <a:t>The function computed by program has the general form 		         where </a:t>
            </a:r>
            <a:r>
              <a:rPr lang="en-US" i="1">
                <a:solidFill>
                  <a:schemeClr val="dk1"/>
                </a:solidFill>
                <a:latin typeface="Tahoma"/>
                <a:ea typeface="Tahoma"/>
                <a:cs typeface="Tahoma"/>
                <a:sym typeface="Tahoma"/>
              </a:rPr>
              <a:t>k</a:t>
            </a:r>
            <a:r>
              <a:rPr lang="en-US">
                <a:solidFill>
                  <a:schemeClr val="dk1"/>
                </a:solidFill>
                <a:latin typeface="Tahoma"/>
                <a:ea typeface="Tahoma"/>
                <a:cs typeface="Tahoma"/>
                <a:sym typeface="Tahoma"/>
              </a:rPr>
              <a:t> is 3.9	</a:t>
            </a:r>
          </a:p>
          <a:p>
            <a:pPr marL="342891" indent="-342891">
              <a:lnSpc>
                <a:spcPct val="100000"/>
              </a:lnSpc>
              <a:spcBef>
                <a:spcPts val="700"/>
              </a:spcBef>
              <a:buClr>
                <a:schemeClr val="folHlink"/>
              </a:buClr>
              <a:buSzPct val="59999"/>
              <a:buFont typeface="Noto Sans Symbols"/>
              <a:buChar char="■"/>
            </a:pPr>
            <a:r>
              <a:rPr lang="en-US">
                <a:solidFill>
                  <a:schemeClr val="dk1"/>
                </a:solidFill>
                <a:latin typeface="Tahoma"/>
                <a:ea typeface="Tahoma"/>
                <a:cs typeface="Tahoma"/>
                <a:sym typeface="Tahoma"/>
              </a:rPr>
              <a:t>Very small differences in initial value can have large differences in the output.</a:t>
            </a:r>
          </a:p>
        </p:txBody>
      </p:sp>
      <p:pic>
        <p:nvPicPr>
          <p:cNvPr id="345" name="Shape 345"/>
          <p:cNvPicPr preferRelativeResize="0"/>
          <p:nvPr/>
        </p:nvPicPr>
        <p:blipFill rotWithShape="1">
          <a:blip r:embed="rId3">
            <a:alphaModFix/>
          </a:blip>
          <a:srcRect/>
          <a:stretch/>
        </p:blipFill>
        <p:spPr>
          <a:xfrm>
            <a:off x="3886200" y="2438400"/>
            <a:ext cx="1752600" cy="530224"/>
          </a:xfrm>
          <a:prstGeom prst="rect">
            <a:avLst/>
          </a:prstGeom>
          <a:noFill/>
          <a:ln>
            <a:noFill/>
          </a:ln>
        </p:spPr>
      </p:pic>
      <p:sp>
        <p:nvSpPr>
          <p:cNvPr id="346" name="Shape 346"/>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36</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137488022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4">
                                            <p:txEl>
                                              <p:pRg st="0" end="0"/>
                                            </p:txEl>
                                          </p:spTgt>
                                        </p:tgtEl>
                                        <p:attrNameLst>
                                          <p:attrName>style.visibility</p:attrName>
                                        </p:attrNameLst>
                                      </p:cBhvr>
                                      <p:to>
                                        <p:strVal val="visible"/>
                                      </p:to>
                                    </p:set>
                                    <p:anim calcmode="lin" valueType="num">
                                      <p:cBhvr additive="base">
                                        <p:cTn id="7" dur="500"/>
                                        <p:tgtEl>
                                          <p:spTgt spid="34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44">
                                            <p:txEl>
                                              <p:pRg st="1" end="1"/>
                                            </p:txEl>
                                          </p:spTgt>
                                        </p:tgtEl>
                                        <p:attrNameLst>
                                          <p:attrName>style.visibility</p:attrName>
                                        </p:attrNameLst>
                                      </p:cBhvr>
                                      <p:to>
                                        <p:strVal val="visible"/>
                                      </p:to>
                                    </p:set>
                                    <p:anim calcmode="lin" valueType="num">
                                      <p:cBhvr additive="base">
                                        <p:cTn id="12" dur="500"/>
                                        <p:tgtEl>
                                          <p:spTgt spid="344">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Chaos and Computers</a:t>
            </a:r>
          </a:p>
        </p:txBody>
      </p:sp>
      <p:sp>
        <p:nvSpPr>
          <p:cNvPr id="352" name="Shape 352"/>
          <p:cNvSpPr txBox="1">
            <a:spLocks noGrp="1"/>
          </p:cNvSpPr>
          <p:nvPr>
            <p:ph sz="half" idx="1"/>
          </p:nvPr>
        </p:nvSpPr>
        <p:spPr>
          <a:xfrm>
            <a:off x="1182692" y="2017716"/>
            <a:ext cx="3809999" cy="4456111"/>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59999"/>
              <a:buFont typeface="Noto Sans Symbols"/>
              <a:buChar char="■"/>
            </a:pPr>
            <a:r>
              <a:rPr lang="en-US" sz="2400">
                <a:solidFill>
                  <a:schemeClr val="dk1"/>
                </a:solidFill>
                <a:latin typeface="Courier New"/>
                <a:ea typeface="Courier New"/>
                <a:cs typeface="Courier New"/>
                <a:sym typeface="Courier New"/>
              </a:rPr>
              <a:t>Input:	0.25</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0.73125</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0.76644140625</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0.698135010439</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0.82189581879</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0.570894019197</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0.955398748364</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0.166186721954</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0.540417912062</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0.9686289303</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0.118509010176</a:t>
            </a:r>
          </a:p>
        </p:txBody>
      </p:sp>
      <p:sp>
        <p:nvSpPr>
          <p:cNvPr id="353" name="Shape 353"/>
          <p:cNvSpPr txBox="1">
            <a:spLocks noGrp="1"/>
          </p:cNvSpPr>
          <p:nvPr>
            <p:ph sz="half" idx="2"/>
          </p:nvPr>
        </p:nvSpPr>
        <p:spPr>
          <a:xfrm>
            <a:off x="5145092" y="2017716"/>
            <a:ext cx="3809999" cy="4456111"/>
          </a:xfrm>
          <a:prstGeom prst="rect">
            <a:avLst/>
          </a:prstGeom>
          <a:noFill/>
          <a:ln>
            <a:noFill/>
          </a:ln>
        </p:spPr>
        <p:txBody>
          <a:bodyPr vert="horz" lIns="91425" tIns="45700" rIns="91425" bIns="45700" rtlCol="0" anchor="t" anchorCtr="0">
            <a:noAutofit/>
          </a:bodyPr>
          <a:lstStyle/>
          <a:p>
            <a:pPr marL="342891" indent="-342891">
              <a:lnSpc>
                <a:spcPct val="92000"/>
              </a:lnSpc>
              <a:spcBef>
                <a:spcPts val="0"/>
              </a:spcBef>
              <a:buClr>
                <a:schemeClr val="folHlink"/>
              </a:buClr>
              <a:buSzPct val="59999"/>
              <a:buFont typeface="Noto Sans Symbols"/>
              <a:buChar char="■"/>
            </a:pPr>
            <a:r>
              <a:rPr lang="en-US" sz="2400">
                <a:solidFill>
                  <a:schemeClr val="dk1"/>
                </a:solidFill>
                <a:latin typeface="Courier New"/>
                <a:ea typeface="Courier New"/>
                <a:cs typeface="Courier New"/>
                <a:sym typeface="Courier New"/>
              </a:rPr>
              <a:t>Input:	0.26</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0.75036</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0.73054749456</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0.767706625733</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0.6954993339</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0.825942040734</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0.560670965721</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0.960644232282</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0.147446875935</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0.490254549376</a:t>
            </a:r>
          </a:p>
          <a:p>
            <a:pPr marL="342891" indent="-342891">
              <a:spcBef>
                <a:spcPts val="600"/>
              </a:spcBef>
              <a:buClr>
                <a:schemeClr val="folHlink"/>
              </a:buClr>
              <a:buSzPct val="25000"/>
              <a:buNone/>
            </a:pPr>
            <a:r>
              <a:rPr lang="en-US" sz="2400">
                <a:solidFill>
                  <a:schemeClr val="dk1"/>
                </a:solidFill>
                <a:latin typeface="Courier New"/>
                <a:ea typeface="Courier New"/>
                <a:cs typeface="Courier New"/>
                <a:sym typeface="Courier New"/>
              </a:rPr>
              <a:t>0.974629602149</a:t>
            </a:r>
          </a:p>
        </p:txBody>
      </p:sp>
      <p:sp>
        <p:nvSpPr>
          <p:cNvPr id="354" name="Shape 354"/>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37</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597313495"/>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604802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39</a:t>
            </a:fld>
            <a:endParaRPr lang="en-US" sz="1400">
              <a:solidFill>
                <a:schemeClr val="dk1"/>
              </a:solidFill>
              <a:latin typeface="Tahoma"/>
              <a:ea typeface="Tahoma"/>
              <a:cs typeface="Tahoma"/>
              <a:sym typeface="Tahoma"/>
            </a:endParaRPr>
          </a:p>
        </p:txBody>
      </p:sp>
      <p:sp>
        <p:nvSpPr>
          <p:cNvPr id="77" name="Shape 77"/>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Objectives</a:t>
            </a:r>
          </a:p>
        </p:txBody>
      </p:sp>
      <p:sp>
        <p:nvSpPr>
          <p:cNvPr id="78" name="Shape 78"/>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To be able to understand and write Python statements to output information to the screen, assign values to variables, get numeric information entered from the keyboard, and perform a counted loop</a:t>
            </a:r>
          </a:p>
        </p:txBody>
      </p:sp>
    </p:spTree>
    <p:extLst>
      <p:ext uri="{BB962C8B-B14F-4D97-AF65-F5344CB8AC3E}">
        <p14:creationId xmlns:p14="http://schemas.microsoft.com/office/powerpoint/2010/main" val="304177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anim calcmode="lin" valueType="num">
                                      <p:cBhvr additive="base">
                                        <p:cTn id="7" dur="500"/>
                                        <p:tgtEl>
                                          <p:spTgt spid="78">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What is Computer Science?</a:t>
            </a:r>
          </a:p>
        </p:txBody>
      </p:sp>
      <p:sp>
        <p:nvSpPr>
          <p:cNvPr id="98" name="Shape 98"/>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It is not the study of computers!</a:t>
            </a:r>
            <a:br>
              <a:rPr lang="en-US" sz="3200">
                <a:solidFill>
                  <a:schemeClr val="dk1"/>
                </a:solidFill>
                <a:latin typeface="Tahoma"/>
                <a:ea typeface="Tahoma"/>
                <a:cs typeface="Tahoma"/>
                <a:sym typeface="Tahoma"/>
              </a:rPr>
            </a:br>
            <a:r>
              <a:rPr lang="en-US" sz="3200">
                <a:solidFill>
                  <a:schemeClr val="dk1"/>
                </a:solidFill>
                <a:latin typeface="Tahoma"/>
                <a:ea typeface="Tahoma"/>
                <a:cs typeface="Tahoma"/>
                <a:sym typeface="Tahoma"/>
              </a:rPr>
              <a:t>“Computers are to computer science what telescopes are to astronomy.” –</a:t>
            </a:r>
            <a:br>
              <a:rPr lang="en-US" sz="3200">
                <a:solidFill>
                  <a:schemeClr val="dk1"/>
                </a:solidFill>
                <a:latin typeface="Tahoma"/>
                <a:ea typeface="Tahoma"/>
                <a:cs typeface="Tahoma"/>
                <a:sym typeface="Tahoma"/>
              </a:rPr>
            </a:br>
            <a:r>
              <a:rPr lang="en-US" sz="3200">
                <a:solidFill>
                  <a:schemeClr val="dk1"/>
                </a:solidFill>
                <a:latin typeface="Tahoma"/>
                <a:ea typeface="Tahoma"/>
                <a:cs typeface="Tahoma"/>
                <a:sym typeface="Tahoma"/>
              </a:rPr>
              <a:t>E. Dijkstra</a:t>
            </a:r>
          </a:p>
          <a:p>
            <a:pPr marL="342891" indent="-342891">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The question becomes, “What processes can be described?”</a:t>
            </a:r>
          </a:p>
          <a:p>
            <a:pPr marL="342891" indent="-342891">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This question is really, “What can be computed?”</a:t>
            </a:r>
          </a:p>
        </p:txBody>
      </p:sp>
      <p:sp>
        <p:nvSpPr>
          <p:cNvPr id="99" name="Shape 99"/>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4</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58346854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p:tgtEl>
                                          <p:spTgt spid="9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8">
                                            <p:txEl>
                                              <p:pRg st="1" end="1"/>
                                            </p:txEl>
                                          </p:spTgt>
                                        </p:tgtEl>
                                        <p:attrNameLst>
                                          <p:attrName>style.visibility</p:attrName>
                                        </p:attrNameLst>
                                      </p:cBhvr>
                                      <p:to>
                                        <p:strVal val="visible"/>
                                      </p:to>
                                    </p:set>
                                    <p:anim calcmode="lin" valueType="num">
                                      <p:cBhvr additive="base">
                                        <p:cTn id="12" dur="500"/>
                                        <p:tgtEl>
                                          <p:spTgt spid="9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8">
                                            <p:txEl>
                                              <p:pRg st="2" end="2"/>
                                            </p:txEl>
                                          </p:spTgt>
                                        </p:tgtEl>
                                        <p:attrNameLst>
                                          <p:attrName>style.visibility</p:attrName>
                                        </p:attrNameLst>
                                      </p:cBhvr>
                                      <p:to>
                                        <p:strVal val="visible"/>
                                      </p:to>
                                    </p:set>
                                    <p:anim calcmode="lin" valueType="num">
                                      <p:cBhvr additive="base">
                                        <p:cTn id="17" dur="500"/>
                                        <p:tgtEl>
                                          <p:spTgt spid="98">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40</a:t>
            </a:fld>
            <a:endParaRPr lang="en-US" sz="1400">
              <a:solidFill>
                <a:schemeClr val="dk1"/>
              </a:solidFill>
              <a:latin typeface="Tahoma"/>
              <a:ea typeface="Tahoma"/>
              <a:cs typeface="Tahoma"/>
              <a:sym typeface="Tahoma"/>
            </a:endParaRPr>
          </a:p>
        </p:txBody>
      </p:sp>
      <p:sp>
        <p:nvSpPr>
          <p:cNvPr id="84" name="Shape 84"/>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Software Development Process</a:t>
            </a:r>
          </a:p>
        </p:txBody>
      </p:sp>
      <p:sp>
        <p:nvSpPr>
          <p:cNvPr id="85" name="Shape 85"/>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The process of creating a program is often broken down into stages according to the information that is produced in each phase.</a:t>
            </a:r>
          </a:p>
        </p:txBody>
      </p:sp>
    </p:spTree>
    <p:extLst>
      <p:ext uri="{BB962C8B-B14F-4D97-AF65-F5344CB8AC3E}">
        <p14:creationId xmlns:p14="http://schemas.microsoft.com/office/powerpoint/2010/main" val="213271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 calcmode="lin" valueType="num">
                                      <p:cBhvr additive="base">
                                        <p:cTn id="7" dur="500"/>
                                        <p:tgtEl>
                                          <p:spTgt spid="85">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41</a:t>
            </a:fld>
            <a:endParaRPr lang="en-US" sz="1400">
              <a:solidFill>
                <a:schemeClr val="dk1"/>
              </a:solidFill>
              <a:latin typeface="Tahoma"/>
              <a:ea typeface="Tahoma"/>
              <a:cs typeface="Tahoma"/>
              <a:sym typeface="Tahoma"/>
            </a:endParaRPr>
          </a:p>
        </p:txBody>
      </p:sp>
      <p:sp>
        <p:nvSpPr>
          <p:cNvPr id="91" name="Shape 91"/>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Software Development Process</a:t>
            </a:r>
          </a:p>
        </p:txBody>
      </p:sp>
      <p:sp>
        <p:nvSpPr>
          <p:cNvPr id="92" name="Shape 92"/>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b="1">
                <a:solidFill>
                  <a:schemeClr val="dk1"/>
                </a:solidFill>
                <a:latin typeface="Tahoma"/>
                <a:ea typeface="Tahoma"/>
                <a:cs typeface="Tahoma"/>
                <a:sym typeface="Tahoma"/>
              </a:rPr>
              <a:t>Analyze the Problem</a:t>
            </a:r>
            <a:r>
              <a:rPr lang="en-US" sz="3200">
                <a:solidFill>
                  <a:schemeClr val="dk1"/>
                </a:solidFill>
                <a:latin typeface="Tahoma"/>
                <a:ea typeface="Tahoma"/>
                <a:cs typeface="Tahoma"/>
                <a:sym typeface="Tahoma"/>
              </a:rPr>
              <a:t/>
            </a:r>
            <a:br>
              <a:rPr lang="en-US" sz="3200">
                <a:solidFill>
                  <a:schemeClr val="dk1"/>
                </a:solidFill>
                <a:latin typeface="Tahoma"/>
                <a:ea typeface="Tahoma"/>
                <a:cs typeface="Tahoma"/>
                <a:sym typeface="Tahoma"/>
              </a:rPr>
            </a:br>
            <a:r>
              <a:rPr lang="en-US" sz="3200">
                <a:solidFill>
                  <a:schemeClr val="dk1"/>
                </a:solidFill>
                <a:latin typeface="Tahoma"/>
                <a:ea typeface="Tahoma"/>
                <a:cs typeface="Tahoma"/>
                <a:sym typeface="Tahoma"/>
              </a:rPr>
              <a:t>Figure out exactly the problem to be solved. Try to understand it as much as possible.</a:t>
            </a:r>
          </a:p>
        </p:txBody>
      </p:sp>
    </p:spTree>
    <p:extLst>
      <p:ext uri="{BB962C8B-B14F-4D97-AF65-F5344CB8AC3E}">
        <p14:creationId xmlns:p14="http://schemas.microsoft.com/office/powerpoint/2010/main" val="20599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anim calcmode="lin" valueType="num">
                                      <p:cBhvr additive="base">
                                        <p:cTn id="7" dur="500"/>
                                        <p:tgtEl>
                                          <p:spTgt spid="92">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42</a:t>
            </a:fld>
            <a:endParaRPr lang="en-US" sz="1400">
              <a:solidFill>
                <a:schemeClr val="dk1"/>
              </a:solidFill>
              <a:latin typeface="Tahoma"/>
              <a:ea typeface="Tahoma"/>
              <a:cs typeface="Tahoma"/>
              <a:sym typeface="Tahoma"/>
            </a:endParaRPr>
          </a:p>
        </p:txBody>
      </p:sp>
      <p:sp>
        <p:nvSpPr>
          <p:cNvPr id="98" name="Shape 98"/>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Software Development Process</a:t>
            </a:r>
          </a:p>
        </p:txBody>
      </p:sp>
      <p:sp>
        <p:nvSpPr>
          <p:cNvPr id="99" name="Shape 99"/>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b="1">
                <a:solidFill>
                  <a:schemeClr val="dk1"/>
                </a:solidFill>
                <a:latin typeface="Tahoma"/>
                <a:ea typeface="Tahoma"/>
                <a:cs typeface="Tahoma"/>
                <a:sym typeface="Tahoma"/>
              </a:rPr>
              <a:t>Determine Specifications</a:t>
            </a:r>
            <a:r>
              <a:rPr lang="en-US" sz="3200">
                <a:solidFill>
                  <a:schemeClr val="dk1"/>
                </a:solidFill>
                <a:latin typeface="Tahoma"/>
                <a:ea typeface="Tahoma"/>
                <a:cs typeface="Tahoma"/>
                <a:sym typeface="Tahoma"/>
              </a:rPr>
              <a:t/>
            </a:r>
            <a:br>
              <a:rPr lang="en-US" sz="3200">
                <a:solidFill>
                  <a:schemeClr val="dk1"/>
                </a:solidFill>
                <a:latin typeface="Tahoma"/>
                <a:ea typeface="Tahoma"/>
                <a:cs typeface="Tahoma"/>
                <a:sym typeface="Tahoma"/>
              </a:rPr>
            </a:br>
            <a:r>
              <a:rPr lang="en-US" sz="3200">
                <a:solidFill>
                  <a:schemeClr val="dk1"/>
                </a:solidFill>
                <a:latin typeface="Tahoma"/>
                <a:ea typeface="Tahoma"/>
                <a:cs typeface="Tahoma"/>
                <a:sym typeface="Tahoma"/>
              </a:rPr>
              <a:t>Describe exactly what your program will do.</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Don</a:t>
            </a:r>
            <a:r>
              <a:rPr lang="en-US" sz="2800">
                <a:solidFill>
                  <a:schemeClr val="dk1"/>
                </a:solidFill>
                <a:latin typeface="Times New Roman"/>
                <a:ea typeface="Times New Roman"/>
                <a:cs typeface="Times New Roman"/>
                <a:sym typeface="Times New Roman"/>
              </a:rPr>
              <a:t>’</a:t>
            </a:r>
            <a:r>
              <a:rPr lang="en-US" sz="2800">
                <a:solidFill>
                  <a:schemeClr val="dk1"/>
                </a:solidFill>
                <a:latin typeface="Tahoma"/>
                <a:ea typeface="Tahoma"/>
                <a:cs typeface="Tahoma"/>
                <a:sym typeface="Tahoma"/>
              </a:rPr>
              <a:t>t worry about </a:t>
            </a:r>
            <a:r>
              <a:rPr lang="en-US" sz="2800" i="1">
                <a:solidFill>
                  <a:schemeClr val="dk1"/>
                </a:solidFill>
                <a:latin typeface="Tahoma"/>
                <a:ea typeface="Tahoma"/>
                <a:cs typeface="Tahoma"/>
                <a:sym typeface="Tahoma"/>
              </a:rPr>
              <a:t>how </a:t>
            </a:r>
            <a:r>
              <a:rPr lang="en-US" sz="2800">
                <a:solidFill>
                  <a:schemeClr val="dk1"/>
                </a:solidFill>
                <a:latin typeface="Tahoma"/>
                <a:ea typeface="Tahoma"/>
                <a:cs typeface="Tahoma"/>
                <a:sym typeface="Tahoma"/>
              </a:rPr>
              <a:t>the program will work, but </a:t>
            </a:r>
            <a:r>
              <a:rPr lang="en-US" sz="2800" i="1">
                <a:solidFill>
                  <a:schemeClr val="dk1"/>
                </a:solidFill>
                <a:latin typeface="Tahoma"/>
                <a:ea typeface="Tahoma"/>
                <a:cs typeface="Tahoma"/>
                <a:sym typeface="Tahoma"/>
              </a:rPr>
              <a:t>what</a:t>
            </a:r>
            <a:r>
              <a:rPr lang="en-US" sz="2800">
                <a:solidFill>
                  <a:schemeClr val="dk1"/>
                </a:solidFill>
                <a:latin typeface="Tahoma"/>
                <a:ea typeface="Tahoma"/>
                <a:cs typeface="Tahoma"/>
                <a:sym typeface="Tahoma"/>
              </a:rPr>
              <a:t> it will do.</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Includes describing the inputs, outputs, and how they relate to one another.</a:t>
            </a:r>
          </a:p>
        </p:txBody>
      </p:sp>
    </p:spTree>
    <p:extLst>
      <p:ext uri="{BB962C8B-B14F-4D97-AF65-F5344CB8AC3E}">
        <p14:creationId xmlns:p14="http://schemas.microsoft.com/office/powerpoint/2010/main" val="164810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 calcmode="lin" valueType="num">
                                      <p:cBhvr additive="base">
                                        <p:cTn id="7" dur="500"/>
                                        <p:tgtEl>
                                          <p:spTgt spid="9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9">
                                            <p:txEl>
                                              <p:pRg st="1" end="1"/>
                                            </p:txEl>
                                          </p:spTgt>
                                        </p:tgtEl>
                                        <p:attrNameLst>
                                          <p:attrName>style.visibility</p:attrName>
                                        </p:attrNameLst>
                                      </p:cBhvr>
                                      <p:to>
                                        <p:strVal val="visible"/>
                                      </p:to>
                                    </p:set>
                                    <p:anim calcmode="lin" valueType="num">
                                      <p:cBhvr additive="base">
                                        <p:cTn id="12" dur="500"/>
                                        <p:tgtEl>
                                          <p:spTgt spid="99">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9">
                                            <p:txEl>
                                              <p:pRg st="2" end="2"/>
                                            </p:txEl>
                                          </p:spTgt>
                                        </p:tgtEl>
                                        <p:attrNameLst>
                                          <p:attrName>style.visibility</p:attrName>
                                        </p:attrNameLst>
                                      </p:cBhvr>
                                      <p:to>
                                        <p:strVal val="visible"/>
                                      </p:to>
                                    </p:set>
                                    <p:anim calcmode="lin" valueType="num">
                                      <p:cBhvr additive="base">
                                        <p:cTn id="17" dur="500"/>
                                        <p:tgtEl>
                                          <p:spTgt spid="99">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43</a:t>
            </a:fld>
            <a:endParaRPr lang="en-US" sz="1400">
              <a:solidFill>
                <a:schemeClr val="dk1"/>
              </a:solidFill>
              <a:latin typeface="Tahoma"/>
              <a:ea typeface="Tahoma"/>
              <a:cs typeface="Tahoma"/>
              <a:sym typeface="Tahoma"/>
            </a:endParaRPr>
          </a:p>
        </p:txBody>
      </p:sp>
      <p:sp>
        <p:nvSpPr>
          <p:cNvPr id="105" name="Shape 105"/>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Software Development Process</a:t>
            </a:r>
          </a:p>
        </p:txBody>
      </p:sp>
      <p:sp>
        <p:nvSpPr>
          <p:cNvPr id="106" name="Shape 106"/>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b="1">
                <a:solidFill>
                  <a:schemeClr val="dk1"/>
                </a:solidFill>
                <a:latin typeface="Tahoma"/>
                <a:ea typeface="Tahoma"/>
                <a:cs typeface="Tahoma"/>
                <a:sym typeface="Tahoma"/>
              </a:rPr>
              <a:t>Create a Design</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Formulate the overall structure of the program.</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This is where the </a:t>
            </a:r>
            <a:r>
              <a:rPr lang="en-US" sz="2800" i="1">
                <a:solidFill>
                  <a:schemeClr val="dk1"/>
                </a:solidFill>
                <a:latin typeface="Tahoma"/>
                <a:ea typeface="Tahoma"/>
                <a:cs typeface="Tahoma"/>
                <a:sym typeface="Tahoma"/>
              </a:rPr>
              <a:t>how</a:t>
            </a:r>
            <a:r>
              <a:rPr lang="en-US" sz="2800">
                <a:solidFill>
                  <a:schemeClr val="dk1"/>
                </a:solidFill>
                <a:latin typeface="Tahoma"/>
                <a:ea typeface="Tahoma"/>
                <a:cs typeface="Tahoma"/>
                <a:sym typeface="Tahoma"/>
              </a:rPr>
              <a:t> of the program gets worked out.</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You choose or develop your own algorithm that meets the specifications.</a:t>
            </a:r>
          </a:p>
          <a:p>
            <a:pPr marL="342891" indent="-342891">
              <a:spcBef>
                <a:spcPts val="560"/>
              </a:spcBef>
              <a:buClr>
                <a:schemeClr val="folHlink"/>
              </a:buClr>
              <a:buSzPct val="59999"/>
              <a:buNone/>
            </a:pPr>
            <a:endParaRPr>
              <a:solidFill>
                <a:schemeClr val="dk1"/>
              </a:solidFill>
              <a:latin typeface="Tahoma"/>
              <a:ea typeface="Tahoma"/>
              <a:cs typeface="Tahoma"/>
              <a:sym typeface="Tahoma"/>
            </a:endParaRPr>
          </a:p>
        </p:txBody>
      </p:sp>
    </p:spTree>
    <p:extLst>
      <p:ext uri="{BB962C8B-B14F-4D97-AF65-F5344CB8AC3E}">
        <p14:creationId xmlns:p14="http://schemas.microsoft.com/office/powerpoint/2010/main" val="196529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anim calcmode="lin" valueType="num">
                                      <p:cBhvr additive="base">
                                        <p:cTn id="7" dur="500"/>
                                        <p:tgtEl>
                                          <p:spTgt spid="106">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6">
                                            <p:txEl>
                                              <p:pRg st="1" end="1"/>
                                            </p:txEl>
                                          </p:spTgt>
                                        </p:tgtEl>
                                        <p:attrNameLst>
                                          <p:attrName>style.visibility</p:attrName>
                                        </p:attrNameLst>
                                      </p:cBhvr>
                                      <p:to>
                                        <p:strVal val="visible"/>
                                      </p:to>
                                    </p:set>
                                    <p:anim calcmode="lin" valueType="num">
                                      <p:cBhvr additive="base">
                                        <p:cTn id="12" dur="500"/>
                                        <p:tgtEl>
                                          <p:spTgt spid="106">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06">
                                            <p:txEl>
                                              <p:pRg st="2" end="2"/>
                                            </p:txEl>
                                          </p:spTgt>
                                        </p:tgtEl>
                                        <p:attrNameLst>
                                          <p:attrName>style.visibility</p:attrName>
                                        </p:attrNameLst>
                                      </p:cBhvr>
                                      <p:to>
                                        <p:strVal val="visible"/>
                                      </p:to>
                                    </p:set>
                                    <p:anim calcmode="lin" valueType="num">
                                      <p:cBhvr additive="base">
                                        <p:cTn id="17" dur="500"/>
                                        <p:tgtEl>
                                          <p:spTgt spid="106">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06">
                                            <p:txEl>
                                              <p:pRg st="3" end="3"/>
                                            </p:txEl>
                                          </p:spTgt>
                                        </p:tgtEl>
                                        <p:attrNameLst>
                                          <p:attrName>style.visibility</p:attrName>
                                        </p:attrNameLst>
                                      </p:cBhvr>
                                      <p:to>
                                        <p:strVal val="visible"/>
                                      </p:to>
                                    </p:set>
                                    <p:anim calcmode="lin" valueType="num">
                                      <p:cBhvr additive="base">
                                        <p:cTn id="22" dur="500"/>
                                        <p:tgtEl>
                                          <p:spTgt spid="106">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44</a:t>
            </a:fld>
            <a:endParaRPr lang="en-US" sz="1400">
              <a:solidFill>
                <a:schemeClr val="dk1"/>
              </a:solidFill>
              <a:latin typeface="Tahoma"/>
              <a:ea typeface="Tahoma"/>
              <a:cs typeface="Tahoma"/>
              <a:sym typeface="Tahoma"/>
            </a:endParaRPr>
          </a:p>
        </p:txBody>
      </p:sp>
      <p:sp>
        <p:nvSpPr>
          <p:cNvPr id="112" name="Shape 112"/>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Software Development Process</a:t>
            </a:r>
          </a:p>
        </p:txBody>
      </p:sp>
      <p:sp>
        <p:nvSpPr>
          <p:cNvPr id="113" name="Shape 113"/>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b="1">
                <a:solidFill>
                  <a:schemeClr val="dk1"/>
                </a:solidFill>
                <a:latin typeface="Tahoma"/>
                <a:ea typeface="Tahoma"/>
                <a:cs typeface="Tahoma"/>
                <a:sym typeface="Tahoma"/>
              </a:rPr>
              <a:t>Implement the Design</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Translate the design into a computer language.</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In this course we will use Python.</a:t>
            </a:r>
          </a:p>
        </p:txBody>
      </p:sp>
    </p:spTree>
    <p:extLst>
      <p:ext uri="{BB962C8B-B14F-4D97-AF65-F5344CB8AC3E}">
        <p14:creationId xmlns:p14="http://schemas.microsoft.com/office/powerpoint/2010/main" val="367563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anim calcmode="lin" valueType="num">
                                      <p:cBhvr additive="base">
                                        <p:cTn id="7" dur="500"/>
                                        <p:tgtEl>
                                          <p:spTgt spid="11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13">
                                            <p:txEl>
                                              <p:pRg st="1" end="1"/>
                                            </p:txEl>
                                          </p:spTgt>
                                        </p:tgtEl>
                                        <p:attrNameLst>
                                          <p:attrName>style.visibility</p:attrName>
                                        </p:attrNameLst>
                                      </p:cBhvr>
                                      <p:to>
                                        <p:strVal val="visible"/>
                                      </p:to>
                                    </p:set>
                                    <p:anim calcmode="lin" valueType="num">
                                      <p:cBhvr additive="base">
                                        <p:cTn id="12" dur="500"/>
                                        <p:tgtEl>
                                          <p:spTgt spid="11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13">
                                            <p:txEl>
                                              <p:pRg st="2" end="2"/>
                                            </p:txEl>
                                          </p:spTgt>
                                        </p:tgtEl>
                                        <p:attrNameLst>
                                          <p:attrName>style.visibility</p:attrName>
                                        </p:attrNameLst>
                                      </p:cBhvr>
                                      <p:to>
                                        <p:strVal val="visible"/>
                                      </p:to>
                                    </p:set>
                                    <p:anim calcmode="lin" valueType="num">
                                      <p:cBhvr additive="base">
                                        <p:cTn id="17" dur="500"/>
                                        <p:tgtEl>
                                          <p:spTgt spid="113">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45</a:t>
            </a:fld>
            <a:endParaRPr lang="en-US" sz="1400">
              <a:solidFill>
                <a:schemeClr val="dk1"/>
              </a:solidFill>
              <a:latin typeface="Tahoma"/>
              <a:ea typeface="Tahoma"/>
              <a:cs typeface="Tahoma"/>
              <a:sym typeface="Tahoma"/>
            </a:endParaRPr>
          </a:p>
        </p:txBody>
      </p:sp>
      <p:sp>
        <p:nvSpPr>
          <p:cNvPr id="119" name="Shape 119"/>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Software Development Process</a:t>
            </a:r>
          </a:p>
        </p:txBody>
      </p:sp>
      <p:sp>
        <p:nvSpPr>
          <p:cNvPr id="120" name="Shape 120"/>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b="1">
                <a:solidFill>
                  <a:schemeClr val="dk1"/>
                </a:solidFill>
                <a:latin typeface="Tahoma"/>
                <a:ea typeface="Tahoma"/>
                <a:cs typeface="Tahoma"/>
                <a:sym typeface="Tahoma"/>
              </a:rPr>
              <a:t>Test/Debug the Program</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Try out your program to see if it worked.</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If there are any errors (</a:t>
            </a:r>
            <a:r>
              <a:rPr lang="en-US" sz="2800" i="1">
                <a:solidFill>
                  <a:schemeClr val="dk1"/>
                </a:solidFill>
                <a:latin typeface="Tahoma"/>
                <a:ea typeface="Tahoma"/>
                <a:cs typeface="Tahoma"/>
                <a:sym typeface="Tahoma"/>
              </a:rPr>
              <a:t>bugs</a:t>
            </a:r>
            <a:r>
              <a:rPr lang="en-US" sz="2800">
                <a:solidFill>
                  <a:schemeClr val="dk1"/>
                </a:solidFill>
                <a:latin typeface="Tahoma"/>
                <a:ea typeface="Tahoma"/>
                <a:cs typeface="Tahoma"/>
                <a:sym typeface="Tahoma"/>
              </a:rPr>
              <a:t>), they need to be located and fixed. This process is called </a:t>
            </a:r>
            <a:r>
              <a:rPr lang="en-US" sz="2800" i="1">
                <a:solidFill>
                  <a:schemeClr val="dk1"/>
                </a:solidFill>
                <a:latin typeface="Tahoma"/>
                <a:ea typeface="Tahoma"/>
                <a:cs typeface="Tahoma"/>
                <a:sym typeface="Tahoma"/>
              </a:rPr>
              <a:t>debugging</a:t>
            </a:r>
            <a:r>
              <a:rPr lang="en-US" sz="2800">
                <a:solidFill>
                  <a:schemeClr val="dk1"/>
                </a:solidFill>
                <a:latin typeface="Tahoma"/>
                <a:ea typeface="Tahoma"/>
                <a:cs typeface="Tahoma"/>
                <a:sym typeface="Tahoma"/>
              </a:rPr>
              <a:t>.</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Your goal is to find errors, so try everything that might </a:t>
            </a:r>
            <a:r>
              <a:rPr lang="en-US" sz="2800">
                <a:solidFill>
                  <a:schemeClr val="dk1"/>
                </a:solidFill>
                <a:latin typeface="Times New Roman"/>
                <a:ea typeface="Times New Roman"/>
                <a:cs typeface="Times New Roman"/>
                <a:sym typeface="Times New Roman"/>
              </a:rPr>
              <a:t>“</a:t>
            </a:r>
            <a:r>
              <a:rPr lang="en-US" sz="2800">
                <a:solidFill>
                  <a:schemeClr val="dk1"/>
                </a:solidFill>
                <a:latin typeface="Tahoma"/>
                <a:ea typeface="Tahoma"/>
                <a:cs typeface="Tahoma"/>
                <a:sym typeface="Tahoma"/>
              </a:rPr>
              <a:t>break</a:t>
            </a:r>
            <a:r>
              <a:rPr lang="en-US" sz="2800">
                <a:solidFill>
                  <a:schemeClr val="dk1"/>
                </a:solidFill>
                <a:latin typeface="Times New Roman"/>
                <a:ea typeface="Times New Roman"/>
                <a:cs typeface="Times New Roman"/>
                <a:sym typeface="Times New Roman"/>
              </a:rPr>
              <a:t>”</a:t>
            </a:r>
            <a:r>
              <a:rPr lang="en-US" sz="2800">
                <a:solidFill>
                  <a:schemeClr val="dk1"/>
                </a:solidFill>
                <a:latin typeface="Tahoma"/>
                <a:ea typeface="Tahoma"/>
                <a:cs typeface="Tahoma"/>
                <a:sym typeface="Tahoma"/>
              </a:rPr>
              <a:t> your program!</a:t>
            </a:r>
          </a:p>
        </p:txBody>
      </p:sp>
    </p:spTree>
    <p:extLst>
      <p:ext uri="{BB962C8B-B14F-4D97-AF65-F5344CB8AC3E}">
        <p14:creationId xmlns:p14="http://schemas.microsoft.com/office/powerpoint/2010/main" val="141470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anim calcmode="lin" valueType="num">
                                      <p:cBhvr additive="base">
                                        <p:cTn id="7" dur="500"/>
                                        <p:tgtEl>
                                          <p:spTgt spid="12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0">
                                            <p:txEl>
                                              <p:pRg st="1" end="1"/>
                                            </p:txEl>
                                          </p:spTgt>
                                        </p:tgtEl>
                                        <p:attrNameLst>
                                          <p:attrName>style.visibility</p:attrName>
                                        </p:attrNameLst>
                                      </p:cBhvr>
                                      <p:to>
                                        <p:strVal val="visible"/>
                                      </p:to>
                                    </p:set>
                                    <p:anim calcmode="lin" valueType="num">
                                      <p:cBhvr additive="base">
                                        <p:cTn id="12" dur="500"/>
                                        <p:tgtEl>
                                          <p:spTgt spid="120">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20">
                                            <p:txEl>
                                              <p:pRg st="2" end="2"/>
                                            </p:txEl>
                                          </p:spTgt>
                                        </p:tgtEl>
                                        <p:attrNameLst>
                                          <p:attrName>style.visibility</p:attrName>
                                        </p:attrNameLst>
                                      </p:cBhvr>
                                      <p:to>
                                        <p:strVal val="visible"/>
                                      </p:to>
                                    </p:set>
                                    <p:anim calcmode="lin" valueType="num">
                                      <p:cBhvr additive="base">
                                        <p:cTn id="17" dur="500"/>
                                        <p:tgtEl>
                                          <p:spTgt spid="120">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20">
                                            <p:txEl>
                                              <p:pRg st="3" end="3"/>
                                            </p:txEl>
                                          </p:spTgt>
                                        </p:tgtEl>
                                        <p:attrNameLst>
                                          <p:attrName>style.visibility</p:attrName>
                                        </p:attrNameLst>
                                      </p:cBhvr>
                                      <p:to>
                                        <p:strVal val="visible"/>
                                      </p:to>
                                    </p:set>
                                    <p:anim calcmode="lin" valueType="num">
                                      <p:cBhvr additive="base">
                                        <p:cTn id="22" dur="500"/>
                                        <p:tgtEl>
                                          <p:spTgt spid="120">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46</a:t>
            </a:fld>
            <a:endParaRPr lang="en-US" sz="1400">
              <a:solidFill>
                <a:schemeClr val="dk1"/>
              </a:solidFill>
              <a:latin typeface="Tahoma"/>
              <a:ea typeface="Tahoma"/>
              <a:cs typeface="Tahoma"/>
              <a:sym typeface="Tahoma"/>
            </a:endParaRPr>
          </a:p>
        </p:txBody>
      </p:sp>
      <p:sp>
        <p:nvSpPr>
          <p:cNvPr id="126" name="Shape 126"/>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The Software Development Process</a:t>
            </a:r>
          </a:p>
        </p:txBody>
      </p:sp>
      <p:sp>
        <p:nvSpPr>
          <p:cNvPr id="127" name="Shape 127"/>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b="1">
                <a:solidFill>
                  <a:schemeClr val="dk1"/>
                </a:solidFill>
                <a:latin typeface="Tahoma"/>
                <a:ea typeface="Tahoma"/>
                <a:cs typeface="Tahoma"/>
                <a:sym typeface="Tahoma"/>
              </a:rPr>
              <a:t>Maintain the Program</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Continue developing the program in response to the needs of your users.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In the real world, most programs are never completely finished </a:t>
            </a:r>
            <a:r>
              <a:rPr lang="en-US" sz="2800">
                <a:solidFill>
                  <a:schemeClr val="dk1"/>
                </a:solidFill>
                <a:latin typeface="Times New Roman"/>
                <a:ea typeface="Times New Roman"/>
                <a:cs typeface="Times New Roman"/>
                <a:sym typeface="Times New Roman"/>
              </a:rPr>
              <a:t>–</a:t>
            </a:r>
            <a:r>
              <a:rPr lang="en-US" sz="2800">
                <a:solidFill>
                  <a:schemeClr val="dk1"/>
                </a:solidFill>
                <a:latin typeface="Tahoma"/>
                <a:ea typeface="Tahoma"/>
                <a:cs typeface="Tahoma"/>
                <a:sym typeface="Tahoma"/>
              </a:rPr>
              <a:t> they evolve over time.</a:t>
            </a:r>
          </a:p>
        </p:txBody>
      </p:sp>
    </p:spTree>
    <p:extLst>
      <p:ext uri="{BB962C8B-B14F-4D97-AF65-F5344CB8AC3E}">
        <p14:creationId xmlns:p14="http://schemas.microsoft.com/office/powerpoint/2010/main" val="221768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anim calcmode="lin" valueType="num">
                                      <p:cBhvr additive="base">
                                        <p:cTn id="7" dur="500"/>
                                        <p:tgtEl>
                                          <p:spTgt spid="12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7">
                                            <p:txEl>
                                              <p:pRg st="1" end="1"/>
                                            </p:txEl>
                                          </p:spTgt>
                                        </p:tgtEl>
                                        <p:attrNameLst>
                                          <p:attrName>style.visibility</p:attrName>
                                        </p:attrNameLst>
                                      </p:cBhvr>
                                      <p:to>
                                        <p:strVal val="visible"/>
                                      </p:to>
                                    </p:set>
                                    <p:anim calcmode="lin" valueType="num">
                                      <p:cBhvr additive="base">
                                        <p:cTn id="12" dur="500"/>
                                        <p:tgtEl>
                                          <p:spTgt spid="127">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27">
                                            <p:txEl>
                                              <p:pRg st="2" end="2"/>
                                            </p:txEl>
                                          </p:spTgt>
                                        </p:tgtEl>
                                        <p:attrNameLst>
                                          <p:attrName>style.visibility</p:attrName>
                                        </p:attrNameLst>
                                      </p:cBhvr>
                                      <p:to>
                                        <p:strVal val="visible"/>
                                      </p:to>
                                    </p:set>
                                    <p:anim calcmode="lin" valueType="num">
                                      <p:cBhvr additive="base">
                                        <p:cTn id="17" dur="500"/>
                                        <p:tgtEl>
                                          <p:spTgt spid="127">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47</a:t>
            </a:fld>
            <a:endParaRPr lang="en-US" sz="1400">
              <a:solidFill>
                <a:schemeClr val="dk1"/>
              </a:solidFill>
              <a:latin typeface="Tahoma"/>
              <a:ea typeface="Tahoma"/>
              <a:cs typeface="Tahoma"/>
              <a:sym typeface="Tahoma"/>
            </a:endParaRPr>
          </a:p>
        </p:txBody>
      </p:sp>
      <p:sp>
        <p:nvSpPr>
          <p:cNvPr id="133" name="Shape 133"/>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Example Program: Temperature Converter</a:t>
            </a:r>
          </a:p>
        </p:txBody>
      </p:sp>
      <p:sp>
        <p:nvSpPr>
          <p:cNvPr id="134" name="Shape 134"/>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Analysis </a:t>
            </a:r>
            <a:r>
              <a:rPr lang="en-US" sz="3200">
                <a:solidFill>
                  <a:schemeClr val="dk1"/>
                </a:solidFill>
                <a:latin typeface="Times New Roman"/>
                <a:ea typeface="Times New Roman"/>
                <a:cs typeface="Times New Roman"/>
                <a:sym typeface="Times New Roman"/>
              </a:rPr>
              <a:t>–</a:t>
            </a:r>
            <a:r>
              <a:rPr lang="en-US" sz="3200">
                <a:solidFill>
                  <a:schemeClr val="dk1"/>
                </a:solidFill>
                <a:latin typeface="Tahoma"/>
                <a:ea typeface="Tahoma"/>
                <a:cs typeface="Tahoma"/>
                <a:sym typeface="Tahoma"/>
              </a:rPr>
              <a:t> the temperature is given in Celsius, user wants it expressed in degrees Fahrenheit.</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Specification</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Input </a:t>
            </a:r>
            <a:r>
              <a:rPr lang="en-US" sz="2800">
                <a:solidFill>
                  <a:schemeClr val="dk1"/>
                </a:solidFill>
                <a:latin typeface="Times New Roman"/>
                <a:ea typeface="Times New Roman"/>
                <a:cs typeface="Times New Roman"/>
                <a:sym typeface="Times New Roman"/>
              </a:rPr>
              <a:t>–</a:t>
            </a:r>
            <a:r>
              <a:rPr lang="en-US" sz="2800">
                <a:solidFill>
                  <a:schemeClr val="dk1"/>
                </a:solidFill>
                <a:latin typeface="Tahoma"/>
                <a:ea typeface="Tahoma"/>
                <a:cs typeface="Tahoma"/>
                <a:sym typeface="Tahoma"/>
              </a:rPr>
              <a:t> temperature in Celsius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Output </a:t>
            </a:r>
            <a:r>
              <a:rPr lang="en-US" sz="2800">
                <a:solidFill>
                  <a:schemeClr val="dk1"/>
                </a:solidFill>
                <a:latin typeface="Times New Roman"/>
                <a:ea typeface="Times New Roman"/>
                <a:cs typeface="Times New Roman"/>
                <a:sym typeface="Times New Roman"/>
              </a:rPr>
              <a:t>–</a:t>
            </a:r>
            <a:r>
              <a:rPr lang="en-US" sz="2800">
                <a:solidFill>
                  <a:schemeClr val="dk1"/>
                </a:solidFill>
                <a:latin typeface="Tahoma"/>
                <a:ea typeface="Tahoma"/>
                <a:cs typeface="Tahoma"/>
                <a:sym typeface="Tahoma"/>
              </a:rPr>
              <a:t> temperature in Fahrenheit</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Output = 9/5(input) + 32</a:t>
            </a:r>
          </a:p>
        </p:txBody>
      </p:sp>
    </p:spTree>
    <p:extLst>
      <p:ext uri="{BB962C8B-B14F-4D97-AF65-F5344CB8AC3E}">
        <p14:creationId xmlns:p14="http://schemas.microsoft.com/office/powerpoint/2010/main" val="42098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anim calcmode="lin" valueType="num">
                                      <p:cBhvr additive="base">
                                        <p:cTn id="7" dur="500"/>
                                        <p:tgtEl>
                                          <p:spTgt spid="13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34">
                                            <p:txEl>
                                              <p:pRg st="1" end="1"/>
                                            </p:txEl>
                                          </p:spTgt>
                                        </p:tgtEl>
                                        <p:attrNameLst>
                                          <p:attrName>style.visibility</p:attrName>
                                        </p:attrNameLst>
                                      </p:cBhvr>
                                      <p:to>
                                        <p:strVal val="visible"/>
                                      </p:to>
                                    </p:set>
                                    <p:anim calcmode="lin" valueType="num">
                                      <p:cBhvr additive="base">
                                        <p:cTn id="12" dur="500"/>
                                        <p:tgtEl>
                                          <p:spTgt spid="13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34">
                                            <p:txEl>
                                              <p:pRg st="2" end="2"/>
                                            </p:txEl>
                                          </p:spTgt>
                                        </p:tgtEl>
                                        <p:attrNameLst>
                                          <p:attrName>style.visibility</p:attrName>
                                        </p:attrNameLst>
                                      </p:cBhvr>
                                      <p:to>
                                        <p:strVal val="visible"/>
                                      </p:to>
                                    </p:set>
                                    <p:anim calcmode="lin" valueType="num">
                                      <p:cBhvr additive="base">
                                        <p:cTn id="17" dur="500"/>
                                        <p:tgtEl>
                                          <p:spTgt spid="134">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34">
                                            <p:txEl>
                                              <p:pRg st="3" end="3"/>
                                            </p:txEl>
                                          </p:spTgt>
                                        </p:tgtEl>
                                        <p:attrNameLst>
                                          <p:attrName>style.visibility</p:attrName>
                                        </p:attrNameLst>
                                      </p:cBhvr>
                                      <p:to>
                                        <p:strVal val="visible"/>
                                      </p:to>
                                    </p:set>
                                    <p:anim calcmode="lin" valueType="num">
                                      <p:cBhvr additive="base">
                                        <p:cTn id="22" dur="500"/>
                                        <p:tgtEl>
                                          <p:spTgt spid="134">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34">
                                            <p:txEl>
                                              <p:pRg st="4" end="4"/>
                                            </p:txEl>
                                          </p:spTgt>
                                        </p:tgtEl>
                                        <p:attrNameLst>
                                          <p:attrName>style.visibility</p:attrName>
                                        </p:attrNameLst>
                                      </p:cBhvr>
                                      <p:to>
                                        <p:strVal val="visible"/>
                                      </p:to>
                                    </p:set>
                                    <p:anim calcmode="lin" valueType="num">
                                      <p:cBhvr additive="base">
                                        <p:cTn id="27" dur="500"/>
                                        <p:tgtEl>
                                          <p:spTgt spid="134">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48</a:t>
            </a:fld>
            <a:endParaRPr lang="en-US" sz="1400">
              <a:solidFill>
                <a:schemeClr val="dk1"/>
              </a:solidFill>
              <a:latin typeface="Tahoma"/>
              <a:ea typeface="Tahoma"/>
              <a:cs typeface="Tahoma"/>
              <a:sym typeface="Tahoma"/>
            </a:endParaRPr>
          </a:p>
        </p:txBody>
      </p:sp>
      <p:sp>
        <p:nvSpPr>
          <p:cNvPr id="140" name="Shape 140"/>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Example Program: Temperature Converter</a:t>
            </a:r>
          </a:p>
        </p:txBody>
      </p:sp>
      <p:sp>
        <p:nvSpPr>
          <p:cNvPr id="141" name="Shape 141"/>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Design</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Input, Process, Output (IPO)</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Prompt the user for input (Celsius temperature)</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Process it to convert it to Fahrenheit using F = 9/5(C) + 32</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Output the result by displaying it on the screen</a:t>
            </a:r>
          </a:p>
        </p:txBody>
      </p:sp>
    </p:spTree>
    <p:extLst>
      <p:ext uri="{BB962C8B-B14F-4D97-AF65-F5344CB8AC3E}">
        <p14:creationId xmlns:p14="http://schemas.microsoft.com/office/powerpoint/2010/main" val="221762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 calcmode="lin" valueType="num">
                                      <p:cBhvr additive="base">
                                        <p:cTn id="7" dur="500"/>
                                        <p:tgtEl>
                                          <p:spTgt spid="14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1">
                                            <p:txEl>
                                              <p:pRg st="1" end="1"/>
                                            </p:txEl>
                                          </p:spTgt>
                                        </p:tgtEl>
                                        <p:attrNameLst>
                                          <p:attrName>style.visibility</p:attrName>
                                        </p:attrNameLst>
                                      </p:cBhvr>
                                      <p:to>
                                        <p:strVal val="visible"/>
                                      </p:to>
                                    </p:set>
                                    <p:anim calcmode="lin" valueType="num">
                                      <p:cBhvr additive="base">
                                        <p:cTn id="12" dur="500"/>
                                        <p:tgtEl>
                                          <p:spTgt spid="14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41">
                                            <p:txEl>
                                              <p:pRg st="2" end="2"/>
                                            </p:txEl>
                                          </p:spTgt>
                                        </p:tgtEl>
                                        <p:attrNameLst>
                                          <p:attrName>style.visibility</p:attrName>
                                        </p:attrNameLst>
                                      </p:cBhvr>
                                      <p:to>
                                        <p:strVal val="visible"/>
                                      </p:to>
                                    </p:set>
                                    <p:anim calcmode="lin" valueType="num">
                                      <p:cBhvr additive="base">
                                        <p:cTn id="17" dur="500"/>
                                        <p:tgtEl>
                                          <p:spTgt spid="14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41">
                                            <p:txEl>
                                              <p:pRg st="3" end="3"/>
                                            </p:txEl>
                                          </p:spTgt>
                                        </p:tgtEl>
                                        <p:attrNameLst>
                                          <p:attrName>style.visibility</p:attrName>
                                        </p:attrNameLst>
                                      </p:cBhvr>
                                      <p:to>
                                        <p:strVal val="visible"/>
                                      </p:to>
                                    </p:set>
                                    <p:anim calcmode="lin" valueType="num">
                                      <p:cBhvr additive="base">
                                        <p:cTn id="22" dur="500"/>
                                        <p:tgtEl>
                                          <p:spTgt spid="141">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41">
                                            <p:txEl>
                                              <p:pRg st="4" end="4"/>
                                            </p:txEl>
                                          </p:spTgt>
                                        </p:tgtEl>
                                        <p:attrNameLst>
                                          <p:attrName>style.visibility</p:attrName>
                                        </p:attrNameLst>
                                      </p:cBhvr>
                                      <p:to>
                                        <p:strVal val="visible"/>
                                      </p:to>
                                    </p:set>
                                    <p:anim calcmode="lin" valueType="num">
                                      <p:cBhvr additive="base">
                                        <p:cTn id="27" dur="500"/>
                                        <p:tgtEl>
                                          <p:spTgt spid="141">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49</a:t>
            </a:fld>
            <a:endParaRPr lang="en-US" sz="1400">
              <a:solidFill>
                <a:schemeClr val="dk1"/>
              </a:solidFill>
              <a:latin typeface="Tahoma"/>
              <a:ea typeface="Tahoma"/>
              <a:cs typeface="Tahoma"/>
              <a:sym typeface="Tahoma"/>
            </a:endParaRPr>
          </a:p>
        </p:txBody>
      </p:sp>
      <p:sp>
        <p:nvSpPr>
          <p:cNvPr id="147" name="Shape 147"/>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Example Program: Temperature Converter</a:t>
            </a:r>
          </a:p>
        </p:txBody>
      </p:sp>
      <p:sp>
        <p:nvSpPr>
          <p:cNvPr id="148" name="Shape 148"/>
          <p:cNvSpPr txBox="1">
            <a:spLocks noGrp="1"/>
          </p:cNvSpPr>
          <p:nvPr>
            <p:ph idx="1"/>
          </p:nvPr>
        </p:nvSpPr>
        <p:spPr>
          <a:xfrm>
            <a:off x="1182687" y="2017712"/>
            <a:ext cx="7772400" cy="4611687"/>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Before we start coding, let</a:t>
            </a:r>
            <a:r>
              <a:rPr lang="en-US" sz="3200">
                <a:solidFill>
                  <a:schemeClr val="dk1"/>
                </a:solidFill>
                <a:latin typeface="Times New Roman"/>
                <a:ea typeface="Times New Roman"/>
                <a:cs typeface="Times New Roman"/>
                <a:sym typeface="Times New Roman"/>
              </a:rPr>
              <a:t>’</a:t>
            </a:r>
            <a:r>
              <a:rPr lang="en-US" sz="3200">
                <a:solidFill>
                  <a:schemeClr val="dk1"/>
                </a:solidFill>
                <a:latin typeface="Tahoma"/>
                <a:ea typeface="Tahoma"/>
                <a:cs typeface="Tahoma"/>
                <a:sym typeface="Tahoma"/>
              </a:rPr>
              <a:t>s write a rough draft of the program in </a:t>
            </a:r>
            <a:r>
              <a:rPr lang="en-US" sz="3200" i="1">
                <a:solidFill>
                  <a:schemeClr val="dk1"/>
                </a:solidFill>
                <a:latin typeface="Tahoma"/>
                <a:ea typeface="Tahoma"/>
                <a:cs typeface="Tahoma"/>
                <a:sym typeface="Tahoma"/>
              </a:rPr>
              <a:t>pseudocode</a:t>
            </a:r>
          </a:p>
          <a:p>
            <a:pPr marL="342891" indent="-342891">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Pseudocode is precise English that describes what a program does, step by step.</a:t>
            </a:r>
          </a:p>
          <a:p>
            <a:pPr marL="342891" indent="-342891">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Using pseudocode, we can concentrate on the algorithm rather than the programming language.</a:t>
            </a:r>
          </a:p>
        </p:txBody>
      </p:sp>
    </p:spTree>
    <p:extLst>
      <p:ext uri="{BB962C8B-B14F-4D97-AF65-F5344CB8AC3E}">
        <p14:creationId xmlns:p14="http://schemas.microsoft.com/office/powerpoint/2010/main" val="1841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anim calcmode="lin" valueType="num">
                                      <p:cBhvr additive="base">
                                        <p:cTn id="7" dur="500"/>
                                        <p:tgtEl>
                                          <p:spTgt spid="14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8">
                                            <p:txEl>
                                              <p:pRg st="1" end="1"/>
                                            </p:txEl>
                                          </p:spTgt>
                                        </p:tgtEl>
                                        <p:attrNameLst>
                                          <p:attrName>style.visibility</p:attrName>
                                        </p:attrNameLst>
                                      </p:cBhvr>
                                      <p:to>
                                        <p:strVal val="visible"/>
                                      </p:to>
                                    </p:set>
                                    <p:anim calcmode="lin" valueType="num">
                                      <p:cBhvr additive="base">
                                        <p:cTn id="12" dur="500"/>
                                        <p:tgtEl>
                                          <p:spTgt spid="14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48">
                                            <p:txEl>
                                              <p:pRg st="2" end="2"/>
                                            </p:txEl>
                                          </p:spTgt>
                                        </p:tgtEl>
                                        <p:attrNameLst>
                                          <p:attrName>style.visibility</p:attrName>
                                        </p:attrNameLst>
                                      </p:cBhvr>
                                      <p:to>
                                        <p:strVal val="visible"/>
                                      </p:to>
                                    </p:set>
                                    <p:anim calcmode="lin" valueType="num">
                                      <p:cBhvr additive="base">
                                        <p:cTn id="17" dur="500"/>
                                        <p:tgtEl>
                                          <p:spTgt spid="148">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Hardware Basics</a:t>
            </a:r>
          </a:p>
        </p:txBody>
      </p:sp>
      <p:sp>
        <p:nvSpPr>
          <p:cNvPr id="119" name="Shape 119"/>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The </a:t>
            </a:r>
            <a:r>
              <a:rPr lang="en-US" sz="3200" i="1">
                <a:solidFill>
                  <a:schemeClr val="dk1"/>
                </a:solidFill>
                <a:latin typeface="Tahoma"/>
                <a:ea typeface="Tahoma"/>
                <a:cs typeface="Tahoma"/>
                <a:sym typeface="Tahoma"/>
              </a:rPr>
              <a:t>central processing unit</a:t>
            </a:r>
            <a:r>
              <a:rPr lang="en-US" sz="3200">
                <a:solidFill>
                  <a:schemeClr val="dk1"/>
                </a:solidFill>
                <a:latin typeface="Tahoma"/>
                <a:ea typeface="Tahoma"/>
                <a:cs typeface="Tahoma"/>
                <a:sym typeface="Tahoma"/>
              </a:rPr>
              <a:t> (CPU) is the “brain” of a computer.</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The CPU carries out all the basic operations on the data.</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Examples: simple arithmetic operations, testing to see if two numbers are equal.</a:t>
            </a:r>
          </a:p>
        </p:txBody>
      </p:sp>
      <p:sp>
        <p:nvSpPr>
          <p:cNvPr id="120" name="Shape 120"/>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5</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79843748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anim calcmode="lin" valueType="num">
                                      <p:cBhvr additive="base">
                                        <p:cTn id="7" dur="500"/>
                                        <p:tgtEl>
                                          <p:spTgt spid="11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19">
                                            <p:txEl>
                                              <p:pRg st="1" end="1"/>
                                            </p:txEl>
                                          </p:spTgt>
                                        </p:tgtEl>
                                        <p:attrNameLst>
                                          <p:attrName>style.visibility</p:attrName>
                                        </p:attrNameLst>
                                      </p:cBhvr>
                                      <p:to>
                                        <p:strVal val="visible"/>
                                      </p:to>
                                    </p:set>
                                    <p:anim calcmode="lin" valueType="num">
                                      <p:cBhvr additive="base">
                                        <p:cTn id="12" dur="500"/>
                                        <p:tgtEl>
                                          <p:spTgt spid="119">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19">
                                            <p:txEl>
                                              <p:pRg st="2" end="2"/>
                                            </p:txEl>
                                          </p:spTgt>
                                        </p:tgtEl>
                                        <p:attrNameLst>
                                          <p:attrName>style.visibility</p:attrName>
                                        </p:attrNameLst>
                                      </p:cBhvr>
                                      <p:to>
                                        <p:strVal val="visible"/>
                                      </p:to>
                                    </p:set>
                                    <p:anim calcmode="lin" valueType="num">
                                      <p:cBhvr additive="base">
                                        <p:cTn id="17" dur="500"/>
                                        <p:tgtEl>
                                          <p:spTgt spid="119">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50</a:t>
            </a:fld>
            <a:endParaRPr lang="en-US" sz="1400">
              <a:solidFill>
                <a:schemeClr val="dk1"/>
              </a:solidFill>
              <a:latin typeface="Tahoma"/>
              <a:ea typeface="Tahoma"/>
              <a:cs typeface="Tahoma"/>
              <a:sym typeface="Tahoma"/>
            </a:endParaRPr>
          </a:p>
        </p:txBody>
      </p:sp>
      <p:sp>
        <p:nvSpPr>
          <p:cNvPr id="154" name="Shape 154"/>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Example Program: Temperature Converter</a:t>
            </a:r>
          </a:p>
        </p:txBody>
      </p:sp>
      <p:sp>
        <p:nvSpPr>
          <p:cNvPr id="155" name="Shape 155"/>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Pseudocode:</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Input the temperature in degrees Celsius (call it celsius)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Calculate fahrenheit as (9/5)*celsius+32</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Output fahrenheit</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Now we need to convert this to Python!</a:t>
            </a:r>
          </a:p>
        </p:txBody>
      </p:sp>
    </p:spTree>
    <p:extLst>
      <p:ext uri="{BB962C8B-B14F-4D97-AF65-F5344CB8AC3E}">
        <p14:creationId xmlns:p14="http://schemas.microsoft.com/office/powerpoint/2010/main" val="3236752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5">
                                            <p:txEl>
                                              <p:pRg st="0" end="0"/>
                                            </p:txEl>
                                          </p:spTgt>
                                        </p:tgtEl>
                                        <p:attrNameLst>
                                          <p:attrName>style.visibility</p:attrName>
                                        </p:attrNameLst>
                                      </p:cBhvr>
                                      <p:to>
                                        <p:strVal val="visible"/>
                                      </p:to>
                                    </p:set>
                                    <p:anim calcmode="lin" valueType="num">
                                      <p:cBhvr additive="base">
                                        <p:cTn id="7" dur="500"/>
                                        <p:tgtEl>
                                          <p:spTgt spid="15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5">
                                            <p:txEl>
                                              <p:pRg st="1" end="1"/>
                                            </p:txEl>
                                          </p:spTgt>
                                        </p:tgtEl>
                                        <p:attrNameLst>
                                          <p:attrName>style.visibility</p:attrName>
                                        </p:attrNameLst>
                                      </p:cBhvr>
                                      <p:to>
                                        <p:strVal val="visible"/>
                                      </p:to>
                                    </p:set>
                                    <p:anim calcmode="lin" valueType="num">
                                      <p:cBhvr additive="base">
                                        <p:cTn id="12" dur="500"/>
                                        <p:tgtEl>
                                          <p:spTgt spid="15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55">
                                            <p:txEl>
                                              <p:pRg st="2" end="2"/>
                                            </p:txEl>
                                          </p:spTgt>
                                        </p:tgtEl>
                                        <p:attrNameLst>
                                          <p:attrName>style.visibility</p:attrName>
                                        </p:attrNameLst>
                                      </p:cBhvr>
                                      <p:to>
                                        <p:strVal val="visible"/>
                                      </p:to>
                                    </p:set>
                                    <p:anim calcmode="lin" valueType="num">
                                      <p:cBhvr additive="base">
                                        <p:cTn id="17" dur="500"/>
                                        <p:tgtEl>
                                          <p:spTgt spid="155">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55">
                                            <p:txEl>
                                              <p:pRg st="3" end="3"/>
                                            </p:txEl>
                                          </p:spTgt>
                                        </p:tgtEl>
                                        <p:attrNameLst>
                                          <p:attrName>style.visibility</p:attrName>
                                        </p:attrNameLst>
                                      </p:cBhvr>
                                      <p:to>
                                        <p:strVal val="visible"/>
                                      </p:to>
                                    </p:set>
                                    <p:anim calcmode="lin" valueType="num">
                                      <p:cBhvr additive="base">
                                        <p:cTn id="22" dur="500"/>
                                        <p:tgtEl>
                                          <p:spTgt spid="155">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55">
                                            <p:txEl>
                                              <p:pRg st="4" end="4"/>
                                            </p:txEl>
                                          </p:spTgt>
                                        </p:tgtEl>
                                        <p:attrNameLst>
                                          <p:attrName>style.visibility</p:attrName>
                                        </p:attrNameLst>
                                      </p:cBhvr>
                                      <p:to>
                                        <p:strVal val="visible"/>
                                      </p:to>
                                    </p:set>
                                    <p:anim calcmode="lin" valueType="num">
                                      <p:cBhvr additive="base">
                                        <p:cTn id="27" dur="500"/>
                                        <p:tgtEl>
                                          <p:spTgt spid="155">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51</a:t>
            </a:fld>
            <a:endParaRPr lang="en-US" sz="1400">
              <a:solidFill>
                <a:schemeClr val="dk1"/>
              </a:solidFill>
              <a:latin typeface="Tahoma"/>
              <a:ea typeface="Tahoma"/>
              <a:cs typeface="Tahoma"/>
              <a:sym typeface="Tahoma"/>
            </a:endParaRPr>
          </a:p>
        </p:txBody>
      </p:sp>
      <p:sp>
        <p:nvSpPr>
          <p:cNvPr id="161" name="Shape 161"/>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Example Program: Temperature Converter</a:t>
            </a:r>
          </a:p>
        </p:txBody>
      </p:sp>
      <p:sp>
        <p:nvSpPr>
          <p:cNvPr id="162" name="Shape 162"/>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25000"/>
              <a:buNone/>
            </a:pPr>
            <a:r>
              <a:rPr lang="en-US" sz="1800">
                <a:solidFill>
                  <a:schemeClr val="dk1"/>
                </a:solidFill>
                <a:latin typeface="Tahoma"/>
                <a:ea typeface="Tahoma"/>
                <a:cs typeface="Tahoma"/>
                <a:sym typeface="Tahoma"/>
              </a:rPr>
              <a:t>#convert.py</a:t>
            </a:r>
          </a:p>
          <a:p>
            <a:pPr marL="342891" indent="-342891">
              <a:lnSpc>
                <a:spcPct val="100000"/>
              </a:lnSpc>
              <a:spcBef>
                <a:spcPts val="360"/>
              </a:spcBef>
              <a:buClr>
                <a:schemeClr val="folHlink"/>
              </a:buClr>
              <a:buSzPct val="25000"/>
              <a:buNone/>
            </a:pPr>
            <a:r>
              <a:rPr lang="en-US" sz="1800">
                <a:solidFill>
                  <a:schemeClr val="dk1"/>
                </a:solidFill>
                <a:latin typeface="Tahoma"/>
                <a:ea typeface="Tahoma"/>
                <a:cs typeface="Tahoma"/>
                <a:sym typeface="Tahoma"/>
              </a:rPr>
              <a:t># A program to convert Celsius temps to Fahrenheit</a:t>
            </a:r>
          </a:p>
          <a:p>
            <a:pPr marL="342891" indent="-342891">
              <a:lnSpc>
                <a:spcPct val="100000"/>
              </a:lnSpc>
              <a:spcBef>
                <a:spcPts val="360"/>
              </a:spcBef>
              <a:buClr>
                <a:schemeClr val="folHlink"/>
              </a:buClr>
              <a:buSzPct val="25000"/>
              <a:buNone/>
            </a:pPr>
            <a:r>
              <a:rPr lang="en-US" sz="1800">
                <a:solidFill>
                  <a:schemeClr val="dk1"/>
                </a:solidFill>
                <a:latin typeface="Tahoma"/>
                <a:ea typeface="Tahoma"/>
                <a:cs typeface="Tahoma"/>
                <a:sym typeface="Tahoma"/>
              </a:rPr>
              <a:t># by: Susan Computewell</a:t>
            </a:r>
          </a:p>
          <a:p>
            <a:pPr marL="342891" indent="-342891">
              <a:lnSpc>
                <a:spcPct val="100000"/>
              </a:lnSpc>
              <a:spcBef>
                <a:spcPts val="360"/>
              </a:spcBef>
              <a:buClr>
                <a:schemeClr val="folHlink"/>
              </a:buClr>
              <a:buSzPct val="25000"/>
              <a:buNone/>
            </a:pPr>
            <a:endParaRPr sz="1800">
              <a:solidFill>
                <a:schemeClr val="dk1"/>
              </a:solidFill>
              <a:latin typeface="Tahoma"/>
              <a:ea typeface="Tahoma"/>
              <a:cs typeface="Tahoma"/>
              <a:sym typeface="Tahoma"/>
            </a:endParaRPr>
          </a:p>
          <a:p>
            <a:pPr marL="342891" indent="-342891">
              <a:lnSpc>
                <a:spcPct val="100000"/>
              </a:lnSpc>
              <a:spcBef>
                <a:spcPts val="360"/>
              </a:spcBef>
              <a:buClr>
                <a:schemeClr val="folHlink"/>
              </a:buClr>
              <a:buSzPct val="25000"/>
              <a:buNone/>
            </a:pPr>
            <a:r>
              <a:rPr lang="en-US" sz="1800">
                <a:solidFill>
                  <a:schemeClr val="dk1"/>
                </a:solidFill>
                <a:latin typeface="Tahoma"/>
                <a:ea typeface="Tahoma"/>
                <a:cs typeface="Tahoma"/>
                <a:sym typeface="Tahoma"/>
              </a:rPr>
              <a:t>def main():</a:t>
            </a:r>
          </a:p>
          <a:p>
            <a:pPr marL="342891" indent="-342891">
              <a:lnSpc>
                <a:spcPct val="100000"/>
              </a:lnSpc>
              <a:spcBef>
                <a:spcPts val="360"/>
              </a:spcBef>
              <a:buClr>
                <a:schemeClr val="folHlink"/>
              </a:buClr>
              <a:buSzPct val="25000"/>
              <a:buNone/>
            </a:pPr>
            <a:r>
              <a:rPr lang="en-US" sz="1800">
                <a:solidFill>
                  <a:schemeClr val="dk1"/>
                </a:solidFill>
                <a:latin typeface="Tahoma"/>
                <a:ea typeface="Tahoma"/>
                <a:cs typeface="Tahoma"/>
                <a:sym typeface="Tahoma"/>
              </a:rPr>
              <a:t>    celsius = eval(input("What is the Celsius temperature? "))</a:t>
            </a:r>
          </a:p>
          <a:p>
            <a:pPr marL="342891" indent="-342891">
              <a:lnSpc>
                <a:spcPct val="100000"/>
              </a:lnSpc>
              <a:spcBef>
                <a:spcPts val="360"/>
              </a:spcBef>
              <a:buClr>
                <a:schemeClr val="folHlink"/>
              </a:buClr>
              <a:buSzPct val="25000"/>
              <a:buNone/>
            </a:pPr>
            <a:r>
              <a:rPr lang="en-US" sz="1800">
                <a:solidFill>
                  <a:schemeClr val="dk1"/>
                </a:solidFill>
                <a:latin typeface="Tahoma"/>
                <a:ea typeface="Tahoma"/>
                <a:cs typeface="Tahoma"/>
                <a:sym typeface="Tahoma"/>
              </a:rPr>
              <a:t>    fahrenheit = (9/5) * celsius + 32</a:t>
            </a:r>
          </a:p>
          <a:p>
            <a:pPr marL="342891" indent="-342891">
              <a:lnSpc>
                <a:spcPct val="100000"/>
              </a:lnSpc>
              <a:spcBef>
                <a:spcPts val="360"/>
              </a:spcBef>
              <a:buClr>
                <a:schemeClr val="folHlink"/>
              </a:buClr>
              <a:buSzPct val="25000"/>
              <a:buNone/>
            </a:pPr>
            <a:r>
              <a:rPr lang="en-US" sz="1800">
                <a:solidFill>
                  <a:schemeClr val="dk1"/>
                </a:solidFill>
                <a:latin typeface="Tahoma"/>
                <a:ea typeface="Tahoma"/>
                <a:cs typeface="Tahoma"/>
                <a:sym typeface="Tahoma"/>
              </a:rPr>
              <a:t>    print("The temperature is ",fahrenheit," degrees Fahrenheit.")</a:t>
            </a:r>
          </a:p>
          <a:p>
            <a:pPr marL="342891" indent="-342891">
              <a:lnSpc>
                <a:spcPct val="100000"/>
              </a:lnSpc>
              <a:spcBef>
                <a:spcPts val="360"/>
              </a:spcBef>
              <a:buClr>
                <a:schemeClr val="folHlink"/>
              </a:buClr>
              <a:buSzPct val="25000"/>
              <a:buNone/>
            </a:pPr>
            <a:endParaRPr sz="1800">
              <a:solidFill>
                <a:schemeClr val="dk1"/>
              </a:solidFill>
              <a:latin typeface="Tahoma"/>
              <a:ea typeface="Tahoma"/>
              <a:cs typeface="Tahoma"/>
              <a:sym typeface="Tahoma"/>
            </a:endParaRPr>
          </a:p>
          <a:p>
            <a:pPr marL="342891" indent="-342891">
              <a:lnSpc>
                <a:spcPct val="100000"/>
              </a:lnSpc>
              <a:spcBef>
                <a:spcPts val="360"/>
              </a:spcBef>
              <a:buClr>
                <a:schemeClr val="folHlink"/>
              </a:buClr>
              <a:buSzPct val="25000"/>
              <a:buNone/>
            </a:pPr>
            <a:r>
              <a:rPr lang="en-US" sz="1800">
                <a:solidFill>
                  <a:schemeClr val="dk1"/>
                </a:solidFill>
                <a:latin typeface="Tahoma"/>
                <a:ea typeface="Tahoma"/>
                <a:cs typeface="Tahoma"/>
                <a:sym typeface="Tahoma"/>
              </a:rPr>
              <a:t>main()</a:t>
            </a:r>
          </a:p>
          <a:p>
            <a:pPr marL="342891" indent="-342891">
              <a:spcBef>
                <a:spcPts val="360"/>
              </a:spcBef>
              <a:buClr>
                <a:schemeClr val="folHlink"/>
              </a:buClr>
              <a:buSzPct val="60000"/>
              <a:buNone/>
            </a:pPr>
            <a:endParaRPr sz="18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14228465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52</a:t>
            </a:fld>
            <a:endParaRPr lang="en-US" sz="1400">
              <a:solidFill>
                <a:schemeClr val="dk1"/>
              </a:solidFill>
              <a:latin typeface="Tahoma"/>
              <a:ea typeface="Tahoma"/>
              <a:cs typeface="Tahoma"/>
              <a:sym typeface="Tahoma"/>
            </a:endParaRPr>
          </a:p>
        </p:txBody>
      </p:sp>
      <p:sp>
        <p:nvSpPr>
          <p:cNvPr id="168" name="Shape 168"/>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Example Program: Temperature Converter</a:t>
            </a:r>
          </a:p>
        </p:txBody>
      </p:sp>
      <p:sp>
        <p:nvSpPr>
          <p:cNvPr id="169" name="Shape 169"/>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Once we write a program, we should test it!</a:t>
            </a:r>
          </a:p>
          <a:p>
            <a:pPr marL="342891" indent="-342891">
              <a:spcBef>
                <a:spcPts val="360"/>
              </a:spcBef>
              <a:buClr>
                <a:schemeClr val="folHlink"/>
              </a:buClr>
              <a:buSzPct val="25000"/>
              <a:buNone/>
            </a:pPr>
            <a:r>
              <a:rPr lang="en-US" sz="1800">
                <a:solidFill>
                  <a:schemeClr val="dk1"/>
                </a:solidFill>
                <a:latin typeface="Tahoma"/>
                <a:ea typeface="Tahoma"/>
                <a:cs typeface="Tahoma"/>
                <a:sym typeface="Tahoma"/>
              </a:rPr>
              <a:t>&gt;&gt;&gt; </a:t>
            </a:r>
          </a:p>
          <a:p>
            <a:pPr marL="342891" indent="-342891">
              <a:spcBef>
                <a:spcPts val="360"/>
              </a:spcBef>
              <a:buClr>
                <a:schemeClr val="folHlink"/>
              </a:buClr>
              <a:buSzPct val="25000"/>
              <a:buNone/>
            </a:pPr>
            <a:r>
              <a:rPr lang="en-US" sz="1800">
                <a:solidFill>
                  <a:schemeClr val="dk1"/>
                </a:solidFill>
                <a:latin typeface="Tahoma"/>
                <a:ea typeface="Tahoma"/>
                <a:cs typeface="Tahoma"/>
                <a:sym typeface="Tahoma"/>
              </a:rPr>
              <a:t>What is the Celsius temperature? 0</a:t>
            </a:r>
          </a:p>
          <a:p>
            <a:pPr marL="342891" indent="-342891">
              <a:spcBef>
                <a:spcPts val="360"/>
              </a:spcBef>
              <a:buClr>
                <a:schemeClr val="folHlink"/>
              </a:buClr>
              <a:buSzPct val="25000"/>
              <a:buNone/>
            </a:pPr>
            <a:r>
              <a:rPr lang="en-US" sz="1800">
                <a:solidFill>
                  <a:schemeClr val="dk1"/>
                </a:solidFill>
                <a:latin typeface="Tahoma"/>
                <a:ea typeface="Tahoma"/>
                <a:cs typeface="Tahoma"/>
                <a:sym typeface="Tahoma"/>
              </a:rPr>
              <a:t>The temperature is  32.0  degrees Fahrenheit.</a:t>
            </a:r>
          </a:p>
          <a:p>
            <a:pPr marL="342891" indent="-342891">
              <a:spcBef>
                <a:spcPts val="360"/>
              </a:spcBef>
              <a:buClr>
                <a:schemeClr val="folHlink"/>
              </a:buClr>
              <a:buSzPct val="25000"/>
              <a:buNone/>
            </a:pPr>
            <a:r>
              <a:rPr lang="en-US" sz="1800">
                <a:solidFill>
                  <a:schemeClr val="dk1"/>
                </a:solidFill>
                <a:latin typeface="Tahoma"/>
                <a:ea typeface="Tahoma"/>
                <a:cs typeface="Tahoma"/>
                <a:sym typeface="Tahoma"/>
              </a:rPr>
              <a:t>&gt;&gt;&gt; main()</a:t>
            </a:r>
          </a:p>
          <a:p>
            <a:pPr marL="342891" indent="-342891">
              <a:spcBef>
                <a:spcPts val="360"/>
              </a:spcBef>
              <a:buClr>
                <a:schemeClr val="folHlink"/>
              </a:buClr>
              <a:buSzPct val="25000"/>
              <a:buNone/>
            </a:pPr>
            <a:r>
              <a:rPr lang="en-US" sz="1800">
                <a:solidFill>
                  <a:schemeClr val="dk1"/>
                </a:solidFill>
                <a:latin typeface="Tahoma"/>
                <a:ea typeface="Tahoma"/>
                <a:cs typeface="Tahoma"/>
                <a:sym typeface="Tahoma"/>
              </a:rPr>
              <a:t>What is the Celsius temperature? 100</a:t>
            </a:r>
          </a:p>
          <a:p>
            <a:pPr marL="342891" indent="-342891">
              <a:spcBef>
                <a:spcPts val="360"/>
              </a:spcBef>
              <a:buClr>
                <a:schemeClr val="folHlink"/>
              </a:buClr>
              <a:buSzPct val="25000"/>
              <a:buNone/>
            </a:pPr>
            <a:r>
              <a:rPr lang="en-US" sz="1800">
                <a:solidFill>
                  <a:schemeClr val="dk1"/>
                </a:solidFill>
                <a:latin typeface="Tahoma"/>
                <a:ea typeface="Tahoma"/>
                <a:cs typeface="Tahoma"/>
                <a:sym typeface="Tahoma"/>
              </a:rPr>
              <a:t>The temperature is  212.0  degrees Fahrenheit.</a:t>
            </a:r>
          </a:p>
          <a:p>
            <a:pPr marL="342891" indent="-342891">
              <a:spcBef>
                <a:spcPts val="360"/>
              </a:spcBef>
              <a:buClr>
                <a:schemeClr val="folHlink"/>
              </a:buClr>
              <a:buSzPct val="25000"/>
              <a:buNone/>
            </a:pPr>
            <a:r>
              <a:rPr lang="en-US" sz="1800">
                <a:solidFill>
                  <a:schemeClr val="dk1"/>
                </a:solidFill>
                <a:latin typeface="Tahoma"/>
                <a:ea typeface="Tahoma"/>
                <a:cs typeface="Tahoma"/>
                <a:sym typeface="Tahoma"/>
              </a:rPr>
              <a:t>&gt;&gt;&gt; main()</a:t>
            </a:r>
          </a:p>
          <a:p>
            <a:pPr marL="342891" indent="-342891">
              <a:spcBef>
                <a:spcPts val="360"/>
              </a:spcBef>
              <a:buClr>
                <a:schemeClr val="folHlink"/>
              </a:buClr>
              <a:buSzPct val="25000"/>
              <a:buNone/>
            </a:pPr>
            <a:r>
              <a:rPr lang="en-US" sz="1800">
                <a:solidFill>
                  <a:schemeClr val="dk1"/>
                </a:solidFill>
                <a:latin typeface="Tahoma"/>
                <a:ea typeface="Tahoma"/>
                <a:cs typeface="Tahoma"/>
                <a:sym typeface="Tahoma"/>
              </a:rPr>
              <a:t>What is the Celsius temperature? -40</a:t>
            </a:r>
          </a:p>
          <a:p>
            <a:pPr marL="342891" indent="-342891">
              <a:spcBef>
                <a:spcPts val="360"/>
              </a:spcBef>
              <a:buClr>
                <a:schemeClr val="folHlink"/>
              </a:buClr>
              <a:buSzPct val="25000"/>
              <a:buNone/>
            </a:pPr>
            <a:r>
              <a:rPr lang="en-US" sz="1800">
                <a:solidFill>
                  <a:schemeClr val="dk1"/>
                </a:solidFill>
                <a:latin typeface="Tahoma"/>
                <a:ea typeface="Tahoma"/>
                <a:cs typeface="Tahoma"/>
                <a:sym typeface="Tahoma"/>
              </a:rPr>
              <a:t>The temperature is  -40.0  degrees Fahrenheit.</a:t>
            </a:r>
          </a:p>
          <a:p>
            <a:pPr marL="342891" indent="-342891">
              <a:spcBef>
                <a:spcPts val="360"/>
              </a:spcBef>
              <a:buClr>
                <a:schemeClr val="folHlink"/>
              </a:buClr>
              <a:buSzPct val="25000"/>
              <a:buNone/>
            </a:pPr>
            <a:r>
              <a:rPr lang="en-US" sz="1800">
                <a:solidFill>
                  <a:schemeClr val="dk1"/>
                </a:solidFill>
                <a:latin typeface="Tahoma"/>
                <a:ea typeface="Tahoma"/>
                <a:cs typeface="Tahoma"/>
                <a:sym typeface="Tahoma"/>
              </a:rPr>
              <a:t>&gt;&gt;&gt; </a:t>
            </a:r>
          </a:p>
          <a:p>
            <a:pPr marL="342891" indent="-342891">
              <a:spcBef>
                <a:spcPts val="360"/>
              </a:spcBef>
              <a:buClr>
                <a:schemeClr val="folHlink"/>
              </a:buClr>
              <a:buSzPct val="60000"/>
              <a:buNone/>
            </a:pPr>
            <a:endParaRPr sz="18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2005534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53</a:t>
            </a:fld>
            <a:endParaRPr lang="en-US" sz="1400">
              <a:solidFill>
                <a:schemeClr val="dk1"/>
              </a:solidFill>
              <a:latin typeface="Tahoma"/>
              <a:ea typeface="Tahoma"/>
              <a:cs typeface="Tahoma"/>
              <a:sym typeface="Tahoma"/>
            </a:endParaRPr>
          </a:p>
        </p:txBody>
      </p:sp>
      <p:sp>
        <p:nvSpPr>
          <p:cNvPr id="175" name="Shape 175"/>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Elements of Programs</a:t>
            </a:r>
          </a:p>
        </p:txBody>
      </p:sp>
      <p:sp>
        <p:nvSpPr>
          <p:cNvPr id="176" name="Shape 176"/>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Names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Names are given to variables (celsius, fahrenheit), modules (main, convert), etc.</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These names are called </a:t>
            </a:r>
            <a:r>
              <a:rPr lang="en-US" sz="2800" i="1">
                <a:solidFill>
                  <a:schemeClr val="dk1"/>
                </a:solidFill>
                <a:latin typeface="Tahoma"/>
                <a:ea typeface="Tahoma"/>
                <a:cs typeface="Tahoma"/>
                <a:sym typeface="Tahoma"/>
              </a:rPr>
              <a:t>identifiers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Every identifier must begin with a letter or underscore (</a:t>
            </a:r>
            <a:r>
              <a:rPr lang="en-US" sz="2800">
                <a:solidFill>
                  <a:schemeClr val="dk1"/>
                </a:solidFill>
                <a:latin typeface="Times New Roman"/>
                <a:ea typeface="Times New Roman"/>
                <a:cs typeface="Times New Roman"/>
                <a:sym typeface="Times New Roman"/>
              </a:rPr>
              <a:t>“</a:t>
            </a:r>
            <a:r>
              <a:rPr lang="en-US" sz="2800">
                <a:solidFill>
                  <a:schemeClr val="dk1"/>
                </a:solidFill>
                <a:latin typeface="Tahoma"/>
                <a:ea typeface="Tahoma"/>
                <a:cs typeface="Tahoma"/>
                <a:sym typeface="Tahoma"/>
              </a:rPr>
              <a:t>_</a:t>
            </a:r>
            <a:r>
              <a:rPr lang="en-US" sz="2800">
                <a:solidFill>
                  <a:schemeClr val="dk1"/>
                </a:solidFill>
                <a:latin typeface="Times New Roman"/>
                <a:ea typeface="Times New Roman"/>
                <a:cs typeface="Times New Roman"/>
                <a:sym typeface="Times New Roman"/>
              </a:rPr>
              <a:t>”</a:t>
            </a:r>
            <a:r>
              <a:rPr lang="en-US" sz="2800">
                <a:solidFill>
                  <a:schemeClr val="dk1"/>
                </a:solidFill>
                <a:latin typeface="Tahoma"/>
                <a:ea typeface="Tahoma"/>
                <a:cs typeface="Tahoma"/>
                <a:sym typeface="Tahoma"/>
              </a:rPr>
              <a:t>), followed by any sequence of letters, digits, or underscores.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Identifiers are case sensitive.</a:t>
            </a:r>
          </a:p>
        </p:txBody>
      </p:sp>
    </p:spTree>
    <p:extLst>
      <p:ext uri="{BB962C8B-B14F-4D97-AF65-F5344CB8AC3E}">
        <p14:creationId xmlns:p14="http://schemas.microsoft.com/office/powerpoint/2010/main" val="198774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 calcmode="lin" valueType="num">
                                      <p:cBhvr additive="base">
                                        <p:cTn id="7" dur="500"/>
                                        <p:tgtEl>
                                          <p:spTgt spid="176">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 calcmode="lin" valueType="num">
                                      <p:cBhvr additive="base">
                                        <p:cTn id="12" dur="500"/>
                                        <p:tgtEl>
                                          <p:spTgt spid="176">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 calcmode="lin" valueType="num">
                                      <p:cBhvr additive="base">
                                        <p:cTn id="17" dur="500"/>
                                        <p:tgtEl>
                                          <p:spTgt spid="176">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76">
                                            <p:txEl>
                                              <p:pRg st="3" end="3"/>
                                            </p:txEl>
                                          </p:spTgt>
                                        </p:tgtEl>
                                        <p:attrNameLst>
                                          <p:attrName>style.visibility</p:attrName>
                                        </p:attrNameLst>
                                      </p:cBhvr>
                                      <p:to>
                                        <p:strVal val="visible"/>
                                      </p:to>
                                    </p:set>
                                    <p:anim calcmode="lin" valueType="num">
                                      <p:cBhvr additive="base">
                                        <p:cTn id="22" dur="500"/>
                                        <p:tgtEl>
                                          <p:spTgt spid="176">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76">
                                            <p:txEl>
                                              <p:pRg st="4" end="4"/>
                                            </p:txEl>
                                          </p:spTgt>
                                        </p:tgtEl>
                                        <p:attrNameLst>
                                          <p:attrName>style.visibility</p:attrName>
                                        </p:attrNameLst>
                                      </p:cBhvr>
                                      <p:to>
                                        <p:strVal val="visible"/>
                                      </p:to>
                                    </p:set>
                                    <p:anim calcmode="lin" valueType="num">
                                      <p:cBhvr additive="base">
                                        <p:cTn id="27" dur="500"/>
                                        <p:tgtEl>
                                          <p:spTgt spid="176">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54</a:t>
            </a:fld>
            <a:endParaRPr lang="en-US" sz="1400">
              <a:solidFill>
                <a:schemeClr val="dk1"/>
              </a:solidFill>
              <a:latin typeface="Tahoma"/>
              <a:ea typeface="Tahoma"/>
              <a:cs typeface="Tahoma"/>
              <a:sym typeface="Tahoma"/>
            </a:endParaRPr>
          </a:p>
        </p:txBody>
      </p:sp>
      <p:sp>
        <p:nvSpPr>
          <p:cNvPr id="182" name="Shape 182"/>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Elements of Programs</a:t>
            </a:r>
          </a:p>
        </p:txBody>
      </p:sp>
      <p:sp>
        <p:nvSpPr>
          <p:cNvPr id="183" name="Shape 183"/>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742932" lvl="1" indent="-285744">
              <a:lnSpc>
                <a:spcPct val="100000"/>
              </a:lnSpc>
              <a:spcBef>
                <a:spcPts val="0"/>
              </a:spcBef>
              <a:buClr>
                <a:schemeClr val="hlink"/>
              </a:buClr>
              <a:buSzPct val="55000"/>
              <a:buFont typeface="Noto Sans Symbols"/>
              <a:buChar char="■"/>
            </a:pPr>
            <a:r>
              <a:rPr lang="en-US" sz="2800">
                <a:solidFill>
                  <a:schemeClr val="dk1"/>
                </a:solidFill>
                <a:latin typeface="Tahoma"/>
                <a:ea typeface="Tahoma"/>
                <a:cs typeface="Tahoma"/>
                <a:sym typeface="Tahoma"/>
              </a:rPr>
              <a:t>These are all different, valid names</a:t>
            </a:r>
          </a:p>
          <a:p>
            <a:pPr lvl="2">
              <a:lnSpc>
                <a:spcPct val="100000"/>
              </a:lnSpc>
              <a:spcBef>
                <a:spcPts val="480"/>
              </a:spcBef>
              <a:buClr>
                <a:schemeClr val="folHlink"/>
              </a:buClr>
              <a:buSzPct val="50000"/>
              <a:buFont typeface="Noto Sans Symbols"/>
              <a:buChar char="■"/>
            </a:pPr>
            <a:r>
              <a:rPr lang="en-US" sz="2400">
                <a:solidFill>
                  <a:schemeClr val="dk1"/>
                </a:solidFill>
                <a:latin typeface="Tahoma"/>
                <a:ea typeface="Tahoma"/>
                <a:cs typeface="Tahoma"/>
                <a:sym typeface="Tahoma"/>
              </a:rPr>
              <a:t>X</a:t>
            </a:r>
          </a:p>
          <a:p>
            <a:pPr lvl="2">
              <a:lnSpc>
                <a:spcPct val="100000"/>
              </a:lnSpc>
              <a:spcBef>
                <a:spcPts val="480"/>
              </a:spcBef>
              <a:buClr>
                <a:schemeClr val="folHlink"/>
              </a:buClr>
              <a:buSzPct val="50000"/>
              <a:buFont typeface="Noto Sans Symbols"/>
              <a:buChar char="■"/>
            </a:pPr>
            <a:r>
              <a:rPr lang="en-US" sz="2400">
                <a:solidFill>
                  <a:schemeClr val="dk1"/>
                </a:solidFill>
                <a:latin typeface="Tahoma"/>
                <a:ea typeface="Tahoma"/>
                <a:cs typeface="Tahoma"/>
                <a:sym typeface="Tahoma"/>
              </a:rPr>
              <a:t>Celsius</a:t>
            </a:r>
          </a:p>
          <a:p>
            <a:pPr lvl="2">
              <a:lnSpc>
                <a:spcPct val="100000"/>
              </a:lnSpc>
              <a:spcBef>
                <a:spcPts val="480"/>
              </a:spcBef>
              <a:buClr>
                <a:schemeClr val="folHlink"/>
              </a:buClr>
              <a:buSzPct val="50000"/>
              <a:buFont typeface="Noto Sans Symbols"/>
              <a:buChar char="■"/>
            </a:pPr>
            <a:r>
              <a:rPr lang="en-US" sz="2400">
                <a:solidFill>
                  <a:schemeClr val="dk1"/>
                </a:solidFill>
                <a:latin typeface="Tahoma"/>
                <a:ea typeface="Tahoma"/>
                <a:cs typeface="Tahoma"/>
                <a:sym typeface="Tahoma"/>
              </a:rPr>
              <a:t>Spam</a:t>
            </a:r>
          </a:p>
          <a:p>
            <a:pPr lvl="2">
              <a:lnSpc>
                <a:spcPct val="100000"/>
              </a:lnSpc>
              <a:spcBef>
                <a:spcPts val="480"/>
              </a:spcBef>
              <a:buClr>
                <a:schemeClr val="folHlink"/>
              </a:buClr>
              <a:buSzPct val="50000"/>
              <a:buFont typeface="Noto Sans Symbols"/>
              <a:buChar char="■"/>
            </a:pPr>
            <a:r>
              <a:rPr lang="en-US" sz="2400">
                <a:solidFill>
                  <a:schemeClr val="dk1"/>
                </a:solidFill>
                <a:latin typeface="Tahoma"/>
                <a:ea typeface="Tahoma"/>
                <a:cs typeface="Tahoma"/>
                <a:sym typeface="Tahoma"/>
              </a:rPr>
              <a:t>spam</a:t>
            </a:r>
          </a:p>
          <a:p>
            <a:pPr lvl="2">
              <a:lnSpc>
                <a:spcPct val="100000"/>
              </a:lnSpc>
              <a:spcBef>
                <a:spcPts val="480"/>
              </a:spcBef>
              <a:buClr>
                <a:schemeClr val="folHlink"/>
              </a:buClr>
              <a:buSzPct val="50000"/>
              <a:buFont typeface="Noto Sans Symbols"/>
              <a:buChar char="■"/>
            </a:pPr>
            <a:r>
              <a:rPr lang="en-US" sz="2400">
                <a:solidFill>
                  <a:schemeClr val="dk1"/>
                </a:solidFill>
                <a:latin typeface="Tahoma"/>
                <a:ea typeface="Tahoma"/>
                <a:cs typeface="Tahoma"/>
                <a:sym typeface="Tahoma"/>
              </a:rPr>
              <a:t>spAm</a:t>
            </a:r>
          </a:p>
          <a:p>
            <a:pPr lvl="2">
              <a:lnSpc>
                <a:spcPct val="100000"/>
              </a:lnSpc>
              <a:spcBef>
                <a:spcPts val="480"/>
              </a:spcBef>
              <a:buClr>
                <a:schemeClr val="folHlink"/>
              </a:buClr>
              <a:buSzPct val="50000"/>
              <a:buFont typeface="Noto Sans Symbols"/>
              <a:buChar char="■"/>
            </a:pPr>
            <a:r>
              <a:rPr lang="en-US" sz="2400">
                <a:solidFill>
                  <a:schemeClr val="dk1"/>
                </a:solidFill>
                <a:latin typeface="Tahoma"/>
                <a:ea typeface="Tahoma"/>
                <a:cs typeface="Tahoma"/>
                <a:sym typeface="Tahoma"/>
              </a:rPr>
              <a:t>Spam_and_Eggs</a:t>
            </a:r>
          </a:p>
          <a:p>
            <a:pPr lvl="2">
              <a:lnSpc>
                <a:spcPct val="100000"/>
              </a:lnSpc>
              <a:spcBef>
                <a:spcPts val="480"/>
              </a:spcBef>
              <a:buClr>
                <a:schemeClr val="folHlink"/>
              </a:buClr>
              <a:buSzPct val="50000"/>
              <a:buFont typeface="Noto Sans Symbols"/>
              <a:buChar char="■"/>
            </a:pPr>
            <a:r>
              <a:rPr lang="en-US" sz="2400">
                <a:solidFill>
                  <a:schemeClr val="dk1"/>
                </a:solidFill>
                <a:latin typeface="Tahoma"/>
                <a:ea typeface="Tahoma"/>
                <a:cs typeface="Tahoma"/>
                <a:sym typeface="Tahoma"/>
              </a:rPr>
              <a:t>Spam_And_Eggs</a:t>
            </a:r>
          </a:p>
        </p:txBody>
      </p:sp>
    </p:spTree>
    <p:extLst>
      <p:ext uri="{BB962C8B-B14F-4D97-AF65-F5344CB8AC3E}">
        <p14:creationId xmlns:p14="http://schemas.microsoft.com/office/powerpoint/2010/main" val="396267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anim calcmode="lin" valueType="num">
                                      <p:cBhvr additive="base">
                                        <p:cTn id="7" dur="500"/>
                                        <p:tgtEl>
                                          <p:spTgt spid="18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3">
                                            <p:txEl>
                                              <p:pRg st="1" end="1"/>
                                            </p:txEl>
                                          </p:spTgt>
                                        </p:tgtEl>
                                        <p:attrNameLst>
                                          <p:attrName>style.visibility</p:attrName>
                                        </p:attrNameLst>
                                      </p:cBhvr>
                                      <p:to>
                                        <p:strVal val="visible"/>
                                      </p:to>
                                    </p:set>
                                    <p:anim calcmode="lin" valueType="num">
                                      <p:cBhvr additive="base">
                                        <p:cTn id="12" dur="500"/>
                                        <p:tgtEl>
                                          <p:spTgt spid="18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83">
                                            <p:txEl>
                                              <p:pRg st="2" end="2"/>
                                            </p:txEl>
                                          </p:spTgt>
                                        </p:tgtEl>
                                        <p:attrNameLst>
                                          <p:attrName>style.visibility</p:attrName>
                                        </p:attrNameLst>
                                      </p:cBhvr>
                                      <p:to>
                                        <p:strVal val="visible"/>
                                      </p:to>
                                    </p:set>
                                    <p:anim calcmode="lin" valueType="num">
                                      <p:cBhvr additive="base">
                                        <p:cTn id="17" dur="500"/>
                                        <p:tgtEl>
                                          <p:spTgt spid="183">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83">
                                            <p:txEl>
                                              <p:pRg st="3" end="3"/>
                                            </p:txEl>
                                          </p:spTgt>
                                        </p:tgtEl>
                                        <p:attrNameLst>
                                          <p:attrName>style.visibility</p:attrName>
                                        </p:attrNameLst>
                                      </p:cBhvr>
                                      <p:to>
                                        <p:strVal val="visible"/>
                                      </p:to>
                                    </p:set>
                                    <p:anim calcmode="lin" valueType="num">
                                      <p:cBhvr additive="base">
                                        <p:cTn id="22" dur="500"/>
                                        <p:tgtEl>
                                          <p:spTgt spid="183">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83">
                                            <p:txEl>
                                              <p:pRg st="4" end="4"/>
                                            </p:txEl>
                                          </p:spTgt>
                                        </p:tgtEl>
                                        <p:attrNameLst>
                                          <p:attrName>style.visibility</p:attrName>
                                        </p:attrNameLst>
                                      </p:cBhvr>
                                      <p:to>
                                        <p:strVal val="visible"/>
                                      </p:to>
                                    </p:set>
                                    <p:anim calcmode="lin" valueType="num">
                                      <p:cBhvr additive="base">
                                        <p:cTn id="27" dur="500"/>
                                        <p:tgtEl>
                                          <p:spTgt spid="183">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83">
                                            <p:txEl>
                                              <p:pRg st="5" end="5"/>
                                            </p:txEl>
                                          </p:spTgt>
                                        </p:tgtEl>
                                        <p:attrNameLst>
                                          <p:attrName>style.visibility</p:attrName>
                                        </p:attrNameLst>
                                      </p:cBhvr>
                                      <p:to>
                                        <p:strVal val="visible"/>
                                      </p:to>
                                    </p:set>
                                    <p:anim calcmode="lin" valueType="num">
                                      <p:cBhvr additive="base">
                                        <p:cTn id="32" dur="500"/>
                                        <p:tgtEl>
                                          <p:spTgt spid="183">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3">
                                            <p:txEl>
                                              <p:pRg st="6" end="6"/>
                                            </p:txEl>
                                          </p:spTgt>
                                        </p:tgtEl>
                                        <p:attrNameLst>
                                          <p:attrName>style.visibility</p:attrName>
                                        </p:attrNameLst>
                                      </p:cBhvr>
                                      <p:to>
                                        <p:strVal val="visible"/>
                                      </p:to>
                                    </p:set>
                                    <p:anim calcmode="lin" valueType="num">
                                      <p:cBhvr additive="base">
                                        <p:cTn id="37" dur="500"/>
                                        <p:tgtEl>
                                          <p:spTgt spid="183">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183">
                                            <p:txEl>
                                              <p:pRg st="7" end="7"/>
                                            </p:txEl>
                                          </p:spTgt>
                                        </p:tgtEl>
                                        <p:attrNameLst>
                                          <p:attrName>style.visibility</p:attrName>
                                        </p:attrNameLst>
                                      </p:cBhvr>
                                      <p:to>
                                        <p:strVal val="visible"/>
                                      </p:to>
                                    </p:set>
                                    <p:anim calcmode="lin" valueType="num">
                                      <p:cBhvr additive="base">
                                        <p:cTn id="42" dur="500"/>
                                        <p:tgtEl>
                                          <p:spTgt spid="183">
                                            <p:txEl>
                                              <p:pRg st="7" end="7"/>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55</a:t>
            </a:fld>
            <a:endParaRPr lang="en-US" sz="1400">
              <a:solidFill>
                <a:schemeClr val="dk1"/>
              </a:solidFill>
              <a:latin typeface="Tahoma"/>
              <a:ea typeface="Tahoma"/>
              <a:cs typeface="Tahoma"/>
              <a:sym typeface="Tahoma"/>
            </a:endParaRPr>
          </a:p>
        </p:txBody>
      </p:sp>
      <p:sp>
        <p:nvSpPr>
          <p:cNvPr id="189" name="Shape 189"/>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Elements of Programs</a:t>
            </a:r>
          </a:p>
        </p:txBody>
      </p:sp>
      <p:sp>
        <p:nvSpPr>
          <p:cNvPr id="190" name="Shape 190"/>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742932" lvl="1" indent="-285744">
              <a:lnSpc>
                <a:spcPct val="100000"/>
              </a:lnSpc>
              <a:spcBef>
                <a:spcPts val="0"/>
              </a:spcBef>
              <a:buClr>
                <a:schemeClr val="hlink"/>
              </a:buClr>
              <a:buSzPct val="55000"/>
              <a:buFont typeface="Noto Sans Symbols"/>
              <a:buChar char="■"/>
            </a:pPr>
            <a:r>
              <a:rPr lang="en-US" sz="2800">
                <a:solidFill>
                  <a:schemeClr val="dk1"/>
                </a:solidFill>
                <a:latin typeface="Tahoma"/>
                <a:ea typeface="Tahoma"/>
                <a:cs typeface="Tahoma"/>
                <a:sym typeface="Tahoma"/>
              </a:rPr>
              <a:t>Some identifiers are part of Python itself. These identifiers are known as </a:t>
            </a:r>
            <a:r>
              <a:rPr lang="en-US" sz="2800" i="1">
                <a:solidFill>
                  <a:schemeClr val="dk1"/>
                </a:solidFill>
                <a:latin typeface="Tahoma"/>
                <a:ea typeface="Tahoma"/>
                <a:cs typeface="Tahoma"/>
                <a:sym typeface="Tahoma"/>
              </a:rPr>
              <a:t>reserved words</a:t>
            </a:r>
            <a:r>
              <a:rPr lang="en-US" sz="2800">
                <a:solidFill>
                  <a:schemeClr val="dk1"/>
                </a:solidFill>
                <a:latin typeface="Tahoma"/>
                <a:ea typeface="Tahoma"/>
                <a:cs typeface="Tahoma"/>
                <a:sym typeface="Tahoma"/>
              </a:rPr>
              <a:t>. This means they are not available for you to use as a name for a variable, etc. in your program.</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and, del, for, is, raise, assert, elif, in, print, etc.</a:t>
            </a:r>
          </a:p>
          <a:p>
            <a:pPr marL="457189" indent="0">
              <a:lnSpc>
                <a:spcPct val="100000"/>
              </a:lnSpc>
              <a:spcBef>
                <a:spcPts val="560"/>
              </a:spcBef>
              <a:buNone/>
            </a:pPr>
            <a:endParaRPr/>
          </a:p>
        </p:txBody>
      </p:sp>
    </p:spTree>
    <p:extLst>
      <p:ext uri="{BB962C8B-B14F-4D97-AF65-F5344CB8AC3E}">
        <p14:creationId xmlns:p14="http://schemas.microsoft.com/office/powerpoint/2010/main" val="164544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anim calcmode="lin" valueType="num">
                                      <p:cBhvr additive="base">
                                        <p:cTn id="7" dur="500"/>
                                        <p:tgtEl>
                                          <p:spTgt spid="19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90">
                                            <p:txEl>
                                              <p:pRg st="1" end="1"/>
                                            </p:txEl>
                                          </p:spTgt>
                                        </p:tgtEl>
                                        <p:attrNameLst>
                                          <p:attrName>style.visibility</p:attrName>
                                        </p:attrNameLst>
                                      </p:cBhvr>
                                      <p:to>
                                        <p:strVal val="visible"/>
                                      </p:to>
                                    </p:set>
                                    <p:anim calcmode="lin" valueType="num">
                                      <p:cBhvr additive="base">
                                        <p:cTn id="12" dur="500"/>
                                        <p:tgtEl>
                                          <p:spTgt spid="190">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56</a:t>
            </a:fld>
            <a:endParaRPr lang="en-US" sz="1400">
              <a:solidFill>
                <a:schemeClr val="dk1"/>
              </a:solidFill>
              <a:latin typeface="Tahoma"/>
              <a:ea typeface="Tahoma"/>
              <a:cs typeface="Tahoma"/>
              <a:sym typeface="Tahoma"/>
            </a:endParaRPr>
          </a:p>
        </p:txBody>
      </p:sp>
      <p:sp>
        <p:nvSpPr>
          <p:cNvPr id="196" name="Shape 196"/>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Elements of Programs</a:t>
            </a:r>
          </a:p>
        </p:txBody>
      </p:sp>
      <p:sp>
        <p:nvSpPr>
          <p:cNvPr id="197" name="Shape 197"/>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Expressions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The fragments of code that produce or calculate new data values are called </a:t>
            </a:r>
            <a:r>
              <a:rPr lang="en-US" sz="2800" i="1">
                <a:solidFill>
                  <a:schemeClr val="dk1"/>
                </a:solidFill>
                <a:latin typeface="Tahoma"/>
                <a:ea typeface="Tahoma"/>
                <a:cs typeface="Tahoma"/>
                <a:sym typeface="Tahoma"/>
              </a:rPr>
              <a:t>expressions</a:t>
            </a:r>
            <a:r>
              <a:rPr lang="en-US" sz="2800">
                <a:solidFill>
                  <a:schemeClr val="dk1"/>
                </a:solidFill>
                <a:latin typeface="Tahoma"/>
                <a:ea typeface="Tahoma"/>
                <a:cs typeface="Tahoma"/>
                <a:sym typeface="Tahoma"/>
              </a:rPr>
              <a:t>.</a:t>
            </a:r>
          </a:p>
          <a:p>
            <a:pPr marL="742932" lvl="1" indent="-285744">
              <a:lnSpc>
                <a:spcPct val="100000"/>
              </a:lnSpc>
              <a:spcBef>
                <a:spcPts val="560"/>
              </a:spcBef>
              <a:buClr>
                <a:schemeClr val="hlink"/>
              </a:buClr>
              <a:buSzPct val="55000"/>
              <a:buFont typeface="Noto Sans Symbols"/>
              <a:buChar char="■"/>
            </a:pPr>
            <a:r>
              <a:rPr lang="en-US" sz="2800" i="1">
                <a:solidFill>
                  <a:schemeClr val="dk1"/>
                </a:solidFill>
                <a:latin typeface="Tahoma"/>
                <a:ea typeface="Tahoma"/>
                <a:cs typeface="Tahoma"/>
                <a:sym typeface="Tahoma"/>
              </a:rPr>
              <a:t>Literals</a:t>
            </a:r>
            <a:r>
              <a:rPr lang="en-US" sz="2800">
                <a:solidFill>
                  <a:schemeClr val="dk1"/>
                </a:solidFill>
                <a:latin typeface="Tahoma"/>
                <a:ea typeface="Tahoma"/>
                <a:cs typeface="Tahoma"/>
                <a:sym typeface="Tahoma"/>
              </a:rPr>
              <a:t> are used to represent a specific value, e.g. 3.9, 1, 1.0</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Simple identifiers can also be expressions.</a:t>
            </a:r>
          </a:p>
        </p:txBody>
      </p:sp>
    </p:spTree>
    <p:extLst>
      <p:ext uri="{BB962C8B-B14F-4D97-AF65-F5344CB8AC3E}">
        <p14:creationId xmlns:p14="http://schemas.microsoft.com/office/powerpoint/2010/main" val="226055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7">
                                            <p:txEl>
                                              <p:pRg st="0" end="0"/>
                                            </p:txEl>
                                          </p:spTgt>
                                        </p:tgtEl>
                                        <p:attrNameLst>
                                          <p:attrName>style.visibility</p:attrName>
                                        </p:attrNameLst>
                                      </p:cBhvr>
                                      <p:to>
                                        <p:strVal val="visible"/>
                                      </p:to>
                                    </p:set>
                                    <p:anim calcmode="lin" valueType="num">
                                      <p:cBhvr additive="base">
                                        <p:cTn id="7" dur="500"/>
                                        <p:tgtEl>
                                          <p:spTgt spid="19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97">
                                            <p:txEl>
                                              <p:pRg st="1" end="1"/>
                                            </p:txEl>
                                          </p:spTgt>
                                        </p:tgtEl>
                                        <p:attrNameLst>
                                          <p:attrName>style.visibility</p:attrName>
                                        </p:attrNameLst>
                                      </p:cBhvr>
                                      <p:to>
                                        <p:strVal val="visible"/>
                                      </p:to>
                                    </p:set>
                                    <p:anim calcmode="lin" valueType="num">
                                      <p:cBhvr additive="base">
                                        <p:cTn id="12" dur="500"/>
                                        <p:tgtEl>
                                          <p:spTgt spid="197">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97">
                                            <p:txEl>
                                              <p:pRg st="2" end="2"/>
                                            </p:txEl>
                                          </p:spTgt>
                                        </p:tgtEl>
                                        <p:attrNameLst>
                                          <p:attrName>style.visibility</p:attrName>
                                        </p:attrNameLst>
                                      </p:cBhvr>
                                      <p:to>
                                        <p:strVal val="visible"/>
                                      </p:to>
                                    </p:set>
                                    <p:anim calcmode="lin" valueType="num">
                                      <p:cBhvr additive="base">
                                        <p:cTn id="17" dur="500"/>
                                        <p:tgtEl>
                                          <p:spTgt spid="197">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97">
                                            <p:txEl>
                                              <p:pRg st="3" end="3"/>
                                            </p:txEl>
                                          </p:spTgt>
                                        </p:tgtEl>
                                        <p:attrNameLst>
                                          <p:attrName>style.visibility</p:attrName>
                                        </p:attrNameLst>
                                      </p:cBhvr>
                                      <p:to>
                                        <p:strVal val="visible"/>
                                      </p:to>
                                    </p:set>
                                    <p:anim calcmode="lin" valueType="num">
                                      <p:cBhvr additive="base">
                                        <p:cTn id="22" dur="500"/>
                                        <p:tgtEl>
                                          <p:spTgt spid="197">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57</a:t>
            </a:fld>
            <a:endParaRPr lang="en-US" sz="1400">
              <a:solidFill>
                <a:schemeClr val="dk1"/>
              </a:solidFill>
              <a:latin typeface="Tahoma"/>
              <a:ea typeface="Tahoma"/>
              <a:cs typeface="Tahoma"/>
              <a:sym typeface="Tahoma"/>
            </a:endParaRPr>
          </a:p>
        </p:txBody>
      </p:sp>
      <p:sp>
        <p:nvSpPr>
          <p:cNvPr id="203" name="Shape 203"/>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Elements of Programs</a:t>
            </a:r>
          </a:p>
        </p:txBody>
      </p:sp>
      <p:sp>
        <p:nvSpPr>
          <p:cNvPr id="204" name="Shape 204"/>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742932" lvl="1" indent="-285744">
              <a:lnSpc>
                <a:spcPct val="100000"/>
              </a:lnSpc>
              <a:spcBef>
                <a:spcPts val="0"/>
              </a:spcBef>
              <a:buClr>
                <a:schemeClr val="hlink"/>
              </a:buClr>
              <a:buSzPct val="25000"/>
              <a:buNone/>
            </a:pPr>
            <a:r>
              <a:rPr lang="en-US" sz="1400">
                <a:solidFill>
                  <a:schemeClr val="dk1"/>
                </a:solidFill>
                <a:latin typeface="Tahoma"/>
                <a:ea typeface="Tahoma"/>
                <a:cs typeface="Tahoma"/>
                <a:sym typeface="Tahoma"/>
              </a:rPr>
              <a:t>&gt;&gt;&gt; x = 5</a:t>
            </a:r>
          </a:p>
          <a:p>
            <a:pPr marL="742932" lvl="1" indent="-285744">
              <a:lnSpc>
                <a:spcPct val="100000"/>
              </a:lnSpc>
              <a:spcBef>
                <a:spcPts val="280"/>
              </a:spcBef>
              <a:buClr>
                <a:schemeClr val="hlink"/>
              </a:buClr>
              <a:buSzPct val="25000"/>
              <a:buNone/>
            </a:pPr>
            <a:r>
              <a:rPr lang="en-US" sz="1400">
                <a:solidFill>
                  <a:schemeClr val="dk1"/>
                </a:solidFill>
                <a:latin typeface="Tahoma"/>
                <a:ea typeface="Tahoma"/>
                <a:cs typeface="Tahoma"/>
                <a:sym typeface="Tahoma"/>
              </a:rPr>
              <a:t>&gt;&gt;&gt; x</a:t>
            </a:r>
          </a:p>
          <a:p>
            <a:pPr marL="742932" lvl="1" indent="-285744">
              <a:lnSpc>
                <a:spcPct val="100000"/>
              </a:lnSpc>
              <a:spcBef>
                <a:spcPts val="280"/>
              </a:spcBef>
              <a:buClr>
                <a:schemeClr val="hlink"/>
              </a:buClr>
              <a:buSzPct val="25000"/>
              <a:buNone/>
            </a:pPr>
            <a:r>
              <a:rPr lang="en-US" sz="1400">
                <a:solidFill>
                  <a:schemeClr val="dk1"/>
                </a:solidFill>
                <a:latin typeface="Tahoma"/>
                <a:ea typeface="Tahoma"/>
                <a:cs typeface="Tahoma"/>
                <a:sym typeface="Tahoma"/>
              </a:rPr>
              <a:t>5</a:t>
            </a:r>
          </a:p>
          <a:p>
            <a:pPr marL="742932" lvl="1" indent="-285744">
              <a:lnSpc>
                <a:spcPct val="100000"/>
              </a:lnSpc>
              <a:spcBef>
                <a:spcPts val="280"/>
              </a:spcBef>
              <a:buClr>
                <a:schemeClr val="hlink"/>
              </a:buClr>
              <a:buSzPct val="25000"/>
              <a:buNone/>
            </a:pPr>
            <a:r>
              <a:rPr lang="en-US" sz="1400">
                <a:solidFill>
                  <a:schemeClr val="dk1"/>
                </a:solidFill>
                <a:latin typeface="Tahoma"/>
                <a:ea typeface="Tahoma"/>
                <a:cs typeface="Tahoma"/>
                <a:sym typeface="Tahoma"/>
              </a:rPr>
              <a:t>&gt;&gt;&gt; print(x)</a:t>
            </a:r>
          </a:p>
          <a:p>
            <a:pPr marL="742932" lvl="1" indent="-285744">
              <a:lnSpc>
                <a:spcPct val="100000"/>
              </a:lnSpc>
              <a:spcBef>
                <a:spcPts val="280"/>
              </a:spcBef>
              <a:buClr>
                <a:schemeClr val="hlink"/>
              </a:buClr>
              <a:buSzPct val="25000"/>
              <a:buNone/>
            </a:pPr>
            <a:r>
              <a:rPr lang="en-US" sz="1400">
                <a:solidFill>
                  <a:schemeClr val="dk1"/>
                </a:solidFill>
                <a:latin typeface="Tahoma"/>
                <a:ea typeface="Tahoma"/>
                <a:cs typeface="Tahoma"/>
                <a:sym typeface="Tahoma"/>
              </a:rPr>
              <a:t>5</a:t>
            </a:r>
          </a:p>
          <a:p>
            <a:pPr marL="742932" lvl="1" indent="-285744">
              <a:lnSpc>
                <a:spcPct val="100000"/>
              </a:lnSpc>
              <a:spcBef>
                <a:spcPts val="280"/>
              </a:spcBef>
              <a:buClr>
                <a:schemeClr val="hlink"/>
              </a:buClr>
              <a:buSzPct val="25000"/>
              <a:buNone/>
            </a:pPr>
            <a:r>
              <a:rPr lang="en-US" sz="1400">
                <a:solidFill>
                  <a:schemeClr val="dk1"/>
                </a:solidFill>
                <a:latin typeface="Tahoma"/>
                <a:ea typeface="Tahoma"/>
                <a:cs typeface="Tahoma"/>
                <a:sym typeface="Tahoma"/>
              </a:rPr>
              <a:t>&gt;&gt;&gt; print(spam)</a:t>
            </a:r>
          </a:p>
          <a:p>
            <a:pPr marL="742932" lvl="1" indent="-285744">
              <a:lnSpc>
                <a:spcPct val="100000"/>
              </a:lnSpc>
              <a:spcBef>
                <a:spcPts val="280"/>
              </a:spcBef>
              <a:buClr>
                <a:schemeClr val="hlink"/>
              </a:buClr>
              <a:buSzPct val="25000"/>
              <a:buNone/>
            </a:pPr>
            <a:endParaRPr sz="1400">
              <a:solidFill>
                <a:schemeClr val="dk1"/>
              </a:solidFill>
              <a:latin typeface="Tahoma"/>
              <a:ea typeface="Tahoma"/>
              <a:cs typeface="Tahoma"/>
              <a:sym typeface="Tahoma"/>
            </a:endParaRPr>
          </a:p>
          <a:p>
            <a:pPr marL="742932" lvl="1" indent="-285744">
              <a:lnSpc>
                <a:spcPct val="100000"/>
              </a:lnSpc>
              <a:spcBef>
                <a:spcPts val="280"/>
              </a:spcBef>
              <a:buClr>
                <a:schemeClr val="hlink"/>
              </a:buClr>
              <a:buSzPct val="25000"/>
              <a:buNone/>
            </a:pPr>
            <a:r>
              <a:rPr lang="en-US" sz="1400">
                <a:solidFill>
                  <a:schemeClr val="dk1"/>
                </a:solidFill>
                <a:latin typeface="Tahoma"/>
                <a:ea typeface="Tahoma"/>
                <a:cs typeface="Tahoma"/>
                <a:sym typeface="Tahoma"/>
              </a:rPr>
              <a:t>Traceback (most recent call last):</a:t>
            </a:r>
          </a:p>
          <a:p>
            <a:pPr marL="742932" lvl="1" indent="-285744">
              <a:lnSpc>
                <a:spcPct val="100000"/>
              </a:lnSpc>
              <a:spcBef>
                <a:spcPts val="280"/>
              </a:spcBef>
              <a:buClr>
                <a:schemeClr val="hlink"/>
              </a:buClr>
              <a:buSzPct val="25000"/>
              <a:buNone/>
            </a:pPr>
            <a:r>
              <a:rPr lang="en-US" sz="1400">
                <a:solidFill>
                  <a:schemeClr val="dk1"/>
                </a:solidFill>
                <a:latin typeface="Tahoma"/>
                <a:ea typeface="Tahoma"/>
                <a:cs typeface="Tahoma"/>
                <a:sym typeface="Tahoma"/>
              </a:rPr>
              <a:t>  File "&lt;pyshell#15&gt;", line 1, in -toplevel-</a:t>
            </a:r>
          </a:p>
          <a:p>
            <a:pPr marL="742932" lvl="1" indent="-285744">
              <a:lnSpc>
                <a:spcPct val="100000"/>
              </a:lnSpc>
              <a:spcBef>
                <a:spcPts val="280"/>
              </a:spcBef>
              <a:buClr>
                <a:schemeClr val="hlink"/>
              </a:buClr>
              <a:buSzPct val="25000"/>
              <a:buNone/>
            </a:pPr>
            <a:r>
              <a:rPr lang="en-US" sz="1400">
                <a:solidFill>
                  <a:schemeClr val="dk1"/>
                </a:solidFill>
                <a:latin typeface="Tahoma"/>
                <a:ea typeface="Tahoma"/>
                <a:cs typeface="Tahoma"/>
                <a:sym typeface="Tahoma"/>
              </a:rPr>
              <a:t>    print spam</a:t>
            </a:r>
          </a:p>
          <a:p>
            <a:pPr marL="742932" lvl="1" indent="-285744">
              <a:lnSpc>
                <a:spcPct val="100000"/>
              </a:lnSpc>
              <a:spcBef>
                <a:spcPts val="280"/>
              </a:spcBef>
              <a:buClr>
                <a:schemeClr val="hlink"/>
              </a:buClr>
              <a:buSzPct val="25000"/>
              <a:buNone/>
            </a:pPr>
            <a:r>
              <a:rPr lang="en-US" sz="1400">
                <a:solidFill>
                  <a:schemeClr val="dk1"/>
                </a:solidFill>
                <a:latin typeface="Tahoma"/>
                <a:ea typeface="Tahoma"/>
                <a:cs typeface="Tahoma"/>
                <a:sym typeface="Tahoma"/>
              </a:rPr>
              <a:t>NameError: name 'spam' is not defined</a:t>
            </a:r>
          </a:p>
          <a:p>
            <a:pPr marL="742932" lvl="1" indent="-285744">
              <a:lnSpc>
                <a:spcPct val="100000"/>
              </a:lnSpc>
              <a:spcBef>
                <a:spcPts val="280"/>
              </a:spcBef>
              <a:buClr>
                <a:schemeClr val="hlink"/>
              </a:buClr>
              <a:buSzPct val="25000"/>
              <a:buNone/>
            </a:pPr>
            <a:r>
              <a:rPr lang="en-US" sz="1400">
                <a:solidFill>
                  <a:schemeClr val="dk1"/>
                </a:solidFill>
                <a:latin typeface="Tahoma"/>
                <a:ea typeface="Tahoma"/>
                <a:cs typeface="Tahoma"/>
                <a:sym typeface="Tahoma"/>
              </a:rPr>
              <a:t>&gt;&gt;&gt; </a:t>
            </a:r>
          </a:p>
          <a:p>
            <a:pPr marL="342891" indent="-342891">
              <a:lnSpc>
                <a:spcPct val="100000"/>
              </a:lnSpc>
              <a:spcBef>
                <a:spcPts val="560"/>
              </a:spcBef>
              <a:buClr>
                <a:schemeClr val="folHlink"/>
              </a:buClr>
              <a:buSzPct val="59999"/>
              <a:buFont typeface="Noto Sans Symbols"/>
              <a:buChar char="■"/>
            </a:pPr>
            <a:r>
              <a:rPr lang="en-US">
                <a:solidFill>
                  <a:schemeClr val="dk1"/>
                </a:solidFill>
                <a:latin typeface="Tahoma"/>
                <a:ea typeface="Tahoma"/>
                <a:cs typeface="Tahoma"/>
                <a:sym typeface="Tahoma"/>
              </a:rPr>
              <a:t>NameError is the error when you try to use a variable without a value assigned to it.</a:t>
            </a:r>
          </a:p>
        </p:txBody>
      </p:sp>
    </p:spTree>
    <p:extLst>
      <p:ext uri="{BB962C8B-B14F-4D97-AF65-F5344CB8AC3E}">
        <p14:creationId xmlns:p14="http://schemas.microsoft.com/office/powerpoint/2010/main" val="30754953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58</a:t>
            </a:fld>
            <a:endParaRPr lang="en-US" sz="1400">
              <a:solidFill>
                <a:schemeClr val="dk1"/>
              </a:solidFill>
              <a:latin typeface="Tahoma"/>
              <a:ea typeface="Tahoma"/>
              <a:cs typeface="Tahoma"/>
              <a:sym typeface="Tahoma"/>
            </a:endParaRPr>
          </a:p>
        </p:txBody>
      </p:sp>
      <p:sp>
        <p:nvSpPr>
          <p:cNvPr id="210" name="Shape 210"/>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Elements of Programs</a:t>
            </a:r>
          </a:p>
        </p:txBody>
      </p:sp>
      <p:sp>
        <p:nvSpPr>
          <p:cNvPr id="211" name="Shape 211"/>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742932" lvl="1" indent="-285744">
              <a:lnSpc>
                <a:spcPct val="100000"/>
              </a:lnSpc>
              <a:spcBef>
                <a:spcPts val="0"/>
              </a:spcBef>
              <a:buClr>
                <a:schemeClr val="hlink"/>
              </a:buClr>
              <a:buSzPct val="55000"/>
              <a:buFont typeface="Noto Sans Symbols"/>
              <a:buChar char="■"/>
            </a:pPr>
            <a:r>
              <a:rPr lang="en-US" sz="2800">
                <a:solidFill>
                  <a:schemeClr val="dk1"/>
                </a:solidFill>
                <a:latin typeface="Tahoma"/>
                <a:ea typeface="Tahoma"/>
                <a:cs typeface="Tahoma"/>
                <a:sym typeface="Tahoma"/>
              </a:rPr>
              <a:t>Simpler expressions can be combined using </a:t>
            </a:r>
            <a:r>
              <a:rPr lang="en-US" sz="2800" i="1">
                <a:solidFill>
                  <a:schemeClr val="dk1"/>
                </a:solidFill>
                <a:latin typeface="Tahoma"/>
                <a:ea typeface="Tahoma"/>
                <a:cs typeface="Tahoma"/>
                <a:sym typeface="Tahoma"/>
              </a:rPr>
              <a:t>operators</a:t>
            </a:r>
            <a:r>
              <a:rPr lang="en-US" sz="2800">
                <a:solidFill>
                  <a:schemeClr val="dk1"/>
                </a:solidFill>
                <a:latin typeface="Tahoma"/>
                <a:ea typeface="Tahoma"/>
                <a:cs typeface="Tahoma"/>
                <a:sym typeface="Tahoma"/>
              </a:rPr>
              <a:t>.</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 -, *, /, **</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Spaces are irrelevant within an expression.</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The normal mathematical precedence applies.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((x1 </a:t>
            </a:r>
            <a:r>
              <a:rPr lang="en-US" sz="2800">
                <a:solidFill>
                  <a:schemeClr val="dk1"/>
                </a:solidFill>
                <a:latin typeface="Times New Roman"/>
                <a:ea typeface="Times New Roman"/>
                <a:cs typeface="Times New Roman"/>
                <a:sym typeface="Times New Roman"/>
              </a:rPr>
              <a:t>–</a:t>
            </a:r>
            <a:r>
              <a:rPr lang="en-US" sz="2800">
                <a:solidFill>
                  <a:schemeClr val="dk1"/>
                </a:solidFill>
                <a:latin typeface="Tahoma"/>
                <a:ea typeface="Tahoma"/>
                <a:cs typeface="Tahoma"/>
                <a:sym typeface="Tahoma"/>
              </a:rPr>
              <a:t> x2) / 2*n) + (spam / k**3)</a:t>
            </a:r>
          </a:p>
        </p:txBody>
      </p:sp>
    </p:spTree>
    <p:extLst>
      <p:ext uri="{BB962C8B-B14F-4D97-AF65-F5344CB8AC3E}">
        <p14:creationId xmlns:p14="http://schemas.microsoft.com/office/powerpoint/2010/main" val="24021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1">
                                            <p:txEl>
                                              <p:pRg st="0" end="0"/>
                                            </p:txEl>
                                          </p:spTgt>
                                        </p:tgtEl>
                                        <p:attrNameLst>
                                          <p:attrName>style.visibility</p:attrName>
                                        </p:attrNameLst>
                                      </p:cBhvr>
                                      <p:to>
                                        <p:strVal val="visible"/>
                                      </p:to>
                                    </p:set>
                                    <p:anim calcmode="lin" valueType="num">
                                      <p:cBhvr additive="base">
                                        <p:cTn id="7" dur="500"/>
                                        <p:tgtEl>
                                          <p:spTgt spid="21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11">
                                            <p:txEl>
                                              <p:pRg st="1" end="1"/>
                                            </p:txEl>
                                          </p:spTgt>
                                        </p:tgtEl>
                                        <p:attrNameLst>
                                          <p:attrName>style.visibility</p:attrName>
                                        </p:attrNameLst>
                                      </p:cBhvr>
                                      <p:to>
                                        <p:strVal val="visible"/>
                                      </p:to>
                                    </p:set>
                                    <p:anim calcmode="lin" valueType="num">
                                      <p:cBhvr additive="base">
                                        <p:cTn id="12" dur="500"/>
                                        <p:tgtEl>
                                          <p:spTgt spid="21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11">
                                            <p:txEl>
                                              <p:pRg st="2" end="2"/>
                                            </p:txEl>
                                          </p:spTgt>
                                        </p:tgtEl>
                                        <p:attrNameLst>
                                          <p:attrName>style.visibility</p:attrName>
                                        </p:attrNameLst>
                                      </p:cBhvr>
                                      <p:to>
                                        <p:strVal val="visible"/>
                                      </p:to>
                                    </p:set>
                                    <p:anim calcmode="lin" valueType="num">
                                      <p:cBhvr additive="base">
                                        <p:cTn id="17" dur="500"/>
                                        <p:tgtEl>
                                          <p:spTgt spid="21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11">
                                            <p:txEl>
                                              <p:pRg st="3" end="3"/>
                                            </p:txEl>
                                          </p:spTgt>
                                        </p:tgtEl>
                                        <p:attrNameLst>
                                          <p:attrName>style.visibility</p:attrName>
                                        </p:attrNameLst>
                                      </p:cBhvr>
                                      <p:to>
                                        <p:strVal val="visible"/>
                                      </p:to>
                                    </p:set>
                                    <p:anim calcmode="lin" valueType="num">
                                      <p:cBhvr additive="base">
                                        <p:cTn id="22" dur="500"/>
                                        <p:tgtEl>
                                          <p:spTgt spid="211">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11">
                                            <p:txEl>
                                              <p:pRg st="4" end="4"/>
                                            </p:txEl>
                                          </p:spTgt>
                                        </p:tgtEl>
                                        <p:attrNameLst>
                                          <p:attrName>style.visibility</p:attrName>
                                        </p:attrNameLst>
                                      </p:cBhvr>
                                      <p:to>
                                        <p:strVal val="visible"/>
                                      </p:to>
                                    </p:set>
                                    <p:anim calcmode="lin" valueType="num">
                                      <p:cBhvr additive="base">
                                        <p:cTn id="27" dur="500"/>
                                        <p:tgtEl>
                                          <p:spTgt spid="211">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59</a:t>
            </a:fld>
            <a:endParaRPr lang="en-US" sz="1400">
              <a:solidFill>
                <a:schemeClr val="dk1"/>
              </a:solidFill>
              <a:latin typeface="Tahoma"/>
              <a:ea typeface="Tahoma"/>
              <a:cs typeface="Tahoma"/>
              <a:sym typeface="Tahoma"/>
            </a:endParaRPr>
          </a:p>
        </p:txBody>
      </p:sp>
      <p:sp>
        <p:nvSpPr>
          <p:cNvPr id="217" name="Shape 217"/>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Elements of Programs</a:t>
            </a:r>
          </a:p>
        </p:txBody>
      </p:sp>
      <p:sp>
        <p:nvSpPr>
          <p:cNvPr id="218" name="Shape 218"/>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Output Statements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A print statement can print any number of expressions.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Successive print statements will display on separate lines.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A bare print will print a blank line.</a:t>
            </a:r>
          </a:p>
        </p:txBody>
      </p:sp>
    </p:spTree>
    <p:extLst>
      <p:ext uri="{BB962C8B-B14F-4D97-AF65-F5344CB8AC3E}">
        <p14:creationId xmlns:p14="http://schemas.microsoft.com/office/powerpoint/2010/main" val="387973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anim calcmode="lin" valueType="num">
                                      <p:cBhvr additive="base">
                                        <p:cTn id="7" dur="500"/>
                                        <p:tgtEl>
                                          <p:spTgt spid="21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18">
                                            <p:txEl>
                                              <p:pRg st="1" end="1"/>
                                            </p:txEl>
                                          </p:spTgt>
                                        </p:tgtEl>
                                        <p:attrNameLst>
                                          <p:attrName>style.visibility</p:attrName>
                                        </p:attrNameLst>
                                      </p:cBhvr>
                                      <p:to>
                                        <p:strVal val="visible"/>
                                      </p:to>
                                    </p:set>
                                    <p:anim calcmode="lin" valueType="num">
                                      <p:cBhvr additive="base">
                                        <p:cTn id="12" dur="500"/>
                                        <p:tgtEl>
                                          <p:spTgt spid="21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18">
                                            <p:txEl>
                                              <p:pRg st="2" end="2"/>
                                            </p:txEl>
                                          </p:spTgt>
                                        </p:tgtEl>
                                        <p:attrNameLst>
                                          <p:attrName>style.visibility</p:attrName>
                                        </p:attrNameLst>
                                      </p:cBhvr>
                                      <p:to>
                                        <p:strVal val="visible"/>
                                      </p:to>
                                    </p:set>
                                    <p:anim calcmode="lin" valueType="num">
                                      <p:cBhvr additive="base">
                                        <p:cTn id="17" dur="500"/>
                                        <p:tgtEl>
                                          <p:spTgt spid="21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18">
                                            <p:txEl>
                                              <p:pRg st="3" end="3"/>
                                            </p:txEl>
                                          </p:spTgt>
                                        </p:tgtEl>
                                        <p:attrNameLst>
                                          <p:attrName>style.visibility</p:attrName>
                                        </p:attrNameLst>
                                      </p:cBhvr>
                                      <p:to>
                                        <p:strVal val="visible"/>
                                      </p:to>
                                    </p:set>
                                    <p:anim calcmode="lin" valueType="num">
                                      <p:cBhvr additive="base">
                                        <p:cTn id="22" dur="500"/>
                                        <p:tgtEl>
                                          <p:spTgt spid="218">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Hardware Basics</a:t>
            </a:r>
          </a:p>
        </p:txBody>
      </p:sp>
      <p:sp>
        <p:nvSpPr>
          <p:cNvPr id="126" name="Shape 126"/>
          <p:cNvSpPr txBox="1">
            <a:spLocks noGrp="1"/>
          </p:cNvSpPr>
          <p:nvPr>
            <p:ph idx="1"/>
          </p:nvPr>
        </p:nvSpPr>
        <p:spPr>
          <a:xfrm>
            <a:off x="1182687" y="2017712"/>
            <a:ext cx="7772400" cy="4611687"/>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Memory stores programs and data.</a:t>
            </a:r>
          </a:p>
          <a:p>
            <a:pPr marL="742932" lvl="1" indent="-285744">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CPU can only directly access information stored in </a:t>
            </a:r>
            <a:r>
              <a:rPr lang="en-US" sz="2800" i="1">
                <a:solidFill>
                  <a:schemeClr val="dk1"/>
                </a:solidFill>
                <a:latin typeface="Tahoma"/>
                <a:ea typeface="Tahoma"/>
                <a:cs typeface="Tahoma"/>
                <a:sym typeface="Tahoma"/>
              </a:rPr>
              <a:t>main memory</a:t>
            </a:r>
            <a:r>
              <a:rPr lang="en-US" sz="2800">
                <a:solidFill>
                  <a:schemeClr val="dk1"/>
                </a:solidFill>
                <a:latin typeface="Tahoma"/>
                <a:ea typeface="Tahoma"/>
                <a:cs typeface="Tahoma"/>
                <a:sym typeface="Tahoma"/>
              </a:rPr>
              <a:t> (RAM or Random Access Memory).</a:t>
            </a:r>
          </a:p>
          <a:p>
            <a:pPr marL="742932" lvl="1" indent="-285744">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Main memory is fast, but </a:t>
            </a:r>
            <a:r>
              <a:rPr lang="en-US" sz="2800" i="1">
                <a:solidFill>
                  <a:schemeClr val="dk1"/>
                </a:solidFill>
                <a:latin typeface="Tahoma"/>
                <a:ea typeface="Tahoma"/>
                <a:cs typeface="Tahoma"/>
                <a:sym typeface="Tahoma"/>
              </a:rPr>
              <a:t>volatile</a:t>
            </a:r>
            <a:r>
              <a:rPr lang="en-US" sz="2800">
                <a:solidFill>
                  <a:schemeClr val="dk1"/>
                </a:solidFill>
                <a:latin typeface="Tahoma"/>
                <a:ea typeface="Tahoma"/>
                <a:cs typeface="Tahoma"/>
                <a:sym typeface="Tahoma"/>
              </a:rPr>
              <a:t>, i.e. when the power is interrupted, the contents of memory are lost.</a:t>
            </a:r>
          </a:p>
          <a:p>
            <a:pPr marL="742932" lvl="1" indent="-285744">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Secondary memory provides more permanent storage: magnetic (hard drive, floppy), optical (CD, DVD)</a:t>
            </a:r>
          </a:p>
        </p:txBody>
      </p:sp>
      <p:sp>
        <p:nvSpPr>
          <p:cNvPr id="127" name="Shape 127"/>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6</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40149376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anim calcmode="lin" valueType="num">
                                      <p:cBhvr additive="base">
                                        <p:cTn id="7" dur="500"/>
                                        <p:tgtEl>
                                          <p:spTgt spid="126">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6">
                                            <p:txEl>
                                              <p:pRg st="1" end="1"/>
                                            </p:txEl>
                                          </p:spTgt>
                                        </p:tgtEl>
                                        <p:attrNameLst>
                                          <p:attrName>style.visibility</p:attrName>
                                        </p:attrNameLst>
                                      </p:cBhvr>
                                      <p:to>
                                        <p:strVal val="visible"/>
                                      </p:to>
                                    </p:set>
                                    <p:anim calcmode="lin" valueType="num">
                                      <p:cBhvr additive="base">
                                        <p:cTn id="12" dur="500"/>
                                        <p:tgtEl>
                                          <p:spTgt spid="126">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26">
                                            <p:txEl>
                                              <p:pRg st="2" end="2"/>
                                            </p:txEl>
                                          </p:spTgt>
                                        </p:tgtEl>
                                        <p:attrNameLst>
                                          <p:attrName>style.visibility</p:attrName>
                                        </p:attrNameLst>
                                      </p:cBhvr>
                                      <p:to>
                                        <p:strVal val="visible"/>
                                      </p:to>
                                    </p:set>
                                    <p:anim calcmode="lin" valueType="num">
                                      <p:cBhvr additive="base">
                                        <p:cTn id="17" dur="500"/>
                                        <p:tgtEl>
                                          <p:spTgt spid="126">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26">
                                            <p:txEl>
                                              <p:pRg st="3" end="3"/>
                                            </p:txEl>
                                          </p:spTgt>
                                        </p:tgtEl>
                                        <p:attrNameLst>
                                          <p:attrName>style.visibility</p:attrName>
                                        </p:attrNameLst>
                                      </p:cBhvr>
                                      <p:to>
                                        <p:strVal val="visible"/>
                                      </p:to>
                                    </p:set>
                                    <p:anim calcmode="lin" valueType="num">
                                      <p:cBhvr additive="base">
                                        <p:cTn id="22" dur="500"/>
                                        <p:tgtEl>
                                          <p:spTgt spid="126">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60</a:t>
            </a:fld>
            <a:endParaRPr lang="en-US" sz="1400">
              <a:solidFill>
                <a:schemeClr val="dk1"/>
              </a:solidFill>
              <a:latin typeface="Tahoma"/>
              <a:ea typeface="Tahoma"/>
              <a:cs typeface="Tahoma"/>
              <a:sym typeface="Tahoma"/>
            </a:endParaRPr>
          </a:p>
        </p:txBody>
      </p:sp>
      <p:sp>
        <p:nvSpPr>
          <p:cNvPr id="224" name="Shape 224"/>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Elements of Programs</a:t>
            </a:r>
          </a:p>
        </p:txBody>
      </p:sp>
      <p:sp>
        <p:nvSpPr>
          <p:cNvPr id="225" name="Shape 225"/>
          <p:cNvSpPr txBox="1">
            <a:spLocks noGrp="1"/>
          </p:cNvSpPr>
          <p:nvPr>
            <p:ph sz="half" idx="1"/>
          </p:nvPr>
        </p:nvSpPr>
        <p:spPr>
          <a:xfrm>
            <a:off x="609606" y="2017711"/>
            <a:ext cx="4383087" cy="4114800"/>
          </a:xfrm>
          <a:prstGeom prst="rect">
            <a:avLst/>
          </a:prstGeom>
          <a:noFill/>
          <a:ln>
            <a:noFill/>
          </a:ln>
        </p:spPr>
        <p:txBody>
          <a:bodyPr vert="horz" lIns="91425" tIns="45700" rIns="91425" bIns="45700" rtlCol="0" anchor="t" anchorCtr="0">
            <a:noAutofit/>
          </a:bodyPr>
          <a:lstStyle/>
          <a:p>
            <a:pPr marL="742932" lvl="1" indent="-285744">
              <a:lnSpc>
                <a:spcPct val="100000"/>
              </a:lnSpc>
              <a:spcBef>
                <a:spcPts val="0"/>
              </a:spcBef>
              <a:buClr>
                <a:schemeClr val="hlink"/>
              </a:buClr>
              <a:buSzPct val="25000"/>
              <a:buNone/>
            </a:pPr>
            <a:r>
              <a:rPr lang="en-US">
                <a:solidFill>
                  <a:schemeClr val="dk1"/>
                </a:solidFill>
                <a:latin typeface="Tahoma"/>
                <a:ea typeface="Tahoma"/>
                <a:cs typeface="Tahoma"/>
                <a:sym typeface="Tahoma"/>
              </a:rPr>
              <a:t>print(3+4)</a:t>
            </a:r>
          </a:p>
          <a:p>
            <a:pPr marL="742932" lvl="1" indent="-285744">
              <a:lnSpc>
                <a:spcPct val="100000"/>
              </a:lnSpc>
              <a:spcBef>
                <a:spcPts val="480"/>
              </a:spcBef>
              <a:buClr>
                <a:schemeClr val="hlink"/>
              </a:buClr>
              <a:buSzPct val="25000"/>
              <a:buNone/>
            </a:pPr>
            <a:r>
              <a:rPr lang="en-US">
                <a:solidFill>
                  <a:schemeClr val="dk1"/>
                </a:solidFill>
                <a:latin typeface="Tahoma"/>
                <a:ea typeface="Tahoma"/>
                <a:cs typeface="Tahoma"/>
                <a:sym typeface="Tahoma"/>
              </a:rPr>
              <a:t>print(3, 4, 3+4)</a:t>
            </a:r>
          </a:p>
          <a:p>
            <a:pPr marL="742932" lvl="1" indent="-285744">
              <a:lnSpc>
                <a:spcPct val="100000"/>
              </a:lnSpc>
              <a:spcBef>
                <a:spcPts val="480"/>
              </a:spcBef>
              <a:buClr>
                <a:schemeClr val="hlink"/>
              </a:buClr>
              <a:buSzPct val="25000"/>
              <a:buNone/>
            </a:pPr>
            <a:r>
              <a:rPr lang="en-US">
                <a:solidFill>
                  <a:schemeClr val="dk1"/>
                </a:solidFill>
                <a:latin typeface="Tahoma"/>
                <a:ea typeface="Tahoma"/>
                <a:cs typeface="Tahoma"/>
                <a:sym typeface="Tahoma"/>
              </a:rPr>
              <a:t>print()</a:t>
            </a:r>
          </a:p>
          <a:p>
            <a:pPr marL="742932" lvl="1" indent="-285744">
              <a:lnSpc>
                <a:spcPct val="100000"/>
              </a:lnSpc>
              <a:spcBef>
                <a:spcPts val="480"/>
              </a:spcBef>
              <a:buClr>
                <a:schemeClr val="hlink"/>
              </a:buClr>
              <a:buSzPct val="25000"/>
              <a:buNone/>
            </a:pPr>
            <a:r>
              <a:rPr lang="en-US">
                <a:solidFill>
                  <a:schemeClr val="dk1"/>
                </a:solidFill>
                <a:latin typeface="Tahoma"/>
                <a:ea typeface="Tahoma"/>
                <a:cs typeface="Tahoma"/>
                <a:sym typeface="Tahoma"/>
              </a:rPr>
              <a:t>print(3, 4, end=" "),</a:t>
            </a:r>
          </a:p>
          <a:p>
            <a:pPr marL="742932" lvl="1" indent="-285744">
              <a:lnSpc>
                <a:spcPct val="100000"/>
              </a:lnSpc>
              <a:spcBef>
                <a:spcPts val="480"/>
              </a:spcBef>
              <a:buClr>
                <a:schemeClr val="hlink"/>
              </a:buClr>
              <a:buSzPct val="25000"/>
              <a:buNone/>
            </a:pPr>
            <a:r>
              <a:rPr lang="en-US">
                <a:solidFill>
                  <a:schemeClr val="dk1"/>
                </a:solidFill>
                <a:latin typeface="Tahoma"/>
                <a:ea typeface="Tahoma"/>
                <a:cs typeface="Tahoma"/>
                <a:sym typeface="Tahoma"/>
              </a:rPr>
              <a:t>print(3 + 4)</a:t>
            </a:r>
          </a:p>
          <a:p>
            <a:pPr marL="742932" lvl="1" indent="-285744">
              <a:lnSpc>
                <a:spcPct val="100000"/>
              </a:lnSpc>
              <a:spcBef>
                <a:spcPts val="480"/>
              </a:spcBef>
              <a:buClr>
                <a:schemeClr val="hlink"/>
              </a:buClr>
              <a:buSzPct val="25000"/>
              <a:buNone/>
            </a:pPr>
            <a:r>
              <a:rPr lang="en-US">
                <a:solidFill>
                  <a:schemeClr val="dk1"/>
                </a:solidFill>
                <a:latin typeface="Tahoma"/>
                <a:ea typeface="Tahoma"/>
                <a:cs typeface="Tahoma"/>
                <a:sym typeface="Tahoma"/>
              </a:rPr>
              <a:t>print("The answer is</a:t>
            </a:r>
            <a:r>
              <a:rPr lang="en-US">
                <a:solidFill>
                  <a:schemeClr val="dk1"/>
                </a:solidFill>
                <a:latin typeface="Times New Roman"/>
                <a:ea typeface="Times New Roman"/>
                <a:cs typeface="Times New Roman"/>
                <a:sym typeface="Times New Roman"/>
              </a:rPr>
              <a:t>"</a:t>
            </a:r>
            <a:r>
              <a:rPr lang="en-US">
                <a:solidFill>
                  <a:schemeClr val="dk1"/>
                </a:solidFill>
                <a:latin typeface="Tahoma"/>
                <a:ea typeface="Tahoma"/>
                <a:cs typeface="Tahoma"/>
                <a:sym typeface="Tahoma"/>
              </a:rPr>
              <a:t>, 3+4)</a:t>
            </a:r>
          </a:p>
        </p:txBody>
      </p:sp>
      <p:sp>
        <p:nvSpPr>
          <p:cNvPr id="226" name="Shape 226"/>
          <p:cNvSpPr txBox="1">
            <a:spLocks noGrp="1"/>
          </p:cNvSpPr>
          <p:nvPr>
            <p:ph sz="half" idx="2"/>
          </p:nvPr>
        </p:nvSpPr>
        <p:spPr>
          <a:xfrm>
            <a:off x="5145092" y="2017711"/>
            <a:ext cx="3809999"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25000"/>
              <a:buNone/>
            </a:pPr>
            <a:r>
              <a:rPr lang="en-US" sz="2400">
                <a:solidFill>
                  <a:schemeClr val="dk1"/>
                </a:solidFill>
                <a:latin typeface="Tahoma"/>
                <a:ea typeface="Tahoma"/>
                <a:cs typeface="Tahoma"/>
                <a:sym typeface="Tahoma"/>
              </a:rPr>
              <a:t>7</a:t>
            </a:r>
          </a:p>
          <a:p>
            <a:pPr marL="342891" indent="-342891">
              <a:lnSpc>
                <a:spcPct val="100000"/>
              </a:lnSpc>
              <a:spcBef>
                <a:spcPts val="480"/>
              </a:spcBef>
              <a:buClr>
                <a:schemeClr val="folHlink"/>
              </a:buClr>
              <a:buSzPct val="25000"/>
              <a:buNone/>
            </a:pPr>
            <a:r>
              <a:rPr lang="en-US" sz="2400">
                <a:solidFill>
                  <a:schemeClr val="dk1"/>
                </a:solidFill>
                <a:latin typeface="Tahoma"/>
                <a:ea typeface="Tahoma"/>
                <a:cs typeface="Tahoma"/>
                <a:sym typeface="Tahoma"/>
              </a:rPr>
              <a:t>3 4 7</a:t>
            </a:r>
          </a:p>
          <a:p>
            <a:pPr marL="342891" indent="-342891">
              <a:lnSpc>
                <a:spcPct val="100000"/>
              </a:lnSpc>
              <a:spcBef>
                <a:spcPts val="480"/>
              </a:spcBef>
              <a:buClr>
                <a:schemeClr val="folHlink"/>
              </a:buClr>
              <a:buSzPct val="25000"/>
              <a:buNone/>
            </a:pPr>
            <a:endParaRPr sz="2400">
              <a:solidFill>
                <a:schemeClr val="dk1"/>
              </a:solidFill>
              <a:latin typeface="Tahoma"/>
              <a:ea typeface="Tahoma"/>
              <a:cs typeface="Tahoma"/>
              <a:sym typeface="Tahoma"/>
            </a:endParaRPr>
          </a:p>
          <a:p>
            <a:pPr marL="342891" indent="-342891">
              <a:lnSpc>
                <a:spcPct val="100000"/>
              </a:lnSpc>
              <a:spcBef>
                <a:spcPts val="480"/>
              </a:spcBef>
              <a:buClr>
                <a:schemeClr val="folHlink"/>
              </a:buClr>
              <a:buSzPct val="25000"/>
              <a:buNone/>
            </a:pPr>
            <a:r>
              <a:rPr lang="en-US" sz="2400">
                <a:solidFill>
                  <a:schemeClr val="dk1"/>
                </a:solidFill>
                <a:latin typeface="Tahoma"/>
                <a:ea typeface="Tahoma"/>
                <a:cs typeface="Tahoma"/>
                <a:sym typeface="Tahoma"/>
              </a:rPr>
              <a:t>3 4 7</a:t>
            </a:r>
          </a:p>
          <a:p>
            <a:pPr marL="342891" indent="-342891">
              <a:lnSpc>
                <a:spcPct val="100000"/>
              </a:lnSpc>
              <a:spcBef>
                <a:spcPts val="480"/>
              </a:spcBef>
              <a:buClr>
                <a:schemeClr val="folHlink"/>
              </a:buClr>
              <a:buSzPct val="25000"/>
              <a:buNone/>
            </a:pPr>
            <a:r>
              <a:rPr lang="en-US" sz="2400">
                <a:solidFill>
                  <a:schemeClr val="dk1"/>
                </a:solidFill>
                <a:latin typeface="Tahoma"/>
                <a:ea typeface="Tahoma"/>
                <a:cs typeface="Tahoma"/>
                <a:sym typeface="Tahoma"/>
              </a:rPr>
              <a:t>The answer is 7</a:t>
            </a:r>
          </a:p>
        </p:txBody>
      </p:sp>
    </p:spTree>
    <p:extLst>
      <p:ext uri="{BB962C8B-B14F-4D97-AF65-F5344CB8AC3E}">
        <p14:creationId xmlns:p14="http://schemas.microsoft.com/office/powerpoint/2010/main" val="20975503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61</a:t>
            </a:fld>
            <a:endParaRPr lang="en-US" sz="1400">
              <a:solidFill>
                <a:schemeClr val="dk1"/>
              </a:solidFill>
              <a:latin typeface="Tahoma"/>
              <a:ea typeface="Tahoma"/>
              <a:cs typeface="Tahoma"/>
              <a:sym typeface="Tahoma"/>
            </a:endParaRPr>
          </a:p>
        </p:txBody>
      </p:sp>
      <p:sp>
        <p:nvSpPr>
          <p:cNvPr id="232" name="Shape 232"/>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Assignment Statements</a:t>
            </a:r>
          </a:p>
        </p:txBody>
      </p:sp>
      <p:sp>
        <p:nvSpPr>
          <p:cNvPr id="233" name="Shape 233"/>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Simple Assignment</a:t>
            </a:r>
          </a:p>
          <a:p>
            <a:pPr marL="342891" indent="-342891">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&lt;variable&gt; = &lt;expr&gt;</a:t>
            </a:r>
            <a:br>
              <a:rPr lang="en-US" sz="3200">
                <a:solidFill>
                  <a:schemeClr val="dk1"/>
                </a:solidFill>
                <a:latin typeface="Tahoma"/>
                <a:ea typeface="Tahoma"/>
                <a:cs typeface="Tahoma"/>
                <a:sym typeface="Tahoma"/>
              </a:rPr>
            </a:br>
            <a:r>
              <a:rPr lang="en-US" sz="3200">
                <a:solidFill>
                  <a:schemeClr val="dk1"/>
                </a:solidFill>
                <a:latin typeface="Tahoma"/>
                <a:ea typeface="Tahoma"/>
                <a:cs typeface="Tahoma"/>
                <a:sym typeface="Tahoma"/>
              </a:rPr>
              <a:t>variable is an identifier, expr is an expression</a:t>
            </a:r>
          </a:p>
          <a:p>
            <a:pPr marL="342891" indent="-342891">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The expression on the RHS is evaluated to produce a value which is then associated with the variable named on the LHS.</a:t>
            </a:r>
          </a:p>
        </p:txBody>
      </p:sp>
    </p:spTree>
    <p:extLst>
      <p:ext uri="{BB962C8B-B14F-4D97-AF65-F5344CB8AC3E}">
        <p14:creationId xmlns:p14="http://schemas.microsoft.com/office/powerpoint/2010/main" val="323834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anim calcmode="lin" valueType="num">
                                      <p:cBhvr additive="base">
                                        <p:cTn id="7" dur="500"/>
                                        <p:tgtEl>
                                          <p:spTgt spid="23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33">
                                            <p:txEl>
                                              <p:pRg st="1" end="1"/>
                                            </p:txEl>
                                          </p:spTgt>
                                        </p:tgtEl>
                                        <p:attrNameLst>
                                          <p:attrName>style.visibility</p:attrName>
                                        </p:attrNameLst>
                                      </p:cBhvr>
                                      <p:to>
                                        <p:strVal val="visible"/>
                                      </p:to>
                                    </p:set>
                                    <p:anim calcmode="lin" valueType="num">
                                      <p:cBhvr additive="base">
                                        <p:cTn id="12" dur="500"/>
                                        <p:tgtEl>
                                          <p:spTgt spid="23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33">
                                            <p:txEl>
                                              <p:pRg st="2" end="2"/>
                                            </p:txEl>
                                          </p:spTgt>
                                        </p:tgtEl>
                                        <p:attrNameLst>
                                          <p:attrName>style.visibility</p:attrName>
                                        </p:attrNameLst>
                                      </p:cBhvr>
                                      <p:to>
                                        <p:strVal val="visible"/>
                                      </p:to>
                                    </p:set>
                                    <p:anim calcmode="lin" valueType="num">
                                      <p:cBhvr additive="base">
                                        <p:cTn id="17" dur="500"/>
                                        <p:tgtEl>
                                          <p:spTgt spid="233">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62</a:t>
            </a:fld>
            <a:endParaRPr lang="en-US" sz="1400">
              <a:solidFill>
                <a:schemeClr val="dk1"/>
              </a:solidFill>
              <a:latin typeface="Tahoma"/>
              <a:ea typeface="Tahoma"/>
              <a:cs typeface="Tahoma"/>
              <a:sym typeface="Tahoma"/>
            </a:endParaRPr>
          </a:p>
        </p:txBody>
      </p:sp>
      <p:sp>
        <p:nvSpPr>
          <p:cNvPr id="239" name="Shape 239"/>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Assignment Statements</a:t>
            </a:r>
          </a:p>
        </p:txBody>
      </p:sp>
      <p:sp>
        <p:nvSpPr>
          <p:cNvPr id="240" name="Shape 240"/>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x = 3.9 * x * (1-x)</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fahrenheit = 9/5 * celsius + 32</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x = 5</a:t>
            </a:r>
          </a:p>
        </p:txBody>
      </p:sp>
    </p:spTree>
    <p:extLst>
      <p:ext uri="{BB962C8B-B14F-4D97-AF65-F5344CB8AC3E}">
        <p14:creationId xmlns:p14="http://schemas.microsoft.com/office/powerpoint/2010/main" val="52373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anim calcmode="lin" valueType="num">
                                      <p:cBhvr additive="base">
                                        <p:cTn id="7" dur="500"/>
                                        <p:tgtEl>
                                          <p:spTgt spid="24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40">
                                            <p:txEl>
                                              <p:pRg st="1" end="1"/>
                                            </p:txEl>
                                          </p:spTgt>
                                        </p:tgtEl>
                                        <p:attrNameLst>
                                          <p:attrName>style.visibility</p:attrName>
                                        </p:attrNameLst>
                                      </p:cBhvr>
                                      <p:to>
                                        <p:strVal val="visible"/>
                                      </p:to>
                                    </p:set>
                                    <p:anim calcmode="lin" valueType="num">
                                      <p:cBhvr additive="base">
                                        <p:cTn id="12" dur="500"/>
                                        <p:tgtEl>
                                          <p:spTgt spid="240">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40">
                                            <p:txEl>
                                              <p:pRg st="2" end="2"/>
                                            </p:txEl>
                                          </p:spTgt>
                                        </p:tgtEl>
                                        <p:attrNameLst>
                                          <p:attrName>style.visibility</p:attrName>
                                        </p:attrNameLst>
                                      </p:cBhvr>
                                      <p:to>
                                        <p:strVal val="visible"/>
                                      </p:to>
                                    </p:set>
                                    <p:anim calcmode="lin" valueType="num">
                                      <p:cBhvr additive="base">
                                        <p:cTn id="17" dur="500"/>
                                        <p:tgtEl>
                                          <p:spTgt spid="240">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63</a:t>
            </a:fld>
            <a:endParaRPr lang="en-US" sz="1400">
              <a:solidFill>
                <a:schemeClr val="dk1"/>
              </a:solidFill>
              <a:latin typeface="Tahoma"/>
              <a:ea typeface="Tahoma"/>
              <a:cs typeface="Tahoma"/>
              <a:sym typeface="Tahoma"/>
            </a:endParaRPr>
          </a:p>
        </p:txBody>
      </p:sp>
      <p:sp>
        <p:nvSpPr>
          <p:cNvPr id="246" name="Shape 246"/>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Assignment Statements</a:t>
            </a:r>
          </a:p>
        </p:txBody>
      </p:sp>
      <p:sp>
        <p:nvSpPr>
          <p:cNvPr id="247" name="Shape 247"/>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Variables can be reassigned as many times as you want!</a:t>
            </a:r>
          </a:p>
          <a:p>
            <a:pPr marL="742932" lvl="1" indent="-285744">
              <a:spcBef>
                <a:spcPts val="360"/>
              </a:spcBef>
              <a:buClr>
                <a:schemeClr val="hlink"/>
              </a:buClr>
              <a:buSzPct val="25000"/>
              <a:buNone/>
            </a:pPr>
            <a:r>
              <a:rPr lang="en-US">
                <a:solidFill>
                  <a:schemeClr val="dk1"/>
                </a:solidFill>
                <a:latin typeface="Tahoma"/>
                <a:ea typeface="Tahoma"/>
                <a:cs typeface="Tahoma"/>
                <a:sym typeface="Tahoma"/>
              </a:rPr>
              <a:t>&gt;&gt;&gt; myVar = 0</a:t>
            </a:r>
          </a:p>
          <a:p>
            <a:pPr marL="742932" lvl="1" indent="-285744">
              <a:spcBef>
                <a:spcPts val="360"/>
              </a:spcBef>
              <a:buClr>
                <a:schemeClr val="hlink"/>
              </a:buClr>
              <a:buSzPct val="25000"/>
              <a:buNone/>
            </a:pPr>
            <a:r>
              <a:rPr lang="en-US">
                <a:solidFill>
                  <a:schemeClr val="dk1"/>
                </a:solidFill>
                <a:latin typeface="Tahoma"/>
                <a:ea typeface="Tahoma"/>
                <a:cs typeface="Tahoma"/>
                <a:sym typeface="Tahoma"/>
              </a:rPr>
              <a:t>&gt;&gt;&gt; myVar</a:t>
            </a:r>
          </a:p>
          <a:p>
            <a:pPr marL="742932" lvl="1" indent="-285744">
              <a:spcBef>
                <a:spcPts val="360"/>
              </a:spcBef>
              <a:buClr>
                <a:schemeClr val="hlink"/>
              </a:buClr>
              <a:buSzPct val="25000"/>
              <a:buNone/>
            </a:pPr>
            <a:r>
              <a:rPr lang="en-US">
                <a:solidFill>
                  <a:schemeClr val="dk1"/>
                </a:solidFill>
                <a:latin typeface="Tahoma"/>
                <a:ea typeface="Tahoma"/>
                <a:cs typeface="Tahoma"/>
                <a:sym typeface="Tahoma"/>
              </a:rPr>
              <a:t>0</a:t>
            </a:r>
          </a:p>
          <a:p>
            <a:pPr marL="742932" lvl="1" indent="-285744">
              <a:spcBef>
                <a:spcPts val="360"/>
              </a:spcBef>
              <a:buClr>
                <a:schemeClr val="hlink"/>
              </a:buClr>
              <a:buSzPct val="25000"/>
              <a:buNone/>
            </a:pPr>
            <a:r>
              <a:rPr lang="en-US">
                <a:solidFill>
                  <a:schemeClr val="dk1"/>
                </a:solidFill>
                <a:latin typeface="Tahoma"/>
                <a:ea typeface="Tahoma"/>
                <a:cs typeface="Tahoma"/>
                <a:sym typeface="Tahoma"/>
              </a:rPr>
              <a:t>&gt;&gt;&gt; myVar = 7</a:t>
            </a:r>
          </a:p>
          <a:p>
            <a:pPr marL="742932" lvl="1" indent="-285744">
              <a:spcBef>
                <a:spcPts val="360"/>
              </a:spcBef>
              <a:buClr>
                <a:schemeClr val="hlink"/>
              </a:buClr>
              <a:buSzPct val="25000"/>
              <a:buNone/>
            </a:pPr>
            <a:r>
              <a:rPr lang="en-US">
                <a:solidFill>
                  <a:schemeClr val="dk1"/>
                </a:solidFill>
                <a:latin typeface="Tahoma"/>
                <a:ea typeface="Tahoma"/>
                <a:cs typeface="Tahoma"/>
                <a:sym typeface="Tahoma"/>
              </a:rPr>
              <a:t>&gt;&gt;&gt; myVar</a:t>
            </a:r>
          </a:p>
          <a:p>
            <a:pPr marL="742932" lvl="1" indent="-285744">
              <a:spcBef>
                <a:spcPts val="360"/>
              </a:spcBef>
              <a:buClr>
                <a:schemeClr val="hlink"/>
              </a:buClr>
              <a:buSzPct val="25000"/>
              <a:buNone/>
            </a:pPr>
            <a:r>
              <a:rPr lang="en-US">
                <a:solidFill>
                  <a:schemeClr val="dk1"/>
                </a:solidFill>
                <a:latin typeface="Tahoma"/>
                <a:ea typeface="Tahoma"/>
                <a:cs typeface="Tahoma"/>
                <a:sym typeface="Tahoma"/>
              </a:rPr>
              <a:t>7</a:t>
            </a:r>
          </a:p>
          <a:p>
            <a:pPr marL="742932" lvl="1" indent="-285744">
              <a:spcBef>
                <a:spcPts val="360"/>
              </a:spcBef>
              <a:buClr>
                <a:schemeClr val="hlink"/>
              </a:buClr>
              <a:buSzPct val="25000"/>
              <a:buNone/>
            </a:pPr>
            <a:r>
              <a:rPr lang="en-US">
                <a:solidFill>
                  <a:schemeClr val="dk1"/>
                </a:solidFill>
                <a:latin typeface="Tahoma"/>
                <a:ea typeface="Tahoma"/>
                <a:cs typeface="Tahoma"/>
                <a:sym typeface="Tahoma"/>
              </a:rPr>
              <a:t>&gt;&gt;&gt; myVar = myVar + 1</a:t>
            </a:r>
          </a:p>
          <a:p>
            <a:pPr marL="742932" lvl="1" indent="-285744">
              <a:spcBef>
                <a:spcPts val="360"/>
              </a:spcBef>
              <a:buClr>
                <a:schemeClr val="hlink"/>
              </a:buClr>
              <a:buSzPct val="25000"/>
              <a:buNone/>
            </a:pPr>
            <a:r>
              <a:rPr lang="en-US">
                <a:solidFill>
                  <a:schemeClr val="dk1"/>
                </a:solidFill>
                <a:latin typeface="Tahoma"/>
                <a:ea typeface="Tahoma"/>
                <a:cs typeface="Tahoma"/>
                <a:sym typeface="Tahoma"/>
              </a:rPr>
              <a:t>&gt;&gt;&gt; myVar</a:t>
            </a:r>
          </a:p>
          <a:p>
            <a:pPr marL="742932" lvl="1" indent="-285744">
              <a:spcBef>
                <a:spcPts val="360"/>
              </a:spcBef>
              <a:buClr>
                <a:schemeClr val="hlink"/>
              </a:buClr>
              <a:buSzPct val="25000"/>
              <a:buNone/>
            </a:pPr>
            <a:r>
              <a:rPr lang="en-US">
                <a:solidFill>
                  <a:schemeClr val="dk1"/>
                </a:solidFill>
                <a:latin typeface="Tahoma"/>
                <a:ea typeface="Tahoma"/>
                <a:cs typeface="Tahoma"/>
                <a:sym typeface="Tahoma"/>
              </a:rPr>
              <a:t>8</a:t>
            </a:r>
          </a:p>
          <a:p>
            <a:pPr marL="742932" lvl="1" indent="-285744">
              <a:spcBef>
                <a:spcPts val="360"/>
              </a:spcBef>
              <a:buClr>
                <a:schemeClr val="hlink"/>
              </a:buClr>
              <a:buSzPct val="25000"/>
              <a:buNone/>
            </a:pPr>
            <a:r>
              <a:rPr lang="en-US">
                <a:solidFill>
                  <a:schemeClr val="dk1"/>
                </a:solidFill>
                <a:latin typeface="Tahoma"/>
                <a:ea typeface="Tahoma"/>
                <a:cs typeface="Tahoma"/>
                <a:sym typeface="Tahoma"/>
              </a:rPr>
              <a:t>&gt;&gt;&gt; </a:t>
            </a:r>
          </a:p>
        </p:txBody>
      </p:sp>
    </p:spTree>
    <p:extLst>
      <p:ext uri="{BB962C8B-B14F-4D97-AF65-F5344CB8AC3E}">
        <p14:creationId xmlns:p14="http://schemas.microsoft.com/office/powerpoint/2010/main" val="25658006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64</a:t>
            </a:fld>
            <a:endParaRPr lang="en-US" sz="1400">
              <a:solidFill>
                <a:schemeClr val="dk1"/>
              </a:solidFill>
              <a:latin typeface="Tahoma"/>
              <a:ea typeface="Tahoma"/>
              <a:cs typeface="Tahoma"/>
              <a:sym typeface="Tahoma"/>
            </a:endParaRPr>
          </a:p>
        </p:txBody>
      </p:sp>
      <p:sp>
        <p:nvSpPr>
          <p:cNvPr id="253" name="Shape 253"/>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Assignment Statements</a:t>
            </a:r>
          </a:p>
        </p:txBody>
      </p:sp>
      <p:sp>
        <p:nvSpPr>
          <p:cNvPr id="254" name="Shape 254"/>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Variables are like a box we can put values in.</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When a variable changes, the old value is erased and a new one is written in.</a:t>
            </a:r>
            <a:br>
              <a:rPr lang="en-US" sz="3200">
                <a:solidFill>
                  <a:schemeClr val="dk1"/>
                </a:solidFill>
                <a:latin typeface="Tahoma"/>
                <a:ea typeface="Tahoma"/>
                <a:cs typeface="Tahoma"/>
                <a:sym typeface="Tahoma"/>
              </a:rPr>
            </a:br>
            <a:r>
              <a:rPr lang="en-US" sz="3200">
                <a:solidFill>
                  <a:schemeClr val="dk1"/>
                </a:solidFill>
                <a:latin typeface="Tahoma"/>
                <a:ea typeface="Tahoma"/>
                <a:cs typeface="Tahoma"/>
                <a:sym typeface="Tahoma"/>
              </a:rPr>
              <a:t/>
            </a:r>
            <a:br>
              <a:rPr lang="en-US" sz="3200">
                <a:solidFill>
                  <a:schemeClr val="dk1"/>
                </a:solidFill>
                <a:latin typeface="Tahoma"/>
                <a:ea typeface="Tahoma"/>
                <a:cs typeface="Tahoma"/>
                <a:sym typeface="Tahoma"/>
              </a:rPr>
            </a:br>
            <a:endParaRPr lang="en-US" sz="3200">
              <a:solidFill>
                <a:schemeClr val="dk1"/>
              </a:solidFill>
              <a:latin typeface="Tahoma"/>
              <a:ea typeface="Tahoma"/>
              <a:cs typeface="Tahoma"/>
              <a:sym typeface="Tahoma"/>
            </a:endParaRPr>
          </a:p>
        </p:txBody>
      </p:sp>
      <p:pic>
        <p:nvPicPr>
          <p:cNvPr id="255" name="Shape 255" descr="C:\Documents and Settings\Terry\My Documents\Teaching\W04\CS 120\Textbook\Figures\assignment1.png"/>
          <p:cNvPicPr preferRelativeResize="0"/>
          <p:nvPr/>
        </p:nvPicPr>
        <p:blipFill rotWithShape="1">
          <a:blip r:embed="rId3">
            <a:alphaModFix/>
          </a:blip>
          <a:srcRect/>
          <a:stretch/>
        </p:blipFill>
        <p:spPr>
          <a:xfrm>
            <a:off x="2819406" y="4495802"/>
            <a:ext cx="3809999" cy="1120775"/>
          </a:xfrm>
          <a:prstGeom prst="rect">
            <a:avLst/>
          </a:prstGeom>
          <a:noFill/>
          <a:ln>
            <a:noFill/>
          </a:ln>
        </p:spPr>
      </p:pic>
    </p:spTree>
    <p:extLst>
      <p:ext uri="{BB962C8B-B14F-4D97-AF65-F5344CB8AC3E}">
        <p14:creationId xmlns:p14="http://schemas.microsoft.com/office/powerpoint/2010/main" val="185916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anim calcmode="lin" valueType="num">
                                      <p:cBhvr additive="base">
                                        <p:cTn id="7" dur="500"/>
                                        <p:tgtEl>
                                          <p:spTgt spid="25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54">
                                            <p:txEl>
                                              <p:pRg st="1" end="1"/>
                                            </p:txEl>
                                          </p:spTgt>
                                        </p:tgtEl>
                                        <p:attrNameLst>
                                          <p:attrName>style.visibility</p:attrName>
                                        </p:attrNameLst>
                                      </p:cBhvr>
                                      <p:to>
                                        <p:strVal val="visible"/>
                                      </p:to>
                                    </p:set>
                                    <p:anim calcmode="lin" valueType="num">
                                      <p:cBhvr additive="base">
                                        <p:cTn id="12" dur="500"/>
                                        <p:tgtEl>
                                          <p:spTgt spid="25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55"/>
                                        </p:tgtEl>
                                        <p:attrNameLst>
                                          <p:attrName>style.visibility</p:attrName>
                                        </p:attrNameLst>
                                      </p:cBhvr>
                                      <p:to>
                                        <p:strVal val="visible"/>
                                      </p:to>
                                    </p:set>
                                    <p:anim calcmode="lin" valueType="num">
                                      <p:cBhvr additive="base">
                                        <p:cTn id="17" dur="500"/>
                                        <p:tgtEl>
                                          <p:spTgt spid="25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65</a:t>
            </a:fld>
            <a:endParaRPr lang="en-US" sz="1400">
              <a:solidFill>
                <a:schemeClr val="dk1"/>
              </a:solidFill>
              <a:latin typeface="Tahoma"/>
              <a:ea typeface="Tahoma"/>
              <a:cs typeface="Tahoma"/>
              <a:sym typeface="Tahoma"/>
            </a:endParaRPr>
          </a:p>
        </p:txBody>
      </p:sp>
      <p:sp>
        <p:nvSpPr>
          <p:cNvPr id="261" name="Shape 261"/>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Assignment Statements</a:t>
            </a:r>
          </a:p>
        </p:txBody>
      </p:sp>
      <p:sp>
        <p:nvSpPr>
          <p:cNvPr id="262" name="Shape 262"/>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Technically, this model of assignment is simplistic for Python.</a:t>
            </a:r>
          </a:p>
          <a:p>
            <a:pPr marL="342891" indent="-342891">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Python doesn't overwrite these memory locations (boxes).</a:t>
            </a:r>
          </a:p>
          <a:p>
            <a:pPr marL="342891" indent="-342891">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Assigning a variable is more like putting a </a:t>
            </a:r>
            <a:r>
              <a:rPr lang="en-US" sz="3200">
                <a:solidFill>
                  <a:schemeClr val="dk1"/>
                </a:solidFill>
                <a:latin typeface="Times New Roman"/>
                <a:ea typeface="Times New Roman"/>
                <a:cs typeface="Times New Roman"/>
                <a:sym typeface="Times New Roman"/>
              </a:rPr>
              <a:t>“</a:t>
            </a:r>
            <a:r>
              <a:rPr lang="en-US" sz="3200">
                <a:solidFill>
                  <a:schemeClr val="dk1"/>
                </a:solidFill>
                <a:latin typeface="Tahoma"/>
                <a:ea typeface="Tahoma"/>
                <a:cs typeface="Tahoma"/>
                <a:sym typeface="Tahoma"/>
              </a:rPr>
              <a:t>sticky note</a:t>
            </a:r>
            <a:r>
              <a:rPr lang="en-US" sz="3200">
                <a:solidFill>
                  <a:schemeClr val="dk1"/>
                </a:solidFill>
                <a:latin typeface="Times New Roman"/>
                <a:ea typeface="Times New Roman"/>
                <a:cs typeface="Times New Roman"/>
                <a:sym typeface="Times New Roman"/>
              </a:rPr>
              <a:t>”</a:t>
            </a:r>
            <a:r>
              <a:rPr lang="en-US" sz="3200">
                <a:solidFill>
                  <a:schemeClr val="dk1"/>
                </a:solidFill>
                <a:latin typeface="Tahoma"/>
                <a:ea typeface="Tahoma"/>
                <a:cs typeface="Tahoma"/>
                <a:sym typeface="Tahoma"/>
              </a:rPr>
              <a:t> on a value and saying, </a:t>
            </a:r>
            <a:r>
              <a:rPr lang="en-US" sz="3200">
                <a:solidFill>
                  <a:schemeClr val="dk1"/>
                </a:solidFill>
                <a:latin typeface="Times New Roman"/>
                <a:ea typeface="Times New Roman"/>
                <a:cs typeface="Times New Roman"/>
                <a:sym typeface="Times New Roman"/>
              </a:rPr>
              <a:t>“</a:t>
            </a:r>
            <a:r>
              <a:rPr lang="en-US" sz="3200">
                <a:solidFill>
                  <a:schemeClr val="dk1"/>
                </a:solidFill>
                <a:latin typeface="Tahoma"/>
                <a:ea typeface="Tahoma"/>
                <a:cs typeface="Tahoma"/>
                <a:sym typeface="Tahoma"/>
              </a:rPr>
              <a:t>this is x</a:t>
            </a:r>
            <a:r>
              <a:rPr lang="en-US" sz="3200">
                <a:solidFill>
                  <a:schemeClr val="dk1"/>
                </a:solidFill>
                <a:latin typeface="Times New Roman"/>
                <a:ea typeface="Times New Roman"/>
                <a:cs typeface="Times New Roman"/>
                <a:sym typeface="Times New Roman"/>
              </a:rPr>
              <a:t>”</a:t>
            </a:r>
            <a:r>
              <a:rPr lang="en-US" sz="3200">
                <a:solidFill>
                  <a:schemeClr val="dk1"/>
                </a:solidFill>
                <a:latin typeface="Tahoma"/>
                <a:ea typeface="Tahoma"/>
                <a:cs typeface="Tahoma"/>
                <a:sym typeface="Tahoma"/>
              </a:rPr>
              <a:t>.</a:t>
            </a:r>
            <a:br>
              <a:rPr lang="en-US" sz="3200">
                <a:solidFill>
                  <a:schemeClr val="dk1"/>
                </a:solidFill>
                <a:latin typeface="Tahoma"/>
                <a:ea typeface="Tahoma"/>
                <a:cs typeface="Tahoma"/>
                <a:sym typeface="Tahoma"/>
              </a:rPr>
            </a:br>
            <a:endParaRPr lang="en-US" sz="3200">
              <a:solidFill>
                <a:schemeClr val="dk1"/>
              </a:solidFill>
              <a:latin typeface="Tahoma"/>
              <a:ea typeface="Tahoma"/>
              <a:cs typeface="Tahoma"/>
              <a:sym typeface="Tahoma"/>
            </a:endParaRPr>
          </a:p>
        </p:txBody>
      </p:sp>
      <p:pic>
        <p:nvPicPr>
          <p:cNvPr id="263" name="Shape 263" descr="C:\Documents and Settings\Terry\My Documents\Teaching\W04\CS 120\Textbook\Figures\assignment2.png"/>
          <p:cNvPicPr preferRelativeResize="0"/>
          <p:nvPr/>
        </p:nvPicPr>
        <p:blipFill rotWithShape="1">
          <a:blip r:embed="rId3">
            <a:alphaModFix/>
          </a:blip>
          <a:srcRect/>
          <a:stretch/>
        </p:blipFill>
        <p:spPr>
          <a:xfrm>
            <a:off x="3886201" y="5287953"/>
            <a:ext cx="4182900" cy="1143000"/>
          </a:xfrm>
          <a:prstGeom prst="rect">
            <a:avLst/>
          </a:prstGeom>
          <a:noFill/>
          <a:ln>
            <a:noFill/>
          </a:ln>
        </p:spPr>
      </p:pic>
    </p:spTree>
    <p:extLst>
      <p:ext uri="{BB962C8B-B14F-4D97-AF65-F5344CB8AC3E}">
        <p14:creationId xmlns:p14="http://schemas.microsoft.com/office/powerpoint/2010/main" val="104474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 calcmode="lin" valueType="num">
                                      <p:cBhvr additive="base">
                                        <p:cTn id="7" dur="500"/>
                                        <p:tgtEl>
                                          <p:spTgt spid="26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2">
                                            <p:txEl>
                                              <p:pRg st="1" end="1"/>
                                            </p:txEl>
                                          </p:spTgt>
                                        </p:tgtEl>
                                        <p:attrNameLst>
                                          <p:attrName>style.visibility</p:attrName>
                                        </p:attrNameLst>
                                      </p:cBhvr>
                                      <p:to>
                                        <p:strVal val="visible"/>
                                      </p:to>
                                    </p:set>
                                    <p:anim calcmode="lin" valueType="num">
                                      <p:cBhvr additive="base">
                                        <p:cTn id="12" dur="500"/>
                                        <p:tgtEl>
                                          <p:spTgt spid="26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62">
                                            <p:txEl>
                                              <p:pRg st="2" end="2"/>
                                            </p:txEl>
                                          </p:spTgt>
                                        </p:tgtEl>
                                        <p:attrNameLst>
                                          <p:attrName>style.visibility</p:attrName>
                                        </p:attrNameLst>
                                      </p:cBhvr>
                                      <p:to>
                                        <p:strVal val="visible"/>
                                      </p:to>
                                    </p:set>
                                    <p:anim calcmode="lin" valueType="num">
                                      <p:cBhvr additive="base">
                                        <p:cTn id="17" dur="500"/>
                                        <p:tgtEl>
                                          <p:spTgt spid="26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63"/>
                                        </p:tgtEl>
                                        <p:attrNameLst>
                                          <p:attrName>style.visibility</p:attrName>
                                        </p:attrNameLst>
                                      </p:cBhvr>
                                      <p:to>
                                        <p:strVal val="visible"/>
                                      </p:to>
                                    </p:set>
                                    <p:anim calcmode="lin" valueType="num">
                                      <p:cBhvr additive="base">
                                        <p:cTn id="22" dur="500"/>
                                        <p:tgtEl>
                                          <p:spTgt spid="26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66</a:t>
            </a:fld>
            <a:endParaRPr lang="en-US" sz="1400">
              <a:solidFill>
                <a:schemeClr val="dk1"/>
              </a:solidFill>
              <a:latin typeface="Tahoma"/>
              <a:ea typeface="Tahoma"/>
              <a:cs typeface="Tahoma"/>
              <a:sym typeface="Tahoma"/>
            </a:endParaRPr>
          </a:p>
        </p:txBody>
      </p:sp>
      <p:sp>
        <p:nvSpPr>
          <p:cNvPr id="269" name="Shape 269"/>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Assigning Input</a:t>
            </a:r>
          </a:p>
        </p:txBody>
      </p:sp>
      <p:sp>
        <p:nvSpPr>
          <p:cNvPr id="270" name="Shape 270"/>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The purpose of an input statement is to get input from the user and store it into a variable.</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&lt;variable&gt; = eval(input(&lt;prompt&gt;))</a:t>
            </a:r>
          </a:p>
          <a:p>
            <a:pPr marL="342891" indent="-342891">
              <a:lnSpc>
                <a:spcPct val="100000"/>
              </a:lnSpc>
              <a:spcBef>
                <a:spcPts val="640"/>
              </a:spcBef>
              <a:buClr>
                <a:schemeClr val="folHlink"/>
              </a:buClr>
              <a:buSzPct val="60000"/>
              <a:buNone/>
            </a:pPr>
            <a:endParaRPr sz="3200">
              <a:solidFill>
                <a:schemeClr val="dk1"/>
              </a:solidFill>
              <a:latin typeface="Tahoma"/>
              <a:ea typeface="Tahoma"/>
              <a:cs typeface="Tahoma"/>
              <a:sym typeface="Tahoma"/>
            </a:endParaRPr>
          </a:p>
          <a:p>
            <a:pPr marL="342891" indent="-342891">
              <a:spcBef>
                <a:spcPts val="640"/>
              </a:spcBef>
              <a:buClr>
                <a:schemeClr val="folHlink"/>
              </a:buClr>
              <a:buSzPct val="60000"/>
              <a:buNone/>
            </a:pPr>
            <a:endParaRPr sz="32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79689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0">
                                            <p:txEl>
                                              <p:pRg st="0" end="0"/>
                                            </p:txEl>
                                          </p:spTgt>
                                        </p:tgtEl>
                                        <p:attrNameLst>
                                          <p:attrName>style.visibility</p:attrName>
                                        </p:attrNameLst>
                                      </p:cBhvr>
                                      <p:to>
                                        <p:strVal val="visible"/>
                                      </p:to>
                                    </p:set>
                                    <p:anim calcmode="lin" valueType="num">
                                      <p:cBhvr additive="base">
                                        <p:cTn id="7" dur="500"/>
                                        <p:tgtEl>
                                          <p:spTgt spid="27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70">
                                            <p:txEl>
                                              <p:pRg st="1" end="1"/>
                                            </p:txEl>
                                          </p:spTgt>
                                        </p:tgtEl>
                                        <p:attrNameLst>
                                          <p:attrName>style.visibility</p:attrName>
                                        </p:attrNameLst>
                                      </p:cBhvr>
                                      <p:to>
                                        <p:strVal val="visible"/>
                                      </p:to>
                                    </p:set>
                                    <p:anim calcmode="lin" valueType="num">
                                      <p:cBhvr additive="base">
                                        <p:cTn id="12" dur="500"/>
                                        <p:tgtEl>
                                          <p:spTgt spid="270">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67</a:t>
            </a:fld>
            <a:endParaRPr lang="en-US" sz="1400">
              <a:solidFill>
                <a:schemeClr val="dk1"/>
              </a:solidFill>
              <a:latin typeface="Tahoma"/>
              <a:ea typeface="Tahoma"/>
              <a:cs typeface="Tahoma"/>
              <a:sym typeface="Tahoma"/>
            </a:endParaRPr>
          </a:p>
        </p:txBody>
      </p:sp>
      <p:sp>
        <p:nvSpPr>
          <p:cNvPr id="276" name="Shape 276"/>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Assigning Input</a:t>
            </a:r>
          </a:p>
        </p:txBody>
      </p:sp>
      <p:sp>
        <p:nvSpPr>
          <p:cNvPr id="277" name="Shape 277"/>
          <p:cNvSpPr txBox="1">
            <a:spLocks noGrp="1"/>
          </p:cNvSpPr>
          <p:nvPr>
            <p:ph idx="1"/>
          </p:nvPr>
        </p:nvSpPr>
        <p:spPr>
          <a:xfrm>
            <a:off x="1143000" y="2057400"/>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59999"/>
              <a:buFont typeface="Noto Sans Symbols"/>
              <a:buChar char="■"/>
            </a:pPr>
            <a:r>
              <a:rPr lang="en-US">
                <a:solidFill>
                  <a:schemeClr val="dk1"/>
                </a:solidFill>
                <a:latin typeface="Tahoma"/>
                <a:ea typeface="Tahoma"/>
                <a:cs typeface="Tahoma"/>
                <a:sym typeface="Tahoma"/>
              </a:rPr>
              <a:t>First the prompt is printed</a:t>
            </a:r>
          </a:p>
          <a:p>
            <a:pPr marL="342891" indent="-342891">
              <a:spcBef>
                <a:spcPts val="560"/>
              </a:spcBef>
              <a:buClr>
                <a:schemeClr val="folHlink"/>
              </a:buClr>
              <a:buSzPct val="59999"/>
              <a:buFont typeface="Noto Sans Symbols"/>
              <a:buChar char="■"/>
            </a:pPr>
            <a:r>
              <a:rPr lang="en-US">
                <a:solidFill>
                  <a:schemeClr val="dk1"/>
                </a:solidFill>
                <a:latin typeface="Tahoma"/>
                <a:ea typeface="Tahoma"/>
                <a:cs typeface="Tahoma"/>
                <a:sym typeface="Tahoma"/>
              </a:rPr>
              <a:t>The </a:t>
            </a:r>
            <a:r>
              <a:rPr lang="en-US">
                <a:solidFill>
                  <a:schemeClr val="dk1"/>
                </a:solidFill>
                <a:latin typeface="Courier New"/>
                <a:ea typeface="Courier New"/>
                <a:cs typeface="Courier New"/>
                <a:sym typeface="Courier New"/>
              </a:rPr>
              <a:t>input</a:t>
            </a:r>
            <a:r>
              <a:rPr lang="en-US">
                <a:solidFill>
                  <a:schemeClr val="dk1"/>
                </a:solidFill>
                <a:latin typeface="Tahoma"/>
                <a:ea typeface="Tahoma"/>
                <a:cs typeface="Tahoma"/>
                <a:sym typeface="Tahoma"/>
              </a:rPr>
              <a:t> part waits for the user to enter a value and press &lt;enter&gt;</a:t>
            </a:r>
          </a:p>
          <a:p>
            <a:pPr marL="342891" indent="-342891">
              <a:spcBef>
                <a:spcPts val="560"/>
              </a:spcBef>
              <a:buClr>
                <a:schemeClr val="folHlink"/>
              </a:buClr>
              <a:buSzPct val="59999"/>
              <a:buFont typeface="Noto Sans Symbols"/>
              <a:buChar char="■"/>
            </a:pPr>
            <a:r>
              <a:rPr lang="en-US">
                <a:solidFill>
                  <a:schemeClr val="dk1"/>
                </a:solidFill>
                <a:latin typeface="Tahoma"/>
                <a:ea typeface="Tahoma"/>
                <a:cs typeface="Tahoma"/>
                <a:sym typeface="Tahoma"/>
              </a:rPr>
              <a:t>The expression that was entered is </a:t>
            </a:r>
            <a:r>
              <a:rPr lang="en-US">
                <a:solidFill>
                  <a:schemeClr val="dk1"/>
                </a:solidFill>
                <a:latin typeface="Courier New"/>
                <a:ea typeface="Courier New"/>
                <a:cs typeface="Courier New"/>
                <a:sym typeface="Courier New"/>
              </a:rPr>
              <a:t>eval</a:t>
            </a:r>
            <a:r>
              <a:rPr lang="en-US">
                <a:solidFill>
                  <a:schemeClr val="dk1"/>
                </a:solidFill>
                <a:latin typeface="Tahoma"/>
                <a:ea typeface="Tahoma"/>
                <a:cs typeface="Tahoma"/>
                <a:sym typeface="Tahoma"/>
              </a:rPr>
              <a:t>uated to turn it from a string of characters into a Python value (a number).</a:t>
            </a:r>
          </a:p>
          <a:p>
            <a:pPr marL="342891" indent="-342891">
              <a:spcBef>
                <a:spcPts val="560"/>
              </a:spcBef>
              <a:buClr>
                <a:schemeClr val="folHlink"/>
              </a:buClr>
              <a:buSzPct val="59999"/>
              <a:buFont typeface="Noto Sans Symbols"/>
              <a:buChar char="■"/>
            </a:pPr>
            <a:r>
              <a:rPr lang="en-US">
                <a:solidFill>
                  <a:schemeClr val="dk1"/>
                </a:solidFill>
                <a:latin typeface="Tahoma"/>
                <a:ea typeface="Tahoma"/>
                <a:cs typeface="Tahoma"/>
                <a:sym typeface="Tahoma"/>
              </a:rPr>
              <a:t> The value is assigned to the variable.</a:t>
            </a:r>
          </a:p>
        </p:txBody>
      </p:sp>
    </p:spTree>
    <p:extLst>
      <p:ext uri="{BB962C8B-B14F-4D97-AF65-F5344CB8AC3E}">
        <p14:creationId xmlns:p14="http://schemas.microsoft.com/office/powerpoint/2010/main" val="165204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7">
                                            <p:txEl>
                                              <p:pRg st="0" end="0"/>
                                            </p:txEl>
                                          </p:spTgt>
                                        </p:tgtEl>
                                        <p:attrNameLst>
                                          <p:attrName>style.visibility</p:attrName>
                                        </p:attrNameLst>
                                      </p:cBhvr>
                                      <p:to>
                                        <p:strVal val="visible"/>
                                      </p:to>
                                    </p:set>
                                    <p:anim calcmode="lin" valueType="num">
                                      <p:cBhvr additive="base">
                                        <p:cTn id="7" dur="500"/>
                                        <p:tgtEl>
                                          <p:spTgt spid="27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77">
                                            <p:txEl>
                                              <p:pRg st="1" end="1"/>
                                            </p:txEl>
                                          </p:spTgt>
                                        </p:tgtEl>
                                        <p:attrNameLst>
                                          <p:attrName>style.visibility</p:attrName>
                                        </p:attrNameLst>
                                      </p:cBhvr>
                                      <p:to>
                                        <p:strVal val="visible"/>
                                      </p:to>
                                    </p:set>
                                    <p:anim calcmode="lin" valueType="num">
                                      <p:cBhvr additive="base">
                                        <p:cTn id="12" dur="500"/>
                                        <p:tgtEl>
                                          <p:spTgt spid="277">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77">
                                            <p:txEl>
                                              <p:pRg st="2" end="2"/>
                                            </p:txEl>
                                          </p:spTgt>
                                        </p:tgtEl>
                                        <p:attrNameLst>
                                          <p:attrName>style.visibility</p:attrName>
                                        </p:attrNameLst>
                                      </p:cBhvr>
                                      <p:to>
                                        <p:strVal val="visible"/>
                                      </p:to>
                                    </p:set>
                                    <p:anim calcmode="lin" valueType="num">
                                      <p:cBhvr additive="base">
                                        <p:cTn id="17" dur="500"/>
                                        <p:tgtEl>
                                          <p:spTgt spid="277">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77">
                                            <p:txEl>
                                              <p:pRg st="3" end="3"/>
                                            </p:txEl>
                                          </p:spTgt>
                                        </p:tgtEl>
                                        <p:attrNameLst>
                                          <p:attrName>style.visibility</p:attrName>
                                        </p:attrNameLst>
                                      </p:cBhvr>
                                      <p:to>
                                        <p:strVal val="visible"/>
                                      </p:to>
                                    </p:set>
                                    <p:anim calcmode="lin" valueType="num">
                                      <p:cBhvr additive="base">
                                        <p:cTn id="22" dur="500"/>
                                        <p:tgtEl>
                                          <p:spTgt spid="277">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68</a:t>
            </a:fld>
            <a:endParaRPr lang="en-US" sz="1400">
              <a:solidFill>
                <a:schemeClr val="dk1"/>
              </a:solidFill>
              <a:latin typeface="Tahoma"/>
              <a:ea typeface="Tahoma"/>
              <a:cs typeface="Tahoma"/>
              <a:sym typeface="Tahoma"/>
            </a:endParaRPr>
          </a:p>
        </p:txBody>
      </p:sp>
      <p:sp>
        <p:nvSpPr>
          <p:cNvPr id="283" name="Shape 283"/>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Simultaneous Assignment</a:t>
            </a:r>
          </a:p>
        </p:txBody>
      </p:sp>
      <p:sp>
        <p:nvSpPr>
          <p:cNvPr id="284" name="Shape 284"/>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Several values can be calculated at the same time</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&lt;var&gt;, &lt;var&gt;, </a:t>
            </a:r>
            <a:r>
              <a:rPr lang="en-US" sz="3200">
                <a:solidFill>
                  <a:schemeClr val="dk1"/>
                </a:solidFill>
                <a:latin typeface="Times New Roman"/>
                <a:ea typeface="Times New Roman"/>
                <a:cs typeface="Times New Roman"/>
                <a:sym typeface="Times New Roman"/>
              </a:rPr>
              <a:t>…</a:t>
            </a:r>
            <a:r>
              <a:rPr lang="en-US" sz="3200">
                <a:solidFill>
                  <a:schemeClr val="dk1"/>
                </a:solidFill>
                <a:latin typeface="Tahoma"/>
                <a:ea typeface="Tahoma"/>
                <a:cs typeface="Tahoma"/>
                <a:sym typeface="Tahoma"/>
              </a:rPr>
              <a:t> = &lt;expr&gt;, &lt;expr&gt;, </a:t>
            </a:r>
            <a:r>
              <a:rPr lang="en-US" sz="3200">
                <a:solidFill>
                  <a:schemeClr val="dk1"/>
                </a:solidFill>
                <a:latin typeface="Times New Roman"/>
                <a:ea typeface="Times New Roman"/>
                <a:cs typeface="Times New Roman"/>
                <a:sym typeface="Times New Roman"/>
              </a:rPr>
              <a:t>…</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Evaluate the expressions in the RHS and assign them to the variables on the LHS</a:t>
            </a:r>
          </a:p>
        </p:txBody>
      </p:sp>
    </p:spTree>
    <p:extLst>
      <p:ext uri="{BB962C8B-B14F-4D97-AF65-F5344CB8AC3E}">
        <p14:creationId xmlns:p14="http://schemas.microsoft.com/office/powerpoint/2010/main" val="416028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4">
                                            <p:txEl>
                                              <p:pRg st="0" end="0"/>
                                            </p:txEl>
                                          </p:spTgt>
                                        </p:tgtEl>
                                        <p:attrNameLst>
                                          <p:attrName>style.visibility</p:attrName>
                                        </p:attrNameLst>
                                      </p:cBhvr>
                                      <p:to>
                                        <p:strVal val="visible"/>
                                      </p:to>
                                    </p:set>
                                    <p:anim calcmode="lin" valueType="num">
                                      <p:cBhvr additive="base">
                                        <p:cTn id="7" dur="500"/>
                                        <p:tgtEl>
                                          <p:spTgt spid="28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84">
                                            <p:txEl>
                                              <p:pRg st="1" end="1"/>
                                            </p:txEl>
                                          </p:spTgt>
                                        </p:tgtEl>
                                        <p:attrNameLst>
                                          <p:attrName>style.visibility</p:attrName>
                                        </p:attrNameLst>
                                      </p:cBhvr>
                                      <p:to>
                                        <p:strVal val="visible"/>
                                      </p:to>
                                    </p:set>
                                    <p:anim calcmode="lin" valueType="num">
                                      <p:cBhvr additive="base">
                                        <p:cTn id="12" dur="500"/>
                                        <p:tgtEl>
                                          <p:spTgt spid="28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84">
                                            <p:txEl>
                                              <p:pRg st="2" end="2"/>
                                            </p:txEl>
                                          </p:spTgt>
                                        </p:tgtEl>
                                        <p:attrNameLst>
                                          <p:attrName>style.visibility</p:attrName>
                                        </p:attrNameLst>
                                      </p:cBhvr>
                                      <p:to>
                                        <p:strVal val="visible"/>
                                      </p:to>
                                    </p:set>
                                    <p:anim calcmode="lin" valueType="num">
                                      <p:cBhvr additive="base">
                                        <p:cTn id="17" dur="500"/>
                                        <p:tgtEl>
                                          <p:spTgt spid="284">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69</a:t>
            </a:fld>
            <a:endParaRPr lang="en-US" sz="1400">
              <a:solidFill>
                <a:schemeClr val="dk1"/>
              </a:solidFill>
              <a:latin typeface="Tahoma"/>
              <a:ea typeface="Tahoma"/>
              <a:cs typeface="Tahoma"/>
              <a:sym typeface="Tahoma"/>
            </a:endParaRPr>
          </a:p>
        </p:txBody>
      </p:sp>
      <p:sp>
        <p:nvSpPr>
          <p:cNvPr id="290" name="Shape 290"/>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Simultaneous Assignment</a:t>
            </a:r>
          </a:p>
        </p:txBody>
      </p:sp>
      <p:sp>
        <p:nvSpPr>
          <p:cNvPr id="291" name="Shape 291"/>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sum, diff = x+y, x-y</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How could you use this to swap the values for x and y?</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Why doesn</a:t>
            </a:r>
            <a:r>
              <a:rPr lang="en-US" sz="2800">
                <a:solidFill>
                  <a:schemeClr val="dk1"/>
                </a:solidFill>
                <a:latin typeface="Times New Roman"/>
                <a:ea typeface="Times New Roman"/>
                <a:cs typeface="Times New Roman"/>
                <a:sym typeface="Times New Roman"/>
              </a:rPr>
              <a:t>’</a:t>
            </a:r>
            <a:r>
              <a:rPr lang="en-US" sz="2800">
                <a:solidFill>
                  <a:schemeClr val="dk1"/>
                </a:solidFill>
                <a:latin typeface="Tahoma"/>
                <a:ea typeface="Tahoma"/>
                <a:cs typeface="Tahoma"/>
                <a:sym typeface="Tahoma"/>
              </a:rPr>
              <a:t>t this work?</a:t>
            </a:r>
            <a:br>
              <a:rPr lang="en-US" sz="2800">
                <a:solidFill>
                  <a:schemeClr val="dk1"/>
                </a:solidFill>
                <a:latin typeface="Tahoma"/>
                <a:ea typeface="Tahoma"/>
                <a:cs typeface="Tahoma"/>
                <a:sym typeface="Tahoma"/>
              </a:rPr>
            </a:br>
            <a:r>
              <a:rPr lang="en-US" sz="2800">
                <a:solidFill>
                  <a:schemeClr val="dk1"/>
                </a:solidFill>
                <a:latin typeface="Tahoma"/>
                <a:ea typeface="Tahoma"/>
                <a:cs typeface="Tahoma"/>
                <a:sym typeface="Tahoma"/>
              </a:rPr>
              <a:t>x = y</a:t>
            </a:r>
            <a:br>
              <a:rPr lang="en-US" sz="2800">
                <a:solidFill>
                  <a:schemeClr val="dk1"/>
                </a:solidFill>
                <a:latin typeface="Tahoma"/>
                <a:ea typeface="Tahoma"/>
                <a:cs typeface="Tahoma"/>
                <a:sym typeface="Tahoma"/>
              </a:rPr>
            </a:br>
            <a:r>
              <a:rPr lang="en-US" sz="2800">
                <a:solidFill>
                  <a:schemeClr val="dk1"/>
                </a:solidFill>
                <a:latin typeface="Tahoma"/>
                <a:ea typeface="Tahoma"/>
                <a:cs typeface="Tahoma"/>
                <a:sym typeface="Tahoma"/>
              </a:rPr>
              <a:t>y = x</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We could use a temporary variable</a:t>
            </a:r>
            <a:r>
              <a:rPr lang="en-US" sz="3200">
                <a:solidFill>
                  <a:schemeClr val="dk1"/>
                </a:solidFill>
                <a:latin typeface="Times New Roman"/>
                <a:ea typeface="Times New Roman"/>
                <a:cs typeface="Times New Roman"/>
                <a:sym typeface="Times New Roman"/>
              </a:rPr>
              <a:t>…</a:t>
            </a:r>
          </a:p>
        </p:txBody>
      </p:sp>
    </p:spTree>
    <p:extLst>
      <p:ext uri="{BB962C8B-B14F-4D97-AF65-F5344CB8AC3E}">
        <p14:creationId xmlns:p14="http://schemas.microsoft.com/office/powerpoint/2010/main" val="45530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1">
                                            <p:txEl>
                                              <p:pRg st="0" end="0"/>
                                            </p:txEl>
                                          </p:spTgt>
                                        </p:tgtEl>
                                        <p:attrNameLst>
                                          <p:attrName>style.visibility</p:attrName>
                                        </p:attrNameLst>
                                      </p:cBhvr>
                                      <p:to>
                                        <p:strVal val="visible"/>
                                      </p:to>
                                    </p:set>
                                    <p:anim calcmode="lin" valueType="num">
                                      <p:cBhvr additive="base">
                                        <p:cTn id="7" dur="500"/>
                                        <p:tgtEl>
                                          <p:spTgt spid="29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91">
                                            <p:txEl>
                                              <p:pRg st="1" end="1"/>
                                            </p:txEl>
                                          </p:spTgt>
                                        </p:tgtEl>
                                        <p:attrNameLst>
                                          <p:attrName>style.visibility</p:attrName>
                                        </p:attrNameLst>
                                      </p:cBhvr>
                                      <p:to>
                                        <p:strVal val="visible"/>
                                      </p:to>
                                    </p:set>
                                    <p:anim calcmode="lin" valueType="num">
                                      <p:cBhvr additive="base">
                                        <p:cTn id="12" dur="500"/>
                                        <p:tgtEl>
                                          <p:spTgt spid="29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91">
                                            <p:txEl>
                                              <p:pRg st="2" end="2"/>
                                            </p:txEl>
                                          </p:spTgt>
                                        </p:tgtEl>
                                        <p:attrNameLst>
                                          <p:attrName>style.visibility</p:attrName>
                                        </p:attrNameLst>
                                      </p:cBhvr>
                                      <p:to>
                                        <p:strVal val="visible"/>
                                      </p:to>
                                    </p:set>
                                    <p:anim calcmode="lin" valueType="num">
                                      <p:cBhvr additive="base">
                                        <p:cTn id="17" dur="500"/>
                                        <p:tgtEl>
                                          <p:spTgt spid="29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91">
                                            <p:txEl>
                                              <p:pRg st="3" end="3"/>
                                            </p:txEl>
                                          </p:spTgt>
                                        </p:tgtEl>
                                        <p:attrNameLst>
                                          <p:attrName>style.visibility</p:attrName>
                                        </p:attrNameLst>
                                      </p:cBhvr>
                                      <p:to>
                                        <p:strVal val="visible"/>
                                      </p:to>
                                    </p:set>
                                    <p:anim calcmode="lin" valueType="num">
                                      <p:cBhvr additive="base">
                                        <p:cTn id="22" dur="500"/>
                                        <p:tgtEl>
                                          <p:spTgt spid="291">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Hardware Basics</a:t>
            </a:r>
          </a:p>
        </p:txBody>
      </p:sp>
      <p:sp>
        <p:nvSpPr>
          <p:cNvPr id="133" name="Shape 133"/>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Input devices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Information is passed to the computer through keyboards, mice, etc.</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Output devices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Processed information is presented to the user through the monitor, printer, etc.</a:t>
            </a:r>
          </a:p>
        </p:txBody>
      </p:sp>
      <p:sp>
        <p:nvSpPr>
          <p:cNvPr id="134" name="Shape 134"/>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7</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21284473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anim calcmode="lin" valueType="num">
                                      <p:cBhvr additive="base">
                                        <p:cTn id="7" dur="500"/>
                                        <p:tgtEl>
                                          <p:spTgt spid="13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33">
                                            <p:txEl>
                                              <p:pRg st="1" end="1"/>
                                            </p:txEl>
                                          </p:spTgt>
                                        </p:tgtEl>
                                        <p:attrNameLst>
                                          <p:attrName>style.visibility</p:attrName>
                                        </p:attrNameLst>
                                      </p:cBhvr>
                                      <p:to>
                                        <p:strVal val="visible"/>
                                      </p:to>
                                    </p:set>
                                    <p:anim calcmode="lin" valueType="num">
                                      <p:cBhvr additive="base">
                                        <p:cTn id="12" dur="500"/>
                                        <p:tgtEl>
                                          <p:spTgt spid="13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33">
                                            <p:txEl>
                                              <p:pRg st="2" end="2"/>
                                            </p:txEl>
                                          </p:spTgt>
                                        </p:tgtEl>
                                        <p:attrNameLst>
                                          <p:attrName>style.visibility</p:attrName>
                                        </p:attrNameLst>
                                      </p:cBhvr>
                                      <p:to>
                                        <p:strVal val="visible"/>
                                      </p:to>
                                    </p:set>
                                    <p:anim calcmode="lin" valueType="num">
                                      <p:cBhvr additive="base">
                                        <p:cTn id="17" dur="500"/>
                                        <p:tgtEl>
                                          <p:spTgt spid="133">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33">
                                            <p:txEl>
                                              <p:pRg st="3" end="3"/>
                                            </p:txEl>
                                          </p:spTgt>
                                        </p:tgtEl>
                                        <p:attrNameLst>
                                          <p:attrName>style.visibility</p:attrName>
                                        </p:attrNameLst>
                                      </p:cBhvr>
                                      <p:to>
                                        <p:strVal val="visible"/>
                                      </p:to>
                                    </p:set>
                                    <p:anim calcmode="lin" valueType="num">
                                      <p:cBhvr additive="base">
                                        <p:cTn id="22" dur="500"/>
                                        <p:tgtEl>
                                          <p:spTgt spid="133">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70</a:t>
            </a:fld>
            <a:endParaRPr lang="en-US" sz="1400">
              <a:solidFill>
                <a:schemeClr val="dk1"/>
              </a:solidFill>
              <a:latin typeface="Tahoma"/>
              <a:ea typeface="Tahoma"/>
              <a:cs typeface="Tahoma"/>
              <a:sym typeface="Tahoma"/>
            </a:endParaRPr>
          </a:p>
        </p:txBody>
      </p:sp>
      <p:sp>
        <p:nvSpPr>
          <p:cNvPr id="297" name="Shape 297"/>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Simultaneous Assignment</a:t>
            </a:r>
          </a:p>
        </p:txBody>
      </p:sp>
      <p:sp>
        <p:nvSpPr>
          <p:cNvPr id="298" name="Shape 298"/>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We can swap the values of two variables quite easily in Python!</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x, y = y, x</a:t>
            </a:r>
          </a:p>
          <a:p>
            <a:pPr marL="742932" lvl="1" indent="-285744">
              <a:lnSpc>
                <a:spcPct val="100000"/>
              </a:lnSpc>
              <a:spcBef>
                <a:spcPts val="360"/>
              </a:spcBef>
              <a:buClr>
                <a:schemeClr val="hlink"/>
              </a:buClr>
              <a:buSzPct val="25000"/>
              <a:buNone/>
            </a:pPr>
            <a:r>
              <a:rPr lang="en-US">
                <a:solidFill>
                  <a:schemeClr val="dk1"/>
                </a:solidFill>
                <a:latin typeface="Tahoma"/>
                <a:ea typeface="Tahoma"/>
                <a:cs typeface="Tahoma"/>
                <a:sym typeface="Tahoma"/>
              </a:rPr>
              <a:t>&gt;&gt;&gt; x = 3</a:t>
            </a:r>
          </a:p>
          <a:p>
            <a:pPr marL="742932" lvl="1" indent="-285744">
              <a:lnSpc>
                <a:spcPct val="100000"/>
              </a:lnSpc>
              <a:spcBef>
                <a:spcPts val="360"/>
              </a:spcBef>
              <a:buClr>
                <a:schemeClr val="hlink"/>
              </a:buClr>
              <a:buSzPct val="25000"/>
              <a:buNone/>
            </a:pPr>
            <a:r>
              <a:rPr lang="en-US">
                <a:solidFill>
                  <a:schemeClr val="dk1"/>
                </a:solidFill>
                <a:latin typeface="Tahoma"/>
                <a:ea typeface="Tahoma"/>
                <a:cs typeface="Tahoma"/>
                <a:sym typeface="Tahoma"/>
              </a:rPr>
              <a:t>&gt;&gt;&gt; y = 4</a:t>
            </a:r>
          </a:p>
          <a:p>
            <a:pPr marL="742932" lvl="1" indent="-285744">
              <a:lnSpc>
                <a:spcPct val="100000"/>
              </a:lnSpc>
              <a:spcBef>
                <a:spcPts val="360"/>
              </a:spcBef>
              <a:buClr>
                <a:schemeClr val="hlink"/>
              </a:buClr>
              <a:buSzPct val="25000"/>
              <a:buNone/>
            </a:pPr>
            <a:r>
              <a:rPr lang="en-US">
                <a:solidFill>
                  <a:schemeClr val="dk1"/>
                </a:solidFill>
                <a:latin typeface="Tahoma"/>
                <a:ea typeface="Tahoma"/>
                <a:cs typeface="Tahoma"/>
                <a:sym typeface="Tahoma"/>
              </a:rPr>
              <a:t>&gt;&gt;&gt; print(x, y)</a:t>
            </a:r>
          </a:p>
          <a:p>
            <a:pPr marL="742932" lvl="1" indent="-285744">
              <a:lnSpc>
                <a:spcPct val="100000"/>
              </a:lnSpc>
              <a:spcBef>
                <a:spcPts val="360"/>
              </a:spcBef>
              <a:buClr>
                <a:schemeClr val="hlink"/>
              </a:buClr>
              <a:buSzPct val="25000"/>
              <a:buNone/>
            </a:pPr>
            <a:r>
              <a:rPr lang="en-US">
                <a:solidFill>
                  <a:schemeClr val="dk1"/>
                </a:solidFill>
                <a:latin typeface="Tahoma"/>
                <a:ea typeface="Tahoma"/>
                <a:cs typeface="Tahoma"/>
                <a:sym typeface="Tahoma"/>
              </a:rPr>
              <a:t>3 4</a:t>
            </a:r>
          </a:p>
          <a:p>
            <a:pPr marL="742932" lvl="1" indent="-285744">
              <a:lnSpc>
                <a:spcPct val="100000"/>
              </a:lnSpc>
              <a:spcBef>
                <a:spcPts val="360"/>
              </a:spcBef>
              <a:buClr>
                <a:schemeClr val="hlink"/>
              </a:buClr>
              <a:buSzPct val="25000"/>
              <a:buNone/>
            </a:pPr>
            <a:r>
              <a:rPr lang="en-US">
                <a:solidFill>
                  <a:schemeClr val="dk1"/>
                </a:solidFill>
                <a:latin typeface="Tahoma"/>
                <a:ea typeface="Tahoma"/>
                <a:cs typeface="Tahoma"/>
                <a:sym typeface="Tahoma"/>
              </a:rPr>
              <a:t>&gt;&gt;&gt; x, y = y, x</a:t>
            </a:r>
          </a:p>
          <a:p>
            <a:pPr marL="742932" lvl="1" indent="-285744">
              <a:lnSpc>
                <a:spcPct val="100000"/>
              </a:lnSpc>
              <a:spcBef>
                <a:spcPts val="360"/>
              </a:spcBef>
              <a:buClr>
                <a:schemeClr val="hlink"/>
              </a:buClr>
              <a:buSzPct val="25000"/>
              <a:buNone/>
            </a:pPr>
            <a:r>
              <a:rPr lang="en-US">
                <a:solidFill>
                  <a:schemeClr val="dk1"/>
                </a:solidFill>
                <a:latin typeface="Tahoma"/>
                <a:ea typeface="Tahoma"/>
                <a:cs typeface="Tahoma"/>
                <a:sym typeface="Tahoma"/>
              </a:rPr>
              <a:t>&gt;&gt;&gt; print x, y</a:t>
            </a:r>
          </a:p>
          <a:p>
            <a:pPr marL="742932" lvl="1" indent="-285744">
              <a:lnSpc>
                <a:spcPct val="100000"/>
              </a:lnSpc>
              <a:spcBef>
                <a:spcPts val="360"/>
              </a:spcBef>
              <a:buClr>
                <a:schemeClr val="hlink"/>
              </a:buClr>
              <a:buSzPct val="25000"/>
              <a:buNone/>
            </a:pPr>
            <a:r>
              <a:rPr lang="en-US">
                <a:solidFill>
                  <a:schemeClr val="dk1"/>
                </a:solidFill>
                <a:latin typeface="Tahoma"/>
                <a:ea typeface="Tahoma"/>
                <a:cs typeface="Tahoma"/>
                <a:sym typeface="Tahoma"/>
              </a:rPr>
              <a:t>4 3</a:t>
            </a:r>
          </a:p>
        </p:txBody>
      </p:sp>
    </p:spTree>
    <p:extLst>
      <p:ext uri="{BB962C8B-B14F-4D97-AF65-F5344CB8AC3E}">
        <p14:creationId xmlns:p14="http://schemas.microsoft.com/office/powerpoint/2010/main" val="188549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8">
                                            <p:txEl>
                                              <p:pRg st="0" end="0"/>
                                            </p:txEl>
                                          </p:spTgt>
                                        </p:tgtEl>
                                        <p:attrNameLst>
                                          <p:attrName>style.visibility</p:attrName>
                                        </p:attrNameLst>
                                      </p:cBhvr>
                                      <p:to>
                                        <p:strVal val="visible"/>
                                      </p:to>
                                    </p:set>
                                    <p:anim calcmode="lin" valueType="num">
                                      <p:cBhvr additive="base">
                                        <p:cTn id="7" dur="500"/>
                                        <p:tgtEl>
                                          <p:spTgt spid="29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98">
                                            <p:txEl>
                                              <p:pRg st="1" end="1"/>
                                            </p:txEl>
                                          </p:spTgt>
                                        </p:tgtEl>
                                        <p:attrNameLst>
                                          <p:attrName>style.visibility</p:attrName>
                                        </p:attrNameLst>
                                      </p:cBhvr>
                                      <p:to>
                                        <p:strVal val="visible"/>
                                      </p:to>
                                    </p:set>
                                    <p:anim calcmode="lin" valueType="num">
                                      <p:cBhvr additive="base">
                                        <p:cTn id="12" dur="500"/>
                                        <p:tgtEl>
                                          <p:spTgt spid="29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98">
                                            <p:txEl>
                                              <p:pRg st="2" end="2"/>
                                            </p:txEl>
                                          </p:spTgt>
                                        </p:tgtEl>
                                        <p:attrNameLst>
                                          <p:attrName>style.visibility</p:attrName>
                                        </p:attrNameLst>
                                      </p:cBhvr>
                                      <p:to>
                                        <p:strVal val="visible"/>
                                      </p:to>
                                    </p:set>
                                    <p:anim calcmode="lin" valueType="num">
                                      <p:cBhvr additive="base">
                                        <p:cTn id="17" dur="500"/>
                                        <p:tgtEl>
                                          <p:spTgt spid="29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98">
                                            <p:txEl>
                                              <p:pRg st="3" end="3"/>
                                            </p:txEl>
                                          </p:spTgt>
                                        </p:tgtEl>
                                        <p:attrNameLst>
                                          <p:attrName>style.visibility</p:attrName>
                                        </p:attrNameLst>
                                      </p:cBhvr>
                                      <p:to>
                                        <p:strVal val="visible"/>
                                      </p:to>
                                    </p:set>
                                    <p:anim calcmode="lin" valueType="num">
                                      <p:cBhvr additive="base">
                                        <p:cTn id="22" dur="500"/>
                                        <p:tgtEl>
                                          <p:spTgt spid="298">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98">
                                            <p:txEl>
                                              <p:pRg st="4" end="4"/>
                                            </p:txEl>
                                          </p:spTgt>
                                        </p:tgtEl>
                                        <p:attrNameLst>
                                          <p:attrName>style.visibility</p:attrName>
                                        </p:attrNameLst>
                                      </p:cBhvr>
                                      <p:to>
                                        <p:strVal val="visible"/>
                                      </p:to>
                                    </p:set>
                                    <p:anim calcmode="lin" valueType="num">
                                      <p:cBhvr additive="base">
                                        <p:cTn id="27" dur="500"/>
                                        <p:tgtEl>
                                          <p:spTgt spid="298">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298">
                                            <p:txEl>
                                              <p:pRg st="5" end="5"/>
                                            </p:txEl>
                                          </p:spTgt>
                                        </p:tgtEl>
                                        <p:attrNameLst>
                                          <p:attrName>style.visibility</p:attrName>
                                        </p:attrNameLst>
                                      </p:cBhvr>
                                      <p:to>
                                        <p:strVal val="visible"/>
                                      </p:to>
                                    </p:set>
                                    <p:anim calcmode="lin" valueType="num">
                                      <p:cBhvr additive="base">
                                        <p:cTn id="32" dur="500"/>
                                        <p:tgtEl>
                                          <p:spTgt spid="298">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98">
                                            <p:txEl>
                                              <p:pRg st="6" end="6"/>
                                            </p:txEl>
                                          </p:spTgt>
                                        </p:tgtEl>
                                        <p:attrNameLst>
                                          <p:attrName>style.visibility</p:attrName>
                                        </p:attrNameLst>
                                      </p:cBhvr>
                                      <p:to>
                                        <p:strVal val="visible"/>
                                      </p:to>
                                    </p:set>
                                    <p:anim calcmode="lin" valueType="num">
                                      <p:cBhvr additive="base">
                                        <p:cTn id="37" dur="500"/>
                                        <p:tgtEl>
                                          <p:spTgt spid="298">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298">
                                            <p:txEl>
                                              <p:pRg st="7" end="7"/>
                                            </p:txEl>
                                          </p:spTgt>
                                        </p:tgtEl>
                                        <p:attrNameLst>
                                          <p:attrName>style.visibility</p:attrName>
                                        </p:attrNameLst>
                                      </p:cBhvr>
                                      <p:to>
                                        <p:strVal val="visible"/>
                                      </p:to>
                                    </p:set>
                                    <p:anim calcmode="lin" valueType="num">
                                      <p:cBhvr additive="base">
                                        <p:cTn id="42" dur="500"/>
                                        <p:tgtEl>
                                          <p:spTgt spid="298">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298">
                                            <p:txEl>
                                              <p:pRg st="8" end="8"/>
                                            </p:txEl>
                                          </p:spTgt>
                                        </p:tgtEl>
                                        <p:attrNameLst>
                                          <p:attrName>style.visibility</p:attrName>
                                        </p:attrNameLst>
                                      </p:cBhvr>
                                      <p:to>
                                        <p:strVal val="visible"/>
                                      </p:to>
                                    </p:set>
                                    <p:anim calcmode="lin" valueType="num">
                                      <p:cBhvr additive="base">
                                        <p:cTn id="47" dur="500"/>
                                        <p:tgtEl>
                                          <p:spTgt spid="298">
                                            <p:txEl>
                                              <p:pRg st="8" end="8"/>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71</a:t>
            </a:fld>
            <a:endParaRPr lang="en-US" sz="1400">
              <a:solidFill>
                <a:schemeClr val="dk1"/>
              </a:solidFill>
              <a:latin typeface="Tahoma"/>
              <a:ea typeface="Tahoma"/>
              <a:cs typeface="Tahoma"/>
              <a:sym typeface="Tahoma"/>
            </a:endParaRPr>
          </a:p>
        </p:txBody>
      </p:sp>
      <p:sp>
        <p:nvSpPr>
          <p:cNvPr id="304" name="Shape 304"/>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Simultaneous Assignment	</a:t>
            </a:r>
          </a:p>
        </p:txBody>
      </p:sp>
      <p:sp>
        <p:nvSpPr>
          <p:cNvPr id="305" name="Shape 305"/>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We can use this same idea to input multiple variables from a single input statement!</a:t>
            </a:r>
          </a:p>
          <a:p>
            <a:pPr marL="342891" indent="-342891">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Use commas to separate the inputs</a:t>
            </a:r>
            <a:br>
              <a:rPr lang="en-US" sz="32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def spamneggs():</a:t>
            </a:r>
            <a:br>
              <a:rPr lang="en-US" sz="16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   spam, eggs = eval(input("Enter # of slices of spam followed by # of eggs: "))</a:t>
            </a:r>
            <a:br>
              <a:rPr lang="en-US" sz="16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   print ("You ordered", eggs, "eggs and", spam, "slices of spam. Yum!</a:t>
            </a:r>
            <a:r>
              <a:rPr lang="en-US" sz="1600">
                <a:solidFill>
                  <a:schemeClr val="dk1"/>
                </a:solidFill>
                <a:latin typeface="Times New Roman"/>
                <a:ea typeface="Times New Roman"/>
                <a:cs typeface="Times New Roman"/>
                <a:sym typeface="Times New Roman"/>
              </a:rPr>
              <a:t>“)</a:t>
            </a:r>
            <a:r>
              <a:rPr lang="en-US" sz="1600">
                <a:solidFill>
                  <a:schemeClr val="dk1"/>
                </a:solidFill>
                <a:latin typeface="Tahoma"/>
                <a:ea typeface="Tahoma"/>
                <a:cs typeface="Tahoma"/>
                <a:sym typeface="Tahoma"/>
              </a:rPr>
              <a:t/>
            </a:r>
            <a:br>
              <a:rPr lang="en-US" sz="16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
            </a:r>
            <a:br>
              <a:rPr lang="en-US" sz="16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&gt;&gt;&gt; spamneggs()</a:t>
            </a:r>
            <a:br>
              <a:rPr lang="en-US" sz="16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Enter the number of slices of spam followed by the number of eggs: 3, 2</a:t>
            </a:r>
            <a:br>
              <a:rPr lang="en-US" sz="16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You ordered 2 eggs and 3 slices of spam. Yum!</a:t>
            </a:r>
            <a:br>
              <a:rPr lang="en-US" sz="16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&gt;&gt;&gt; </a:t>
            </a:r>
          </a:p>
          <a:p>
            <a:pPr marL="342891" indent="-342891">
              <a:spcBef>
                <a:spcPts val="320"/>
              </a:spcBef>
              <a:buClr>
                <a:schemeClr val="folHlink"/>
              </a:buClr>
              <a:buSzPct val="60000"/>
              <a:buNone/>
            </a:pPr>
            <a:endParaRPr sz="16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17131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5">
                                            <p:txEl>
                                              <p:pRg st="0" end="0"/>
                                            </p:txEl>
                                          </p:spTgt>
                                        </p:tgtEl>
                                        <p:attrNameLst>
                                          <p:attrName>style.visibility</p:attrName>
                                        </p:attrNameLst>
                                      </p:cBhvr>
                                      <p:to>
                                        <p:strVal val="visible"/>
                                      </p:to>
                                    </p:set>
                                    <p:anim calcmode="lin" valueType="num">
                                      <p:cBhvr additive="base">
                                        <p:cTn id="7" dur="500"/>
                                        <p:tgtEl>
                                          <p:spTgt spid="30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05">
                                            <p:txEl>
                                              <p:pRg st="1" end="1"/>
                                            </p:txEl>
                                          </p:spTgt>
                                        </p:tgtEl>
                                        <p:attrNameLst>
                                          <p:attrName>style.visibility</p:attrName>
                                        </p:attrNameLst>
                                      </p:cBhvr>
                                      <p:to>
                                        <p:strVal val="visible"/>
                                      </p:to>
                                    </p:set>
                                    <p:anim calcmode="lin" valueType="num">
                                      <p:cBhvr additive="base">
                                        <p:cTn id="12" dur="500"/>
                                        <p:tgtEl>
                                          <p:spTgt spid="305">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72</a:t>
            </a:fld>
            <a:endParaRPr lang="en-US" sz="1400">
              <a:solidFill>
                <a:schemeClr val="dk1"/>
              </a:solidFill>
              <a:latin typeface="Tahoma"/>
              <a:ea typeface="Tahoma"/>
              <a:cs typeface="Tahoma"/>
              <a:sym typeface="Tahoma"/>
            </a:endParaRPr>
          </a:p>
        </p:txBody>
      </p:sp>
      <p:sp>
        <p:nvSpPr>
          <p:cNvPr id="311" name="Shape 311"/>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Definite Loops</a:t>
            </a:r>
          </a:p>
        </p:txBody>
      </p:sp>
      <p:sp>
        <p:nvSpPr>
          <p:cNvPr id="312" name="Shape 312"/>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A </a:t>
            </a:r>
            <a:r>
              <a:rPr lang="en-US" sz="3200" i="1">
                <a:solidFill>
                  <a:schemeClr val="dk1"/>
                </a:solidFill>
                <a:latin typeface="Tahoma"/>
                <a:ea typeface="Tahoma"/>
                <a:cs typeface="Tahoma"/>
                <a:sym typeface="Tahoma"/>
              </a:rPr>
              <a:t>definite</a:t>
            </a:r>
            <a:r>
              <a:rPr lang="en-US" sz="3200">
                <a:solidFill>
                  <a:schemeClr val="dk1"/>
                </a:solidFill>
                <a:latin typeface="Tahoma"/>
                <a:ea typeface="Tahoma"/>
                <a:cs typeface="Tahoma"/>
                <a:sym typeface="Tahoma"/>
              </a:rPr>
              <a:t> loop executes a definite number of times, i.e., at the time Python starts the loop it knows exactly how many </a:t>
            </a:r>
            <a:r>
              <a:rPr lang="en-US" sz="3200" i="1">
                <a:solidFill>
                  <a:schemeClr val="dk1"/>
                </a:solidFill>
                <a:latin typeface="Tahoma"/>
                <a:ea typeface="Tahoma"/>
                <a:cs typeface="Tahoma"/>
                <a:sym typeface="Tahoma"/>
              </a:rPr>
              <a:t>iterations</a:t>
            </a:r>
            <a:r>
              <a:rPr lang="en-US" sz="3200">
                <a:solidFill>
                  <a:schemeClr val="dk1"/>
                </a:solidFill>
                <a:latin typeface="Tahoma"/>
                <a:ea typeface="Tahoma"/>
                <a:cs typeface="Tahoma"/>
                <a:sym typeface="Tahoma"/>
              </a:rPr>
              <a:t> to do.</a:t>
            </a:r>
          </a:p>
          <a:p>
            <a:pPr marL="342891" indent="-342891">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for &lt;var&gt; in &lt;sequence&gt;:</a:t>
            </a:r>
            <a:br>
              <a:rPr lang="en-US" sz="3200">
                <a:solidFill>
                  <a:schemeClr val="dk1"/>
                </a:solidFill>
                <a:latin typeface="Tahoma"/>
                <a:ea typeface="Tahoma"/>
                <a:cs typeface="Tahoma"/>
                <a:sym typeface="Tahoma"/>
              </a:rPr>
            </a:br>
            <a:r>
              <a:rPr lang="en-US" sz="3200">
                <a:solidFill>
                  <a:schemeClr val="dk1"/>
                </a:solidFill>
                <a:latin typeface="Tahoma"/>
                <a:ea typeface="Tahoma"/>
                <a:cs typeface="Tahoma"/>
                <a:sym typeface="Tahoma"/>
              </a:rPr>
              <a:t>	&lt;body&gt;</a:t>
            </a:r>
          </a:p>
          <a:p>
            <a:pPr marL="342891" indent="-342891">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The beginning and end of the body are indicated by indentation.</a:t>
            </a:r>
          </a:p>
        </p:txBody>
      </p:sp>
    </p:spTree>
    <p:extLst>
      <p:ext uri="{BB962C8B-B14F-4D97-AF65-F5344CB8AC3E}">
        <p14:creationId xmlns:p14="http://schemas.microsoft.com/office/powerpoint/2010/main" val="94817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2">
                                            <p:txEl>
                                              <p:pRg st="0" end="0"/>
                                            </p:txEl>
                                          </p:spTgt>
                                        </p:tgtEl>
                                        <p:attrNameLst>
                                          <p:attrName>style.visibility</p:attrName>
                                        </p:attrNameLst>
                                      </p:cBhvr>
                                      <p:to>
                                        <p:strVal val="visible"/>
                                      </p:to>
                                    </p:set>
                                    <p:anim calcmode="lin" valueType="num">
                                      <p:cBhvr additive="base">
                                        <p:cTn id="7" dur="500"/>
                                        <p:tgtEl>
                                          <p:spTgt spid="31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12">
                                            <p:txEl>
                                              <p:pRg st="1" end="1"/>
                                            </p:txEl>
                                          </p:spTgt>
                                        </p:tgtEl>
                                        <p:attrNameLst>
                                          <p:attrName>style.visibility</p:attrName>
                                        </p:attrNameLst>
                                      </p:cBhvr>
                                      <p:to>
                                        <p:strVal val="visible"/>
                                      </p:to>
                                    </p:set>
                                    <p:anim calcmode="lin" valueType="num">
                                      <p:cBhvr additive="base">
                                        <p:cTn id="12" dur="500"/>
                                        <p:tgtEl>
                                          <p:spTgt spid="31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12">
                                            <p:txEl>
                                              <p:pRg st="2" end="2"/>
                                            </p:txEl>
                                          </p:spTgt>
                                        </p:tgtEl>
                                        <p:attrNameLst>
                                          <p:attrName>style.visibility</p:attrName>
                                        </p:attrNameLst>
                                      </p:cBhvr>
                                      <p:to>
                                        <p:strVal val="visible"/>
                                      </p:to>
                                    </p:set>
                                    <p:anim calcmode="lin" valueType="num">
                                      <p:cBhvr additive="base">
                                        <p:cTn id="17" dur="500"/>
                                        <p:tgtEl>
                                          <p:spTgt spid="312">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73</a:t>
            </a:fld>
            <a:endParaRPr lang="en-US" sz="1400">
              <a:solidFill>
                <a:schemeClr val="dk1"/>
              </a:solidFill>
              <a:latin typeface="Tahoma"/>
              <a:ea typeface="Tahoma"/>
              <a:cs typeface="Tahoma"/>
              <a:sym typeface="Tahoma"/>
            </a:endParaRPr>
          </a:p>
        </p:txBody>
      </p:sp>
      <p:sp>
        <p:nvSpPr>
          <p:cNvPr id="318" name="Shape 318"/>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Definite Loops</a:t>
            </a:r>
          </a:p>
        </p:txBody>
      </p:sp>
      <p:sp>
        <p:nvSpPr>
          <p:cNvPr id="319" name="Shape 319"/>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25000"/>
              <a:buNone/>
            </a:pPr>
            <a:r>
              <a:rPr lang="en-US" sz="3200">
                <a:solidFill>
                  <a:schemeClr val="dk1"/>
                </a:solidFill>
                <a:latin typeface="Tahoma"/>
                <a:ea typeface="Tahoma"/>
                <a:cs typeface="Tahoma"/>
                <a:sym typeface="Tahoma"/>
              </a:rPr>
              <a:t>for &lt;var&gt; in &lt;sequence&gt;:</a:t>
            </a:r>
            <a:br>
              <a:rPr lang="en-US" sz="3200">
                <a:solidFill>
                  <a:schemeClr val="dk1"/>
                </a:solidFill>
                <a:latin typeface="Tahoma"/>
                <a:ea typeface="Tahoma"/>
                <a:cs typeface="Tahoma"/>
                <a:sym typeface="Tahoma"/>
              </a:rPr>
            </a:br>
            <a:r>
              <a:rPr lang="en-US" sz="3200">
                <a:solidFill>
                  <a:schemeClr val="dk1"/>
                </a:solidFill>
                <a:latin typeface="Tahoma"/>
                <a:ea typeface="Tahoma"/>
                <a:cs typeface="Tahoma"/>
                <a:sym typeface="Tahoma"/>
              </a:rPr>
              <a:t>&lt;body&gt;</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The variable after the </a:t>
            </a:r>
            <a:r>
              <a:rPr lang="en-US" sz="3200" i="1">
                <a:solidFill>
                  <a:schemeClr val="dk1"/>
                </a:solidFill>
                <a:latin typeface="Tahoma"/>
                <a:ea typeface="Tahoma"/>
                <a:cs typeface="Tahoma"/>
                <a:sym typeface="Tahoma"/>
              </a:rPr>
              <a:t>for</a:t>
            </a:r>
            <a:r>
              <a:rPr lang="en-US" sz="3200">
                <a:solidFill>
                  <a:schemeClr val="dk1"/>
                </a:solidFill>
                <a:latin typeface="Tahoma"/>
                <a:ea typeface="Tahoma"/>
                <a:cs typeface="Tahoma"/>
                <a:sym typeface="Tahoma"/>
              </a:rPr>
              <a:t> is called the </a:t>
            </a:r>
            <a:r>
              <a:rPr lang="en-US" sz="3200" i="1">
                <a:solidFill>
                  <a:schemeClr val="dk1"/>
                </a:solidFill>
                <a:latin typeface="Tahoma"/>
                <a:ea typeface="Tahoma"/>
                <a:cs typeface="Tahoma"/>
                <a:sym typeface="Tahoma"/>
              </a:rPr>
              <a:t>loop index</a:t>
            </a:r>
            <a:r>
              <a:rPr lang="en-US" sz="3200">
                <a:solidFill>
                  <a:schemeClr val="dk1"/>
                </a:solidFill>
                <a:latin typeface="Tahoma"/>
                <a:ea typeface="Tahoma"/>
                <a:cs typeface="Tahoma"/>
                <a:sym typeface="Tahoma"/>
              </a:rPr>
              <a:t>. It takes on each successive value in </a:t>
            </a:r>
            <a:r>
              <a:rPr lang="en-US" sz="3200" i="1">
                <a:solidFill>
                  <a:schemeClr val="dk1"/>
                </a:solidFill>
                <a:latin typeface="Tahoma"/>
                <a:ea typeface="Tahoma"/>
                <a:cs typeface="Tahoma"/>
                <a:sym typeface="Tahoma"/>
              </a:rPr>
              <a:t>sequence</a:t>
            </a:r>
            <a:r>
              <a:rPr lang="en-US" sz="3200">
                <a:solidFill>
                  <a:schemeClr val="dk1"/>
                </a:solidFill>
                <a:latin typeface="Tahoma"/>
                <a:ea typeface="Tahoma"/>
                <a:cs typeface="Tahoma"/>
                <a:sym typeface="Tahoma"/>
              </a:rPr>
              <a:t>.</a:t>
            </a:r>
          </a:p>
          <a:p>
            <a:pPr marL="342891" indent="-342891">
              <a:spcBef>
                <a:spcPts val="640"/>
              </a:spcBef>
              <a:buClr>
                <a:schemeClr val="folHlink"/>
              </a:buClr>
              <a:buSzPct val="60000"/>
              <a:buNone/>
            </a:pPr>
            <a:endParaRPr sz="32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43496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9">
                                            <p:txEl>
                                              <p:pRg st="0" end="0"/>
                                            </p:txEl>
                                          </p:spTgt>
                                        </p:tgtEl>
                                        <p:attrNameLst>
                                          <p:attrName>style.visibility</p:attrName>
                                        </p:attrNameLst>
                                      </p:cBhvr>
                                      <p:to>
                                        <p:strVal val="visible"/>
                                      </p:to>
                                    </p:set>
                                    <p:anim calcmode="lin" valueType="num">
                                      <p:cBhvr additive="base">
                                        <p:cTn id="7" dur="500"/>
                                        <p:tgtEl>
                                          <p:spTgt spid="31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19">
                                            <p:txEl>
                                              <p:pRg st="1" end="1"/>
                                            </p:txEl>
                                          </p:spTgt>
                                        </p:tgtEl>
                                        <p:attrNameLst>
                                          <p:attrName>style.visibility</p:attrName>
                                        </p:attrNameLst>
                                      </p:cBhvr>
                                      <p:to>
                                        <p:strVal val="visible"/>
                                      </p:to>
                                    </p:set>
                                    <p:anim calcmode="lin" valueType="num">
                                      <p:cBhvr additive="base">
                                        <p:cTn id="12" dur="500"/>
                                        <p:tgtEl>
                                          <p:spTgt spid="319">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74</a:t>
            </a:fld>
            <a:endParaRPr lang="en-US" sz="1400">
              <a:solidFill>
                <a:schemeClr val="dk1"/>
              </a:solidFill>
              <a:latin typeface="Tahoma"/>
              <a:ea typeface="Tahoma"/>
              <a:cs typeface="Tahoma"/>
              <a:sym typeface="Tahoma"/>
            </a:endParaRPr>
          </a:p>
        </p:txBody>
      </p:sp>
      <p:sp>
        <p:nvSpPr>
          <p:cNvPr id="325" name="Shape 325"/>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Definite Loops</a:t>
            </a:r>
          </a:p>
        </p:txBody>
      </p:sp>
      <p:sp>
        <p:nvSpPr>
          <p:cNvPr id="326" name="Shape 326"/>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25000"/>
              <a:buNone/>
            </a:pPr>
            <a:r>
              <a:rPr lang="en-US" sz="1400">
                <a:solidFill>
                  <a:schemeClr val="dk1"/>
                </a:solidFill>
                <a:latin typeface="Tahoma"/>
                <a:ea typeface="Tahoma"/>
                <a:cs typeface="Tahoma"/>
                <a:sym typeface="Tahoma"/>
              </a:rPr>
              <a:t>&gt;&gt;&gt; for i in [0,1,2,3]:</a:t>
            </a:r>
          </a:p>
          <a:p>
            <a:pPr marL="342891" indent="-342891">
              <a:spcBef>
                <a:spcPts val="280"/>
              </a:spcBef>
              <a:buClr>
                <a:schemeClr val="folHlink"/>
              </a:buClr>
              <a:buSzPct val="25000"/>
              <a:buNone/>
            </a:pPr>
            <a:r>
              <a:rPr lang="en-US" sz="1400">
                <a:solidFill>
                  <a:schemeClr val="dk1"/>
                </a:solidFill>
                <a:latin typeface="Tahoma"/>
                <a:ea typeface="Tahoma"/>
                <a:cs typeface="Tahoma"/>
                <a:sym typeface="Tahoma"/>
              </a:rPr>
              <a:t>	print (i)</a:t>
            </a:r>
          </a:p>
          <a:p>
            <a:pPr marL="342891" indent="-342891">
              <a:spcBef>
                <a:spcPts val="280"/>
              </a:spcBef>
              <a:buClr>
                <a:schemeClr val="folHlink"/>
              </a:buClr>
              <a:buSzPct val="25000"/>
              <a:buNone/>
            </a:pPr>
            <a:endParaRPr sz="1400">
              <a:solidFill>
                <a:schemeClr val="dk1"/>
              </a:solidFill>
              <a:latin typeface="Tahoma"/>
              <a:ea typeface="Tahoma"/>
              <a:cs typeface="Tahoma"/>
              <a:sym typeface="Tahoma"/>
            </a:endParaRPr>
          </a:p>
          <a:p>
            <a:pPr marL="342891" indent="-342891">
              <a:spcBef>
                <a:spcPts val="280"/>
              </a:spcBef>
              <a:buClr>
                <a:schemeClr val="folHlink"/>
              </a:buClr>
              <a:buSzPct val="25000"/>
              <a:buNone/>
            </a:pPr>
            <a:r>
              <a:rPr lang="en-US" sz="1400">
                <a:solidFill>
                  <a:schemeClr val="dk1"/>
                </a:solidFill>
                <a:latin typeface="Tahoma"/>
                <a:ea typeface="Tahoma"/>
                <a:cs typeface="Tahoma"/>
                <a:sym typeface="Tahoma"/>
              </a:rPr>
              <a:t>0</a:t>
            </a:r>
          </a:p>
          <a:p>
            <a:pPr marL="342891" indent="-342891">
              <a:spcBef>
                <a:spcPts val="280"/>
              </a:spcBef>
              <a:buClr>
                <a:schemeClr val="folHlink"/>
              </a:buClr>
              <a:buSzPct val="25000"/>
              <a:buNone/>
            </a:pPr>
            <a:r>
              <a:rPr lang="en-US" sz="1400">
                <a:solidFill>
                  <a:schemeClr val="dk1"/>
                </a:solidFill>
                <a:latin typeface="Tahoma"/>
                <a:ea typeface="Tahoma"/>
                <a:cs typeface="Tahoma"/>
                <a:sym typeface="Tahoma"/>
              </a:rPr>
              <a:t>1</a:t>
            </a:r>
          </a:p>
          <a:p>
            <a:pPr marL="342891" indent="-342891">
              <a:spcBef>
                <a:spcPts val="280"/>
              </a:spcBef>
              <a:buClr>
                <a:schemeClr val="folHlink"/>
              </a:buClr>
              <a:buSzPct val="25000"/>
              <a:buNone/>
            </a:pPr>
            <a:r>
              <a:rPr lang="en-US" sz="1400">
                <a:solidFill>
                  <a:schemeClr val="dk1"/>
                </a:solidFill>
                <a:latin typeface="Tahoma"/>
                <a:ea typeface="Tahoma"/>
                <a:cs typeface="Tahoma"/>
                <a:sym typeface="Tahoma"/>
              </a:rPr>
              <a:t>2</a:t>
            </a:r>
          </a:p>
          <a:p>
            <a:pPr marL="342891" indent="-342891">
              <a:spcBef>
                <a:spcPts val="280"/>
              </a:spcBef>
              <a:buClr>
                <a:schemeClr val="folHlink"/>
              </a:buClr>
              <a:buSzPct val="25000"/>
              <a:buNone/>
            </a:pPr>
            <a:r>
              <a:rPr lang="en-US" sz="1400">
                <a:solidFill>
                  <a:schemeClr val="dk1"/>
                </a:solidFill>
                <a:latin typeface="Tahoma"/>
                <a:ea typeface="Tahoma"/>
                <a:cs typeface="Tahoma"/>
                <a:sym typeface="Tahoma"/>
              </a:rPr>
              <a:t>3</a:t>
            </a:r>
          </a:p>
          <a:p>
            <a:pPr marL="342891" indent="-342891">
              <a:spcBef>
                <a:spcPts val="280"/>
              </a:spcBef>
              <a:buClr>
                <a:schemeClr val="folHlink"/>
              </a:buClr>
              <a:buSzPct val="25000"/>
              <a:buNone/>
            </a:pPr>
            <a:r>
              <a:rPr lang="en-US" sz="1400">
                <a:solidFill>
                  <a:schemeClr val="dk1"/>
                </a:solidFill>
                <a:latin typeface="Tahoma"/>
                <a:ea typeface="Tahoma"/>
                <a:cs typeface="Tahoma"/>
                <a:sym typeface="Tahoma"/>
              </a:rPr>
              <a:t>&gt;&gt;&gt; for odd in [1, 3, 5, 7]:</a:t>
            </a:r>
          </a:p>
          <a:p>
            <a:pPr marL="342891" indent="-342891">
              <a:spcBef>
                <a:spcPts val="280"/>
              </a:spcBef>
              <a:buClr>
                <a:schemeClr val="folHlink"/>
              </a:buClr>
              <a:buSzPct val="25000"/>
              <a:buNone/>
            </a:pPr>
            <a:r>
              <a:rPr lang="en-US" sz="1400">
                <a:solidFill>
                  <a:schemeClr val="dk1"/>
                </a:solidFill>
                <a:latin typeface="Tahoma"/>
                <a:ea typeface="Tahoma"/>
                <a:cs typeface="Tahoma"/>
                <a:sym typeface="Tahoma"/>
              </a:rPr>
              <a:t>	print(odd*odd)</a:t>
            </a:r>
          </a:p>
          <a:p>
            <a:pPr marL="342891" indent="-342891">
              <a:spcBef>
                <a:spcPts val="280"/>
              </a:spcBef>
              <a:buClr>
                <a:schemeClr val="folHlink"/>
              </a:buClr>
              <a:buSzPct val="25000"/>
              <a:buNone/>
            </a:pPr>
            <a:endParaRPr sz="1400">
              <a:solidFill>
                <a:schemeClr val="dk1"/>
              </a:solidFill>
              <a:latin typeface="Tahoma"/>
              <a:ea typeface="Tahoma"/>
              <a:cs typeface="Tahoma"/>
              <a:sym typeface="Tahoma"/>
            </a:endParaRPr>
          </a:p>
          <a:p>
            <a:pPr marL="342891" indent="-342891">
              <a:spcBef>
                <a:spcPts val="280"/>
              </a:spcBef>
              <a:buClr>
                <a:schemeClr val="folHlink"/>
              </a:buClr>
              <a:buSzPct val="25000"/>
              <a:buNone/>
            </a:pPr>
            <a:r>
              <a:rPr lang="en-US" sz="1400">
                <a:solidFill>
                  <a:schemeClr val="dk1"/>
                </a:solidFill>
                <a:latin typeface="Tahoma"/>
                <a:ea typeface="Tahoma"/>
                <a:cs typeface="Tahoma"/>
                <a:sym typeface="Tahoma"/>
              </a:rPr>
              <a:t>1</a:t>
            </a:r>
          </a:p>
          <a:p>
            <a:pPr marL="342891" indent="-342891">
              <a:spcBef>
                <a:spcPts val="280"/>
              </a:spcBef>
              <a:buClr>
                <a:schemeClr val="folHlink"/>
              </a:buClr>
              <a:buSzPct val="25000"/>
              <a:buNone/>
            </a:pPr>
            <a:r>
              <a:rPr lang="en-US" sz="1400">
                <a:solidFill>
                  <a:schemeClr val="dk1"/>
                </a:solidFill>
                <a:latin typeface="Tahoma"/>
                <a:ea typeface="Tahoma"/>
                <a:cs typeface="Tahoma"/>
                <a:sym typeface="Tahoma"/>
              </a:rPr>
              <a:t>9</a:t>
            </a:r>
          </a:p>
          <a:p>
            <a:pPr marL="342891" indent="-342891">
              <a:spcBef>
                <a:spcPts val="280"/>
              </a:spcBef>
              <a:buClr>
                <a:schemeClr val="folHlink"/>
              </a:buClr>
              <a:buSzPct val="25000"/>
              <a:buNone/>
            </a:pPr>
            <a:r>
              <a:rPr lang="en-US" sz="1400">
                <a:solidFill>
                  <a:schemeClr val="dk1"/>
                </a:solidFill>
                <a:latin typeface="Tahoma"/>
                <a:ea typeface="Tahoma"/>
                <a:cs typeface="Tahoma"/>
                <a:sym typeface="Tahoma"/>
              </a:rPr>
              <a:t>25</a:t>
            </a:r>
          </a:p>
          <a:p>
            <a:pPr marL="342891" indent="-342891">
              <a:spcBef>
                <a:spcPts val="280"/>
              </a:spcBef>
              <a:buClr>
                <a:schemeClr val="folHlink"/>
              </a:buClr>
              <a:buSzPct val="25000"/>
              <a:buNone/>
            </a:pPr>
            <a:r>
              <a:rPr lang="en-US" sz="1400">
                <a:solidFill>
                  <a:schemeClr val="dk1"/>
                </a:solidFill>
                <a:latin typeface="Tahoma"/>
                <a:ea typeface="Tahoma"/>
                <a:cs typeface="Tahoma"/>
                <a:sym typeface="Tahoma"/>
              </a:rPr>
              <a:t>49</a:t>
            </a:r>
          </a:p>
          <a:p>
            <a:pPr marL="342891" indent="-342891">
              <a:spcBef>
                <a:spcPts val="280"/>
              </a:spcBef>
              <a:buClr>
                <a:schemeClr val="folHlink"/>
              </a:buClr>
              <a:buSzPct val="25000"/>
              <a:buNone/>
            </a:pPr>
            <a:endParaRPr sz="1400">
              <a:solidFill>
                <a:schemeClr val="dk1"/>
              </a:solidFill>
              <a:latin typeface="Tahoma"/>
              <a:ea typeface="Tahoma"/>
              <a:cs typeface="Tahoma"/>
              <a:sym typeface="Tahoma"/>
            </a:endParaRPr>
          </a:p>
          <a:p>
            <a:pPr marL="342891" indent="-342891">
              <a:spcBef>
                <a:spcPts val="280"/>
              </a:spcBef>
              <a:buClr>
                <a:schemeClr val="folHlink"/>
              </a:buClr>
              <a:buSzPct val="25000"/>
              <a:buNone/>
            </a:pPr>
            <a:r>
              <a:rPr lang="en-US" sz="1400">
                <a:solidFill>
                  <a:schemeClr val="dk1"/>
                </a:solidFill>
                <a:latin typeface="Tahoma"/>
                <a:ea typeface="Tahoma"/>
                <a:cs typeface="Tahoma"/>
                <a:sym typeface="Tahoma"/>
              </a:rPr>
              <a:t>&gt;&gt;&gt; </a:t>
            </a:r>
          </a:p>
        </p:txBody>
      </p:sp>
    </p:spTree>
    <p:extLst>
      <p:ext uri="{BB962C8B-B14F-4D97-AF65-F5344CB8AC3E}">
        <p14:creationId xmlns:p14="http://schemas.microsoft.com/office/powerpoint/2010/main" val="34866787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75</a:t>
            </a:fld>
            <a:endParaRPr lang="en-US" sz="1400">
              <a:solidFill>
                <a:schemeClr val="dk1"/>
              </a:solidFill>
              <a:latin typeface="Tahoma"/>
              <a:ea typeface="Tahoma"/>
              <a:cs typeface="Tahoma"/>
              <a:sym typeface="Tahoma"/>
            </a:endParaRPr>
          </a:p>
        </p:txBody>
      </p:sp>
      <p:sp>
        <p:nvSpPr>
          <p:cNvPr id="332" name="Shape 332"/>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Definite Loops</a:t>
            </a:r>
          </a:p>
        </p:txBody>
      </p:sp>
      <p:sp>
        <p:nvSpPr>
          <p:cNvPr id="333" name="Shape 333"/>
          <p:cNvSpPr txBox="1">
            <a:spLocks noGrp="1"/>
          </p:cNvSpPr>
          <p:nvPr>
            <p:ph idx="1"/>
          </p:nvPr>
        </p:nvSpPr>
        <p:spPr>
          <a:xfrm>
            <a:off x="1143000" y="1905000"/>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In chaos.py, what did </a:t>
            </a:r>
            <a:r>
              <a:rPr lang="en-US" sz="3200" i="1">
                <a:solidFill>
                  <a:schemeClr val="dk1"/>
                </a:solidFill>
                <a:latin typeface="Tahoma"/>
                <a:ea typeface="Tahoma"/>
                <a:cs typeface="Tahoma"/>
                <a:sym typeface="Tahoma"/>
              </a:rPr>
              <a:t>range(10)</a:t>
            </a:r>
            <a:r>
              <a:rPr lang="en-US" sz="3200">
                <a:solidFill>
                  <a:schemeClr val="dk1"/>
                </a:solidFill>
                <a:latin typeface="Tahoma"/>
                <a:ea typeface="Tahoma"/>
                <a:cs typeface="Tahoma"/>
                <a:sym typeface="Tahoma"/>
              </a:rPr>
              <a:t> do?</a:t>
            </a:r>
            <a:br>
              <a:rPr lang="en-US" sz="32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&gt;&gt;&gt; list(range(10))</a:t>
            </a:r>
            <a:br>
              <a:rPr lang="en-US" sz="16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[0, 1, 2, 3, 4, 5, 6, 7, 8, 9]</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Courier New"/>
                <a:ea typeface="Courier New"/>
                <a:cs typeface="Courier New"/>
                <a:sym typeface="Courier New"/>
              </a:rPr>
              <a:t>range</a:t>
            </a:r>
            <a:r>
              <a:rPr lang="en-US" sz="3200">
                <a:solidFill>
                  <a:schemeClr val="dk1"/>
                </a:solidFill>
                <a:latin typeface="Tahoma"/>
                <a:ea typeface="Tahoma"/>
                <a:cs typeface="Tahoma"/>
                <a:sym typeface="Tahoma"/>
              </a:rPr>
              <a:t> is a built-in Python function that generates a sequence of numbers, starting with 0.</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Courier New"/>
                <a:ea typeface="Courier New"/>
                <a:cs typeface="Courier New"/>
                <a:sym typeface="Courier New"/>
              </a:rPr>
              <a:t>list</a:t>
            </a:r>
            <a:r>
              <a:rPr lang="en-US" sz="3200">
                <a:solidFill>
                  <a:schemeClr val="dk1"/>
                </a:solidFill>
                <a:latin typeface="Tahoma"/>
                <a:ea typeface="Tahoma"/>
                <a:cs typeface="Tahoma"/>
                <a:sym typeface="Tahoma"/>
              </a:rPr>
              <a:t> is a built-in Python function that turns the sequence into an explicit list</a:t>
            </a:r>
          </a:p>
          <a:p>
            <a:pPr marL="342891" indent="-342891">
              <a:lnSpc>
                <a:spcPct val="100000"/>
              </a:lnSpc>
              <a:spcBef>
                <a:spcPts val="640"/>
              </a:spcBef>
              <a:buClr>
                <a:schemeClr val="folHlink"/>
              </a:buClr>
              <a:buSzPct val="60000"/>
              <a:buFont typeface="Noto Sans Symbols"/>
              <a:buChar char="■"/>
            </a:pPr>
            <a:r>
              <a:rPr lang="en-US" sz="3200">
                <a:solidFill>
                  <a:schemeClr val="dk1"/>
                </a:solidFill>
                <a:latin typeface="Tahoma"/>
                <a:ea typeface="Tahoma"/>
                <a:cs typeface="Tahoma"/>
                <a:sym typeface="Tahoma"/>
              </a:rPr>
              <a:t>The body of the loop executes 10 times.</a:t>
            </a:r>
          </a:p>
        </p:txBody>
      </p:sp>
    </p:spTree>
    <p:extLst>
      <p:ext uri="{BB962C8B-B14F-4D97-AF65-F5344CB8AC3E}">
        <p14:creationId xmlns:p14="http://schemas.microsoft.com/office/powerpoint/2010/main" val="161567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3">
                                            <p:txEl>
                                              <p:pRg st="0" end="0"/>
                                            </p:txEl>
                                          </p:spTgt>
                                        </p:tgtEl>
                                        <p:attrNameLst>
                                          <p:attrName>style.visibility</p:attrName>
                                        </p:attrNameLst>
                                      </p:cBhvr>
                                      <p:to>
                                        <p:strVal val="visible"/>
                                      </p:to>
                                    </p:set>
                                    <p:anim calcmode="lin" valueType="num">
                                      <p:cBhvr additive="base">
                                        <p:cTn id="7" dur="500"/>
                                        <p:tgtEl>
                                          <p:spTgt spid="33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33">
                                            <p:txEl>
                                              <p:pRg st="1" end="1"/>
                                            </p:txEl>
                                          </p:spTgt>
                                        </p:tgtEl>
                                        <p:attrNameLst>
                                          <p:attrName>style.visibility</p:attrName>
                                        </p:attrNameLst>
                                      </p:cBhvr>
                                      <p:to>
                                        <p:strVal val="visible"/>
                                      </p:to>
                                    </p:set>
                                    <p:anim calcmode="lin" valueType="num">
                                      <p:cBhvr additive="base">
                                        <p:cTn id="12" dur="500"/>
                                        <p:tgtEl>
                                          <p:spTgt spid="33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33">
                                            <p:txEl>
                                              <p:pRg st="2" end="2"/>
                                            </p:txEl>
                                          </p:spTgt>
                                        </p:tgtEl>
                                        <p:attrNameLst>
                                          <p:attrName>style.visibility</p:attrName>
                                        </p:attrNameLst>
                                      </p:cBhvr>
                                      <p:to>
                                        <p:strVal val="visible"/>
                                      </p:to>
                                    </p:set>
                                    <p:anim calcmode="lin" valueType="num">
                                      <p:cBhvr additive="base">
                                        <p:cTn id="17" dur="500"/>
                                        <p:tgtEl>
                                          <p:spTgt spid="333">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33">
                                            <p:txEl>
                                              <p:pRg st="3" end="3"/>
                                            </p:txEl>
                                          </p:spTgt>
                                        </p:tgtEl>
                                        <p:attrNameLst>
                                          <p:attrName>style.visibility</p:attrName>
                                        </p:attrNameLst>
                                      </p:cBhvr>
                                      <p:to>
                                        <p:strVal val="visible"/>
                                      </p:to>
                                    </p:set>
                                    <p:anim calcmode="lin" valueType="num">
                                      <p:cBhvr additive="base">
                                        <p:cTn id="22" dur="500"/>
                                        <p:tgtEl>
                                          <p:spTgt spid="333">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76</a:t>
            </a:fld>
            <a:endParaRPr lang="en-US" sz="1400">
              <a:solidFill>
                <a:schemeClr val="dk1"/>
              </a:solidFill>
              <a:latin typeface="Tahoma"/>
              <a:ea typeface="Tahoma"/>
              <a:cs typeface="Tahoma"/>
              <a:sym typeface="Tahoma"/>
            </a:endParaRPr>
          </a:p>
        </p:txBody>
      </p:sp>
      <p:sp>
        <p:nvSpPr>
          <p:cNvPr id="339" name="Shape 339"/>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Definite Loops</a:t>
            </a:r>
          </a:p>
        </p:txBody>
      </p:sp>
      <p:sp>
        <p:nvSpPr>
          <p:cNvPr id="340" name="Shape 340"/>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b="1">
                <a:solidFill>
                  <a:schemeClr val="dk1"/>
                </a:solidFill>
                <a:latin typeface="Tahoma"/>
                <a:ea typeface="Tahoma"/>
                <a:cs typeface="Tahoma"/>
                <a:sym typeface="Tahoma"/>
              </a:rPr>
              <a:t>for</a:t>
            </a:r>
            <a:r>
              <a:rPr lang="en-US" sz="3200">
                <a:solidFill>
                  <a:schemeClr val="dk1"/>
                </a:solidFill>
                <a:latin typeface="Tahoma"/>
                <a:ea typeface="Tahoma"/>
                <a:cs typeface="Tahoma"/>
                <a:sym typeface="Tahoma"/>
              </a:rPr>
              <a:t> loops alter the flow of program execution, so they are referred to as </a:t>
            </a:r>
            <a:r>
              <a:rPr lang="en-US" sz="3200" i="1">
                <a:solidFill>
                  <a:schemeClr val="dk1"/>
                </a:solidFill>
                <a:latin typeface="Tahoma"/>
                <a:ea typeface="Tahoma"/>
                <a:cs typeface="Tahoma"/>
                <a:sym typeface="Tahoma"/>
              </a:rPr>
              <a:t>control structures</a:t>
            </a:r>
            <a:r>
              <a:rPr lang="en-US" sz="3200">
                <a:solidFill>
                  <a:schemeClr val="dk1"/>
                </a:solidFill>
                <a:latin typeface="Tahoma"/>
                <a:ea typeface="Tahoma"/>
                <a:cs typeface="Tahoma"/>
                <a:sym typeface="Tahoma"/>
              </a:rPr>
              <a:t>.</a:t>
            </a:r>
          </a:p>
          <a:p>
            <a:pPr marL="342891" indent="-342891">
              <a:spcBef>
                <a:spcPts val="640"/>
              </a:spcBef>
              <a:buClr>
                <a:schemeClr val="folHlink"/>
              </a:buClr>
              <a:buSzPct val="60000"/>
              <a:buNone/>
            </a:pPr>
            <a:endParaRPr sz="3200">
              <a:solidFill>
                <a:schemeClr val="dk1"/>
              </a:solidFill>
              <a:latin typeface="Tahoma"/>
              <a:ea typeface="Tahoma"/>
              <a:cs typeface="Tahoma"/>
              <a:sym typeface="Tahoma"/>
            </a:endParaRPr>
          </a:p>
        </p:txBody>
      </p:sp>
      <p:pic>
        <p:nvPicPr>
          <p:cNvPr id="341" name="Shape 341" descr="C:\Documents and Settings\Terry\My Documents\Teaching\W04\CS 120\Textbook\Figures\forloop.png"/>
          <p:cNvPicPr preferRelativeResize="0"/>
          <p:nvPr/>
        </p:nvPicPr>
        <p:blipFill rotWithShape="1">
          <a:blip r:embed="rId3">
            <a:alphaModFix/>
          </a:blip>
          <a:srcRect/>
          <a:stretch/>
        </p:blipFill>
        <p:spPr>
          <a:xfrm>
            <a:off x="6096000" y="3048006"/>
            <a:ext cx="2155824" cy="3809999"/>
          </a:xfrm>
          <a:prstGeom prst="rect">
            <a:avLst/>
          </a:prstGeom>
          <a:noFill/>
          <a:ln>
            <a:noFill/>
          </a:ln>
        </p:spPr>
      </p:pic>
    </p:spTree>
    <p:extLst>
      <p:ext uri="{BB962C8B-B14F-4D97-AF65-F5344CB8AC3E}">
        <p14:creationId xmlns:p14="http://schemas.microsoft.com/office/powerpoint/2010/main" val="54117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0">
                                            <p:txEl>
                                              <p:pRg st="0" end="0"/>
                                            </p:txEl>
                                          </p:spTgt>
                                        </p:tgtEl>
                                        <p:attrNameLst>
                                          <p:attrName>style.visibility</p:attrName>
                                        </p:attrNameLst>
                                      </p:cBhvr>
                                      <p:to>
                                        <p:strVal val="visible"/>
                                      </p:to>
                                    </p:set>
                                    <p:anim calcmode="lin" valueType="num">
                                      <p:cBhvr additive="base">
                                        <p:cTn id="7" dur="500"/>
                                        <p:tgtEl>
                                          <p:spTgt spid="34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41"/>
                                        </p:tgtEl>
                                        <p:attrNameLst>
                                          <p:attrName>style.visibility</p:attrName>
                                        </p:attrNameLst>
                                      </p:cBhvr>
                                      <p:to>
                                        <p:strVal val="visible"/>
                                      </p:to>
                                    </p:set>
                                    <p:anim calcmode="lin" valueType="num">
                                      <p:cBhvr additive="base">
                                        <p:cTn id="12" dur="500"/>
                                        <p:tgtEl>
                                          <p:spTgt spid="3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77</a:t>
            </a:fld>
            <a:endParaRPr lang="en-US" sz="1400">
              <a:solidFill>
                <a:schemeClr val="dk1"/>
              </a:solidFill>
              <a:latin typeface="Tahoma"/>
              <a:ea typeface="Tahoma"/>
              <a:cs typeface="Tahoma"/>
              <a:sym typeface="Tahoma"/>
            </a:endParaRPr>
          </a:p>
        </p:txBody>
      </p:sp>
      <p:sp>
        <p:nvSpPr>
          <p:cNvPr id="347" name="Shape 347"/>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Example Program: Future Value</a:t>
            </a:r>
          </a:p>
        </p:txBody>
      </p:sp>
      <p:sp>
        <p:nvSpPr>
          <p:cNvPr id="348" name="Shape 348"/>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Analysis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Money deposited in a bank account earns interest.</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How much will the account be worth 10 years from now?</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Inputs: principal, interest rate</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Output: value of the investment in 10 years</a:t>
            </a:r>
          </a:p>
        </p:txBody>
      </p:sp>
    </p:spTree>
    <p:extLst>
      <p:ext uri="{BB962C8B-B14F-4D97-AF65-F5344CB8AC3E}">
        <p14:creationId xmlns:p14="http://schemas.microsoft.com/office/powerpoint/2010/main" val="381794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8">
                                            <p:txEl>
                                              <p:pRg st="0" end="0"/>
                                            </p:txEl>
                                          </p:spTgt>
                                        </p:tgtEl>
                                        <p:attrNameLst>
                                          <p:attrName>style.visibility</p:attrName>
                                        </p:attrNameLst>
                                      </p:cBhvr>
                                      <p:to>
                                        <p:strVal val="visible"/>
                                      </p:to>
                                    </p:set>
                                    <p:anim calcmode="lin" valueType="num">
                                      <p:cBhvr additive="base">
                                        <p:cTn id="7" dur="500"/>
                                        <p:tgtEl>
                                          <p:spTgt spid="34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48">
                                            <p:txEl>
                                              <p:pRg st="1" end="1"/>
                                            </p:txEl>
                                          </p:spTgt>
                                        </p:tgtEl>
                                        <p:attrNameLst>
                                          <p:attrName>style.visibility</p:attrName>
                                        </p:attrNameLst>
                                      </p:cBhvr>
                                      <p:to>
                                        <p:strVal val="visible"/>
                                      </p:to>
                                    </p:set>
                                    <p:anim calcmode="lin" valueType="num">
                                      <p:cBhvr additive="base">
                                        <p:cTn id="12" dur="500"/>
                                        <p:tgtEl>
                                          <p:spTgt spid="34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48">
                                            <p:txEl>
                                              <p:pRg st="2" end="2"/>
                                            </p:txEl>
                                          </p:spTgt>
                                        </p:tgtEl>
                                        <p:attrNameLst>
                                          <p:attrName>style.visibility</p:attrName>
                                        </p:attrNameLst>
                                      </p:cBhvr>
                                      <p:to>
                                        <p:strVal val="visible"/>
                                      </p:to>
                                    </p:set>
                                    <p:anim calcmode="lin" valueType="num">
                                      <p:cBhvr additive="base">
                                        <p:cTn id="17" dur="500"/>
                                        <p:tgtEl>
                                          <p:spTgt spid="34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48">
                                            <p:txEl>
                                              <p:pRg st="3" end="3"/>
                                            </p:txEl>
                                          </p:spTgt>
                                        </p:tgtEl>
                                        <p:attrNameLst>
                                          <p:attrName>style.visibility</p:attrName>
                                        </p:attrNameLst>
                                      </p:cBhvr>
                                      <p:to>
                                        <p:strVal val="visible"/>
                                      </p:to>
                                    </p:set>
                                    <p:anim calcmode="lin" valueType="num">
                                      <p:cBhvr additive="base">
                                        <p:cTn id="22" dur="500"/>
                                        <p:tgtEl>
                                          <p:spTgt spid="348">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48">
                                            <p:txEl>
                                              <p:pRg st="4" end="4"/>
                                            </p:txEl>
                                          </p:spTgt>
                                        </p:tgtEl>
                                        <p:attrNameLst>
                                          <p:attrName>style.visibility</p:attrName>
                                        </p:attrNameLst>
                                      </p:cBhvr>
                                      <p:to>
                                        <p:strVal val="visible"/>
                                      </p:to>
                                    </p:set>
                                    <p:anim calcmode="lin" valueType="num">
                                      <p:cBhvr additive="base">
                                        <p:cTn id="27" dur="500"/>
                                        <p:tgtEl>
                                          <p:spTgt spid="348">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78</a:t>
            </a:fld>
            <a:endParaRPr lang="en-US" sz="1400">
              <a:solidFill>
                <a:schemeClr val="dk1"/>
              </a:solidFill>
              <a:latin typeface="Tahoma"/>
              <a:ea typeface="Tahoma"/>
              <a:cs typeface="Tahoma"/>
              <a:sym typeface="Tahoma"/>
            </a:endParaRPr>
          </a:p>
        </p:txBody>
      </p:sp>
      <p:sp>
        <p:nvSpPr>
          <p:cNvPr id="354" name="Shape 354"/>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Example Program: Future Value</a:t>
            </a:r>
          </a:p>
        </p:txBody>
      </p:sp>
      <p:sp>
        <p:nvSpPr>
          <p:cNvPr id="355" name="Shape 355"/>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Specification</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User enters the initial amount to invest, the principal</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User enters an annual percentage rate, the interest</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The specifications can be represented like this </a:t>
            </a:r>
            <a:r>
              <a:rPr lang="en-US" sz="2800">
                <a:solidFill>
                  <a:schemeClr val="dk1"/>
                </a:solidFill>
                <a:latin typeface="Times New Roman"/>
                <a:ea typeface="Times New Roman"/>
                <a:cs typeface="Times New Roman"/>
                <a:sym typeface="Times New Roman"/>
              </a:rPr>
              <a:t>…</a:t>
            </a:r>
          </a:p>
        </p:txBody>
      </p:sp>
    </p:spTree>
    <p:extLst>
      <p:ext uri="{BB962C8B-B14F-4D97-AF65-F5344CB8AC3E}">
        <p14:creationId xmlns:p14="http://schemas.microsoft.com/office/powerpoint/2010/main" val="342379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5">
                                            <p:txEl>
                                              <p:pRg st="0" end="0"/>
                                            </p:txEl>
                                          </p:spTgt>
                                        </p:tgtEl>
                                        <p:attrNameLst>
                                          <p:attrName>style.visibility</p:attrName>
                                        </p:attrNameLst>
                                      </p:cBhvr>
                                      <p:to>
                                        <p:strVal val="visible"/>
                                      </p:to>
                                    </p:set>
                                    <p:anim calcmode="lin" valueType="num">
                                      <p:cBhvr additive="base">
                                        <p:cTn id="7" dur="500"/>
                                        <p:tgtEl>
                                          <p:spTgt spid="35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55">
                                            <p:txEl>
                                              <p:pRg st="1" end="1"/>
                                            </p:txEl>
                                          </p:spTgt>
                                        </p:tgtEl>
                                        <p:attrNameLst>
                                          <p:attrName>style.visibility</p:attrName>
                                        </p:attrNameLst>
                                      </p:cBhvr>
                                      <p:to>
                                        <p:strVal val="visible"/>
                                      </p:to>
                                    </p:set>
                                    <p:anim calcmode="lin" valueType="num">
                                      <p:cBhvr additive="base">
                                        <p:cTn id="12" dur="500"/>
                                        <p:tgtEl>
                                          <p:spTgt spid="35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55">
                                            <p:txEl>
                                              <p:pRg st="2" end="2"/>
                                            </p:txEl>
                                          </p:spTgt>
                                        </p:tgtEl>
                                        <p:attrNameLst>
                                          <p:attrName>style.visibility</p:attrName>
                                        </p:attrNameLst>
                                      </p:cBhvr>
                                      <p:to>
                                        <p:strVal val="visible"/>
                                      </p:to>
                                    </p:set>
                                    <p:anim calcmode="lin" valueType="num">
                                      <p:cBhvr additive="base">
                                        <p:cTn id="17" dur="500"/>
                                        <p:tgtEl>
                                          <p:spTgt spid="355">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55">
                                            <p:txEl>
                                              <p:pRg st="3" end="3"/>
                                            </p:txEl>
                                          </p:spTgt>
                                        </p:tgtEl>
                                        <p:attrNameLst>
                                          <p:attrName>style.visibility</p:attrName>
                                        </p:attrNameLst>
                                      </p:cBhvr>
                                      <p:to>
                                        <p:strVal val="visible"/>
                                      </p:to>
                                    </p:set>
                                    <p:anim calcmode="lin" valueType="num">
                                      <p:cBhvr additive="base">
                                        <p:cTn id="22" dur="500"/>
                                        <p:tgtEl>
                                          <p:spTgt spid="355">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79</a:t>
            </a:fld>
            <a:endParaRPr lang="en-US" sz="1400">
              <a:solidFill>
                <a:schemeClr val="dk1"/>
              </a:solidFill>
              <a:latin typeface="Tahoma"/>
              <a:ea typeface="Tahoma"/>
              <a:cs typeface="Tahoma"/>
              <a:sym typeface="Tahoma"/>
            </a:endParaRPr>
          </a:p>
        </p:txBody>
      </p:sp>
      <p:sp>
        <p:nvSpPr>
          <p:cNvPr id="361" name="Shape 361"/>
          <p:cNvSpPr txBox="1">
            <a:spLocks noGrp="1"/>
          </p:cNvSpPr>
          <p:nvPr>
            <p:ph idx="1"/>
          </p:nvPr>
        </p:nvSpPr>
        <p:spPr>
          <a:xfrm>
            <a:off x="1002963" y="1371611"/>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59999"/>
              <a:buFont typeface="Noto Sans Symbols"/>
              <a:buChar char="■"/>
            </a:pPr>
            <a:r>
              <a:rPr lang="en-US" b="1">
                <a:solidFill>
                  <a:schemeClr val="dk1"/>
                </a:solidFill>
                <a:latin typeface="Tahoma"/>
                <a:ea typeface="Tahoma"/>
                <a:cs typeface="Tahoma"/>
                <a:sym typeface="Tahoma"/>
              </a:rPr>
              <a:t>Program</a:t>
            </a:r>
            <a:r>
              <a:rPr lang="en-US">
                <a:solidFill>
                  <a:schemeClr val="dk1"/>
                </a:solidFill>
                <a:latin typeface="Tahoma"/>
                <a:ea typeface="Tahoma"/>
                <a:cs typeface="Tahoma"/>
                <a:sym typeface="Tahoma"/>
              </a:rPr>
              <a:t> Future Value</a:t>
            </a:r>
          </a:p>
          <a:p>
            <a:pPr marL="342891" indent="-342891">
              <a:spcBef>
                <a:spcPts val="560"/>
              </a:spcBef>
              <a:buClr>
                <a:schemeClr val="folHlink"/>
              </a:buClr>
              <a:buSzPct val="59999"/>
              <a:buFont typeface="Noto Sans Symbols"/>
              <a:buChar char="■"/>
            </a:pPr>
            <a:r>
              <a:rPr lang="en-US" b="1">
                <a:solidFill>
                  <a:schemeClr val="dk1"/>
                </a:solidFill>
                <a:latin typeface="Tahoma"/>
                <a:ea typeface="Tahoma"/>
                <a:cs typeface="Tahoma"/>
                <a:sym typeface="Tahoma"/>
              </a:rPr>
              <a:t>Inputs</a:t>
            </a:r>
            <a:br>
              <a:rPr lang="en-US" b="1">
                <a:solidFill>
                  <a:schemeClr val="dk1"/>
                </a:solidFill>
                <a:latin typeface="Tahoma"/>
                <a:ea typeface="Tahoma"/>
                <a:cs typeface="Tahoma"/>
                <a:sym typeface="Tahoma"/>
              </a:rPr>
            </a:br>
            <a:r>
              <a:rPr lang="en-US" b="1">
                <a:solidFill>
                  <a:schemeClr val="dk1"/>
                </a:solidFill>
                <a:latin typeface="Tahoma"/>
                <a:ea typeface="Tahoma"/>
                <a:cs typeface="Tahoma"/>
                <a:sym typeface="Tahoma"/>
              </a:rPr>
              <a:t>	principal</a:t>
            </a:r>
            <a:r>
              <a:rPr lang="en-US">
                <a:solidFill>
                  <a:schemeClr val="dk1"/>
                </a:solidFill>
                <a:latin typeface="Tahoma"/>
                <a:ea typeface="Tahoma"/>
                <a:cs typeface="Tahoma"/>
                <a:sym typeface="Tahoma"/>
              </a:rPr>
              <a:t> The amount of money being invested, in dollars</a:t>
            </a:r>
            <a:br>
              <a:rPr lang="en-US">
                <a:solidFill>
                  <a:schemeClr val="dk1"/>
                </a:solidFill>
                <a:latin typeface="Tahoma"/>
                <a:ea typeface="Tahoma"/>
                <a:cs typeface="Tahoma"/>
                <a:sym typeface="Tahoma"/>
              </a:rPr>
            </a:br>
            <a:r>
              <a:rPr lang="en-US">
                <a:solidFill>
                  <a:schemeClr val="dk1"/>
                </a:solidFill>
                <a:latin typeface="Tahoma"/>
                <a:ea typeface="Tahoma"/>
                <a:cs typeface="Tahoma"/>
                <a:sym typeface="Tahoma"/>
              </a:rPr>
              <a:t>	</a:t>
            </a:r>
            <a:r>
              <a:rPr lang="en-US" b="1">
                <a:solidFill>
                  <a:schemeClr val="dk1"/>
                </a:solidFill>
                <a:latin typeface="Tahoma"/>
                <a:ea typeface="Tahoma"/>
                <a:cs typeface="Tahoma"/>
                <a:sym typeface="Tahoma"/>
              </a:rPr>
              <a:t>apr</a:t>
            </a:r>
            <a:r>
              <a:rPr lang="en-US">
                <a:solidFill>
                  <a:schemeClr val="dk1"/>
                </a:solidFill>
                <a:latin typeface="Tahoma"/>
                <a:ea typeface="Tahoma"/>
                <a:cs typeface="Tahoma"/>
                <a:sym typeface="Tahoma"/>
              </a:rPr>
              <a:t> The annual percentage rate expressed as a decimal number.</a:t>
            </a:r>
          </a:p>
          <a:p>
            <a:pPr marL="342891" indent="-342891">
              <a:spcBef>
                <a:spcPts val="560"/>
              </a:spcBef>
              <a:buClr>
                <a:schemeClr val="folHlink"/>
              </a:buClr>
              <a:buSzPct val="59999"/>
              <a:buFont typeface="Noto Sans Symbols"/>
              <a:buChar char="■"/>
            </a:pPr>
            <a:r>
              <a:rPr lang="en-US" b="1">
                <a:solidFill>
                  <a:schemeClr val="dk1"/>
                </a:solidFill>
                <a:latin typeface="Tahoma"/>
                <a:ea typeface="Tahoma"/>
                <a:cs typeface="Tahoma"/>
                <a:sym typeface="Tahoma"/>
              </a:rPr>
              <a:t>Output</a:t>
            </a:r>
            <a:r>
              <a:rPr lang="en-US">
                <a:solidFill>
                  <a:schemeClr val="dk1"/>
                </a:solidFill>
                <a:latin typeface="Tahoma"/>
                <a:ea typeface="Tahoma"/>
                <a:cs typeface="Tahoma"/>
                <a:sym typeface="Tahoma"/>
              </a:rPr>
              <a:t> The value of the investment 10 years in the future</a:t>
            </a:r>
          </a:p>
          <a:p>
            <a:pPr marL="342891" indent="-342891">
              <a:spcBef>
                <a:spcPts val="560"/>
              </a:spcBef>
              <a:buClr>
                <a:schemeClr val="folHlink"/>
              </a:buClr>
              <a:buSzPct val="59999"/>
              <a:buFont typeface="Noto Sans Symbols"/>
              <a:buChar char="■"/>
            </a:pPr>
            <a:r>
              <a:rPr lang="en-US" b="1">
                <a:solidFill>
                  <a:schemeClr val="dk1"/>
                </a:solidFill>
                <a:latin typeface="Tahoma"/>
                <a:ea typeface="Tahoma"/>
                <a:cs typeface="Tahoma"/>
                <a:sym typeface="Tahoma"/>
              </a:rPr>
              <a:t>Relatonship</a:t>
            </a:r>
            <a:r>
              <a:rPr lang="en-US">
                <a:solidFill>
                  <a:schemeClr val="dk1"/>
                </a:solidFill>
                <a:latin typeface="Tahoma"/>
                <a:ea typeface="Tahoma"/>
                <a:cs typeface="Tahoma"/>
                <a:sym typeface="Tahoma"/>
              </a:rPr>
              <a:t> Value after one year is given by </a:t>
            </a:r>
            <a:r>
              <a:rPr lang="en-US" i="1">
                <a:solidFill>
                  <a:schemeClr val="dk1"/>
                </a:solidFill>
                <a:latin typeface="Tahoma"/>
                <a:ea typeface="Tahoma"/>
                <a:cs typeface="Tahoma"/>
                <a:sym typeface="Tahoma"/>
              </a:rPr>
              <a:t>principal</a:t>
            </a:r>
            <a:r>
              <a:rPr lang="en-US">
                <a:solidFill>
                  <a:schemeClr val="dk1"/>
                </a:solidFill>
                <a:latin typeface="Tahoma"/>
                <a:ea typeface="Tahoma"/>
                <a:cs typeface="Tahoma"/>
                <a:sym typeface="Tahoma"/>
              </a:rPr>
              <a:t> * (1 + </a:t>
            </a:r>
            <a:r>
              <a:rPr lang="en-US" i="1">
                <a:solidFill>
                  <a:schemeClr val="dk1"/>
                </a:solidFill>
                <a:latin typeface="Tahoma"/>
                <a:ea typeface="Tahoma"/>
                <a:cs typeface="Tahoma"/>
                <a:sym typeface="Tahoma"/>
              </a:rPr>
              <a:t>apr</a:t>
            </a:r>
            <a:r>
              <a:rPr lang="en-US">
                <a:solidFill>
                  <a:schemeClr val="dk1"/>
                </a:solidFill>
                <a:latin typeface="Tahoma"/>
                <a:ea typeface="Tahoma"/>
                <a:cs typeface="Tahoma"/>
                <a:sym typeface="Tahoma"/>
              </a:rPr>
              <a:t>). This needs to be done 10 times.</a:t>
            </a:r>
          </a:p>
        </p:txBody>
      </p:sp>
    </p:spTree>
    <p:extLst>
      <p:ext uri="{BB962C8B-B14F-4D97-AF65-F5344CB8AC3E}">
        <p14:creationId xmlns:p14="http://schemas.microsoft.com/office/powerpoint/2010/main" val="315832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1">
                                            <p:txEl>
                                              <p:pRg st="0" end="0"/>
                                            </p:txEl>
                                          </p:spTgt>
                                        </p:tgtEl>
                                        <p:attrNameLst>
                                          <p:attrName>style.visibility</p:attrName>
                                        </p:attrNameLst>
                                      </p:cBhvr>
                                      <p:to>
                                        <p:strVal val="visible"/>
                                      </p:to>
                                    </p:set>
                                    <p:anim calcmode="lin" valueType="num">
                                      <p:cBhvr additive="base">
                                        <p:cTn id="7" dur="500"/>
                                        <p:tgtEl>
                                          <p:spTgt spid="36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61">
                                            <p:txEl>
                                              <p:pRg st="1" end="1"/>
                                            </p:txEl>
                                          </p:spTgt>
                                        </p:tgtEl>
                                        <p:attrNameLst>
                                          <p:attrName>style.visibility</p:attrName>
                                        </p:attrNameLst>
                                      </p:cBhvr>
                                      <p:to>
                                        <p:strVal val="visible"/>
                                      </p:to>
                                    </p:set>
                                    <p:anim calcmode="lin" valueType="num">
                                      <p:cBhvr additive="base">
                                        <p:cTn id="12" dur="500"/>
                                        <p:tgtEl>
                                          <p:spTgt spid="36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61">
                                            <p:txEl>
                                              <p:pRg st="2" end="2"/>
                                            </p:txEl>
                                          </p:spTgt>
                                        </p:tgtEl>
                                        <p:attrNameLst>
                                          <p:attrName>style.visibility</p:attrName>
                                        </p:attrNameLst>
                                      </p:cBhvr>
                                      <p:to>
                                        <p:strVal val="visible"/>
                                      </p:to>
                                    </p:set>
                                    <p:anim calcmode="lin" valueType="num">
                                      <p:cBhvr additive="base">
                                        <p:cTn id="17" dur="500"/>
                                        <p:tgtEl>
                                          <p:spTgt spid="36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61">
                                            <p:txEl>
                                              <p:pRg st="3" end="3"/>
                                            </p:txEl>
                                          </p:spTgt>
                                        </p:tgtEl>
                                        <p:attrNameLst>
                                          <p:attrName>style.visibility</p:attrName>
                                        </p:attrNameLst>
                                      </p:cBhvr>
                                      <p:to>
                                        <p:strVal val="visible"/>
                                      </p:to>
                                    </p:set>
                                    <p:anim calcmode="lin" valueType="num">
                                      <p:cBhvr additive="base">
                                        <p:cTn id="22" dur="500"/>
                                        <p:tgtEl>
                                          <p:spTgt spid="361">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Hardware Basics</a:t>
            </a:r>
          </a:p>
        </p:txBody>
      </p:sp>
      <p:sp>
        <p:nvSpPr>
          <p:cNvPr id="140" name="Shape 140"/>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i="1">
                <a:solidFill>
                  <a:schemeClr val="dk1"/>
                </a:solidFill>
                <a:latin typeface="Tahoma"/>
                <a:ea typeface="Tahoma"/>
                <a:cs typeface="Tahoma"/>
                <a:sym typeface="Tahoma"/>
              </a:rPr>
              <a:t>Fetch-Execute Cycle</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First instruction retrieved from memory</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Decode the instruction to see what it represents</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Appropriate action carried out.</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Next instruction fetched, decoded, and executed.</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Lather, rinse, repeat!</a:t>
            </a:r>
          </a:p>
        </p:txBody>
      </p:sp>
      <p:sp>
        <p:nvSpPr>
          <p:cNvPr id="141" name="Shape 141"/>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8</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77791277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 calcmode="lin" valueType="num">
                                      <p:cBhvr additive="base">
                                        <p:cTn id="7" dur="500"/>
                                        <p:tgtEl>
                                          <p:spTgt spid="14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0">
                                            <p:txEl>
                                              <p:pRg st="1" end="1"/>
                                            </p:txEl>
                                          </p:spTgt>
                                        </p:tgtEl>
                                        <p:attrNameLst>
                                          <p:attrName>style.visibility</p:attrName>
                                        </p:attrNameLst>
                                      </p:cBhvr>
                                      <p:to>
                                        <p:strVal val="visible"/>
                                      </p:to>
                                    </p:set>
                                    <p:anim calcmode="lin" valueType="num">
                                      <p:cBhvr additive="base">
                                        <p:cTn id="12" dur="500"/>
                                        <p:tgtEl>
                                          <p:spTgt spid="140">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40">
                                            <p:txEl>
                                              <p:pRg st="2" end="2"/>
                                            </p:txEl>
                                          </p:spTgt>
                                        </p:tgtEl>
                                        <p:attrNameLst>
                                          <p:attrName>style.visibility</p:attrName>
                                        </p:attrNameLst>
                                      </p:cBhvr>
                                      <p:to>
                                        <p:strVal val="visible"/>
                                      </p:to>
                                    </p:set>
                                    <p:anim calcmode="lin" valueType="num">
                                      <p:cBhvr additive="base">
                                        <p:cTn id="17" dur="500"/>
                                        <p:tgtEl>
                                          <p:spTgt spid="140">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40">
                                            <p:txEl>
                                              <p:pRg st="3" end="3"/>
                                            </p:txEl>
                                          </p:spTgt>
                                        </p:tgtEl>
                                        <p:attrNameLst>
                                          <p:attrName>style.visibility</p:attrName>
                                        </p:attrNameLst>
                                      </p:cBhvr>
                                      <p:to>
                                        <p:strVal val="visible"/>
                                      </p:to>
                                    </p:set>
                                    <p:anim calcmode="lin" valueType="num">
                                      <p:cBhvr additive="base">
                                        <p:cTn id="22" dur="500"/>
                                        <p:tgtEl>
                                          <p:spTgt spid="140">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40">
                                            <p:txEl>
                                              <p:pRg st="4" end="4"/>
                                            </p:txEl>
                                          </p:spTgt>
                                        </p:tgtEl>
                                        <p:attrNameLst>
                                          <p:attrName>style.visibility</p:attrName>
                                        </p:attrNameLst>
                                      </p:cBhvr>
                                      <p:to>
                                        <p:strVal val="visible"/>
                                      </p:to>
                                    </p:set>
                                    <p:anim calcmode="lin" valueType="num">
                                      <p:cBhvr additive="base">
                                        <p:cTn id="27" dur="500"/>
                                        <p:tgtEl>
                                          <p:spTgt spid="140">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40">
                                            <p:txEl>
                                              <p:pRg st="5" end="5"/>
                                            </p:txEl>
                                          </p:spTgt>
                                        </p:tgtEl>
                                        <p:attrNameLst>
                                          <p:attrName>style.visibility</p:attrName>
                                        </p:attrNameLst>
                                      </p:cBhvr>
                                      <p:to>
                                        <p:strVal val="visible"/>
                                      </p:to>
                                    </p:set>
                                    <p:anim calcmode="lin" valueType="num">
                                      <p:cBhvr additive="base">
                                        <p:cTn id="32" dur="500"/>
                                        <p:tgtEl>
                                          <p:spTgt spid="140">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80</a:t>
            </a:fld>
            <a:endParaRPr lang="en-US" sz="1400">
              <a:solidFill>
                <a:schemeClr val="dk1"/>
              </a:solidFill>
              <a:latin typeface="Tahoma"/>
              <a:ea typeface="Tahoma"/>
              <a:cs typeface="Tahoma"/>
              <a:sym typeface="Tahoma"/>
            </a:endParaRPr>
          </a:p>
        </p:txBody>
      </p:sp>
      <p:sp>
        <p:nvSpPr>
          <p:cNvPr id="367" name="Shape 367"/>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Example Program: Future Value</a:t>
            </a:r>
          </a:p>
        </p:txBody>
      </p:sp>
      <p:sp>
        <p:nvSpPr>
          <p:cNvPr id="368" name="Shape 368"/>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59999"/>
              <a:buFont typeface="Noto Sans Symbols"/>
              <a:buChar char="■"/>
            </a:pPr>
            <a:r>
              <a:rPr lang="en-US">
                <a:solidFill>
                  <a:schemeClr val="dk1"/>
                </a:solidFill>
                <a:latin typeface="Tahoma"/>
                <a:ea typeface="Tahoma"/>
                <a:cs typeface="Tahoma"/>
                <a:sym typeface="Tahoma"/>
              </a:rPr>
              <a:t>Design</a:t>
            </a:r>
          </a:p>
          <a:p>
            <a:pPr marL="342891" indent="-342891">
              <a:lnSpc>
                <a:spcPct val="100000"/>
              </a:lnSpc>
              <a:spcBef>
                <a:spcPts val="560"/>
              </a:spcBef>
              <a:buClr>
                <a:schemeClr val="folHlink"/>
              </a:buClr>
              <a:buSzPct val="25000"/>
              <a:buNone/>
            </a:pPr>
            <a:r>
              <a:rPr lang="en-US">
                <a:solidFill>
                  <a:schemeClr val="dk1"/>
                </a:solidFill>
                <a:latin typeface="Tahoma"/>
                <a:ea typeface="Tahoma"/>
                <a:cs typeface="Tahoma"/>
                <a:sym typeface="Tahoma"/>
              </a:rPr>
              <a:t>Print an introduction</a:t>
            </a:r>
          </a:p>
          <a:p>
            <a:pPr marL="342891" indent="-342891">
              <a:lnSpc>
                <a:spcPct val="100000"/>
              </a:lnSpc>
              <a:spcBef>
                <a:spcPts val="560"/>
              </a:spcBef>
              <a:buClr>
                <a:schemeClr val="folHlink"/>
              </a:buClr>
              <a:buSzPct val="25000"/>
              <a:buNone/>
            </a:pPr>
            <a:r>
              <a:rPr lang="en-US">
                <a:solidFill>
                  <a:schemeClr val="dk1"/>
                </a:solidFill>
                <a:latin typeface="Tahoma"/>
                <a:ea typeface="Tahoma"/>
                <a:cs typeface="Tahoma"/>
                <a:sym typeface="Tahoma"/>
              </a:rPr>
              <a:t>Input the amount of the principal (principal)</a:t>
            </a:r>
          </a:p>
          <a:p>
            <a:pPr marL="342891" indent="-342891">
              <a:lnSpc>
                <a:spcPct val="100000"/>
              </a:lnSpc>
              <a:spcBef>
                <a:spcPts val="560"/>
              </a:spcBef>
              <a:buClr>
                <a:schemeClr val="folHlink"/>
              </a:buClr>
              <a:buSzPct val="25000"/>
              <a:buNone/>
            </a:pPr>
            <a:r>
              <a:rPr lang="en-US">
                <a:solidFill>
                  <a:schemeClr val="dk1"/>
                </a:solidFill>
                <a:latin typeface="Tahoma"/>
                <a:ea typeface="Tahoma"/>
                <a:cs typeface="Tahoma"/>
                <a:sym typeface="Tahoma"/>
              </a:rPr>
              <a:t>Input the annual percentage rate (apr)</a:t>
            </a:r>
          </a:p>
          <a:p>
            <a:pPr marL="342891" indent="-342891">
              <a:lnSpc>
                <a:spcPct val="100000"/>
              </a:lnSpc>
              <a:spcBef>
                <a:spcPts val="560"/>
              </a:spcBef>
              <a:buClr>
                <a:schemeClr val="folHlink"/>
              </a:buClr>
              <a:buSzPct val="25000"/>
              <a:buNone/>
            </a:pPr>
            <a:r>
              <a:rPr lang="en-US">
                <a:solidFill>
                  <a:schemeClr val="dk1"/>
                </a:solidFill>
                <a:latin typeface="Tahoma"/>
                <a:ea typeface="Tahoma"/>
                <a:cs typeface="Tahoma"/>
                <a:sym typeface="Tahoma"/>
              </a:rPr>
              <a:t>Repeat 10 times:</a:t>
            </a:r>
          </a:p>
          <a:p>
            <a:pPr marL="342891" indent="-342891">
              <a:lnSpc>
                <a:spcPct val="100000"/>
              </a:lnSpc>
              <a:spcBef>
                <a:spcPts val="560"/>
              </a:spcBef>
              <a:buClr>
                <a:schemeClr val="folHlink"/>
              </a:buClr>
              <a:buSzPct val="25000"/>
              <a:buNone/>
            </a:pPr>
            <a:r>
              <a:rPr lang="en-US">
                <a:solidFill>
                  <a:schemeClr val="dk1"/>
                </a:solidFill>
                <a:latin typeface="Tahoma"/>
                <a:ea typeface="Tahoma"/>
                <a:cs typeface="Tahoma"/>
                <a:sym typeface="Tahoma"/>
              </a:rPr>
              <a:t>	principal = principal * (1 + apr)</a:t>
            </a:r>
          </a:p>
          <a:p>
            <a:pPr marL="342891" indent="-342891">
              <a:lnSpc>
                <a:spcPct val="100000"/>
              </a:lnSpc>
              <a:spcBef>
                <a:spcPts val="560"/>
              </a:spcBef>
              <a:buClr>
                <a:schemeClr val="folHlink"/>
              </a:buClr>
              <a:buSzPct val="25000"/>
              <a:buNone/>
            </a:pPr>
            <a:r>
              <a:rPr lang="en-US">
                <a:solidFill>
                  <a:schemeClr val="dk1"/>
                </a:solidFill>
                <a:latin typeface="Tahoma"/>
                <a:ea typeface="Tahoma"/>
                <a:cs typeface="Tahoma"/>
                <a:sym typeface="Tahoma"/>
              </a:rPr>
              <a:t>Output the value of principal</a:t>
            </a:r>
          </a:p>
        </p:txBody>
      </p:sp>
    </p:spTree>
    <p:extLst>
      <p:ext uri="{BB962C8B-B14F-4D97-AF65-F5344CB8AC3E}">
        <p14:creationId xmlns:p14="http://schemas.microsoft.com/office/powerpoint/2010/main" val="296036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8">
                                            <p:txEl>
                                              <p:pRg st="0" end="0"/>
                                            </p:txEl>
                                          </p:spTgt>
                                        </p:tgtEl>
                                        <p:attrNameLst>
                                          <p:attrName>style.visibility</p:attrName>
                                        </p:attrNameLst>
                                      </p:cBhvr>
                                      <p:to>
                                        <p:strVal val="visible"/>
                                      </p:to>
                                    </p:set>
                                    <p:anim calcmode="lin" valueType="num">
                                      <p:cBhvr additive="base">
                                        <p:cTn id="7" dur="500"/>
                                        <p:tgtEl>
                                          <p:spTgt spid="36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68">
                                            <p:txEl>
                                              <p:pRg st="1" end="1"/>
                                            </p:txEl>
                                          </p:spTgt>
                                        </p:tgtEl>
                                        <p:attrNameLst>
                                          <p:attrName>style.visibility</p:attrName>
                                        </p:attrNameLst>
                                      </p:cBhvr>
                                      <p:to>
                                        <p:strVal val="visible"/>
                                      </p:to>
                                    </p:set>
                                    <p:anim calcmode="lin" valueType="num">
                                      <p:cBhvr additive="base">
                                        <p:cTn id="12" dur="500"/>
                                        <p:tgtEl>
                                          <p:spTgt spid="36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68">
                                            <p:txEl>
                                              <p:pRg st="2" end="2"/>
                                            </p:txEl>
                                          </p:spTgt>
                                        </p:tgtEl>
                                        <p:attrNameLst>
                                          <p:attrName>style.visibility</p:attrName>
                                        </p:attrNameLst>
                                      </p:cBhvr>
                                      <p:to>
                                        <p:strVal val="visible"/>
                                      </p:to>
                                    </p:set>
                                    <p:anim calcmode="lin" valueType="num">
                                      <p:cBhvr additive="base">
                                        <p:cTn id="17" dur="500"/>
                                        <p:tgtEl>
                                          <p:spTgt spid="36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68">
                                            <p:txEl>
                                              <p:pRg st="3" end="3"/>
                                            </p:txEl>
                                          </p:spTgt>
                                        </p:tgtEl>
                                        <p:attrNameLst>
                                          <p:attrName>style.visibility</p:attrName>
                                        </p:attrNameLst>
                                      </p:cBhvr>
                                      <p:to>
                                        <p:strVal val="visible"/>
                                      </p:to>
                                    </p:set>
                                    <p:anim calcmode="lin" valueType="num">
                                      <p:cBhvr additive="base">
                                        <p:cTn id="22" dur="500"/>
                                        <p:tgtEl>
                                          <p:spTgt spid="368">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68">
                                            <p:txEl>
                                              <p:pRg st="4" end="4"/>
                                            </p:txEl>
                                          </p:spTgt>
                                        </p:tgtEl>
                                        <p:attrNameLst>
                                          <p:attrName>style.visibility</p:attrName>
                                        </p:attrNameLst>
                                      </p:cBhvr>
                                      <p:to>
                                        <p:strVal val="visible"/>
                                      </p:to>
                                    </p:set>
                                    <p:anim calcmode="lin" valueType="num">
                                      <p:cBhvr additive="base">
                                        <p:cTn id="27" dur="500"/>
                                        <p:tgtEl>
                                          <p:spTgt spid="368">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68">
                                            <p:txEl>
                                              <p:pRg st="5" end="5"/>
                                            </p:txEl>
                                          </p:spTgt>
                                        </p:tgtEl>
                                        <p:attrNameLst>
                                          <p:attrName>style.visibility</p:attrName>
                                        </p:attrNameLst>
                                      </p:cBhvr>
                                      <p:to>
                                        <p:strVal val="visible"/>
                                      </p:to>
                                    </p:set>
                                    <p:anim calcmode="lin" valueType="num">
                                      <p:cBhvr additive="base">
                                        <p:cTn id="32" dur="500"/>
                                        <p:tgtEl>
                                          <p:spTgt spid="368">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68">
                                            <p:txEl>
                                              <p:pRg st="6" end="6"/>
                                            </p:txEl>
                                          </p:spTgt>
                                        </p:tgtEl>
                                        <p:attrNameLst>
                                          <p:attrName>style.visibility</p:attrName>
                                        </p:attrNameLst>
                                      </p:cBhvr>
                                      <p:to>
                                        <p:strVal val="visible"/>
                                      </p:to>
                                    </p:set>
                                    <p:anim calcmode="lin" valueType="num">
                                      <p:cBhvr additive="base">
                                        <p:cTn id="37" dur="500"/>
                                        <p:tgtEl>
                                          <p:spTgt spid="368">
                                            <p:txEl>
                                              <p:pRg st="6" end="6"/>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81</a:t>
            </a:fld>
            <a:endParaRPr lang="en-US" sz="1400">
              <a:solidFill>
                <a:schemeClr val="dk1"/>
              </a:solidFill>
              <a:latin typeface="Tahoma"/>
              <a:ea typeface="Tahoma"/>
              <a:cs typeface="Tahoma"/>
              <a:sym typeface="Tahoma"/>
            </a:endParaRPr>
          </a:p>
        </p:txBody>
      </p:sp>
      <p:sp>
        <p:nvSpPr>
          <p:cNvPr id="374" name="Shape 374"/>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Example Program: Future Value</a:t>
            </a:r>
          </a:p>
        </p:txBody>
      </p:sp>
      <p:sp>
        <p:nvSpPr>
          <p:cNvPr id="375" name="Shape 375"/>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Implementation</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Each line translates to one line of Python (in this case)</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Print an introduction</a:t>
            </a:r>
            <a:br>
              <a:rPr lang="en-US" sz="2800">
                <a:solidFill>
                  <a:schemeClr val="dk1"/>
                </a:solidFill>
                <a:latin typeface="Tahoma"/>
                <a:ea typeface="Tahoma"/>
                <a:cs typeface="Tahoma"/>
                <a:sym typeface="Tahoma"/>
              </a:rPr>
            </a:br>
            <a:r>
              <a:rPr lang="en-US" sz="2000" b="1">
                <a:solidFill>
                  <a:schemeClr val="dk1"/>
                </a:solidFill>
                <a:latin typeface="Tahoma"/>
                <a:ea typeface="Tahoma"/>
                <a:cs typeface="Tahoma"/>
                <a:sym typeface="Tahoma"/>
              </a:rPr>
              <a:t>print (</a:t>
            </a:r>
            <a:r>
              <a:rPr lang="en-US" sz="2000" b="1">
                <a:solidFill>
                  <a:schemeClr val="dk1"/>
                </a:solidFill>
                <a:latin typeface="Times New Roman"/>
                <a:ea typeface="Times New Roman"/>
                <a:cs typeface="Times New Roman"/>
                <a:sym typeface="Times New Roman"/>
              </a:rPr>
              <a:t>"</a:t>
            </a:r>
            <a:r>
              <a:rPr lang="en-US" sz="2000" b="1">
                <a:solidFill>
                  <a:schemeClr val="dk1"/>
                </a:solidFill>
                <a:latin typeface="Tahoma"/>
                <a:ea typeface="Tahoma"/>
                <a:cs typeface="Tahoma"/>
                <a:sym typeface="Tahoma"/>
              </a:rPr>
              <a:t>This program calculates the future"</a:t>
            </a:r>
            <a:r>
              <a:rPr lang="en-US" sz="2000" b="1">
                <a:solidFill>
                  <a:schemeClr val="dk1"/>
                </a:solidFill>
                <a:latin typeface="Times New Roman"/>
                <a:ea typeface="Times New Roman"/>
                <a:cs typeface="Times New Roman"/>
                <a:sym typeface="Times New Roman"/>
              </a:rPr>
              <a:t>)</a:t>
            </a:r>
            <a:r>
              <a:rPr lang="en-US" sz="2000" b="1">
                <a:solidFill>
                  <a:schemeClr val="dk1"/>
                </a:solidFill>
                <a:latin typeface="Tahoma"/>
                <a:ea typeface="Tahoma"/>
                <a:cs typeface="Tahoma"/>
                <a:sym typeface="Tahoma"/>
              </a:rPr>
              <a:t/>
            </a:r>
            <a:br>
              <a:rPr lang="en-US" sz="2000" b="1">
                <a:solidFill>
                  <a:schemeClr val="dk1"/>
                </a:solidFill>
                <a:latin typeface="Tahoma"/>
                <a:ea typeface="Tahoma"/>
                <a:cs typeface="Tahoma"/>
                <a:sym typeface="Tahoma"/>
              </a:rPr>
            </a:br>
            <a:r>
              <a:rPr lang="en-US" sz="2000" b="1">
                <a:solidFill>
                  <a:schemeClr val="dk1"/>
                </a:solidFill>
                <a:latin typeface="Tahoma"/>
                <a:ea typeface="Tahoma"/>
                <a:cs typeface="Tahoma"/>
                <a:sym typeface="Tahoma"/>
              </a:rPr>
              <a:t>print </a:t>
            </a:r>
            <a:r>
              <a:rPr lang="en-US" sz="2000" b="1">
                <a:solidFill>
                  <a:schemeClr val="dk1"/>
                </a:solidFill>
                <a:latin typeface="Times New Roman"/>
                <a:ea typeface="Times New Roman"/>
                <a:cs typeface="Times New Roman"/>
                <a:sym typeface="Times New Roman"/>
              </a:rPr>
              <a:t>("</a:t>
            </a:r>
            <a:r>
              <a:rPr lang="en-US" sz="2000" b="1">
                <a:solidFill>
                  <a:schemeClr val="dk1"/>
                </a:solidFill>
                <a:latin typeface="Tahoma"/>
                <a:ea typeface="Tahoma"/>
                <a:cs typeface="Tahoma"/>
                <a:sym typeface="Tahoma"/>
              </a:rPr>
              <a:t>value of a 10-year investment.</a:t>
            </a:r>
            <a:r>
              <a:rPr lang="en-US" sz="2000" b="1">
                <a:solidFill>
                  <a:schemeClr val="dk1"/>
                </a:solidFill>
                <a:latin typeface="Times New Roman"/>
                <a:ea typeface="Times New Roman"/>
                <a:cs typeface="Times New Roman"/>
                <a:sym typeface="Times New Roman"/>
              </a:rPr>
              <a:t>")</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Input the amount of the principal</a:t>
            </a:r>
            <a:br>
              <a:rPr lang="en-US" sz="2800">
                <a:solidFill>
                  <a:schemeClr val="dk1"/>
                </a:solidFill>
                <a:latin typeface="Tahoma"/>
                <a:ea typeface="Tahoma"/>
                <a:cs typeface="Tahoma"/>
                <a:sym typeface="Tahoma"/>
              </a:rPr>
            </a:br>
            <a:r>
              <a:rPr lang="en-US" sz="2000" b="1">
                <a:solidFill>
                  <a:schemeClr val="dk1"/>
                </a:solidFill>
                <a:latin typeface="Tahoma"/>
                <a:ea typeface="Tahoma"/>
                <a:cs typeface="Tahoma"/>
                <a:sym typeface="Tahoma"/>
              </a:rPr>
              <a:t>principal = eval(input(</a:t>
            </a:r>
            <a:r>
              <a:rPr lang="en-US" sz="2000" b="1">
                <a:solidFill>
                  <a:schemeClr val="dk1"/>
                </a:solidFill>
                <a:latin typeface="Times New Roman"/>
                <a:ea typeface="Times New Roman"/>
                <a:cs typeface="Times New Roman"/>
                <a:sym typeface="Times New Roman"/>
              </a:rPr>
              <a:t>"</a:t>
            </a:r>
            <a:r>
              <a:rPr lang="en-US" sz="2000" b="1">
                <a:solidFill>
                  <a:schemeClr val="dk1"/>
                </a:solidFill>
                <a:latin typeface="Tahoma"/>
                <a:ea typeface="Tahoma"/>
                <a:cs typeface="Tahoma"/>
                <a:sym typeface="Tahoma"/>
              </a:rPr>
              <a:t>Enter the initial principal: </a:t>
            </a:r>
            <a:r>
              <a:rPr lang="en-US" sz="2000" b="1">
                <a:solidFill>
                  <a:schemeClr val="dk1"/>
                </a:solidFill>
                <a:latin typeface="Times New Roman"/>
                <a:ea typeface="Times New Roman"/>
                <a:cs typeface="Times New Roman"/>
                <a:sym typeface="Times New Roman"/>
              </a:rPr>
              <a:t>"</a:t>
            </a:r>
            <a:r>
              <a:rPr lang="en-US" sz="2000" b="1">
                <a:solidFill>
                  <a:schemeClr val="dk1"/>
                </a:solidFill>
                <a:latin typeface="Tahoma"/>
                <a:ea typeface="Tahoma"/>
                <a:cs typeface="Tahoma"/>
                <a:sym typeface="Tahoma"/>
              </a:rPr>
              <a:t>))</a:t>
            </a:r>
          </a:p>
        </p:txBody>
      </p:sp>
    </p:spTree>
    <p:extLst>
      <p:ext uri="{BB962C8B-B14F-4D97-AF65-F5344CB8AC3E}">
        <p14:creationId xmlns:p14="http://schemas.microsoft.com/office/powerpoint/2010/main" val="329062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5">
                                            <p:txEl>
                                              <p:pRg st="0" end="0"/>
                                            </p:txEl>
                                          </p:spTgt>
                                        </p:tgtEl>
                                        <p:attrNameLst>
                                          <p:attrName>style.visibility</p:attrName>
                                        </p:attrNameLst>
                                      </p:cBhvr>
                                      <p:to>
                                        <p:strVal val="visible"/>
                                      </p:to>
                                    </p:set>
                                    <p:anim calcmode="lin" valueType="num">
                                      <p:cBhvr additive="base">
                                        <p:cTn id="7" dur="500"/>
                                        <p:tgtEl>
                                          <p:spTgt spid="37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75">
                                            <p:txEl>
                                              <p:pRg st="1" end="1"/>
                                            </p:txEl>
                                          </p:spTgt>
                                        </p:tgtEl>
                                        <p:attrNameLst>
                                          <p:attrName>style.visibility</p:attrName>
                                        </p:attrNameLst>
                                      </p:cBhvr>
                                      <p:to>
                                        <p:strVal val="visible"/>
                                      </p:to>
                                    </p:set>
                                    <p:anim calcmode="lin" valueType="num">
                                      <p:cBhvr additive="base">
                                        <p:cTn id="12" dur="500"/>
                                        <p:tgtEl>
                                          <p:spTgt spid="37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75">
                                            <p:txEl>
                                              <p:pRg st="2" end="2"/>
                                            </p:txEl>
                                          </p:spTgt>
                                        </p:tgtEl>
                                        <p:attrNameLst>
                                          <p:attrName>style.visibility</p:attrName>
                                        </p:attrNameLst>
                                      </p:cBhvr>
                                      <p:to>
                                        <p:strVal val="visible"/>
                                      </p:to>
                                    </p:set>
                                    <p:anim calcmode="lin" valueType="num">
                                      <p:cBhvr additive="base">
                                        <p:cTn id="17" dur="500"/>
                                        <p:tgtEl>
                                          <p:spTgt spid="375">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75">
                                            <p:txEl>
                                              <p:pRg st="3" end="3"/>
                                            </p:txEl>
                                          </p:spTgt>
                                        </p:tgtEl>
                                        <p:attrNameLst>
                                          <p:attrName>style.visibility</p:attrName>
                                        </p:attrNameLst>
                                      </p:cBhvr>
                                      <p:to>
                                        <p:strVal val="visible"/>
                                      </p:to>
                                    </p:set>
                                    <p:anim calcmode="lin" valueType="num">
                                      <p:cBhvr additive="base">
                                        <p:cTn id="22" dur="500"/>
                                        <p:tgtEl>
                                          <p:spTgt spid="375">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82</a:t>
            </a:fld>
            <a:endParaRPr lang="en-US" sz="1400">
              <a:solidFill>
                <a:schemeClr val="dk1"/>
              </a:solidFill>
              <a:latin typeface="Tahoma"/>
              <a:ea typeface="Tahoma"/>
              <a:cs typeface="Tahoma"/>
              <a:sym typeface="Tahoma"/>
            </a:endParaRPr>
          </a:p>
        </p:txBody>
      </p:sp>
      <p:sp>
        <p:nvSpPr>
          <p:cNvPr id="381" name="Shape 381"/>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Example Program: Future Value</a:t>
            </a:r>
          </a:p>
        </p:txBody>
      </p:sp>
      <p:sp>
        <p:nvSpPr>
          <p:cNvPr id="382" name="Shape 382"/>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742932" lvl="1" indent="-285744">
              <a:lnSpc>
                <a:spcPct val="100000"/>
              </a:lnSpc>
              <a:spcBef>
                <a:spcPts val="0"/>
              </a:spcBef>
              <a:buClr>
                <a:schemeClr val="hlink"/>
              </a:buClr>
              <a:buSzPct val="55000"/>
              <a:buFont typeface="Noto Sans Symbols"/>
              <a:buChar char="■"/>
            </a:pPr>
            <a:r>
              <a:rPr lang="en-US" sz="2800">
                <a:solidFill>
                  <a:schemeClr val="dk1"/>
                </a:solidFill>
                <a:latin typeface="Tahoma"/>
                <a:ea typeface="Tahoma"/>
                <a:cs typeface="Tahoma"/>
                <a:sym typeface="Tahoma"/>
              </a:rPr>
              <a:t>Input the annual percentage rate</a:t>
            </a:r>
            <a:br>
              <a:rPr lang="en-US" sz="2800">
                <a:solidFill>
                  <a:schemeClr val="dk1"/>
                </a:solidFill>
                <a:latin typeface="Tahoma"/>
                <a:ea typeface="Tahoma"/>
                <a:cs typeface="Tahoma"/>
                <a:sym typeface="Tahoma"/>
              </a:rPr>
            </a:br>
            <a:r>
              <a:rPr lang="en-US" sz="2000" b="1">
                <a:solidFill>
                  <a:schemeClr val="dk1"/>
                </a:solidFill>
                <a:latin typeface="Tahoma"/>
                <a:ea typeface="Tahoma"/>
                <a:cs typeface="Tahoma"/>
                <a:sym typeface="Tahoma"/>
              </a:rPr>
              <a:t>apr = eval(input(</a:t>
            </a:r>
            <a:r>
              <a:rPr lang="en-US" sz="2000" b="1">
                <a:solidFill>
                  <a:schemeClr val="dk1"/>
                </a:solidFill>
                <a:latin typeface="Times New Roman"/>
                <a:ea typeface="Times New Roman"/>
                <a:cs typeface="Times New Roman"/>
                <a:sym typeface="Times New Roman"/>
              </a:rPr>
              <a:t>"</a:t>
            </a:r>
            <a:r>
              <a:rPr lang="en-US" sz="2000" b="1">
                <a:solidFill>
                  <a:schemeClr val="dk1"/>
                </a:solidFill>
                <a:latin typeface="Tahoma"/>
                <a:ea typeface="Tahoma"/>
                <a:cs typeface="Tahoma"/>
                <a:sym typeface="Tahoma"/>
              </a:rPr>
              <a:t>Enter the annual interest rate: </a:t>
            </a:r>
            <a:r>
              <a:rPr lang="en-US" sz="2000" b="1">
                <a:solidFill>
                  <a:schemeClr val="dk1"/>
                </a:solidFill>
                <a:latin typeface="Times New Roman"/>
                <a:ea typeface="Times New Roman"/>
                <a:cs typeface="Times New Roman"/>
                <a:sym typeface="Times New Roman"/>
              </a:rPr>
              <a:t>"</a:t>
            </a:r>
            <a:r>
              <a:rPr lang="en-US" sz="2000" b="1">
                <a:solidFill>
                  <a:schemeClr val="dk1"/>
                </a:solidFill>
                <a:latin typeface="Tahoma"/>
                <a:ea typeface="Tahoma"/>
                <a:cs typeface="Tahoma"/>
                <a:sym typeface="Tahoma"/>
              </a:rPr>
              <a:t>))</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Repeat 10 times:</a:t>
            </a:r>
            <a:br>
              <a:rPr lang="en-US" sz="2800">
                <a:solidFill>
                  <a:schemeClr val="dk1"/>
                </a:solidFill>
                <a:latin typeface="Tahoma"/>
                <a:ea typeface="Tahoma"/>
                <a:cs typeface="Tahoma"/>
                <a:sym typeface="Tahoma"/>
              </a:rPr>
            </a:br>
            <a:r>
              <a:rPr lang="en-US" sz="2000" b="1">
                <a:solidFill>
                  <a:schemeClr val="dk1"/>
                </a:solidFill>
                <a:latin typeface="Tahoma"/>
                <a:ea typeface="Tahoma"/>
                <a:cs typeface="Tahoma"/>
                <a:sym typeface="Tahoma"/>
              </a:rPr>
              <a:t>for i in range(10):</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Calculate principal = principal * (1 + apr)</a:t>
            </a:r>
            <a:br>
              <a:rPr lang="en-US" sz="2800">
                <a:solidFill>
                  <a:schemeClr val="dk1"/>
                </a:solidFill>
                <a:latin typeface="Tahoma"/>
                <a:ea typeface="Tahoma"/>
                <a:cs typeface="Tahoma"/>
                <a:sym typeface="Tahoma"/>
              </a:rPr>
            </a:br>
            <a:r>
              <a:rPr lang="en-US" sz="2800">
                <a:solidFill>
                  <a:schemeClr val="dk1"/>
                </a:solidFill>
                <a:latin typeface="Tahoma"/>
                <a:ea typeface="Tahoma"/>
                <a:cs typeface="Tahoma"/>
                <a:sym typeface="Tahoma"/>
              </a:rPr>
              <a:t>	</a:t>
            </a:r>
            <a:r>
              <a:rPr lang="en-US" sz="2000" b="1">
                <a:solidFill>
                  <a:schemeClr val="dk1"/>
                </a:solidFill>
                <a:latin typeface="Tahoma"/>
                <a:ea typeface="Tahoma"/>
                <a:cs typeface="Tahoma"/>
                <a:sym typeface="Tahoma"/>
              </a:rPr>
              <a:t>principal = principal * (1 + apr)</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Output the value of the principal at the end of 10 years</a:t>
            </a:r>
            <a:br>
              <a:rPr lang="en-US" sz="2800">
                <a:solidFill>
                  <a:schemeClr val="dk1"/>
                </a:solidFill>
                <a:latin typeface="Tahoma"/>
                <a:ea typeface="Tahoma"/>
                <a:cs typeface="Tahoma"/>
                <a:sym typeface="Tahoma"/>
              </a:rPr>
            </a:br>
            <a:r>
              <a:rPr lang="en-US" sz="2000" b="1">
                <a:solidFill>
                  <a:schemeClr val="dk1"/>
                </a:solidFill>
                <a:latin typeface="Tahoma"/>
                <a:ea typeface="Tahoma"/>
                <a:cs typeface="Tahoma"/>
                <a:sym typeface="Tahoma"/>
              </a:rPr>
              <a:t>print (</a:t>
            </a:r>
            <a:r>
              <a:rPr lang="en-US" sz="2000" b="1">
                <a:solidFill>
                  <a:schemeClr val="dk1"/>
                </a:solidFill>
                <a:latin typeface="Times New Roman"/>
                <a:ea typeface="Times New Roman"/>
                <a:cs typeface="Times New Roman"/>
                <a:sym typeface="Times New Roman"/>
              </a:rPr>
              <a:t>"</a:t>
            </a:r>
            <a:r>
              <a:rPr lang="en-US" sz="2000" b="1">
                <a:solidFill>
                  <a:schemeClr val="dk1"/>
                </a:solidFill>
                <a:latin typeface="Tahoma"/>
                <a:ea typeface="Tahoma"/>
                <a:cs typeface="Tahoma"/>
                <a:sym typeface="Tahoma"/>
              </a:rPr>
              <a:t>The value in 10 years is:</a:t>
            </a:r>
            <a:r>
              <a:rPr lang="en-US" sz="2000" b="1">
                <a:solidFill>
                  <a:schemeClr val="dk1"/>
                </a:solidFill>
                <a:latin typeface="Times New Roman"/>
                <a:ea typeface="Times New Roman"/>
                <a:cs typeface="Times New Roman"/>
                <a:sym typeface="Times New Roman"/>
              </a:rPr>
              <a:t>"</a:t>
            </a:r>
            <a:r>
              <a:rPr lang="en-US" sz="2000" b="1">
                <a:solidFill>
                  <a:schemeClr val="dk1"/>
                </a:solidFill>
                <a:latin typeface="Tahoma"/>
                <a:ea typeface="Tahoma"/>
                <a:cs typeface="Tahoma"/>
                <a:sym typeface="Tahoma"/>
              </a:rPr>
              <a:t>, principal)</a:t>
            </a:r>
          </a:p>
        </p:txBody>
      </p:sp>
    </p:spTree>
    <p:extLst>
      <p:ext uri="{BB962C8B-B14F-4D97-AF65-F5344CB8AC3E}">
        <p14:creationId xmlns:p14="http://schemas.microsoft.com/office/powerpoint/2010/main" val="173378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2">
                                            <p:txEl>
                                              <p:pRg st="0" end="0"/>
                                            </p:txEl>
                                          </p:spTgt>
                                        </p:tgtEl>
                                        <p:attrNameLst>
                                          <p:attrName>style.visibility</p:attrName>
                                        </p:attrNameLst>
                                      </p:cBhvr>
                                      <p:to>
                                        <p:strVal val="visible"/>
                                      </p:to>
                                    </p:set>
                                    <p:anim calcmode="lin" valueType="num">
                                      <p:cBhvr additive="base">
                                        <p:cTn id="7" dur="500"/>
                                        <p:tgtEl>
                                          <p:spTgt spid="38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82">
                                            <p:txEl>
                                              <p:pRg st="1" end="1"/>
                                            </p:txEl>
                                          </p:spTgt>
                                        </p:tgtEl>
                                        <p:attrNameLst>
                                          <p:attrName>style.visibility</p:attrName>
                                        </p:attrNameLst>
                                      </p:cBhvr>
                                      <p:to>
                                        <p:strVal val="visible"/>
                                      </p:to>
                                    </p:set>
                                    <p:anim calcmode="lin" valueType="num">
                                      <p:cBhvr additive="base">
                                        <p:cTn id="12" dur="500"/>
                                        <p:tgtEl>
                                          <p:spTgt spid="38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82">
                                            <p:txEl>
                                              <p:pRg st="2" end="2"/>
                                            </p:txEl>
                                          </p:spTgt>
                                        </p:tgtEl>
                                        <p:attrNameLst>
                                          <p:attrName>style.visibility</p:attrName>
                                        </p:attrNameLst>
                                      </p:cBhvr>
                                      <p:to>
                                        <p:strVal val="visible"/>
                                      </p:to>
                                    </p:set>
                                    <p:anim calcmode="lin" valueType="num">
                                      <p:cBhvr additive="base">
                                        <p:cTn id="17" dur="500"/>
                                        <p:tgtEl>
                                          <p:spTgt spid="38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82">
                                            <p:txEl>
                                              <p:pRg st="3" end="3"/>
                                            </p:txEl>
                                          </p:spTgt>
                                        </p:tgtEl>
                                        <p:attrNameLst>
                                          <p:attrName>style.visibility</p:attrName>
                                        </p:attrNameLst>
                                      </p:cBhvr>
                                      <p:to>
                                        <p:strVal val="visible"/>
                                      </p:to>
                                    </p:set>
                                    <p:anim calcmode="lin" valueType="num">
                                      <p:cBhvr additive="base">
                                        <p:cTn id="22" dur="500"/>
                                        <p:tgtEl>
                                          <p:spTgt spid="382">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83</a:t>
            </a:fld>
            <a:endParaRPr lang="en-US" sz="1400">
              <a:solidFill>
                <a:schemeClr val="dk1"/>
              </a:solidFill>
              <a:latin typeface="Tahoma"/>
              <a:ea typeface="Tahoma"/>
              <a:cs typeface="Tahoma"/>
              <a:sym typeface="Tahoma"/>
            </a:endParaRPr>
          </a:p>
        </p:txBody>
      </p:sp>
      <p:sp>
        <p:nvSpPr>
          <p:cNvPr id="388" name="Shape 388"/>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dirty="0">
                <a:solidFill>
                  <a:schemeClr val="dk2"/>
                </a:solidFill>
                <a:latin typeface="Tahoma"/>
                <a:ea typeface="Tahoma"/>
                <a:cs typeface="Tahoma"/>
                <a:sym typeface="Tahoma"/>
              </a:rPr>
              <a:t>Example Program: Future Value</a:t>
            </a:r>
          </a:p>
        </p:txBody>
      </p:sp>
      <p:sp>
        <p:nvSpPr>
          <p:cNvPr id="389" name="Shape 389"/>
          <p:cNvSpPr txBox="1">
            <a:spLocks noGrp="1"/>
          </p:cNvSpPr>
          <p:nvPr>
            <p:ph idx="1"/>
          </p:nvPr>
        </p:nvSpPr>
        <p:spPr>
          <a:xfrm>
            <a:off x="1088112" y="1760536"/>
            <a:ext cx="7772400" cy="4114800"/>
          </a:xfrm>
          <a:prstGeom prst="rect">
            <a:avLst/>
          </a:prstGeom>
          <a:noFill/>
          <a:ln>
            <a:noFill/>
          </a:ln>
        </p:spPr>
        <p:txBody>
          <a:bodyPr vert="horz" lIns="91425" tIns="45700" rIns="91425" bIns="45700" rtlCol="0" anchor="t" anchorCtr="0">
            <a:noAutofit/>
          </a:bodyPr>
          <a:lstStyle/>
          <a:p>
            <a:pPr marL="342891" indent="-342891">
              <a:spcBef>
                <a:spcPts val="0"/>
              </a:spcBef>
              <a:buClr>
                <a:schemeClr val="folHlink"/>
              </a:buClr>
              <a:buSzPct val="25000"/>
              <a:buNone/>
            </a:pPr>
            <a:r>
              <a:rPr lang="en-US" sz="1600" dirty="0">
                <a:solidFill>
                  <a:schemeClr val="dk1"/>
                </a:solidFill>
                <a:latin typeface="Tahoma"/>
                <a:ea typeface="Tahoma"/>
                <a:cs typeface="Tahoma"/>
                <a:sym typeface="Tahoma"/>
              </a:rPr>
              <a:t># futval.py</a:t>
            </a:r>
          </a:p>
          <a:p>
            <a:pPr marL="342891" indent="-342891">
              <a:spcBef>
                <a:spcPts val="320"/>
              </a:spcBef>
              <a:buClr>
                <a:schemeClr val="folHlink"/>
              </a:buClr>
              <a:buSzPct val="25000"/>
              <a:buNone/>
            </a:pPr>
            <a:r>
              <a:rPr lang="en-US" sz="1600" dirty="0">
                <a:solidFill>
                  <a:schemeClr val="dk1"/>
                </a:solidFill>
                <a:latin typeface="Tahoma"/>
                <a:ea typeface="Tahoma"/>
                <a:cs typeface="Tahoma"/>
                <a:sym typeface="Tahoma"/>
              </a:rPr>
              <a:t>#    A program to compute the value of an investment</a:t>
            </a:r>
          </a:p>
          <a:p>
            <a:pPr marL="342891" indent="-342891">
              <a:spcBef>
                <a:spcPts val="320"/>
              </a:spcBef>
              <a:buClr>
                <a:schemeClr val="folHlink"/>
              </a:buClr>
              <a:buSzPct val="25000"/>
              <a:buNone/>
            </a:pPr>
            <a:r>
              <a:rPr lang="en-US" sz="1600" dirty="0">
                <a:solidFill>
                  <a:schemeClr val="dk1"/>
                </a:solidFill>
                <a:latin typeface="Tahoma"/>
                <a:ea typeface="Tahoma"/>
                <a:cs typeface="Tahoma"/>
                <a:sym typeface="Tahoma"/>
              </a:rPr>
              <a:t>#    carried 10 years into the future</a:t>
            </a:r>
          </a:p>
          <a:p>
            <a:pPr marL="342891" indent="-342891">
              <a:spcBef>
                <a:spcPts val="320"/>
              </a:spcBef>
              <a:buClr>
                <a:schemeClr val="folHlink"/>
              </a:buClr>
              <a:buSzPct val="25000"/>
              <a:buNone/>
            </a:pPr>
            <a:endParaRPr sz="1600" dirty="0">
              <a:solidFill>
                <a:schemeClr val="dk1"/>
              </a:solidFill>
              <a:latin typeface="Tahoma"/>
              <a:ea typeface="Tahoma"/>
              <a:cs typeface="Tahoma"/>
              <a:sym typeface="Tahoma"/>
            </a:endParaRPr>
          </a:p>
          <a:p>
            <a:pPr marL="342891" indent="-342891">
              <a:spcBef>
                <a:spcPts val="320"/>
              </a:spcBef>
              <a:buClr>
                <a:schemeClr val="folHlink"/>
              </a:buClr>
              <a:buSzPct val="25000"/>
              <a:buNone/>
            </a:pPr>
            <a:r>
              <a:rPr lang="en-US" sz="1600" dirty="0" err="1">
                <a:solidFill>
                  <a:schemeClr val="dk1"/>
                </a:solidFill>
                <a:latin typeface="Tahoma"/>
                <a:ea typeface="Tahoma"/>
                <a:cs typeface="Tahoma"/>
                <a:sym typeface="Tahoma"/>
              </a:rPr>
              <a:t>def</a:t>
            </a:r>
            <a:r>
              <a:rPr lang="en-US" sz="1600" dirty="0">
                <a:solidFill>
                  <a:schemeClr val="dk1"/>
                </a:solidFill>
                <a:latin typeface="Tahoma"/>
                <a:ea typeface="Tahoma"/>
                <a:cs typeface="Tahoma"/>
                <a:sym typeface="Tahoma"/>
              </a:rPr>
              <a:t> main():</a:t>
            </a:r>
          </a:p>
          <a:p>
            <a:pPr marL="342891" indent="-342891">
              <a:spcBef>
                <a:spcPts val="320"/>
              </a:spcBef>
              <a:buClr>
                <a:schemeClr val="folHlink"/>
              </a:buClr>
              <a:buSzPct val="25000"/>
              <a:buNone/>
            </a:pPr>
            <a:r>
              <a:rPr lang="en-US" sz="1600" dirty="0">
                <a:solidFill>
                  <a:schemeClr val="dk1"/>
                </a:solidFill>
                <a:latin typeface="Tahoma"/>
                <a:ea typeface="Tahoma"/>
                <a:cs typeface="Tahoma"/>
                <a:sym typeface="Tahoma"/>
              </a:rPr>
              <a:t>    print("This program calculates the future value of a 10-year investment.")</a:t>
            </a:r>
          </a:p>
          <a:p>
            <a:pPr marL="342891" indent="-342891">
              <a:spcBef>
                <a:spcPts val="320"/>
              </a:spcBef>
              <a:buClr>
                <a:schemeClr val="folHlink"/>
              </a:buClr>
              <a:buSzPct val="25000"/>
              <a:buNone/>
            </a:pPr>
            <a:endParaRPr sz="1600" dirty="0">
              <a:solidFill>
                <a:schemeClr val="dk1"/>
              </a:solidFill>
              <a:latin typeface="Tahoma"/>
              <a:ea typeface="Tahoma"/>
              <a:cs typeface="Tahoma"/>
              <a:sym typeface="Tahoma"/>
            </a:endParaRPr>
          </a:p>
          <a:p>
            <a:pPr marL="342891" indent="-342891">
              <a:spcBef>
                <a:spcPts val="320"/>
              </a:spcBef>
              <a:buClr>
                <a:schemeClr val="folHlink"/>
              </a:buClr>
              <a:buSzPct val="25000"/>
              <a:buNone/>
            </a:pPr>
            <a:r>
              <a:rPr lang="en-US" sz="1600" dirty="0">
                <a:solidFill>
                  <a:schemeClr val="dk1"/>
                </a:solidFill>
                <a:latin typeface="Tahoma"/>
                <a:ea typeface="Tahoma"/>
                <a:cs typeface="Tahoma"/>
                <a:sym typeface="Tahoma"/>
              </a:rPr>
              <a:t>    principal = </a:t>
            </a:r>
            <a:r>
              <a:rPr lang="en-US" sz="1600" dirty="0" err="1">
                <a:solidFill>
                  <a:schemeClr val="dk1"/>
                </a:solidFill>
                <a:latin typeface="Tahoma"/>
                <a:ea typeface="Tahoma"/>
                <a:cs typeface="Tahoma"/>
                <a:sym typeface="Tahoma"/>
              </a:rPr>
              <a:t>eval</a:t>
            </a:r>
            <a:r>
              <a:rPr lang="en-US" sz="1600" dirty="0">
                <a:solidFill>
                  <a:schemeClr val="dk1"/>
                </a:solidFill>
                <a:latin typeface="Tahoma"/>
                <a:ea typeface="Tahoma"/>
                <a:cs typeface="Tahoma"/>
                <a:sym typeface="Tahoma"/>
              </a:rPr>
              <a:t>(input("Enter the initial principal: "))</a:t>
            </a:r>
          </a:p>
          <a:p>
            <a:pPr marL="342891" indent="-342891">
              <a:spcBef>
                <a:spcPts val="320"/>
              </a:spcBef>
              <a:buClr>
                <a:schemeClr val="folHlink"/>
              </a:buClr>
              <a:buSzPct val="25000"/>
              <a:buNone/>
            </a:pPr>
            <a:r>
              <a:rPr lang="en-US" sz="1600" dirty="0">
                <a:solidFill>
                  <a:schemeClr val="dk1"/>
                </a:solidFill>
                <a:latin typeface="Tahoma"/>
                <a:ea typeface="Tahoma"/>
                <a:cs typeface="Tahoma"/>
                <a:sym typeface="Tahoma"/>
              </a:rPr>
              <a:t>    </a:t>
            </a:r>
            <a:r>
              <a:rPr lang="en-US" sz="1600" dirty="0" err="1">
                <a:solidFill>
                  <a:schemeClr val="dk1"/>
                </a:solidFill>
                <a:latin typeface="Tahoma"/>
                <a:ea typeface="Tahoma"/>
                <a:cs typeface="Tahoma"/>
                <a:sym typeface="Tahoma"/>
              </a:rPr>
              <a:t>apr</a:t>
            </a:r>
            <a:r>
              <a:rPr lang="en-US" sz="1600" dirty="0">
                <a:solidFill>
                  <a:schemeClr val="dk1"/>
                </a:solidFill>
                <a:latin typeface="Tahoma"/>
                <a:ea typeface="Tahoma"/>
                <a:cs typeface="Tahoma"/>
                <a:sym typeface="Tahoma"/>
              </a:rPr>
              <a:t> = </a:t>
            </a:r>
            <a:r>
              <a:rPr lang="en-US" sz="1600" dirty="0" err="1">
                <a:solidFill>
                  <a:schemeClr val="dk1"/>
                </a:solidFill>
                <a:latin typeface="Tahoma"/>
                <a:ea typeface="Tahoma"/>
                <a:cs typeface="Tahoma"/>
                <a:sym typeface="Tahoma"/>
              </a:rPr>
              <a:t>eval</a:t>
            </a:r>
            <a:r>
              <a:rPr lang="en-US" sz="1600" dirty="0">
                <a:solidFill>
                  <a:schemeClr val="dk1"/>
                </a:solidFill>
                <a:latin typeface="Tahoma"/>
                <a:ea typeface="Tahoma"/>
                <a:cs typeface="Tahoma"/>
                <a:sym typeface="Tahoma"/>
              </a:rPr>
              <a:t>(input("Enter the annual interest rate: "))</a:t>
            </a:r>
          </a:p>
          <a:p>
            <a:pPr marL="342891" indent="-342891">
              <a:spcBef>
                <a:spcPts val="320"/>
              </a:spcBef>
              <a:buClr>
                <a:schemeClr val="folHlink"/>
              </a:buClr>
              <a:buSzPct val="25000"/>
              <a:buNone/>
            </a:pPr>
            <a:endParaRPr sz="1600" dirty="0">
              <a:solidFill>
                <a:schemeClr val="dk1"/>
              </a:solidFill>
              <a:latin typeface="Tahoma"/>
              <a:ea typeface="Tahoma"/>
              <a:cs typeface="Tahoma"/>
              <a:sym typeface="Tahoma"/>
            </a:endParaRPr>
          </a:p>
          <a:p>
            <a:pPr marL="342891" indent="-342891">
              <a:spcBef>
                <a:spcPts val="320"/>
              </a:spcBef>
              <a:buClr>
                <a:schemeClr val="folHlink"/>
              </a:buClr>
              <a:buSzPct val="25000"/>
              <a:buNone/>
            </a:pPr>
            <a:r>
              <a:rPr lang="en-US" sz="1600" dirty="0">
                <a:solidFill>
                  <a:schemeClr val="dk1"/>
                </a:solidFill>
                <a:latin typeface="Tahoma"/>
                <a:ea typeface="Tahoma"/>
                <a:cs typeface="Tahoma"/>
                <a:sym typeface="Tahoma"/>
              </a:rPr>
              <a:t>    for </a:t>
            </a:r>
            <a:r>
              <a:rPr lang="en-US" sz="1600" dirty="0" err="1">
                <a:solidFill>
                  <a:schemeClr val="dk1"/>
                </a:solidFill>
                <a:latin typeface="Tahoma"/>
                <a:ea typeface="Tahoma"/>
                <a:cs typeface="Tahoma"/>
                <a:sym typeface="Tahoma"/>
              </a:rPr>
              <a:t>i</a:t>
            </a:r>
            <a:r>
              <a:rPr lang="en-US" sz="1600" dirty="0">
                <a:solidFill>
                  <a:schemeClr val="dk1"/>
                </a:solidFill>
                <a:latin typeface="Tahoma"/>
                <a:ea typeface="Tahoma"/>
                <a:cs typeface="Tahoma"/>
                <a:sym typeface="Tahoma"/>
              </a:rPr>
              <a:t> in range(10):</a:t>
            </a:r>
          </a:p>
          <a:p>
            <a:pPr marL="342891" indent="-342891">
              <a:spcBef>
                <a:spcPts val="320"/>
              </a:spcBef>
              <a:buClr>
                <a:schemeClr val="folHlink"/>
              </a:buClr>
              <a:buSzPct val="25000"/>
              <a:buNone/>
            </a:pPr>
            <a:r>
              <a:rPr lang="en-US" sz="1600" dirty="0">
                <a:solidFill>
                  <a:schemeClr val="dk1"/>
                </a:solidFill>
                <a:latin typeface="Tahoma"/>
                <a:ea typeface="Tahoma"/>
                <a:cs typeface="Tahoma"/>
                <a:sym typeface="Tahoma"/>
              </a:rPr>
              <a:t>        principal = principal * (1 + </a:t>
            </a:r>
            <a:r>
              <a:rPr lang="en-US" sz="1600" dirty="0" err="1">
                <a:solidFill>
                  <a:schemeClr val="dk1"/>
                </a:solidFill>
                <a:latin typeface="Tahoma"/>
                <a:ea typeface="Tahoma"/>
                <a:cs typeface="Tahoma"/>
                <a:sym typeface="Tahoma"/>
              </a:rPr>
              <a:t>apr</a:t>
            </a:r>
            <a:r>
              <a:rPr lang="en-US" sz="1600" dirty="0">
                <a:solidFill>
                  <a:schemeClr val="dk1"/>
                </a:solidFill>
                <a:latin typeface="Tahoma"/>
                <a:ea typeface="Tahoma"/>
                <a:cs typeface="Tahoma"/>
                <a:sym typeface="Tahoma"/>
              </a:rPr>
              <a:t>)</a:t>
            </a:r>
          </a:p>
          <a:p>
            <a:pPr marL="342891" indent="-342891">
              <a:spcBef>
                <a:spcPts val="320"/>
              </a:spcBef>
              <a:buClr>
                <a:schemeClr val="folHlink"/>
              </a:buClr>
              <a:buSzPct val="25000"/>
              <a:buNone/>
            </a:pPr>
            <a:endParaRPr sz="1600" dirty="0">
              <a:solidFill>
                <a:schemeClr val="dk1"/>
              </a:solidFill>
              <a:latin typeface="Tahoma"/>
              <a:ea typeface="Tahoma"/>
              <a:cs typeface="Tahoma"/>
              <a:sym typeface="Tahoma"/>
            </a:endParaRPr>
          </a:p>
          <a:p>
            <a:pPr marL="342891" indent="-342891">
              <a:spcBef>
                <a:spcPts val="320"/>
              </a:spcBef>
              <a:buClr>
                <a:schemeClr val="folHlink"/>
              </a:buClr>
              <a:buSzPct val="25000"/>
              <a:buNone/>
            </a:pPr>
            <a:r>
              <a:rPr lang="en-US" sz="1600" dirty="0">
                <a:solidFill>
                  <a:schemeClr val="dk1"/>
                </a:solidFill>
                <a:latin typeface="Tahoma"/>
                <a:ea typeface="Tahoma"/>
                <a:cs typeface="Tahoma"/>
                <a:sym typeface="Tahoma"/>
              </a:rPr>
              <a:t>    print ("The value in 10 years is:", principal)</a:t>
            </a:r>
          </a:p>
          <a:p>
            <a:pPr marL="342891" indent="-342891">
              <a:spcBef>
                <a:spcPts val="320"/>
              </a:spcBef>
              <a:buClr>
                <a:schemeClr val="folHlink"/>
              </a:buClr>
              <a:buSzPct val="25000"/>
              <a:buNone/>
            </a:pPr>
            <a:endParaRPr sz="1600" dirty="0">
              <a:solidFill>
                <a:schemeClr val="dk1"/>
              </a:solidFill>
              <a:latin typeface="Tahoma"/>
              <a:ea typeface="Tahoma"/>
              <a:cs typeface="Tahoma"/>
              <a:sym typeface="Tahoma"/>
            </a:endParaRPr>
          </a:p>
          <a:p>
            <a:pPr marL="342891" indent="-342891">
              <a:spcBef>
                <a:spcPts val="320"/>
              </a:spcBef>
              <a:buClr>
                <a:schemeClr val="folHlink"/>
              </a:buClr>
              <a:buSzPct val="25000"/>
              <a:buNone/>
            </a:pPr>
            <a:r>
              <a:rPr lang="en-US" sz="1600" dirty="0">
                <a:solidFill>
                  <a:schemeClr val="dk1"/>
                </a:solidFill>
                <a:latin typeface="Tahoma"/>
                <a:ea typeface="Tahoma"/>
                <a:cs typeface="Tahoma"/>
                <a:sym typeface="Tahoma"/>
              </a:rPr>
              <a:t>main()</a:t>
            </a:r>
          </a:p>
          <a:p>
            <a:pPr marL="342891" indent="-342891">
              <a:spcBef>
                <a:spcPts val="320"/>
              </a:spcBef>
              <a:buClr>
                <a:schemeClr val="folHlink"/>
              </a:buClr>
              <a:buSzPct val="60000"/>
              <a:buNone/>
            </a:pPr>
            <a:endParaRPr sz="1600"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9881215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noGrp="1"/>
          </p:cNvSpPr>
          <p:nvPr>
            <p:ph type="title"/>
          </p:nvPr>
        </p:nvSpPr>
        <p:spPr/>
        <p:txBody>
          <a:bodyPr/>
          <a:lstStyle/>
          <a:p>
            <a:r>
              <a:rPr lang="en-US" altLang="en-US" smtClean="0">
                <a:sym typeface="Tahoma" panose="020B0604030504040204" pitchFamily="34" charset="0"/>
              </a:rPr>
              <a:t>LAB #1</a:t>
            </a:r>
            <a:endParaRPr lang="en-US" altLang="en-US" smtClean="0">
              <a:sym typeface="Tahoma" panose="020B0604030504040204" pitchFamily="34" charset="0"/>
            </a:endParaRPr>
          </a:p>
        </p:txBody>
      </p:sp>
      <p:sp>
        <p:nvSpPr>
          <p:cNvPr id="14339" name="Text Placeholder 2"/>
          <p:cNvSpPr txBox="1">
            <a:spLocks noGrp="1"/>
          </p:cNvSpPr>
          <p:nvPr>
            <p:ph type="body" idx="1"/>
          </p:nvPr>
        </p:nvSpPr>
        <p:spPr/>
        <p:txBody>
          <a:bodyPr/>
          <a:lstStyle/>
          <a:p>
            <a:r>
              <a:rPr lang="en-US" altLang="en-US" smtClean="0">
                <a:sym typeface="Tahoma" panose="020B0604030504040204" pitchFamily="34" charset="0"/>
              </a:rPr>
              <a:t>Write a script to convert temperature in Celsius to Fahrenheit</a:t>
            </a:r>
          </a:p>
          <a:p>
            <a:r>
              <a:rPr lang="en-US" altLang="en-US" smtClean="0">
                <a:sym typeface="Tahoma" panose="020B0604030504040204" pitchFamily="34" charset="0"/>
              </a:rPr>
              <a:t>Fahrenheit (F) = (Celsius * 1.8) + 32</a:t>
            </a:r>
          </a:p>
          <a:p>
            <a:r>
              <a:rPr lang="en-US" altLang="en-US" smtClean="0">
                <a:sym typeface="Tahoma" panose="020B0604030504040204" pitchFamily="34" charset="0"/>
              </a:rPr>
              <a:t>Input is provided by the user in degree Celsius</a:t>
            </a:r>
            <a:endParaRPr lang="en-US" altLang="en-US" smtClean="0">
              <a:sym typeface="Tahoma" panose="020B0604030504040204" pitchFamily="34" charset="0"/>
            </a:endParaRPr>
          </a:p>
        </p:txBody>
      </p:sp>
      <p:sp>
        <p:nvSpPr>
          <p:cNvPr id="14340" name="Slide Number Placeholder 3"/>
          <p:cNvSpPr>
            <a:spLocks noGrp="1"/>
          </p:cNvSpPr>
          <p:nvPr>
            <p:ph type="sldNum" sz="quarter" idx="12"/>
          </p:nvPr>
        </p:nvSpPr>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3249DF6D-1831-4C36-A769-E1721DB1FFCB}" type="slidenum">
              <a:rPr lang="en-US" altLang="en-US" smtClean="0">
                <a:sym typeface="Tahoma" panose="020B0604030504040204" pitchFamily="34" charset="0"/>
              </a:rPr>
              <a:pPr/>
              <a:t>84</a:t>
            </a:fld>
            <a:endParaRPr lang="en-US" altLang="en-US">
              <a:sym typeface="Tahoma" panose="020B0604030504040204" pitchFamily="34" charset="0"/>
            </a:endParaRPr>
          </a:p>
        </p:txBody>
      </p:sp>
    </p:spTree>
    <p:extLst>
      <p:ext uri="{BB962C8B-B14F-4D97-AF65-F5344CB8AC3E}">
        <p14:creationId xmlns:p14="http://schemas.microsoft.com/office/powerpoint/2010/main" val="424996392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noGrp="1"/>
          </p:cNvSpPr>
          <p:nvPr>
            <p:ph type="title"/>
          </p:nvPr>
        </p:nvSpPr>
        <p:spPr/>
        <p:txBody>
          <a:bodyPr/>
          <a:lstStyle/>
          <a:p>
            <a:r>
              <a:rPr lang="en-US" altLang="en-US" smtClean="0">
                <a:sym typeface="Tahoma" panose="020B0604030504040204" pitchFamily="34" charset="0"/>
              </a:rPr>
              <a:t>LAB #1</a:t>
            </a:r>
            <a:endParaRPr lang="en-US" altLang="en-US" smtClean="0">
              <a:sym typeface="Tahoma" panose="020B0604030504040204" pitchFamily="34" charset="0"/>
            </a:endParaRPr>
          </a:p>
        </p:txBody>
      </p:sp>
      <p:sp>
        <p:nvSpPr>
          <p:cNvPr id="14339" name="Text Placeholder 2"/>
          <p:cNvSpPr txBox="1">
            <a:spLocks noGrp="1"/>
          </p:cNvSpPr>
          <p:nvPr>
            <p:ph type="body" idx="1"/>
          </p:nvPr>
        </p:nvSpPr>
        <p:spPr/>
        <p:txBody>
          <a:bodyPr/>
          <a:lstStyle/>
          <a:p>
            <a:r>
              <a:rPr lang="en-US" altLang="en-US" smtClean="0">
                <a:sym typeface="Tahoma" panose="020B0604030504040204" pitchFamily="34" charset="0"/>
              </a:rPr>
              <a:t>Write a script to convert temperature in Celsius to Fahrenheit</a:t>
            </a:r>
          </a:p>
          <a:p>
            <a:r>
              <a:rPr lang="en-US" altLang="en-US" smtClean="0">
                <a:sym typeface="Tahoma" panose="020B0604030504040204" pitchFamily="34" charset="0"/>
              </a:rPr>
              <a:t>Fahrenheit (F) = (Celsius * 1.8) + 32</a:t>
            </a:r>
          </a:p>
          <a:p>
            <a:r>
              <a:rPr lang="en-US" altLang="en-US" smtClean="0">
                <a:sym typeface="Tahoma" panose="020B0604030504040204" pitchFamily="34" charset="0"/>
              </a:rPr>
              <a:t>Input is provided by the user in degree Celsius</a:t>
            </a:r>
            <a:endParaRPr lang="en-US" altLang="en-US" smtClean="0">
              <a:sym typeface="Tahoma" panose="020B0604030504040204" pitchFamily="34" charset="0"/>
            </a:endParaRPr>
          </a:p>
        </p:txBody>
      </p:sp>
      <p:sp>
        <p:nvSpPr>
          <p:cNvPr id="14340" name="Slide Number Placeholder 3"/>
          <p:cNvSpPr>
            <a:spLocks noGrp="1"/>
          </p:cNvSpPr>
          <p:nvPr>
            <p:ph type="sldNum" sz="quarter" idx="12"/>
          </p:nvPr>
        </p:nvSpPr>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3249DF6D-1831-4C36-A769-E1721DB1FFCB}" type="slidenum">
              <a:rPr lang="en-US" altLang="en-US" smtClean="0">
                <a:sym typeface="Tahoma" panose="020B0604030504040204" pitchFamily="34" charset="0"/>
              </a:rPr>
              <a:pPr/>
              <a:t>85</a:t>
            </a:fld>
            <a:endParaRPr lang="en-US" altLang="en-US">
              <a:sym typeface="Tahoma" panose="020B0604030504040204" pitchFamily="34" charset="0"/>
            </a:endParaRPr>
          </a:p>
        </p:txBody>
      </p:sp>
    </p:spTree>
    <p:extLst>
      <p:ext uri="{BB962C8B-B14F-4D97-AF65-F5344CB8AC3E}">
        <p14:creationId xmlns:p14="http://schemas.microsoft.com/office/powerpoint/2010/main" val="268852174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txBox="1">
            <a:spLocks noGrp="1"/>
          </p:cNvSpPr>
          <p:nvPr>
            <p:ph type="title"/>
          </p:nvPr>
        </p:nvSpPr>
        <p:spPr/>
        <p:txBody>
          <a:bodyPr/>
          <a:lstStyle/>
          <a:p>
            <a:r>
              <a:rPr lang="en-US" altLang="en-US" smtClean="0">
                <a:sym typeface="Tahoma" panose="020B0604030504040204" pitchFamily="34" charset="0"/>
              </a:rPr>
              <a:t>Step 1: Get from input</a:t>
            </a:r>
            <a:endParaRPr lang="en-US" altLang="en-US" smtClean="0">
              <a:sym typeface="Tahoma" panose="020B0604030504040204" pitchFamily="34" charset="0"/>
            </a:endParaRPr>
          </a:p>
        </p:txBody>
      </p:sp>
      <p:sp>
        <p:nvSpPr>
          <p:cNvPr id="15363" name="Text Placeholder 2"/>
          <p:cNvSpPr txBox="1">
            <a:spLocks noGrp="1"/>
          </p:cNvSpPr>
          <p:nvPr>
            <p:ph type="body" idx="1"/>
          </p:nvPr>
        </p:nvSpPr>
        <p:spPr/>
        <p:txBody>
          <a:bodyPr/>
          <a:lstStyle/>
          <a:p>
            <a:r>
              <a:rPr lang="en-US" altLang="en-US" smtClean="0">
                <a:sym typeface="Tahoma" panose="020B0604030504040204" pitchFamily="34" charset="0"/>
              </a:rPr>
              <a:t># take input from the user</a:t>
            </a:r>
          </a:p>
          <a:p>
            <a:r>
              <a:rPr lang="en-US" altLang="en-US" smtClean="0">
                <a:sym typeface="Tahoma" panose="020B0604030504040204" pitchFamily="34" charset="0"/>
              </a:rPr>
              <a:t>celsius = float(input('Enter degree Celsius: '))</a:t>
            </a:r>
            <a:endParaRPr lang="en-US" altLang="en-US" smtClean="0">
              <a:sym typeface="Tahoma" panose="020B0604030504040204" pitchFamily="34" charset="0"/>
            </a:endParaRPr>
          </a:p>
        </p:txBody>
      </p:sp>
      <p:sp>
        <p:nvSpPr>
          <p:cNvPr id="15364" name="Slide Number Placeholder 3"/>
          <p:cNvSpPr>
            <a:spLocks noGrp="1"/>
          </p:cNvSpPr>
          <p:nvPr>
            <p:ph type="sldNum" sz="quarter" idx="12"/>
          </p:nvPr>
        </p:nvSpPr>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E7EC4E63-3169-4A45-9A64-B433D0103CB0}" type="slidenum">
              <a:rPr lang="en-US" altLang="en-US" smtClean="0">
                <a:sym typeface="Tahoma" panose="020B0604030504040204" pitchFamily="34" charset="0"/>
              </a:rPr>
              <a:pPr/>
              <a:t>86</a:t>
            </a:fld>
            <a:endParaRPr lang="en-US" altLang="en-US">
              <a:sym typeface="Tahoma" panose="020B0604030504040204" pitchFamily="34" charset="0"/>
            </a:endParaRPr>
          </a:p>
        </p:txBody>
      </p:sp>
    </p:spTree>
    <p:extLst>
      <p:ext uri="{BB962C8B-B14F-4D97-AF65-F5344CB8AC3E}">
        <p14:creationId xmlns:p14="http://schemas.microsoft.com/office/powerpoint/2010/main" val="9975838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p:txBody>
          <a:bodyPr/>
          <a:lstStyle/>
          <a:p>
            <a:r>
              <a:rPr lang="en-US" altLang="en-US" smtClean="0">
                <a:sym typeface="Tahoma" panose="020B0604030504040204" pitchFamily="34" charset="0"/>
              </a:rPr>
              <a:t>Step 2: Calculate</a:t>
            </a:r>
            <a:endParaRPr lang="en-US" altLang="en-US" smtClean="0">
              <a:sym typeface="Tahoma" panose="020B0604030504040204" pitchFamily="34" charset="0"/>
            </a:endParaRPr>
          </a:p>
        </p:txBody>
      </p:sp>
      <p:sp>
        <p:nvSpPr>
          <p:cNvPr id="16387" name="Text Placeholder 2"/>
          <p:cNvSpPr txBox="1">
            <a:spLocks noGrp="1"/>
          </p:cNvSpPr>
          <p:nvPr>
            <p:ph type="body" idx="1"/>
          </p:nvPr>
        </p:nvSpPr>
        <p:spPr/>
        <p:txBody>
          <a:bodyPr/>
          <a:lstStyle/>
          <a:p>
            <a:r>
              <a:rPr lang="de-DE" altLang="en-US" smtClean="0">
                <a:sym typeface="Tahoma" panose="020B0604030504040204" pitchFamily="34" charset="0"/>
              </a:rPr>
              <a:t># calculate fahrenheit</a:t>
            </a:r>
          </a:p>
          <a:p>
            <a:r>
              <a:rPr lang="de-DE" altLang="en-US" smtClean="0">
                <a:sym typeface="Tahoma" panose="020B0604030504040204" pitchFamily="34" charset="0"/>
              </a:rPr>
              <a:t>fahrenheit = (celsius * 1.8) + 32</a:t>
            </a:r>
            <a:endParaRPr lang="en-US" altLang="en-US" smtClean="0">
              <a:sym typeface="Tahoma" panose="020B0604030504040204" pitchFamily="34" charset="0"/>
            </a:endParaRPr>
          </a:p>
        </p:txBody>
      </p:sp>
      <p:sp>
        <p:nvSpPr>
          <p:cNvPr id="16388" name="Slide Number Placeholder 3"/>
          <p:cNvSpPr>
            <a:spLocks noGrp="1"/>
          </p:cNvSpPr>
          <p:nvPr>
            <p:ph type="sldNum" sz="quarter" idx="12"/>
          </p:nvPr>
        </p:nvSpPr>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91A77449-4086-4C58-BF6B-4A898FAB8EFB}" type="slidenum">
              <a:rPr lang="en-US" altLang="en-US" smtClean="0">
                <a:sym typeface="Tahoma" panose="020B0604030504040204" pitchFamily="34" charset="0"/>
              </a:rPr>
              <a:pPr/>
              <a:t>87</a:t>
            </a:fld>
            <a:endParaRPr lang="en-US" altLang="en-US">
              <a:sym typeface="Tahoma" panose="020B0604030504040204" pitchFamily="34" charset="0"/>
            </a:endParaRPr>
          </a:p>
        </p:txBody>
      </p:sp>
    </p:spTree>
    <p:extLst>
      <p:ext uri="{BB962C8B-B14F-4D97-AF65-F5344CB8AC3E}">
        <p14:creationId xmlns:p14="http://schemas.microsoft.com/office/powerpoint/2010/main" val="22980919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txBox="1">
            <a:spLocks noGrp="1"/>
          </p:cNvSpPr>
          <p:nvPr>
            <p:ph type="title"/>
          </p:nvPr>
        </p:nvSpPr>
        <p:spPr/>
        <p:txBody>
          <a:bodyPr/>
          <a:lstStyle/>
          <a:p>
            <a:r>
              <a:rPr lang="en-US" altLang="en-US" smtClean="0">
                <a:sym typeface="Tahoma" panose="020B0604030504040204" pitchFamily="34" charset="0"/>
              </a:rPr>
              <a:t>Step 3: Output</a:t>
            </a:r>
            <a:endParaRPr lang="en-US" altLang="en-US" smtClean="0">
              <a:sym typeface="Tahoma" panose="020B0604030504040204" pitchFamily="34" charset="0"/>
            </a:endParaRPr>
          </a:p>
        </p:txBody>
      </p:sp>
      <p:sp>
        <p:nvSpPr>
          <p:cNvPr id="17411" name="Text Placeholder 2"/>
          <p:cNvSpPr txBox="1">
            <a:spLocks noGrp="1"/>
          </p:cNvSpPr>
          <p:nvPr>
            <p:ph type="body" idx="1"/>
          </p:nvPr>
        </p:nvSpPr>
        <p:spPr/>
        <p:txBody>
          <a:bodyPr/>
          <a:lstStyle/>
          <a:p>
            <a:r>
              <a:rPr lang="en-US" altLang="en-US" smtClean="0">
                <a:sym typeface="Tahoma" panose="020B0604030504040204" pitchFamily="34" charset="0"/>
              </a:rPr>
              <a:t>print('%0.1f degree Celsius is equal to %0.1f degree Fahrenheit' %(celsius,fahrenheit))</a:t>
            </a:r>
            <a:endParaRPr lang="en-US" altLang="en-US" smtClean="0">
              <a:sym typeface="Tahoma" panose="020B0604030504040204" pitchFamily="34" charset="0"/>
            </a:endParaRPr>
          </a:p>
        </p:txBody>
      </p:sp>
      <p:sp>
        <p:nvSpPr>
          <p:cNvPr id="17412" name="Slide Number Placeholder 3"/>
          <p:cNvSpPr>
            <a:spLocks noGrp="1"/>
          </p:cNvSpPr>
          <p:nvPr>
            <p:ph type="sldNum" sz="quarter" idx="12"/>
          </p:nvPr>
        </p:nvSpPr>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B7844C5F-8A7D-4E6F-A175-EEC74B72C008}" type="slidenum">
              <a:rPr lang="en-US" altLang="en-US" smtClean="0">
                <a:sym typeface="Tahoma" panose="020B0604030504040204" pitchFamily="34" charset="0"/>
              </a:rPr>
              <a:pPr/>
              <a:t>88</a:t>
            </a:fld>
            <a:endParaRPr lang="en-US" altLang="en-US">
              <a:sym typeface="Tahoma" panose="020B0604030504040204" pitchFamily="34" charset="0"/>
            </a:endParaRPr>
          </a:p>
        </p:txBody>
      </p:sp>
    </p:spTree>
    <p:extLst>
      <p:ext uri="{BB962C8B-B14F-4D97-AF65-F5344CB8AC3E}">
        <p14:creationId xmlns:p14="http://schemas.microsoft.com/office/powerpoint/2010/main" val="231005651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txBox="1">
            <a:spLocks noGrp="1"/>
          </p:cNvSpPr>
          <p:nvPr>
            <p:ph type="title"/>
          </p:nvPr>
        </p:nvSpPr>
        <p:spPr/>
        <p:txBody>
          <a:bodyPr/>
          <a:lstStyle/>
          <a:p>
            <a:r>
              <a:rPr lang="en-US" altLang="en-US" smtClean="0">
                <a:sym typeface="Tahoma" panose="020B0604030504040204" pitchFamily="34" charset="0"/>
              </a:rPr>
              <a:t>LAB #2</a:t>
            </a:r>
            <a:endParaRPr lang="en-US" altLang="en-US" smtClean="0">
              <a:sym typeface="Tahoma" panose="020B0604030504040204" pitchFamily="34" charset="0"/>
            </a:endParaRPr>
          </a:p>
        </p:txBody>
      </p:sp>
      <p:sp>
        <p:nvSpPr>
          <p:cNvPr id="18435" name="Text Placeholder 2"/>
          <p:cNvSpPr txBox="1">
            <a:spLocks noGrp="1"/>
          </p:cNvSpPr>
          <p:nvPr>
            <p:ph type="body" idx="1"/>
          </p:nvPr>
        </p:nvSpPr>
        <p:spPr/>
        <p:txBody>
          <a:bodyPr/>
          <a:lstStyle/>
          <a:p>
            <a:r>
              <a:rPr lang="en-US" altLang="en-US" smtClean="0">
                <a:sym typeface="Tahoma" panose="020B0604030504040204" pitchFamily="34" charset="0"/>
              </a:rPr>
              <a:t>Write a script to convert temperature in Fahrenheit to Celsius </a:t>
            </a:r>
          </a:p>
          <a:p>
            <a:r>
              <a:rPr lang="en-US" altLang="en-US" smtClean="0">
                <a:sym typeface="Tahoma" panose="020B0604030504040204" pitchFamily="34" charset="0"/>
              </a:rPr>
              <a:t>Celsius = (Fahrenheit  - 32)/(1.8)</a:t>
            </a:r>
          </a:p>
          <a:p>
            <a:r>
              <a:rPr lang="en-US" altLang="en-US" smtClean="0">
                <a:sym typeface="Tahoma" panose="020B0604030504040204" pitchFamily="34" charset="0"/>
              </a:rPr>
              <a:t>Input is provided by the user in degree Fahrenheit </a:t>
            </a:r>
            <a:endParaRPr lang="en-US" altLang="en-US" smtClean="0">
              <a:sym typeface="Tahoma" panose="020B0604030504040204" pitchFamily="34" charset="0"/>
            </a:endParaRPr>
          </a:p>
        </p:txBody>
      </p:sp>
      <p:sp>
        <p:nvSpPr>
          <p:cNvPr id="18436" name="Slide Number Placeholder 3"/>
          <p:cNvSpPr>
            <a:spLocks noGrp="1"/>
          </p:cNvSpPr>
          <p:nvPr>
            <p:ph type="sldNum" sz="quarter" idx="12"/>
          </p:nvPr>
        </p:nvSpPr>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AE848DDF-9327-49C7-B358-492A7E570669}" type="slidenum">
              <a:rPr lang="en-US" altLang="en-US" smtClean="0">
                <a:sym typeface="Tahoma" panose="020B0604030504040204" pitchFamily="34" charset="0"/>
              </a:rPr>
              <a:pPr/>
              <a:t>89</a:t>
            </a:fld>
            <a:endParaRPr lang="en-US" altLang="en-US">
              <a:sym typeface="Tahoma" panose="020B0604030504040204" pitchFamily="34" charset="0"/>
            </a:endParaRPr>
          </a:p>
        </p:txBody>
      </p:sp>
    </p:spTree>
    <p:extLst>
      <p:ext uri="{BB962C8B-B14F-4D97-AF65-F5344CB8AC3E}">
        <p14:creationId xmlns:p14="http://schemas.microsoft.com/office/powerpoint/2010/main" val="2614685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150938" y="617537"/>
            <a:ext cx="7793036" cy="1143000"/>
          </a:xfrm>
          <a:prstGeom prst="rect">
            <a:avLst/>
          </a:prstGeom>
          <a:noFill/>
          <a:ln>
            <a:noFill/>
          </a:ln>
        </p:spPr>
        <p:txBody>
          <a:bodyPr vert="horz" lIns="91425" tIns="45700" rIns="91425" bIns="45700" rtlCol="0" anchor="b" anchorCtr="0">
            <a:noAutofit/>
          </a:bodyPr>
          <a:lstStyle/>
          <a:p>
            <a:pPr>
              <a:lnSpc>
                <a:spcPct val="100000"/>
              </a:lnSpc>
              <a:spcBef>
                <a:spcPts val="0"/>
              </a:spcBef>
              <a:buClr>
                <a:schemeClr val="dk2"/>
              </a:buClr>
              <a:buSzPct val="25000"/>
            </a:pPr>
            <a:r>
              <a:rPr lang="en-US">
                <a:solidFill>
                  <a:schemeClr val="dk2"/>
                </a:solidFill>
                <a:latin typeface="Tahoma"/>
                <a:ea typeface="Tahoma"/>
                <a:cs typeface="Tahoma"/>
                <a:sym typeface="Tahoma"/>
              </a:rPr>
              <a:t>Programming Languages</a:t>
            </a:r>
          </a:p>
        </p:txBody>
      </p:sp>
      <p:sp>
        <p:nvSpPr>
          <p:cNvPr id="154" name="Shape 154"/>
          <p:cNvSpPr txBox="1">
            <a:spLocks noGrp="1"/>
          </p:cNvSpPr>
          <p:nvPr>
            <p:ph idx="1"/>
          </p:nvPr>
        </p:nvSpPr>
        <p:spPr>
          <a:xfrm>
            <a:off x="1182687" y="2017711"/>
            <a:ext cx="7772400" cy="4114800"/>
          </a:xfrm>
          <a:prstGeom prst="rect">
            <a:avLst/>
          </a:prstGeom>
          <a:noFill/>
          <a:ln>
            <a:noFill/>
          </a:ln>
        </p:spPr>
        <p:txBody>
          <a:bodyPr vert="horz" lIns="91425" tIns="45700" rIns="91425" bIns="45700" rtlCol="0" anchor="t" anchorCtr="0">
            <a:noAutofit/>
          </a:bodyPr>
          <a:lstStyle/>
          <a:p>
            <a:pPr marL="342891" indent="-342891">
              <a:lnSpc>
                <a:spcPct val="100000"/>
              </a:lnSpc>
              <a:spcBef>
                <a:spcPts val="0"/>
              </a:spcBef>
              <a:buClr>
                <a:schemeClr val="folHlink"/>
              </a:buClr>
              <a:buSzPct val="60000"/>
              <a:buFont typeface="Noto Sans Symbols"/>
              <a:buChar char="■"/>
            </a:pPr>
            <a:r>
              <a:rPr lang="en-US" sz="3200">
                <a:solidFill>
                  <a:schemeClr val="dk1"/>
                </a:solidFill>
                <a:latin typeface="Tahoma"/>
                <a:ea typeface="Tahoma"/>
                <a:cs typeface="Tahoma"/>
                <a:sym typeface="Tahoma"/>
              </a:rPr>
              <a:t>Programming language like a code for writing the instructions the computer will follow.</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Programmers will often refer to their program as </a:t>
            </a:r>
            <a:r>
              <a:rPr lang="en-US" sz="2800" i="1">
                <a:solidFill>
                  <a:schemeClr val="dk1"/>
                </a:solidFill>
                <a:latin typeface="Tahoma"/>
                <a:ea typeface="Tahoma"/>
                <a:cs typeface="Tahoma"/>
                <a:sym typeface="Tahoma"/>
              </a:rPr>
              <a:t>computer code</a:t>
            </a:r>
            <a:r>
              <a:rPr lang="en-US" sz="2800">
                <a:solidFill>
                  <a:schemeClr val="dk1"/>
                </a:solidFill>
                <a:latin typeface="Tahoma"/>
                <a:ea typeface="Tahoma"/>
                <a:cs typeface="Tahoma"/>
                <a:sym typeface="Tahoma"/>
              </a:rPr>
              <a:t>.</a:t>
            </a:r>
          </a:p>
          <a:p>
            <a:pPr marL="742932" lvl="1" indent="-285744">
              <a:lnSpc>
                <a:spcPct val="100000"/>
              </a:lnSpc>
              <a:spcBef>
                <a:spcPts val="560"/>
              </a:spcBef>
              <a:buClr>
                <a:schemeClr val="hlink"/>
              </a:buClr>
              <a:buSzPct val="55000"/>
              <a:buFont typeface="Noto Sans Symbols"/>
              <a:buChar char="■"/>
            </a:pPr>
            <a:r>
              <a:rPr lang="en-US" sz="2800">
                <a:solidFill>
                  <a:schemeClr val="dk1"/>
                </a:solidFill>
                <a:latin typeface="Tahoma"/>
                <a:ea typeface="Tahoma"/>
                <a:cs typeface="Tahoma"/>
                <a:sym typeface="Tahoma"/>
              </a:rPr>
              <a:t>Process of writing an algorithm in a programming language often called </a:t>
            </a:r>
            <a:r>
              <a:rPr lang="en-US" sz="2800" i="1">
                <a:solidFill>
                  <a:schemeClr val="dk1"/>
                </a:solidFill>
                <a:latin typeface="Tahoma"/>
                <a:ea typeface="Tahoma"/>
                <a:cs typeface="Tahoma"/>
                <a:sym typeface="Tahoma"/>
              </a:rPr>
              <a:t>coding</a:t>
            </a:r>
            <a:r>
              <a:rPr lang="en-US" sz="2800">
                <a:solidFill>
                  <a:schemeClr val="dk1"/>
                </a:solidFill>
                <a:latin typeface="Tahoma"/>
                <a:ea typeface="Tahoma"/>
                <a:cs typeface="Tahoma"/>
                <a:sym typeface="Tahoma"/>
              </a:rPr>
              <a:t>.</a:t>
            </a:r>
          </a:p>
        </p:txBody>
      </p:sp>
      <p:sp>
        <p:nvSpPr>
          <p:cNvPr id="155" name="Shape 155"/>
          <p:cNvSpPr txBox="1"/>
          <p:nvPr/>
        </p:nvSpPr>
        <p:spPr>
          <a:xfrm>
            <a:off x="6781806" y="6324600"/>
            <a:ext cx="1904999" cy="457200"/>
          </a:xfrm>
          <a:prstGeom prst="rect">
            <a:avLst/>
          </a:prstGeom>
          <a:noFill/>
          <a:ln>
            <a:noFill/>
          </a:ln>
        </p:spPr>
        <p:txBody>
          <a:bodyPr lIns="91425" tIns="45700" rIns="91425" bIns="45700" anchor="b" anchorCtr="0">
            <a:noAutofit/>
          </a:bodyPr>
          <a:lstStyle/>
          <a:p>
            <a:pPr algn="r">
              <a:buClr>
                <a:schemeClr val="dk1"/>
              </a:buClr>
              <a:buSzPct val="25000"/>
            </a:pPr>
            <a:fld id="{00000000-1234-1234-1234-123412341234}" type="slidenum">
              <a:rPr lang="en-US" sz="1400">
                <a:solidFill>
                  <a:schemeClr val="dk1"/>
                </a:solidFill>
                <a:latin typeface="Tahoma"/>
                <a:ea typeface="Tahoma"/>
                <a:cs typeface="Tahoma"/>
                <a:sym typeface="Tahoma"/>
              </a:rPr>
              <a:pPr algn="r">
                <a:buClr>
                  <a:schemeClr val="dk1"/>
                </a:buClr>
                <a:buSzPct val="25000"/>
              </a:pPr>
              <a:t>9</a:t>
            </a:fld>
            <a:endParaRPr lang="en-US" sz="1400">
              <a:solidFill>
                <a:schemeClr val="dk1"/>
              </a:solidFill>
              <a:latin typeface="Tahoma"/>
              <a:ea typeface="Tahoma"/>
              <a:cs typeface="Tahoma"/>
              <a:sym typeface="Tahoma"/>
            </a:endParaRPr>
          </a:p>
        </p:txBody>
      </p:sp>
    </p:spTree>
    <p:extLst>
      <p:ext uri="{BB962C8B-B14F-4D97-AF65-F5344CB8AC3E}">
        <p14:creationId xmlns:p14="http://schemas.microsoft.com/office/powerpoint/2010/main" val="25399796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anim calcmode="lin" valueType="num">
                                      <p:cBhvr additive="base">
                                        <p:cTn id="7" dur="500"/>
                                        <p:tgtEl>
                                          <p:spTgt spid="15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4">
                                            <p:txEl>
                                              <p:pRg st="1" end="1"/>
                                            </p:txEl>
                                          </p:spTgt>
                                        </p:tgtEl>
                                        <p:attrNameLst>
                                          <p:attrName>style.visibility</p:attrName>
                                        </p:attrNameLst>
                                      </p:cBhvr>
                                      <p:to>
                                        <p:strVal val="visible"/>
                                      </p:to>
                                    </p:set>
                                    <p:anim calcmode="lin" valueType="num">
                                      <p:cBhvr additive="base">
                                        <p:cTn id="12" dur="500"/>
                                        <p:tgtEl>
                                          <p:spTgt spid="15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54">
                                            <p:txEl>
                                              <p:pRg st="2" end="2"/>
                                            </p:txEl>
                                          </p:spTgt>
                                        </p:tgtEl>
                                        <p:attrNameLst>
                                          <p:attrName>style.visibility</p:attrName>
                                        </p:attrNameLst>
                                      </p:cBhvr>
                                      <p:to>
                                        <p:strVal val="visible"/>
                                      </p:to>
                                    </p:set>
                                    <p:anim calcmode="lin" valueType="num">
                                      <p:cBhvr additive="base">
                                        <p:cTn id="17" dur="500"/>
                                        <p:tgtEl>
                                          <p:spTgt spid="154">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txBox="1">
            <a:spLocks noGrp="1"/>
          </p:cNvSpPr>
          <p:nvPr>
            <p:ph type="title"/>
          </p:nvPr>
        </p:nvSpPr>
        <p:spPr/>
        <p:txBody>
          <a:bodyPr/>
          <a:lstStyle/>
          <a:p>
            <a:r>
              <a:rPr lang="en-US" altLang="en-US" smtClean="0">
                <a:sym typeface="Tahoma" panose="020B0604030504040204" pitchFamily="34" charset="0"/>
              </a:rPr>
              <a:t>Step 1: Get from input</a:t>
            </a:r>
            <a:endParaRPr lang="en-US" altLang="en-US" smtClean="0">
              <a:sym typeface="Tahoma" panose="020B0604030504040204" pitchFamily="34" charset="0"/>
            </a:endParaRPr>
          </a:p>
        </p:txBody>
      </p:sp>
      <p:sp>
        <p:nvSpPr>
          <p:cNvPr id="19459" name="Text Placeholder 2"/>
          <p:cNvSpPr txBox="1">
            <a:spLocks noGrp="1"/>
          </p:cNvSpPr>
          <p:nvPr>
            <p:ph type="body" idx="1"/>
          </p:nvPr>
        </p:nvSpPr>
        <p:spPr/>
        <p:txBody>
          <a:bodyPr/>
          <a:lstStyle/>
          <a:p>
            <a:r>
              <a:rPr lang="en-US" altLang="en-US" smtClean="0">
                <a:sym typeface="Tahoma" panose="020B0604030504040204" pitchFamily="34" charset="0"/>
              </a:rPr>
              <a:t># take input from the user</a:t>
            </a:r>
          </a:p>
          <a:p>
            <a:r>
              <a:rPr lang="en-US" altLang="en-US" smtClean="0">
                <a:sym typeface="Tahoma" panose="020B0604030504040204" pitchFamily="34" charset="0"/>
              </a:rPr>
              <a:t>fahrenheit = float(input('Enter degree Fahrenheit : '))</a:t>
            </a:r>
            <a:endParaRPr lang="en-US" altLang="en-US" smtClean="0">
              <a:sym typeface="Tahoma" panose="020B0604030504040204" pitchFamily="34" charset="0"/>
            </a:endParaRPr>
          </a:p>
        </p:txBody>
      </p:sp>
      <p:sp>
        <p:nvSpPr>
          <p:cNvPr id="19460" name="Slide Number Placeholder 3"/>
          <p:cNvSpPr>
            <a:spLocks noGrp="1"/>
          </p:cNvSpPr>
          <p:nvPr>
            <p:ph type="sldNum" sz="quarter" idx="12"/>
          </p:nvPr>
        </p:nvSpPr>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EF8D7A11-7710-4AD3-BB73-9F71E51F2F34}" type="slidenum">
              <a:rPr lang="en-US" altLang="en-US" smtClean="0">
                <a:sym typeface="Tahoma" panose="020B0604030504040204" pitchFamily="34" charset="0"/>
              </a:rPr>
              <a:pPr/>
              <a:t>90</a:t>
            </a:fld>
            <a:endParaRPr lang="en-US" altLang="en-US">
              <a:sym typeface="Tahoma" panose="020B0604030504040204" pitchFamily="34" charset="0"/>
            </a:endParaRPr>
          </a:p>
        </p:txBody>
      </p:sp>
    </p:spTree>
    <p:extLst>
      <p:ext uri="{BB962C8B-B14F-4D97-AF65-F5344CB8AC3E}">
        <p14:creationId xmlns:p14="http://schemas.microsoft.com/office/powerpoint/2010/main" val="140185662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txBox="1">
            <a:spLocks noGrp="1"/>
          </p:cNvSpPr>
          <p:nvPr>
            <p:ph type="title"/>
          </p:nvPr>
        </p:nvSpPr>
        <p:spPr/>
        <p:txBody>
          <a:bodyPr/>
          <a:lstStyle/>
          <a:p>
            <a:r>
              <a:rPr lang="en-US" altLang="en-US" smtClean="0">
                <a:sym typeface="Tahoma" panose="020B0604030504040204" pitchFamily="34" charset="0"/>
              </a:rPr>
              <a:t>Step 2: Calculate</a:t>
            </a:r>
            <a:endParaRPr lang="en-US" altLang="en-US" smtClean="0">
              <a:sym typeface="Tahoma" panose="020B0604030504040204" pitchFamily="34" charset="0"/>
            </a:endParaRPr>
          </a:p>
        </p:txBody>
      </p:sp>
      <p:sp>
        <p:nvSpPr>
          <p:cNvPr id="30723" name="Text Placeholder 2"/>
          <p:cNvSpPr txBox="1">
            <a:spLocks noGrp="1"/>
          </p:cNvSpPr>
          <p:nvPr>
            <p:ph type="body" idx="1"/>
          </p:nvPr>
        </p:nvSpPr>
        <p:spPr/>
        <p:txBody>
          <a:bodyPr/>
          <a:lstStyle/>
          <a:p>
            <a:r>
              <a:rPr lang="de-DE" altLang="en-US" smtClean="0">
                <a:sym typeface="Tahoma" pitchFamily="34" charset="0"/>
              </a:rPr>
              <a:t># calculate celsius </a:t>
            </a:r>
          </a:p>
          <a:p>
            <a:r>
              <a:rPr lang="en-US" altLang="en-US" smtClean="0">
                <a:sym typeface="Tahoma" pitchFamily="34" charset="0"/>
              </a:rPr>
              <a:t>celsius = (fahrenheit  - 32)/(1.8)</a:t>
            </a:r>
            <a:endParaRPr lang="en-US" altLang="en-US" dirty="0">
              <a:sym typeface="Tahoma" pitchFamily="34" charset="0"/>
            </a:endParaRPr>
          </a:p>
        </p:txBody>
      </p:sp>
      <p:sp>
        <p:nvSpPr>
          <p:cNvPr id="20484" name="Slide Number Placeholder 3"/>
          <p:cNvSpPr>
            <a:spLocks noGrp="1"/>
          </p:cNvSpPr>
          <p:nvPr>
            <p:ph type="sldNum" sz="quarter" idx="12"/>
          </p:nvPr>
        </p:nvSpPr>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FF89F7E3-2E07-46A6-8609-E9B5FBC85C84}" type="slidenum">
              <a:rPr lang="en-US" altLang="en-US" smtClean="0">
                <a:sym typeface="Tahoma" panose="020B0604030504040204" pitchFamily="34" charset="0"/>
              </a:rPr>
              <a:pPr/>
              <a:t>91</a:t>
            </a:fld>
            <a:endParaRPr lang="en-US" altLang="en-US">
              <a:sym typeface="Tahoma" panose="020B0604030504040204" pitchFamily="34" charset="0"/>
            </a:endParaRPr>
          </a:p>
        </p:txBody>
      </p:sp>
    </p:spTree>
    <p:extLst>
      <p:ext uri="{BB962C8B-B14F-4D97-AF65-F5344CB8AC3E}">
        <p14:creationId xmlns:p14="http://schemas.microsoft.com/office/powerpoint/2010/main" val="4898219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txBox="1">
            <a:spLocks noGrp="1"/>
          </p:cNvSpPr>
          <p:nvPr>
            <p:ph type="title"/>
          </p:nvPr>
        </p:nvSpPr>
        <p:spPr/>
        <p:txBody>
          <a:bodyPr/>
          <a:lstStyle/>
          <a:p>
            <a:r>
              <a:rPr lang="en-US" altLang="en-US" smtClean="0">
                <a:sym typeface="Tahoma" panose="020B0604030504040204" pitchFamily="34" charset="0"/>
              </a:rPr>
              <a:t>Step 3: Output</a:t>
            </a:r>
            <a:endParaRPr lang="en-US" altLang="en-US" smtClean="0">
              <a:sym typeface="Tahoma" panose="020B0604030504040204" pitchFamily="34" charset="0"/>
            </a:endParaRPr>
          </a:p>
        </p:txBody>
      </p:sp>
      <p:sp>
        <p:nvSpPr>
          <p:cNvPr id="21507" name="Text Placeholder 2"/>
          <p:cNvSpPr txBox="1">
            <a:spLocks noGrp="1"/>
          </p:cNvSpPr>
          <p:nvPr>
            <p:ph type="body" idx="1"/>
          </p:nvPr>
        </p:nvSpPr>
        <p:spPr/>
        <p:txBody>
          <a:bodyPr/>
          <a:lstStyle/>
          <a:p>
            <a:r>
              <a:rPr lang="en-US" altLang="en-US" smtClean="0">
                <a:sym typeface="Tahoma" panose="020B0604030504040204" pitchFamily="34" charset="0"/>
              </a:rPr>
              <a:t>print('%0.1f degree Fahrenheit is equal to %0.1f degree Celsius' %(fahrenheit, celsius))</a:t>
            </a:r>
            <a:endParaRPr lang="en-US" altLang="en-US" smtClean="0">
              <a:sym typeface="Tahoma" panose="020B0604030504040204" pitchFamily="34" charset="0"/>
            </a:endParaRPr>
          </a:p>
        </p:txBody>
      </p:sp>
      <p:sp>
        <p:nvSpPr>
          <p:cNvPr id="21508" name="Slide Number Placeholder 3"/>
          <p:cNvSpPr>
            <a:spLocks noGrp="1"/>
          </p:cNvSpPr>
          <p:nvPr>
            <p:ph type="sldNum" sz="quarter" idx="12"/>
          </p:nvPr>
        </p:nvSpPr>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A65455C6-F2B1-4895-BA55-38CBC3E5764F}" type="slidenum">
              <a:rPr lang="en-US" altLang="en-US" smtClean="0">
                <a:sym typeface="Tahoma" panose="020B0604030504040204" pitchFamily="34" charset="0"/>
              </a:rPr>
              <a:pPr/>
              <a:t>92</a:t>
            </a:fld>
            <a:endParaRPr lang="en-US" altLang="en-US">
              <a:sym typeface="Tahoma" panose="020B0604030504040204" pitchFamily="34" charset="0"/>
            </a:endParaRPr>
          </a:p>
        </p:txBody>
      </p:sp>
    </p:spTree>
    <p:extLst>
      <p:ext uri="{BB962C8B-B14F-4D97-AF65-F5344CB8AC3E}">
        <p14:creationId xmlns:p14="http://schemas.microsoft.com/office/powerpoint/2010/main" val="107681841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hape 109"/>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Clr>
                <a:srgbClr val="FFFFFF"/>
              </a:buClr>
              <a:buSzPct val="25000"/>
              <a:buFont typeface="Tahoma" panose="020B0604030504040204" pitchFamily="34" charset="0"/>
              <a:buNone/>
            </a:pPr>
            <a:fld id="{CCF57824-5C65-49F2-BEFD-CE7777D75E1C}"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a:buClr>
                  <a:srgbClr val="FFFFFF"/>
                </a:buClr>
                <a:buSzPct val="25000"/>
                <a:buFont typeface="Tahoma" panose="020B0604030504040204" pitchFamily="34" charset="0"/>
                <a:buNone/>
              </a:pPr>
              <a:t>93</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22531" name="Shape 110"/>
          <p:cNvSpPr txBox="1">
            <a:spLocks noGrp="1"/>
          </p:cNvSpPr>
          <p:nvPr>
            <p:ph type="title"/>
          </p:nvPr>
        </p:nvSpPr>
        <p:spPr/>
        <p:txBody>
          <a:bodyPr/>
          <a:lstStyle/>
          <a:p>
            <a:r>
              <a:rPr lang="en-US" altLang="en-US" smtClean="0">
                <a:sym typeface="Tahoma" panose="020B0604030504040204" pitchFamily="34" charset="0"/>
              </a:rPr>
              <a:t>Simple Decisions</a:t>
            </a:r>
            <a:endParaRPr lang="en-US" altLang="en-US" smtClean="0">
              <a:sym typeface="Tahoma" panose="020B0604030504040204" pitchFamily="34" charset="0"/>
            </a:endParaRPr>
          </a:p>
        </p:txBody>
      </p:sp>
      <p:sp>
        <p:nvSpPr>
          <p:cNvPr id="111" name="Shape 111"/>
          <p:cNvSpPr txBox="1">
            <a:spLocks noGrp="1"/>
          </p:cNvSpPr>
          <p:nvPr>
            <p:ph type="body" idx="1"/>
          </p:nvPr>
        </p:nvSpPr>
        <p:spPr/>
        <p:txBody>
          <a:bodyPr/>
          <a:lstStyle/>
          <a:p>
            <a:r>
              <a:rPr lang="en-US" altLang="en-US" smtClean="0">
                <a:sym typeface="Tahoma" panose="020B0604030504040204" pitchFamily="34" charset="0"/>
              </a:rPr>
              <a:t>Control structures allow us to alter this sequential program flow.</a:t>
            </a:r>
          </a:p>
          <a:p>
            <a:r>
              <a:rPr lang="en-US" altLang="en-US" smtClean="0">
                <a:sym typeface="Tahoma" panose="020B0604030504040204" pitchFamily="34" charset="0"/>
              </a:rPr>
              <a:t>allow a program to execute different sequences of instructions for different cases, allowing the program to </a:t>
            </a:r>
            <a:r>
              <a:rPr lang="en-US" altLang="en-US" smtClean="0">
                <a:sym typeface="Times New Roman" panose="02020603050405020304" pitchFamily="18" charset="0"/>
              </a:rPr>
              <a:t>“</a:t>
            </a:r>
            <a:r>
              <a:rPr lang="en-US" altLang="en-US" smtClean="0">
                <a:sym typeface="Tahoma" panose="020B0604030504040204" pitchFamily="34" charset="0"/>
              </a:rPr>
              <a:t>choose</a:t>
            </a:r>
            <a:r>
              <a:rPr lang="en-US" altLang="en-US" smtClean="0">
                <a:sym typeface="Times New Roman" panose="02020603050405020304" pitchFamily="18" charset="0"/>
              </a:rPr>
              <a:t>”</a:t>
            </a:r>
            <a:r>
              <a:rPr lang="en-US" altLang="en-US" smtClean="0">
                <a:sym typeface="Tahoma" panose="020B0604030504040204" pitchFamily="34" charset="0"/>
              </a:rPr>
              <a:t> an appropriate course of action.</a:t>
            </a:r>
            <a:endParaRPr lang="en-US" altLang="en-US" smtClean="0">
              <a:sym typeface="Tahoma" panose="020B0604030504040204" pitchFamily="34" charset="0"/>
            </a:endParaRPr>
          </a:p>
        </p:txBody>
      </p:sp>
    </p:spTree>
    <p:extLst>
      <p:ext uri="{BB962C8B-B14F-4D97-AF65-F5344CB8AC3E}">
        <p14:creationId xmlns:p14="http://schemas.microsoft.com/office/powerpoint/2010/main" val="1493179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 calcmode="lin" valueType="num">
                                      <p:cBhvr additive="base">
                                        <p:cTn id="7" dur="500"/>
                                        <p:tgtEl>
                                          <p:spTgt spid="11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11">
                                            <p:txEl>
                                              <p:pRg st="1" end="1"/>
                                            </p:txEl>
                                          </p:spTgt>
                                        </p:tgtEl>
                                        <p:attrNameLst>
                                          <p:attrName>style.visibility</p:attrName>
                                        </p:attrNameLst>
                                      </p:cBhvr>
                                      <p:to>
                                        <p:strVal val="visible"/>
                                      </p:to>
                                    </p:set>
                                    <p:anim calcmode="lin" valueType="num">
                                      <p:cBhvr additive="base">
                                        <p:cTn id="12" dur="500"/>
                                        <p:tgtEl>
                                          <p:spTgt spid="111">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hape 123"/>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Clr>
                <a:srgbClr val="FFFFFF"/>
              </a:buClr>
              <a:buSzPct val="25000"/>
              <a:buFont typeface="Tahoma" panose="020B0604030504040204" pitchFamily="34" charset="0"/>
              <a:buNone/>
            </a:pPr>
            <a:fld id="{F3FE40A5-E236-49DE-8F59-E1282BB989A0}"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a:buClr>
                  <a:srgbClr val="FFFFFF"/>
                </a:buClr>
                <a:buSzPct val="25000"/>
                <a:buFont typeface="Tahoma" panose="020B0604030504040204" pitchFamily="34" charset="0"/>
                <a:buNone/>
              </a:pPr>
              <a:t>94</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23555" name="Shape 124"/>
          <p:cNvSpPr txBox="1">
            <a:spLocks noGrp="1"/>
          </p:cNvSpPr>
          <p:nvPr>
            <p:ph type="title"/>
          </p:nvPr>
        </p:nvSpPr>
        <p:spPr/>
        <p:txBody>
          <a:bodyPr/>
          <a:lstStyle/>
          <a:p>
            <a:r>
              <a:rPr lang="en-US" altLang="en-US" smtClean="0">
                <a:sym typeface="Tahoma" panose="020B0604030504040204" pitchFamily="34" charset="0"/>
              </a:rPr>
              <a:t>Example:</a:t>
            </a:r>
            <a:br>
              <a:rPr lang="en-US" altLang="en-US" smtClean="0">
                <a:sym typeface="Tahoma" panose="020B0604030504040204" pitchFamily="34" charset="0"/>
              </a:rPr>
            </a:br>
            <a:r>
              <a:rPr lang="en-US" altLang="en-US" smtClean="0">
                <a:sym typeface="Tahoma" panose="020B0604030504040204" pitchFamily="34" charset="0"/>
              </a:rPr>
              <a:t>Temperature Warnings</a:t>
            </a:r>
            <a:endParaRPr lang="en-US" altLang="en-US" smtClean="0">
              <a:sym typeface="Tahoma" panose="020B0604030504040204" pitchFamily="34" charset="0"/>
            </a:endParaRPr>
          </a:p>
        </p:txBody>
      </p:sp>
      <p:sp>
        <p:nvSpPr>
          <p:cNvPr id="125" name="Shape 125"/>
          <p:cNvSpPr txBox="1">
            <a:spLocks noGrp="1"/>
          </p:cNvSpPr>
          <p:nvPr>
            <p:ph type="body" idx="1"/>
          </p:nvPr>
        </p:nvSpPr>
        <p:spPr/>
        <p:txBody>
          <a:bodyPr/>
          <a:lstStyle/>
          <a:p>
            <a:r>
              <a:rPr lang="en-US" altLang="en-US" smtClean="0">
                <a:sym typeface="Tahoma" panose="020B0604030504040204" pitchFamily="34" charset="0"/>
              </a:rPr>
              <a:t>Let</a:t>
            </a:r>
            <a:r>
              <a:rPr lang="en-US" altLang="en-US" smtClean="0">
                <a:sym typeface="Times New Roman" panose="02020603050405020304" pitchFamily="18" charset="0"/>
              </a:rPr>
              <a:t>’</a:t>
            </a:r>
            <a:r>
              <a:rPr lang="en-US" altLang="en-US" smtClean="0">
                <a:sym typeface="Tahoma" panose="020B0604030504040204" pitchFamily="34" charset="0"/>
              </a:rPr>
              <a:t>s say we want to modify that program to print a warning when the weather is extreme.</a:t>
            </a:r>
          </a:p>
          <a:p>
            <a:r>
              <a:rPr lang="en-US" altLang="en-US" smtClean="0">
                <a:sym typeface="Tahoma" panose="020B0604030504040204" pitchFamily="34" charset="0"/>
              </a:rPr>
              <a:t>Any temperature over 90 degrees Fahrenheit and lower than 30 degrees Fahrenheit will cause a hot and cold weather warning, respectively.</a:t>
            </a:r>
            <a:endParaRPr lang="en-US" altLang="en-US" smtClean="0">
              <a:sym typeface="Tahoma" panose="020B0604030504040204" pitchFamily="34" charset="0"/>
            </a:endParaRPr>
          </a:p>
        </p:txBody>
      </p:sp>
    </p:spTree>
    <p:extLst>
      <p:ext uri="{BB962C8B-B14F-4D97-AF65-F5344CB8AC3E}">
        <p14:creationId xmlns:p14="http://schemas.microsoft.com/office/powerpoint/2010/main" val="599524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anim calcmode="lin" valueType="num">
                                      <p:cBhvr additive="base">
                                        <p:cTn id="7" dur="500"/>
                                        <p:tgtEl>
                                          <p:spTgt spid="12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25">
                                            <p:txEl>
                                              <p:pRg st="1" end="1"/>
                                            </p:txEl>
                                          </p:spTgt>
                                        </p:tgtEl>
                                        <p:attrNameLst>
                                          <p:attrName>style.visibility</p:attrName>
                                        </p:attrNameLst>
                                      </p:cBhvr>
                                      <p:to>
                                        <p:strVal val="visible"/>
                                      </p:to>
                                    </p:set>
                                    <p:anim calcmode="lin" valueType="num">
                                      <p:cBhvr additive="base">
                                        <p:cTn id="12" dur="500"/>
                                        <p:tgtEl>
                                          <p:spTgt spid="125">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hape 130"/>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Clr>
                <a:srgbClr val="FFFFFF"/>
              </a:buClr>
              <a:buSzPct val="25000"/>
              <a:buFont typeface="Tahoma" panose="020B0604030504040204" pitchFamily="34" charset="0"/>
              <a:buNone/>
            </a:pPr>
            <a:fld id="{EFE99D94-6F6A-41FF-B647-FADE97915FD3}"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a:buClr>
                  <a:srgbClr val="FFFFFF"/>
                </a:buClr>
                <a:buSzPct val="25000"/>
                <a:buFont typeface="Tahoma" panose="020B0604030504040204" pitchFamily="34" charset="0"/>
                <a:buNone/>
              </a:pPr>
              <a:t>95</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24579" name="Shape 131"/>
          <p:cNvSpPr txBox="1">
            <a:spLocks noGrp="1"/>
          </p:cNvSpPr>
          <p:nvPr>
            <p:ph type="title"/>
          </p:nvPr>
        </p:nvSpPr>
        <p:spPr/>
        <p:txBody>
          <a:bodyPr/>
          <a:lstStyle/>
          <a:p>
            <a:r>
              <a:rPr lang="en-US" altLang="en-US" smtClean="0">
                <a:sym typeface="Tahoma" panose="020B0604030504040204" pitchFamily="34" charset="0"/>
              </a:rPr>
              <a:t>Example:</a:t>
            </a:r>
            <a:br>
              <a:rPr lang="en-US" altLang="en-US" smtClean="0">
                <a:sym typeface="Tahoma" panose="020B0604030504040204" pitchFamily="34" charset="0"/>
              </a:rPr>
            </a:br>
            <a:r>
              <a:rPr lang="en-US" altLang="en-US" smtClean="0">
                <a:sym typeface="Tahoma" panose="020B0604030504040204" pitchFamily="34" charset="0"/>
              </a:rPr>
              <a:t>Temperature Warnings</a:t>
            </a:r>
            <a:endParaRPr lang="en-US" altLang="en-US" smtClean="0">
              <a:sym typeface="Tahoma" panose="020B0604030504040204" pitchFamily="34" charset="0"/>
            </a:endParaRPr>
          </a:p>
        </p:txBody>
      </p:sp>
      <p:sp>
        <p:nvSpPr>
          <p:cNvPr id="132" name="Shape 132"/>
          <p:cNvSpPr txBox="1">
            <a:spLocks noGrp="1"/>
          </p:cNvSpPr>
          <p:nvPr>
            <p:ph type="body" idx="1"/>
          </p:nvPr>
        </p:nvSpPr>
        <p:spPr/>
        <p:txBody>
          <a:bodyPr/>
          <a:lstStyle/>
          <a:p>
            <a:r>
              <a:rPr lang="en-US" altLang="en-US" smtClean="0">
                <a:sym typeface="Tahoma" panose="020B0604030504040204" pitchFamily="34" charset="0"/>
              </a:rPr>
              <a:t>Input the temperature in degrees Celsius (call it celsius)</a:t>
            </a:r>
          </a:p>
          <a:p>
            <a:r>
              <a:rPr lang="en-US" altLang="en-US" smtClean="0">
                <a:sym typeface="Tahoma" panose="020B0604030504040204" pitchFamily="34" charset="0"/>
              </a:rPr>
              <a:t>Calculate fahrenheit as 9/5 celsius + 32</a:t>
            </a:r>
          </a:p>
          <a:p>
            <a:r>
              <a:rPr lang="en-US" altLang="en-US" smtClean="0">
                <a:sym typeface="Tahoma" panose="020B0604030504040204" pitchFamily="34" charset="0"/>
              </a:rPr>
              <a:t>Output fahrenheit</a:t>
            </a:r>
          </a:p>
          <a:p>
            <a:r>
              <a:rPr lang="en-US" altLang="en-US" smtClean="0">
                <a:sym typeface="Tahoma" panose="020B0604030504040204" pitchFamily="34" charset="0"/>
              </a:rPr>
              <a:t>If fahrenheit &gt; 90</a:t>
            </a:r>
            <a:br>
              <a:rPr lang="en-US" altLang="en-US" smtClean="0">
                <a:sym typeface="Tahoma" panose="020B0604030504040204" pitchFamily="34" charset="0"/>
              </a:rPr>
            </a:br>
            <a:r>
              <a:rPr lang="en-US" altLang="en-US" smtClean="0">
                <a:sym typeface="Tahoma" panose="020B0604030504040204" pitchFamily="34" charset="0"/>
              </a:rPr>
              <a:t>   print a heat warning</a:t>
            </a:r>
          </a:p>
          <a:p>
            <a:r>
              <a:rPr lang="en-US" altLang="en-US" smtClean="0">
                <a:sym typeface="Tahoma" panose="020B0604030504040204" pitchFamily="34" charset="0"/>
              </a:rPr>
              <a:t>If fahrenheit &gt; 30</a:t>
            </a:r>
            <a:br>
              <a:rPr lang="en-US" altLang="en-US" smtClean="0">
                <a:sym typeface="Tahoma" panose="020B0604030504040204" pitchFamily="34" charset="0"/>
              </a:rPr>
            </a:br>
            <a:r>
              <a:rPr lang="en-US" altLang="en-US" smtClean="0">
                <a:sym typeface="Tahoma" panose="020B0604030504040204" pitchFamily="34" charset="0"/>
              </a:rPr>
              <a:t>   print a cold warning</a:t>
            </a:r>
            <a:endParaRPr lang="en-US" altLang="en-US" smtClean="0">
              <a:sym typeface="Tahoma" panose="020B0604030504040204" pitchFamily="34" charset="0"/>
            </a:endParaRPr>
          </a:p>
        </p:txBody>
      </p:sp>
    </p:spTree>
    <p:extLst>
      <p:ext uri="{BB962C8B-B14F-4D97-AF65-F5344CB8AC3E}">
        <p14:creationId xmlns:p14="http://schemas.microsoft.com/office/powerpoint/2010/main" val="271937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anim calcmode="lin" valueType="num">
                                      <p:cBhvr additive="base">
                                        <p:cTn id="7" dur="500"/>
                                        <p:tgtEl>
                                          <p:spTgt spid="13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32">
                                            <p:txEl>
                                              <p:pRg st="1" end="1"/>
                                            </p:txEl>
                                          </p:spTgt>
                                        </p:tgtEl>
                                        <p:attrNameLst>
                                          <p:attrName>style.visibility</p:attrName>
                                        </p:attrNameLst>
                                      </p:cBhvr>
                                      <p:to>
                                        <p:strVal val="visible"/>
                                      </p:to>
                                    </p:set>
                                    <p:anim calcmode="lin" valueType="num">
                                      <p:cBhvr additive="base">
                                        <p:cTn id="12" dur="500"/>
                                        <p:tgtEl>
                                          <p:spTgt spid="13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32">
                                            <p:txEl>
                                              <p:pRg st="2" end="2"/>
                                            </p:txEl>
                                          </p:spTgt>
                                        </p:tgtEl>
                                        <p:attrNameLst>
                                          <p:attrName>style.visibility</p:attrName>
                                        </p:attrNameLst>
                                      </p:cBhvr>
                                      <p:to>
                                        <p:strVal val="visible"/>
                                      </p:to>
                                    </p:set>
                                    <p:anim calcmode="lin" valueType="num">
                                      <p:cBhvr additive="base">
                                        <p:cTn id="17" dur="500"/>
                                        <p:tgtEl>
                                          <p:spTgt spid="13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132">
                                            <p:txEl>
                                              <p:pRg st="3" end="3"/>
                                            </p:txEl>
                                          </p:spTgt>
                                        </p:tgtEl>
                                        <p:attrNameLst>
                                          <p:attrName>style.visibility</p:attrName>
                                        </p:attrNameLst>
                                      </p:cBhvr>
                                      <p:to>
                                        <p:strVal val="visible"/>
                                      </p:to>
                                    </p:set>
                                    <p:anim calcmode="lin" valueType="num">
                                      <p:cBhvr additive="base">
                                        <p:cTn id="22" dur="500"/>
                                        <p:tgtEl>
                                          <p:spTgt spid="132">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132">
                                            <p:txEl>
                                              <p:pRg st="4" end="4"/>
                                            </p:txEl>
                                          </p:spTgt>
                                        </p:tgtEl>
                                        <p:attrNameLst>
                                          <p:attrName>style.visibility</p:attrName>
                                        </p:attrNameLst>
                                      </p:cBhvr>
                                      <p:to>
                                        <p:strVal val="visible"/>
                                      </p:to>
                                    </p:set>
                                    <p:anim calcmode="lin" valueType="num">
                                      <p:cBhvr additive="base">
                                        <p:cTn id="27" dur="500"/>
                                        <p:tgtEl>
                                          <p:spTgt spid="132">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hape 144"/>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Clr>
                <a:srgbClr val="FFFFFF"/>
              </a:buClr>
              <a:buSzPct val="25000"/>
              <a:buFont typeface="Tahoma" panose="020B0604030504040204" pitchFamily="34" charset="0"/>
              <a:buNone/>
            </a:pPr>
            <a:fld id="{83886260-B9B7-4842-A73F-1EE497F5C6BE}"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a:buClr>
                  <a:srgbClr val="FFFFFF"/>
                </a:buClr>
                <a:buSzPct val="25000"/>
                <a:buFont typeface="Tahoma" panose="020B0604030504040204" pitchFamily="34" charset="0"/>
                <a:buNone/>
              </a:pPr>
              <a:t>96</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25603" name="Shape 145"/>
          <p:cNvSpPr txBox="1">
            <a:spLocks noGrp="1"/>
          </p:cNvSpPr>
          <p:nvPr>
            <p:ph type="title"/>
          </p:nvPr>
        </p:nvSpPr>
        <p:spPr/>
        <p:txBody>
          <a:bodyPr/>
          <a:lstStyle/>
          <a:p>
            <a:r>
              <a:rPr lang="en-US" altLang="en-US" smtClean="0">
                <a:sym typeface="Tahoma" panose="020B0604030504040204" pitchFamily="34" charset="0"/>
              </a:rPr>
              <a:t>Example:</a:t>
            </a:r>
            <a:br>
              <a:rPr lang="en-US" altLang="en-US" smtClean="0">
                <a:sym typeface="Tahoma" panose="020B0604030504040204" pitchFamily="34" charset="0"/>
              </a:rPr>
            </a:br>
            <a:r>
              <a:rPr lang="en-US" altLang="en-US" smtClean="0">
                <a:sym typeface="Tahoma" panose="020B0604030504040204" pitchFamily="34" charset="0"/>
              </a:rPr>
              <a:t>Temperature Warnings</a:t>
            </a:r>
            <a:endParaRPr lang="en-US" altLang="en-US" smtClean="0">
              <a:sym typeface="Tahoma" panose="020B0604030504040204" pitchFamily="34" charset="0"/>
            </a:endParaRPr>
          </a:p>
        </p:txBody>
      </p:sp>
      <p:pic>
        <p:nvPicPr>
          <p:cNvPr id="25604" name="Shape 146" descr="C:\Documents and Settings\Terry\My Documents\Teaching\W04\CS 120\Textbook\Figures\convertFlow.png"/>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981200"/>
            <a:ext cx="39179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231924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hape 151"/>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Clr>
                <a:srgbClr val="FFFFFF"/>
              </a:buClr>
              <a:buSzPct val="25000"/>
              <a:buFont typeface="Tahoma" panose="020B0604030504040204" pitchFamily="34" charset="0"/>
              <a:buNone/>
            </a:pPr>
            <a:fld id="{1FA50AA7-95C5-4F24-A0C8-19E1796A67B4}"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a:buClr>
                  <a:srgbClr val="FFFFFF"/>
                </a:buClr>
                <a:buSzPct val="25000"/>
                <a:buFont typeface="Tahoma" panose="020B0604030504040204" pitchFamily="34" charset="0"/>
                <a:buNone/>
              </a:pPr>
              <a:t>97</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26627" name="Shape 152"/>
          <p:cNvSpPr txBox="1">
            <a:spLocks noGrp="1"/>
          </p:cNvSpPr>
          <p:nvPr>
            <p:ph type="title"/>
          </p:nvPr>
        </p:nvSpPr>
        <p:spPr/>
        <p:txBody>
          <a:bodyPr/>
          <a:lstStyle/>
          <a:p>
            <a:r>
              <a:rPr lang="en-US" altLang="en-US" smtClean="0">
                <a:sym typeface="Tahoma" panose="020B0604030504040204" pitchFamily="34" charset="0"/>
              </a:rPr>
              <a:t>Example:</a:t>
            </a:r>
            <a:br>
              <a:rPr lang="en-US" altLang="en-US" smtClean="0">
                <a:sym typeface="Tahoma" panose="020B0604030504040204" pitchFamily="34" charset="0"/>
              </a:rPr>
            </a:br>
            <a:r>
              <a:rPr lang="en-US" altLang="en-US" smtClean="0">
                <a:sym typeface="Tahoma" panose="020B0604030504040204" pitchFamily="34" charset="0"/>
              </a:rPr>
              <a:t>Temperature Warnings</a:t>
            </a:r>
            <a:endParaRPr lang="en-US" altLang="en-US" smtClean="0">
              <a:sym typeface="Tahoma" panose="020B0604030504040204" pitchFamily="34" charset="0"/>
            </a:endParaRPr>
          </a:p>
        </p:txBody>
      </p:sp>
      <p:sp>
        <p:nvSpPr>
          <p:cNvPr id="26628" name="Shape 153"/>
          <p:cNvSpPr txBox="1">
            <a:spLocks noGrp="1"/>
          </p:cNvSpPr>
          <p:nvPr>
            <p:ph type="body" idx="1"/>
          </p:nvPr>
        </p:nvSpPr>
        <p:spPr/>
        <p:txBody>
          <a:bodyPr/>
          <a:lstStyle/>
          <a:p>
            <a:r>
              <a:rPr lang="en-US" altLang="en-US" smtClean="0">
                <a:sym typeface="Courier New" panose="02070309020205020404" pitchFamily="49" charset="0"/>
              </a:rPr>
              <a:t>celsius = eval(input("What is the Celsius temperature? "))</a:t>
            </a:r>
          </a:p>
          <a:p>
            <a:r>
              <a:rPr lang="en-US" altLang="en-US" smtClean="0">
                <a:sym typeface="Courier New" panose="02070309020205020404" pitchFamily="49" charset="0"/>
              </a:rPr>
              <a:t>fahrenheit = 9 / 5 * celsius + 32</a:t>
            </a:r>
          </a:p>
          <a:p>
            <a:r>
              <a:rPr lang="en-US" altLang="en-US" smtClean="0">
                <a:sym typeface="Courier New" panose="02070309020205020404" pitchFamily="49" charset="0"/>
              </a:rPr>
              <a:t>    print("The temperature is", fahrenheit, "degrees fahrenheit.")</a:t>
            </a:r>
          </a:p>
          <a:p>
            <a:r>
              <a:rPr lang="en-US" altLang="en-US" smtClean="0">
                <a:sym typeface="Courier New" panose="02070309020205020404" pitchFamily="49" charset="0"/>
              </a:rPr>
              <a:t>if fahrenheit &gt;= 90:</a:t>
            </a:r>
          </a:p>
          <a:p>
            <a:r>
              <a:rPr lang="en-US" altLang="en-US" smtClean="0">
                <a:sym typeface="Courier New" panose="02070309020205020404" pitchFamily="49" charset="0"/>
              </a:rPr>
              <a:t>    print("It's really hot out there, be careful!")</a:t>
            </a:r>
          </a:p>
          <a:p>
            <a:r>
              <a:rPr lang="en-US" altLang="en-US" smtClean="0">
                <a:sym typeface="Courier New" panose="02070309020205020404" pitchFamily="49" charset="0"/>
              </a:rPr>
              <a:t>if fahrenheit &lt;= 30:</a:t>
            </a:r>
          </a:p>
          <a:p>
            <a:r>
              <a:rPr lang="en-US" altLang="en-US" smtClean="0">
                <a:sym typeface="Courier New" panose="02070309020205020404" pitchFamily="49" charset="0"/>
              </a:rPr>
              <a:t>    print("Brrrrr. Be sure to dress warmly")</a:t>
            </a:r>
          </a:p>
          <a:p>
            <a:endParaRPr lang="en-US" altLang="en-US" smtClean="0">
              <a:sym typeface="Courier New" panose="02070309020205020404" pitchFamily="49" charset="0"/>
            </a:endParaRPr>
          </a:p>
          <a:p>
            <a:endParaRPr lang="en-US" altLang="en-US" smtClean="0">
              <a:sym typeface="Courier New" panose="02070309020205020404" pitchFamily="49" charset="0"/>
            </a:endParaRPr>
          </a:p>
        </p:txBody>
      </p:sp>
    </p:spTree>
    <p:extLst>
      <p:ext uri="{BB962C8B-B14F-4D97-AF65-F5344CB8AC3E}">
        <p14:creationId xmlns:p14="http://schemas.microsoft.com/office/powerpoint/2010/main" val="61842992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hape 193"/>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Clr>
                <a:srgbClr val="FFFFFF"/>
              </a:buClr>
              <a:buSzPct val="25000"/>
              <a:buFont typeface="Tahoma" panose="020B0604030504040204" pitchFamily="34" charset="0"/>
              <a:buNone/>
            </a:pPr>
            <a:fld id="{B6DCB03D-A394-4873-8F62-BA270AD6E640}"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a:buClr>
                  <a:srgbClr val="FFFFFF"/>
                </a:buClr>
                <a:buSzPct val="25000"/>
                <a:buFont typeface="Tahoma" panose="020B0604030504040204" pitchFamily="34" charset="0"/>
                <a:buNone/>
              </a:pPr>
              <a:t>98</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31747" name="Shape 194"/>
          <p:cNvSpPr txBox="1">
            <a:spLocks noGrp="1"/>
          </p:cNvSpPr>
          <p:nvPr>
            <p:ph type="title"/>
          </p:nvPr>
        </p:nvSpPr>
        <p:spPr/>
        <p:txBody>
          <a:bodyPr/>
          <a:lstStyle/>
          <a:p>
            <a:r>
              <a:rPr lang="en-US" altLang="en-US" smtClean="0">
                <a:sym typeface="Tahoma" panose="020B0604030504040204" pitchFamily="34" charset="0"/>
              </a:rPr>
              <a:t>Forming Simple Conditions</a:t>
            </a:r>
            <a:endParaRPr lang="en-US" altLang="en-US" smtClean="0">
              <a:sym typeface="Tahoma" panose="020B0604030504040204" pitchFamily="34" charset="0"/>
            </a:endParaRPr>
          </a:p>
        </p:txBody>
      </p:sp>
      <p:graphicFrame>
        <p:nvGraphicFramePr>
          <p:cNvPr id="195" name="Shape 195"/>
          <p:cNvGraphicFramePr>
            <a:graphicFrameLocks noGrp="1"/>
          </p:cNvGraphicFramePr>
          <p:nvPr>
            <p:extLst>
              <p:ext uri="{D42A27DB-BD31-4B8C-83A1-F6EECF244321}">
                <p14:modId xmlns:p14="http://schemas.microsoft.com/office/powerpoint/2010/main" val="210598336"/>
              </p:ext>
            </p:extLst>
          </p:nvPr>
        </p:nvGraphicFramePr>
        <p:xfrm>
          <a:off x="533400" y="2133600"/>
          <a:ext cx="8269288" cy="4114801"/>
        </p:xfrm>
        <a:graphic>
          <a:graphicData uri="http://schemas.openxmlformats.org/drawingml/2006/table">
            <a:tbl>
              <a:tblPr/>
              <a:tblGrid>
                <a:gridCol w="1822450"/>
                <a:gridCol w="2216150"/>
                <a:gridCol w="4230688"/>
              </a:tblGrid>
              <a:tr h="587375">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dirty="0" smtClean="0">
                          <a:ln>
                            <a:noFill/>
                          </a:ln>
                          <a:solidFill>
                            <a:schemeClr val="tx1"/>
                          </a:solidFill>
                          <a:effectLst/>
                          <a:latin typeface="Tahoma" pitchFamily="34" charset="0"/>
                          <a:cs typeface="Tahoma" pitchFamily="34" charset="0"/>
                          <a:sym typeface="Tahoma" pitchFamily="34" charset="0"/>
                        </a:rPr>
                        <a:t>Python</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smtClean="0">
                          <a:ln>
                            <a:noFill/>
                          </a:ln>
                          <a:solidFill>
                            <a:schemeClr val="tx1"/>
                          </a:solidFill>
                          <a:effectLst/>
                          <a:latin typeface="Tahoma" pitchFamily="34" charset="0"/>
                          <a:cs typeface="Tahoma" pitchFamily="34" charset="0"/>
                          <a:sym typeface="Tahoma" pitchFamily="34" charset="0"/>
                        </a:rPr>
                        <a:t>Mathematics</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smtClean="0">
                          <a:ln>
                            <a:noFill/>
                          </a:ln>
                          <a:solidFill>
                            <a:schemeClr val="tx1"/>
                          </a:solidFill>
                          <a:effectLst/>
                          <a:latin typeface="Tahoma" pitchFamily="34" charset="0"/>
                          <a:cs typeface="Tahoma" pitchFamily="34" charset="0"/>
                          <a:sym typeface="Tahoma" pitchFamily="34" charset="0"/>
                        </a:rPr>
                        <a:t>Meaning</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dirty="0" smtClean="0">
                          <a:ln>
                            <a:noFill/>
                          </a:ln>
                          <a:solidFill>
                            <a:schemeClr val="tx1"/>
                          </a:solidFill>
                          <a:effectLst/>
                          <a:latin typeface="Tahoma" pitchFamily="34" charset="0"/>
                          <a:cs typeface="Tahoma" pitchFamily="34" charset="0"/>
                          <a:sym typeface="Tahoma" pitchFamily="34" charset="0"/>
                        </a:rPr>
                        <a:t>&lt;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dirty="0" smtClean="0">
                          <a:ln>
                            <a:noFill/>
                          </a:ln>
                          <a:solidFill>
                            <a:schemeClr val="tx1"/>
                          </a:solidFill>
                          <a:effectLst/>
                          <a:latin typeface="Tahoma" pitchFamily="34" charset="0"/>
                          <a:cs typeface="Tahoma" pitchFamily="34" charset="0"/>
                          <a:sym typeface="Tahoma" pitchFamily="34" charset="0"/>
                        </a:rPr>
                        <a:t>&lt;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smtClean="0">
                          <a:ln>
                            <a:noFill/>
                          </a:ln>
                          <a:solidFill>
                            <a:schemeClr val="tx1"/>
                          </a:solidFill>
                          <a:effectLst/>
                          <a:latin typeface="Tahoma" pitchFamily="34" charset="0"/>
                          <a:cs typeface="Tahoma" pitchFamily="34" charset="0"/>
                          <a:sym typeface="Tahoma" pitchFamily="34" charset="0"/>
                        </a:rPr>
                        <a:t>Less than</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smtClean="0">
                          <a:ln>
                            <a:noFill/>
                          </a:ln>
                          <a:solidFill>
                            <a:schemeClr val="tx1"/>
                          </a:solidFill>
                          <a:effectLst/>
                          <a:latin typeface="Tahoma" pitchFamily="34" charset="0"/>
                          <a:cs typeface="Tahoma" pitchFamily="34" charset="0"/>
                          <a:sym typeface="Tahoma" pitchFamily="34" charset="0"/>
                        </a:rPr>
                        <a:t>&lt;=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1" i="0" u="none" strike="noStrike" cap="none" normalizeH="0" baseline="0" dirty="0" smtClean="0">
                          <a:ln>
                            <a:noFill/>
                          </a:ln>
                          <a:solidFill>
                            <a:schemeClr val="tx1"/>
                          </a:solidFill>
                          <a:effectLst/>
                          <a:latin typeface="Tahoma" pitchFamily="34" charset="0"/>
                          <a:cs typeface="Tahoma" pitchFamily="34" charset="0"/>
                          <a:sym typeface="Tahoma" pitchFamily="34" charset="0"/>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dirty="0" smtClean="0">
                          <a:ln>
                            <a:noFill/>
                          </a:ln>
                          <a:solidFill>
                            <a:schemeClr val="tx1"/>
                          </a:solidFill>
                          <a:effectLst/>
                          <a:latin typeface="Tahoma" pitchFamily="34" charset="0"/>
                          <a:cs typeface="Tahoma" pitchFamily="34" charset="0"/>
                          <a:sym typeface="Tahoma" pitchFamily="34" charset="0"/>
                        </a:rPr>
                        <a:t>Less than or equal to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smtClean="0">
                          <a:ln>
                            <a:noFill/>
                          </a:ln>
                          <a:solidFill>
                            <a:schemeClr val="tx1"/>
                          </a:solidFill>
                          <a:effectLst/>
                          <a:latin typeface="Tahoma" pitchFamily="34" charset="0"/>
                          <a:cs typeface="Tahoma" pitchFamily="34" charset="0"/>
                          <a:sym typeface="Tahoma" pitchFamily="34" charset="0"/>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smtClean="0">
                          <a:ln>
                            <a:noFill/>
                          </a:ln>
                          <a:solidFill>
                            <a:schemeClr val="tx1"/>
                          </a:solidFill>
                          <a:effectLst/>
                          <a:latin typeface="Tahoma" pitchFamily="34" charset="0"/>
                          <a:cs typeface="Tahoma" pitchFamily="34" charset="0"/>
                          <a:sym typeface="Tahoma" pitchFamily="34" charset="0"/>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dirty="0" smtClean="0">
                          <a:ln>
                            <a:noFill/>
                          </a:ln>
                          <a:solidFill>
                            <a:schemeClr val="tx1"/>
                          </a:solidFill>
                          <a:effectLst/>
                          <a:latin typeface="Tahoma" pitchFamily="34" charset="0"/>
                          <a:cs typeface="Tahoma" pitchFamily="34" charset="0"/>
                          <a:sym typeface="Tahoma" pitchFamily="34" charset="0"/>
                        </a:rPr>
                        <a:t>Equal to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smtClean="0">
                          <a:ln>
                            <a:noFill/>
                          </a:ln>
                          <a:solidFill>
                            <a:schemeClr val="tx1"/>
                          </a:solidFill>
                          <a:effectLst/>
                          <a:latin typeface="Tahoma" pitchFamily="34" charset="0"/>
                          <a:cs typeface="Tahoma" pitchFamily="34" charset="0"/>
                          <a:sym typeface="Tahoma" pitchFamily="34" charset="0"/>
                        </a:rPr>
                        <a:t>&gt;=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1" i="0" u="none" strike="noStrike" cap="none" normalizeH="0" baseline="0" smtClean="0">
                          <a:ln>
                            <a:noFill/>
                          </a:ln>
                          <a:solidFill>
                            <a:schemeClr val="tx1"/>
                          </a:solidFill>
                          <a:effectLst/>
                          <a:latin typeface="Tahoma" pitchFamily="34" charset="0"/>
                          <a:cs typeface="Tahoma" pitchFamily="34" charset="0"/>
                          <a:sym typeface="Tahoma" pitchFamily="34" charset="0"/>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dirty="0" smtClean="0">
                          <a:ln>
                            <a:noFill/>
                          </a:ln>
                          <a:solidFill>
                            <a:schemeClr val="tx1"/>
                          </a:solidFill>
                          <a:effectLst/>
                          <a:latin typeface="Tahoma" pitchFamily="34" charset="0"/>
                          <a:cs typeface="Tahoma" pitchFamily="34" charset="0"/>
                          <a:sym typeface="Tahoma" pitchFamily="34" charset="0"/>
                        </a:rPr>
                        <a:t>Greater than or equal to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smtClean="0">
                          <a:ln>
                            <a:noFill/>
                          </a:ln>
                          <a:solidFill>
                            <a:schemeClr val="tx1"/>
                          </a:solidFill>
                          <a:effectLst/>
                          <a:latin typeface="Tahoma" pitchFamily="34" charset="0"/>
                          <a:cs typeface="Tahoma" pitchFamily="34" charset="0"/>
                          <a:sym typeface="Tahoma" pitchFamily="34" charset="0"/>
                        </a:rPr>
                        <a:t>&gt;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smtClean="0">
                          <a:ln>
                            <a:noFill/>
                          </a:ln>
                          <a:solidFill>
                            <a:schemeClr val="tx1"/>
                          </a:solidFill>
                          <a:effectLst/>
                          <a:latin typeface="Tahoma" pitchFamily="34" charset="0"/>
                          <a:cs typeface="Tahoma" pitchFamily="34" charset="0"/>
                          <a:sym typeface="Tahoma" pitchFamily="34" charset="0"/>
                        </a:rPr>
                        <a:t>&gt;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dirty="0" smtClean="0">
                          <a:ln>
                            <a:noFill/>
                          </a:ln>
                          <a:solidFill>
                            <a:schemeClr val="tx1"/>
                          </a:solidFill>
                          <a:effectLst/>
                          <a:latin typeface="Tahoma" pitchFamily="34" charset="0"/>
                          <a:cs typeface="Tahoma" pitchFamily="34" charset="0"/>
                          <a:sym typeface="Tahoma" pitchFamily="34" charset="0"/>
                        </a:rPr>
                        <a:t>Greater than</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smtClean="0">
                          <a:ln>
                            <a:noFill/>
                          </a:ln>
                          <a:solidFill>
                            <a:schemeClr val="tx1"/>
                          </a:solidFill>
                          <a:effectLst/>
                          <a:latin typeface="Tahoma" pitchFamily="34" charset="0"/>
                          <a:cs typeface="Tahoma" pitchFamily="34" charset="0"/>
                          <a:sym typeface="Tahoma" pitchFamily="34" charset="0"/>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1" i="0" u="none" strike="noStrike" cap="none" normalizeH="0" baseline="0" smtClean="0">
                          <a:ln>
                            <a:noFill/>
                          </a:ln>
                          <a:solidFill>
                            <a:schemeClr val="tx1"/>
                          </a:solidFill>
                          <a:effectLst/>
                          <a:latin typeface="Tahoma" pitchFamily="34" charset="0"/>
                          <a:cs typeface="Tahoma" pitchFamily="34" charset="0"/>
                          <a:sym typeface="Tahoma" pitchFamily="34" charset="0"/>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pitchFamily="34" charset="0"/>
                          <a:cs typeface="Arial" pitchFamily="34" charset="0"/>
                          <a:sym typeface="Arial" pitchFamily="34" charset="0"/>
                        </a:defRPr>
                      </a:lvl1pPr>
                      <a:lvl2pPr marL="742950" indent="-285750">
                        <a:defRPr sz="1200">
                          <a:solidFill>
                            <a:srgbClr val="000000"/>
                          </a:solidFill>
                          <a:latin typeface="Arial" pitchFamily="34" charset="0"/>
                          <a:cs typeface="Arial" pitchFamily="34" charset="0"/>
                          <a:sym typeface="Arial" pitchFamily="34" charset="0"/>
                        </a:defRPr>
                      </a:lvl2pPr>
                      <a:lvl3pPr marL="1143000" indent="-228600">
                        <a:defRPr sz="1200">
                          <a:solidFill>
                            <a:srgbClr val="000000"/>
                          </a:solidFill>
                          <a:latin typeface="Arial" pitchFamily="34" charset="0"/>
                          <a:cs typeface="Arial" pitchFamily="34" charset="0"/>
                          <a:sym typeface="Arial" pitchFamily="34" charset="0"/>
                        </a:defRPr>
                      </a:lvl3pPr>
                      <a:lvl4pPr marL="1600200" indent="-228600">
                        <a:defRPr sz="1200">
                          <a:solidFill>
                            <a:srgbClr val="000000"/>
                          </a:solidFill>
                          <a:latin typeface="Arial" pitchFamily="34" charset="0"/>
                          <a:cs typeface="Arial" pitchFamily="34" charset="0"/>
                          <a:sym typeface="Arial" pitchFamily="34" charset="0"/>
                        </a:defRPr>
                      </a:lvl4pPr>
                      <a:lvl5pPr marL="2057400" indent="-228600">
                        <a:defRPr sz="12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200">
                          <a:solidFill>
                            <a:srgbClr val="000000"/>
                          </a:solidFill>
                          <a:latin typeface="Arial" pitchFamily="34" charset="0"/>
                          <a:cs typeface="Arial" pitchFamily="34" charset="0"/>
                          <a:sym typeface="Arial" pitchFamily="34"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Tahoma" pitchFamily="34" charset="0"/>
                        <a:buNone/>
                        <a:tabLst/>
                      </a:pPr>
                      <a:r>
                        <a:rPr kumimoji="0" lang="en-US" altLang="en-US" sz="2800" b="0" i="0" u="none" strike="noStrike" cap="none" normalizeH="0" baseline="0" dirty="0" smtClean="0">
                          <a:ln>
                            <a:noFill/>
                          </a:ln>
                          <a:solidFill>
                            <a:schemeClr val="tx1"/>
                          </a:solidFill>
                          <a:effectLst/>
                          <a:latin typeface="Tahoma" pitchFamily="34" charset="0"/>
                          <a:cs typeface="Tahoma" pitchFamily="34" charset="0"/>
                          <a:sym typeface="Tahoma" pitchFamily="34" charset="0"/>
                        </a:rPr>
                        <a:t>Not equal to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5654361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hape 310"/>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FFFF"/>
              </a:buClr>
              <a:buSzPct val="25000"/>
              <a:buFont typeface="Tahoma" panose="020B0604030504040204" pitchFamily="34" charset="0"/>
              <a:buNone/>
            </a:pPr>
            <a:fld id="{313EFFCD-13F2-4B37-817A-EF3AAEACAB33}" type="slidenum">
              <a:rPr lang="en-US" altLang="en-US">
                <a:solidFill>
                  <a:srgbClr val="FFFFFF"/>
                </a:solidFill>
                <a:latin typeface="Tahoma" panose="020B0604030504040204" pitchFamily="34" charset="0"/>
                <a:cs typeface="Tahoma" panose="020B0604030504040204" pitchFamily="34" charset="0"/>
                <a:sym typeface="Tahoma" panose="020B0604030504040204" pitchFamily="34" charset="0"/>
              </a:rPr>
              <a:pPr algn="r" eaLnBrk="1" hangingPunct="1">
                <a:buClr>
                  <a:srgbClr val="FFFFFF"/>
                </a:buClr>
                <a:buSzPct val="25000"/>
                <a:buFont typeface="Tahoma" panose="020B0604030504040204" pitchFamily="34" charset="0"/>
                <a:buNone/>
              </a:pPr>
              <a:t>99</a:t>
            </a:fld>
            <a:endParaRPr lang="en-US" altLang="en-US">
              <a:solidFill>
                <a:srgbClr val="FFFFFF"/>
              </a:solidFill>
              <a:latin typeface="Tahoma" panose="020B0604030504040204" pitchFamily="34" charset="0"/>
              <a:cs typeface="Tahoma" panose="020B0604030504040204" pitchFamily="34" charset="0"/>
              <a:sym typeface="Tahoma" panose="020B0604030504040204" pitchFamily="34" charset="0"/>
            </a:endParaRPr>
          </a:p>
        </p:txBody>
      </p:sp>
      <p:sp>
        <p:nvSpPr>
          <p:cNvPr id="33795" name="Shape 311"/>
          <p:cNvSpPr txBox="1">
            <a:spLocks noGrp="1"/>
          </p:cNvSpPr>
          <p:nvPr>
            <p:ph type="title"/>
          </p:nvPr>
        </p:nvSpPr>
        <p:spPr/>
        <p:txBody>
          <a:bodyPr/>
          <a:lstStyle/>
          <a:p>
            <a:r>
              <a:rPr lang="en-US" altLang="en-US" smtClean="0">
                <a:sym typeface="Tahoma" panose="020B0604030504040204" pitchFamily="34" charset="0"/>
              </a:rPr>
              <a:t>Definite Loops</a:t>
            </a:r>
            <a:endParaRPr lang="en-US" altLang="en-US" smtClean="0">
              <a:sym typeface="Tahoma" panose="020B0604030504040204" pitchFamily="34" charset="0"/>
            </a:endParaRPr>
          </a:p>
        </p:txBody>
      </p:sp>
      <p:sp>
        <p:nvSpPr>
          <p:cNvPr id="312" name="Shape 312"/>
          <p:cNvSpPr txBox="1">
            <a:spLocks noGrp="1"/>
          </p:cNvSpPr>
          <p:nvPr>
            <p:ph type="body" idx="1"/>
          </p:nvPr>
        </p:nvSpPr>
        <p:spPr/>
        <p:txBody>
          <a:bodyPr/>
          <a:lstStyle/>
          <a:p>
            <a:r>
              <a:rPr lang="en-US" altLang="en-US" smtClean="0">
                <a:sym typeface="Tahoma" panose="020B0604030504040204" pitchFamily="34" charset="0"/>
              </a:rPr>
              <a:t>A definite loop executes a definite number of times, i.e., at the time Python starts the loop it knows exactly how many iterations to do.</a:t>
            </a:r>
          </a:p>
          <a:p>
            <a:r>
              <a:rPr lang="en-US" altLang="en-US" smtClean="0">
                <a:sym typeface="Tahoma" panose="020B0604030504040204" pitchFamily="34" charset="0"/>
              </a:rPr>
              <a:t>for &lt;var&gt; in &lt;sequence&gt;:</a:t>
            </a:r>
            <a:br>
              <a:rPr lang="en-US" altLang="en-US" smtClean="0">
                <a:sym typeface="Tahoma" panose="020B0604030504040204" pitchFamily="34" charset="0"/>
              </a:rPr>
            </a:br>
            <a:r>
              <a:rPr lang="en-US" altLang="en-US" smtClean="0">
                <a:sym typeface="Tahoma" panose="020B0604030504040204" pitchFamily="34" charset="0"/>
              </a:rPr>
              <a:t>	&lt;body&gt;</a:t>
            </a:r>
          </a:p>
          <a:p>
            <a:r>
              <a:rPr lang="en-US" altLang="en-US" smtClean="0">
                <a:sym typeface="Tahoma" panose="020B0604030504040204" pitchFamily="34" charset="0"/>
              </a:rPr>
              <a:t>The beginning and end of the body are indicated by indentation.</a:t>
            </a:r>
            <a:endParaRPr lang="en-US" altLang="en-US" smtClean="0">
              <a:sym typeface="Tahoma" panose="020B0604030504040204" pitchFamily="34" charset="0"/>
            </a:endParaRPr>
          </a:p>
        </p:txBody>
      </p:sp>
    </p:spTree>
    <p:extLst>
      <p:ext uri="{BB962C8B-B14F-4D97-AF65-F5344CB8AC3E}">
        <p14:creationId xmlns:p14="http://schemas.microsoft.com/office/powerpoint/2010/main" val="3710771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12">
                                            <p:txEl>
                                              <p:pRg st="0" end="0"/>
                                            </p:txEl>
                                          </p:spTgt>
                                        </p:tgtEl>
                                        <p:attrNameLst>
                                          <p:attrName>style.visibility</p:attrName>
                                        </p:attrNameLst>
                                      </p:cBhvr>
                                      <p:to>
                                        <p:strVal val="visible"/>
                                      </p:to>
                                    </p:set>
                                    <p:anim calcmode="lin" valueType="num">
                                      <p:cBhvr additive="base">
                                        <p:cTn id="7" dur="500"/>
                                        <p:tgtEl>
                                          <p:spTgt spid="31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12">
                                            <p:txEl>
                                              <p:pRg st="1" end="1"/>
                                            </p:txEl>
                                          </p:spTgt>
                                        </p:tgtEl>
                                        <p:attrNameLst>
                                          <p:attrName>style.visibility</p:attrName>
                                        </p:attrNameLst>
                                      </p:cBhvr>
                                      <p:to>
                                        <p:strVal val="visible"/>
                                      </p:to>
                                    </p:set>
                                    <p:anim calcmode="lin" valueType="num">
                                      <p:cBhvr additive="base">
                                        <p:cTn id="12" dur="500"/>
                                        <p:tgtEl>
                                          <p:spTgt spid="31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12">
                                            <p:txEl>
                                              <p:pRg st="2" end="2"/>
                                            </p:txEl>
                                          </p:spTgt>
                                        </p:tgtEl>
                                        <p:attrNameLst>
                                          <p:attrName>style.visibility</p:attrName>
                                        </p:attrNameLst>
                                      </p:cBhvr>
                                      <p:to>
                                        <p:strVal val="visible"/>
                                      </p:to>
                                    </p:set>
                                    <p:anim calcmode="lin" valueType="num">
                                      <p:cBhvr additive="base">
                                        <p:cTn id="17" dur="500"/>
                                        <p:tgtEl>
                                          <p:spTgt spid="312">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619</TotalTime>
  <Words>4292</Words>
  <Application>Microsoft Office PowerPoint</Application>
  <PresentationFormat>On-screen Show (4:3)</PresentationFormat>
  <Paragraphs>802</Paragraphs>
  <Slides>113</Slides>
  <Notes>101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113</vt:i4>
      </vt:variant>
    </vt:vector>
  </HeadingPairs>
  <TitlesOfParts>
    <vt:vector size="121" baseType="lpstr">
      <vt:lpstr>Arial</vt:lpstr>
      <vt:lpstr>Calibri</vt:lpstr>
      <vt:lpstr>Calibri Light</vt:lpstr>
      <vt:lpstr>Courier New</vt:lpstr>
      <vt:lpstr>Noto Sans Symbols</vt:lpstr>
      <vt:lpstr>Tahoma</vt:lpstr>
      <vt:lpstr>Times New Roman</vt:lpstr>
      <vt:lpstr>Office Theme</vt:lpstr>
      <vt:lpstr>Computer Program</vt:lpstr>
      <vt:lpstr>Program Power</vt:lpstr>
      <vt:lpstr>Program Power</vt:lpstr>
      <vt:lpstr>What is Computer Science?</vt:lpstr>
      <vt:lpstr>Hardware Basics</vt:lpstr>
      <vt:lpstr>Hardware Basics</vt:lpstr>
      <vt:lpstr>Hardware Basics</vt:lpstr>
      <vt:lpstr>Hardware Basics</vt:lpstr>
      <vt:lpstr>Programming Languages</vt:lpstr>
      <vt:lpstr>Programming Languages</vt:lpstr>
      <vt:lpstr>Programming Languages</vt:lpstr>
      <vt:lpstr>Programming Languages</vt:lpstr>
      <vt:lpstr>Programming Languages</vt:lpstr>
      <vt:lpstr>Programming Languages</vt:lpstr>
      <vt:lpstr>Programming Languages</vt:lpstr>
      <vt:lpstr>The Magic of Python</vt:lpstr>
      <vt:lpstr>The Magic of Python</vt:lpstr>
      <vt:lpstr>The Magic of Python</vt:lpstr>
      <vt:lpstr>The Magic of Python</vt:lpstr>
      <vt:lpstr>The Magic of Python</vt:lpstr>
      <vt:lpstr>The Magic of Python</vt:lpstr>
      <vt:lpstr>The Magic of Python</vt:lpstr>
      <vt:lpstr>The Magic of Python</vt:lpstr>
      <vt:lpstr>The Magic of Python</vt:lpstr>
      <vt:lpstr>The Magic of Python</vt:lpstr>
      <vt:lpstr>Inside a Python Program</vt:lpstr>
      <vt:lpstr>Inside a Python Program</vt:lpstr>
      <vt:lpstr>Inside a Python Program</vt:lpstr>
      <vt:lpstr>Inside a Python Program</vt:lpstr>
      <vt:lpstr>Inside a Python Program</vt:lpstr>
      <vt:lpstr>Inside a Python Program</vt:lpstr>
      <vt:lpstr>Inside a Python Program</vt:lpstr>
      <vt:lpstr>Inside a Python Program</vt:lpstr>
      <vt:lpstr>Inside a Python Program</vt:lpstr>
      <vt:lpstr>Chaos and Computers</vt:lpstr>
      <vt:lpstr>Chaos and Computers</vt:lpstr>
      <vt:lpstr>Chaos and Computers</vt:lpstr>
      <vt:lpstr>PowerPoint Presentation</vt:lpstr>
      <vt:lpstr>Objectives</vt:lpstr>
      <vt:lpstr>The Software Development Process</vt:lpstr>
      <vt:lpstr>The Software Development Process</vt:lpstr>
      <vt:lpstr>The Software Development Process</vt:lpstr>
      <vt:lpstr>The Software Development Process</vt:lpstr>
      <vt:lpstr>The Software Development Process</vt:lpstr>
      <vt:lpstr>The Software Development Process</vt:lpstr>
      <vt:lpstr>The Software Development Process</vt:lpstr>
      <vt:lpstr>Example Program: Temperature Converter</vt:lpstr>
      <vt:lpstr>Example Program: Temperature Converter</vt:lpstr>
      <vt:lpstr>Example Program: Temperature Converter</vt:lpstr>
      <vt:lpstr>Example Program: Temperature Converter</vt:lpstr>
      <vt:lpstr>Example Program: Temperature Converter</vt:lpstr>
      <vt:lpstr>Example Program: Temperature Converter</vt:lpstr>
      <vt:lpstr>Elements of Programs</vt:lpstr>
      <vt:lpstr>Elements of Programs</vt:lpstr>
      <vt:lpstr>Elements of Programs</vt:lpstr>
      <vt:lpstr>Elements of Programs</vt:lpstr>
      <vt:lpstr>Elements of Programs</vt:lpstr>
      <vt:lpstr>Elements of Programs</vt:lpstr>
      <vt:lpstr>Elements of Programs</vt:lpstr>
      <vt:lpstr>Elements of Programs</vt:lpstr>
      <vt:lpstr>Assignment Statements</vt:lpstr>
      <vt:lpstr>Assignment Statements</vt:lpstr>
      <vt:lpstr>Assignment Statements</vt:lpstr>
      <vt:lpstr>Assignment Statements</vt:lpstr>
      <vt:lpstr>Assignment Statements</vt:lpstr>
      <vt:lpstr>Assigning Input</vt:lpstr>
      <vt:lpstr>Assigning Input</vt:lpstr>
      <vt:lpstr>Simultaneous Assignment</vt:lpstr>
      <vt:lpstr>Simultaneous Assignment</vt:lpstr>
      <vt:lpstr>Simultaneous Assignment</vt:lpstr>
      <vt:lpstr>Simultaneous Assignment </vt:lpstr>
      <vt:lpstr>Definite Loops</vt:lpstr>
      <vt:lpstr>Definite Loops</vt:lpstr>
      <vt:lpstr>Definite Loops</vt:lpstr>
      <vt:lpstr>Definite Loops</vt:lpstr>
      <vt:lpstr>Definite Loops</vt:lpstr>
      <vt:lpstr>Example Program: Future Value</vt:lpstr>
      <vt:lpstr>Example Program: Future Value</vt:lpstr>
      <vt:lpstr>PowerPoint Presentation</vt:lpstr>
      <vt:lpstr>Example Program: Future Value</vt:lpstr>
      <vt:lpstr>Example Program: Future Value</vt:lpstr>
      <vt:lpstr>Example Program: Future Value</vt:lpstr>
      <vt:lpstr>Example Program: Future Value</vt:lpstr>
      <vt:lpstr>LAB #1</vt:lpstr>
      <vt:lpstr>LAB #1</vt:lpstr>
      <vt:lpstr>Step 1: Get from input</vt:lpstr>
      <vt:lpstr>Step 2: Calculate</vt:lpstr>
      <vt:lpstr>Step 3: Output</vt:lpstr>
      <vt:lpstr>LAB #2</vt:lpstr>
      <vt:lpstr>Step 1: Get from input</vt:lpstr>
      <vt:lpstr>Step 2: Calculate</vt:lpstr>
      <vt:lpstr>Step 3: Output</vt:lpstr>
      <vt:lpstr>Simple Decisions</vt:lpstr>
      <vt:lpstr>Example: Temperature Warnings</vt:lpstr>
      <vt:lpstr>Example: Temperature Warnings</vt:lpstr>
      <vt:lpstr>Example: Temperature Warnings</vt:lpstr>
      <vt:lpstr>Example: Temperature Warnings</vt:lpstr>
      <vt:lpstr>Forming Simple Conditions</vt:lpstr>
      <vt:lpstr>Definite Loops</vt:lpstr>
      <vt:lpstr>Definite Loops</vt:lpstr>
      <vt:lpstr>Definite Loops</vt:lpstr>
      <vt:lpstr>Definite Loops</vt:lpstr>
      <vt:lpstr>Definite Loops</vt:lpstr>
      <vt:lpstr>Example Program: Future Value</vt:lpstr>
      <vt:lpstr>Example Program: Future Value</vt:lpstr>
      <vt:lpstr>PowerPoint Presentation</vt:lpstr>
      <vt:lpstr>Example Program: Future Value</vt:lpstr>
      <vt:lpstr>Example Program: Future Value</vt:lpstr>
      <vt:lpstr>Example Program: Future Value</vt:lpstr>
      <vt:lpstr>Example Program: Future Value</vt:lpstr>
      <vt:lpstr>Example Program: Future Value</vt:lpstr>
      <vt:lpstr>Practice #1</vt:lpstr>
      <vt:lpstr>Practice #2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Program</dc:title>
  <dc:creator>Frank Fei</dc:creator>
  <cp:lastModifiedBy>Frank Fei</cp:lastModifiedBy>
  <cp:revision>5</cp:revision>
  <dcterms:created xsi:type="dcterms:W3CDTF">2017-02-12T05:14:02Z</dcterms:created>
  <dcterms:modified xsi:type="dcterms:W3CDTF">2017-02-12T15:33:06Z</dcterms:modified>
</cp:coreProperties>
</file>