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2" r:id="rId4"/>
    <p:sldId id="263" r:id="rId5"/>
    <p:sldId id="258" r:id="rId7"/>
    <p:sldId id="259" r:id="rId8"/>
    <p:sldId id="310" r:id="rId9"/>
    <p:sldId id="264" r:id="rId10"/>
    <p:sldId id="270" r:id="rId11"/>
    <p:sldId id="307" r:id="rId12"/>
    <p:sldId id="338" r:id="rId13"/>
    <p:sldId id="340" r:id="rId14"/>
    <p:sldId id="308" r:id="rId15"/>
    <p:sldId id="341" r:id="rId16"/>
    <p:sldId id="343" r:id="rId17"/>
    <p:sldId id="261" r:id="rId18"/>
    <p:sldId id="271" r:id="rId19"/>
    <p:sldId id="283" r:id="rId20"/>
    <p:sldId id="346" r:id="rId21"/>
    <p:sldId id="266" r:id="rId22"/>
    <p:sldId id="276" r:id="rId23"/>
    <p:sldId id="277" r:id="rId24"/>
    <p:sldId id="278" r:id="rId25"/>
    <p:sldId id="279" r:id="rId26"/>
    <p:sldId id="280" r:id="rId27"/>
    <p:sldId id="312" r:id="rId28"/>
    <p:sldId id="313" r:id="rId29"/>
    <p:sldId id="273" r:id="rId30"/>
    <p:sldId id="311" r:id="rId31"/>
    <p:sldId id="309" r:id="rId32"/>
    <p:sldId id="284" r:id="rId33"/>
    <p:sldId id="267" r:id="rId34"/>
    <p:sldId id="268" r:id="rId35"/>
    <p:sldId id="262" r:id="rId36"/>
    <p:sldId id="275" r:id="rId37"/>
    <p:sldId id="272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原型链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stone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描述符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6445" y="1917700"/>
            <a:ext cx="5473700" cy="1663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9220" y="19177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定义常量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379220" y="42456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禁止扩展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814830" y="25463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不可变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14830" y="485584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不可添加新属性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45" y="4316095"/>
            <a:ext cx="47117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描述符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91770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密封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379220" y="424561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冻结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814830" y="2546350"/>
            <a:ext cx="7251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不可扩展、不可配置、可修改</a:t>
            </a:r>
            <a:endParaRPr lang="zh-CN" altLang="en-US"/>
          </a:p>
          <a:p>
            <a:r>
              <a:rPr lang="zh-CN" altLang="en-US"/>
              <a:t>相当于执行</a:t>
            </a:r>
            <a:r>
              <a:rPr lang="en-US" altLang="zh-CN"/>
              <a:t>Object.preventExtensions(o) + </a:t>
            </a:r>
            <a:r>
              <a:rPr lang="zh-CN" altLang="en-US"/>
              <a:t>每个属性</a:t>
            </a:r>
            <a:r>
              <a:rPr lang="en-US" altLang="zh-CN"/>
              <a:t>configurable: false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14830" y="4855845"/>
            <a:ext cx="53130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不可扩展、不可配置、不可修改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相当于执行</a:t>
            </a:r>
            <a:r>
              <a:rPr lang="en-US" altLang="zh-CN"/>
              <a:t>Object.seal(o) + </a:t>
            </a:r>
            <a:r>
              <a:rPr lang="zh-CN" altLang="en-US"/>
              <a:t>每个属性</a:t>
            </a:r>
            <a:r>
              <a:rPr lang="en-US" altLang="zh-CN"/>
              <a:t>writable: false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6445" y="1975485"/>
            <a:ext cx="3378200" cy="406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45" y="4316095"/>
            <a:ext cx="35179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描述符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Object.seal(o)                          // </a:t>
            </a:r>
            <a:r>
              <a:rPr lang="zh-CN" altLang="en-US"/>
              <a:t>密封</a:t>
            </a:r>
            <a:endParaRPr lang="en-US" altLang="zh-CN"/>
          </a:p>
          <a:p>
            <a:r>
              <a:rPr lang="en-US" altLang="zh-CN">
                <a:sym typeface="+mn-ea"/>
              </a:rPr>
              <a:t>Object.freeze(o)</a:t>
            </a:r>
            <a:r>
              <a:rPr lang="en-US" altLang="zh-CN">
                <a:sym typeface="+mn-ea"/>
              </a:rPr>
              <a:t>                       // </a:t>
            </a:r>
            <a:r>
              <a:rPr lang="zh-CN" altLang="en-US">
                <a:sym typeface="+mn-ea"/>
              </a:rPr>
              <a:t>冻结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Object.preventExtensions(o)</a:t>
            </a:r>
            <a:r>
              <a:rPr lang="en-US" altLang="zh-CN">
                <a:sym typeface="+mn-ea"/>
              </a:rPr>
              <a:t>   // </a:t>
            </a:r>
            <a:r>
              <a:rPr lang="zh-CN" altLang="en-US">
                <a:sym typeface="+mn-ea"/>
              </a:rPr>
              <a:t>禁止扩展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Object.isSealed(o)</a:t>
            </a:r>
            <a:r>
              <a:rPr lang="en-US" altLang="zh-CN">
                <a:sym typeface="+mn-ea"/>
              </a:rPr>
              <a:t>                   // </a:t>
            </a:r>
            <a:r>
              <a:rPr lang="zh-CN" altLang="en-US">
                <a:sym typeface="+mn-ea"/>
              </a:rPr>
              <a:t>是否密封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Object.isFrozen(o)</a:t>
            </a:r>
            <a:r>
              <a:rPr lang="en-US" altLang="zh-CN">
                <a:sym typeface="+mn-ea"/>
              </a:rPr>
              <a:t>                   // </a:t>
            </a:r>
            <a:r>
              <a:rPr lang="zh-CN" altLang="en-US">
                <a:sym typeface="+mn-ea"/>
              </a:rPr>
              <a:t>是否冻结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Object.isExtensible(o)</a:t>
            </a:r>
            <a:r>
              <a:rPr lang="en-US" altLang="zh-CN">
                <a:sym typeface="+mn-ea"/>
              </a:rPr>
              <a:t>             // </a:t>
            </a:r>
            <a:r>
              <a:rPr lang="zh-CN" altLang="en-US">
                <a:sym typeface="+mn-ea"/>
              </a:rPr>
              <a:t>是否禁止扩展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对象中的</a:t>
            </a:r>
            <a:r>
              <a:rPr lang="en-US" altLang="zh-CN"/>
              <a:t>symbol</a:t>
            </a:r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710" y="1691005"/>
            <a:ext cx="8547735" cy="4721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30233" y="2150745"/>
            <a:ext cx="4356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var a = new Fn()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1995805" y="3074670"/>
            <a:ext cx="6625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var a = Object.create(proto, po)</a:t>
            </a:r>
            <a:endParaRPr lang="en-US" altLang="zh-CN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06445" cy="1325880"/>
          </a:xfrm>
        </p:spPr>
        <p:txBody>
          <a:bodyPr/>
          <a:p>
            <a:r>
              <a:rPr lang="zh-CN" altLang="en-US"/>
              <a:t>对象委托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Object.create(</a:t>
            </a:r>
            <a:r>
              <a:rPr lang="en-US" altLang="zh-CN">
                <a:sym typeface="+mn-ea"/>
              </a:rPr>
              <a:t>prototype, propertiesObject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2677795"/>
            <a:ext cx="9728835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153795" y="243586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《指向图》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7237730" y="243586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《</a:t>
            </a:r>
            <a:r>
              <a:rPr lang="zh-CN" altLang="en-US" sz="2800">
                <a:sym typeface="+mn-ea"/>
              </a:rPr>
              <a:t>指向</a:t>
            </a:r>
            <a:r>
              <a:rPr lang="zh-CN" altLang="en-US" sz="2800"/>
              <a:t>图》</a:t>
            </a:r>
            <a:endParaRPr lang="zh-CN" altLang="en-US" sz="2800"/>
          </a:p>
        </p:txBody>
      </p:sp>
      <p:sp>
        <p:nvSpPr>
          <p:cNvPr id="9" name="标题 8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对象委托 </a:t>
            </a:r>
            <a:r>
              <a:rPr lang="en-US" altLang="zh-CN">
                <a:sym typeface="+mn-ea"/>
              </a:rPr>
              <a:t>&amp; </a:t>
            </a:r>
            <a:r>
              <a:rPr lang="zh-CN" altLang="en-US">
                <a:sym typeface="+mn-ea"/>
              </a:rPr>
              <a:t>构造函数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6481" r="16963"/>
          <a:stretch>
            <a:fillRect/>
          </a:stretch>
        </p:blipFill>
        <p:spPr>
          <a:xfrm rot="16200000">
            <a:off x="926465" y="1443990"/>
            <a:ext cx="525018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3157" r="6657"/>
          <a:stretch>
            <a:fillRect/>
          </a:stretch>
        </p:blipFill>
        <p:spPr>
          <a:xfrm rot="16200000">
            <a:off x="6127750" y="1832610"/>
            <a:ext cx="5250180" cy="43662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对象委托 </a:t>
            </a:r>
            <a:r>
              <a:rPr lang="en-US" altLang="zh-CN"/>
              <a:t>&amp; </a:t>
            </a:r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面向类 与 面向对象</a:t>
            </a:r>
            <a:endParaRPr lang="zh-CN" altLang="en-US"/>
          </a:p>
          <a:p>
            <a:r>
              <a:rPr lang="zh-CN" altLang="en-US"/>
              <a:t>无多态、继承、抽象、封装</a:t>
            </a:r>
            <a:endParaRPr lang="zh-CN" altLang="en-US"/>
          </a:p>
          <a:p>
            <a:r>
              <a:rPr lang="zh-CN" altLang="en-US"/>
              <a:t>有无</a:t>
            </a:r>
            <a:r>
              <a:rPr lang="en-US" altLang="zh-CN"/>
              <a:t>constructor</a:t>
            </a:r>
            <a:endParaRPr lang="en-US" altLang="zh-CN"/>
          </a:p>
          <a:p>
            <a:r>
              <a:rPr lang="zh-CN" altLang="en-US"/>
              <a:t>原型链不变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对象委托 </a:t>
            </a:r>
            <a:r>
              <a:rPr lang="en-US" altLang="zh-CN"/>
              <a:t>&amp; </a:t>
            </a:r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工厂函数</a:t>
            </a:r>
            <a:endParaRPr lang="zh-CN" altLang="en-US"/>
          </a:p>
          <a:p>
            <a:r>
              <a:rPr lang="zh-CN" altLang="en-US"/>
              <a:t>现有的多种继承方式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本质是构造函数</a:t>
            </a:r>
            <a:endParaRPr lang="zh-CN" altLang="en-US"/>
          </a:p>
          <a:p>
            <a:r>
              <a:rPr lang="zh-CN" altLang="en-US"/>
              <a:t>静态属性</a:t>
            </a:r>
            <a:r>
              <a:rPr lang="en-US" altLang="zh-CN"/>
              <a:t>/</a:t>
            </a:r>
            <a:r>
              <a:rPr lang="zh-CN" altLang="en-US"/>
              <a:t>方法（生硬）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基本理解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95290" y="1586230"/>
            <a:ext cx="5858510" cy="435165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构造函数</a:t>
            </a:r>
            <a:endParaRPr lang="zh-CN" altLang="en-US"/>
          </a:p>
          <a:p>
            <a:r>
              <a:rPr lang="zh-CN" altLang="en-US"/>
              <a:t>原型对象</a:t>
            </a:r>
            <a:endParaRPr lang="zh-CN" altLang="en-US"/>
          </a:p>
          <a:p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5015" y="3609340"/>
            <a:ext cx="5939790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原型链扩展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伪原型环</a:t>
            </a:r>
            <a:endParaRPr lang="zh-CN" altLang="en-US"/>
          </a:p>
          <a:p>
            <a:r>
              <a:rPr lang="zh-CN" altLang="en-US"/>
              <a:t>伪多个委托对象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伪原型环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115" y="1546860"/>
            <a:ext cx="9081135" cy="393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伪多个委托对象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1397000"/>
            <a:ext cx="9131935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5875" y="1842770"/>
            <a:ext cx="4540885" cy="1630045"/>
          </a:xfrm>
        </p:spPr>
        <p:txBody>
          <a:bodyPr/>
          <a:p>
            <a:pPr algn="ctr"/>
            <a:r>
              <a:rPr lang="zh-CN" altLang="en-US"/>
              <a:t>爱生活，爱家人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原型式继承</a:t>
            </a:r>
            <a:endParaRPr lang="zh-CN" altLang="en-US"/>
          </a:p>
          <a:p>
            <a:r>
              <a:rPr lang="zh-CN" altLang="en-US"/>
              <a:t>寄生式继承</a:t>
            </a:r>
            <a:endParaRPr lang="zh-CN" altLang="en-US"/>
          </a:p>
          <a:p>
            <a:r>
              <a:rPr lang="zh-CN" altLang="en-US"/>
              <a:t>寄生组合式继承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三者关系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typeof(p)                             // </a:t>
            </a:r>
            <a:r>
              <a:rPr lang="zh-CN" altLang="en-US">
                <a:sym typeface="+mn-ea"/>
              </a:rPr>
              <a:t>返回相应的数据类型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Prot instanceof instance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typeof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constructor</a:t>
            </a:r>
            <a:endParaRPr lang="en-US" altLang="zh-CN"/>
          </a:p>
          <a:p>
            <a:r>
              <a:rPr lang="en-US" altLang="zh-CN">
                <a:sym typeface="+mn-ea"/>
              </a:rPr>
              <a:t>Object.isPrototypeOf</a:t>
            </a:r>
            <a:endParaRPr lang="en-US" altLang="zh-CN"/>
          </a:p>
          <a:p>
            <a:r>
              <a:rPr lang="en-US" altLang="zh-CN">
                <a:sym typeface="+mn-ea"/>
              </a:rPr>
              <a:t>Object.getPrototype</a:t>
            </a:r>
            <a:endParaRPr lang="en-US" altLang="zh-CN"/>
          </a:p>
          <a:p>
            <a:r>
              <a:rPr lang="en-US" altLang="zh-CN">
                <a:sym typeface="+mn-ea"/>
              </a:rPr>
              <a:t>Object.setPrototype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影响“深、浅复制”</a:t>
            </a:r>
            <a:endParaRPr lang="zh-CN" altLang="en-US"/>
          </a:p>
          <a:p>
            <a:r>
              <a:rPr lang="zh-CN" altLang="en-US"/>
              <a:t>影响“复制赋值、引用赋值”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05" y="1825625"/>
            <a:ext cx="4860925" cy="4351655"/>
          </a:xfrm>
        </p:spPr>
        <p:txBody>
          <a:bodyPr/>
          <a:p>
            <a:r>
              <a:rPr lang="zh-CN" altLang="en-US"/>
              <a:t>创建并操作新对象。</a:t>
            </a:r>
            <a:endParaRPr lang="zh-CN" altLang="en-US"/>
          </a:p>
          <a:p>
            <a:r>
              <a:rPr lang="zh-CN" altLang="en-US"/>
              <a:t>自动或手动返回该对象。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1845" y="1825625"/>
            <a:ext cx="45720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 </a:t>
            </a:r>
            <a:r>
              <a:rPr lang="en-US" altLang="zh-CN"/>
              <a:t>/ </a:t>
            </a:r>
            <a:r>
              <a:rPr lang="zh-CN" altLang="en-US"/>
              <a:t>面向类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是面向对象的语言</a:t>
            </a:r>
            <a:endParaRPr lang="zh-CN" altLang="en-US"/>
          </a:p>
          <a:p>
            <a:r>
              <a:rPr lang="zh-CN" altLang="en-US"/>
              <a:t>有面向类的语言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 &amp; </a:t>
            </a:r>
            <a:r>
              <a:rPr lang="zh-CN" altLang="en-US"/>
              <a:t>面向类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74795" cy="4351655"/>
          </a:xfrm>
        </p:spPr>
        <p:txBody>
          <a:bodyPr/>
          <a:p>
            <a:r>
              <a:rPr lang="zh-CN" altLang="en-US"/>
              <a:t>本质是构造函数</a:t>
            </a:r>
            <a:endParaRPr lang="zh-CN" altLang="en-US"/>
          </a:p>
          <a:p>
            <a:r>
              <a:rPr lang="zh-CN" altLang="en-US"/>
              <a:t>静态方法：为</a:t>
            </a:r>
            <a:r>
              <a:rPr lang="en-US" altLang="zh-CN"/>
              <a:t>function</a:t>
            </a:r>
            <a:r>
              <a:rPr lang="zh-CN" altLang="en-US"/>
              <a:t>设置属性方法（生硬）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22745" y="1950085"/>
            <a:ext cx="44761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有类才有继承。</a:t>
            </a:r>
            <a:endParaRPr lang="zh-CN" altLang="en-US" sz="2800"/>
          </a:p>
          <a:p>
            <a:r>
              <a:rPr lang="zh-CN" altLang="en-US" sz="2800"/>
              <a:t>静态属性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中为什么会出现继承（删除）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出现前没有这么纯粹的面向对象的方法。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出错原因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可能是语言的发展方向不确定</a:t>
            </a:r>
            <a:endParaRPr lang="zh-CN" altLang="en-US"/>
          </a:p>
          <a:p>
            <a:r>
              <a:rPr lang="zh-CN" altLang="en-US"/>
              <a:t>可能是翻译出错</a:t>
            </a:r>
            <a:endParaRPr lang="zh-CN" altLang="en-US"/>
          </a:p>
          <a:p>
            <a:r>
              <a:rPr lang="zh-CN" altLang="en-US"/>
              <a:t>可能是新学员理解出错。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class </a:t>
            </a:r>
            <a:r>
              <a:rPr lang="zh-CN" altLang="en-US"/>
              <a:t>本质 构造函数</a:t>
            </a:r>
            <a:r>
              <a:rPr lang="en-US" altLang="zh-CN"/>
              <a:t>+prototype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js</a:t>
            </a:r>
            <a:r>
              <a:rPr lang="zh-CN" altLang="en-US"/>
              <a:t>语言是使用</a:t>
            </a:r>
            <a:r>
              <a:rPr lang="en-US" altLang="zh-CN"/>
              <a:t>[[get]]</a:t>
            </a:r>
            <a:r>
              <a:rPr lang="zh-CN" altLang="en-US"/>
              <a:t>方向在原型链上寻找属性。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写一个类的形式，脑子里使用一套原型委托的方法。两块不统一。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构造函数存在的意义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创建一个对象并放入原型链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885" y="182562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就是一个普通对象。</a:t>
            </a:r>
            <a:endParaRPr lang="zh-CN" altLang="en-US"/>
          </a:p>
          <a:p>
            <a:r>
              <a:rPr lang="en-US" altLang="zh-CN"/>
              <a:t>constructor</a:t>
            </a:r>
            <a:r>
              <a:rPr lang="zh-CN" altLang="en-US"/>
              <a:t>属性指向构造函数。</a:t>
            </a:r>
            <a:endParaRPr lang="zh-CN" altLang="en-US"/>
          </a:p>
          <a:p>
            <a:r>
              <a:rPr lang="zh-CN" altLang="en-US"/>
              <a:t>原型对象是构造函数的实例。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070" y="1825625"/>
            <a:ext cx="4734560" cy="1183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6995" y="522605"/>
            <a:ext cx="5017135" cy="581279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由构造函数返回的对象。</a:t>
            </a:r>
            <a:endParaRPr lang="zh-CN" altLang="en-US"/>
          </a:p>
          <a:p>
            <a:r>
              <a:rPr lang="zh-CN" altLang="en-US"/>
              <a:t>产生实例对象的过程</a:t>
            </a:r>
            <a:endParaRPr lang="zh-CN" altLang="en-US"/>
          </a:p>
          <a:p>
            <a:pPr lvl="1"/>
            <a:r>
              <a:rPr lang="en-US" altLang="zh-CN"/>
              <a:t>1. </a:t>
            </a:r>
            <a:r>
              <a:rPr lang="zh-CN" altLang="en-US"/>
              <a:t>创建一个全新的对象</a:t>
            </a:r>
            <a:endParaRPr lang="en-US" altLang="zh-CN"/>
          </a:p>
          <a:p>
            <a:pPr lvl="1"/>
            <a:r>
              <a:rPr lang="en-US" altLang="zh-CN"/>
              <a:t>2. </a:t>
            </a:r>
            <a:r>
              <a:rPr lang="zh-CN" altLang="en-US"/>
              <a:t>对该对象执行</a:t>
            </a:r>
            <a:r>
              <a:rPr lang="en-US" altLang="zh-CN"/>
              <a:t>[[prototype]]</a:t>
            </a:r>
            <a:r>
              <a:rPr lang="zh-CN" altLang="en-US"/>
              <a:t>连接</a:t>
            </a:r>
            <a:endParaRPr lang="en-US" altLang="zh-CN"/>
          </a:p>
          <a:p>
            <a:pPr lvl="1"/>
            <a:r>
              <a:rPr lang="en-US" altLang="zh-CN"/>
              <a:t>3. </a:t>
            </a:r>
            <a:r>
              <a:rPr lang="zh-CN" altLang="en-US"/>
              <a:t>把新对象绑定到构造函数调用的</a:t>
            </a:r>
            <a:r>
              <a:rPr lang="en-US" altLang="zh-CN"/>
              <a:t>this</a:t>
            </a:r>
            <a:endParaRPr lang="en-US" altLang="zh-CN"/>
          </a:p>
          <a:p>
            <a:pPr lvl="1"/>
            <a:r>
              <a:rPr lang="en-US" altLang="zh-CN"/>
              <a:t>4. </a:t>
            </a:r>
            <a:r>
              <a:rPr lang="zh-CN" altLang="en-US"/>
              <a:t>手动或自动返回新对象。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三者关系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620520"/>
          <a:ext cx="10515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方法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说明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在何种情况下使用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typeof(p) / typeof p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返回相应的数据类型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获得基本数据类型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instance instanceof constructor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查检实例的原型对象是否出现在实例的原型链上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new Fn()</a:t>
                      </a:r>
                      <a:endParaRPr lang="en-US" altLang="zh-CN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proto.isPrototypeOf(o)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o的原型链上是否存在</a:t>
                      </a:r>
                      <a:r>
                        <a:rPr lang="en-US" altLang="zh-CN" sz="2800"/>
                        <a:t>proto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Object.create(o, po)</a:t>
                      </a:r>
                      <a:endParaRPr lang="en-US" altLang="zh-CN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o.hasOwnProperty(k)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o</a:t>
                      </a:r>
                      <a:r>
                        <a:rPr lang="zh-CN" altLang="en-US" sz="2800"/>
                        <a:t>是否自己拥有</a:t>
                      </a:r>
                      <a:r>
                        <a:rPr lang="en-US" altLang="zh-CN" sz="2800"/>
                        <a:t>k</a:t>
                      </a:r>
                      <a:r>
                        <a:rPr lang="zh-CN" altLang="en-US" sz="2800"/>
                        <a:t>字段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-</a:t>
                      </a:r>
                      <a:endParaRPr lang="en-US" altLang="zh-CN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k in o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o</a:t>
                      </a:r>
                      <a:r>
                        <a:rPr lang="zh-CN" altLang="en-US" sz="2800"/>
                        <a:t>及原型链中是否有</a:t>
                      </a:r>
                      <a:r>
                        <a:rPr lang="en-US" altLang="zh-CN" sz="2800"/>
                        <a:t>k</a:t>
                      </a:r>
                      <a:r>
                        <a:rPr lang="zh-CN" altLang="en-US" sz="2800"/>
                        <a:t>字段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-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属性 </a:t>
            </a:r>
            <a:r>
              <a:rPr lang="en-US" altLang="zh-CN"/>
              <a:t>&amp; </a:t>
            </a:r>
            <a:r>
              <a:rPr lang="zh-CN" altLang="en-US"/>
              <a:t>底层操作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prototype </a:t>
            </a:r>
            <a:r>
              <a:rPr lang="zh-CN" altLang="en-US"/>
              <a:t>输出</a:t>
            </a:r>
            <a:endParaRPr lang="zh-CN" altLang="en-US"/>
          </a:p>
          <a:p>
            <a:r>
              <a:rPr lang="en-US" altLang="zh-CN"/>
              <a:t>__proto__ </a:t>
            </a:r>
            <a:r>
              <a:rPr lang="zh-CN" altLang="en-US"/>
              <a:t>输入</a:t>
            </a:r>
            <a:endParaRPr lang="zh-CN" altLang="en-US"/>
          </a:p>
          <a:p>
            <a:r>
              <a:rPr lang="en-US" altLang="zh-CN"/>
              <a:t>function</a:t>
            </a:r>
            <a:r>
              <a:rPr lang="zh-CN" altLang="en-US"/>
              <a:t>才有</a:t>
            </a:r>
            <a:r>
              <a:rPr lang="en-US" altLang="zh-CN"/>
              <a:t>prototype,Object</a:t>
            </a:r>
            <a:r>
              <a:rPr lang="zh-CN" altLang="en-US"/>
              <a:t>才有</a:t>
            </a:r>
            <a:r>
              <a:rPr lang="en-US" altLang="zh-CN"/>
              <a:t>__proto__.</a:t>
            </a:r>
            <a:r>
              <a:rPr lang="zh-CN" altLang="en-US"/>
              <a:t>（生硬）</a:t>
            </a:r>
            <a:endParaRPr lang="zh-CN" altLang="en-US"/>
          </a:p>
          <a:p>
            <a:r>
              <a:rPr lang="zh-CN" altLang="en-US"/>
              <a:t>操作</a:t>
            </a:r>
            <a:endParaRPr lang="zh-CN" altLang="en-US"/>
          </a:p>
          <a:p>
            <a:pPr lvl="1"/>
            <a:r>
              <a:rPr lang="en-US" altLang="zh-CN"/>
              <a:t>[[get]]</a:t>
            </a:r>
            <a:endParaRPr lang="en-US" altLang="zh-CN"/>
          </a:p>
          <a:p>
            <a:pPr lvl="1"/>
            <a:r>
              <a:rPr lang="en-US" altLang="zh-CN"/>
              <a:t>[[set]]</a:t>
            </a:r>
            <a:endParaRPr lang="en-US" altLang="zh-CN"/>
          </a:p>
          <a:p>
            <a:pPr lvl="1"/>
            <a:r>
              <a:rPr lang="en-US" altLang="zh-CN"/>
              <a:t>[[prototype]]</a:t>
            </a:r>
            <a:endParaRPr lang="en-US" altLang="zh-CN"/>
          </a:p>
          <a:p>
            <a:pPr lvl="1"/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描述符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7545" y="1811655"/>
            <a:ext cx="4232275" cy="1860550"/>
          </a:xfrm>
        </p:spPr>
        <p:txBody>
          <a:bodyPr/>
          <a:p>
            <a:r>
              <a:rPr lang="zh-CN" altLang="en-US" sz="2800"/>
              <a:t>存取描述符</a:t>
            </a:r>
            <a:endParaRPr lang="zh-CN" altLang="en-US" sz="2800"/>
          </a:p>
          <a:p>
            <a:pPr lvl="1"/>
            <a:r>
              <a:rPr lang="en-US" altLang="zh-CN" sz="2800"/>
              <a:t>get</a:t>
            </a:r>
            <a:endParaRPr lang="en-US" altLang="zh-CN" sz="2800"/>
          </a:p>
          <a:p>
            <a:pPr lvl="1"/>
            <a:r>
              <a:rPr lang="en-US" altLang="zh-CN" sz="2800"/>
              <a:t>set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121525" y="1811655"/>
            <a:ext cx="423227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/>
              <a:t>属性描述符</a:t>
            </a:r>
            <a:endParaRPr lang="zh-CN" altLang="en-US" sz="2800"/>
          </a:p>
          <a:p>
            <a:pPr lvl="1"/>
            <a:r>
              <a:rPr lang="en-US" altLang="zh-CN" sz="2800"/>
              <a:t>value</a:t>
            </a:r>
            <a:endParaRPr lang="en-US" altLang="zh-CN" sz="2800"/>
          </a:p>
          <a:p>
            <a:pPr lvl="1"/>
            <a:r>
              <a:rPr lang="en-US" altLang="zh-CN" sz="2800"/>
              <a:t>writable</a:t>
            </a:r>
            <a:endParaRPr lang="en-US" altLang="zh-CN" sz="2800"/>
          </a:p>
          <a:p>
            <a:pPr lvl="1"/>
            <a:r>
              <a:rPr lang="en-US" altLang="zh-CN" sz="2800"/>
              <a:t>enumerable</a:t>
            </a:r>
            <a:endParaRPr lang="en-US" altLang="zh-CN" sz="2800"/>
          </a:p>
          <a:p>
            <a:pPr lvl="1"/>
            <a:r>
              <a:rPr lang="en-US" altLang="zh-CN" sz="2800"/>
              <a:t>configurable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838200" y="1811655"/>
            <a:ext cx="248031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800"/>
              <a:t>get</a:t>
            </a:r>
            <a:endParaRPr lang="en-US" altLang="zh-CN" sz="28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800"/>
              <a:t>set</a:t>
            </a:r>
            <a:endParaRPr lang="en-US" altLang="zh-CN" sz="28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800"/>
              <a:t>value</a:t>
            </a:r>
            <a:endParaRPr lang="en-US" altLang="zh-CN" sz="28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800"/>
              <a:t>writable</a:t>
            </a:r>
            <a:endParaRPr lang="en-US" altLang="zh-CN" sz="28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800"/>
              <a:t>enumerable</a:t>
            </a:r>
            <a:endParaRPr lang="en-US" altLang="zh-CN" sz="28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800"/>
              <a:t>configurable</a:t>
            </a:r>
            <a:endParaRPr lang="en-US" altLang="zh-CN" sz="2800"/>
          </a:p>
          <a:p>
            <a:endParaRPr lang="en-US" altLang="zh-CN" sz="28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487545" y="3672205"/>
            <a:ext cx="4232275" cy="2720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/>
              <a:t>访问描述符</a:t>
            </a:r>
            <a:endParaRPr lang="zh-CN" altLang="en-US" sz="2800"/>
          </a:p>
          <a:p>
            <a:pPr lvl="1"/>
            <a:r>
              <a:rPr lang="en-US" altLang="zh-CN" sz="2800"/>
              <a:t>get</a:t>
            </a:r>
            <a:endParaRPr lang="en-US" altLang="zh-CN" sz="2800"/>
          </a:p>
          <a:p>
            <a:pPr lvl="1"/>
            <a:r>
              <a:rPr lang="en-US" altLang="zh-CN" sz="2800"/>
              <a:t>set</a:t>
            </a:r>
            <a:endParaRPr lang="en-US" altLang="zh-CN" sz="2800"/>
          </a:p>
          <a:p>
            <a:pPr lvl="1"/>
            <a:r>
              <a:rPr lang="en-US" altLang="zh-CN" sz="2800"/>
              <a:t>configurable</a:t>
            </a:r>
            <a:endParaRPr lang="en-US" altLang="zh-CN" sz="2800"/>
          </a:p>
          <a:p>
            <a:pPr lvl="1"/>
            <a:r>
              <a:rPr lang="en-US" altLang="zh-CN" sz="2800"/>
              <a:t>enumberable</a:t>
            </a:r>
            <a:endParaRPr lang="en-US" altLang="zh-CN" sz="2800"/>
          </a:p>
          <a:p>
            <a:pPr lvl="1"/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描述符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3485" y="1691005"/>
            <a:ext cx="2654300" cy="1346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65" y="1691005"/>
            <a:ext cx="3962400" cy="4254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eecb8568-23e7-4420-9773-a31bab628a1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WPS 演示</Application>
  <PresentationFormat>宽屏</PresentationFormat>
  <Paragraphs>247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js原型链</vt:lpstr>
      <vt:lpstr>基本理解</vt:lpstr>
      <vt:lpstr>构造函数</vt:lpstr>
      <vt:lpstr>原型对象</vt:lpstr>
      <vt:lpstr>实例</vt:lpstr>
      <vt:lpstr>三者关系</vt:lpstr>
      <vt:lpstr>属性 &amp; 底层操作 </vt:lpstr>
      <vt:lpstr>描述符</vt:lpstr>
      <vt:lpstr>描述符</vt:lpstr>
      <vt:lpstr>PowerPoint 演示文稿</vt:lpstr>
      <vt:lpstr>描述符</vt:lpstr>
      <vt:lpstr>描述符</vt:lpstr>
      <vt:lpstr>es6后添加的属性</vt:lpstr>
      <vt:lpstr>PowerPoint 演示文稿</vt:lpstr>
      <vt:lpstr>对象委托</vt:lpstr>
      <vt:lpstr>对象委托 &amp; 构造函数</vt:lpstr>
      <vt:lpstr>对象委托 &amp; 构造函数</vt:lpstr>
      <vt:lpstr>对象委托 &amp; 构造函数</vt:lpstr>
      <vt:lpstr>class</vt:lpstr>
      <vt:lpstr>原型链扩展</vt:lpstr>
      <vt:lpstr>原型链扩展/原型环</vt:lpstr>
      <vt:lpstr>原型链扩展/多个委托对象</vt:lpstr>
      <vt:lpstr>爱生活，爱家人</vt:lpstr>
      <vt:lpstr>PowerPoint 演示文稿</vt:lpstr>
      <vt:lpstr>PowerPoint 演示文稿</vt:lpstr>
      <vt:lpstr>PowerPoint 演示文稿</vt:lpstr>
      <vt:lpstr>继承方式</vt:lpstr>
      <vt:lpstr>三者关系</vt:lpstr>
      <vt:lpstr>引用</vt:lpstr>
      <vt:lpstr>面向对象 / 面向类</vt:lpstr>
      <vt:lpstr>class &amp; 面向类</vt:lpstr>
      <vt:lpstr>js中为什么会出现继承（删除）</vt:lpstr>
      <vt:lpstr>出错原因</vt:lpstr>
      <vt:lpstr>乱</vt:lpstr>
      <vt:lpstr>构造函数存在的意义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16</cp:revision>
  <dcterms:created xsi:type="dcterms:W3CDTF">2021-04-08T06:02:25Z</dcterms:created>
  <dcterms:modified xsi:type="dcterms:W3CDTF">2021-04-08T06:02:25Z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