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6" r:id="rId3"/>
    <p:sldId id="257" r:id="rId4"/>
    <p:sldId id="260" r:id="rId5"/>
    <p:sldId id="259" r:id="rId6"/>
    <p:sldId id="307" r:id="rId7"/>
    <p:sldId id="261" r:id="rId8"/>
    <p:sldId id="262" r:id="rId9"/>
    <p:sldId id="280" r:id="rId10"/>
    <p:sldId id="263" r:id="rId11"/>
    <p:sldId id="265" r:id="rId12"/>
    <p:sldId id="284" r:id="rId13"/>
    <p:sldId id="267" r:id="rId14"/>
    <p:sldId id="268" r:id="rId15"/>
    <p:sldId id="269" r:id="rId16"/>
    <p:sldId id="308" r:id="rId17"/>
    <p:sldId id="309" r:id="rId18"/>
    <p:sldId id="310" r:id="rId19"/>
    <p:sldId id="273" r:id="rId20"/>
    <p:sldId id="274" r:id="rId21"/>
    <p:sldId id="275" r:id="rId22"/>
    <p:sldId id="276" r:id="rId23"/>
    <p:sldId id="285" r:id="rId24"/>
    <p:sldId id="286" r:id="rId25"/>
    <p:sldId id="277" r:id="rId26"/>
    <p:sldId id="278" r:id="rId27"/>
    <p:sldId id="303" r:id="rId28"/>
    <p:sldId id="279" r:id="rId29"/>
    <p:sldId id="304" r:id="rId30"/>
    <p:sldId id="287" r:id="rId31"/>
    <p:sldId id="282" r:id="rId32"/>
    <p:sldId id="288" r:id="rId33"/>
    <p:sldId id="283" r:id="rId34"/>
    <p:sldId id="289" r:id="rId35"/>
    <p:sldId id="290" r:id="rId36"/>
    <p:sldId id="291" r:id="rId37"/>
    <p:sldId id="292" r:id="rId38"/>
    <p:sldId id="294" r:id="rId39"/>
    <p:sldId id="295" r:id="rId40"/>
    <p:sldId id="297" r:id="rId41"/>
    <p:sldId id="298" r:id="rId42"/>
    <p:sldId id="299" r:id="rId43"/>
    <p:sldId id="296" r:id="rId44"/>
    <p:sldId id="301" r:id="rId45"/>
    <p:sldId id="293" r:id="rId46"/>
    <p:sldId id="300" r:id="rId47"/>
    <p:sldId id="302" r:id="rId48"/>
    <p:sldId id="281" r:id="rId49"/>
    <p:sldId id="305" r:id="rId50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66226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22.10.2019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Vermessungsingeneure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Permanentes</a:t>
            </a:r>
            <a:r>
              <a:rPr lang="de-DE" baseline="0" dirty="0" smtClean="0"/>
              <a:t> O</a:t>
            </a:r>
            <a:r>
              <a:rPr lang="de-DE" dirty="0" smtClean="0"/>
              <a:t>bjekt</a:t>
            </a:r>
            <a:r>
              <a:rPr lang="de-DE" baseline="0" dirty="0" smtClean="0"/>
              <a:t>, dass Höhe über NN zeigt; wird dann als Referenz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Million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instructions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</a:t>
            </a:r>
            <a:r>
              <a:rPr lang="de-DE" dirty="0" smtClean="0"/>
              <a:t> = n/(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= f/(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System</a:t>
            </a:r>
            <a:r>
              <a:rPr lang="de-DE" baseline="0" dirty="0" smtClean="0"/>
              <a:t> Performance Evaluation </a:t>
            </a:r>
            <a:r>
              <a:rPr lang="de-DE" baseline="0" dirty="0" err="1" smtClean="0"/>
              <a:t>Cooperative</a:t>
            </a:r>
            <a:endParaRPr lang="de-DE" baseline="0" dirty="0" smtClean="0"/>
          </a:p>
          <a:p>
            <a:r>
              <a:rPr lang="de-DE" baseline="0" dirty="0" err="1" smtClean="0"/>
              <a:t>Execution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measured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normalized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Normalisierung</a:t>
            </a:r>
            <a:r>
              <a:rPr lang="de-DE" baseline="0" dirty="0" smtClean="0"/>
              <a:t>: 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/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on </a:t>
            </a:r>
            <a:r>
              <a:rPr lang="de-DE" baseline="0" dirty="0" err="1" smtClean="0"/>
              <a:t>standard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computer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per Second: </a:t>
            </a:r>
            <a:r>
              <a:rPr lang="de-DE" baseline="0" dirty="0" err="1" smtClean="0"/>
              <a:t>Measure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divided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rigorously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317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5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22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8400256" y="476672"/>
            <a:ext cx="345638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27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056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63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35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903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1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7" r:id="rId9"/>
    <p:sldLayoutId id="2147483668" r:id="rId10"/>
    <p:sldLayoutId id="2147483669" r:id="rId11"/>
    <p:sldLayoutId id="2147483660" r:id="rId12"/>
    <p:sldLayoutId id="2147483662" r:id="rId13"/>
    <p:sldLayoutId id="2147483661" r:id="rId14"/>
    <p:sldLayoutId id="2147483664" r:id="rId15"/>
    <p:sldLayoutId id="214748366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Software Engineering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</a:t>
            </a:r>
            <a:r>
              <a:rPr lang="en-US" dirty="0" err="1"/>
              <a:t>Messungen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Measure?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Execution</a:t>
            </a:r>
            <a:r>
              <a:rPr lang="de-DE" dirty="0" smtClean="0"/>
              <a:t> time</a:t>
            </a:r>
          </a:p>
          <a:p>
            <a:r>
              <a:rPr lang="de-DE" dirty="0" smtClean="0"/>
              <a:t>CPU </a:t>
            </a:r>
            <a:r>
              <a:rPr lang="de-DE" dirty="0" err="1" smtClean="0"/>
              <a:t>cycles</a:t>
            </a:r>
            <a:endParaRPr lang="de-DE" dirty="0"/>
          </a:p>
          <a:p>
            <a:r>
              <a:rPr lang="en-US" dirty="0" smtClean="0"/>
              <a:t>MIPS </a:t>
            </a:r>
            <a:r>
              <a:rPr lang="en-US" dirty="0" smtClean="0"/>
              <a:t>(Million instructions per second)</a:t>
            </a:r>
          </a:p>
          <a:p>
            <a:r>
              <a:rPr lang="en-US" dirty="0" smtClean="0"/>
              <a:t>MFLOPS (</a:t>
            </a:r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SPEC (</a:t>
            </a:r>
            <a:r>
              <a:rPr lang="de-DE" dirty="0" smtClean="0"/>
              <a:t>System Performance Evaluation </a:t>
            </a:r>
            <a:r>
              <a:rPr lang="de-DE" dirty="0" err="1" smtClean="0"/>
              <a:t>Cooperative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QUIPS (</a:t>
            </a:r>
            <a:r>
              <a:rPr lang="de-DE" dirty="0" smtClean="0"/>
              <a:t>Quality </a:t>
            </a:r>
            <a:r>
              <a:rPr lang="de-DE" dirty="0" err="1" smtClean="0"/>
              <a:t>improvements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Transactions per second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criteria should a good metric fulfill?</a:t>
            </a:r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 err="1"/>
              <a:t>Execution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CPU </a:t>
            </a:r>
            <a:r>
              <a:rPr lang="de-DE" dirty="0" err="1"/>
              <a:t>cycles</a:t>
            </a:r>
            <a:endParaRPr lang="de-DE" dirty="0"/>
          </a:p>
          <a:p>
            <a:pPr lvl="1"/>
            <a:r>
              <a:rPr lang="en-US" dirty="0"/>
              <a:t>MIPS (Million instructions per second)</a:t>
            </a:r>
          </a:p>
          <a:p>
            <a:pPr lvl="1"/>
            <a:r>
              <a:rPr lang="en-US" dirty="0"/>
              <a:t>MFLOPS (</a:t>
            </a:r>
            <a:r>
              <a:rPr lang="de-DE" dirty="0"/>
              <a:t>Million </a:t>
            </a:r>
            <a:r>
              <a:rPr lang="de-DE" dirty="0" err="1"/>
              <a:t>floating</a:t>
            </a:r>
            <a:r>
              <a:rPr lang="de-DE" dirty="0"/>
              <a:t>-point </a:t>
            </a:r>
            <a:r>
              <a:rPr lang="de-DE" dirty="0" err="1"/>
              <a:t>operations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SPEC (</a:t>
            </a:r>
            <a:r>
              <a:rPr lang="de-DE" dirty="0"/>
              <a:t>System Performance Evaluation </a:t>
            </a:r>
            <a:r>
              <a:rPr lang="de-DE" dirty="0" err="1"/>
              <a:t>Cooperative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QUIPS (</a:t>
            </a:r>
            <a:r>
              <a:rPr lang="de-DE" dirty="0"/>
              <a:t>Quality </a:t>
            </a:r>
            <a:r>
              <a:rPr lang="de-DE" dirty="0" err="1"/>
              <a:t>improvements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Transactions per second</a:t>
            </a:r>
          </a:p>
          <a:p>
            <a:pPr lvl="1"/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200712"/>
              </p:ext>
            </p:extLst>
          </p:nvPr>
        </p:nvGraphicFramePr>
        <p:xfrm>
          <a:off x="1631950" y="2133600"/>
          <a:ext cx="1051156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2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Criterion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</a:t>
                      </a:r>
                      <a:r>
                        <a:rPr lang="de-DE" dirty="0" err="1" smtClean="0"/>
                        <a:t>Cycles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Repeatability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measure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Independence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57504"/>
              </p:ext>
            </p:extLst>
          </p:nvPr>
        </p:nvGraphicFramePr>
        <p:xfrm>
          <a:off x="4079776" y="2770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51515"/>
              </p:ext>
            </p:extLst>
          </p:nvPr>
        </p:nvGraphicFramePr>
        <p:xfrm>
          <a:off x="4079777" y="3202176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46720"/>
              </p:ext>
            </p:extLst>
          </p:nvPr>
        </p:nvGraphicFramePr>
        <p:xfrm>
          <a:off x="4079776" y="3543937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42419"/>
              </p:ext>
            </p:extLst>
          </p:nvPr>
        </p:nvGraphicFramePr>
        <p:xfrm>
          <a:off x="4079776" y="3929200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78551"/>
              </p:ext>
            </p:extLst>
          </p:nvPr>
        </p:nvGraphicFramePr>
        <p:xfrm>
          <a:off x="4079776" y="422108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60951"/>
              </p:ext>
            </p:extLst>
          </p:nvPr>
        </p:nvGraphicFramePr>
        <p:xfrm>
          <a:off x="4079776" y="4581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Confounding Parameters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Influence measurement result systematically or unsystematically</a:t>
            </a:r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Background processes</a:t>
            </a:r>
            <a:endParaRPr lang="en-US" dirty="0" smtClean="0"/>
          </a:p>
          <a:p>
            <a:pPr lvl="1"/>
            <a:r>
              <a:rPr lang="en-US" dirty="0" smtClean="0"/>
              <a:t>Differences in hardware</a:t>
            </a:r>
            <a:endParaRPr lang="en-US" dirty="0" smtClean="0"/>
          </a:p>
          <a:p>
            <a:pPr lvl="1"/>
            <a:r>
              <a:rPr lang="en-US" dirty="0" smtClean="0"/>
              <a:t>Differences in temperature</a:t>
            </a:r>
          </a:p>
          <a:p>
            <a:pPr lvl="1"/>
            <a:r>
              <a:rPr lang="de-DE" dirty="0" smtClean="0"/>
              <a:t>Input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random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Heap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en-US" dirty="0" smtClean="0"/>
              <a:t>System interrupts</a:t>
            </a:r>
            <a:endParaRPr lang="en-US" dirty="0" smtClean="0"/>
          </a:p>
          <a:p>
            <a:pPr lvl="1"/>
            <a:r>
              <a:rPr lang="en-US" dirty="0" smtClean="0"/>
              <a:t>Parallel execution in single/</a:t>
            </a:r>
            <a:r>
              <a:rPr lang="en-US" dirty="0" smtClean="0"/>
              <a:t>multicore systems</a:t>
            </a:r>
          </a:p>
          <a:p>
            <a:pPr lvl="1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dirty="0" smtClean="0"/>
              <a:t>we control the influence of a confounding parameters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Typical: Best Measurement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measurement</a:t>
            </a:r>
            <a:endParaRPr lang="en-US" dirty="0" smtClean="0"/>
          </a:p>
          <a:p>
            <a:r>
              <a:rPr lang="en-US" dirty="0" smtClean="0"/>
              <a:t>Best, second best, or worst measurement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smtClean="0"/>
              <a:t>Execution time</a:t>
            </a:r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smtClean="0"/>
              <a:t>Read </a:t>
            </a:r>
            <a:r>
              <a:rPr lang="en-US" dirty="0" err="1" smtClean="0"/>
              <a:t>einlesen</a:t>
            </a:r>
            <a:endParaRPr lang="en-US" dirty="0" smtClean="0"/>
          </a:p>
          <a:p>
            <a:pPr lvl="1"/>
            <a:r>
              <a:rPr lang="en-US" sz="2000" dirty="0"/>
              <a:t>data &lt;- read.csv("rt.csv", header=TRUE, sep = ";", </a:t>
            </a:r>
            <a:r>
              <a:rPr lang="en-US" sz="2000" dirty="0" err="1"/>
              <a:t>dec</a:t>
            </a:r>
            <a:r>
              <a:rPr lang="en-US" sz="2000" dirty="0"/>
              <a:t> = ".")</a:t>
            </a:r>
          </a:p>
          <a:p>
            <a:pPr lvl="1"/>
            <a:r>
              <a:rPr lang="en-US" sz="2000" dirty="0"/>
              <a:t>header: </a:t>
            </a:r>
            <a:r>
              <a:rPr lang="en-US" sz="2000" dirty="0" smtClean="0"/>
              <a:t>Do variables have heading</a:t>
            </a:r>
            <a:endParaRPr lang="en-US" sz="2000" dirty="0"/>
          </a:p>
          <a:p>
            <a:pPr lvl="1"/>
            <a:r>
              <a:rPr lang="en-US" sz="2000" dirty="0"/>
              <a:t>sep</a:t>
            </a:r>
            <a:r>
              <a:rPr lang="en-US" sz="2000" dirty="0"/>
              <a:t>: Separator </a:t>
            </a:r>
            <a:r>
              <a:rPr lang="en-US" sz="2000" dirty="0" smtClean="0"/>
              <a:t>for data entries</a:t>
            </a:r>
            <a:endParaRPr lang="en-US" sz="2000" dirty="0"/>
          </a:p>
          <a:p>
            <a:pPr lvl="1"/>
            <a:r>
              <a:rPr lang="en-US" sz="2000" dirty="0" err="1"/>
              <a:t>dec</a:t>
            </a:r>
            <a:r>
              <a:rPr lang="en-US" sz="2000" dirty="0"/>
              <a:t>: </a:t>
            </a:r>
            <a:r>
              <a:rPr lang="en-US" sz="2000" dirty="0" smtClean="0"/>
              <a:t>Decimal point/comma</a:t>
            </a:r>
            <a:endParaRPr lang="en-US" sz="2000" dirty="0"/>
          </a:p>
          <a:p>
            <a:pPr lvl="1"/>
            <a:r>
              <a:rPr lang="en-US" sz="2000" dirty="0" err="1"/>
              <a:t>rt</a:t>
            </a:r>
            <a:r>
              <a:rPr lang="en-US" sz="2000" dirty="0"/>
              <a:t> &lt;- </a:t>
            </a:r>
            <a:r>
              <a:rPr lang="en-US" sz="2000" dirty="0"/>
              <a:t>data</a:t>
            </a:r>
            <a:r>
              <a:rPr lang="en-US" sz="2000" dirty="0"/>
              <a:t>[,’time</a:t>
            </a:r>
            <a:r>
              <a:rPr lang="en-US" sz="2000" dirty="0"/>
              <a:t>’]</a:t>
            </a:r>
            <a:endParaRPr lang="en-US" sz="2000" dirty="0"/>
          </a:p>
          <a:p>
            <a:pPr lvl="1"/>
            <a:r>
              <a:rPr lang="en-US" sz="2000" dirty="0"/>
              <a:t>min(</a:t>
            </a:r>
            <a:r>
              <a:rPr lang="en-US" sz="2000" dirty="0" err="1"/>
              <a:t>rt</a:t>
            </a:r>
            <a:r>
              <a:rPr lang="en-US" sz="2000" dirty="0"/>
              <a:t>)/max(</a:t>
            </a:r>
            <a:r>
              <a:rPr lang="en-US" sz="2000" dirty="0" err="1"/>
              <a:t>rt</a:t>
            </a:r>
            <a:r>
              <a:rPr lang="en-US" sz="2000" dirty="0"/>
              <a:t>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Compute mean: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06651" y="3135314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3135314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7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that is in the middle</a:t>
            </a:r>
          </a:p>
          <a:p>
            <a:r>
              <a:rPr lang="en-US" dirty="0" smtClean="0"/>
              <a:t>Robust against outliers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number of measurements:</a:t>
            </a:r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Use one of the two middle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7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or Arithmetic Mean?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Median, if:</a:t>
            </a:r>
          </a:p>
          <a:p>
            <a:pPr lvl="1"/>
            <a:r>
              <a:rPr lang="en-US" dirty="0" smtClean="0"/>
              <a:t>Ordinal Data*</a:t>
            </a:r>
          </a:p>
          <a:p>
            <a:pPr lvl="1"/>
            <a:r>
              <a:rPr lang="en-US" dirty="0" smtClean="0"/>
              <a:t>Few measurement values</a:t>
            </a:r>
          </a:p>
          <a:p>
            <a:pPr lvl="1"/>
            <a:r>
              <a:rPr lang="en-US" dirty="0" smtClean="0"/>
              <a:t>Non-normal distribution</a:t>
            </a:r>
          </a:p>
          <a:p>
            <a:pPr lvl="1"/>
            <a:r>
              <a:rPr lang="en-US" dirty="0" smtClean="0"/>
              <a:t>Outliers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*Scale types</a:t>
            </a:r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Gender)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Ranking)</a:t>
            </a:r>
          </a:p>
          <a:p>
            <a:pPr lvl="1"/>
            <a:r>
              <a:rPr lang="en-US" dirty="0" smtClean="0"/>
              <a:t>Metric (</a:t>
            </a:r>
            <a:r>
              <a:rPr lang="en-US" dirty="0" err="1" smtClean="0"/>
              <a:t>z.B</a:t>
            </a:r>
            <a:r>
              <a:rPr lang="en-US" dirty="0" smtClean="0"/>
              <a:t>. Temperature, </a:t>
            </a:r>
            <a:r>
              <a:rPr lang="en-US" dirty="0"/>
              <a:t>r</a:t>
            </a:r>
            <a:r>
              <a:rPr lang="en-US" dirty="0" smtClean="0"/>
              <a:t>esponse time)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3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Daten anschauen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Überblick verschaffen</a:t>
            </a:r>
          </a:p>
          <a:p>
            <a:r>
              <a:rPr lang="en-US" smtClean="0"/>
              <a:t>Verteilung und Ausreißer einschätzen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2217744" y="4299220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4069563" y="4299220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546330" y="1793336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2117702" y="2221964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3117834" y="2507716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904312" y="3364972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261238" y="2293402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760644" y="5722426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546594" y="4222228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760644" y="4150790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904312" y="4365104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260974" y="5365236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57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/>
          <a:lstStyle/>
          <a:p>
            <a:r>
              <a:rPr lang="en-US" dirty="0" err="1" smtClean="0"/>
              <a:t>Häufigkeit</a:t>
            </a:r>
            <a:r>
              <a:rPr lang="en-US" dirty="0" smtClean="0"/>
              <a:t> von </a:t>
            </a:r>
            <a:r>
              <a:rPr lang="en-US" dirty="0" err="1" smtClean="0"/>
              <a:t>Messwerten</a:t>
            </a:r>
            <a:r>
              <a:rPr lang="en-US" dirty="0" smtClean="0"/>
              <a:t> in </a:t>
            </a:r>
            <a:r>
              <a:rPr lang="en-US" dirty="0" err="1" smtClean="0"/>
              <a:t>festgelegten</a:t>
            </a:r>
            <a:r>
              <a:rPr lang="en-US" dirty="0" smtClean="0"/>
              <a:t> </a:t>
            </a:r>
            <a:r>
              <a:rPr lang="en-US" dirty="0" err="1" smtClean="0"/>
              <a:t>Bereichen</a:t>
            </a:r>
            <a:endParaRPr lang="en-US" dirty="0" smtClean="0"/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/>
              <a:t>rtNum</a:t>
            </a:r>
            <a:r>
              <a:rPr lang="en-US" sz="2400" dirty="0"/>
              <a:t> &lt;-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unlist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))</a:t>
            </a:r>
          </a:p>
          <a:p>
            <a:pPr marL="4130675" lvl="1" indent="-277813" defTabSz="739775"/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Boxplot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endParaRPr lang="en-US" dirty="0" smtClean="0"/>
          </a:p>
          <a:p>
            <a:pPr lvl="1"/>
            <a:r>
              <a:rPr lang="en-US" dirty="0" smtClean="0"/>
              <a:t>Median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breite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endParaRPr lang="en-US" dirty="0" smtClean="0"/>
          </a:p>
          <a:p>
            <a:pPr lvl="1"/>
            <a:r>
              <a:rPr lang="en-US" dirty="0" smtClean="0"/>
              <a:t>Quartile </a:t>
            </a:r>
            <a:r>
              <a:rPr lang="en-US" dirty="0" err="1" smtClean="0"/>
              <a:t>als</a:t>
            </a:r>
            <a:r>
              <a:rPr lang="en-US" dirty="0" smtClean="0"/>
              <a:t> Box </a:t>
            </a:r>
            <a:r>
              <a:rPr lang="de-DE" dirty="0" smtClean="0"/>
              <a:t>(50% aller Werte in der Box)</a:t>
            </a:r>
          </a:p>
          <a:p>
            <a:pPr lvl="1"/>
            <a:r>
              <a:rPr lang="en-US" dirty="0" smtClean="0"/>
              <a:t>Whiskers</a:t>
            </a:r>
          </a:p>
          <a:p>
            <a:pPr lvl="1"/>
            <a:r>
              <a:rPr lang="en-US" dirty="0" err="1" smtClean="0"/>
              <a:t>Ausreisser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Punkte</a:t>
            </a:r>
            <a:endParaRPr lang="en-US" dirty="0" smtClean="0"/>
          </a:p>
          <a:p>
            <a:r>
              <a:rPr lang="en-US" dirty="0" err="1" smtClean="0"/>
              <a:t>Graphische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Verteilungen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9303" y="3051762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Boxplot die </a:t>
            </a:r>
            <a:r>
              <a:rPr lang="en-US" dirty="0" err="1" smtClean="0"/>
              <a:t>Verteilung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vioplot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vioplot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vioplot</a:t>
            </a:r>
            <a:r>
              <a:rPr lang="en-US" dirty="0" smtClean="0"/>
              <a:t>(</a:t>
            </a:r>
            <a:r>
              <a:rPr lang="en-US" dirty="0" err="1" smtClean="0"/>
              <a:t>rtNum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708920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40315" y="2664803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y = </a:t>
            </a:r>
            <a:r>
              <a:rPr lang="el-GR" smtClean="0"/>
              <a:t>τ</a:t>
            </a:r>
            <a:r>
              <a:rPr lang="de-DE" smtClean="0"/>
              <a:t> + </a:t>
            </a:r>
            <a:r>
              <a:rPr lang="el-GR" smtClean="0"/>
              <a:t>ε</a:t>
            </a:r>
            <a:endParaRPr lang="de-DE" smtClean="0"/>
          </a:p>
          <a:p>
            <a:endParaRPr lang="en-US" smtClean="0"/>
          </a:p>
          <a:p>
            <a:r>
              <a:rPr lang="en-US" smtClean="0"/>
              <a:t>y: beobachteter Wert</a:t>
            </a:r>
          </a:p>
          <a:p>
            <a:r>
              <a:rPr lang="el-GR" smtClean="0"/>
              <a:t>τ</a:t>
            </a:r>
            <a:r>
              <a:rPr lang="en-US" smtClean="0"/>
              <a:t>: wahrer Wert</a:t>
            </a:r>
          </a:p>
          <a:p>
            <a:r>
              <a:rPr lang="el-GR" smtClean="0"/>
              <a:t>ε</a:t>
            </a:r>
            <a:r>
              <a:rPr lang="en-US" smtClean="0"/>
              <a:t>: Fehler</a:t>
            </a:r>
          </a:p>
          <a:p>
            <a:endParaRPr lang="en-US" smtClean="0"/>
          </a:p>
          <a:p>
            <a:r>
              <a:rPr lang="en-US" smtClean="0"/>
              <a:t>Population: griechische Buchstaben</a:t>
            </a:r>
          </a:p>
          <a:p>
            <a:r>
              <a:rPr lang="en-US" smtClean="0"/>
              <a:t>Stichprobe: deutsche Buchstaben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Fehlermodell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Echter</a:t>
            </a:r>
            <a:r>
              <a:rPr lang="en-US" dirty="0" smtClean="0"/>
              <a:t> </a:t>
            </a:r>
            <a:r>
              <a:rPr lang="en-US" dirty="0" err="1" smtClean="0"/>
              <a:t>Mittelwert</a:t>
            </a:r>
            <a:r>
              <a:rPr lang="en-US" dirty="0" smtClean="0"/>
              <a:t>: 10</a:t>
            </a:r>
          </a:p>
          <a:p>
            <a:endParaRPr lang="de-DE" dirty="0" smtClean="0"/>
          </a:p>
          <a:p>
            <a:r>
              <a:rPr lang="de-DE" dirty="0" smtClean="0"/>
              <a:t>1 zufälliger Fehler, Einfluss +/- 1</a:t>
            </a:r>
          </a:p>
          <a:p>
            <a:r>
              <a:rPr lang="de-DE" dirty="0" smtClean="0"/>
              <a:t>Messwerte: 9 (50%) und 11 (50%)</a:t>
            </a:r>
          </a:p>
          <a:p>
            <a:endParaRPr lang="de-DE" dirty="0" smtClean="0"/>
          </a:p>
          <a:p>
            <a:r>
              <a:rPr lang="de-DE" dirty="0" smtClean="0"/>
              <a:t>2 zufällige Fehler, je +/- 1</a:t>
            </a:r>
          </a:p>
          <a:p>
            <a:r>
              <a:rPr lang="de-DE" dirty="0" smtClean="0"/>
              <a:t>Messwerte: 8 (25%), 10 (50%) und 12 (25%)</a:t>
            </a:r>
          </a:p>
          <a:p>
            <a:endParaRPr lang="de-DE" dirty="0" smtClean="0"/>
          </a:p>
          <a:p>
            <a:r>
              <a:rPr lang="de-DE" dirty="0" smtClean="0"/>
              <a:t>3 zufällige Fehler, je +/- 1</a:t>
            </a:r>
          </a:p>
          <a:p>
            <a:r>
              <a:rPr lang="de-DE" dirty="0" smtClean="0"/>
              <a:t>Messwerte: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zufällige Fehler, je +/- 1</a:t>
            </a:r>
          </a:p>
          <a:p>
            <a:r>
              <a:rPr lang="de-DE" dirty="0" smtClean="0"/>
              <a:t>Normalverteilung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Normalverteilung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51" y="1285861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Streuung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Mittelwert: 45,55</a:t>
            </a:r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0911" y="1035538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60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Standardabweichung</a:t>
            </a:r>
            <a:endParaRPr lang="en-US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4356100" y="3621088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0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21088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568" y="2141274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8524893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Bildquelle CC BY 2.5 Mwtoews</a:t>
            </a:r>
            <a:endParaRPr lang="en-US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Standardabweichung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21,55</a:t>
            </a:r>
          </a:p>
          <a:p>
            <a:r>
              <a:rPr lang="de-DE" dirty="0" smtClean="0"/>
              <a:t>Mittelwert: 45,55</a:t>
            </a:r>
          </a:p>
          <a:p>
            <a:endParaRPr lang="de-DE" dirty="0"/>
          </a:p>
          <a:p>
            <a:r>
              <a:rPr lang="de-DE" dirty="0" smtClean="0"/>
              <a:t>24 –&gt; 45,55 (34 % der Messwerte)</a:t>
            </a:r>
          </a:p>
          <a:p>
            <a:r>
              <a:rPr lang="de-DE" dirty="0" smtClean="0"/>
              <a:t>45,55 –&gt; 67,1 (34% der Messwerte)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3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Bestimmen Sie die schnellste Sortierfunktion</a:t>
            </a:r>
          </a:p>
          <a:p>
            <a:pPr lvl="1"/>
            <a:r>
              <a:rPr lang="en-US" smtClean="0"/>
              <a:t>Gruppe 1: Mergesort vs. Quicksort</a:t>
            </a:r>
          </a:p>
          <a:p>
            <a:pPr lvl="1"/>
            <a:r>
              <a:rPr lang="en-US" smtClean="0"/>
              <a:t>Gruppe 2: Quicksort Rekursiv vs. Quicksort Iterativ</a:t>
            </a:r>
          </a:p>
          <a:p>
            <a:pPr lvl="1"/>
            <a:r>
              <a:rPr lang="en-US" smtClean="0"/>
              <a:t>Gruppe 3: Quicksort Java vs. Quicksort C</a:t>
            </a:r>
          </a:p>
          <a:p>
            <a:pPr lvl="1"/>
            <a:r>
              <a:rPr lang="en-US" smtClean="0"/>
              <a:t>Gruppe 4: Quicksort C++ vs. Quicksort Haskell</a:t>
            </a:r>
          </a:p>
          <a:p>
            <a:r>
              <a:rPr lang="en-US" smtClean="0"/>
              <a:t>Stellen Sie die Ergebnisse mit einem Poster vor</a:t>
            </a:r>
          </a:p>
          <a:p>
            <a:r>
              <a:rPr lang="en-US" smtClean="0"/>
              <a:t>Diskutieren Sie die Ergebnisse. Vertrauen Sie den Ergebnissen der anderen Teilnehmer?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Standardabweichung: Anwendung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Ausreißer definieren</a:t>
            </a:r>
          </a:p>
          <a:p>
            <a:r>
              <a:rPr lang="en-US" smtClean="0"/>
              <a:t>Hochbegabung definieren</a:t>
            </a:r>
          </a:p>
          <a:p>
            <a:r>
              <a:rPr lang="en-US" smtClean="0"/>
              <a:t>Entdeckung des Higgs-Boson verkünden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Mittelwert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x-Wert der Standardnormalverteilung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1-Wert des Konfidenzintervall (z.B. 95%)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/>
              <a:t>Standardaweichung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Anzahl der Messungen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8076"/>
              </p:ext>
            </p:extLst>
          </p:nvPr>
        </p:nvGraphicFramePr>
        <p:xfrm>
          <a:off x="3071665" y="1752600"/>
          <a:ext cx="527140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2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0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1752600"/>
                        <a:ext cx="527140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25227"/>
              </p:ext>
            </p:extLst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3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mtClean="0"/>
              <a:t>Bedeutung</a:t>
            </a:r>
          </a:p>
          <a:p>
            <a:pPr marL="400050"/>
            <a:r>
              <a:rPr lang="en-US" sz="3600"/>
              <a:t>Vertrauensintervall</a:t>
            </a:r>
          </a:p>
          <a:p>
            <a:pPr marL="400050"/>
            <a:r>
              <a:rPr lang="en-US" sz="3600"/>
              <a:t>Wahrer Mittelwert liegt in 95% im Intervall</a:t>
            </a:r>
          </a:p>
          <a:p>
            <a:pPr marL="400050"/>
            <a:r>
              <a:rPr lang="en-US" sz="3600"/>
              <a:t>Technischer: </a:t>
            </a:r>
            <a:r>
              <a:rPr lang="de-DE" sz="3600"/>
              <a:t>Bei grosser Anzahl von Wiederholungen des Experiments liegt in 95% der Fälle der wahre Mittelwert in dem jeweils berechneten Konfidenzintervall</a:t>
            </a:r>
            <a:endParaRPr lang="en-US" sz="360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Genauigkeit vs. Präzision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596" y="2347926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4310050" y="5143512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524232" y="5500702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Präzision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Streuung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Stichprobenmittelwert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feil nach links und rechts 7"/>
          <p:cNvSpPr/>
          <p:nvPr/>
        </p:nvSpPr>
        <p:spPr>
          <a:xfrm>
            <a:off x="5381620" y="2428074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809984" y="1571612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Genauigkeit:</a:t>
            </a:r>
          </a:p>
          <a:p>
            <a:r>
              <a:rPr lang="en-US">
                <a:solidFill>
                  <a:schemeClr val="tx1"/>
                </a:solidFill>
              </a:rPr>
              <a:t>Abweichung beobachteter Mittlewerte vom wahren Mittelwert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4630727" y="3678239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096264" y="1643050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Wichtig bei Zeitmessungen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024826" y="542926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Ursache von Messfehlern unklar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Zufällige vs. Systematische Fehler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Systematische Fehler: Fehler des Experiments/der </a:t>
            </a:r>
            <a:r>
              <a:rPr lang="en-US" smtClean="0"/>
              <a:t>Messmethode</a:t>
            </a:r>
          </a:p>
          <a:p>
            <a:pPr lvl="1"/>
            <a:r>
              <a:rPr lang="de-DE" smtClean="0"/>
              <a:t>CPU Speed: Messung bei unterschiedliche Temperaturen</a:t>
            </a:r>
          </a:p>
          <a:p>
            <a:pPr lvl="1"/>
            <a:r>
              <a:rPr lang="de-DE" smtClean="0"/>
              <a:t>Zustand nicht zurückgesetzt für zweite Messung</a:t>
            </a:r>
          </a:p>
          <a:p>
            <a:pPr lvl="1"/>
            <a:r>
              <a:rPr lang="de-DE" smtClean="0"/>
              <a:t>Geringe Varianz, bis konstant über alle Messungen</a:t>
            </a:r>
          </a:p>
          <a:p>
            <a:pPr lvl="1"/>
            <a:r>
              <a:rPr lang="de-DE" smtClean="0"/>
              <a:t>Im Design ausschließen, braucht Erfahrung</a:t>
            </a:r>
          </a:p>
          <a:p>
            <a:pPr lvl="1">
              <a:buFont typeface="Arial" pitchFamily="34" charset="0"/>
              <a:buChar char="→"/>
            </a:pPr>
            <a:r>
              <a:rPr lang="en-US" smtClean="0"/>
              <a:t>Genauigkeit</a:t>
            </a:r>
          </a:p>
          <a:p>
            <a:r>
              <a:rPr lang="en-US" smtClean="0"/>
              <a:t>Zufällige Fehler</a:t>
            </a:r>
          </a:p>
          <a:p>
            <a:pPr lvl="1"/>
            <a:r>
              <a:rPr lang="en-US" smtClean="0"/>
              <a:t>Nicht kontrollierbar</a:t>
            </a:r>
          </a:p>
          <a:p>
            <a:pPr lvl="1"/>
            <a:r>
              <a:rPr lang="en-US" smtClean="0"/>
              <a:t>Stochastische Methoden</a:t>
            </a:r>
          </a:p>
          <a:p>
            <a:pPr lvl="1">
              <a:buFont typeface="Arial" pitchFamily="34" charset="0"/>
              <a:buChar char="→"/>
            </a:pPr>
            <a:r>
              <a:rPr lang="en-US" smtClean="0"/>
              <a:t>Präzision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Signifikanztests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Zur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Evaluierung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ob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Messreihen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unterschiedlich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sind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Z.B. t-Test, Mann-Whitney-U-Test</a:t>
            </a: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Entwickelt von Student (William Sealy Gosset)</a:t>
            </a:r>
            <a:endParaRPr lang="en-US" smtClean="0"/>
          </a:p>
          <a:p>
            <a:r>
              <a:rPr lang="en-US" smtClean="0"/>
              <a:t>Vergleich von 2 Messreihen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452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Nullhypothese (H</a:t>
                      </a:r>
                      <a:r>
                        <a:rPr lang="en-US" b="1" baseline="-25000" smtClean="0"/>
                        <a:t>0</a:t>
                      </a:r>
                      <a:r>
                        <a:rPr lang="en-US" b="1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Alternativhypothese (H</a:t>
                      </a:r>
                      <a:r>
                        <a:rPr lang="en-US" b="1" baseline="-25000" smtClean="0"/>
                        <a:t>1</a:t>
                      </a:r>
                      <a:r>
                        <a:rPr lang="en-US" b="1" smtClean="0"/>
                        <a:t>)</a:t>
                      </a:r>
                    </a:p>
                    <a:p>
                      <a:endParaRPr lang="en-US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Statistische Hypothese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Messreihen sind gleich, i.e., Daten von beiden Messreihen stammen aus der selben Population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Daten beider</a:t>
                      </a:r>
                      <a:r>
                        <a:rPr lang="en-US" baseline="0" smtClean="0"/>
                        <a:t> Messreihen </a:t>
                      </a:r>
                      <a:r>
                        <a:rPr lang="en-US" smtClean="0"/>
                        <a:t>stammen aus unterschiedlichen Populationen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Formal: 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452794" y="5396260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3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5396260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096133" y="5396260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4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3" y="5396260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Ergebnis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Bestimmt Wahrscheinlichkeit, das beobachtete Ergebnis unter Annahme der H</a:t>
            </a:r>
            <a:r>
              <a:rPr lang="en-US" baseline="-25000" smtClean="0"/>
              <a:t>0</a:t>
            </a:r>
            <a:r>
              <a:rPr lang="en-US" smtClean="0"/>
              <a:t> </a:t>
            </a:r>
            <a:r>
              <a:rPr lang="de-DE" smtClean="0"/>
              <a:t>zu erhalten -&gt; bedingte Wahrscheinlichkeit</a:t>
            </a:r>
            <a:endParaRPr lang="en-US" baseline="-25000" smtClean="0"/>
          </a:p>
          <a:p>
            <a:r>
              <a:rPr lang="de-DE" smtClean="0"/>
              <a:t>Wenn Wahrscheinlichkeit kleiner ist als:</a:t>
            </a:r>
          </a:p>
          <a:p>
            <a:pPr lvl="1"/>
            <a:r>
              <a:rPr lang="de-DE" smtClean="0"/>
              <a:t>0.001</a:t>
            </a:r>
          </a:p>
          <a:p>
            <a:pPr lvl="1"/>
            <a:r>
              <a:rPr lang="de-DE" smtClean="0"/>
              <a:t>0.01</a:t>
            </a:r>
          </a:p>
          <a:p>
            <a:pPr lvl="1"/>
            <a:r>
              <a:rPr lang="de-DE" smtClean="0"/>
              <a:t>0.05</a:t>
            </a:r>
          </a:p>
          <a:p>
            <a:pPr lvl="1"/>
            <a:r>
              <a:rPr lang="de-DE" smtClean="0"/>
              <a:t>0.10</a:t>
            </a:r>
          </a:p>
          <a:p>
            <a:pPr indent="17463">
              <a:buNone/>
            </a:pPr>
            <a:r>
              <a:rPr lang="de-DE" smtClean="0"/>
              <a:t>muss Nullhypothese falsch sein</a:t>
            </a:r>
          </a:p>
          <a:p>
            <a:r>
              <a:rPr lang="de-DE" smtClean="0"/>
              <a:t>Signifikanzniveau</a:t>
            </a:r>
          </a:p>
          <a:p>
            <a:pPr lvl="1"/>
            <a:r>
              <a:rPr lang="de-DE" smtClean="0"/>
              <a:t>Vorher definieren!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67108" y="3068960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sehr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sehr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signifikant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sehr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signifikant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typisches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Signifikanniveau</a:t>
            </a:r>
            <a:endParaRPr lang="de-DE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oft bei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explorativen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initialen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Untersuchungen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Aussage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mtClean="0"/>
              <a:t>Was bedeutet signifikantes Ergebnis?</a:t>
            </a:r>
          </a:p>
          <a:p>
            <a:r>
              <a:rPr lang="de-DE" smtClean="0"/>
              <a:t>Ist Nullhypothese falsch? -&gt; Nein</a:t>
            </a:r>
          </a:p>
          <a:p>
            <a:r>
              <a:rPr lang="de-DE" smtClean="0"/>
              <a:t>Ist Alternativhypothese richtig? -&gt; Nein</a:t>
            </a:r>
          </a:p>
          <a:p>
            <a:endParaRPr lang="de-DE" smtClean="0"/>
          </a:p>
          <a:p>
            <a:r>
              <a:rPr lang="de-DE" smtClean="0"/>
              <a:t>Kein Gegenbeweis für Gültigkeit der Nullhypothese gefunden</a:t>
            </a:r>
          </a:p>
          <a:p>
            <a:r>
              <a:rPr lang="de-DE" smtClean="0"/>
              <a:t>Aufschreiben:</a:t>
            </a:r>
          </a:p>
          <a:p>
            <a:pPr lvl="1"/>
            <a:r>
              <a:rPr lang="de-DE" smtClean="0"/>
              <a:t>Ablehnen/nicht ablehnen der Nullhypothese</a:t>
            </a:r>
          </a:p>
          <a:p>
            <a:pPr lvl="1"/>
            <a:r>
              <a:rPr lang="de-DE" smtClean="0"/>
              <a:t>Nie: Bestätigen der Null-/Alternativhypothese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smtClean="0"/>
              <a:t>difficulties of performance analyses</a:t>
            </a:r>
          </a:p>
          <a:p>
            <a:endParaRPr lang="en-US" dirty="0" smtClean="0"/>
          </a:p>
          <a:p>
            <a:r>
              <a:rPr lang="en-US" dirty="0" smtClean="0"/>
              <a:t>Evaluate performance analyses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Berechnung von Hand (1)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Berechnung der Kenngröße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6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7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0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5953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Datensatz (rt.csv):</a:t>
            </a:r>
          </a:p>
          <a:p>
            <a:r>
              <a:rPr lang="de-DE" dirty="0">
                <a:solidFill>
                  <a:schemeClr val="tx1"/>
                </a:solidFill>
              </a:rPr>
              <a:t>t = 1.522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Berechnung von Hand (2)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Freiheitsgrade (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df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für t-Test: n</a:t>
            </a:r>
            <a:r>
              <a:rPr lang="de-DE" baseline="-25000" dirty="0" smtClean="0"/>
              <a:t>1</a:t>
            </a:r>
            <a:r>
              <a:rPr lang="de-DE" dirty="0" smtClean="0"/>
              <a:t> + n</a:t>
            </a:r>
            <a:r>
              <a:rPr lang="de-DE" baseline="-25000" dirty="0" smtClean="0"/>
              <a:t>2 </a:t>
            </a:r>
            <a:r>
              <a:rPr lang="de-DE" baseline="30000" dirty="0" smtClean="0"/>
              <a:t>_</a:t>
            </a:r>
            <a:r>
              <a:rPr lang="de-DE" dirty="0" smtClean="0"/>
              <a:t> 2 (hier: 11)</a:t>
            </a:r>
            <a:endParaRPr lang="de-DE" baseline="-25000" dirty="0" smtClean="0"/>
          </a:p>
          <a:p>
            <a:r>
              <a:rPr lang="de-DE" dirty="0" smtClean="0"/>
              <a:t>Tabelle mit t-Verteilung (z.B.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Vergleich mit beobachtetem Wert (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dirty="0" smtClean="0"/>
              <a:t> = 1.522)</a:t>
            </a:r>
            <a:endParaRPr lang="en-US" dirty="0" smtClean="0"/>
          </a:p>
          <a:p>
            <a:pPr lvl="1"/>
            <a:r>
              <a:rPr lang="de-DE" dirty="0" smtClean="0"/>
              <a:t>ist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baseline="-25000" dirty="0" smtClean="0"/>
              <a:t>    </a:t>
            </a:r>
            <a:r>
              <a:rPr lang="de-DE" dirty="0" smtClean="0"/>
              <a:t>&gt;                      ?</a:t>
            </a:r>
            <a:r>
              <a:rPr lang="de-DE" baseline="30000" dirty="0" smtClean="0"/>
              <a:t> </a:t>
            </a:r>
          </a:p>
          <a:p>
            <a:pPr lvl="1"/>
            <a:r>
              <a:rPr lang="de-DE" dirty="0" smtClean="0"/>
              <a:t>nein, darum nicht signifikant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738415" y="3214687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1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3214687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294186" y="4314838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2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6" y="4314838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Einseitig vs. Zweiseitig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Zweiseitig:</a:t>
            </a:r>
          </a:p>
          <a:p>
            <a:pPr lvl="1"/>
            <a:r>
              <a:rPr lang="de-DE" smtClean="0"/>
              <a:t>Keine Kenntnisse über Richtung des Effekts (z.B., welches System schneller ist)</a:t>
            </a:r>
          </a:p>
          <a:p>
            <a:pPr lvl="1"/>
            <a:r>
              <a:rPr lang="de-DE" smtClean="0"/>
              <a:t>Signifikanzniveau halbieren</a:t>
            </a:r>
          </a:p>
          <a:p>
            <a:r>
              <a:rPr lang="de-DE" smtClean="0"/>
              <a:t>Einseitig</a:t>
            </a:r>
            <a:r>
              <a:rPr lang="en-US" smtClean="0"/>
              <a:t>:</a:t>
            </a:r>
          </a:p>
          <a:p>
            <a:pPr lvl="1"/>
            <a:r>
              <a:rPr lang="de-DE" smtClean="0"/>
              <a:t>Vermutung, das ein System schneller ist</a:t>
            </a:r>
          </a:p>
          <a:p>
            <a:pPr lvl="1"/>
            <a:r>
              <a:rPr lang="de-DE" smtClean="0"/>
              <a:t>Signifikanzniveau muss nicht halbiert werden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935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12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(rt1, rt2)</a:t>
            </a:r>
          </a:p>
          <a:p>
            <a:r>
              <a:rPr lang="de-DE" dirty="0" smtClean="0"/>
              <a:t>Ausgabe:</a:t>
            </a:r>
            <a:endParaRPr lang="en-US" dirty="0" smtClean="0"/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t = 1.5222, </a:t>
            </a:r>
            <a:r>
              <a:rPr lang="en-US" sz="1400" dirty="0" err="1">
                <a:latin typeface="Consolas" pitchFamily="49" charset="0"/>
              </a:rPr>
              <a:t>df</a:t>
            </a:r>
            <a:r>
              <a:rPr lang="en-US" sz="1400" dirty="0">
                <a:latin typeface="Consolas" pitchFamily="49" charset="0"/>
              </a:rPr>
              <a:t> = 10.566, p-value = 0.1573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dirty="0" smtClean="0"/>
              <a:t>p-Wert: Bedingte Wahrscheinlichkeit, Ergebnis unter Annahme der H</a:t>
            </a:r>
            <a:r>
              <a:rPr lang="de-DE" baseline="-25000" dirty="0" smtClean="0"/>
              <a:t>0</a:t>
            </a:r>
            <a:r>
              <a:rPr lang="de-DE" dirty="0" smtClean="0"/>
              <a:t> beobachtet zu haben</a:t>
            </a:r>
          </a:p>
          <a:p>
            <a:pPr marL="361950"/>
            <a:r>
              <a:rPr lang="de-DE" dirty="0" smtClean="0"/>
              <a:t>Wenn p-Wert kleiner als definiertes Signifikanzniveau ist, ist Ergebnis signifikant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Varianten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T-Test für unabhängige Stichproben:</a:t>
            </a:r>
          </a:p>
          <a:p>
            <a:pPr lvl="1"/>
            <a:r>
              <a:rPr lang="en-US" smtClean="0"/>
              <a:t>Zusammensetzung der Stichproben ohne gegenseitige Beeinflussung</a:t>
            </a:r>
          </a:p>
          <a:p>
            <a:pPr lvl="1"/>
            <a:r>
              <a:rPr lang="en-US" smtClean="0"/>
              <a:t>Z.B. zufällige Zuteilung von Probanden in einer oder andere Stichprobe</a:t>
            </a:r>
          </a:p>
          <a:p>
            <a:r>
              <a:rPr lang="en-US" smtClean="0"/>
              <a:t>T-Test für abhängige Stichproben:</a:t>
            </a:r>
          </a:p>
          <a:p>
            <a:pPr lvl="1"/>
            <a:r>
              <a:rPr lang="en-US" smtClean="0"/>
              <a:t>Zusammensetzung einer Stichprobe hängt von Zusammensetzung anderer Stichprobe ab</a:t>
            </a:r>
          </a:p>
          <a:p>
            <a:pPr lvl="1"/>
            <a:r>
              <a:rPr lang="en-US" smtClean="0"/>
              <a:t>Z.B.: Wiederholungsmessungen, zuteilen von Ehepartnern in unterschiedliche Stichproben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Vorrausetzungen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Metrisches Skalenniveau</a:t>
            </a:r>
          </a:p>
          <a:p>
            <a:r>
              <a:rPr lang="en-US" smtClean="0"/>
              <a:t>Normalverteilte Daten (z.B. Shapiro-Wilk)</a:t>
            </a:r>
          </a:p>
          <a:p>
            <a:r>
              <a:rPr lang="en-US" smtClean="0"/>
              <a:t>Oder: n &gt;= 30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Nicht parametrischer Test</a:t>
            </a:r>
          </a:p>
          <a:p>
            <a:r>
              <a:rPr lang="en-US" smtClean="0"/>
              <a:t>Bei ordinalen Daten (oder nicht-normalverteilten metrischen Daten)</a:t>
            </a:r>
          </a:p>
          <a:p>
            <a:r>
              <a:rPr lang="en-US" smtClean="0"/>
              <a:t>Berechnung der Kenngröße:</a:t>
            </a:r>
          </a:p>
          <a:p>
            <a:endParaRPr lang="en-US" smtClean="0"/>
          </a:p>
          <a:p>
            <a:endParaRPr lang="en-US" smtClean="0"/>
          </a:p>
          <a:p>
            <a:pPr marL="2152650" lvl="1"/>
            <a:r>
              <a:rPr lang="en-US" smtClean="0"/>
              <a:t>r</a:t>
            </a:r>
            <a:r>
              <a:rPr lang="en-US" baseline="-25000" smtClean="0"/>
              <a:t>i </a:t>
            </a:r>
            <a:r>
              <a:rPr lang="en-US" baseline="30000" smtClean="0"/>
              <a:t>:</a:t>
            </a:r>
            <a:r>
              <a:rPr lang="en-US" smtClean="0"/>
              <a:t> Rangplätze in der Stichprobe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881290" y="3929066"/>
          <a:ext cx="3456677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6" name="Formel" r:id="rId3" imgW="1587240" imgH="393480" progId="Equation.3">
                  <p:embed/>
                </p:oleObj>
              </mc:Choice>
              <mc:Fallback>
                <p:oleObj name="Formel" r:id="rId3" imgW="1587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290" y="3929066"/>
                        <a:ext cx="3456677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37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Schwierigkeiten</a:t>
            </a:r>
            <a:r>
              <a:rPr lang="en-US" dirty="0" smtClean="0"/>
              <a:t> von 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endParaRPr lang="en-US" dirty="0" smtClean="0"/>
          </a:p>
          <a:p>
            <a:r>
              <a:rPr lang="en-US" dirty="0" smtClean="0"/>
              <a:t>Performance-</a:t>
            </a:r>
            <a:r>
              <a:rPr lang="en-US" dirty="0" err="1" smtClean="0"/>
              <a:t>Analysen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smtClean="0"/>
              <a:t>David Lilja. </a:t>
            </a:r>
            <a:r>
              <a:rPr lang="de-DE" i="1" dirty="0" err="1" smtClean="0"/>
              <a:t>Measuring</a:t>
            </a:r>
            <a:r>
              <a:rPr lang="de-DE" i="1" dirty="0" smtClean="0"/>
              <a:t> Computer Performance: A </a:t>
            </a:r>
            <a:r>
              <a:rPr lang="de-DE" i="1" dirty="0" err="1" smtClean="0"/>
              <a:t>practitioner's</a:t>
            </a:r>
            <a:r>
              <a:rPr lang="de-DE" i="1" dirty="0" smtClean="0"/>
              <a:t> </a:t>
            </a:r>
            <a:r>
              <a:rPr lang="de-DE" i="1" dirty="0" err="1" smtClean="0"/>
              <a:t>guide</a:t>
            </a:r>
            <a:r>
              <a:rPr lang="de-DE" i="1" dirty="0" smtClean="0"/>
              <a:t>.</a:t>
            </a:r>
            <a:r>
              <a:rPr lang="en-US" dirty="0" smtClean="0"/>
              <a:t> Cambridge University Press. 2000.</a:t>
            </a:r>
          </a:p>
          <a:p>
            <a:pPr algn="just"/>
            <a:r>
              <a:rPr lang="en-US" dirty="0" smtClean="0"/>
              <a:t>Performance-Paper</a:t>
            </a:r>
          </a:p>
          <a:p>
            <a:pPr algn="just"/>
            <a:r>
              <a:rPr lang="en-US" dirty="0" err="1" smtClean="0"/>
              <a:t>Beliebiges</a:t>
            </a:r>
            <a:r>
              <a:rPr lang="en-US" dirty="0" smtClean="0"/>
              <a:t> </a:t>
            </a:r>
            <a:r>
              <a:rPr lang="en-US" dirty="0" err="1" smtClean="0"/>
              <a:t>Statistikbuch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Folgende</a:t>
            </a:r>
            <a:r>
              <a:rPr lang="en-US" dirty="0" smtClean="0"/>
              <a:t> Paper </a:t>
            </a:r>
            <a:r>
              <a:rPr lang="en-US" dirty="0" err="1" smtClean="0"/>
              <a:t>auszugsweise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Professional Developers Comprehend Software</a:t>
            </a:r>
            <a:r>
              <a:rPr lang="en-US" dirty="0" smtClean="0"/>
              <a:t>? (</a:t>
            </a:r>
            <a:r>
              <a:rPr lang="en-US" dirty="0" err="1" smtClean="0"/>
              <a:t>Abschnitt</a:t>
            </a:r>
            <a:r>
              <a:rPr lang="en-US" dirty="0" smtClean="0"/>
              <a:t> II, </a:t>
            </a:r>
            <a:r>
              <a:rPr lang="en-US" dirty="0" err="1" smtClean="0"/>
              <a:t>Abschnitt</a:t>
            </a:r>
            <a:r>
              <a:rPr lang="en-US" dirty="0" smtClean="0"/>
              <a:t> III </a:t>
            </a:r>
            <a:r>
              <a:rPr lang="en-US" dirty="0" err="1" smtClean="0"/>
              <a:t>überfliegen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 Experiment About Static and Dynamic Type </a:t>
            </a:r>
            <a:r>
              <a:rPr lang="en-US" dirty="0" smtClean="0"/>
              <a:t>Systems (</a:t>
            </a:r>
            <a:r>
              <a:rPr lang="en-US" dirty="0" err="1" smtClean="0"/>
              <a:t>Abschnitt</a:t>
            </a:r>
            <a:r>
              <a:rPr lang="en-US" dirty="0" smtClean="0"/>
              <a:t> 4, </a:t>
            </a:r>
            <a:r>
              <a:rPr lang="en-US" dirty="0" err="1" smtClean="0"/>
              <a:t>Abschnitt</a:t>
            </a:r>
            <a:r>
              <a:rPr lang="en-US" dirty="0" smtClean="0"/>
              <a:t> 5 </a:t>
            </a:r>
            <a:r>
              <a:rPr lang="en-US" dirty="0" err="1" smtClean="0"/>
              <a:t>überfliegen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Experiment-</a:t>
            </a:r>
            <a:r>
              <a:rPr lang="en-US" dirty="0" err="1" smtClean="0"/>
              <a:t>Aufbau</a:t>
            </a:r>
            <a:r>
              <a:rPr lang="en-US" dirty="0" smtClean="0"/>
              <a:t> </a:t>
            </a:r>
            <a:r>
              <a:rPr lang="en-US" dirty="0" err="1" smtClean="0"/>
              <a:t>bewerten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Was </a:t>
            </a:r>
            <a:r>
              <a:rPr lang="en-US" dirty="0" err="1" smtClean="0"/>
              <a:t>würden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genauso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? </a:t>
            </a:r>
            <a:r>
              <a:rPr lang="en-US" dirty="0" err="1" smtClean="0"/>
              <a:t>Warum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Was </a:t>
            </a:r>
            <a:r>
              <a:rPr lang="en-US" dirty="0" err="1" smtClean="0"/>
              <a:t>würden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? </a:t>
            </a:r>
            <a:r>
              <a:rPr lang="en-US" dirty="0" err="1" smtClean="0"/>
              <a:t>Warum</a:t>
            </a:r>
            <a:r>
              <a:rPr lang="en-US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0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Performance Analysis?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Compare</a:t>
            </a:r>
            <a:r>
              <a:rPr lang="de-DE" dirty="0" smtClean="0"/>
              <a:t> alternatives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endParaRPr lang="en-US" dirty="0" smtClean="0"/>
          </a:p>
          <a:p>
            <a:r>
              <a:rPr lang="en-US" dirty="0" smtClean="0"/>
              <a:t>System tuning</a:t>
            </a:r>
            <a:endParaRPr lang="en-US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relative </a:t>
            </a:r>
            <a:r>
              <a:rPr lang="de-DE" dirty="0" err="1" smtClean="0"/>
              <a:t>performance</a:t>
            </a:r>
            <a:r>
              <a:rPr lang="de-DE" dirty="0" smtClean="0"/>
              <a:t> (</a:t>
            </a:r>
            <a:r>
              <a:rPr lang="de-DE" dirty="0" err="1" smtClean="0"/>
              <a:t>over</a:t>
            </a:r>
            <a:r>
              <a:rPr lang="de-DE" dirty="0" smtClean="0"/>
              <a:t> time)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absolute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expectations</a:t>
            </a:r>
            <a:r>
              <a:rPr lang="de-DE" dirty="0" smtClean="0"/>
              <a:t> (e.g., min/optimal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 </a:t>
            </a:r>
            <a:r>
              <a:rPr lang="de-DE" dirty="0" err="1" smtClean="0"/>
              <a:t>games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en-US" dirty="0" smtClean="0"/>
              <a:t>Analyze system behavior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719137"/>
            <a:ext cx="8500657" cy="6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Measurement</a:t>
            </a:r>
            <a:endParaRPr lang="en-US" dirty="0" smtClean="0"/>
          </a:p>
          <a:p>
            <a:pPr lvl="1"/>
            <a:r>
              <a:rPr lang="en-US" dirty="0" smtClean="0"/>
              <a:t>No simplifying assumptions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trustworthy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smtClean="0"/>
              <a:t>Inflexible,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en-US" dirty="0" smtClean="0"/>
          </a:p>
          <a:p>
            <a:r>
              <a:rPr lang="en-US" dirty="0" smtClean="0"/>
              <a:t>Simulation</a:t>
            </a:r>
            <a:endParaRPr lang="en-US" dirty="0" smtClean="0"/>
          </a:p>
          <a:p>
            <a:pPr lvl="1"/>
            <a:r>
              <a:rPr lang="en-US" dirty="0" smtClean="0"/>
              <a:t>Abstraction</a:t>
            </a:r>
            <a:endParaRPr lang="en-US" dirty="0" smtClean="0"/>
          </a:p>
          <a:p>
            <a:pPr lvl="1"/>
            <a:r>
              <a:rPr lang="en-US" dirty="0" smtClean="0"/>
              <a:t>Flexible</a:t>
            </a:r>
          </a:p>
          <a:p>
            <a:r>
              <a:rPr lang="en-US" dirty="0" smtClean="0"/>
              <a:t>Analytical modeling</a:t>
            </a:r>
            <a:endParaRPr lang="en-US" dirty="0" smtClean="0"/>
          </a:p>
          <a:p>
            <a:pPr lvl="1"/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smtClean="0"/>
              <a:t>Strong </a:t>
            </a:r>
            <a:r>
              <a:rPr lang="de-DE" dirty="0" err="1" smtClean="0"/>
              <a:t>abstraction</a:t>
            </a:r>
            <a:r>
              <a:rPr lang="de-DE" dirty="0" smtClean="0"/>
              <a:t>,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unrealistic</a:t>
            </a:r>
            <a:endParaRPr lang="en-US" dirty="0" smtClean="0"/>
          </a:p>
          <a:p>
            <a:pPr lvl="1"/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Exectute</a:t>
            </a:r>
            <a:r>
              <a:rPr lang="en-US" dirty="0" smtClean="0"/>
              <a:t> existing programs on existing hardware components in realistic environment (no simulation)</a:t>
            </a:r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r>
              <a:rPr lang="de-DE" dirty="0" smtClean="0"/>
              <a:t>, etc.</a:t>
            </a:r>
          </a:p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automated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human </a:t>
            </a:r>
            <a:r>
              <a:rPr lang="de-DE" dirty="0" err="1" smtClean="0"/>
              <a:t>influence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 -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3DMark </a:t>
            </a:r>
            <a:r>
              <a:rPr lang="de-DE" dirty="0" smtClean="0"/>
              <a:t>(Graphics </a:t>
            </a:r>
            <a:r>
              <a:rPr lang="de-DE" dirty="0" err="1" smtClean="0"/>
              <a:t>chip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TCP-H (Datawarehouse)</a:t>
            </a:r>
          </a:p>
          <a:p>
            <a:r>
              <a:rPr lang="de-DE" dirty="0" smtClean="0"/>
              <a:t>TCP-C (On-line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Sintel</a:t>
            </a:r>
            <a:r>
              <a:rPr lang="de-DE" dirty="0" smtClean="0"/>
              <a:t> (</a:t>
            </a:r>
            <a:r>
              <a:rPr lang="de-DE" dirty="0" smtClean="0"/>
              <a:t>Video </a:t>
            </a:r>
            <a:r>
              <a:rPr lang="de-DE" dirty="0" err="1" smtClean="0"/>
              <a:t>encoder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1820</Words>
  <Application>Microsoft Office PowerPoint</Application>
  <PresentationFormat>Breitbild</PresentationFormat>
  <Paragraphs>487</Paragraphs>
  <Slides>49</Slides>
  <Notes>11</Notes>
  <HiddenSlides>5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Larissa-Design</vt:lpstr>
      <vt:lpstr>Formel</vt:lpstr>
      <vt:lpstr>Empirical Software Engineering</vt:lpstr>
      <vt:lpstr>Overview</vt:lpstr>
      <vt:lpstr>Aufgabe</vt:lpstr>
      <vt:lpstr>Goals</vt:lpstr>
      <vt:lpstr>Why Performance Analysis?</vt:lpstr>
      <vt:lpstr>PowerPoint-Präsentation</vt:lpstr>
      <vt:lpstr>Analysis Techniques</vt:lpstr>
      <vt:lpstr>Benchmark</vt:lpstr>
      <vt:lpstr>Benchmark - Examples</vt:lpstr>
      <vt:lpstr>What Can We Measure?</vt:lpstr>
      <vt:lpstr>PowerPoint-Präsentation</vt:lpstr>
      <vt:lpstr>Criteria</vt:lpstr>
      <vt:lpstr>Confounding Parameters</vt:lpstr>
      <vt:lpstr>PowerPoint-Präsentation</vt:lpstr>
      <vt:lpstr>Typical: Best Measurement</vt:lpstr>
      <vt:lpstr>Arithmetic Mean</vt:lpstr>
      <vt:lpstr>Median</vt:lpstr>
      <vt:lpstr>Median or Arithmetic Mean?</vt:lpstr>
      <vt:lpstr>Daten anschauen</vt:lpstr>
      <vt:lpstr>Histogramme</vt:lpstr>
      <vt:lpstr>Boxplots</vt:lpstr>
      <vt:lpstr>Violin-Plot</vt:lpstr>
      <vt:lpstr>Recap</vt:lpstr>
      <vt:lpstr>Messmodel</vt:lpstr>
      <vt:lpstr>Fehlermodell</vt:lpstr>
      <vt:lpstr>Normalverteilung</vt:lpstr>
      <vt:lpstr>Streuung</vt:lpstr>
      <vt:lpstr>Standardabweichung</vt:lpstr>
      <vt:lpstr>Standardabweichung</vt:lpstr>
      <vt:lpstr>Standardabweichung: Anwendung</vt:lpstr>
      <vt:lpstr>Konfidenzintervall</vt:lpstr>
      <vt:lpstr>Konfidenzintervall: Bedeutung</vt:lpstr>
      <vt:lpstr>Konfidenzintervall: Anwendung</vt:lpstr>
      <vt:lpstr>Genauigkeit vs. Präzision</vt:lpstr>
      <vt:lpstr>Zufällige vs. Systematische Fehler</vt:lpstr>
      <vt:lpstr>Signifikanztests</vt:lpstr>
      <vt:lpstr>T-Test</vt:lpstr>
      <vt:lpstr>T-Test: Ergebnis</vt:lpstr>
      <vt:lpstr>T-Test: Aussage</vt:lpstr>
      <vt:lpstr>T-Test: Berechnung von Hand (1)</vt:lpstr>
      <vt:lpstr>T-Test: Berechnung von Hand (2)</vt:lpstr>
      <vt:lpstr>T-Test: Einseitig vs. Zweiseitig</vt:lpstr>
      <vt:lpstr>T-Test: R</vt:lpstr>
      <vt:lpstr>T-Test: Varianten</vt:lpstr>
      <vt:lpstr>T-Test: Vorrausetzungen</vt:lpstr>
      <vt:lpstr>Mann-Whitney-U</vt:lpstr>
      <vt:lpstr>Lernziele</vt:lpstr>
      <vt:lpstr>Literatur</vt:lpstr>
      <vt:lpstr>Hausaufgabe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1044</cp:revision>
  <dcterms:modified xsi:type="dcterms:W3CDTF">2019-10-22T08:38:26Z</dcterms:modified>
</cp:coreProperties>
</file>