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319" r:id="rId2"/>
    <p:sldId id="257" r:id="rId3"/>
    <p:sldId id="258" r:id="rId4"/>
    <p:sldId id="304" r:id="rId5"/>
    <p:sldId id="266" r:id="rId6"/>
    <p:sldId id="284" r:id="rId7"/>
    <p:sldId id="259" r:id="rId8"/>
    <p:sldId id="260" r:id="rId9"/>
    <p:sldId id="261" r:id="rId10"/>
    <p:sldId id="262" r:id="rId11"/>
    <p:sldId id="263" r:id="rId12"/>
    <p:sldId id="264" r:id="rId13"/>
    <p:sldId id="306" r:id="rId14"/>
    <p:sldId id="305" r:id="rId15"/>
    <p:sldId id="307" r:id="rId16"/>
    <p:sldId id="268" r:id="rId17"/>
    <p:sldId id="308" r:id="rId18"/>
    <p:sldId id="269" r:id="rId19"/>
    <p:sldId id="270" r:id="rId20"/>
    <p:sldId id="274" r:id="rId21"/>
    <p:sldId id="275" r:id="rId22"/>
    <p:sldId id="271" r:id="rId23"/>
    <p:sldId id="272" r:id="rId24"/>
    <p:sldId id="276" r:id="rId25"/>
    <p:sldId id="309" r:id="rId26"/>
    <p:sldId id="310" r:id="rId27"/>
    <p:sldId id="311" r:id="rId28"/>
    <p:sldId id="312" r:id="rId29"/>
    <p:sldId id="273" r:id="rId30"/>
    <p:sldId id="320" r:id="rId31"/>
    <p:sldId id="277" r:id="rId32"/>
    <p:sldId id="314" r:id="rId33"/>
    <p:sldId id="294" r:id="rId34"/>
    <p:sldId id="315" r:id="rId35"/>
    <p:sldId id="316" r:id="rId36"/>
    <p:sldId id="317" r:id="rId37"/>
    <p:sldId id="321" r:id="rId38"/>
    <p:sldId id="285" r:id="rId39"/>
    <p:sldId id="297" r:id="rId40"/>
    <p:sldId id="287" r:id="rId41"/>
    <p:sldId id="296" r:id="rId42"/>
    <p:sldId id="288" r:id="rId43"/>
    <p:sldId id="289" r:id="rId44"/>
    <p:sldId id="298" r:id="rId45"/>
    <p:sldId id="286" r:id="rId46"/>
    <p:sldId id="279" r:id="rId47"/>
    <p:sldId id="280" r:id="rId48"/>
    <p:sldId id="313" r:id="rId49"/>
    <p:sldId id="295" r:id="rId50"/>
    <p:sldId id="318" r:id="rId51"/>
    <p:sldId id="282" r:id="rId52"/>
    <p:sldId id="283" r:id="rId53"/>
    <p:sldId id="292" r:id="rId5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userDrawn="1">
          <p15:clr>
            <a:srgbClr val="A4A3A4"/>
          </p15:clr>
        </p15:guide>
        <p15:guide id="2" pos="15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9DDB"/>
    <a:srgbClr val="D9D5C7"/>
    <a:srgbClr val="D4D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07" autoAdjust="0"/>
    <p:restoredTop sz="73282" autoAdjust="0"/>
  </p:normalViewPr>
  <p:slideViewPr>
    <p:cSldViewPr>
      <p:cViewPr>
        <p:scale>
          <a:sx n="75" d="100"/>
          <a:sy n="75" d="100"/>
        </p:scale>
        <p:origin x="354" y="54"/>
      </p:cViewPr>
      <p:guideLst>
        <p:guide orient="horz" pos="3521"/>
        <p:guide pos="154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xMode val="edge"/>
          <c:yMode val="edge"/>
          <c:x val="1.9915176101788681E-2"/>
          <c:y val="3.7526017380995799E-2"/>
          <c:w val="0.96016951974102049"/>
          <c:h val="0.84745638058891559"/>
        </c:manualLayout>
      </c:layout>
      <c:barChart>
        <c:barDir val="col"/>
        <c:grouping val="clustered"/>
        <c:varyColors val="0"/>
        <c:ser>
          <c:idx val="0"/>
          <c:order val="0"/>
          <c:tx>
            <c:v>Fehlererzeugung</c:v>
          </c:tx>
          <c:spPr>
            <a:solidFill>
              <a:srgbClr val="FF6F00"/>
            </a:solidFill>
            <a:ln>
              <a:solidFill>
                <a:srgbClr val="000000"/>
              </a:solidFill>
            </a:ln>
          </c:spPr>
          <c:invertIfNegative val="0"/>
          <c:cat>
            <c:strLit>
              <c:ptCount val="6"/>
              <c:pt idx="0">
                <c:v>Analyse</c:v>
              </c:pt>
              <c:pt idx="1">
                <c:v>Design</c:v>
              </c:pt>
              <c:pt idx="2">
                <c:v>Codierung</c:v>
              </c:pt>
              <c:pt idx="3">
                <c:v>Modul Test</c:v>
              </c:pt>
              <c:pt idx="4">
                <c:v>System Test</c:v>
              </c:pt>
              <c:pt idx="5">
                <c:v>Einsatz</c:v>
              </c:pt>
            </c:strLit>
          </c:cat>
          <c:val>
            <c:numLit>
              <c:formatCode>General</c:formatCode>
              <c:ptCount val="6"/>
              <c:pt idx="0">
                <c:v>10</c:v>
              </c:pt>
              <c:pt idx="1">
                <c:v>40</c:v>
              </c:pt>
              <c:pt idx="2">
                <c:v>50</c:v>
              </c:pt>
              <c:pt idx="3">
                <c:v>0</c:v>
              </c:pt>
              <c:pt idx="4">
                <c:v>0</c:v>
              </c:pt>
              <c:pt idx="5">
                <c:v>0</c:v>
              </c:pt>
            </c:numLit>
          </c:val>
          <c:extLst>
            <c:ext xmlns:c16="http://schemas.microsoft.com/office/drawing/2014/chart" uri="{C3380CC4-5D6E-409C-BE32-E72D297353CC}">
              <c16:uniqueId val="{00000000-B05C-4E6D-BB86-1EA042F3F160}"/>
            </c:ext>
          </c:extLst>
        </c:ser>
        <c:ser>
          <c:idx val="1"/>
          <c:order val="1"/>
          <c:tx>
            <c:v>Fehleridentifikation</c:v>
          </c:tx>
          <c:spPr>
            <a:solidFill>
              <a:srgbClr val="008000"/>
            </a:solidFill>
            <a:ln>
              <a:solidFill>
                <a:srgbClr val="000000"/>
              </a:solidFill>
            </a:ln>
          </c:spPr>
          <c:invertIfNegative val="0"/>
          <c:cat>
            <c:strLit>
              <c:ptCount val="6"/>
              <c:pt idx="0">
                <c:v>Analyse</c:v>
              </c:pt>
              <c:pt idx="1">
                <c:v>Design</c:v>
              </c:pt>
              <c:pt idx="2">
                <c:v>Codierung</c:v>
              </c:pt>
              <c:pt idx="3">
                <c:v>Modul Test</c:v>
              </c:pt>
              <c:pt idx="4">
                <c:v>System Test</c:v>
              </c:pt>
              <c:pt idx="5">
                <c:v>Einsatz</c:v>
              </c:pt>
            </c:strLit>
          </c:cat>
          <c:val>
            <c:numLit>
              <c:formatCode>General</c:formatCode>
              <c:ptCount val="6"/>
              <c:pt idx="0">
                <c:v>3</c:v>
              </c:pt>
              <c:pt idx="1">
                <c:v>5</c:v>
              </c:pt>
              <c:pt idx="2">
                <c:v>15</c:v>
              </c:pt>
              <c:pt idx="3">
                <c:v>35</c:v>
              </c:pt>
              <c:pt idx="4">
                <c:v>40</c:v>
              </c:pt>
              <c:pt idx="5">
                <c:v>2</c:v>
              </c:pt>
            </c:numLit>
          </c:val>
          <c:extLst>
            <c:ext xmlns:c16="http://schemas.microsoft.com/office/drawing/2014/chart" uri="{C3380CC4-5D6E-409C-BE32-E72D297353CC}">
              <c16:uniqueId val="{00000001-B05C-4E6D-BB86-1EA042F3F160}"/>
            </c:ext>
          </c:extLst>
        </c:ser>
        <c:ser>
          <c:idx val="2"/>
          <c:order val="2"/>
          <c:tx>
            <c:v>Kosten der Fehlerbehebung</c:v>
          </c:tx>
          <c:spPr>
            <a:solidFill>
              <a:srgbClr val="2300DC"/>
            </a:solidFill>
            <a:ln>
              <a:solidFill>
                <a:srgbClr val="000000"/>
              </a:solidFill>
            </a:ln>
          </c:spPr>
          <c:invertIfNegative val="0"/>
          <c:cat>
            <c:strLit>
              <c:ptCount val="6"/>
              <c:pt idx="0">
                <c:v>Analyse</c:v>
              </c:pt>
              <c:pt idx="1">
                <c:v>Design</c:v>
              </c:pt>
              <c:pt idx="2">
                <c:v>Codierung</c:v>
              </c:pt>
              <c:pt idx="3">
                <c:v>Modul Test</c:v>
              </c:pt>
              <c:pt idx="4">
                <c:v>System Test</c:v>
              </c:pt>
              <c:pt idx="5">
                <c:v>Einsatz</c:v>
              </c:pt>
            </c:strLit>
          </c:cat>
          <c:val>
            <c:numLit>
              <c:formatCode>General</c:formatCode>
              <c:ptCount val="6"/>
              <c:pt idx="0">
                <c:v>1</c:v>
              </c:pt>
              <c:pt idx="1">
                <c:v>3</c:v>
              </c:pt>
              <c:pt idx="2">
                <c:v>4</c:v>
              </c:pt>
              <c:pt idx="3">
                <c:v>14</c:v>
              </c:pt>
              <c:pt idx="4">
                <c:v>30</c:v>
              </c:pt>
              <c:pt idx="5">
                <c:v>60</c:v>
              </c:pt>
            </c:numLit>
          </c:val>
          <c:extLst>
            <c:ext xmlns:c16="http://schemas.microsoft.com/office/drawing/2014/chart" uri="{C3380CC4-5D6E-409C-BE32-E72D297353CC}">
              <c16:uniqueId val="{00000002-B05C-4E6D-BB86-1EA042F3F160}"/>
            </c:ext>
          </c:extLst>
        </c:ser>
        <c:dLbls>
          <c:showLegendKey val="0"/>
          <c:showVal val="0"/>
          <c:showCatName val="0"/>
          <c:showSerName val="0"/>
          <c:showPercent val="0"/>
          <c:showBubbleSize val="0"/>
        </c:dLbls>
        <c:gapWidth val="150"/>
        <c:axId val="113404416"/>
        <c:axId val="102597184"/>
      </c:barChart>
      <c:valAx>
        <c:axId val="102597184"/>
        <c:scaling>
          <c:orientation val="minMax"/>
        </c:scaling>
        <c:delete val="0"/>
        <c:axPos val="l"/>
        <c:majorGridlines/>
        <c:numFmt formatCode="General" sourceLinked="0"/>
        <c:majorTickMark val="out"/>
        <c:minorTickMark val="none"/>
        <c:tickLblPos val="nextTo"/>
        <c:spPr>
          <a:ln w="0">
            <a:solidFill>
              <a:srgbClr val="000000"/>
            </a:solidFill>
            <a:prstDash val="solid"/>
          </a:ln>
        </c:spPr>
        <c:txPr>
          <a:bodyPr/>
          <a:lstStyle/>
          <a:p>
            <a:pPr>
              <a:defRPr sz="1390" b="0">
                <a:latin typeface="Bitstream Vera Sans" pitchFamily="34"/>
                <a:ea typeface="Bitstream Vera Sans" pitchFamily="2"/>
                <a:cs typeface="Bitstream Vera Sans" pitchFamily="2"/>
              </a:defRPr>
            </a:pPr>
            <a:endParaRPr lang="en-US"/>
          </a:p>
        </c:txPr>
        <c:crossAx val="113404416"/>
        <c:crosses val="autoZero"/>
        <c:crossBetween val="between"/>
      </c:valAx>
      <c:catAx>
        <c:axId val="113404416"/>
        <c:scaling>
          <c:orientation val="minMax"/>
        </c:scaling>
        <c:delete val="0"/>
        <c:axPos val="b"/>
        <c:majorGridlines/>
        <c:numFmt formatCode="General" sourceLinked="0"/>
        <c:majorTickMark val="out"/>
        <c:minorTickMark val="none"/>
        <c:tickLblPos val="nextTo"/>
        <c:spPr>
          <a:ln w="0">
            <a:solidFill>
              <a:srgbClr val="000000"/>
            </a:solidFill>
            <a:prstDash val="solid"/>
          </a:ln>
        </c:spPr>
        <c:txPr>
          <a:bodyPr/>
          <a:lstStyle/>
          <a:p>
            <a:pPr>
              <a:defRPr sz="1100" b="0">
                <a:latin typeface="Bitstream Vera Sans" pitchFamily="34"/>
                <a:ea typeface="Bitstream Vera Sans" pitchFamily="2"/>
                <a:cs typeface="Bitstream Vera Sans" pitchFamily="2"/>
              </a:defRPr>
            </a:pPr>
            <a:endParaRPr lang="en-US"/>
          </a:p>
        </c:txPr>
        <c:crossAx val="102597184"/>
        <c:crossesAt val="0"/>
        <c:auto val="1"/>
        <c:lblAlgn val="ctr"/>
        <c:lblOffset val="100"/>
        <c:noMultiLvlLbl val="0"/>
      </c:catAx>
      <c:spPr>
        <a:noFill/>
        <a:ln>
          <a:noFill/>
        </a:ln>
      </c:spPr>
    </c:plotArea>
    <c:legend>
      <c:legendPos val="b"/>
      <c:layout/>
      <c:overlay val="0"/>
      <c:spPr>
        <a:noFill/>
        <a:ln>
          <a:solidFill>
            <a:srgbClr val="000000"/>
          </a:solidFill>
        </a:ln>
      </c:spPr>
      <c:txPr>
        <a:bodyPr/>
        <a:lstStyle/>
        <a:p>
          <a:pPr>
            <a:defRPr sz="1190" b="0">
              <a:latin typeface="Bitstream Vera Sans" pitchFamily="34"/>
              <a:ea typeface="Bitstream Vera Sans" pitchFamily="2"/>
              <a:cs typeface="Bitstream Vera Sans" pitchFamily="2"/>
            </a:defRPr>
          </a:pPr>
          <a:endParaRPr lang="en-US"/>
        </a:p>
      </c:txPr>
    </c:legend>
    <c:plotVisOnly val="1"/>
    <c:dispBlanksAs val="gap"/>
    <c:showDLblsOverMax val="0"/>
  </c:chart>
  <c:spPr>
    <a:solidFill>
      <a:srgbClr val="FFFFFF">
        <a:alpha val="0"/>
      </a:srgbClr>
    </a:solidFill>
    <a:ln>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555DF-A998-4826-B2E4-6D27A37DCCB3}" type="datetimeFigureOut">
              <a:rPr lang="de-DE" smtClean="0"/>
              <a:pPr/>
              <a:t>30.09.2019</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E17EF-A9BB-4D33-B1DA-2A5BBAB4D44E}" type="slidenum">
              <a:rPr lang="en-US" smtClean="0"/>
              <a:pPr/>
              <a:t>‹Nr.›</a:t>
            </a:fld>
            <a:endParaRPr lang="en-US"/>
          </a:p>
        </p:txBody>
      </p:sp>
    </p:spTree>
    <p:extLst>
      <p:ext uri="{BB962C8B-B14F-4D97-AF65-F5344CB8AC3E}">
        <p14:creationId xmlns:p14="http://schemas.microsoft.com/office/powerpoint/2010/main" val="155294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a:t>
            </a:fld>
            <a:endParaRPr lang="en-US"/>
          </a:p>
        </p:txBody>
      </p:sp>
    </p:spTree>
    <p:extLst>
      <p:ext uri="{BB962C8B-B14F-4D97-AF65-F5344CB8AC3E}">
        <p14:creationId xmlns:p14="http://schemas.microsoft.com/office/powerpoint/2010/main" val="2802180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Wenn Boeing </a:t>
            </a:r>
            <a:r>
              <a:rPr lang="de-DE" baseline="0" dirty="0" smtClean="0"/>
              <a:t>neuen Chef mittendrin bekommen hätte, hätte sich vielleicht das Klima in der Firma geändert?</a:t>
            </a:r>
          </a:p>
          <a:p>
            <a:r>
              <a:rPr lang="de-DE" baseline="0" dirty="0" err="1" smtClean="0"/>
              <a:t>Netflix</a:t>
            </a:r>
            <a:r>
              <a:rPr lang="de-DE" baseline="0" dirty="0" smtClean="0"/>
              <a:t> begann als DVD-Verleihservice, Abo, immer 2-3 DVDs automatisch, und die sollten natürlich am besten zu den Vorlieben der Nutzer passen; sollte mit ML gehen; Challenge: besser als vorhandener Algorithmus um mindestens 10%; dotiert mit einer Million: Hat mehrere Jahre gedauert, bis dies  tatsächlich erreicht wurde. Innerhalb dieser Jahre hat sich das Geschäft von Verleih auf Streaming umgestellt; Challenge war dann obsolet; aber Geld wurde trotzdem ausgezahlt</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13</a:t>
            </a:fld>
            <a:endParaRPr lang="en-US"/>
          </a:p>
        </p:txBody>
      </p:sp>
    </p:spTree>
    <p:extLst>
      <p:ext uri="{BB962C8B-B14F-4D97-AF65-F5344CB8AC3E}">
        <p14:creationId xmlns:p14="http://schemas.microsoft.com/office/powerpoint/2010/main" val="2388101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cs typeface="Arial" charset="0"/>
              </a:rPr>
              <a:pPr fontAlgn="base">
                <a:spcBef>
                  <a:spcPct val="0"/>
                </a:spcBef>
                <a:spcAft>
                  <a:spcPct val="0"/>
                </a:spcAft>
                <a:defRPr/>
              </a:pPr>
              <a:t>14</a:t>
            </a:fld>
            <a:endParaRPr lang="de-DE">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15</a:t>
            </a:fld>
            <a:endParaRPr lang="en-US"/>
          </a:p>
        </p:txBody>
      </p:sp>
    </p:spTree>
    <p:extLst>
      <p:ext uri="{BB962C8B-B14F-4D97-AF65-F5344CB8AC3E}">
        <p14:creationId xmlns:p14="http://schemas.microsoft.com/office/powerpoint/2010/main" val="1260270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Reden mit allen Stakeholdern:</a:t>
            </a:r>
            <a:r>
              <a:rPr lang="de-DE" baseline="0" dirty="0" smtClean="0"/>
              <a:t> ist natürlich sehr aufwendig; aber nur deswegen sollte man nicht eine Gruppe auslassen und denken: Ach, passt schon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18</a:t>
            </a:fld>
            <a:endParaRPr lang="en-US"/>
          </a:p>
        </p:txBody>
      </p:sp>
    </p:spTree>
    <p:extLst>
      <p:ext uri="{BB962C8B-B14F-4D97-AF65-F5344CB8AC3E}">
        <p14:creationId xmlns:p14="http://schemas.microsoft.com/office/powerpoint/2010/main" val="9036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Studierende, die App</a:t>
            </a:r>
            <a:r>
              <a:rPr lang="en-US" baseline="0"/>
              <a:t> benutzen</a:t>
            </a:r>
          </a:p>
          <a:p>
            <a:r>
              <a:rPr lang="en-US" baseline="0"/>
              <a:t>Studierende, die App nicht benutzen</a:t>
            </a:r>
            <a:endParaRPr lang="en-US"/>
          </a:p>
          <a:p>
            <a:r>
              <a:rPr lang="en-US"/>
              <a:t>Mensa-Angestellte</a:t>
            </a:r>
          </a:p>
          <a:p>
            <a:r>
              <a:rPr lang="en-US"/>
              <a:t>Datenschutzbeauftragte</a:t>
            </a:r>
          </a:p>
          <a:p>
            <a:r>
              <a:rPr lang="en-US"/>
              <a:t>Mitarbeiter</a:t>
            </a:r>
          </a:p>
          <a:p>
            <a:endParaRPr lang="en-US"/>
          </a:p>
          <a:p>
            <a:r>
              <a:rPr lang="en-US"/>
              <a:t>Beispiel</a:t>
            </a:r>
            <a:r>
              <a:rPr lang="en-US" baseline="0"/>
              <a:t>-Anforderung aus Sicht der Studierenden nennen; Plätze in der Mensa reservieren können; kostenlos sein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pPr lvl="1"/>
            <a:r>
              <a:rPr lang="de-DE"/>
              <a:t>"Ich mache mich JETZT mit meinen X Freunden auf den Weg. Das System soll einfach und schnell Plätze finden und reservieren.“</a:t>
            </a:r>
          </a:p>
          <a:p>
            <a:pPr lvl="1"/>
            <a:r>
              <a:rPr lang="de-DE"/>
              <a:t>„Es soll möglich sein, Plätze sehr einfach wieder freizugeben.“</a:t>
            </a:r>
          </a:p>
          <a:p>
            <a:pPr lvl="1"/>
            <a:endParaRPr lang="de-DE"/>
          </a:p>
          <a:p>
            <a:r>
              <a:rPr lang="en-US"/>
              <a:t>Beispiel-Anforderung</a:t>
            </a:r>
            <a:r>
              <a:rPr lang="en-US" baseline="0"/>
              <a:t>: Plätze müssen sofort reserviert werden. Manuelle Umsetzung der Reservierung daher nicht möglich</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10 Minuten:</a:t>
            </a:r>
          </a:p>
          <a:p>
            <a:pPr marL="0" marR="0" indent="0" algn="l" defTabSz="914400" rtl="0" eaLnBrk="1" fontAlgn="auto" latinLnBrk="0" hangingPunct="1">
              <a:lnSpc>
                <a:spcPct val="100000"/>
              </a:lnSpc>
              <a:spcBef>
                <a:spcPts val="0"/>
              </a:spcBef>
              <a:spcAft>
                <a:spcPts val="0"/>
              </a:spcAft>
              <a:buClrTx/>
              <a:buSzTx/>
              <a:buFontTx/>
              <a:buNone/>
              <a:tabLst/>
              <a:defRPr/>
            </a:pPr>
            <a:r>
              <a:rPr lang="en-US"/>
              <a:t>Links: </a:t>
            </a:r>
            <a:r>
              <a:rPr lang="en-US" baseline="0"/>
              <a:t>Stakeholder-basiert</a:t>
            </a:r>
            <a:endParaRPr lang="en-US"/>
          </a:p>
          <a:p>
            <a:r>
              <a:rPr lang="en-US"/>
              <a:t>Rechts:</a:t>
            </a:r>
            <a:r>
              <a:rPr lang="en-US" baseline="0"/>
              <a:t> </a:t>
            </a:r>
            <a:r>
              <a:rPr lang="en-US"/>
              <a:t>Szenario-basiert</a:t>
            </a:r>
          </a:p>
        </p:txBody>
      </p:sp>
      <p:sp>
        <p:nvSpPr>
          <p:cNvPr id="4" name="Foliennummernplatzhalter 3"/>
          <p:cNvSpPr>
            <a:spLocks noGrp="1"/>
          </p:cNvSpPr>
          <p:nvPr>
            <p:ph type="sldNum" sz="quarter" idx="10"/>
          </p:nvPr>
        </p:nvSpPr>
        <p:spPr/>
        <p:txBody>
          <a:bodyPr/>
          <a:lstStyle/>
          <a:p>
            <a:fld id="{B2DE17EF-A9BB-4D33-B1DA-2A5BBAB4D44E}"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Kategorisierung</a:t>
            </a:r>
            <a:r>
              <a:rPr lang="en-US" baseline="0"/>
              <a:t> von Anforderungen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Wer</a:t>
            </a:r>
            <a:r>
              <a:rPr lang="en-US" dirty="0"/>
              <a:t> </a:t>
            </a:r>
            <a:r>
              <a:rPr lang="en-US" dirty="0" err="1"/>
              <a:t>würde</a:t>
            </a:r>
            <a:r>
              <a:rPr lang="en-US" dirty="0"/>
              <a:t> stakeholder-</a:t>
            </a:r>
            <a:r>
              <a:rPr lang="en-US" dirty="0" err="1"/>
              <a:t>basiert</a:t>
            </a:r>
            <a:r>
              <a:rPr lang="en-US" dirty="0"/>
              <a:t> </a:t>
            </a:r>
            <a:r>
              <a:rPr lang="en-US" dirty="0" err="1"/>
              <a:t>empfehlen</a:t>
            </a:r>
            <a:r>
              <a:rPr lang="en-US" dirty="0"/>
              <a:t>?</a:t>
            </a:r>
          </a:p>
          <a:p>
            <a:r>
              <a:rPr lang="en-US" dirty="0" err="1"/>
              <a:t>Wer</a:t>
            </a:r>
            <a:r>
              <a:rPr lang="en-US" dirty="0"/>
              <a:t> </a:t>
            </a:r>
            <a:r>
              <a:rPr lang="en-US" dirty="0" err="1"/>
              <a:t>würde</a:t>
            </a:r>
            <a:r>
              <a:rPr lang="en-US" dirty="0"/>
              <a:t> </a:t>
            </a:r>
            <a:r>
              <a:rPr lang="en-US" dirty="0" err="1"/>
              <a:t>szenario-basiert</a:t>
            </a:r>
            <a:r>
              <a:rPr lang="en-US" baseline="0" dirty="0"/>
              <a:t> </a:t>
            </a:r>
            <a:r>
              <a:rPr lang="en-US" baseline="0" dirty="0" err="1"/>
              <a:t>empfehlen</a:t>
            </a:r>
            <a:r>
              <a:rPr lang="en-US" baseline="0" dirty="0"/>
              <a:t>?</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Aufgabe</a:t>
            </a:r>
            <a:r>
              <a:rPr lang="en-US" dirty="0"/>
              <a:t>: </a:t>
            </a:r>
            <a:r>
              <a:rPr lang="en-US" dirty="0" err="1"/>
              <a:t>Gefunden</a:t>
            </a:r>
            <a:r>
              <a:rPr lang="en-US" baseline="0" dirty="0" err="1"/>
              <a:t>e</a:t>
            </a:r>
            <a:r>
              <a:rPr lang="en-US" baseline="0" dirty="0"/>
              <a:t> </a:t>
            </a:r>
            <a:r>
              <a:rPr lang="en-US" baseline="0" dirty="0" err="1"/>
              <a:t>Anforderungen</a:t>
            </a:r>
            <a:r>
              <a:rPr lang="en-US" baseline="0" dirty="0"/>
              <a:t> in </a:t>
            </a:r>
            <a:r>
              <a:rPr lang="en-US" baseline="0" dirty="0" err="1"/>
              <a:t>funktionale</a:t>
            </a:r>
            <a:r>
              <a:rPr lang="en-US" baseline="0" dirty="0"/>
              <a:t> und </a:t>
            </a:r>
            <a:r>
              <a:rPr lang="en-US" baseline="0" dirty="0" err="1"/>
              <a:t>nicht-funktionale</a:t>
            </a:r>
            <a:r>
              <a:rPr lang="en-US" baseline="0" dirty="0"/>
              <a:t> </a:t>
            </a:r>
            <a:r>
              <a:rPr lang="en-US" baseline="0" dirty="0" err="1"/>
              <a:t>Aufteilen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cs typeface="Arial" charset="0"/>
              </a:rPr>
              <a:pPr fontAlgn="base">
                <a:spcBef>
                  <a:spcPct val="0"/>
                </a:spcBef>
                <a:spcAft>
                  <a:spcPct val="0"/>
                </a:spcAft>
                <a:defRPr/>
              </a:pPr>
              <a:t>4</a:t>
            </a:fld>
            <a:endParaRPr lang="de-DE">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Kategorisierung</a:t>
            </a:r>
            <a:r>
              <a:rPr lang="en-US" baseline="0"/>
              <a:t> von Anforderungen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30</a:t>
            </a:fld>
            <a:endParaRPr lang="en-US"/>
          </a:p>
        </p:txBody>
      </p:sp>
    </p:spTree>
    <p:extLst>
      <p:ext uri="{BB962C8B-B14F-4D97-AF65-F5344CB8AC3E}">
        <p14:creationId xmlns:p14="http://schemas.microsoft.com/office/powerpoint/2010/main" val="1132892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33</a:t>
            </a:fld>
            <a:endParaRPr lang="en-US"/>
          </a:p>
        </p:txBody>
      </p:sp>
    </p:spTree>
    <p:extLst>
      <p:ext uri="{BB962C8B-B14F-4D97-AF65-F5344CB8AC3E}">
        <p14:creationId xmlns:p14="http://schemas.microsoft.com/office/powerpoint/2010/main" val="167222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Gefundene</a:t>
            </a:r>
            <a:r>
              <a:rPr lang="en-US" baseline="0" dirty="0"/>
              <a:t> </a:t>
            </a:r>
            <a:r>
              <a:rPr lang="en-US" baseline="0" dirty="0" err="1"/>
              <a:t>Anforderungen</a:t>
            </a:r>
            <a:r>
              <a:rPr lang="en-US" baseline="0" dirty="0"/>
              <a:t> </a:t>
            </a:r>
            <a:r>
              <a:rPr lang="en-US" baseline="0" dirty="0" err="1"/>
              <a:t>als</a:t>
            </a:r>
            <a:r>
              <a:rPr lang="en-US" baseline="0" dirty="0"/>
              <a:t> </a:t>
            </a:r>
            <a:r>
              <a:rPr lang="en-US" baseline="0" dirty="0" err="1"/>
              <a:t>Beispiele</a:t>
            </a:r>
            <a:endParaRPr lang="en-US" baseline="0" dirty="0"/>
          </a:p>
          <a:p>
            <a:r>
              <a:rPr lang="en-US" baseline="0" dirty="0" err="1"/>
              <a:t>Daraus</a:t>
            </a:r>
            <a:r>
              <a:rPr lang="en-US" baseline="0" dirty="0"/>
              <a:t> </a:t>
            </a:r>
            <a:r>
              <a:rPr lang="en-US" baseline="0" dirty="0" err="1"/>
              <a:t>messbare</a:t>
            </a:r>
            <a:r>
              <a:rPr lang="en-US" baseline="0" dirty="0"/>
              <a:t> </a:t>
            </a:r>
            <a:r>
              <a:rPr lang="en-US" baseline="0" dirty="0" err="1"/>
              <a:t>Anforderungen</a:t>
            </a:r>
            <a:r>
              <a:rPr lang="en-US" baseline="0" dirty="0"/>
              <a:t> </a:t>
            </a:r>
            <a:r>
              <a:rPr lang="en-US" baseline="0" dirty="0" err="1"/>
              <a:t>generieren</a:t>
            </a:r>
            <a:r>
              <a:rPr lang="en-US" baseline="0" dirty="0"/>
              <a:t> </a:t>
            </a:r>
            <a:r>
              <a:rPr lang="en-US" baseline="0" dirty="0" err="1"/>
              <a:t>lassen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37</a:t>
            </a:fld>
            <a:endParaRPr lang="en-US"/>
          </a:p>
        </p:txBody>
      </p:sp>
    </p:spTree>
    <p:extLst>
      <p:ext uri="{BB962C8B-B14F-4D97-AF65-F5344CB8AC3E}">
        <p14:creationId xmlns:p14="http://schemas.microsoft.com/office/powerpoint/2010/main" val="2626155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pPr lvl="1"/>
            <a:r>
              <a:rPr lang="de-DE" dirty="0" err="1"/>
              <a:t>Functionality</a:t>
            </a:r>
            <a:r>
              <a:rPr lang="de-DE" dirty="0"/>
              <a:t> – was geleistet werden muss</a:t>
            </a:r>
          </a:p>
          <a:p>
            <a:pPr lvl="1"/>
            <a:endParaRPr lang="de-DE" dirty="0"/>
          </a:p>
          <a:p>
            <a:pPr lvl="1"/>
            <a:r>
              <a:rPr lang="de-DE" dirty="0"/>
              <a:t>Usability – zentrale (</a:t>
            </a:r>
            <a:r>
              <a:rPr lang="de-DE" dirty="0" err="1"/>
              <a:t>Be</a:t>
            </a:r>
            <a:r>
              <a:rPr lang="de-DE" dirty="0"/>
              <a:t>-)</a:t>
            </a:r>
            <a:r>
              <a:rPr lang="de-DE" dirty="0" err="1"/>
              <a:t>nutzungskonzepte</a:t>
            </a:r>
            <a:endParaRPr lang="de-DE" dirty="0"/>
          </a:p>
          <a:p>
            <a:pPr lvl="1"/>
            <a:endParaRPr lang="de-DE" dirty="0"/>
          </a:p>
          <a:p>
            <a:pPr lvl="1"/>
            <a:r>
              <a:rPr lang="de-DE" dirty="0" err="1"/>
              <a:t>Reliability</a:t>
            </a:r>
            <a:r>
              <a:rPr lang="de-DE" dirty="0"/>
              <a:t> – Zuverlässigkeit, Ausfalltoleranz</a:t>
            </a:r>
          </a:p>
          <a:p>
            <a:pPr lvl="1"/>
            <a:endParaRPr lang="de-DE" dirty="0"/>
          </a:p>
          <a:p>
            <a:pPr lvl="1"/>
            <a:r>
              <a:rPr lang="de-DE" dirty="0"/>
              <a:t>Performance - Leistungsanforderungen</a:t>
            </a:r>
          </a:p>
          <a:p>
            <a:pPr lvl="1"/>
            <a:endParaRPr lang="de-DE" dirty="0"/>
          </a:p>
          <a:p>
            <a:pPr lvl="1"/>
            <a:r>
              <a:rPr lang="de-DE" dirty="0" err="1"/>
              <a:t>Supportability</a:t>
            </a:r>
            <a:r>
              <a:rPr lang="de-DE" dirty="0"/>
              <a:t> – Wartbarkeit, Installation, Service</a:t>
            </a:r>
          </a:p>
          <a:p>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38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Erhältlich beim Übungsleiter auf Anfrage</a:t>
            </a:r>
          </a:p>
        </p:txBody>
      </p:sp>
      <p:sp>
        <p:nvSpPr>
          <p:cNvPr id="4" name="Foliennummernplatzhalter 3"/>
          <p:cNvSpPr>
            <a:spLocks noGrp="1"/>
          </p:cNvSpPr>
          <p:nvPr>
            <p:ph type="sldNum" sz="quarter" idx="10"/>
          </p:nvPr>
        </p:nvSpPr>
        <p:spPr/>
        <p:txBody>
          <a:bodyPr/>
          <a:lstStyle/>
          <a:p>
            <a:fld id="{B2DE17EF-A9BB-4D33-B1DA-2A5BBAB4D44E}" type="slidenum">
              <a:rPr lang="en-US" smtClean="0"/>
              <a:pPr/>
              <a:t>40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Bei</a:t>
            </a:r>
            <a:r>
              <a:rPr lang="en-US" baseline="0" dirty="0"/>
              <a:t> </a:t>
            </a:r>
            <a:r>
              <a:rPr lang="en-US" baseline="0" dirty="0" err="1"/>
              <a:t>Beschreibung</a:t>
            </a:r>
            <a:r>
              <a:rPr lang="en-US" baseline="0" dirty="0"/>
              <a:t> </a:t>
            </a:r>
            <a:r>
              <a:rPr lang="en-US" baseline="0" dirty="0" err="1"/>
              <a:t>darauf</a:t>
            </a:r>
            <a:r>
              <a:rPr lang="en-US" baseline="0" dirty="0"/>
              <a:t> </a:t>
            </a:r>
            <a:r>
              <a:rPr lang="en-US" baseline="0" dirty="0" err="1"/>
              <a:t>achten</a:t>
            </a:r>
            <a:r>
              <a:rPr lang="en-US" baseline="0" dirty="0"/>
              <a:t>, </a:t>
            </a:r>
            <a:r>
              <a:rPr lang="en-US" baseline="0" dirty="0" err="1"/>
              <a:t>dass</a:t>
            </a:r>
            <a:r>
              <a:rPr lang="en-US" baseline="0" dirty="0"/>
              <a:t> </a:t>
            </a:r>
            <a:r>
              <a:rPr lang="en-US" baseline="0" dirty="0" err="1"/>
              <a:t>Anforderungen</a:t>
            </a:r>
            <a:r>
              <a:rPr lang="en-US" baseline="0" dirty="0"/>
              <a:t> gut </a:t>
            </a:r>
            <a:r>
              <a:rPr lang="en-US" baseline="0" dirty="0" err="1"/>
              <a:t>definiert</a:t>
            </a:r>
            <a:r>
              <a:rPr lang="en-US" baseline="0" dirty="0"/>
              <a:t> </a:t>
            </a:r>
            <a:r>
              <a:rPr lang="en-US" baseline="0" dirty="0" err="1"/>
              <a:t>sind</a:t>
            </a:r>
            <a:r>
              <a:rPr lang="en-US" baseline="0" dirty="0"/>
              <a:t>.</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Problem, das MCAS lösen sollte: Das unruhige Verhalten der Boeing 747 Max bei extremen</a:t>
            </a:r>
            <a:r>
              <a:rPr lang="de-DE" baseline="0" dirty="0" smtClean="0"/>
              <a:t> Flugmanövern</a:t>
            </a:r>
          </a:p>
          <a:p>
            <a:endParaRPr lang="de-DE" baseline="0" dirty="0" smtClean="0"/>
          </a:p>
          <a:p>
            <a:r>
              <a:rPr lang="de-DE" baseline="0" dirty="0" smtClean="0"/>
              <a:t>Ziel erreichen: Apollo 11: Landung auf dem Mond; gleichzeitig Kontakt zum Orbiter halten, damit im Notfall abgebrochen werden kann</a:t>
            </a:r>
          </a:p>
          <a:p>
            <a:endParaRPr lang="de-DE" baseline="0" dirty="0" smtClean="0"/>
          </a:p>
          <a:p>
            <a:r>
              <a:rPr lang="de-DE" baseline="0" dirty="0" smtClean="0"/>
              <a:t>Vertrag/Standard: </a:t>
            </a:r>
            <a:r>
              <a:rPr lang="de-DE" baseline="0" dirty="0" smtClean="0"/>
              <a:t>Sicherheitsverhalten beim AT &amp; T Netzwerk, falls ein Switch ausfiel (führte zu einer Kettenreaktion); North East Blackout: Sicherstellen von Verteilen der Last</a:t>
            </a:r>
            <a:endParaRPr lang="de-DE" baseline="0" dirty="0" smtClean="0"/>
          </a:p>
          <a:p>
            <a:r>
              <a:rPr lang="de-DE" baseline="0" dirty="0" smtClean="0"/>
              <a:t>	</a:t>
            </a:r>
          </a:p>
          <a:p>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5</a:t>
            </a:fld>
            <a:endParaRPr lang="en-US"/>
          </a:p>
        </p:txBody>
      </p:sp>
    </p:spTree>
    <p:extLst>
      <p:ext uri="{BB962C8B-B14F-4D97-AF65-F5344CB8AC3E}">
        <p14:creationId xmlns:p14="http://schemas.microsoft.com/office/powerpoint/2010/main" val="2047760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Eingeschaften</a:t>
            </a:r>
            <a:r>
              <a:rPr lang="de-DE" dirty="0" smtClean="0"/>
              <a:t>:</a:t>
            </a:r>
            <a:r>
              <a:rPr lang="de-DE" baseline="0" dirty="0" smtClean="0"/>
              <a:t> Welche hatte MCAS? -&gt; Input von Sensoren, Nase des Flugzeugs um 0.6 Grad absenken</a:t>
            </a:r>
          </a:p>
          <a:p>
            <a:r>
              <a:rPr lang="de-DE" baseline="0" dirty="0" smtClean="0"/>
              <a:t>Funktionalität: Flug stabilisieren</a:t>
            </a:r>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err="1" smtClean="0"/>
              <a:t>Einsatzsszenario</a:t>
            </a:r>
            <a:r>
              <a:rPr lang="de-DE" baseline="0" dirty="0" smtClean="0"/>
              <a:t>: </a:t>
            </a:r>
            <a:r>
              <a:rPr lang="de-DE" baseline="0" dirty="0" smtClean="0"/>
              <a:t>Sollte sich im Notfall einschalten</a:t>
            </a:r>
          </a:p>
          <a:p>
            <a:r>
              <a:rPr lang="de-DE" dirty="0" smtClean="0"/>
              <a:t>Qualität: ?? Dazu müsste man die Spezifikation</a:t>
            </a:r>
            <a:r>
              <a:rPr lang="de-DE" baseline="0" dirty="0" smtClean="0"/>
              <a:t> genau kennen</a:t>
            </a:r>
          </a:p>
          <a:p>
            <a:endParaRPr lang="de-DE" baseline="0" dirty="0" smtClean="0"/>
          </a:p>
          <a:p>
            <a:r>
              <a:rPr lang="de-DE" baseline="0" dirty="0" smtClean="0"/>
              <a:t>Stakeholder: Jeder, der irgendein Interesse an der Software hat: Wer ist das bei MCAS? Haben wir wirklich alle Gruppen? -&gt; Schwierig zu sagen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6</a:t>
            </a:fld>
            <a:endParaRPr lang="en-US"/>
          </a:p>
        </p:txBody>
      </p:sp>
    </p:spTree>
    <p:extLst>
      <p:ext uri="{BB962C8B-B14F-4D97-AF65-F5344CB8AC3E}">
        <p14:creationId xmlns:p14="http://schemas.microsoft.com/office/powerpoint/2010/main" val="3389779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Eine</a:t>
            </a:r>
            <a:r>
              <a:rPr lang="de-DE" baseline="0" dirty="0" smtClean="0"/>
              <a:t> Übersicht über verschiedene Stakeholder; es gibt verschiedene Sprachen und Missverständnisse, darum ist eine genaue Anforderungsanalyse wichtig</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7</a:t>
            </a:fld>
            <a:endParaRPr lang="en-US"/>
          </a:p>
        </p:txBody>
      </p:sp>
    </p:spTree>
    <p:extLst>
      <p:ext uri="{BB962C8B-B14F-4D97-AF65-F5344CB8AC3E}">
        <p14:creationId xmlns:p14="http://schemas.microsoft.com/office/powerpoint/2010/main" val="3974583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Wann wird ein Fehler eingebaut</a:t>
            </a:r>
            <a:r>
              <a:rPr lang="de-DE" baseline="0" dirty="0" smtClean="0"/>
              <a:t>; wann wird er entdeckt? Wie teuer ist es, ihn zu beheben?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8</a:t>
            </a:fld>
            <a:endParaRPr lang="en-US"/>
          </a:p>
        </p:txBody>
      </p:sp>
    </p:spTree>
    <p:extLst>
      <p:ext uri="{BB962C8B-B14F-4D97-AF65-F5344CB8AC3E}">
        <p14:creationId xmlns:p14="http://schemas.microsoft.com/office/powerpoint/2010/main" val="4101745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lnSpcReduction="10000"/>
          </a:bodyPr>
          <a:lstStyle/>
          <a:p>
            <a:r>
              <a:rPr lang="de-DE" sz="3600" dirty="0" smtClean="0"/>
              <a:t>Stellt</a:t>
            </a:r>
            <a:r>
              <a:rPr lang="de-DE" sz="3600" baseline="0" dirty="0" smtClean="0"/>
              <a:t> euch vor, ihr gründet ein Startup;</a:t>
            </a:r>
          </a:p>
          <a:p>
            <a:r>
              <a:rPr lang="de-DE" sz="3600" baseline="0" dirty="0" smtClean="0"/>
              <a:t>Für 250.000 kann man drei Mitarbeiter das erste Jahr bezahlen, im zweiten wird es schon schwieriger, drittes dann problematisch;</a:t>
            </a:r>
          </a:p>
          <a:p>
            <a:r>
              <a:rPr lang="de-DE" sz="3600" baseline="0" dirty="0" smtClean="0"/>
              <a:t>Nach drei Jahren wollt ihr dann die Software ausliefern…</a:t>
            </a:r>
          </a:p>
          <a:p>
            <a:r>
              <a:rPr lang="de-DE" sz="3600" baseline="0" dirty="0" smtClean="0"/>
              <a:t>Wenn die Anforderungen nicht klar definiert sind, ist es schwer, die Abnahme einzufordern</a:t>
            </a:r>
            <a:endParaRPr lang="en-US" sz="3600"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Kunden haben vielleicht nur eine ungefähre Vorstellung, kennen nicht</a:t>
            </a:r>
            <a:r>
              <a:rPr lang="de-DE" baseline="0" dirty="0" smtClean="0"/>
              <a:t> die ganzen Einsatzszenarien</a:t>
            </a:r>
          </a:p>
          <a:p>
            <a:endParaRPr lang="de-DE" baseline="0" dirty="0" smtClean="0"/>
          </a:p>
          <a:p>
            <a:r>
              <a:rPr lang="de-DE" baseline="0" dirty="0" smtClean="0"/>
              <a:t>Fachsprache: MCAS: Angle </a:t>
            </a:r>
            <a:r>
              <a:rPr lang="de-DE" baseline="0" dirty="0" err="1" smtClean="0"/>
              <a:t>of</a:t>
            </a:r>
            <a:r>
              <a:rPr lang="de-DE" baseline="0" dirty="0" smtClean="0"/>
              <a:t> </a:t>
            </a:r>
            <a:r>
              <a:rPr lang="de-DE" baseline="0" dirty="0" err="1" smtClean="0"/>
              <a:t>attack</a:t>
            </a:r>
            <a:r>
              <a:rPr lang="de-DE" baseline="0" dirty="0" smtClean="0"/>
              <a:t>, Strömungsabriss</a:t>
            </a:r>
          </a:p>
          <a:p>
            <a:endParaRPr lang="de-DE" sz="1200" b="0" i="0" kern="1200" baseline="0" dirty="0" smtClean="0">
              <a:solidFill>
                <a:schemeClr val="tx1"/>
              </a:solidFill>
              <a:effectLst/>
              <a:latin typeface="+mn-lt"/>
              <a:ea typeface="+mn-ea"/>
              <a:cs typeface="+mn-cs"/>
            </a:endParaRPr>
          </a:p>
          <a:p>
            <a:r>
              <a:rPr lang="de-DE" sz="1200" b="0" i="0" kern="1200" baseline="0" dirty="0" smtClean="0">
                <a:solidFill>
                  <a:schemeClr val="tx1"/>
                </a:solidFill>
                <a:effectLst/>
                <a:latin typeface="+mn-lt"/>
                <a:ea typeface="+mn-ea"/>
                <a:cs typeface="+mn-cs"/>
              </a:rPr>
              <a:t>MCAS: Organisatorisch: Kritik bei innerhalb von Boeing nicht erwünscht; schnelle Auslieferung der 747 Max sowie Vermeidung von zusätzlichem teuren Training</a:t>
            </a:r>
          </a:p>
          <a:p>
            <a:endParaRPr lang="de-DE" baseline="0" dirty="0" smtClean="0"/>
          </a:p>
        </p:txBody>
      </p:sp>
      <p:sp>
        <p:nvSpPr>
          <p:cNvPr id="4" name="Foliennummernplatzhalter 3"/>
          <p:cNvSpPr>
            <a:spLocks noGrp="1"/>
          </p:cNvSpPr>
          <p:nvPr>
            <p:ph type="sldNum" sz="quarter" idx="10"/>
          </p:nvPr>
        </p:nvSpPr>
        <p:spPr/>
        <p:txBody>
          <a:bodyPr/>
          <a:lstStyle/>
          <a:p>
            <a:fld id="{B2DE17EF-A9BB-4D33-B1DA-2A5BBAB4D44E}" type="slidenum">
              <a:rPr lang="en-US" smtClean="0"/>
              <a:pPr/>
              <a:t>11</a:t>
            </a:fld>
            <a:endParaRPr lang="en-US"/>
          </a:p>
        </p:txBody>
      </p:sp>
    </p:spTree>
    <p:extLst>
      <p:ext uri="{BB962C8B-B14F-4D97-AF65-F5344CB8AC3E}">
        <p14:creationId xmlns:p14="http://schemas.microsoft.com/office/powerpoint/2010/main" val="10713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Widersprüche:</a:t>
            </a:r>
            <a:r>
              <a:rPr lang="de-DE" baseline="0" dirty="0" smtClean="0"/>
              <a:t> 747 Max: Piloten/Fluggäste: Sicherheit -&gt; extra Training; Boeing: Kunden sollen weiter bei ihnen kaufen, das geht besser ohne extra </a:t>
            </a:r>
            <a:r>
              <a:rPr lang="de-DE" baseline="0" dirty="0" err="1" smtClean="0"/>
              <a:t>training</a:t>
            </a:r>
            <a:r>
              <a:rPr lang="de-DE" baseline="0" dirty="0" smtClean="0"/>
              <a:t>; Airlines: Sicherheit einerseits, aber keine zusätzlichen Kosten andererseits; FAA (Federal Aviation Administration):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12</a:t>
            </a:fld>
            <a:endParaRPr lang="en-US"/>
          </a:p>
        </p:txBody>
      </p:sp>
    </p:spTree>
    <p:extLst>
      <p:ext uri="{BB962C8B-B14F-4D97-AF65-F5344CB8AC3E}">
        <p14:creationId xmlns:p14="http://schemas.microsoft.com/office/powerpoint/2010/main" val="6050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EED4BE39-4DAA-4868-BC52-333396D16709}" type="datetime1">
              <a:rPr lang="de-DE"/>
              <a:pPr>
                <a:defRPr/>
              </a:pPr>
              <a:t>30.09.2019</a:t>
            </a:fld>
            <a:endParaRPr lang="de-DE"/>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pPr>
                <a:defRPr/>
              </a:pPr>
              <a:t>‹Nr.›</a:t>
            </a:fld>
            <a:endParaRPr lang="de-DE"/>
          </a:p>
        </p:txBody>
      </p:sp>
    </p:spTree>
    <p:extLst>
      <p:ext uri="{BB962C8B-B14F-4D97-AF65-F5344CB8AC3E}">
        <p14:creationId xmlns:p14="http://schemas.microsoft.com/office/powerpoint/2010/main" val="321968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E61CC21-B26F-4586-88BB-6E8D92114321}" type="datetime1">
              <a:rPr lang="de-DE" smtClean="0"/>
              <a:pPr/>
              <a:t>30.09.2019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E41E21B1-5E32-4670-8686-EF35BFCF47B3}" type="datetime1">
              <a:rPr lang="de-DE" smtClean="0"/>
              <a:pPr/>
              <a:t>30.09.2019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BF00947-966B-4F5F-9E15-7684178BD27C}" type="datetime1">
              <a:rPr lang="de-DE" smtClean="0"/>
              <a:pPr/>
              <a:t>30.09.2019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1_Zwei Inhalte">
    <p:bg>
      <p:bgPr>
        <a:solidFill>
          <a:srgbClr val="D9D5C7"/>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9EB1DF9-88FB-48FC-A405-BF23CB33E452}" type="datetime1">
              <a:rPr lang="de-DE" smtClean="0"/>
              <a:pPr/>
              <a:t>30.09.2019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00A75E-DFE9-4E93-B3F8-F158B8DA0622}" type="datetime1">
              <a:rPr lang="de-DE" smtClean="0"/>
              <a:pPr/>
              <a:t>30.09.2019</a:t>
            </a:fld>
            <a:endParaRPr lang="de-DE"/>
          </a:p>
        </p:txBody>
      </p:sp>
      <p:sp>
        <p:nvSpPr>
          <p:cNvPr id="8" name="Fußzeilenplatzhalter 7"/>
          <p:cNvSpPr>
            <a:spLocks noGrp="1"/>
          </p:cNvSpPr>
          <p:nvPr>
            <p:ph type="ftr" sz="quarter" idx="11"/>
          </p:nvPr>
        </p:nvSpPr>
        <p:spPr/>
        <p:txBody>
          <a:bodyPr/>
          <a:lstStyle/>
          <a:p>
            <a:r>
              <a:rPr lang="en-US"/>
              <a:t>Software Engineering: Requirements Engineering - Janet Siegmund</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_Vergleich">
    <p:bg>
      <p:bgPr>
        <a:solidFill>
          <a:srgbClr val="D9D5C7"/>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697AC762-A805-456A-99C4-752A731E7576}" type="datetime1">
              <a:rPr lang="de-DE" smtClean="0"/>
              <a:pPr/>
              <a:t>30.09.2019</a:t>
            </a:fld>
            <a:endParaRPr lang="de-DE"/>
          </a:p>
        </p:txBody>
      </p:sp>
      <p:sp>
        <p:nvSpPr>
          <p:cNvPr id="8" name="Fußzeilenplatzhalter 7"/>
          <p:cNvSpPr>
            <a:spLocks noGrp="1"/>
          </p:cNvSpPr>
          <p:nvPr>
            <p:ph type="ftr" sz="quarter" idx="11"/>
          </p:nvPr>
        </p:nvSpPr>
        <p:spPr/>
        <p:txBody>
          <a:bodyPr/>
          <a:lstStyle/>
          <a:p>
            <a:r>
              <a:rPr lang="en-US"/>
              <a:t>Software Engineering: Requirements Engineering - Janet Siegmund</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6987D21-B5E2-4C5A-AE86-429CB3A1FDF1}" type="datetime1">
              <a:rPr lang="de-DE" smtClean="0"/>
              <a:pPr/>
              <a:t>30.09.2019</a:t>
            </a:fld>
            <a:endParaRPr lang="de-DE"/>
          </a:p>
        </p:txBody>
      </p:sp>
      <p:sp>
        <p:nvSpPr>
          <p:cNvPr id="4" name="Fußzeilenplatzhalter 3"/>
          <p:cNvSpPr>
            <a:spLocks noGrp="1"/>
          </p:cNvSpPr>
          <p:nvPr>
            <p:ph type="ftr" sz="quarter" idx="11"/>
          </p:nvPr>
        </p:nvSpPr>
        <p:spPr/>
        <p:txBody>
          <a:bodyPr/>
          <a:lstStyle/>
          <a:p>
            <a:r>
              <a:rPr lang="en-US"/>
              <a:t>Software Engineering: Requirements Engineering - Janet Siegmund</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05B8B04-CAD8-448A-B87A-E0F30A453DA2}" type="datetime1">
              <a:rPr lang="de-DE" smtClean="0"/>
              <a:pPr/>
              <a:t>30.09.2019</a:t>
            </a:fld>
            <a:endParaRPr lang="de-DE"/>
          </a:p>
        </p:txBody>
      </p:sp>
      <p:sp>
        <p:nvSpPr>
          <p:cNvPr id="3" name="Fußzeilenplatzhalter 2"/>
          <p:cNvSpPr>
            <a:spLocks noGrp="1"/>
          </p:cNvSpPr>
          <p:nvPr>
            <p:ph type="ftr" sz="quarter" idx="11"/>
          </p:nvPr>
        </p:nvSpPr>
        <p:spPr/>
        <p:txBody>
          <a:bodyPr/>
          <a:lstStyle/>
          <a:p>
            <a:r>
              <a:rPr lang="en-US"/>
              <a:t>Software Engineering: Requirements Engineering - Janet Siegmund</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5E791660-6CFF-46FF-B82D-1CCFA422E718}" type="datetime1">
              <a:rPr lang="de-DE" smtClean="0"/>
              <a:pPr/>
              <a:t>30.09.2019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26086489-D1D5-4BAA-8284-C1B8F4E27246}" type="datetime1">
              <a:rPr lang="de-DE" smtClean="0"/>
              <a:pPr/>
              <a:t>30.09.2019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2"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30.09.2019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10" name="Inhaltsplatzhalter 2"/>
          <p:cNvSpPr>
            <a:spLocks noGrp="1"/>
          </p:cNvSpPr>
          <p:nvPr>
            <p:ph idx="1"/>
          </p:nvPr>
        </p:nvSpPr>
        <p:spPr>
          <a:xfrm>
            <a:off x="1631504" y="2132856"/>
            <a:ext cx="10513168" cy="4594820"/>
          </a:xfrm>
        </p:spPr>
        <p:txBody>
          <a:bodyPr>
            <a:normAutofit/>
          </a:bodyPr>
          <a:lstStyle>
            <a:lvl1pPr>
              <a:defRPr sz="2400">
                <a:solidFill>
                  <a:srgbClr val="AB9DDB"/>
                </a:solidFill>
              </a:defRPr>
            </a:lvl1pPr>
            <a:lvl2pPr>
              <a:defRPr sz="2400">
                <a:solidFill>
                  <a:srgbClr val="AB9DDB"/>
                </a:solidFill>
              </a:defRPr>
            </a:lvl2pPr>
            <a:lvl3pPr>
              <a:defRPr sz="1600">
                <a:solidFill>
                  <a:srgbClr val="AB9DDB"/>
                </a:solidFill>
              </a:defRPr>
            </a:lvl3pPr>
            <a:lvl4pPr>
              <a:defRPr sz="1600">
                <a:solidFill>
                  <a:srgbClr val="AB9DDB"/>
                </a:solidFill>
              </a:defRPr>
            </a:lvl4pPr>
            <a:lvl5pPr>
              <a:defRPr sz="1600">
                <a:solidFill>
                  <a:srgbClr val="AB9DDB"/>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32626050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91E87CA-2A49-4FF4-B052-C1E29E871362}" type="datetime1">
              <a:rPr lang="de-DE" smtClean="0"/>
              <a:pPr/>
              <a:t>30.09.2019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D97239D-A672-4B9A-A67A-D231FAA20F20}" type="datetime1">
              <a:rPr lang="de-DE" smtClean="0"/>
              <a:pPr/>
              <a:t>30.09.2019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4"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30.09.2019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Tree>
    <p:extLst>
      <p:ext uri="{BB962C8B-B14F-4D97-AF65-F5344CB8AC3E}">
        <p14:creationId xmlns:p14="http://schemas.microsoft.com/office/powerpoint/2010/main" val="25583505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pic>
        <p:nvPicPr>
          <p:cNvPr id="9" name="Picture 2"/>
          <p:cNvPicPr>
            <a:picLocks noChangeAspect="1" noChangeArrowheads="1"/>
          </p:cNvPicPr>
          <p:nvPr userDrawn="1"/>
        </p:nvPicPr>
        <p:blipFill>
          <a:blip r:embed="rId3" cstate="print">
            <a:lum bright="82000"/>
          </a:blip>
          <a:stretch>
            <a:fillRect/>
          </a:stretch>
        </p:blipFill>
        <p:spPr bwMode="auto">
          <a:xfrm>
            <a:off x="8693410" y="3573020"/>
            <a:ext cx="3095625" cy="3095625"/>
          </a:xfrm>
          <a:prstGeom prst="rect">
            <a:avLst/>
          </a:prstGeom>
          <a:noFill/>
          <a:ln>
            <a:noFill/>
          </a:ln>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30.09.2019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37708731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el und Inhalt">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4" y="-1"/>
            <a:ext cx="12202583" cy="6882025"/>
          </a:xfrm>
          <a:prstGeom prst="rect">
            <a:avLst/>
          </a:prstGeom>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30.09.2019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pic>
        <p:nvPicPr>
          <p:cNvPr id="11" name="Picture 2" descr="http://blogs.cornell.edu/glp-ial23/files/2014/05/murmeltier-popup-1vv41vb.jpg"/>
          <p:cNvPicPr>
            <a:picLocks noChangeAspect="1" noChangeArrowheads="1"/>
          </p:cNvPicPr>
          <p:nvPr userDrawn="1"/>
        </p:nvPicPr>
        <p:blipFill>
          <a:blip r:embed="rId3" cstate="print">
            <a:extLst/>
          </a:blip>
          <a:srcRect/>
          <a:stretch>
            <a:fillRect/>
          </a:stretch>
        </p:blipFill>
        <p:spPr bwMode="auto">
          <a:xfrm>
            <a:off x="9900085" y="5307726"/>
            <a:ext cx="1512167" cy="1008112"/>
          </a:xfrm>
          <a:prstGeom prst="rect">
            <a:avLst/>
          </a:prstGeom>
          <a:ln>
            <a:noFill/>
          </a:ln>
          <a:effectLst>
            <a:softEdge rad="112500"/>
          </a:effectLst>
          <a:extLst/>
        </p:spPr>
      </p:pic>
    </p:spTree>
    <p:extLst>
      <p:ext uri="{BB962C8B-B14F-4D97-AF65-F5344CB8AC3E}">
        <p14:creationId xmlns:p14="http://schemas.microsoft.com/office/powerpoint/2010/main" val="142944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el und Inhalt">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p>
        </p:txBody>
      </p:sp>
      <p:cxnSp>
        <p:nvCxnSpPr>
          <p:cNvPr id="11"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30.09.2019</a:t>
            </a:fld>
            <a:endParaRPr lang="de-DE"/>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208413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chemeClr val="bg1">
                    <a:lumMod val="95000"/>
                  </a:schemeClr>
                </a:solidFill>
              </a:rPr>
              <a:t>Software</a:t>
            </a:r>
            <a:r>
              <a:rPr lang="de-DE" sz="1100" baseline="0" dirty="0">
                <a:solidFill>
                  <a:schemeClr val="bg1">
                    <a:lumMod val="95000"/>
                  </a:schemeClr>
                </a:solidFill>
              </a:rPr>
              <a:t> Engineering – Prof. Dr.-Ing. Norbert Siegmund</a:t>
            </a:r>
            <a:endParaRPr lang="de-DE" sz="1100" dirty="0">
              <a:solidFill>
                <a:schemeClr val="bg1">
                  <a:lumMod val="95000"/>
                </a:schemeClr>
              </a:solidFill>
            </a:endParaRPr>
          </a:p>
        </p:txBody>
      </p:sp>
      <p:cxnSp>
        <p:nvCxnSpPr>
          <p:cNvPr id="13"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30.09.2019</a:t>
            </a:fld>
            <a:endParaRPr lang="de-DE"/>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216514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p>
        </p:txBody>
      </p:sp>
      <p:cxnSp>
        <p:nvCxnSpPr>
          <p:cNvPr id="11" name="Gerade Verbindung 8"/>
          <p:cNvCxnSpPr/>
          <p:nvPr userDrawn="1"/>
        </p:nvCxnSpPr>
        <p:spPr>
          <a:xfrm>
            <a:off x="1" y="1484313"/>
            <a:ext cx="12240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30.09.2019</a:t>
            </a:fld>
            <a:endParaRPr lang="de-DE"/>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327545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5E1837E-68D7-4B43-A3BD-E70A8A3CF731}" type="datetime1">
              <a:rPr lang="de-DE" smtClean="0"/>
              <a:pPr/>
              <a:t>30.09.2019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C3472-8307-4DC0-9F38-E33F8AECC696}" type="datetime1">
              <a:rPr lang="de-DE" smtClean="0"/>
              <a:pPr/>
              <a:t>30.09.2019</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Engineering: Requirements Engineering - Janet Siegmund</a:t>
            </a:r>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70" r:id="rId1"/>
    <p:sldLayoutId id="2147483675" r:id="rId2"/>
    <p:sldLayoutId id="2147483676" r:id="rId3"/>
    <p:sldLayoutId id="2147483677" r:id="rId4"/>
    <p:sldLayoutId id="2147483678" r:id="rId5"/>
    <p:sldLayoutId id="2147483671" r:id="rId6"/>
    <p:sldLayoutId id="2147483672" r:id="rId7"/>
    <p:sldLayoutId id="2147483674" r:id="rId8"/>
    <p:sldLayoutId id="2147483649" r:id="rId9"/>
    <p:sldLayoutId id="2147483650" r:id="rId10"/>
    <p:sldLayoutId id="2147483651" r:id="rId11"/>
    <p:sldLayoutId id="2147483652" r:id="rId12"/>
    <p:sldLayoutId id="2147483665" r:id="rId13"/>
    <p:sldLayoutId id="2147483653" r:id="rId14"/>
    <p:sldLayoutId id="2147483666" r:id="rId15"/>
    <p:sldLayoutId id="2147483654" r:id="rId16"/>
    <p:sldLayoutId id="2147483655" r:id="rId17"/>
    <p:sldLayoutId id="2147483656" r:id="rId18"/>
    <p:sldLayoutId id="2147483657" r:id="rId19"/>
    <p:sldLayoutId id="2147483658" r:id="rId20"/>
    <p:sldLayoutId id="2147483659" r:id="rId2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interface-gmbh.de/RequirementsEngineering.htm" TargetMode="Externa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tertitel 7">
            <a:extLst>
              <a:ext uri="{FF2B5EF4-FFF2-40B4-BE49-F238E27FC236}">
                <a16:creationId xmlns:a16="http://schemas.microsoft.com/office/drawing/2014/main" id="{74EEF5CF-E6BE-42C0-8182-126EFF87B3C1}"/>
              </a:ext>
            </a:extLst>
          </p:cNvPr>
          <p:cNvSpPr>
            <a:spLocks noGrp="1"/>
          </p:cNvSpPr>
          <p:nvPr>
            <p:ph type="subTitle" idx="1"/>
          </p:nvPr>
        </p:nvSpPr>
        <p:spPr/>
        <p:txBody>
          <a:bodyPr/>
          <a:lstStyle/>
          <a:p>
            <a:endParaRPr lang="en-US"/>
          </a:p>
        </p:txBody>
      </p:sp>
      <p:sp>
        <p:nvSpPr>
          <p:cNvPr id="11" name="Untertitel 2">
            <a:extLst>
              <a:ext uri="{FF2B5EF4-FFF2-40B4-BE49-F238E27FC236}">
                <a16:creationId xmlns:a16="http://schemas.microsoft.com/office/drawing/2014/main" id="{DD76EACF-016F-4757-AC9E-125D76ECB704}"/>
              </a:ext>
            </a:extLst>
          </p:cNvPr>
          <p:cNvSpPr txBox="1">
            <a:spLocks/>
          </p:cNvSpPr>
          <p:nvPr/>
        </p:nvSpPr>
        <p:spPr>
          <a:xfrm>
            <a:off x="1704306" y="6525344"/>
            <a:ext cx="6911975" cy="36499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80000"/>
              </a:lnSpc>
            </a:pPr>
            <a:r>
              <a:rPr lang="de-DE" sz="1300">
                <a:solidFill>
                  <a:srgbClr val="898989"/>
                </a:solidFill>
              </a:rPr>
              <a:t>Basierend auf dem Material von Oscar Nierstrasz, Sven Apel, Janet Siegmund</a:t>
            </a:r>
            <a:endParaRPr lang="de-DE" sz="1300" dirty="0">
              <a:solidFill>
                <a:srgbClr val="898989"/>
              </a:solidFill>
            </a:endParaRPr>
          </a:p>
        </p:txBody>
      </p:sp>
      <p:sp>
        <p:nvSpPr>
          <p:cNvPr id="12" name="Titel 6">
            <a:extLst>
              <a:ext uri="{FF2B5EF4-FFF2-40B4-BE49-F238E27FC236}">
                <a16:creationId xmlns:a16="http://schemas.microsoft.com/office/drawing/2014/main" id="{BD71B0E9-13C2-44BF-A3ED-4305D072159D}"/>
              </a:ext>
            </a:extLst>
          </p:cNvPr>
          <p:cNvSpPr>
            <a:spLocks noGrp="1"/>
          </p:cNvSpPr>
          <p:nvPr>
            <p:ph type="ctrTitle"/>
          </p:nvPr>
        </p:nvSpPr>
        <p:spPr>
          <a:xfrm>
            <a:off x="1727176" y="684494"/>
            <a:ext cx="7772400" cy="1470025"/>
          </a:xfrm>
        </p:spPr>
        <p:txBody>
          <a:bodyPr>
            <a:normAutofit/>
          </a:bodyPr>
          <a:lstStyle/>
          <a:p>
            <a:pPr algn="l"/>
            <a:r>
              <a:rPr lang="de-DE" dirty="0">
                <a:solidFill>
                  <a:schemeClr val="accent1">
                    <a:lumMod val="75000"/>
                  </a:schemeClr>
                </a:solidFill>
              </a:rPr>
              <a:t>Software Engineering</a:t>
            </a:r>
            <a:br>
              <a:rPr lang="de-DE" dirty="0">
                <a:solidFill>
                  <a:schemeClr val="accent1">
                    <a:lumMod val="75000"/>
                  </a:schemeClr>
                </a:solidFill>
              </a:rPr>
            </a:br>
            <a:r>
              <a:rPr lang="de-DE" sz="2800" dirty="0" err="1">
                <a:solidFill>
                  <a:srgbClr val="F79646">
                    <a:lumMod val="75000"/>
                  </a:srgbClr>
                </a:solidFill>
              </a:rPr>
              <a:t>Requirements</a:t>
            </a:r>
            <a:r>
              <a:rPr lang="de-DE" sz="2800" dirty="0">
                <a:solidFill>
                  <a:srgbClr val="F79646">
                    <a:lumMod val="75000"/>
                  </a:srgbClr>
                </a:solidFill>
              </a:rPr>
              <a:t> Engineering</a:t>
            </a:r>
            <a:endParaRPr lang="de-DE" dirty="0">
              <a:solidFill>
                <a:schemeClr val="accent1">
                  <a:lumMod val="75000"/>
                </a:schemeClr>
              </a:solidFill>
            </a:endParaRPr>
          </a:p>
        </p:txBody>
      </p:sp>
      <p:pic>
        <p:nvPicPr>
          <p:cNvPr id="13" name="Picture 2" descr="http://www.uni-weimar.de/medien/webis/events/pan-15/pan15-figures/logo-bauhaus-universitaet-weimar.png">
            <a:extLst>
              <a:ext uri="{FF2B5EF4-FFF2-40B4-BE49-F238E27FC236}">
                <a16:creationId xmlns:a16="http://schemas.microsoft.com/office/drawing/2014/main" id="{7935A4C3-4C78-4B31-8C0D-453A0C1CE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3953006"/>
            <a:ext cx="4283968" cy="1092560"/>
          </a:xfrm>
          <a:prstGeom prst="rect">
            <a:avLst/>
          </a:prstGeom>
          <a:noFill/>
          <a:extLst>
            <a:ext uri="{909E8E84-426E-40DD-AFC4-6F175D3DCCD1}">
              <a14:hiddenFill xmlns:a14="http://schemas.microsoft.com/office/drawing/2010/main">
                <a:solidFill>
                  <a:srgbClr val="FFFFFF"/>
                </a:solidFill>
              </a14:hiddenFill>
            </a:ext>
          </a:extLst>
        </p:spPr>
      </p:pic>
      <p:sp>
        <p:nvSpPr>
          <p:cNvPr id="14" name="Untertitel 2">
            <a:extLst>
              <a:ext uri="{FF2B5EF4-FFF2-40B4-BE49-F238E27FC236}">
                <a16:creationId xmlns:a16="http://schemas.microsoft.com/office/drawing/2014/main" id="{36759186-0140-4A15-BACD-3A5A4AF04D5D}"/>
              </a:ext>
            </a:extLst>
          </p:cNvPr>
          <p:cNvSpPr txBox="1">
            <a:spLocks/>
          </p:cNvSpPr>
          <p:nvPr/>
        </p:nvSpPr>
        <p:spPr bwMode="auto">
          <a:xfrm>
            <a:off x="1703512" y="4293096"/>
            <a:ext cx="691276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de-DE" sz="1400" dirty="0"/>
          </a:p>
          <a:p>
            <a:pPr algn="l"/>
            <a:endParaRPr lang="de-DE" sz="1400" dirty="0"/>
          </a:p>
          <a:p>
            <a:pPr algn="l"/>
            <a:r>
              <a:rPr lang="de-DE" sz="1400" dirty="0"/>
              <a:t>Prof. Dr.-Ing. Norbert Siegmund</a:t>
            </a:r>
          </a:p>
          <a:p>
            <a:pPr algn="l"/>
            <a:r>
              <a:rPr lang="de-DE" sz="1400" dirty="0"/>
              <a:t>Intelligent Software Systems</a:t>
            </a:r>
          </a:p>
          <a:p>
            <a:pPr algn="l"/>
            <a:endParaRPr lang="de-DE" sz="1400" dirty="0"/>
          </a:p>
        </p:txBody>
      </p:sp>
      <p:pic>
        <p:nvPicPr>
          <p:cNvPr id="15" name="Grafik 14">
            <a:extLst>
              <a:ext uri="{FF2B5EF4-FFF2-40B4-BE49-F238E27FC236}">
                <a16:creationId xmlns:a16="http://schemas.microsoft.com/office/drawing/2014/main" id="{53786369-50EE-4F6A-9EF8-F342C1453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0296" y="2663375"/>
            <a:ext cx="2844824" cy="2515326"/>
          </a:xfrm>
          <a:prstGeom prst="rect">
            <a:avLst/>
          </a:prstGeom>
        </p:spPr>
      </p:pic>
    </p:spTree>
    <p:extLst>
      <p:ext uri="{BB962C8B-B14F-4D97-AF65-F5344CB8AC3E}">
        <p14:creationId xmlns:p14="http://schemas.microsoft.com/office/powerpoint/2010/main" val="117006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Probleme</a:t>
            </a:r>
          </a:p>
        </p:txBody>
      </p:sp>
      <p:sp>
        <p:nvSpPr>
          <p:cNvPr id="6" name="Inhaltsplatzhalter 5"/>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10</a:t>
            </a:fld>
            <a:endParaRPr lang="de-DE"/>
          </a:p>
        </p:txBody>
      </p:sp>
      <p:pic>
        <p:nvPicPr>
          <p:cNvPr id="23554" name="Picture 2" descr="http://www.machinediscovery.com/nise/images/requirements.jpg"/>
          <p:cNvPicPr>
            <a:picLocks noChangeAspect="1" noChangeArrowheads="1"/>
          </p:cNvPicPr>
          <p:nvPr/>
        </p:nvPicPr>
        <p:blipFill>
          <a:blip r:embed="rId2" cstate="print"/>
          <a:srcRect/>
          <a:stretch>
            <a:fillRect/>
          </a:stretch>
        </p:blipFill>
        <p:spPr bwMode="auto">
          <a:xfrm>
            <a:off x="2855640" y="1772816"/>
            <a:ext cx="6500858" cy="471312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Probleme</a:t>
            </a:r>
            <a:r>
              <a:rPr lang="en-US" dirty="0"/>
              <a:t> </a:t>
            </a:r>
            <a:r>
              <a:rPr lang="en-US" dirty="0" smtClean="0"/>
              <a:t>-- </a:t>
            </a:r>
            <a:r>
              <a:rPr lang="en-US" dirty="0" err="1"/>
              <a:t>Kunden</a:t>
            </a:r>
            <a:endParaRPr lang="en-US" dirty="0"/>
          </a:p>
        </p:txBody>
      </p:sp>
      <p:sp>
        <p:nvSpPr>
          <p:cNvPr id="3" name="Inhaltsplatzhalter 2"/>
          <p:cNvSpPr>
            <a:spLocks noGrp="1"/>
          </p:cNvSpPr>
          <p:nvPr>
            <p:ph idx="1"/>
          </p:nvPr>
        </p:nvSpPr>
        <p:spPr/>
        <p:txBody>
          <a:bodyPr>
            <a:normAutofit/>
          </a:bodyPr>
          <a:lstStyle/>
          <a:p>
            <a:r>
              <a:rPr lang="de-DE" dirty="0"/>
              <a:t>Kunden wissen nicht, was sie wirklich wollen</a:t>
            </a:r>
          </a:p>
          <a:p>
            <a:endParaRPr lang="de-DE" dirty="0"/>
          </a:p>
          <a:p>
            <a:r>
              <a:rPr lang="de-DE" dirty="0"/>
              <a:t>Kunden benutzen ihre eigene Fachsprache</a:t>
            </a:r>
          </a:p>
          <a:p>
            <a:endParaRPr lang="de-DE" dirty="0"/>
          </a:p>
          <a:p>
            <a:r>
              <a:rPr lang="de-DE" dirty="0"/>
              <a:t>Politische und organisatorische Faktoren können Anforderungen beeinflussen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11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Probleme</a:t>
            </a:r>
            <a:r>
              <a:rPr lang="en-US" dirty="0" smtClean="0"/>
              <a:t> </a:t>
            </a:r>
            <a:r>
              <a:rPr lang="en-US" dirty="0"/>
              <a:t>-- </a:t>
            </a:r>
            <a:r>
              <a:rPr lang="en-US" dirty="0" err="1"/>
              <a:t>Widersprüche</a:t>
            </a:r>
            <a:endParaRPr lang="en-US" dirty="0"/>
          </a:p>
        </p:txBody>
      </p:sp>
      <p:sp>
        <p:nvSpPr>
          <p:cNvPr id="3" name="Inhaltsplatzhalter 2"/>
          <p:cNvSpPr>
            <a:spLocks noGrp="1"/>
          </p:cNvSpPr>
          <p:nvPr>
            <p:ph idx="1"/>
          </p:nvPr>
        </p:nvSpPr>
        <p:spPr/>
        <p:txBody>
          <a:bodyPr/>
          <a:lstStyle/>
          <a:p>
            <a:r>
              <a:rPr lang="de-DE"/>
              <a:t>Verschiedene Stakeholder können widersprüchliche Anforderungen haben</a:t>
            </a:r>
          </a:p>
          <a:p>
            <a:r>
              <a:rPr lang="de-DE"/>
              <a:t>Neue Stakeholder mischen sich ein</a:t>
            </a:r>
            <a:endParaRPr lang="en-US"/>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12</a:t>
            </a:fld>
            <a:endParaRPr lang="de-DE"/>
          </a:p>
        </p:txBody>
      </p:sp>
      <p:pic>
        <p:nvPicPr>
          <p:cNvPr id="26626" name="Picture 2" descr="File:Stakeholder in-ex.png"/>
          <p:cNvPicPr>
            <a:picLocks noChangeAspect="1" noChangeArrowheads="1"/>
          </p:cNvPicPr>
          <p:nvPr/>
        </p:nvPicPr>
        <p:blipFill>
          <a:blip r:embed="rId3" cstate="print"/>
          <a:srcRect/>
          <a:stretch>
            <a:fillRect/>
          </a:stretch>
        </p:blipFill>
        <p:spPr bwMode="auto">
          <a:xfrm>
            <a:off x="2452662" y="3429001"/>
            <a:ext cx="4224344" cy="2595757"/>
          </a:xfrm>
          <a:prstGeom prst="rect">
            <a:avLst/>
          </a:prstGeom>
          <a:noFill/>
        </p:spPr>
      </p:pic>
      <p:sp>
        <p:nvSpPr>
          <p:cNvPr id="6" name="Rechteck 5"/>
          <p:cNvSpPr/>
          <p:nvPr/>
        </p:nvSpPr>
        <p:spPr>
          <a:xfrm>
            <a:off x="6667505" y="5628427"/>
            <a:ext cx="2847959" cy="415498"/>
          </a:xfrm>
          <a:prstGeom prst="rect">
            <a:avLst/>
          </a:prstGeom>
        </p:spPr>
        <p:txBody>
          <a:bodyPr wrap="none" bIns="0">
            <a:spAutoFit/>
          </a:bodyPr>
          <a:lstStyle/>
          <a:p>
            <a:r>
              <a:rPr lang="en-US" sz="1200"/>
              <a:t>© Grochim</a:t>
            </a:r>
          </a:p>
          <a:p>
            <a:r>
              <a:rPr lang="en-US" sz="1200"/>
              <a:t>[http://de.wikipedia.org/wiki/Stakeholder]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626"/>
                                        </p:tgtEl>
                                        <p:attrNameLst>
                                          <p:attrName>style.visibility</p:attrName>
                                        </p:attrNameLst>
                                      </p:cBhvr>
                                      <p:to>
                                        <p:strVal val="visible"/>
                                      </p:to>
                                    </p:set>
                                    <p:animEffect transition="in" filter="fade">
                                      <p:cBhvr>
                                        <p:cTn id="17" dur="1000"/>
                                        <p:tgtEl>
                                          <p:spTgt spid="266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Problem </a:t>
            </a:r>
            <a:r>
              <a:rPr lang="de-DE" dirty="0"/>
              <a:t>-- Evolution</a:t>
            </a:r>
          </a:p>
        </p:txBody>
      </p:sp>
      <p:sp>
        <p:nvSpPr>
          <p:cNvPr id="3" name="Inhaltsplatzhalter 2"/>
          <p:cNvSpPr>
            <a:spLocks noGrp="1"/>
          </p:cNvSpPr>
          <p:nvPr>
            <p:ph idx="1"/>
          </p:nvPr>
        </p:nvSpPr>
        <p:spPr/>
        <p:txBody>
          <a:bodyPr/>
          <a:lstStyle/>
          <a:p>
            <a:endParaRPr lang="de-DE" dirty="0"/>
          </a:p>
          <a:p>
            <a:r>
              <a:rPr lang="de-DE" dirty="0"/>
              <a:t>“</a:t>
            </a:r>
            <a:r>
              <a:rPr lang="de-DE" dirty="0" err="1"/>
              <a:t>Requirements</a:t>
            </a:r>
            <a:r>
              <a:rPr lang="de-DE" dirty="0"/>
              <a:t> </a:t>
            </a:r>
            <a:r>
              <a:rPr lang="de-DE" i="1" dirty="0" err="1">
                <a:solidFill>
                  <a:srgbClr val="7F0101"/>
                </a:solidFill>
              </a:rPr>
              <a:t>always</a:t>
            </a:r>
            <a:r>
              <a:rPr lang="de-DE" i="1" dirty="0">
                <a:solidFill>
                  <a:srgbClr val="7F0101"/>
                </a:solidFill>
              </a:rPr>
              <a:t> </a:t>
            </a:r>
            <a:r>
              <a:rPr lang="de-DE" i="1" dirty="0" err="1">
                <a:solidFill>
                  <a:srgbClr val="7F0101"/>
                </a:solidFill>
              </a:rPr>
              <a:t>evolve</a:t>
            </a:r>
            <a:r>
              <a:rPr lang="de-DE" dirty="0"/>
              <a:t>” </a:t>
            </a:r>
          </a:p>
          <a:p>
            <a:pPr lvl="1"/>
            <a:r>
              <a:rPr lang="de-DE" dirty="0"/>
              <a:t>Durch besseres Verständnis </a:t>
            </a:r>
            <a:r>
              <a:rPr lang="de-DE" dirty="0" smtClean="0"/>
              <a:t>darüber, </a:t>
            </a:r>
            <a:r>
              <a:rPr lang="de-DE" dirty="0"/>
              <a:t>was der Kunde wirklich braucht </a:t>
            </a:r>
          </a:p>
          <a:p>
            <a:pPr lvl="1"/>
            <a:r>
              <a:rPr lang="de-DE" dirty="0"/>
              <a:t>Durch Änderungen in den Zielen der Organisation</a:t>
            </a:r>
          </a:p>
          <a:p>
            <a:pPr lvl="1"/>
            <a:endParaRPr lang="de-DE" dirty="0"/>
          </a:p>
          <a:p>
            <a:r>
              <a:rPr lang="de-DE" dirty="0"/>
              <a:t>Daher wichtig: “</a:t>
            </a:r>
            <a:r>
              <a:rPr lang="de-DE" i="1" dirty="0">
                <a:solidFill>
                  <a:srgbClr val="7F0101"/>
                </a:solidFill>
              </a:rPr>
              <a:t>plan </a:t>
            </a:r>
            <a:r>
              <a:rPr lang="de-DE" i="1" dirty="0" err="1">
                <a:solidFill>
                  <a:srgbClr val="7F0101"/>
                </a:solidFill>
              </a:rPr>
              <a:t>for</a:t>
            </a:r>
            <a:r>
              <a:rPr lang="de-DE" i="1" dirty="0">
                <a:solidFill>
                  <a:srgbClr val="7F0101"/>
                </a:solidFill>
              </a:rPr>
              <a:t> </a:t>
            </a:r>
            <a:r>
              <a:rPr lang="de-DE" i="1" dirty="0" err="1">
                <a:solidFill>
                  <a:srgbClr val="7F0101"/>
                </a:solidFill>
              </a:rPr>
              <a:t>change</a:t>
            </a:r>
            <a:r>
              <a:rPr lang="de-DE" dirty="0"/>
              <a:t>” in den </a:t>
            </a:r>
            <a:r>
              <a:rPr lang="de-DE" dirty="0" err="1"/>
              <a:t>Requirements</a:t>
            </a:r>
            <a:endParaRPr lang="de-DE" dirty="0"/>
          </a:p>
          <a:p>
            <a:pPr lvl="1"/>
            <a:endParaRPr lang="de-DE" dirty="0"/>
          </a:p>
          <a:p>
            <a:endParaRPr lang="de-DE" dirty="0"/>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13</a:t>
            </a:fld>
            <a:endParaRPr lang="de-DE"/>
          </a:p>
        </p:txBody>
      </p:sp>
      <p:pic>
        <p:nvPicPr>
          <p:cNvPr id="1026" name="Picture 2" descr="https://www.cse.msu.edu/~zhangy72/netflix/images/netfli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00" y="4821267"/>
            <a:ext cx="2448272" cy="1632181"/>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p:cNvSpPr/>
          <p:nvPr/>
        </p:nvSpPr>
        <p:spPr>
          <a:xfrm>
            <a:off x="7117156" y="6440436"/>
            <a:ext cx="3550844" cy="276999"/>
          </a:xfrm>
          <a:prstGeom prst="rect">
            <a:avLst/>
          </a:prstGeom>
        </p:spPr>
        <p:txBody>
          <a:bodyPr wrap="none">
            <a:spAutoFit/>
          </a:bodyPr>
          <a:lstStyle/>
          <a:p>
            <a:r>
              <a:rPr lang="en-US" sz="1200" dirty="0"/>
              <a:t>Source: https://www.cse.msu.edu/~zhangy72/netflix/</a:t>
            </a:r>
          </a:p>
        </p:txBody>
      </p:sp>
    </p:spTree>
    <p:extLst>
      <p:ext uri="{BB962C8B-B14F-4D97-AF65-F5344CB8AC3E}">
        <p14:creationId xmlns:p14="http://schemas.microsoft.com/office/powerpoint/2010/main" val="1631346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251949"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43010" name="Textfeld 2"/>
          <p:cNvSpPr txBox="1">
            <a:spLocks noChangeArrowheads="1"/>
          </p:cNvSpPr>
          <p:nvPr/>
        </p:nvSpPr>
        <p:spPr bwMode="auto">
          <a:xfrm>
            <a:off x="1919288" y="1916113"/>
            <a:ext cx="8048998" cy="1569660"/>
          </a:xfrm>
          <a:prstGeom prst="rect">
            <a:avLst/>
          </a:prstGeom>
          <a:noFill/>
          <a:ln w="9525">
            <a:noFill/>
            <a:miter lim="800000"/>
            <a:headEnd/>
            <a:tailEnd/>
          </a:ln>
        </p:spPr>
        <p:txBody>
          <a:bodyPr wrap="none">
            <a:spAutoFit/>
          </a:bodyPr>
          <a:lstStyle/>
          <a:p>
            <a:r>
              <a:rPr lang="de-DE" sz="4800" dirty="0">
                <a:solidFill>
                  <a:schemeClr val="bg1"/>
                </a:solidFill>
                <a:latin typeface="Calibri" pitchFamily="34" charset="0"/>
              </a:rPr>
              <a:t>Wie funktioniert </a:t>
            </a:r>
          </a:p>
          <a:p>
            <a:r>
              <a:rPr lang="de-DE" sz="4800" dirty="0">
                <a:solidFill>
                  <a:schemeClr val="bg1"/>
                </a:solidFill>
                <a:latin typeface="Calibri" pitchFamily="34" charset="0"/>
              </a:rPr>
              <a:t>	</a:t>
            </a:r>
            <a:r>
              <a:rPr lang="de-DE" sz="4800" dirty="0" err="1">
                <a:solidFill>
                  <a:schemeClr val="bg1"/>
                </a:solidFill>
                <a:latin typeface="Calibri" pitchFamily="34" charset="0"/>
              </a:rPr>
              <a:t>Requirements</a:t>
            </a:r>
            <a:r>
              <a:rPr lang="de-DE" sz="4800" dirty="0">
                <a:solidFill>
                  <a:schemeClr val="bg1"/>
                </a:solidFill>
                <a:latin typeface="Calibri" pitchFamily="34" charset="0"/>
              </a:rPr>
              <a:t>	Engineering?</a:t>
            </a:r>
          </a:p>
        </p:txBody>
      </p:sp>
      <p:sp>
        <p:nvSpPr>
          <p:cNvPr id="4" name="Foliennummernplatzhalter 3"/>
          <p:cNvSpPr>
            <a:spLocks noGrp="1"/>
          </p:cNvSpPr>
          <p:nvPr>
            <p:ph type="sldNum" sz="quarter" idx="12"/>
          </p:nvPr>
        </p:nvSpPr>
        <p:spPr/>
        <p:txBody>
          <a:bodyPr/>
          <a:lstStyle/>
          <a:p>
            <a:pPr>
              <a:defRPr/>
            </a:pPr>
            <a:fld id="{955A4B10-9205-419D-9BB2-D0CD2832847A}" type="slidenum">
              <a:rPr lang="de-DE"/>
              <a:pPr>
                <a:defRPr/>
              </a:pPr>
              <a:t>14</a:t>
            </a:fld>
            <a:endParaRPr lang="de-DE"/>
          </a:p>
        </p:txBody>
      </p:sp>
      <p:pic>
        <p:nvPicPr>
          <p:cNvPr id="2050" name="Picture 2" descr="https://ritablueraayitsolutions.files.wordpress.com/2014/03/6747-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286" y="4005064"/>
            <a:ext cx="6096000" cy="190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94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a:t>Requirements</a:t>
            </a:r>
            <a:r>
              <a:rPr lang="de-DE" dirty="0"/>
              <a:t>-Engineering Prozess</a:t>
            </a:r>
          </a:p>
        </p:txBody>
      </p:sp>
      <p:sp>
        <p:nvSpPr>
          <p:cNvPr id="5" name="Inhaltsplatzhalter 4"/>
          <p:cNvSpPr>
            <a:spLocks noGrp="1"/>
          </p:cNvSpPr>
          <p:nvPr>
            <p:ph idx="1"/>
          </p:nvPr>
        </p:nvSpPr>
        <p:spPr/>
        <p:txBody>
          <a:bodyPr/>
          <a:lstStyle/>
          <a:p>
            <a:r>
              <a:rPr lang="de-DE" dirty="0"/>
              <a:t>4 Schritte mit jeweils einer Aktivität</a:t>
            </a:r>
          </a:p>
        </p:txBody>
      </p:sp>
      <p:sp>
        <p:nvSpPr>
          <p:cNvPr id="3" name="Foliennummernplatzhalter 2"/>
          <p:cNvSpPr>
            <a:spLocks noGrp="1"/>
          </p:cNvSpPr>
          <p:nvPr>
            <p:ph type="sldNum" sz="quarter" idx="12"/>
          </p:nvPr>
        </p:nvSpPr>
        <p:spPr/>
        <p:txBody>
          <a:bodyPr/>
          <a:lstStyle/>
          <a:p>
            <a:fld id="{6C6AE60A-B69C-4790-82F7-3882EDF23186}" type="slidenum">
              <a:rPr lang="de-DE" smtClean="0"/>
              <a:pPr/>
              <a:t>15</a:t>
            </a:fld>
            <a:endParaRPr lang="de-DE"/>
          </a:p>
        </p:txBody>
      </p:sp>
      <p:sp>
        <p:nvSpPr>
          <p:cNvPr id="6" name="Rectangle 4"/>
          <p:cNvSpPr>
            <a:spLocks noChangeArrowheads="1"/>
          </p:cNvSpPr>
          <p:nvPr/>
        </p:nvSpPr>
        <p:spPr bwMode="auto">
          <a:xfrm>
            <a:off x="1847851" y="6323014"/>
            <a:ext cx="1808163"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GB" sz="1200" dirty="0">
                <a:solidFill>
                  <a:srgbClr val="A7A7A7"/>
                </a:solidFill>
                <a:latin typeface="Helvetica" pitchFamily="34" charset="0"/>
                <a:ea typeface="ＭＳ Ｐゴシック" pitchFamily="34" charset="-128"/>
                <a:cs typeface="Helvetica" pitchFamily="34" charset="0"/>
              </a:rPr>
              <a:t>© Ian </a:t>
            </a:r>
            <a:r>
              <a:rPr lang="en-GB" sz="1200" dirty="0" err="1">
                <a:solidFill>
                  <a:srgbClr val="A7A7A7"/>
                </a:solidFill>
                <a:latin typeface="Helvetica" pitchFamily="34" charset="0"/>
                <a:ea typeface="ＭＳ Ｐゴシック" pitchFamily="34" charset="-128"/>
                <a:cs typeface="Helvetica" pitchFamily="34" charset="0"/>
              </a:rPr>
              <a:t>Sommerville</a:t>
            </a:r>
            <a:r>
              <a:rPr lang="en-GB" sz="1200" dirty="0">
                <a:solidFill>
                  <a:srgbClr val="A7A7A7"/>
                </a:solidFill>
                <a:latin typeface="Helvetica" pitchFamily="34" charset="0"/>
                <a:ea typeface="ＭＳ Ｐゴシック" pitchFamily="34" charset="-128"/>
                <a:cs typeface="Helvetica" pitchFamily="34" charset="0"/>
              </a:rPr>
              <a:t> 2000</a:t>
            </a:r>
            <a:endParaRPr lang="en-US" sz="1200" dirty="0">
              <a:solidFill>
                <a:srgbClr val="A7A7A7"/>
              </a:solidFill>
              <a:latin typeface="Helvetica" pitchFamily="34" charset="0"/>
              <a:ea typeface="ＭＳ Ｐゴシック" pitchFamily="34" charset="-128"/>
              <a:cs typeface="Helvetica" pitchFamily="34" charset="0"/>
            </a:endParaRPr>
          </a:p>
        </p:txBody>
      </p:sp>
      <p:pic>
        <p:nvPicPr>
          <p:cNvPr id="7" name="Picture 6" descr="RE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588" y="2663676"/>
            <a:ext cx="8001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363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4 Schritte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DE" dirty="0" smtClean="0"/>
              <a:t>Anforderungsermittlung</a:t>
            </a:r>
          </a:p>
          <a:p>
            <a:pPr lvl="1"/>
            <a:r>
              <a:rPr lang="de-DE" dirty="0">
                <a:solidFill>
                  <a:prstClr val="black"/>
                </a:solidFill>
              </a:rPr>
              <a:t>Sammeln von Anforderungen</a:t>
            </a:r>
          </a:p>
          <a:p>
            <a:pPr lvl="1"/>
            <a:r>
              <a:rPr lang="de-DE" dirty="0">
                <a:solidFill>
                  <a:prstClr val="black"/>
                </a:solidFill>
              </a:rPr>
              <a:t>z.B. durch Anwendergespräche, Dokumenten-Studium</a:t>
            </a:r>
          </a:p>
          <a:p>
            <a:pPr marL="514350" indent="-514350">
              <a:buFont typeface="+mj-lt"/>
              <a:buAutoNum type="arabicPeriod"/>
            </a:pPr>
            <a:r>
              <a:rPr lang="de-DE" dirty="0" smtClean="0"/>
              <a:t>Anforderungsanalyse</a:t>
            </a:r>
          </a:p>
          <a:p>
            <a:pPr lvl="1"/>
            <a:r>
              <a:rPr lang="de-DE" dirty="0" smtClean="0"/>
              <a:t>Klassifizierung</a:t>
            </a:r>
            <a:r>
              <a:rPr lang="de-DE" dirty="0"/>
              <a:t>, Bewertung, Vergleich und Prüfung </a:t>
            </a:r>
          </a:p>
          <a:p>
            <a:pPr lvl="1"/>
            <a:r>
              <a:rPr lang="de-DE" dirty="0"/>
              <a:t>z.B. Kosten-/Nutzen-Aspekte, Konsistenz, Vollständigkeit</a:t>
            </a:r>
          </a:p>
          <a:p>
            <a:pPr marL="514350" indent="-514350">
              <a:buFont typeface="+mj-lt"/>
              <a:buAutoNum type="arabicPeriod"/>
            </a:pPr>
            <a:r>
              <a:rPr lang="de-DE" dirty="0"/>
              <a:t>Anforderungsbeschreibung</a:t>
            </a:r>
          </a:p>
          <a:p>
            <a:pPr lvl="1"/>
            <a:r>
              <a:rPr lang="de-DE" dirty="0"/>
              <a:t>Beschreibung in einheitlicher Form (z.B. als Anwendungsfälle)</a:t>
            </a:r>
          </a:p>
          <a:p>
            <a:pPr marL="514350" indent="-514350">
              <a:buFont typeface="+mj-lt"/>
              <a:buAutoNum type="arabicPeriod"/>
            </a:pPr>
            <a:r>
              <a:rPr lang="de-DE" dirty="0"/>
              <a:t>Anforderungsrevision</a:t>
            </a:r>
          </a:p>
          <a:p>
            <a:pPr lvl="1"/>
            <a:r>
              <a:rPr lang="de-DE" dirty="0"/>
              <a:t>Erneute Prüfung/Änderung von Anforderungen </a:t>
            </a:r>
          </a:p>
          <a:p>
            <a:pPr lvl="1"/>
            <a:r>
              <a:rPr lang="de-DE" dirty="0"/>
              <a:t>ggf. nur in formellem Änderungsverfahren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16</a:t>
            </a:fld>
            <a:endParaRPr lang="de-DE"/>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4 Aktivitäten</a:t>
            </a:r>
            <a:endParaRPr lang="de-DE" dirty="0"/>
          </a:p>
        </p:txBody>
      </p:sp>
      <p:sp>
        <p:nvSpPr>
          <p:cNvPr id="4" name="Foliennummernplatzhalter 3"/>
          <p:cNvSpPr>
            <a:spLocks noGrp="1"/>
          </p:cNvSpPr>
          <p:nvPr>
            <p:ph type="sldNum" sz="quarter" idx="12"/>
          </p:nvPr>
        </p:nvSpPr>
        <p:spPr/>
        <p:txBody>
          <a:bodyPr/>
          <a:lstStyle/>
          <a:p>
            <a:fld id="{C0B85308-4B91-4084-B5EB-6B176834447A}" type="slidenum">
              <a:rPr lang="de-DE" smtClean="0"/>
              <a:pPr/>
              <a:t>17</a:t>
            </a:fld>
            <a:endParaRPr lang="de-DE"/>
          </a:p>
        </p:txBody>
      </p:sp>
      <p:graphicFrame>
        <p:nvGraphicFramePr>
          <p:cNvPr id="5" name="Group 21"/>
          <p:cNvGraphicFramePr>
            <a:graphicFrameLocks noGrp="1"/>
          </p:cNvGraphicFramePr>
          <p:nvPr>
            <p:extLst>
              <p:ext uri="{D42A27DB-BD31-4B8C-83A1-F6EECF244321}">
                <p14:modId xmlns:p14="http://schemas.microsoft.com/office/powerpoint/2010/main" val="3985177232"/>
              </p:ext>
            </p:extLst>
          </p:nvPr>
        </p:nvGraphicFramePr>
        <p:xfrm>
          <a:off x="1892300" y="1946374"/>
          <a:ext cx="8451850" cy="3666354"/>
        </p:xfrm>
        <a:graphic>
          <a:graphicData uri="http://schemas.openxmlformats.org/drawingml/2006/table">
            <a:tbl>
              <a:tblPr/>
              <a:tblGrid>
                <a:gridCol w="2898775">
                  <a:extLst>
                    <a:ext uri="{9D8B030D-6E8A-4147-A177-3AD203B41FA5}">
                      <a16:colId xmlns:a16="http://schemas.microsoft.com/office/drawing/2014/main" val="20000"/>
                    </a:ext>
                  </a:extLst>
                </a:gridCol>
                <a:gridCol w="5553075">
                  <a:extLst>
                    <a:ext uri="{9D8B030D-6E8A-4147-A177-3AD203B41FA5}">
                      <a16:colId xmlns:a16="http://schemas.microsoft.com/office/drawing/2014/main" val="20001"/>
                    </a:ext>
                  </a:extLst>
                </a:gridCol>
              </a:tblGrid>
              <a:tr h="838352">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a:ln>
                            <a:noFill/>
                          </a:ln>
                          <a:solidFill>
                            <a:schemeClr val="tx1"/>
                          </a:solidFill>
                          <a:effectLst/>
                          <a:latin typeface="+mj-lt"/>
                          <a:cs typeface="Arial" charset="0"/>
                        </a:rPr>
                        <a:t>Feasibility study</a:t>
                      </a:r>
                    </a:p>
                  </a:txBody>
                  <a:tcPr marT="45728" marB="45728" anchor="ctr" horzOverflow="overflow">
                    <a:lnL>
                      <a:noFill/>
                    </a:lnL>
                    <a:lnR w="12700" cap="flat" cmpd="sng" algn="ctr">
                      <a:solidFill>
                        <a:srgbClr val="00027F"/>
                      </a:solidFill>
                      <a:prstDash val="solid"/>
                      <a:round/>
                      <a:headEnd type="none" w="med" len="med"/>
                      <a:tailEnd type="none" w="med" len="med"/>
                    </a:lnR>
                    <a:lnT>
                      <a:noFill/>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err="1">
                          <a:ln>
                            <a:noFill/>
                          </a:ln>
                          <a:solidFill>
                            <a:schemeClr val="tx1"/>
                          </a:solidFill>
                          <a:effectLst/>
                          <a:latin typeface="+mj-lt"/>
                          <a:cs typeface="Arial" charset="0"/>
                        </a:rPr>
                        <a:t>Bestimmen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ob</a:t>
                      </a:r>
                      <a:r>
                        <a:rPr kumimoji="0" lang="en-US" sz="2000" b="0" i="0" u="none" strike="noStrike" cap="none" normalizeH="0" baseline="0" dirty="0">
                          <a:ln>
                            <a:noFill/>
                          </a:ln>
                          <a:solidFill>
                            <a:schemeClr val="tx1"/>
                          </a:solidFill>
                          <a:effectLst/>
                          <a:latin typeface="+mj-lt"/>
                          <a:cs typeface="Arial" charset="0"/>
                        </a:rPr>
                        <a:t> </a:t>
                      </a:r>
                      <a:r>
                        <a:rPr kumimoji="0" lang="en-US" sz="2000" b="0" i="1" u="none" strike="noStrike" cap="none" normalizeH="0" baseline="0" dirty="0" err="1">
                          <a:ln>
                            <a:noFill/>
                          </a:ln>
                          <a:solidFill>
                            <a:srgbClr val="7F0101"/>
                          </a:solidFill>
                          <a:effectLst/>
                          <a:latin typeface="+mj-lt"/>
                          <a:cs typeface="Arial" charset="0"/>
                        </a:rPr>
                        <a:t>Nutzeranforderungen</a:t>
                      </a:r>
                      <a:r>
                        <a:rPr kumimoji="0" lang="en-US" sz="2000" b="0" i="0" u="none" strike="noStrike" cap="none" normalizeH="0" baseline="0" dirty="0">
                          <a:ln>
                            <a:noFill/>
                          </a:ln>
                          <a:solidFill>
                            <a:schemeClr val="tx1"/>
                          </a:solidFill>
                          <a:effectLst/>
                          <a:latin typeface="+mj-lt"/>
                          <a:cs typeface="Arial" charset="0"/>
                        </a:rPr>
                        <a:t> </a:t>
                      </a:r>
                      <a:r>
                        <a:rPr kumimoji="0" lang="en-US" sz="2000" b="0" i="1" u="none" strike="noStrike" cap="none" normalizeH="0" baseline="0" dirty="0" err="1">
                          <a:ln>
                            <a:noFill/>
                          </a:ln>
                          <a:solidFill>
                            <a:srgbClr val="7F0101"/>
                          </a:solidFill>
                          <a:effectLst/>
                          <a:latin typeface="+mj-lt"/>
                          <a:cs typeface="Arial" charset="0"/>
                        </a:rPr>
                        <a:t>erfüllt</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werden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können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mit</a:t>
                      </a:r>
                      <a:r>
                        <a:rPr kumimoji="0" lang="en-US" sz="2000" b="0" i="0" u="none" strike="noStrike" cap="none" normalizeH="0" baseline="0" dirty="0">
                          <a:ln>
                            <a:noFill/>
                          </a:ln>
                          <a:solidFill>
                            <a:schemeClr val="tx1"/>
                          </a:solidFill>
                          <a:effectLst/>
                          <a:latin typeface="+mj-lt"/>
                          <a:cs typeface="Arial" charset="0"/>
                        </a:rPr>
                        <a:t> der </a:t>
                      </a:r>
                      <a:r>
                        <a:rPr kumimoji="0" lang="en-US" sz="2000" b="0" i="1" u="none" strike="noStrike" cap="none" normalizeH="0" baseline="0" dirty="0" err="1">
                          <a:ln>
                            <a:noFill/>
                          </a:ln>
                          <a:solidFill>
                            <a:srgbClr val="7F0101"/>
                          </a:solidFill>
                          <a:effectLst/>
                          <a:latin typeface="+mj-lt"/>
                          <a:cs typeface="Arial" charset="0"/>
                        </a:rPr>
                        <a:t>verfügbaren</a:t>
                      </a:r>
                      <a:r>
                        <a:rPr kumimoji="0" lang="en-US" sz="2000" b="0" i="1" u="none" strike="noStrike" cap="none" normalizeH="0" baseline="0" dirty="0">
                          <a:ln>
                            <a:noFill/>
                          </a:ln>
                          <a:solidFill>
                            <a:srgbClr val="7F0101"/>
                          </a:solidFill>
                          <a:effectLst/>
                          <a:latin typeface="+mj-lt"/>
                          <a:cs typeface="Arial" charset="0"/>
                        </a:rPr>
                        <a:t> </a:t>
                      </a:r>
                      <a:r>
                        <a:rPr kumimoji="0" lang="en-US" sz="2000" b="0" i="1" u="none" strike="noStrike" cap="none" normalizeH="0" baseline="0" dirty="0" err="1">
                          <a:ln>
                            <a:noFill/>
                          </a:ln>
                          <a:solidFill>
                            <a:srgbClr val="7F0101"/>
                          </a:solidFill>
                          <a:effectLst/>
                          <a:latin typeface="+mj-lt"/>
                          <a:cs typeface="Arial" charset="0"/>
                        </a:rPr>
                        <a:t>Technologie</a:t>
                      </a:r>
                      <a:r>
                        <a:rPr kumimoji="0" lang="en-US" sz="2000" b="0" i="0" u="none" strike="noStrike" cap="none" normalizeH="0" baseline="0" dirty="0">
                          <a:ln>
                            <a:noFill/>
                          </a:ln>
                          <a:solidFill>
                            <a:schemeClr val="tx1"/>
                          </a:solidFill>
                          <a:effectLst/>
                          <a:latin typeface="+mj-lt"/>
                          <a:cs typeface="Arial" charset="0"/>
                        </a:rPr>
                        <a:t> und </a:t>
                      </a:r>
                      <a:r>
                        <a:rPr kumimoji="0" lang="en-US" sz="2000" b="0" i="1" u="none" strike="noStrike" cap="none" normalizeH="0" baseline="0" dirty="0">
                          <a:ln>
                            <a:noFill/>
                          </a:ln>
                          <a:solidFill>
                            <a:srgbClr val="7F0101"/>
                          </a:solidFill>
                          <a:effectLst/>
                          <a:latin typeface="+mj-lt"/>
                          <a:cs typeface="Arial" charset="0"/>
                        </a:rPr>
                        <a:t>Budget</a:t>
                      </a:r>
                      <a:r>
                        <a:rPr kumimoji="0" lang="en-US" sz="2000" b="0" i="0" u="none" strike="noStrike" cap="none" normalizeH="0" baseline="0" dirty="0">
                          <a:ln>
                            <a:noFill/>
                          </a:ln>
                          <a:solidFill>
                            <a:schemeClr val="tx1"/>
                          </a:solidFill>
                          <a:effectLst/>
                          <a:latin typeface="+mj-lt"/>
                          <a:cs typeface="Arial" charset="0"/>
                        </a:rPr>
                        <a:t>.</a:t>
                      </a:r>
                    </a:p>
                  </a:txBody>
                  <a:tcPr marT="45728" marB="45728" horzOverflow="overflow">
                    <a:lnL w="12700" cap="flat" cmpd="sng" algn="ctr">
                      <a:solidFill>
                        <a:srgbClr val="00027F"/>
                      </a:solidFill>
                      <a:prstDash val="solid"/>
                      <a:round/>
                      <a:headEnd type="none" w="med" len="med"/>
                      <a:tailEnd type="none" w="med" len="med"/>
                    </a:lnL>
                    <a:lnR>
                      <a:noFill/>
                    </a:lnR>
                    <a:lnT>
                      <a:noFill/>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352">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Requirements elicitation &amp; analysis</a:t>
                      </a:r>
                    </a:p>
                  </a:txBody>
                  <a:tcPr marT="45728" marB="45728"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err="1">
                          <a:ln>
                            <a:noFill/>
                          </a:ln>
                          <a:solidFill>
                            <a:schemeClr val="tx1"/>
                          </a:solidFill>
                          <a:effectLst/>
                          <a:latin typeface="+mj-lt"/>
                          <a:cs typeface="Arial" charset="0"/>
                        </a:rPr>
                        <a:t>Herausfinden</a:t>
                      </a:r>
                      <a:r>
                        <a:rPr kumimoji="0" lang="en-US" sz="2000" b="0" i="0" u="none" strike="noStrike" cap="none" normalizeH="0" baseline="0" dirty="0">
                          <a:ln>
                            <a:noFill/>
                          </a:ln>
                          <a:solidFill>
                            <a:schemeClr val="tx1"/>
                          </a:solidFill>
                          <a:effectLst/>
                          <a:latin typeface="+mj-lt"/>
                          <a:cs typeface="Arial" charset="0"/>
                        </a:rPr>
                        <a:t> </a:t>
                      </a:r>
                      <a:r>
                        <a:rPr kumimoji="0" lang="en-US" sz="2000" b="0" i="1" u="none" strike="noStrike" cap="none" normalizeH="0" baseline="0" dirty="0">
                          <a:ln>
                            <a:noFill/>
                          </a:ln>
                          <a:solidFill>
                            <a:srgbClr val="7F0101"/>
                          </a:solidFill>
                          <a:effectLst/>
                          <a:latin typeface="+mj-lt"/>
                          <a:cs typeface="Arial" charset="0"/>
                        </a:rPr>
                        <a:t>was </a:t>
                      </a:r>
                      <a:r>
                        <a:rPr kumimoji="0" lang="en-US" sz="2000" b="0" i="1" u="none" strike="noStrike" cap="none" normalizeH="0" baseline="0" dirty="0" err="1">
                          <a:ln>
                            <a:noFill/>
                          </a:ln>
                          <a:solidFill>
                            <a:srgbClr val="7F0101"/>
                          </a:solidFill>
                          <a:effectLst/>
                          <a:latin typeface="+mj-lt"/>
                          <a:cs typeface="Arial" charset="0"/>
                        </a:rPr>
                        <a:t>Kunden</a:t>
                      </a:r>
                      <a:r>
                        <a:rPr kumimoji="0" lang="en-US" sz="2000" b="0" i="1" u="none" strike="noStrike" cap="none" normalizeH="0" baseline="0" dirty="0">
                          <a:ln>
                            <a:noFill/>
                          </a:ln>
                          <a:solidFill>
                            <a:srgbClr val="7F010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vom</a:t>
                      </a:r>
                      <a:r>
                        <a:rPr kumimoji="0" lang="en-US" sz="2000" b="0" i="0" u="none" strike="noStrike" cap="none" normalizeH="0" baseline="0" dirty="0">
                          <a:ln>
                            <a:noFill/>
                          </a:ln>
                          <a:solidFill>
                            <a:schemeClr val="tx1"/>
                          </a:solidFill>
                          <a:effectLst/>
                          <a:latin typeface="+mj-lt"/>
                          <a:cs typeface="Arial" charset="0"/>
                        </a:rPr>
                        <a:t> System </a:t>
                      </a:r>
                      <a:r>
                        <a:rPr kumimoji="0" lang="en-US" sz="2000" b="0" i="1" u="none" strike="noStrike" cap="none" normalizeH="0" baseline="0" dirty="0" err="1">
                          <a:ln>
                            <a:noFill/>
                          </a:ln>
                          <a:solidFill>
                            <a:srgbClr val="7F0101"/>
                          </a:solidFill>
                          <a:effectLst/>
                          <a:latin typeface="+mj-lt"/>
                          <a:cs typeface="Arial" charset="0"/>
                        </a:rPr>
                        <a:t>benötigen</a:t>
                      </a:r>
                      <a:r>
                        <a:rPr kumimoji="0" lang="en-US" sz="2000" b="0" i="0" u="none" strike="noStrike" cap="none" normalizeH="0" baseline="0" dirty="0">
                          <a:ln>
                            <a:noFill/>
                          </a:ln>
                          <a:solidFill>
                            <a:schemeClr val="tx1"/>
                          </a:solidFill>
                          <a:effectLst/>
                          <a:latin typeface="+mj-lt"/>
                          <a:cs typeface="Arial" charset="0"/>
                        </a:rPr>
                        <a:t>. </a:t>
                      </a:r>
                    </a:p>
                  </a:txBody>
                  <a:tcPr marT="45728" marB="45728"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6023">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Requirements specification</a:t>
                      </a:r>
                    </a:p>
                  </a:txBody>
                  <a:tcPr marT="45728" marB="45728"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1" u="none" strike="noStrike" cap="none" normalizeH="0" baseline="0" dirty="0" err="1">
                          <a:ln>
                            <a:noFill/>
                          </a:ln>
                          <a:solidFill>
                            <a:srgbClr val="7F0101"/>
                          </a:solidFill>
                          <a:effectLst/>
                          <a:latin typeface="+mj-lt"/>
                          <a:cs typeface="Arial" charset="0"/>
                        </a:rPr>
                        <a:t>Spezifiziere</a:t>
                      </a:r>
                      <a:r>
                        <a:rPr kumimoji="0" lang="en-US" sz="2000" b="0" i="1" u="none" strike="noStrike" cap="none" normalizeH="0" baseline="0" dirty="0">
                          <a:ln>
                            <a:noFill/>
                          </a:ln>
                          <a:solidFill>
                            <a:srgbClr val="7F0101"/>
                          </a:solidFill>
                          <a:effectLst/>
                          <a:latin typeface="+mj-lt"/>
                          <a:cs typeface="Arial" charset="0"/>
                        </a:rPr>
                        <a:t> die </a:t>
                      </a:r>
                      <a:r>
                        <a:rPr kumimoji="0" lang="en-US" sz="2000" b="0" i="1" u="none" strike="noStrike" cap="none" normalizeH="0" baseline="0" dirty="0" err="1">
                          <a:ln>
                            <a:noFill/>
                          </a:ln>
                          <a:solidFill>
                            <a:srgbClr val="7F0101"/>
                          </a:solidFill>
                          <a:effectLst/>
                          <a:latin typeface="+mj-lt"/>
                          <a:cs typeface="Arial" charset="0"/>
                        </a:rPr>
                        <a:t>Anfoderungen</a:t>
                      </a:r>
                      <a:r>
                        <a:rPr kumimoji="0" lang="en-US" sz="2000" b="0" i="0" u="none" strike="noStrike" cap="none" normalizeH="0" baseline="0" dirty="0">
                          <a:ln>
                            <a:noFill/>
                          </a:ln>
                          <a:solidFill>
                            <a:schemeClr val="tx1"/>
                          </a:solidFill>
                          <a:effectLst/>
                          <a:latin typeface="+mj-lt"/>
                          <a:cs typeface="Arial" charset="0"/>
                        </a:rPr>
                        <a:t> in </a:t>
                      </a:r>
                      <a:r>
                        <a:rPr kumimoji="0" lang="en-US" sz="2000" b="0" i="0" u="none" strike="noStrike" cap="none" normalizeH="0" baseline="0" dirty="0" err="1">
                          <a:ln>
                            <a:noFill/>
                          </a:ln>
                          <a:solidFill>
                            <a:schemeClr val="tx1"/>
                          </a:solidFill>
                          <a:effectLst/>
                          <a:latin typeface="+mj-lt"/>
                          <a:cs typeface="Arial" charset="0"/>
                        </a:rPr>
                        <a:t>einer</a:t>
                      </a:r>
                      <a:r>
                        <a:rPr kumimoji="0" lang="en-US" sz="2000" b="0" i="0" u="none" strike="noStrike" cap="none" normalizeH="0" baseline="0" dirty="0">
                          <a:ln>
                            <a:noFill/>
                          </a:ln>
                          <a:solidFill>
                            <a:schemeClr val="tx1"/>
                          </a:solidFill>
                          <a:effectLst/>
                          <a:latin typeface="+mj-lt"/>
                          <a:cs typeface="Arial" charset="0"/>
                        </a:rPr>
                        <a:t> Form die der </a:t>
                      </a:r>
                      <a:r>
                        <a:rPr kumimoji="0" lang="en-US" sz="2000" b="0" i="0" u="none" strike="noStrike" cap="none" normalizeH="0" baseline="0" dirty="0" err="1">
                          <a:ln>
                            <a:noFill/>
                          </a:ln>
                          <a:solidFill>
                            <a:schemeClr val="tx1"/>
                          </a:solidFill>
                          <a:effectLst/>
                          <a:latin typeface="+mj-lt"/>
                          <a:cs typeface="Arial" charset="0"/>
                        </a:rPr>
                        <a:t>Kunde</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versteht</a:t>
                      </a:r>
                      <a:r>
                        <a:rPr kumimoji="0" lang="en-US" sz="2000" b="0" i="0" u="none" strike="noStrike" cap="none" normalizeH="0" baseline="0" dirty="0">
                          <a:ln>
                            <a:noFill/>
                          </a:ln>
                          <a:solidFill>
                            <a:schemeClr val="tx1"/>
                          </a:solidFill>
                          <a:effectLst/>
                          <a:latin typeface="+mj-lt"/>
                          <a:cs typeface="Arial" charset="0"/>
                        </a:rPr>
                        <a:t> and </a:t>
                      </a:r>
                      <a:r>
                        <a:rPr kumimoji="0" lang="en-US" sz="2000" b="0" i="0" u="none" strike="noStrike" cap="none" normalizeH="0" baseline="0" dirty="0" err="1">
                          <a:ln>
                            <a:noFill/>
                          </a:ln>
                          <a:solidFill>
                            <a:schemeClr val="tx1"/>
                          </a:solidFill>
                          <a:effectLst/>
                          <a:latin typeface="+mj-lt"/>
                          <a:cs typeface="Arial" charset="0"/>
                        </a:rPr>
                        <a:t>als</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eine</a:t>
                      </a:r>
                      <a:r>
                        <a:rPr kumimoji="0" lang="en-US" sz="2000" b="0" i="0" u="none" strike="noStrike" cap="none" normalizeH="0" baseline="0" dirty="0">
                          <a:ln>
                            <a:noFill/>
                          </a:ln>
                          <a:solidFill>
                            <a:schemeClr val="tx1"/>
                          </a:solidFill>
                          <a:effectLst/>
                          <a:latin typeface="+mj-lt"/>
                          <a:cs typeface="Arial" charset="0"/>
                        </a:rPr>
                        <a:t> Art </a:t>
                      </a:r>
                      <a:r>
                        <a:rPr kumimoji="0" lang="en-US" sz="2000" b="0" i="0" u="none" strike="noStrike" cap="none" normalizeH="0" baseline="0" dirty="0" err="1">
                          <a:ln>
                            <a:noFill/>
                          </a:ln>
                          <a:solidFill>
                            <a:schemeClr val="tx1"/>
                          </a:solidFill>
                          <a:effectLst/>
                          <a:latin typeface="+mj-lt"/>
                          <a:cs typeface="Arial" charset="0"/>
                        </a:rPr>
                        <a:t>Vertrag</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zwischen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Kunden</a:t>
                      </a:r>
                      <a:r>
                        <a:rPr kumimoji="0" lang="en-US" sz="2000" b="0" i="0" u="none" strike="noStrike" cap="none" normalizeH="0" baseline="0" dirty="0">
                          <a:ln>
                            <a:noFill/>
                          </a:ln>
                          <a:solidFill>
                            <a:schemeClr val="tx1"/>
                          </a:solidFill>
                          <a:effectLst/>
                          <a:latin typeface="+mj-lt"/>
                          <a:cs typeface="Arial" charset="0"/>
                        </a:rPr>
                        <a:t> und </a:t>
                      </a:r>
                      <a:r>
                        <a:rPr kumimoji="0" lang="en-US" sz="2000" b="0" i="0" u="none" strike="noStrike" cap="none" normalizeH="0" baseline="0" dirty="0" err="1">
                          <a:ln>
                            <a:noFill/>
                          </a:ln>
                          <a:solidFill>
                            <a:schemeClr val="tx1"/>
                          </a:solidFill>
                          <a:effectLst/>
                          <a:latin typeface="+mj-lt"/>
                          <a:cs typeface="Arial" charset="0"/>
                        </a:rPr>
                        <a:t>Anbieter</a:t>
                      </a:r>
                      <a:r>
                        <a:rPr kumimoji="0" lang="en-US" sz="2000" b="0" i="0" u="none" strike="noStrike" cap="none" normalizeH="0" baseline="0" dirty="0">
                          <a:ln>
                            <a:noFill/>
                          </a:ln>
                          <a:solidFill>
                            <a:schemeClr val="tx1"/>
                          </a:solidFill>
                          <a:effectLst/>
                          <a:latin typeface="+mj-lt"/>
                          <a:cs typeface="Arial" charset="0"/>
                        </a:rPr>
                        <a:t>.</a:t>
                      </a:r>
                    </a:p>
                  </a:txBody>
                  <a:tcPr marT="45728" marB="45728"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6123">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Requirements validation</a:t>
                      </a:r>
                    </a:p>
                  </a:txBody>
                  <a:tcPr marT="45728" marB="45728"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1" u="none" strike="noStrike" cap="none" normalizeH="0" baseline="0" dirty="0" err="1">
                          <a:ln>
                            <a:noFill/>
                          </a:ln>
                          <a:solidFill>
                            <a:srgbClr val="7F0101"/>
                          </a:solidFill>
                          <a:effectLst/>
                          <a:latin typeface="+mj-lt"/>
                          <a:cs typeface="Arial" charset="0"/>
                        </a:rPr>
                        <a:t>Überprüfen</a:t>
                      </a:r>
                      <a:r>
                        <a:rPr kumimoji="0" lang="en-US" sz="2000" b="0" i="1" u="none" strike="noStrike" cap="none" normalizeH="0" baseline="0" dirty="0">
                          <a:ln>
                            <a:noFill/>
                          </a:ln>
                          <a:solidFill>
                            <a:srgbClr val="7F0101"/>
                          </a:solidFill>
                          <a:effectLst/>
                          <a:latin typeface="+mj-lt"/>
                          <a:cs typeface="Arial" charset="0"/>
                        </a:rPr>
                        <a:t> der </a:t>
                      </a:r>
                      <a:r>
                        <a:rPr kumimoji="0" lang="en-US" sz="2000" b="0" i="1" u="none" strike="noStrike" cap="none" normalizeH="0" baseline="0" dirty="0" err="1">
                          <a:ln>
                            <a:noFill/>
                          </a:ln>
                          <a:solidFill>
                            <a:srgbClr val="7F0101"/>
                          </a:solidFill>
                          <a:effectLst/>
                          <a:latin typeface="+mj-lt"/>
                          <a:cs typeface="Arial" charset="0"/>
                        </a:rPr>
                        <a:t>Anforderungen</a:t>
                      </a:r>
                      <a:r>
                        <a:rPr kumimoji="0" lang="en-US" sz="2000" b="0" i="0" u="none" strike="noStrike" cap="none" normalizeH="0" baseline="0" dirty="0">
                          <a:ln>
                            <a:noFill/>
                          </a:ln>
                          <a:solidFill>
                            <a:schemeClr val="tx1"/>
                          </a:solidFill>
                          <a:effectLst/>
                          <a:latin typeface="+mj-lt"/>
                          <a:cs typeface="Arial" charset="0"/>
                        </a:rPr>
                        <a:t> auf </a:t>
                      </a:r>
                      <a:r>
                        <a:rPr kumimoji="0" lang="en-US" sz="2000" b="0" i="0" u="none" strike="noStrike" cap="none" normalizeH="0" baseline="0" dirty="0" err="1">
                          <a:ln>
                            <a:noFill/>
                          </a:ln>
                          <a:solidFill>
                            <a:schemeClr val="tx1"/>
                          </a:solidFill>
                          <a:effectLst/>
                          <a:latin typeface="+mj-lt"/>
                          <a:cs typeface="Arial" charset="0"/>
                        </a:rPr>
                        <a:t>Realisierbarkeit</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Konsistenz</a:t>
                      </a:r>
                      <a:r>
                        <a:rPr kumimoji="0" lang="en-US" sz="2000" b="0" i="0" u="none" strike="noStrike" cap="none" normalizeH="0" baseline="0" dirty="0">
                          <a:ln>
                            <a:noFill/>
                          </a:ln>
                          <a:solidFill>
                            <a:schemeClr val="tx1"/>
                          </a:solidFill>
                          <a:effectLst/>
                          <a:latin typeface="+mj-lt"/>
                          <a:cs typeface="Arial" charset="0"/>
                        </a:rPr>
                        <a:t> und </a:t>
                      </a:r>
                      <a:r>
                        <a:rPr kumimoji="0" lang="en-US" sz="2000" b="0" i="0" u="none" strike="noStrike" cap="none" normalizeH="0" baseline="0" dirty="0" err="1">
                          <a:ln>
                            <a:noFill/>
                          </a:ln>
                          <a:solidFill>
                            <a:schemeClr val="tx1"/>
                          </a:solidFill>
                          <a:effectLst/>
                          <a:latin typeface="+mj-lt"/>
                          <a:cs typeface="Arial" charset="0"/>
                        </a:rPr>
                        <a:t>Vollständigkeit</a:t>
                      </a:r>
                      <a:r>
                        <a:rPr kumimoji="0" lang="en-US" sz="2000" b="0" i="0" u="none" strike="noStrike" cap="none" normalizeH="0" baseline="0" dirty="0">
                          <a:ln>
                            <a:noFill/>
                          </a:ln>
                          <a:solidFill>
                            <a:schemeClr val="tx1"/>
                          </a:solidFill>
                          <a:effectLst/>
                          <a:latin typeface="+mj-lt"/>
                          <a:cs typeface="Arial" charset="0"/>
                        </a:rPr>
                        <a:t>.</a:t>
                      </a:r>
                    </a:p>
                  </a:txBody>
                  <a:tcPr marT="45728" marB="45728"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AutoShape 30"/>
          <p:cNvSpPr>
            <a:spLocks noChangeArrowheads="1"/>
          </p:cNvSpPr>
          <p:nvPr/>
        </p:nvSpPr>
        <p:spPr bwMode="auto">
          <a:xfrm>
            <a:off x="3359696" y="5949280"/>
            <a:ext cx="5616624" cy="685800"/>
          </a:xfrm>
          <a:prstGeom prst="foldedCorner">
            <a:avLst>
              <a:gd name="adj" fmla="val 12500"/>
            </a:avLst>
          </a:prstGeom>
          <a:solidFill>
            <a:srgbClr val="00B0F0"/>
          </a:solidFill>
          <a:ln w="9525">
            <a:solidFill>
              <a:schemeClr val="tx1"/>
            </a:solidFill>
            <a:round/>
            <a:headEnd/>
            <a:tailEnd/>
          </a:ln>
        </p:spPr>
        <p:txBody>
          <a:bodyPr anchor="ctr"/>
          <a:lstStyle/>
          <a:p>
            <a:pPr algn="ctr" eaLnBrk="0" hangingPunct="0"/>
            <a:r>
              <a:rPr lang="de-DE" sz="2000" i="1" dirty="0">
                <a:solidFill>
                  <a:schemeClr val="bg1"/>
                </a:solidFill>
                <a:latin typeface="Helvetica" pitchFamily="34" charset="0"/>
                <a:ea typeface="ＭＳ Ｐゴシック" pitchFamily="34" charset="-128"/>
              </a:rPr>
              <a:t>“</a:t>
            </a:r>
            <a:r>
              <a:rPr lang="de-DE" sz="2000" i="1" dirty="0" err="1">
                <a:solidFill>
                  <a:schemeClr val="bg1"/>
                </a:solidFill>
                <a:latin typeface="Helvetica" pitchFamily="34" charset="0"/>
                <a:ea typeface="ＭＳ Ｐゴシック" pitchFamily="34" charset="-128"/>
              </a:rPr>
              <a:t>Requirements</a:t>
            </a:r>
            <a:r>
              <a:rPr lang="de-DE" sz="2000" i="1" dirty="0">
                <a:solidFill>
                  <a:schemeClr val="bg1"/>
                </a:solidFill>
                <a:latin typeface="Helvetica" pitchFamily="34" charset="0"/>
                <a:ea typeface="ＭＳ Ｐゴシック" pitchFamily="34" charset="-128"/>
              </a:rPr>
              <a:t> sind für Kunden; Spezifikationen sind für Analysten und Entwickler”</a:t>
            </a:r>
            <a:endParaRPr lang="de-DE" sz="2000" dirty="0">
              <a:solidFill>
                <a:schemeClr val="bg1"/>
              </a:solidFill>
              <a:latin typeface="Helvetica" pitchFamily="34" charset="0"/>
              <a:ea typeface="ＭＳ Ｐゴシック" pitchFamily="34" charset="-128"/>
            </a:endParaRPr>
          </a:p>
        </p:txBody>
      </p:sp>
    </p:spTree>
    <p:extLst>
      <p:ext uri="{BB962C8B-B14F-4D97-AF65-F5344CB8AC3E}">
        <p14:creationId xmlns:p14="http://schemas.microsoft.com/office/powerpoint/2010/main" val="21982538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1. Anforderungsermittlung</a:t>
            </a:r>
          </a:p>
        </p:txBody>
      </p:sp>
      <p:sp>
        <p:nvSpPr>
          <p:cNvPr id="3" name="Inhaltsplatzhalter 2"/>
          <p:cNvSpPr>
            <a:spLocks noGrp="1"/>
          </p:cNvSpPr>
          <p:nvPr>
            <p:ph idx="1"/>
          </p:nvPr>
        </p:nvSpPr>
        <p:spPr/>
        <p:txBody>
          <a:bodyPr>
            <a:normAutofit/>
          </a:bodyPr>
          <a:lstStyle/>
          <a:p>
            <a:r>
              <a:rPr lang="en-US" dirty="0"/>
              <a:t>Stakeholder-</a:t>
            </a:r>
            <a:r>
              <a:rPr lang="en-US" dirty="0" err="1"/>
              <a:t>basiert</a:t>
            </a:r>
            <a:r>
              <a:rPr lang="en-US" dirty="0"/>
              <a:t>:</a:t>
            </a:r>
          </a:p>
          <a:p>
            <a:pPr lvl="1"/>
            <a:r>
              <a:rPr lang="en-US" dirty="0" err="1"/>
              <a:t>Identifikation</a:t>
            </a:r>
            <a:r>
              <a:rPr lang="en-US" dirty="0"/>
              <a:t> von </a:t>
            </a:r>
            <a:r>
              <a:rPr lang="en-US" dirty="0" err="1"/>
              <a:t>Stakeholdern</a:t>
            </a:r>
            <a:r>
              <a:rPr lang="en-US" dirty="0"/>
              <a:t> </a:t>
            </a:r>
          </a:p>
          <a:p>
            <a:pPr lvl="1"/>
            <a:r>
              <a:rPr lang="en-US" dirty="0" err="1"/>
              <a:t>Gespräche</a:t>
            </a:r>
            <a:r>
              <a:rPr lang="en-US" dirty="0"/>
              <a:t> </a:t>
            </a:r>
            <a:r>
              <a:rPr lang="en-US" dirty="0" err="1"/>
              <a:t>mit</a:t>
            </a:r>
            <a:r>
              <a:rPr lang="en-US" dirty="0"/>
              <a:t> </a:t>
            </a:r>
            <a:r>
              <a:rPr lang="en-US" dirty="0" err="1"/>
              <a:t>allen</a:t>
            </a:r>
            <a:r>
              <a:rPr lang="en-US" dirty="0"/>
              <a:t> </a:t>
            </a:r>
            <a:r>
              <a:rPr lang="en-US" dirty="0" err="1"/>
              <a:t>Stakeholdern</a:t>
            </a:r>
            <a:endParaRPr lang="en-US" dirty="0"/>
          </a:p>
          <a:p>
            <a:pPr lvl="1"/>
            <a:endParaRPr lang="en-US" dirty="0"/>
          </a:p>
          <a:p>
            <a:r>
              <a:rPr lang="en-US" dirty="0" err="1"/>
              <a:t>Szenario-basiert</a:t>
            </a:r>
            <a:r>
              <a:rPr lang="en-US" dirty="0"/>
              <a:t>:</a:t>
            </a:r>
          </a:p>
          <a:p>
            <a:pPr lvl="1"/>
            <a:r>
              <a:rPr lang="en-US" dirty="0" err="1"/>
              <a:t>Szenario</a:t>
            </a:r>
            <a:r>
              <a:rPr lang="en-US" dirty="0"/>
              <a:t>: </a:t>
            </a:r>
            <a:r>
              <a:rPr lang="en-US" dirty="0" err="1"/>
              <a:t>konkreter</a:t>
            </a:r>
            <a:r>
              <a:rPr lang="en-US" dirty="0"/>
              <a:t>, </a:t>
            </a:r>
            <a:r>
              <a:rPr lang="en-US" dirty="0" err="1"/>
              <a:t>fiktiver</a:t>
            </a:r>
            <a:r>
              <a:rPr lang="en-US" dirty="0"/>
              <a:t> (</a:t>
            </a:r>
            <a:r>
              <a:rPr lang="en-US" dirty="0" err="1"/>
              <a:t>Arbeits</a:t>
            </a:r>
            <a:r>
              <a:rPr lang="en-US" dirty="0"/>
              <a:t>-) </a:t>
            </a:r>
            <a:r>
              <a:rPr lang="en-US" dirty="0" err="1"/>
              <a:t>Ablauf</a:t>
            </a:r>
            <a:r>
              <a:rPr lang="en-US" dirty="0"/>
              <a:t> </a:t>
            </a:r>
            <a:r>
              <a:rPr lang="en-US" dirty="0" err="1"/>
              <a:t>eines</a:t>
            </a:r>
            <a:r>
              <a:rPr lang="en-US" dirty="0"/>
              <a:t> Systems</a:t>
            </a:r>
          </a:p>
          <a:p>
            <a:pPr lvl="1"/>
            <a:r>
              <a:rPr lang="en-US" dirty="0" err="1"/>
              <a:t>Erstellen</a:t>
            </a:r>
            <a:r>
              <a:rPr lang="en-US" dirty="0"/>
              <a:t> von </a:t>
            </a:r>
            <a:r>
              <a:rPr lang="en-US" dirty="0" err="1"/>
              <a:t>allen</a:t>
            </a:r>
            <a:r>
              <a:rPr lang="en-US" dirty="0"/>
              <a:t> </a:t>
            </a:r>
            <a:r>
              <a:rPr lang="en-US" dirty="0" err="1"/>
              <a:t>relevanten</a:t>
            </a:r>
            <a:r>
              <a:rPr lang="en-US" dirty="0"/>
              <a:t> </a:t>
            </a:r>
            <a:r>
              <a:rPr lang="en-US" dirty="0" err="1" smtClean="0"/>
              <a:t>Szenarien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18</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1000"/>
                                        <p:tgtEl>
                                          <p:spTgt spid="3">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Beispiel: NoMoreWaiting (NMW)</a:t>
            </a:r>
          </a:p>
        </p:txBody>
      </p:sp>
      <p:sp>
        <p:nvSpPr>
          <p:cNvPr id="4" name="Foliennummernplatzhalter 3"/>
          <p:cNvSpPr>
            <a:spLocks noGrp="1"/>
          </p:cNvSpPr>
          <p:nvPr>
            <p:ph type="sldNum" sz="quarter" idx="12"/>
          </p:nvPr>
        </p:nvSpPr>
        <p:spPr/>
        <p:txBody>
          <a:bodyPr/>
          <a:lstStyle/>
          <a:p>
            <a:fld id="{6C6AE60A-B69C-4790-82F7-3882EDF23186}" type="slidenum">
              <a:rPr lang="de-DE" smtClean="0"/>
              <a:pPr/>
              <a:t>19</a:t>
            </a:fld>
            <a:endParaRPr lang="de-DE"/>
          </a:p>
        </p:txBody>
      </p:sp>
      <p:sp>
        <p:nvSpPr>
          <p:cNvPr id="7" name="Textfeld 6"/>
          <p:cNvSpPr txBox="1"/>
          <p:nvPr/>
        </p:nvSpPr>
        <p:spPr>
          <a:xfrm>
            <a:off x="2141940" y="2132856"/>
            <a:ext cx="8572560" cy="4401205"/>
          </a:xfrm>
          <a:prstGeom prst="rect">
            <a:avLst/>
          </a:prstGeom>
          <a:noFill/>
          <a:ln w="3175">
            <a:solidFill>
              <a:schemeClr val="tx1"/>
            </a:solidFill>
          </a:ln>
        </p:spPr>
        <p:txBody>
          <a:bodyPr wrap="square" rtlCol="0">
            <a:spAutoFit/>
          </a:bodyPr>
          <a:lstStyle/>
          <a:p>
            <a:pPr algn="just"/>
            <a:r>
              <a:rPr lang="de-DE" sz="1400" dirty="0"/>
              <a:t>Die Studierenden der </a:t>
            </a:r>
            <a:r>
              <a:rPr lang="de-DE" sz="1400" dirty="0" smtClean="0"/>
              <a:t>TU Chemnitz sind </a:t>
            </a:r>
            <a:r>
              <a:rPr lang="de-DE" sz="1400" dirty="0"/>
              <a:t>mit dem Problem konfrontiert, dass sie zur </a:t>
            </a:r>
            <a:r>
              <a:rPr lang="de-DE" sz="1400" dirty="0" err="1" smtClean="0"/>
              <a:t>Mittagszei</a:t>
            </a:r>
            <a:r>
              <a:rPr lang="de-DE" sz="1400" dirty="0" smtClean="0"/>
              <a:t> </a:t>
            </a:r>
            <a:r>
              <a:rPr lang="de-DE" sz="1400" dirty="0"/>
              <a:t>keinen Tisch in der Mensa finden. </a:t>
            </a:r>
            <a:r>
              <a:rPr lang="de-DE" sz="1400" dirty="0"/>
              <a:t>Dies liegt daran, dass zu bestimmten Stoßzeiten besonders viele Studierende Essen gehen, die Mensa jedoch nur eine beschränkte Zahl von Sitzplätzen aufweist. </a:t>
            </a:r>
          </a:p>
          <a:p>
            <a:pPr algn="just"/>
            <a:r>
              <a:rPr lang="de-DE" sz="1400" dirty="0"/>
              <a:t>Findige Studierende der Lehrveranstaltung „Software Engineering“ möchten aus diesem Grund eine App entwickeln, mit der Studierende einen Sitzplatz zu einer bestimmten Zeit für sich reservieren können. Damit dies auch in der Praxis funktioniert, werden in der Mensa Tische ausgewiesen, die ausschließlich von Nutzern der Mensa-</a:t>
            </a:r>
            <a:r>
              <a:rPr lang="de-DE" sz="1400" dirty="0" err="1"/>
              <a:t>App</a:t>
            </a:r>
            <a:r>
              <a:rPr lang="de-DE" sz="1400" dirty="0"/>
              <a:t> genutzt werden dürfen. Die Anzahl der ausgewiesenen Tische kann vom Mensapersonal entsprechend der Reservierungen vorab angepasst werden.</a:t>
            </a:r>
          </a:p>
          <a:p>
            <a:pPr algn="just"/>
            <a:r>
              <a:rPr lang="de-DE" sz="1400" dirty="0"/>
              <a:t>Die </a:t>
            </a:r>
            <a:r>
              <a:rPr lang="de-DE" sz="1400" dirty="0" err="1"/>
              <a:t>App</a:t>
            </a:r>
            <a:r>
              <a:rPr lang="de-DE" sz="1400" dirty="0"/>
              <a:t> kann kostenlos aus dem Market heruntergeladen werden. Für die Nutzung der </a:t>
            </a:r>
            <a:r>
              <a:rPr lang="de-DE" sz="1400" dirty="0" err="1"/>
              <a:t>App</a:t>
            </a:r>
            <a:r>
              <a:rPr lang="de-DE" sz="1400" dirty="0"/>
              <a:t> ist es erforderlich, dass sich jeder Nutzer einen </a:t>
            </a:r>
            <a:r>
              <a:rPr lang="de-DE" sz="1400" dirty="0" err="1"/>
              <a:t>Account</a:t>
            </a:r>
            <a:r>
              <a:rPr lang="de-DE" sz="1400" dirty="0"/>
              <a:t> mit seiner </a:t>
            </a:r>
            <a:r>
              <a:rPr lang="de-DE" sz="1400" dirty="0" err="1"/>
              <a:t>Matrikelnummer</a:t>
            </a:r>
            <a:r>
              <a:rPr lang="de-DE" sz="1400" dirty="0"/>
              <a:t> anlegt. Ob die </a:t>
            </a:r>
            <a:r>
              <a:rPr lang="de-DE" sz="1400" dirty="0" err="1"/>
              <a:t>Matrikelnummer</a:t>
            </a:r>
            <a:r>
              <a:rPr lang="de-DE" sz="1400" dirty="0"/>
              <a:t> auch wirklich existiert, wird über das zentrale Hochschulverwaltungssystem der Universität geprüft.</a:t>
            </a:r>
          </a:p>
          <a:p>
            <a:pPr algn="just"/>
            <a:r>
              <a:rPr lang="de-DE" sz="1400" dirty="0"/>
              <a:t>Sobald die Registrierung abgeschlossen wurde, können Nutzer damit beginnen, Plätze zu reservieren. Plätze können am Tag der Nutzung ab 09:00 reserviert werden. Dabei kann der Nutzer über eine Karte, die die Anordnung der Tische in der Mensa zeigt, wählen, welchen Platz er gern hätte. Reservierungen sind immer nur für 20 Minuten gültig und sind aufgeteilt in Slots. In einer Stunde kann ein Platz also für drei Slots vergeben werden.</a:t>
            </a:r>
          </a:p>
          <a:p>
            <a:pPr algn="just"/>
            <a:r>
              <a:rPr lang="de-DE" sz="1400" dirty="0"/>
              <a:t>In der Mensa müssen Nutzer auf ihrem Platz „einchecken“. Dafür scannen sie mit ihrem Smartphone einen am Platz fixierten QR-Code. Über das Einchecken werden Statistikdaten gesammelt. So wird für jeden Nutzer ermittelt, wie oft er einen Platz reserviert, diesen dann aber nicht in Anspruch nimmt. Nutzer, die reservierte Plätze häufig nicht in Anspruch nehmen, werden über ein </a:t>
            </a:r>
            <a:r>
              <a:rPr lang="de-DE" sz="1400" dirty="0" err="1"/>
              <a:t>Credit</a:t>
            </a:r>
            <a:r>
              <a:rPr lang="de-DE" sz="1400" dirty="0"/>
              <a:t>-System bestraft. Entsprechend der </a:t>
            </a:r>
            <a:r>
              <a:rPr lang="de-DE" sz="1400" dirty="0" err="1"/>
              <a:t>Credit</a:t>
            </a:r>
            <a:r>
              <a:rPr lang="de-DE" sz="1400" dirty="0"/>
              <a:t>-Zahl der Nutzer müssen diejenigen Nutzer mit wenigen </a:t>
            </a:r>
            <a:r>
              <a:rPr lang="de-DE" sz="1400" dirty="0" err="1"/>
              <a:t>Credits</a:t>
            </a:r>
            <a:r>
              <a:rPr lang="de-DE" sz="1400" dirty="0"/>
              <a:t> bei der Reservierung einen oder gar mehrere Tage aussetzen.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Einordnung</a:t>
            </a:r>
            <a:endParaRPr lang="en-US" dirty="0"/>
          </a:p>
        </p:txBody>
      </p:sp>
      <p:sp>
        <p:nvSpPr>
          <p:cNvPr id="2" name="Inhaltsplatzhalter 1"/>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2</a:t>
            </a:fld>
            <a:endParaRPr lang="de-DE"/>
          </a:p>
        </p:txBody>
      </p:sp>
      <p:sp>
        <p:nvSpPr>
          <p:cNvPr id="7" name="Ellipse 6"/>
          <p:cNvSpPr/>
          <p:nvPr/>
        </p:nvSpPr>
        <p:spPr>
          <a:xfrm>
            <a:off x="4295800" y="2780928"/>
            <a:ext cx="3528392" cy="31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Abgerundetes Rechteck 7"/>
          <p:cNvSpPr/>
          <p:nvPr/>
        </p:nvSpPr>
        <p:spPr>
          <a:xfrm>
            <a:off x="6528048" y="2924944"/>
            <a:ext cx="2088232" cy="720080"/>
          </a:xfrm>
          <a:prstGeom prst="roundRect">
            <a:avLst/>
          </a:prstGeom>
          <a:solidFill>
            <a:srgbClr val="00B0F0"/>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err="1"/>
              <a:t>Requirements</a:t>
            </a:r>
            <a:r>
              <a:rPr lang="de-DE" sz="2000" dirty="0"/>
              <a:t> Engineering</a:t>
            </a:r>
          </a:p>
        </p:txBody>
      </p:sp>
      <p:sp>
        <p:nvSpPr>
          <p:cNvPr id="10" name="Abgerundetes Rechteck 9"/>
          <p:cNvSpPr/>
          <p:nvPr/>
        </p:nvSpPr>
        <p:spPr>
          <a:xfrm>
            <a:off x="7176120" y="4221088"/>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t>Design</a:t>
            </a:r>
          </a:p>
        </p:txBody>
      </p:sp>
      <p:sp>
        <p:nvSpPr>
          <p:cNvPr id="11" name="Abgerundetes Rechteck 10"/>
          <p:cNvSpPr/>
          <p:nvPr/>
        </p:nvSpPr>
        <p:spPr>
          <a:xfrm>
            <a:off x="5015880" y="5229200"/>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t>Implementierung</a:t>
            </a:r>
          </a:p>
        </p:txBody>
      </p:sp>
      <p:sp>
        <p:nvSpPr>
          <p:cNvPr id="12" name="Abgerundetes Rechteck 11"/>
          <p:cNvSpPr/>
          <p:nvPr/>
        </p:nvSpPr>
        <p:spPr>
          <a:xfrm>
            <a:off x="2927648" y="4221088"/>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t>Testen</a:t>
            </a:r>
          </a:p>
        </p:txBody>
      </p:sp>
      <p:sp>
        <p:nvSpPr>
          <p:cNvPr id="13" name="Abgerundetes Rechteck 12"/>
          <p:cNvSpPr/>
          <p:nvPr/>
        </p:nvSpPr>
        <p:spPr>
          <a:xfrm>
            <a:off x="3575720" y="2924944"/>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t>Wartung</a:t>
            </a:r>
          </a:p>
        </p:txBody>
      </p:sp>
      <p:cxnSp>
        <p:nvCxnSpPr>
          <p:cNvPr id="3" name="Gerade Verbindung mit Pfeil 2"/>
          <p:cNvCxnSpPr>
            <a:endCxn id="8" idx="0"/>
          </p:cNvCxnSpPr>
          <p:nvPr/>
        </p:nvCxnSpPr>
        <p:spPr>
          <a:xfrm>
            <a:off x="7572164" y="2492896"/>
            <a:ext cx="0"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7248129" y="2132856"/>
            <a:ext cx="632289" cy="369332"/>
          </a:xfrm>
          <a:prstGeom prst="rect">
            <a:avLst/>
          </a:prstGeom>
          <a:noFill/>
        </p:spPr>
        <p:txBody>
          <a:bodyPr wrap="none" rtlCol="0">
            <a:spAutoFit/>
          </a:bodyPr>
          <a:lstStyle/>
          <a:p>
            <a:r>
              <a:rPr lang="de-DE" dirty="0"/>
              <a:t>Start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Stakeholder für NMW</a:t>
            </a:r>
          </a:p>
        </p:txBody>
      </p:sp>
      <p:sp>
        <p:nvSpPr>
          <p:cNvPr id="6" name="Inhaltsplatzhalter 5"/>
          <p:cNvSpPr>
            <a:spLocks noGrp="1"/>
          </p:cNvSpPr>
          <p:nvPr>
            <p:ph idx="1"/>
          </p:nvPr>
        </p:nvSpPr>
        <p:spPr/>
        <p:txBody>
          <a:bodyPr/>
          <a:lstStyle/>
          <a:p>
            <a:r>
              <a:rPr lang="en-US"/>
              <a:t>Studierende, die App benutzen</a:t>
            </a:r>
          </a:p>
          <a:p>
            <a:r>
              <a:rPr lang="en-US"/>
              <a:t>Studierende, die App nicht benutzen</a:t>
            </a:r>
          </a:p>
          <a:p>
            <a:r>
              <a:rPr lang="en-US"/>
              <a:t>Mensa-Angestellte</a:t>
            </a:r>
          </a:p>
          <a:p>
            <a:r>
              <a:rPr lang="en-US"/>
              <a:t>Datenschutzbeauftragte</a:t>
            </a:r>
          </a:p>
          <a:p>
            <a:r>
              <a:rPr lang="en-US"/>
              <a:t>Mitarbeiter</a:t>
            </a:r>
          </a:p>
        </p:txBody>
      </p:sp>
      <p:sp>
        <p:nvSpPr>
          <p:cNvPr id="4" name="Foliennummernplatzhalter 3"/>
          <p:cNvSpPr>
            <a:spLocks noGrp="1"/>
          </p:cNvSpPr>
          <p:nvPr>
            <p:ph type="sldNum" sz="quarter" idx="12"/>
          </p:nvPr>
        </p:nvSpPr>
        <p:spPr/>
        <p:txBody>
          <a:bodyPr/>
          <a:lstStyle/>
          <a:p>
            <a:fld id="{6C6AE60A-B69C-4790-82F7-3882EDF23186}" type="slidenum">
              <a:rPr lang="de-DE" smtClean="0"/>
              <a:pPr/>
              <a:t>20</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0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10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Szenarien für NMW</a:t>
            </a:r>
          </a:p>
        </p:txBody>
      </p:sp>
      <p:sp>
        <p:nvSpPr>
          <p:cNvPr id="3" name="Inhaltsplatzhalter 2"/>
          <p:cNvSpPr>
            <a:spLocks noGrp="1"/>
          </p:cNvSpPr>
          <p:nvPr>
            <p:ph idx="1"/>
          </p:nvPr>
        </p:nvSpPr>
        <p:spPr/>
        <p:txBody>
          <a:bodyPr/>
          <a:lstStyle/>
          <a:p>
            <a:r>
              <a:rPr lang="de-DE"/>
              <a:t>"Ich mache mich JETZT mit meinen X Freunden auf den Weg. Das System soll einfach und schnell Plätze finden und reservieren.“</a:t>
            </a:r>
          </a:p>
          <a:p>
            <a:r>
              <a:rPr lang="de-DE"/>
              <a:t>„Es soll möglich sein, Plätze sehr einfach wieder freizugeben.“</a:t>
            </a:r>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21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US"/>
              <a:t>Welches sind die wichtigsten Anforderungen für NoMoreWaiting?</a:t>
            </a:r>
          </a:p>
        </p:txBody>
      </p:sp>
      <p:sp>
        <p:nvSpPr>
          <p:cNvPr id="4" name="Foliennummernplatzhalter 3"/>
          <p:cNvSpPr>
            <a:spLocks noGrp="1"/>
          </p:cNvSpPr>
          <p:nvPr>
            <p:ph type="sldNum" sz="quarter" idx="12"/>
          </p:nvPr>
        </p:nvSpPr>
        <p:spPr/>
        <p:txBody>
          <a:bodyPr/>
          <a:lstStyle/>
          <a:p>
            <a:fld id="{6C6AE60A-B69C-4790-82F7-3882EDF23186}" type="slidenum">
              <a:rPr lang="de-DE" smtClean="0"/>
              <a:pPr/>
              <a:t>22</a:t>
            </a:fld>
            <a:endParaRPr lang="de-DE"/>
          </a:p>
        </p:txBody>
      </p:sp>
      <p:sp>
        <p:nvSpPr>
          <p:cNvPr id="2" name="Titel 1"/>
          <p:cNvSpPr>
            <a:spLocks noGrp="1"/>
          </p:cNvSpPr>
          <p:nvPr>
            <p:ph type="title"/>
          </p:nvPr>
        </p:nvSpPr>
        <p:spPr/>
        <p:txBody>
          <a:bodyPr/>
          <a:lstStyle/>
          <a:p>
            <a:r>
              <a:rPr lang="en-US"/>
              <a:t>Aufgabe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Inhaltsplatzhalter 9"/>
          <p:cNvSpPr>
            <a:spLocks noGrp="1"/>
          </p:cNvSpPr>
          <p:nvPr>
            <p:ph idx="1"/>
          </p:nvPr>
        </p:nvSpPr>
        <p:spPr/>
        <p:txBody>
          <a:bodyPr>
            <a:normAutofit/>
          </a:bodyPr>
          <a:lstStyle/>
          <a:p>
            <a:r>
              <a:rPr lang="en-US" sz="1500" dirty="0"/>
              <a:t>Schnell</a:t>
            </a:r>
          </a:p>
          <a:p>
            <a:r>
              <a:rPr lang="en-US" sz="1500" dirty="0" err="1"/>
              <a:t>Einfach</a:t>
            </a:r>
            <a:endParaRPr lang="en-US" sz="1500" dirty="0"/>
          </a:p>
          <a:p>
            <a:r>
              <a:rPr lang="en-US" sz="1500" dirty="0" err="1"/>
              <a:t>Übersichtlich</a:t>
            </a:r>
            <a:endParaRPr lang="en-US" sz="1500" dirty="0"/>
          </a:p>
          <a:p>
            <a:r>
              <a:rPr lang="en-US" sz="1500" dirty="0" err="1"/>
              <a:t>Schnelle</a:t>
            </a:r>
            <a:r>
              <a:rPr lang="en-US" sz="1500" dirty="0"/>
              <a:t> </a:t>
            </a:r>
            <a:r>
              <a:rPr lang="en-US" sz="1500" dirty="0" err="1"/>
              <a:t>Abmeldung</a:t>
            </a:r>
            <a:endParaRPr lang="en-US" sz="1500" dirty="0"/>
          </a:p>
          <a:p>
            <a:r>
              <a:rPr lang="en-US" sz="1500" dirty="0" err="1"/>
              <a:t>Rückmeldung</a:t>
            </a:r>
            <a:r>
              <a:rPr lang="en-US" sz="1500" dirty="0"/>
              <a:t> </a:t>
            </a:r>
            <a:r>
              <a:rPr lang="en-US" sz="1500" dirty="0" err="1"/>
              <a:t>über</a:t>
            </a:r>
            <a:r>
              <a:rPr lang="en-US" sz="1500" dirty="0"/>
              <a:t> Credits und </a:t>
            </a:r>
            <a:r>
              <a:rPr lang="en-US" sz="1500" dirty="0" err="1"/>
              <a:t>Reservierungsstatus</a:t>
            </a:r>
            <a:endParaRPr lang="en-US" sz="1500" dirty="0"/>
          </a:p>
          <a:p>
            <a:r>
              <a:rPr lang="en-US" sz="1500" dirty="0" err="1"/>
              <a:t>Mitarbeiter</a:t>
            </a:r>
            <a:r>
              <a:rPr lang="en-US" sz="1500" dirty="0"/>
              <a:t> </a:t>
            </a:r>
            <a:r>
              <a:rPr lang="en-US" sz="1500" dirty="0" err="1"/>
              <a:t>der</a:t>
            </a:r>
            <a:r>
              <a:rPr lang="en-US" sz="1500" dirty="0"/>
              <a:t> Mensa </a:t>
            </a:r>
            <a:r>
              <a:rPr lang="en-US" sz="1500" dirty="0" err="1"/>
              <a:t>sollen</a:t>
            </a:r>
            <a:r>
              <a:rPr lang="en-US" sz="1500" dirty="0"/>
              <a:t> </a:t>
            </a:r>
            <a:r>
              <a:rPr lang="en-US" sz="1500" dirty="0" err="1"/>
              <a:t>es</a:t>
            </a:r>
            <a:r>
              <a:rPr lang="en-US" sz="1500" dirty="0"/>
              <a:t> </a:t>
            </a:r>
            <a:r>
              <a:rPr lang="en-US" sz="1500" dirty="0" err="1"/>
              <a:t>einfach</a:t>
            </a:r>
            <a:r>
              <a:rPr lang="en-US" sz="1500" dirty="0"/>
              <a:t> </a:t>
            </a:r>
            <a:r>
              <a:rPr lang="en-US" sz="1500" dirty="0" err="1"/>
              <a:t>handeln</a:t>
            </a:r>
            <a:r>
              <a:rPr lang="en-US" sz="1500" dirty="0"/>
              <a:t> </a:t>
            </a:r>
            <a:r>
              <a:rPr lang="en-US" sz="1500" dirty="0" err="1"/>
              <a:t>können</a:t>
            </a:r>
            <a:endParaRPr lang="en-US" sz="1500" dirty="0"/>
          </a:p>
          <a:p>
            <a:r>
              <a:rPr lang="en-US" sz="1500" dirty="0" err="1"/>
              <a:t>Nichtbenutzer</a:t>
            </a:r>
            <a:r>
              <a:rPr lang="en-US" sz="1500" dirty="0"/>
              <a:t> </a:t>
            </a:r>
            <a:r>
              <a:rPr lang="en-US" sz="1500" dirty="0" err="1"/>
              <a:t>sollen</a:t>
            </a:r>
            <a:r>
              <a:rPr lang="en-US" sz="1500" dirty="0"/>
              <a:t> </a:t>
            </a:r>
            <a:r>
              <a:rPr lang="en-US" sz="1500" dirty="0" err="1"/>
              <a:t>nicht</a:t>
            </a:r>
            <a:r>
              <a:rPr lang="en-US" sz="1500" dirty="0"/>
              <a:t> </a:t>
            </a:r>
            <a:r>
              <a:rPr lang="en-US" sz="1500" dirty="0" err="1"/>
              <a:t>eingschränkt</a:t>
            </a:r>
            <a:r>
              <a:rPr lang="en-US" sz="1500" dirty="0"/>
              <a:t> </a:t>
            </a:r>
            <a:r>
              <a:rPr lang="en-US" sz="1500" dirty="0" err="1"/>
              <a:t>werden</a:t>
            </a:r>
            <a:endParaRPr lang="en-US" sz="1500" dirty="0"/>
          </a:p>
          <a:p>
            <a:r>
              <a:rPr lang="en-US" sz="1500" dirty="0" err="1"/>
              <a:t>Mehrfachbuchen</a:t>
            </a:r>
            <a:r>
              <a:rPr lang="en-US" sz="1500" dirty="0"/>
              <a:t> </a:t>
            </a:r>
            <a:r>
              <a:rPr lang="en-US" sz="1500" dirty="0" err="1"/>
              <a:t>soll</a:t>
            </a:r>
            <a:r>
              <a:rPr lang="en-US" sz="1500" dirty="0"/>
              <a:t> </a:t>
            </a:r>
            <a:r>
              <a:rPr lang="en-US" sz="1500" dirty="0" err="1"/>
              <a:t>nicht</a:t>
            </a:r>
            <a:r>
              <a:rPr lang="en-US" sz="1500" dirty="0"/>
              <a:t> </a:t>
            </a:r>
            <a:r>
              <a:rPr lang="en-US" sz="1500" dirty="0" err="1"/>
              <a:t>möglich</a:t>
            </a:r>
            <a:r>
              <a:rPr lang="en-US" sz="1500" dirty="0"/>
              <a:t> </a:t>
            </a:r>
            <a:r>
              <a:rPr lang="en-US" sz="1500" dirty="0" err="1"/>
              <a:t>sein</a:t>
            </a:r>
            <a:endParaRPr lang="en-US" sz="1500" dirty="0"/>
          </a:p>
          <a:p>
            <a:r>
              <a:rPr lang="en-US" sz="1500" dirty="0" err="1"/>
              <a:t>Datenschutz</a:t>
            </a:r>
            <a:r>
              <a:rPr lang="en-US" sz="1500" dirty="0"/>
              <a:t> (anonym)</a:t>
            </a:r>
          </a:p>
          <a:p>
            <a:r>
              <a:rPr lang="en-US" sz="1500" dirty="0"/>
              <a:t>Student </a:t>
            </a:r>
            <a:r>
              <a:rPr lang="en-US" sz="1500" dirty="0" err="1"/>
              <a:t>soll</a:t>
            </a:r>
            <a:r>
              <a:rPr lang="en-US" sz="1500" dirty="0"/>
              <a:t> </a:t>
            </a:r>
            <a:r>
              <a:rPr lang="en-US" sz="1500" dirty="0" err="1"/>
              <a:t>Platz</a:t>
            </a:r>
            <a:r>
              <a:rPr lang="en-US" sz="1500" dirty="0"/>
              <a:t> </a:t>
            </a:r>
            <a:r>
              <a:rPr lang="en-US" sz="1500" dirty="0" err="1"/>
              <a:t>einfordern</a:t>
            </a:r>
            <a:r>
              <a:rPr lang="en-US" sz="1500" dirty="0"/>
              <a:t> </a:t>
            </a:r>
            <a:r>
              <a:rPr lang="en-US" sz="1500" dirty="0" err="1"/>
              <a:t>können</a:t>
            </a:r>
            <a:r>
              <a:rPr lang="en-US" sz="1500" dirty="0"/>
              <a:t>, </a:t>
            </a:r>
            <a:r>
              <a:rPr lang="en-US" sz="1500" dirty="0" err="1"/>
              <a:t>wenn</a:t>
            </a:r>
            <a:r>
              <a:rPr lang="en-US" sz="1500" dirty="0"/>
              <a:t> </a:t>
            </a:r>
            <a:r>
              <a:rPr lang="en-US" sz="1500" dirty="0" err="1"/>
              <a:t>andere</a:t>
            </a:r>
            <a:r>
              <a:rPr lang="en-US" sz="1500" dirty="0"/>
              <a:t> </a:t>
            </a:r>
            <a:r>
              <a:rPr lang="en-US" sz="1500" dirty="0" err="1"/>
              <a:t>reservierten</a:t>
            </a:r>
            <a:r>
              <a:rPr lang="en-US" sz="1500" dirty="0"/>
              <a:t> </a:t>
            </a:r>
            <a:r>
              <a:rPr lang="en-US" sz="1500" dirty="0" err="1"/>
              <a:t>Platz</a:t>
            </a:r>
            <a:r>
              <a:rPr lang="en-US" sz="1500" dirty="0"/>
              <a:t> </a:t>
            </a:r>
            <a:r>
              <a:rPr lang="en-US" sz="1500" dirty="0" err="1"/>
              <a:t>benutzen</a:t>
            </a:r>
            <a:endParaRPr lang="en-US" sz="1500" dirty="0"/>
          </a:p>
          <a:p>
            <a:r>
              <a:rPr lang="en-US" sz="1500" dirty="0" err="1"/>
              <a:t>Gruppenreservierung</a:t>
            </a:r>
            <a:endParaRPr lang="en-US" sz="1500"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23</a:t>
            </a:fld>
            <a:endParaRPr lang="de-DE"/>
          </a:p>
        </p:txBody>
      </p:sp>
      <p:sp>
        <p:nvSpPr>
          <p:cNvPr id="8" name="Titel 7"/>
          <p:cNvSpPr>
            <a:spLocks noGrp="1"/>
          </p:cNvSpPr>
          <p:nvPr>
            <p:ph type="title"/>
          </p:nvPr>
        </p:nvSpPr>
        <p:spPr/>
        <p:txBody>
          <a:bodyPr/>
          <a:lstStyle/>
          <a:p>
            <a:r>
              <a:rPr lang="en-US"/>
              <a:t>Anforderungen für NoMoreWaiting</a:t>
            </a:r>
          </a:p>
        </p:txBody>
      </p:sp>
      <p:sp>
        <p:nvSpPr>
          <p:cNvPr id="9" name="Textplatzhalter 8"/>
          <p:cNvSpPr>
            <a:spLocks noGrp="1"/>
          </p:cNvSpPr>
          <p:nvPr>
            <p:ph type="body" idx="4294967295"/>
          </p:nvPr>
        </p:nvSpPr>
        <p:spPr>
          <a:xfrm>
            <a:off x="0" y="1420813"/>
            <a:ext cx="4040188" cy="639762"/>
          </a:xfrm>
        </p:spPr>
        <p:txBody>
          <a:bodyPr/>
          <a:lstStyle/>
          <a:p>
            <a:r>
              <a:rPr lang="en-US" dirty="0"/>
              <a:t>Stakeholder-</a:t>
            </a:r>
            <a:r>
              <a:rPr lang="en-US" dirty="0" err="1"/>
              <a:t>basiert</a:t>
            </a:r>
            <a:endParaRPr lang="en-US" dirty="0"/>
          </a:p>
        </p:txBody>
      </p:sp>
      <p:sp>
        <p:nvSpPr>
          <p:cNvPr id="11" name="Textplatzhalter 10"/>
          <p:cNvSpPr>
            <a:spLocks noGrp="1"/>
          </p:cNvSpPr>
          <p:nvPr>
            <p:ph type="body" sz="quarter" idx="4294967295"/>
          </p:nvPr>
        </p:nvSpPr>
        <p:spPr>
          <a:xfrm>
            <a:off x="8150225" y="1420813"/>
            <a:ext cx="4041775" cy="639762"/>
          </a:xfrm>
        </p:spPr>
        <p:txBody>
          <a:bodyPr/>
          <a:lstStyle/>
          <a:p>
            <a:r>
              <a:rPr lang="en-US"/>
              <a:t>Szenario-basiert</a:t>
            </a:r>
          </a:p>
        </p:txBody>
      </p:sp>
      <p:sp>
        <p:nvSpPr>
          <p:cNvPr id="12" name="Inhaltsplatzhalter 11"/>
          <p:cNvSpPr>
            <a:spLocks noGrp="1"/>
          </p:cNvSpPr>
          <p:nvPr>
            <p:ph sz="quarter" idx="4294967295"/>
          </p:nvPr>
        </p:nvSpPr>
        <p:spPr>
          <a:xfrm>
            <a:off x="8150225" y="1916113"/>
            <a:ext cx="4041775" cy="3951287"/>
          </a:xfrm>
        </p:spPr>
        <p:txBody>
          <a:bodyPr>
            <a:noAutofit/>
          </a:bodyPr>
          <a:lstStyle/>
          <a:p>
            <a:r>
              <a:rPr lang="en-US" sz="1500" dirty="0" err="1"/>
              <a:t>Reservieren</a:t>
            </a:r>
            <a:r>
              <a:rPr lang="en-US" sz="1500" dirty="0"/>
              <a:t>:</a:t>
            </a:r>
          </a:p>
          <a:p>
            <a:pPr lvl="1"/>
            <a:r>
              <a:rPr lang="en-US" sz="1500" dirty="0" err="1"/>
              <a:t>Kostenlos</a:t>
            </a:r>
            <a:endParaRPr lang="en-US" sz="1500" dirty="0"/>
          </a:p>
          <a:p>
            <a:r>
              <a:rPr lang="en-US" sz="1500" dirty="0" err="1"/>
              <a:t>Freigeben</a:t>
            </a:r>
            <a:endParaRPr lang="en-US" sz="1500" dirty="0"/>
          </a:p>
          <a:p>
            <a:pPr lvl="1"/>
            <a:r>
              <a:rPr lang="en-US" sz="1500" dirty="0"/>
              <a:t>System muss </a:t>
            </a:r>
            <a:r>
              <a:rPr lang="en-US" sz="1500" dirty="0" err="1"/>
              <a:t>wissen</a:t>
            </a:r>
            <a:r>
              <a:rPr lang="en-US" sz="1500" dirty="0"/>
              <a:t>, </a:t>
            </a:r>
            <a:r>
              <a:rPr lang="en-US" sz="1500" dirty="0" err="1"/>
              <a:t>dass</a:t>
            </a:r>
            <a:r>
              <a:rPr lang="en-US" sz="1500" dirty="0"/>
              <a:t> </a:t>
            </a:r>
            <a:r>
              <a:rPr lang="en-US" sz="1500" dirty="0" err="1"/>
              <a:t>Platz</a:t>
            </a:r>
            <a:r>
              <a:rPr lang="en-US" sz="1500" dirty="0"/>
              <a:t> </a:t>
            </a:r>
            <a:r>
              <a:rPr lang="en-US" sz="1500" dirty="0" err="1"/>
              <a:t>frei</a:t>
            </a:r>
            <a:r>
              <a:rPr lang="en-US" sz="1500" dirty="0"/>
              <a:t> </a:t>
            </a:r>
            <a:r>
              <a:rPr lang="en-US" sz="1500" dirty="0" err="1"/>
              <a:t>ist</a:t>
            </a:r>
            <a:endParaRPr lang="en-US" sz="1500" dirty="0"/>
          </a:p>
          <a:p>
            <a:r>
              <a:rPr lang="en-US" sz="1500" dirty="0" err="1"/>
              <a:t>Registrierung</a:t>
            </a:r>
            <a:endParaRPr lang="en-US" sz="1500" dirty="0"/>
          </a:p>
          <a:p>
            <a:pPr lvl="1"/>
            <a:r>
              <a:rPr lang="en-US" sz="1500" dirty="0" err="1"/>
              <a:t>Ohne</a:t>
            </a:r>
            <a:r>
              <a:rPr lang="en-US" sz="1500" dirty="0"/>
              <a:t> </a:t>
            </a:r>
            <a:r>
              <a:rPr lang="en-US" sz="1500" dirty="0" err="1"/>
              <a:t>Matrikelnummer</a:t>
            </a:r>
            <a:r>
              <a:rPr lang="en-US" sz="1500" dirty="0"/>
              <a:t>?</a:t>
            </a:r>
          </a:p>
          <a:p>
            <a:pPr lvl="1"/>
            <a:r>
              <a:rPr lang="en-US" sz="1500" dirty="0"/>
              <a:t>Fake-</a:t>
            </a:r>
            <a:r>
              <a:rPr lang="en-US" sz="1500" dirty="0" err="1"/>
              <a:t>Reservierung</a:t>
            </a:r>
            <a:r>
              <a:rPr lang="en-US" sz="1500" dirty="0"/>
              <a:t>?</a:t>
            </a:r>
          </a:p>
          <a:p>
            <a:pPr lvl="1"/>
            <a:r>
              <a:rPr lang="en-US" sz="1500" dirty="0" err="1"/>
              <a:t>Schnitsttelle</a:t>
            </a:r>
            <a:r>
              <a:rPr lang="en-US" sz="1500" dirty="0"/>
              <a:t> </a:t>
            </a:r>
            <a:r>
              <a:rPr lang="en-US" sz="1500" dirty="0" err="1"/>
              <a:t>zur</a:t>
            </a:r>
            <a:r>
              <a:rPr lang="en-US" sz="1500" dirty="0"/>
              <a:t> </a:t>
            </a:r>
            <a:r>
              <a:rPr lang="en-US" sz="1500" dirty="0" err="1"/>
              <a:t>Univerwaltung</a:t>
            </a:r>
            <a:r>
              <a:rPr lang="en-US" sz="1500" dirty="0"/>
              <a:t> </a:t>
            </a:r>
            <a:r>
              <a:rPr lang="en-US" sz="1500" dirty="0" err="1"/>
              <a:t>zum</a:t>
            </a:r>
            <a:r>
              <a:rPr lang="en-US" sz="1500" dirty="0"/>
              <a:t> </a:t>
            </a:r>
            <a:r>
              <a:rPr lang="en-US" sz="1500" dirty="0" err="1"/>
              <a:t>Validieren</a:t>
            </a:r>
            <a:r>
              <a:rPr lang="en-US" sz="1500" dirty="0"/>
              <a:t> von </a:t>
            </a:r>
            <a:r>
              <a:rPr lang="en-US" sz="1500" dirty="0" err="1"/>
              <a:t>MatNr</a:t>
            </a:r>
            <a:r>
              <a:rPr lang="en-US" sz="1500" dirty="0"/>
              <a:t>.</a:t>
            </a:r>
          </a:p>
          <a:p>
            <a:r>
              <a:rPr lang="en-US" sz="1500" dirty="0" err="1"/>
              <a:t>Sammeln</a:t>
            </a:r>
            <a:endParaRPr lang="en-US" sz="1500" dirty="0"/>
          </a:p>
          <a:p>
            <a:pPr lvl="1"/>
            <a:r>
              <a:rPr lang="en-US" sz="1500" dirty="0" err="1"/>
              <a:t>Verfälschung</a:t>
            </a:r>
            <a:r>
              <a:rPr lang="en-US" sz="1500" dirty="0"/>
              <a:t> von </a:t>
            </a:r>
            <a:r>
              <a:rPr lang="en-US" sz="1500" dirty="0" err="1"/>
              <a:t>Statistken</a:t>
            </a:r>
            <a:r>
              <a:rPr lang="en-US" sz="1500" dirty="0"/>
              <a:t> </a:t>
            </a:r>
            <a:r>
              <a:rPr lang="en-US" sz="1500" dirty="0" err="1"/>
              <a:t>bei</a:t>
            </a:r>
            <a:r>
              <a:rPr lang="en-US" sz="1500" dirty="0"/>
              <a:t> </a:t>
            </a:r>
            <a:r>
              <a:rPr lang="en-US" sz="1500" dirty="0" err="1"/>
              <a:t>Gruppenbenutzung</a:t>
            </a:r>
            <a:r>
              <a:rPr lang="en-US" sz="1500" dirty="0"/>
              <a:t> </a:t>
            </a:r>
            <a:r>
              <a:rPr lang="en-US" sz="1500" dirty="0" err="1"/>
              <a:t>verhindern</a:t>
            </a:r>
            <a:endParaRPr lang="en-US" sz="1500" dirty="0"/>
          </a:p>
          <a:p>
            <a:r>
              <a:rPr lang="en-US" sz="1500" dirty="0"/>
              <a:t>Feedback</a:t>
            </a:r>
          </a:p>
          <a:p>
            <a:pPr lvl="1"/>
            <a:r>
              <a:rPr lang="en-US" sz="1500" dirty="0" err="1"/>
              <a:t>Andere</a:t>
            </a:r>
            <a:r>
              <a:rPr lang="en-US" sz="1500" dirty="0"/>
              <a:t> </a:t>
            </a:r>
            <a:r>
              <a:rPr lang="en-US" sz="1500" dirty="0" err="1"/>
              <a:t>müssen</a:t>
            </a:r>
            <a:r>
              <a:rPr lang="en-US" sz="1500" dirty="0"/>
              <a:t> </a:t>
            </a:r>
            <a:r>
              <a:rPr lang="en-US" sz="1500" dirty="0" err="1"/>
              <a:t>Gruppenreservierung</a:t>
            </a:r>
            <a:r>
              <a:rPr lang="en-US" sz="1500" dirty="0"/>
              <a:t> </a:t>
            </a:r>
            <a:r>
              <a:rPr lang="en-US" sz="1500" dirty="0" err="1"/>
              <a:t>annehmen</a:t>
            </a:r>
            <a:endParaRPr lang="en-US" sz="1500" dirty="0"/>
          </a:p>
          <a:p>
            <a:r>
              <a:rPr lang="en-US" sz="1500" dirty="0" err="1"/>
              <a:t>Verschlüsselung</a:t>
            </a:r>
            <a:r>
              <a:rPr lang="en-US" sz="1500" dirty="0"/>
              <a:t> </a:t>
            </a:r>
            <a:r>
              <a:rPr lang="en-US" sz="1500" dirty="0" err="1"/>
              <a:t>der</a:t>
            </a:r>
            <a:r>
              <a:rPr lang="en-US" sz="1500" dirty="0"/>
              <a:t> </a:t>
            </a:r>
            <a:r>
              <a:rPr lang="en-US" sz="1500" dirty="0" err="1"/>
              <a:t>Daten</a:t>
            </a:r>
            <a:endParaRPr lang="en-US" sz="1500" dirty="0"/>
          </a:p>
          <a:p>
            <a:r>
              <a:rPr lang="en-US" sz="1500" dirty="0"/>
              <a:t>Max. </a:t>
            </a:r>
            <a:r>
              <a:rPr lang="en-US" sz="1500" dirty="0" err="1"/>
              <a:t>Platzbeschränkung</a:t>
            </a:r>
            <a:r>
              <a:rPr lang="en-US" sz="1500" dirty="0"/>
              <a:t> </a:t>
            </a:r>
            <a:r>
              <a:rPr lang="en-US" sz="1500" dirty="0" err="1"/>
              <a:t>bei</a:t>
            </a:r>
            <a:r>
              <a:rPr lang="en-US" sz="1500" dirty="0"/>
              <a:t> </a:t>
            </a:r>
            <a:r>
              <a:rPr lang="en-US" sz="1500" dirty="0" err="1"/>
              <a:t>Reservierung</a:t>
            </a:r>
            <a:endParaRPr lang="en-US" sz="15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a:t>Stakeholder- oder szenariobasiert?</a:t>
            </a:r>
          </a:p>
        </p:txBody>
      </p:sp>
      <p:sp>
        <p:nvSpPr>
          <p:cNvPr id="9" name="Inhaltsplatzhalter 8"/>
          <p:cNvSpPr>
            <a:spLocks noGrp="1"/>
          </p:cNvSpPr>
          <p:nvPr>
            <p:ph idx="1"/>
          </p:nvPr>
        </p:nvSpPr>
        <p:spPr/>
        <p:txBody>
          <a:bodyPr>
            <a:normAutofit/>
          </a:bodyPr>
          <a:lstStyle/>
          <a:p>
            <a:r>
              <a:rPr lang="de-DE" dirty="0"/>
              <a:t>Stakeholder-basiert:</a:t>
            </a:r>
          </a:p>
          <a:p>
            <a:pPr lvl="1"/>
            <a:r>
              <a:rPr lang="de-DE" dirty="0"/>
              <a:t>Vorteil: Anforderungen werden nach Personen gebündelt aufgenommen</a:t>
            </a:r>
          </a:p>
          <a:p>
            <a:pPr lvl="1"/>
            <a:r>
              <a:rPr lang="de-DE" dirty="0"/>
              <a:t>Nachteil: Nutzen/Sinn/Ziel des Systems tritt in den Hintergrund</a:t>
            </a:r>
          </a:p>
          <a:p>
            <a:pPr>
              <a:buNone/>
            </a:pPr>
            <a:endParaRPr lang="de-DE" dirty="0"/>
          </a:p>
          <a:p>
            <a:r>
              <a:rPr lang="de-DE" dirty="0"/>
              <a:t>Szenario-basiert:</a:t>
            </a:r>
          </a:p>
          <a:p>
            <a:pPr lvl="1"/>
            <a:r>
              <a:rPr lang="de-DE" dirty="0"/>
              <a:t>Vorteil: Anforderungen orientieren sich an den „normalen“ Abläufen des Systems</a:t>
            </a:r>
          </a:p>
          <a:p>
            <a:pPr lvl="1"/>
            <a:r>
              <a:rPr lang="de-DE" dirty="0"/>
              <a:t>Nachteil: Seltene Abläufe oder indirekt betroffene Institutionen werden leichter vergessen</a:t>
            </a:r>
          </a:p>
        </p:txBody>
      </p:sp>
      <p:sp>
        <p:nvSpPr>
          <p:cNvPr id="7" name="Foliennummernplatzhalter 6"/>
          <p:cNvSpPr>
            <a:spLocks noGrp="1"/>
          </p:cNvSpPr>
          <p:nvPr>
            <p:ph type="sldNum" sz="quarter" idx="12"/>
          </p:nvPr>
        </p:nvSpPr>
        <p:spPr/>
        <p:txBody>
          <a:bodyPr/>
          <a:lstStyle/>
          <a:p>
            <a:fld id="{6C6AE60A-B69C-4790-82F7-3882EDF23186}" type="slidenum">
              <a:rPr lang="de-DE" smtClean="0"/>
              <a:pPr/>
              <a:t>24</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Use</a:t>
            </a:r>
            <a:r>
              <a:rPr lang="de-DE" dirty="0"/>
              <a:t> Cases und Szenarien</a:t>
            </a:r>
          </a:p>
        </p:txBody>
      </p:sp>
      <p:sp>
        <p:nvSpPr>
          <p:cNvPr id="3" name="Inhaltsplatzhalter 2"/>
          <p:cNvSpPr>
            <a:spLocks noGrp="1"/>
          </p:cNvSpPr>
          <p:nvPr>
            <p:ph idx="1"/>
          </p:nvPr>
        </p:nvSpPr>
        <p:spPr/>
        <p:txBody>
          <a:bodyPr/>
          <a:lstStyle/>
          <a:p>
            <a:r>
              <a:rPr lang="de-DE" dirty="0"/>
              <a:t>Ein </a:t>
            </a:r>
            <a:r>
              <a:rPr lang="de-DE" i="1" u="sng" dirty="0" err="1">
                <a:solidFill>
                  <a:srgbClr val="C00000"/>
                </a:solidFill>
              </a:rPr>
              <a:t>use</a:t>
            </a:r>
            <a:r>
              <a:rPr lang="de-DE" i="1" u="sng" dirty="0">
                <a:solidFill>
                  <a:srgbClr val="C00000"/>
                </a:solidFill>
              </a:rPr>
              <a:t> </a:t>
            </a:r>
            <a:r>
              <a:rPr lang="de-DE" i="1" u="sng" dirty="0" err="1">
                <a:solidFill>
                  <a:srgbClr val="C00000"/>
                </a:solidFill>
              </a:rPr>
              <a:t>case</a:t>
            </a:r>
            <a:r>
              <a:rPr lang="de-DE" dirty="0"/>
              <a:t> ist die </a:t>
            </a:r>
            <a:r>
              <a:rPr lang="de-DE" i="1" dirty="0">
                <a:solidFill>
                  <a:srgbClr val="C00000"/>
                </a:solidFill>
              </a:rPr>
              <a:t>Spezifikation</a:t>
            </a:r>
            <a:r>
              <a:rPr lang="de-DE" dirty="0">
                <a:solidFill>
                  <a:srgbClr val="C00000"/>
                </a:solidFill>
              </a:rPr>
              <a:t> </a:t>
            </a:r>
            <a:r>
              <a:rPr lang="de-DE" dirty="0"/>
              <a:t>von einer </a:t>
            </a:r>
            <a:r>
              <a:rPr lang="de-DE" i="1" dirty="0">
                <a:solidFill>
                  <a:srgbClr val="C00000"/>
                </a:solidFill>
              </a:rPr>
              <a:t>Sequenz von Aktionen</a:t>
            </a:r>
            <a:r>
              <a:rPr lang="de-DE" dirty="0"/>
              <a:t>, einschließlich </a:t>
            </a:r>
            <a:r>
              <a:rPr lang="de-DE" i="1" dirty="0">
                <a:solidFill>
                  <a:srgbClr val="C00000"/>
                </a:solidFill>
              </a:rPr>
              <a:t>Varianten</a:t>
            </a:r>
            <a:r>
              <a:rPr lang="de-DE" dirty="0"/>
              <a:t>, dass ein System, </a:t>
            </a:r>
            <a:r>
              <a:rPr lang="de-DE" i="1" dirty="0">
                <a:solidFill>
                  <a:srgbClr val="C00000"/>
                </a:solidFill>
              </a:rPr>
              <a:t>interagierend mit Aktoren</a:t>
            </a:r>
            <a:r>
              <a:rPr lang="de-DE" dirty="0"/>
              <a:t> des Systems, ausführen kann”.</a:t>
            </a:r>
          </a:p>
          <a:p>
            <a:pPr lvl="1"/>
            <a:r>
              <a:rPr lang="de-DE" dirty="0"/>
              <a:t>Beispiel: kaufen einer DVD im Internet</a:t>
            </a:r>
          </a:p>
          <a:p>
            <a:endParaRPr lang="de-DE" dirty="0"/>
          </a:p>
          <a:p>
            <a:r>
              <a:rPr lang="de-DE" dirty="0"/>
              <a:t>Ein </a:t>
            </a:r>
            <a:r>
              <a:rPr lang="de-DE" i="1" u="sng" dirty="0">
                <a:solidFill>
                  <a:srgbClr val="C00000"/>
                </a:solidFill>
              </a:rPr>
              <a:t>Szenario</a:t>
            </a:r>
            <a:r>
              <a:rPr lang="de-DE" dirty="0"/>
              <a:t> ist ein </a:t>
            </a:r>
            <a:r>
              <a:rPr lang="de-DE" i="1" dirty="0">
                <a:solidFill>
                  <a:srgbClr val="C00000"/>
                </a:solidFill>
              </a:rPr>
              <a:t>bestimmter Pfad von auftretenden Aktionen</a:t>
            </a:r>
            <a:r>
              <a:rPr lang="de-DE" dirty="0"/>
              <a:t>, startend von einem bekannten, initialen Zustand.</a:t>
            </a:r>
          </a:p>
          <a:p>
            <a:pPr lvl="1"/>
            <a:r>
              <a:rPr lang="de-DE" dirty="0"/>
              <a:t>Beispiel: Verbinde zu myDVD.com, Gehe zur “</a:t>
            </a:r>
            <a:r>
              <a:rPr lang="de-DE" dirty="0" err="1"/>
              <a:t>search</a:t>
            </a:r>
            <a:r>
              <a:rPr lang="de-DE" dirty="0"/>
              <a:t>” </a:t>
            </a:r>
            <a:r>
              <a:rPr lang="de-DE" dirty="0" err="1"/>
              <a:t>page</a:t>
            </a:r>
            <a:r>
              <a:rPr lang="de-DE" dirty="0"/>
              <a:t>; Gebe </a:t>
            </a:r>
            <a:r>
              <a:rPr lang="de-DE" dirty="0" smtClean="0"/>
              <a:t>ein </a:t>
            </a:r>
            <a:r>
              <a:rPr lang="de-DE" dirty="0"/>
              <a:t>“…”, …</a:t>
            </a:r>
          </a:p>
          <a:p>
            <a:pPr lvl="1"/>
            <a:endParaRPr lang="de-DE" dirty="0"/>
          </a:p>
          <a:p>
            <a:endParaRPr lang="de-DE" dirty="0"/>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25</a:t>
            </a:fld>
            <a:endParaRPr lang="de-DE"/>
          </a:p>
        </p:txBody>
      </p:sp>
    </p:spTree>
    <p:extLst>
      <p:ext uri="{BB962C8B-B14F-4D97-AF65-F5344CB8AC3E}">
        <p14:creationId xmlns:p14="http://schemas.microsoft.com/office/powerpoint/2010/main" val="231417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Unified Modeling Language</a:t>
            </a:r>
          </a:p>
        </p:txBody>
      </p:sp>
      <p:sp>
        <p:nvSpPr>
          <p:cNvPr id="3" name="Inhaltsplatzhalter 2"/>
          <p:cNvSpPr>
            <a:spLocks noGrp="1"/>
          </p:cNvSpPr>
          <p:nvPr>
            <p:ph idx="1"/>
          </p:nvPr>
        </p:nvSpPr>
        <p:spPr/>
        <p:txBody>
          <a:bodyPr/>
          <a:lstStyle/>
          <a:p>
            <a:pPr marL="0" indent="0" algn="ctr">
              <a:buNone/>
            </a:pPr>
            <a:r>
              <a:rPr lang="de-DE" dirty="0"/>
              <a:t>UML ist der Industriestandard für die Dokumentierung </a:t>
            </a:r>
            <a:r>
              <a:rPr lang="de-DE" dirty="0" smtClean="0"/>
              <a:t>objekt-orientierter </a:t>
            </a:r>
            <a:r>
              <a:rPr lang="de-DE" dirty="0"/>
              <a:t>Modelle</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26</a:t>
            </a:fld>
            <a:endParaRPr lang="de-DE"/>
          </a:p>
        </p:txBody>
      </p:sp>
      <p:graphicFrame>
        <p:nvGraphicFramePr>
          <p:cNvPr id="5" name="Group 35"/>
          <p:cNvGraphicFramePr>
            <a:graphicFrameLocks noGrp="1"/>
          </p:cNvGraphicFramePr>
          <p:nvPr>
            <p:extLst>
              <p:ext uri="{D42A27DB-BD31-4B8C-83A1-F6EECF244321}">
                <p14:modId xmlns:p14="http://schemas.microsoft.com/office/powerpoint/2010/main" val="1197149240"/>
              </p:ext>
            </p:extLst>
          </p:nvPr>
        </p:nvGraphicFramePr>
        <p:xfrm>
          <a:off x="1991544" y="2492897"/>
          <a:ext cx="8451850" cy="4221163"/>
        </p:xfrm>
        <a:graphic>
          <a:graphicData uri="http://schemas.openxmlformats.org/drawingml/2006/table">
            <a:tbl>
              <a:tblPr/>
              <a:tblGrid>
                <a:gridCol w="2870200">
                  <a:extLst>
                    <a:ext uri="{9D8B030D-6E8A-4147-A177-3AD203B41FA5}">
                      <a16:colId xmlns:a16="http://schemas.microsoft.com/office/drawing/2014/main" val="20000"/>
                    </a:ext>
                  </a:extLst>
                </a:gridCol>
                <a:gridCol w="5581650">
                  <a:extLst>
                    <a:ext uri="{9D8B030D-6E8A-4147-A177-3AD203B41FA5}">
                      <a16:colId xmlns:a16="http://schemas.microsoft.com/office/drawing/2014/main" val="20001"/>
                    </a:ext>
                  </a:extLst>
                </a:gridCol>
              </a:tblGrid>
              <a:tr h="82550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a:ln>
                            <a:noFill/>
                          </a:ln>
                          <a:solidFill>
                            <a:schemeClr val="tx1"/>
                          </a:solidFill>
                          <a:effectLst/>
                          <a:latin typeface="+mj-lt"/>
                          <a:cs typeface="Arial" charset="0"/>
                        </a:rPr>
                        <a:t>Class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a:ln>
                            <a:noFill/>
                          </a:ln>
                          <a:solidFill>
                            <a:schemeClr val="tx1"/>
                          </a:solidFill>
                          <a:effectLst/>
                          <a:latin typeface="+mj-lt"/>
                          <a:cs typeface="Arial" charset="0"/>
                        </a:rPr>
                        <a:t>visualize </a:t>
                      </a:r>
                      <a:r>
                        <a:rPr kumimoji="0" lang="en-US" sz="2000" b="0" i="1" u="none" strike="noStrike" cap="none" normalizeH="0" baseline="0" dirty="0">
                          <a:ln>
                            <a:noFill/>
                          </a:ln>
                          <a:solidFill>
                            <a:srgbClr val="7F0101"/>
                          </a:solidFill>
                          <a:effectLst/>
                          <a:latin typeface="+mj-lt"/>
                          <a:cs typeface="Arial" charset="0"/>
                        </a:rPr>
                        <a:t>logical structure</a:t>
                      </a:r>
                      <a:r>
                        <a:rPr kumimoji="0" lang="en-US" sz="2000" b="0" i="0" u="none" strike="noStrike" cap="none" normalizeH="0" baseline="0" dirty="0">
                          <a:ln>
                            <a:noFill/>
                          </a:ln>
                          <a:solidFill>
                            <a:schemeClr val="tx1"/>
                          </a:solidFill>
                          <a:effectLst/>
                          <a:latin typeface="+mj-lt"/>
                          <a:cs typeface="Arial" charset="0"/>
                        </a:rPr>
                        <a:t> of system</a:t>
                      </a:r>
                    </a:p>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a:ln>
                            <a:noFill/>
                          </a:ln>
                          <a:solidFill>
                            <a:schemeClr val="tx1"/>
                          </a:solidFill>
                          <a:effectLst/>
                          <a:latin typeface="+mj-lt"/>
                          <a:cs typeface="Arial" charset="0"/>
                        </a:rPr>
                        <a:t>in terms of </a:t>
                      </a:r>
                      <a:r>
                        <a:rPr kumimoji="0" lang="en-US" sz="2000" b="0" i="1" u="none" strike="noStrike" cap="none" normalizeH="0" baseline="0" dirty="0">
                          <a:ln>
                            <a:noFill/>
                          </a:ln>
                          <a:solidFill>
                            <a:srgbClr val="7F0101"/>
                          </a:solidFill>
                          <a:effectLst/>
                          <a:latin typeface="+mj-lt"/>
                          <a:cs typeface="Arial" charset="0"/>
                        </a:rPr>
                        <a:t>classes, objects, and relationships</a:t>
                      </a:r>
                      <a:endParaRPr kumimoji="0" lang="en-US" sz="2000" b="0" i="0" u="none" strike="noStrike" cap="none" normalizeH="0" baseline="0" dirty="0">
                        <a:ln>
                          <a:noFill/>
                        </a:ln>
                        <a:solidFill>
                          <a:schemeClr val="tx1"/>
                        </a:solidFill>
                        <a:effectLst/>
                        <a:latin typeface="+mj-lt"/>
                        <a:cs typeface="Arial" charset="0"/>
                      </a:endParaRP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565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Use Case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a:ln>
                            <a:noFill/>
                          </a:ln>
                          <a:solidFill>
                            <a:schemeClr val="tx1"/>
                          </a:solidFill>
                          <a:effectLst/>
                          <a:latin typeface="+mj-lt"/>
                          <a:cs typeface="Arial" charset="0"/>
                        </a:rPr>
                        <a:t>show external </a:t>
                      </a:r>
                      <a:r>
                        <a:rPr kumimoji="0" lang="en-US" sz="2000" b="0" i="1" u="none" strike="noStrike" cap="none" normalizeH="0" baseline="0">
                          <a:ln>
                            <a:noFill/>
                          </a:ln>
                          <a:solidFill>
                            <a:srgbClr val="7F0101"/>
                          </a:solidFill>
                          <a:effectLst/>
                          <a:latin typeface="+mj-lt"/>
                          <a:cs typeface="Arial" charset="0"/>
                        </a:rPr>
                        <a:t>actors and use cases</a:t>
                      </a:r>
                      <a:r>
                        <a:rPr kumimoji="0" lang="en-US" sz="2000" b="0" i="0" u="none" strike="noStrike" cap="none" normalizeH="0" baseline="0">
                          <a:ln>
                            <a:noFill/>
                          </a:ln>
                          <a:solidFill>
                            <a:schemeClr val="tx1"/>
                          </a:solidFill>
                          <a:effectLst/>
                          <a:latin typeface="+mj-lt"/>
                          <a:cs typeface="Arial" charset="0"/>
                        </a:rPr>
                        <a:t> they participate in</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10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Sequence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a:ln>
                            <a:noFill/>
                          </a:ln>
                          <a:solidFill>
                            <a:schemeClr val="tx1"/>
                          </a:solidFill>
                          <a:effectLst/>
                          <a:latin typeface="+mj-lt"/>
                          <a:cs typeface="Arial" charset="0"/>
                        </a:rPr>
                        <a:t>visualize </a:t>
                      </a:r>
                      <a:r>
                        <a:rPr kumimoji="0" lang="en-US" sz="2000" b="0" i="1" u="none" strike="noStrike" cap="none" normalizeH="0" baseline="0">
                          <a:ln>
                            <a:noFill/>
                          </a:ln>
                          <a:solidFill>
                            <a:srgbClr val="7F0101"/>
                          </a:solidFill>
                          <a:effectLst/>
                          <a:latin typeface="+mj-lt"/>
                          <a:cs typeface="Arial" charset="0"/>
                        </a:rPr>
                        <a:t>temporal message ordering</a:t>
                      </a:r>
                      <a:r>
                        <a:rPr kumimoji="0" lang="en-US" sz="2000" b="0" i="0" u="none" strike="noStrike" cap="none" normalizeH="0" baseline="0">
                          <a:ln>
                            <a:noFill/>
                          </a:ln>
                          <a:solidFill>
                            <a:schemeClr val="tx1"/>
                          </a:solidFill>
                          <a:effectLst/>
                          <a:latin typeface="+mj-lt"/>
                          <a:cs typeface="Arial" charset="0"/>
                        </a:rPr>
                        <a:t> of a </a:t>
                      </a:r>
                      <a:r>
                        <a:rPr kumimoji="0" lang="en-US" sz="2000" b="0" i="1" u="none" strike="noStrike" cap="none" normalizeH="0" baseline="0">
                          <a:ln>
                            <a:noFill/>
                          </a:ln>
                          <a:solidFill>
                            <a:srgbClr val="7F0101"/>
                          </a:solidFill>
                          <a:effectLst/>
                          <a:latin typeface="+mj-lt"/>
                          <a:cs typeface="Arial" charset="0"/>
                        </a:rPr>
                        <a:t>concrete scenario</a:t>
                      </a:r>
                      <a:r>
                        <a:rPr kumimoji="0" lang="en-US" sz="2000" b="0" i="0" u="none" strike="noStrike" cap="none" normalizeH="0" baseline="0">
                          <a:ln>
                            <a:noFill/>
                          </a:ln>
                          <a:solidFill>
                            <a:schemeClr val="tx1"/>
                          </a:solidFill>
                          <a:effectLst/>
                          <a:latin typeface="+mj-lt"/>
                          <a:cs typeface="Arial" charset="0"/>
                        </a:rPr>
                        <a:t> of a use case</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4263">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Collaboration (Communication)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a:ln>
                            <a:noFill/>
                          </a:ln>
                          <a:solidFill>
                            <a:schemeClr val="tx1"/>
                          </a:solidFill>
                          <a:effectLst/>
                          <a:latin typeface="+mj-lt"/>
                          <a:cs typeface="Arial" charset="0"/>
                        </a:rPr>
                        <a:t>visualize </a:t>
                      </a:r>
                      <a:r>
                        <a:rPr kumimoji="0" lang="en-US" sz="2000" b="0" i="1" u="none" strike="noStrike" cap="none" normalizeH="0" baseline="0">
                          <a:ln>
                            <a:noFill/>
                          </a:ln>
                          <a:solidFill>
                            <a:srgbClr val="7F0101"/>
                          </a:solidFill>
                          <a:effectLst/>
                          <a:latin typeface="+mj-lt"/>
                          <a:cs typeface="Arial" charset="0"/>
                        </a:rPr>
                        <a:t>relationships</a:t>
                      </a:r>
                      <a:r>
                        <a:rPr kumimoji="0" lang="en-US" sz="2000" b="0" i="0" u="none" strike="noStrike" cap="none" normalizeH="0" baseline="0">
                          <a:ln>
                            <a:noFill/>
                          </a:ln>
                          <a:solidFill>
                            <a:schemeClr val="tx1"/>
                          </a:solidFill>
                          <a:effectLst/>
                          <a:latin typeface="+mj-lt"/>
                          <a:cs typeface="Arial" charset="0"/>
                        </a:rPr>
                        <a:t> of objects exchanging messages in a </a:t>
                      </a:r>
                      <a:r>
                        <a:rPr kumimoji="0" lang="en-US" sz="2000" b="0" i="1" u="none" strike="noStrike" cap="none" normalizeH="0" baseline="0">
                          <a:ln>
                            <a:noFill/>
                          </a:ln>
                          <a:solidFill>
                            <a:srgbClr val="7F0101"/>
                          </a:solidFill>
                          <a:effectLst/>
                          <a:latin typeface="+mj-lt"/>
                          <a:cs typeface="Arial" charset="0"/>
                        </a:rPr>
                        <a:t>concrete scenario</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565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a:ln>
                            <a:noFill/>
                          </a:ln>
                          <a:solidFill>
                            <a:schemeClr val="tx1"/>
                          </a:solidFill>
                          <a:effectLst/>
                          <a:latin typeface="+mj-lt"/>
                          <a:cs typeface="Arial" charset="0"/>
                        </a:rPr>
                        <a:t>State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a:ln>
                            <a:noFill/>
                          </a:ln>
                          <a:solidFill>
                            <a:schemeClr val="tx1"/>
                          </a:solidFill>
                          <a:effectLst/>
                          <a:latin typeface="+mj-lt"/>
                          <a:cs typeface="Arial" charset="0"/>
                        </a:rPr>
                        <a:t>specify the </a:t>
                      </a:r>
                      <a:r>
                        <a:rPr kumimoji="0" lang="en-US" sz="2000" b="0" i="1" u="none" strike="noStrike" cap="none" normalizeH="0" baseline="0" dirty="0">
                          <a:ln>
                            <a:noFill/>
                          </a:ln>
                          <a:solidFill>
                            <a:srgbClr val="7F0101"/>
                          </a:solidFill>
                          <a:effectLst/>
                          <a:latin typeface="+mj-lt"/>
                          <a:cs typeface="Arial" charset="0"/>
                        </a:rPr>
                        <a:t>abstract states</a:t>
                      </a:r>
                      <a:r>
                        <a:rPr kumimoji="0" lang="en-US" sz="2000" b="0" i="0" u="none" strike="noStrike" cap="none" normalizeH="0" baseline="0" dirty="0">
                          <a:ln>
                            <a:noFill/>
                          </a:ln>
                          <a:solidFill>
                            <a:schemeClr val="tx1"/>
                          </a:solidFill>
                          <a:effectLst/>
                          <a:latin typeface="+mj-lt"/>
                          <a:cs typeface="Arial" charset="0"/>
                        </a:rPr>
                        <a:t> of an object and the </a:t>
                      </a:r>
                      <a:r>
                        <a:rPr kumimoji="0" lang="en-US" sz="2000" b="0" i="1" u="none" strike="noStrike" cap="none" normalizeH="0" baseline="0" dirty="0">
                          <a:ln>
                            <a:noFill/>
                          </a:ln>
                          <a:solidFill>
                            <a:srgbClr val="7F0101"/>
                          </a:solidFill>
                          <a:effectLst/>
                          <a:latin typeface="+mj-lt"/>
                          <a:cs typeface="Arial" charset="0"/>
                        </a:rPr>
                        <a:t>transitions</a:t>
                      </a:r>
                      <a:r>
                        <a:rPr kumimoji="0" lang="en-US" sz="2000" b="0" i="0" u="none" strike="noStrike" cap="none" normalizeH="0" baseline="0" dirty="0">
                          <a:ln>
                            <a:noFill/>
                          </a:ln>
                          <a:solidFill>
                            <a:schemeClr val="tx1"/>
                          </a:solidFill>
                          <a:effectLst/>
                          <a:latin typeface="+mj-lt"/>
                          <a:cs typeface="Arial" charset="0"/>
                        </a:rPr>
                        <a:t> between the states</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0895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Use</a:t>
            </a:r>
            <a:r>
              <a:rPr lang="de-DE" dirty="0"/>
              <a:t> Case Diagramme</a:t>
            </a:r>
          </a:p>
        </p:txBody>
      </p:sp>
      <p:sp>
        <p:nvSpPr>
          <p:cNvPr id="7" name="Inhaltsplatzhalter 6"/>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27</a:t>
            </a:fld>
            <a:endParaRPr lang="de-DE"/>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80" y="1676400"/>
            <a:ext cx="5715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041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Sequenzdiagramme</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28</a:t>
            </a:fld>
            <a:endParaRPr lang="de-DE"/>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1556793"/>
            <a:ext cx="5780112" cy="514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908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normAutofit/>
          </a:bodyPr>
          <a:lstStyle/>
          <a:p>
            <a:r>
              <a:rPr lang="de-DE"/>
              <a:t>2. Anforderungsanalyse</a:t>
            </a:r>
            <a:endParaRPr lang="en-US"/>
          </a:p>
        </p:txBody>
      </p:sp>
      <p:sp>
        <p:nvSpPr>
          <p:cNvPr id="9" name="Inhaltsplatzhalter 8"/>
          <p:cNvSpPr>
            <a:spLocks noGrp="1"/>
          </p:cNvSpPr>
          <p:nvPr>
            <p:ph idx="1"/>
          </p:nvPr>
        </p:nvSpPr>
        <p:spPr/>
        <p:txBody>
          <a:bodyPr>
            <a:normAutofit/>
          </a:bodyPr>
          <a:lstStyle/>
          <a:p>
            <a:r>
              <a:rPr lang="de-DE" dirty="0"/>
              <a:t>Funktionale Anforderungen:</a:t>
            </a:r>
          </a:p>
          <a:p>
            <a:pPr lvl="1"/>
            <a:r>
              <a:rPr lang="de-DE" b="1" i="1" dirty="0">
                <a:solidFill>
                  <a:srgbClr val="C00000"/>
                </a:solidFill>
              </a:rPr>
              <a:t>Was</a:t>
            </a:r>
            <a:r>
              <a:rPr lang="de-DE" dirty="0"/>
              <a:t> soll das System leisten?</a:t>
            </a:r>
          </a:p>
          <a:p>
            <a:pPr lvl="1"/>
            <a:r>
              <a:rPr lang="de-DE" dirty="0"/>
              <a:t>Welche Dienste soll es anbieten?</a:t>
            </a:r>
          </a:p>
          <a:p>
            <a:pPr lvl="1"/>
            <a:r>
              <a:rPr lang="de-DE" dirty="0"/>
              <a:t>Eingaben, Verarbeitungen, Ausgaben</a:t>
            </a:r>
          </a:p>
          <a:p>
            <a:pPr lvl="1"/>
            <a:r>
              <a:rPr lang="de-DE" dirty="0"/>
              <a:t>Verhalten in bestimmten Situationen, ggf. was soll es explizit nicht tun</a:t>
            </a:r>
          </a:p>
          <a:p>
            <a:r>
              <a:rPr lang="de-DE" dirty="0"/>
              <a:t>Nicht-funktionale Anforderungen:</a:t>
            </a:r>
          </a:p>
          <a:p>
            <a:pPr lvl="1"/>
            <a:r>
              <a:rPr lang="de-DE" b="1" i="1" dirty="0">
                <a:solidFill>
                  <a:srgbClr val="C00000"/>
                </a:solidFill>
              </a:rPr>
              <a:t>Wie</a:t>
            </a:r>
            <a:r>
              <a:rPr lang="de-DE" dirty="0"/>
              <a:t> soll das System/einzelne Funktionen arbeiten?</a:t>
            </a:r>
          </a:p>
          <a:p>
            <a:pPr lvl="1"/>
            <a:r>
              <a:rPr lang="de-DE" dirty="0"/>
              <a:t>Qualitätsanforderungen wie Performance und Zuverlässigkeit</a:t>
            </a:r>
          </a:p>
          <a:p>
            <a:pPr lvl="1"/>
            <a:r>
              <a:rPr lang="de-DE" dirty="0"/>
              <a:t>Anforderungen an die Benutzbarkeit des Systems</a:t>
            </a:r>
            <a:endParaRPr lang="en-US" dirty="0"/>
          </a:p>
        </p:txBody>
      </p:sp>
      <p:sp>
        <p:nvSpPr>
          <p:cNvPr id="7" name="Foliennummernplatzhalter 6"/>
          <p:cNvSpPr>
            <a:spLocks noGrp="1"/>
          </p:cNvSpPr>
          <p:nvPr>
            <p:ph type="sldNum" sz="quarter" idx="12"/>
          </p:nvPr>
        </p:nvSpPr>
        <p:spPr/>
        <p:txBody>
          <a:bodyPr/>
          <a:lstStyle/>
          <a:p>
            <a:fld id="{6C6AE60A-B69C-4790-82F7-3882EDF23186}" type="slidenum">
              <a:rPr lang="de-DE" smtClean="0"/>
              <a:pPr/>
              <a:t>29</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fade">
                                      <p:cBhvr>
                                        <p:cTn id="10" dur="1000"/>
                                        <p:tgtEl>
                                          <p:spTgt spid="9">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1000"/>
                                        <p:tgtEl>
                                          <p:spTgt spid="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1000"/>
                                        <p:tgtEl>
                                          <p:spTgt spid="9">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1000"/>
                                        <p:tgtEl>
                                          <p:spTgt spid="9">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1000"/>
                                        <p:tgtEl>
                                          <p:spTgt spid="9">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1000"/>
                                        <p:tgtEl>
                                          <p:spTgt spid="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fade">
                                      <p:cBhvr>
                                        <p:cTn id="35" dur="1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r>
              <a:rPr lang="de-DE" dirty="0"/>
              <a:t>Notwendigkeit von </a:t>
            </a:r>
            <a:r>
              <a:rPr lang="de-DE" dirty="0" err="1"/>
              <a:t>Requirements</a:t>
            </a:r>
            <a:r>
              <a:rPr lang="de-DE" dirty="0"/>
              <a:t> Engineering verstehen</a:t>
            </a:r>
          </a:p>
          <a:p>
            <a:endParaRPr lang="de-DE" dirty="0"/>
          </a:p>
          <a:p>
            <a:r>
              <a:rPr lang="de-DE" dirty="0"/>
              <a:t>Typische Probleme bei der Anforderungsanalyse kennen</a:t>
            </a:r>
          </a:p>
          <a:p>
            <a:endParaRPr lang="de-DE" dirty="0"/>
          </a:p>
          <a:p>
            <a:r>
              <a:rPr lang="de-DE" dirty="0"/>
              <a:t>Vorgehen für systematisches Finden von Anforderungen verstehen</a:t>
            </a:r>
          </a:p>
          <a:p>
            <a:endParaRPr lang="de-DE" dirty="0"/>
          </a:p>
          <a:p>
            <a:r>
              <a:rPr lang="de-DE" dirty="0"/>
              <a:t>Anforderungen beschreiben können</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a:t>
            </a:fld>
            <a:endParaRPr lang="de-DE"/>
          </a:p>
        </p:txBody>
      </p:sp>
      <p:sp>
        <p:nvSpPr>
          <p:cNvPr id="2" name="Titel 1"/>
          <p:cNvSpPr>
            <a:spLocks noGrp="1"/>
          </p:cNvSpPr>
          <p:nvPr>
            <p:ph type="title"/>
          </p:nvPr>
        </p:nvSpPr>
        <p:spPr/>
        <p:txBody>
          <a:bodyPr/>
          <a:lstStyle/>
          <a:p>
            <a:r>
              <a:rPr lang="de-DE" dirty="0"/>
              <a:t>Lernziele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Inhaltsplatzhalter 9"/>
          <p:cNvSpPr>
            <a:spLocks noGrp="1"/>
          </p:cNvSpPr>
          <p:nvPr>
            <p:ph idx="1"/>
          </p:nvPr>
        </p:nvSpPr>
        <p:spPr/>
        <p:txBody>
          <a:bodyPr>
            <a:normAutofit/>
          </a:bodyPr>
          <a:lstStyle/>
          <a:p>
            <a:r>
              <a:rPr lang="en-US" sz="1500" dirty="0"/>
              <a:t>Schnell</a:t>
            </a:r>
          </a:p>
          <a:p>
            <a:r>
              <a:rPr lang="en-US" sz="1500" dirty="0" err="1"/>
              <a:t>Einfach</a:t>
            </a:r>
            <a:endParaRPr lang="en-US" sz="1500" dirty="0"/>
          </a:p>
          <a:p>
            <a:r>
              <a:rPr lang="en-US" sz="1500" dirty="0" err="1"/>
              <a:t>Übersichtlich</a:t>
            </a:r>
            <a:endParaRPr lang="en-US" sz="1500" dirty="0"/>
          </a:p>
          <a:p>
            <a:r>
              <a:rPr lang="en-US" sz="1500" dirty="0" err="1"/>
              <a:t>Schnelle</a:t>
            </a:r>
            <a:r>
              <a:rPr lang="en-US" sz="1500" dirty="0"/>
              <a:t> </a:t>
            </a:r>
            <a:r>
              <a:rPr lang="en-US" sz="1500" dirty="0" err="1"/>
              <a:t>Abmeldung</a:t>
            </a:r>
            <a:endParaRPr lang="en-US" sz="1500" dirty="0"/>
          </a:p>
          <a:p>
            <a:r>
              <a:rPr lang="en-US" sz="1500" dirty="0" err="1"/>
              <a:t>Rückmeldung</a:t>
            </a:r>
            <a:r>
              <a:rPr lang="en-US" sz="1500" dirty="0"/>
              <a:t> </a:t>
            </a:r>
            <a:r>
              <a:rPr lang="en-US" sz="1500" dirty="0" err="1"/>
              <a:t>über</a:t>
            </a:r>
            <a:r>
              <a:rPr lang="en-US" sz="1500" dirty="0"/>
              <a:t> Credits und </a:t>
            </a:r>
            <a:r>
              <a:rPr lang="en-US" sz="1500" dirty="0" err="1"/>
              <a:t>Reservierungsstatus</a:t>
            </a:r>
            <a:endParaRPr lang="en-US" sz="1500" dirty="0"/>
          </a:p>
          <a:p>
            <a:r>
              <a:rPr lang="en-US" sz="1500" dirty="0" err="1"/>
              <a:t>Mitarbeiter</a:t>
            </a:r>
            <a:r>
              <a:rPr lang="en-US" sz="1500" dirty="0"/>
              <a:t> </a:t>
            </a:r>
            <a:r>
              <a:rPr lang="en-US" sz="1500" dirty="0" err="1"/>
              <a:t>der</a:t>
            </a:r>
            <a:r>
              <a:rPr lang="en-US" sz="1500" dirty="0"/>
              <a:t> Mensa </a:t>
            </a:r>
            <a:r>
              <a:rPr lang="en-US" sz="1500" dirty="0" err="1"/>
              <a:t>sollen</a:t>
            </a:r>
            <a:r>
              <a:rPr lang="en-US" sz="1500" dirty="0"/>
              <a:t> </a:t>
            </a:r>
            <a:r>
              <a:rPr lang="en-US" sz="1500" dirty="0" err="1"/>
              <a:t>es</a:t>
            </a:r>
            <a:r>
              <a:rPr lang="en-US" sz="1500" dirty="0"/>
              <a:t> </a:t>
            </a:r>
            <a:r>
              <a:rPr lang="en-US" sz="1500" dirty="0" err="1"/>
              <a:t>einfach</a:t>
            </a:r>
            <a:r>
              <a:rPr lang="en-US" sz="1500" dirty="0"/>
              <a:t> </a:t>
            </a:r>
            <a:r>
              <a:rPr lang="en-US" sz="1500" dirty="0" err="1"/>
              <a:t>handeln</a:t>
            </a:r>
            <a:r>
              <a:rPr lang="en-US" sz="1500" dirty="0"/>
              <a:t> </a:t>
            </a:r>
            <a:r>
              <a:rPr lang="en-US" sz="1500" dirty="0" err="1"/>
              <a:t>können</a:t>
            </a:r>
            <a:endParaRPr lang="en-US" sz="1500" dirty="0"/>
          </a:p>
          <a:p>
            <a:r>
              <a:rPr lang="en-US" sz="1500" dirty="0" err="1"/>
              <a:t>Nichtbenutzer</a:t>
            </a:r>
            <a:r>
              <a:rPr lang="en-US" sz="1500" dirty="0"/>
              <a:t> </a:t>
            </a:r>
            <a:r>
              <a:rPr lang="en-US" sz="1500" dirty="0" err="1"/>
              <a:t>sollen</a:t>
            </a:r>
            <a:r>
              <a:rPr lang="en-US" sz="1500" dirty="0"/>
              <a:t> </a:t>
            </a:r>
            <a:r>
              <a:rPr lang="en-US" sz="1500" dirty="0" err="1"/>
              <a:t>nicht</a:t>
            </a:r>
            <a:r>
              <a:rPr lang="en-US" sz="1500" dirty="0"/>
              <a:t> </a:t>
            </a:r>
            <a:r>
              <a:rPr lang="en-US" sz="1500" dirty="0" err="1"/>
              <a:t>eingschränkt</a:t>
            </a:r>
            <a:r>
              <a:rPr lang="en-US" sz="1500" dirty="0"/>
              <a:t> </a:t>
            </a:r>
            <a:r>
              <a:rPr lang="en-US" sz="1500" dirty="0" err="1"/>
              <a:t>werden</a:t>
            </a:r>
            <a:endParaRPr lang="en-US" sz="1500" dirty="0"/>
          </a:p>
          <a:p>
            <a:r>
              <a:rPr lang="en-US" sz="1500" dirty="0" err="1"/>
              <a:t>Mehrfachbuchen</a:t>
            </a:r>
            <a:r>
              <a:rPr lang="en-US" sz="1500" dirty="0"/>
              <a:t> </a:t>
            </a:r>
            <a:r>
              <a:rPr lang="en-US" sz="1500" dirty="0" err="1"/>
              <a:t>soll</a:t>
            </a:r>
            <a:r>
              <a:rPr lang="en-US" sz="1500" dirty="0"/>
              <a:t> </a:t>
            </a:r>
            <a:r>
              <a:rPr lang="en-US" sz="1500" dirty="0" err="1"/>
              <a:t>nicht</a:t>
            </a:r>
            <a:r>
              <a:rPr lang="en-US" sz="1500" dirty="0"/>
              <a:t> </a:t>
            </a:r>
            <a:r>
              <a:rPr lang="en-US" sz="1500" dirty="0" err="1"/>
              <a:t>möglich</a:t>
            </a:r>
            <a:r>
              <a:rPr lang="en-US" sz="1500" dirty="0"/>
              <a:t> </a:t>
            </a:r>
            <a:r>
              <a:rPr lang="en-US" sz="1500" dirty="0" err="1"/>
              <a:t>sein</a:t>
            </a:r>
            <a:endParaRPr lang="en-US" sz="1500" dirty="0"/>
          </a:p>
          <a:p>
            <a:r>
              <a:rPr lang="en-US" sz="1500" dirty="0" err="1"/>
              <a:t>Datenschutz</a:t>
            </a:r>
            <a:r>
              <a:rPr lang="en-US" sz="1500" dirty="0"/>
              <a:t> (anonym)</a:t>
            </a:r>
          </a:p>
          <a:p>
            <a:r>
              <a:rPr lang="en-US" sz="1500" dirty="0"/>
              <a:t>Student </a:t>
            </a:r>
            <a:r>
              <a:rPr lang="en-US" sz="1500" dirty="0" err="1"/>
              <a:t>soll</a:t>
            </a:r>
            <a:r>
              <a:rPr lang="en-US" sz="1500" dirty="0"/>
              <a:t> </a:t>
            </a:r>
            <a:r>
              <a:rPr lang="en-US" sz="1500" dirty="0" err="1"/>
              <a:t>Platz</a:t>
            </a:r>
            <a:r>
              <a:rPr lang="en-US" sz="1500" dirty="0"/>
              <a:t> </a:t>
            </a:r>
            <a:r>
              <a:rPr lang="en-US" sz="1500" dirty="0" err="1"/>
              <a:t>einfordern</a:t>
            </a:r>
            <a:r>
              <a:rPr lang="en-US" sz="1500" dirty="0"/>
              <a:t> </a:t>
            </a:r>
            <a:r>
              <a:rPr lang="en-US" sz="1500" dirty="0" err="1"/>
              <a:t>können</a:t>
            </a:r>
            <a:r>
              <a:rPr lang="en-US" sz="1500" dirty="0"/>
              <a:t>, </a:t>
            </a:r>
            <a:r>
              <a:rPr lang="en-US" sz="1500" dirty="0" err="1"/>
              <a:t>wenn</a:t>
            </a:r>
            <a:r>
              <a:rPr lang="en-US" sz="1500" dirty="0"/>
              <a:t> </a:t>
            </a:r>
            <a:r>
              <a:rPr lang="en-US" sz="1500" dirty="0" err="1"/>
              <a:t>andere</a:t>
            </a:r>
            <a:r>
              <a:rPr lang="en-US" sz="1500" dirty="0"/>
              <a:t> </a:t>
            </a:r>
            <a:r>
              <a:rPr lang="en-US" sz="1500" dirty="0" err="1"/>
              <a:t>reservierten</a:t>
            </a:r>
            <a:r>
              <a:rPr lang="en-US" sz="1500" dirty="0"/>
              <a:t> </a:t>
            </a:r>
            <a:r>
              <a:rPr lang="en-US" sz="1500" dirty="0" err="1"/>
              <a:t>Platz</a:t>
            </a:r>
            <a:r>
              <a:rPr lang="en-US" sz="1500" dirty="0"/>
              <a:t> </a:t>
            </a:r>
            <a:r>
              <a:rPr lang="en-US" sz="1500" dirty="0" err="1"/>
              <a:t>benutzen</a:t>
            </a:r>
            <a:endParaRPr lang="en-US" sz="1500" dirty="0"/>
          </a:p>
          <a:p>
            <a:r>
              <a:rPr lang="en-US" sz="1500" dirty="0" err="1"/>
              <a:t>Gruppenreservierung</a:t>
            </a:r>
            <a:endParaRPr lang="en-US" sz="1500"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30</a:t>
            </a:fld>
            <a:endParaRPr lang="de-DE"/>
          </a:p>
        </p:txBody>
      </p:sp>
      <p:sp>
        <p:nvSpPr>
          <p:cNvPr id="8" name="Titel 7"/>
          <p:cNvSpPr>
            <a:spLocks noGrp="1"/>
          </p:cNvSpPr>
          <p:nvPr>
            <p:ph type="title"/>
          </p:nvPr>
        </p:nvSpPr>
        <p:spPr/>
        <p:txBody>
          <a:bodyPr/>
          <a:lstStyle/>
          <a:p>
            <a:r>
              <a:rPr lang="en-US"/>
              <a:t>Anforderungen für NoMoreWaiting</a:t>
            </a:r>
          </a:p>
        </p:txBody>
      </p:sp>
      <p:sp>
        <p:nvSpPr>
          <p:cNvPr id="9" name="Textplatzhalter 8"/>
          <p:cNvSpPr>
            <a:spLocks noGrp="1"/>
          </p:cNvSpPr>
          <p:nvPr>
            <p:ph type="body" idx="4294967295"/>
          </p:nvPr>
        </p:nvSpPr>
        <p:spPr>
          <a:xfrm>
            <a:off x="0" y="1420813"/>
            <a:ext cx="4040188" cy="639762"/>
          </a:xfrm>
        </p:spPr>
        <p:txBody>
          <a:bodyPr/>
          <a:lstStyle/>
          <a:p>
            <a:r>
              <a:rPr lang="en-US" dirty="0"/>
              <a:t>Stakeholder-</a:t>
            </a:r>
            <a:r>
              <a:rPr lang="en-US" dirty="0" err="1"/>
              <a:t>basiert</a:t>
            </a:r>
            <a:endParaRPr lang="en-US" dirty="0"/>
          </a:p>
        </p:txBody>
      </p:sp>
      <p:sp>
        <p:nvSpPr>
          <p:cNvPr id="11" name="Textplatzhalter 10"/>
          <p:cNvSpPr>
            <a:spLocks noGrp="1"/>
          </p:cNvSpPr>
          <p:nvPr>
            <p:ph type="body" sz="quarter" idx="4294967295"/>
          </p:nvPr>
        </p:nvSpPr>
        <p:spPr>
          <a:xfrm>
            <a:off x="8150225" y="1420813"/>
            <a:ext cx="4041775" cy="639762"/>
          </a:xfrm>
        </p:spPr>
        <p:txBody>
          <a:bodyPr/>
          <a:lstStyle/>
          <a:p>
            <a:r>
              <a:rPr lang="en-US"/>
              <a:t>Szenario-basiert</a:t>
            </a:r>
          </a:p>
        </p:txBody>
      </p:sp>
      <p:sp>
        <p:nvSpPr>
          <p:cNvPr id="12" name="Inhaltsplatzhalter 11"/>
          <p:cNvSpPr>
            <a:spLocks noGrp="1"/>
          </p:cNvSpPr>
          <p:nvPr>
            <p:ph sz="quarter" idx="4294967295"/>
          </p:nvPr>
        </p:nvSpPr>
        <p:spPr>
          <a:xfrm>
            <a:off x="8150225" y="1916113"/>
            <a:ext cx="4041775" cy="3951287"/>
          </a:xfrm>
        </p:spPr>
        <p:txBody>
          <a:bodyPr>
            <a:noAutofit/>
          </a:bodyPr>
          <a:lstStyle/>
          <a:p>
            <a:r>
              <a:rPr lang="en-US" sz="1500" dirty="0" err="1"/>
              <a:t>Reservieren</a:t>
            </a:r>
            <a:r>
              <a:rPr lang="en-US" sz="1500" dirty="0"/>
              <a:t>:</a:t>
            </a:r>
          </a:p>
          <a:p>
            <a:pPr lvl="1"/>
            <a:r>
              <a:rPr lang="en-US" sz="1500" dirty="0" err="1"/>
              <a:t>Kostenlos</a:t>
            </a:r>
            <a:endParaRPr lang="en-US" sz="1500" dirty="0"/>
          </a:p>
          <a:p>
            <a:r>
              <a:rPr lang="en-US" sz="1500" dirty="0" err="1"/>
              <a:t>Freigeben</a:t>
            </a:r>
            <a:endParaRPr lang="en-US" sz="1500" dirty="0"/>
          </a:p>
          <a:p>
            <a:pPr lvl="1"/>
            <a:r>
              <a:rPr lang="en-US" sz="1500" dirty="0"/>
              <a:t>System muss </a:t>
            </a:r>
            <a:r>
              <a:rPr lang="en-US" sz="1500" dirty="0" err="1"/>
              <a:t>wissen</a:t>
            </a:r>
            <a:r>
              <a:rPr lang="en-US" sz="1500" dirty="0"/>
              <a:t>, </a:t>
            </a:r>
            <a:r>
              <a:rPr lang="en-US" sz="1500" dirty="0" err="1"/>
              <a:t>dass</a:t>
            </a:r>
            <a:r>
              <a:rPr lang="en-US" sz="1500" dirty="0"/>
              <a:t> </a:t>
            </a:r>
            <a:r>
              <a:rPr lang="en-US" sz="1500" dirty="0" err="1"/>
              <a:t>Platz</a:t>
            </a:r>
            <a:r>
              <a:rPr lang="en-US" sz="1500" dirty="0"/>
              <a:t> </a:t>
            </a:r>
            <a:r>
              <a:rPr lang="en-US" sz="1500" dirty="0" err="1"/>
              <a:t>frei</a:t>
            </a:r>
            <a:r>
              <a:rPr lang="en-US" sz="1500" dirty="0"/>
              <a:t> </a:t>
            </a:r>
            <a:r>
              <a:rPr lang="en-US" sz="1500" dirty="0" err="1"/>
              <a:t>ist</a:t>
            </a:r>
            <a:endParaRPr lang="en-US" sz="1500" dirty="0"/>
          </a:p>
          <a:p>
            <a:r>
              <a:rPr lang="en-US" sz="1500" dirty="0" err="1"/>
              <a:t>Registrierung</a:t>
            </a:r>
            <a:endParaRPr lang="en-US" sz="1500" dirty="0"/>
          </a:p>
          <a:p>
            <a:pPr lvl="1"/>
            <a:r>
              <a:rPr lang="en-US" sz="1500" dirty="0" err="1"/>
              <a:t>Ohne</a:t>
            </a:r>
            <a:r>
              <a:rPr lang="en-US" sz="1500" dirty="0"/>
              <a:t> </a:t>
            </a:r>
            <a:r>
              <a:rPr lang="en-US" sz="1500" dirty="0" err="1"/>
              <a:t>Matrikelnummer</a:t>
            </a:r>
            <a:r>
              <a:rPr lang="en-US" sz="1500" dirty="0"/>
              <a:t>?</a:t>
            </a:r>
          </a:p>
          <a:p>
            <a:pPr lvl="1"/>
            <a:r>
              <a:rPr lang="en-US" sz="1500" dirty="0"/>
              <a:t>Fake-</a:t>
            </a:r>
            <a:r>
              <a:rPr lang="en-US" sz="1500" dirty="0" err="1"/>
              <a:t>Reservierung</a:t>
            </a:r>
            <a:r>
              <a:rPr lang="en-US" sz="1500" dirty="0"/>
              <a:t>?</a:t>
            </a:r>
          </a:p>
          <a:p>
            <a:pPr lvl="1"/>
            <a:r>
              <a:rPr lang="en-US" sz="1500" dirty="0" err="1"/>
              <a:t>Schnitsttelle</a:t>
            </a:r>
            <a:r>
              <a:rPr lang="en-US" sz="1500" dirty="0"/>
              <a:t> </a:t>
            </a:r>
            <a:r>
              <a:rPr lang="en-US" sz="1500" dirty="0" err="1"/>
              <a:t>zur</a:t>
            </a:r>
            <a:r>
              <a:rPr lang="en-US" sz="1500" dirty="0"/>
              <a:t> </a:t>
            </a:r>
            <a:r>
              <a:rPr lang="en-US" sz="1500" dirty="0" err="1"/>
              <a:t>Univerwaltung</a:t>
            </a:r>
            <a:r>
              <a:rPr lang="en-US" sz="1500" dirty="0"/>
              <a:t> </a:t>
            </a:r>
            <a:r>
              <a:rPr lang="en-US" sz="1500" dirty="0" err="1"/>
              <a:t>zum</a:t>
            </a:r>
            <a:r>
              <a:rPr lang="en-US" sz="1500" dirty="0"/>
              <a:t> </a:t>
            </a:r>
            <a:r>
              <a:rPr lang="en-US" sz="1500" dirty="0" err="1"/>
              <a:t>Validieren</a:t>
            </a:r>
            <a:r>
              <a:rPr lang="en-US" sz="1500" dirty="0"/>
              <a:t> von </a:t>
            </a:r>
            <a:r>
              <a:rPr lang="en-US" sz="1500" dirty="0" err="1"/>
              <a:t>MatNr</a:t>
            </a:r>
            <a:r>
              <a:rPr lang="en-US" sz="1500" dirty="0"/>
              <a:t>.</a:t>
            </a:r>
          </a:p>
          <a:p>
            <a:r>
              <a:rPr lang="en-US" sz="1500" dirty="0" err="1"/>
              <a:t>Sammeln</a:t>
            </a:r>
            <a:endParaRPr lang="en-US" sz="1500" dirty="0"/>
          </a:p>
          <a:p>
            <a:pPr lvl="1"/>
            <a:r>
              <a:rPr lang="en-US" sz="1500" dirty="0" err="1"/>
              <a:t>Verfälschung</a:t>
            </a:r>
            <a:r>
              <a:rPr lang="en-US" sz="1500" dirty="0"/>
              <a:t> von </a:t>
            </a:r>
            <a:r>
              <a:rPr lang="en-US" sz="1500" dirty="0" err="1"/>
              <a:t>Statistken</a:t>
            </a:r>
            <a:r>
              <a:rPr lang="en-US" sz="1500" dirty="0"/>
              <a:t> </a:t>
            </a:r>
            <a:r>
              <a:rPr lang="en-US" sz="1500" dirty="0" err="1"/>
              <a:t>bei</a:t>
            </a:r>
            <a:r>
              <a:rPr lang="en-US" sz="1500" dirty="0"/>
              <a:t> </a:t>
            </a:r>
            <a:r>
              <a:rPr lang="en-US" sz="1500" dirty="0" err="1"/>
              <a:t>Gruppenbenutzung</a:t>
            </a:r>
            <a:r>
              <a:rPr lang="en-US" sz="1500" dirty="0"/>
              <a:t> </a:t>
            </a:r>
            <a:r>
              <a:rPr lang="en-US" sz="1500" dirty="0" err="1"/>
              <a:t>verhindern</a:t>
            </a:r>
            <a:endParaRPr lang="en-US" sz="1500" dirty="0"/>
          </a:p>
          <a:p>
            <a:r>
              <a:rPr lang="en-US" sz="1500" dirty="0"/>
              <a:t>Feedback</a:t>
            </a:r>
          </a:p>
          <a:p>
            <a:pPr lvl="1"/>
            <a:r>
              <a:rPr lang="en-US" sz="1500" dirty="0" err="1"/>
              <a:t>Andere</a:t>
            </a:r>
            <a:r>
              <a:rPr lang="en-US" sz="1500" dirty="0"/>
              <a:t> </a:t>
            </a:r>
            <a:r>
              <a:rPr lang="en-US" sz="1500" dirty="0" err="1"/>
              <a:t>müssen</a:t>
            </a:r>
            <a:r>
              <a:rPr lang="en-US" sz="1500" dirty="0"/>
              <a:t> </a:t>
            </a:r>
            <a:r>
              <a:rPr lang="en-US" sz="1500" dirty="0" err="1"/>
              <a:t>Gruppenreservierung</a:t>
            </a:r>
            <a:r>
              <a:rPr lang="en-US" sz="1500" dirty="0"/>
              <a:t> </a:t>
            </a:r>
            <a:r>
              <a:rPr lang="en-US" sz="1500" dirty="0" err="1"/>
              <a:t>annehmen</a:t>
            </a:r>
            <a:endParaRPr lang="en-US" sz="1500" dirty="0"/>
          </a:p>
          <a:p>
            <a:r>
              <a:rPr lang="en-US" sz="1500" dirty="0" err="1"/>
              <a:t>Verschlüsselung</a:t>
            </a:r>
            <a:r>
              <a:rPr lang="en-US" sz="1500" dirty="0"/>
              <a:t> </a:t>
            </a:r>
            <a:r>
              <a:rPr lang="en-US" sz="1500" dirty="0" err="1"/>
              <a:t>der</a:t>
            </a:r>
            <a:r>
              <a:rPr lang="en-US" sz="1500" dirty="0"/>
              <a:t> </a:t>
            </a:r>
            <a:r>
              <a:rPr lang="en-US" sz="1500" dirty="0" err="1"/>
              <a:t>Daten</a:t>
            </a:r>
            <a:endParaRPr lang="en-US" sz="1500" dirty="0"/>
          </a:p>
          <a:p>
            <a:r>
              <a:rPr lang="en-US" sz="1500" dirty="0"/>
              <a:t>Max. </a:t>
            </a:r>
            <a:r>
              <a:rPr lang="en-US" sz="1500" dirty="0" err="1"/>
              <a:t>Platzbeschränkung</a:t>
            </a:r>
            <a:r>
              <a:rPr lang="en-US" sz="1500" dirty="0"/>
              <a:t> </a:t>
            </a:r>
            <a:r>
              <a:rPr lang="en-US" sz="1500" dirty="0" err="1"/>
              <a:t>bei</a:t>
            </a:r>
            <a:r>
              <a:rPr lang="en-US" sz="1500" dirty="0"/>
              <a:t> </a:t>
            </a:r>
            <a:r>
              <a:rPr lang="en-US" sz="1500" dirty="0" err="1"/>
              <a:t>Reservierung</a:t>
            </a:r>
            <a:endParaRPr lang="en-US" sz="1500" dirty="0"/>
          </a:p>
        </p:txBody>
      </p:sp>
    </p:spTree>
    <p:extLst>
      <p:ext uri="{BB962C8B-B14F-4D97-AF65-F5344CB8AC3E}">
        <p14:creationId xmlns:p14="http://schemas.microsoft.com/office/powerpoint/2010/main" val="2414923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2. Anforderungsanalyse</a:t>
            </a:r>
            <a:endParaRPr lang="en-US"/>
          </a:p>
        </p:txBody>
      </p:sp>
      <p:sp>
        <p:nvSpPr>
          <p:cNvPr id="3" name="Inhaltsplatzhalter 2"/>
          <p:cNvSpPr>
            <a:spLocks noGrp="1"/>
          </p:cNvSpPr>
          <p:nvPr>
            <p:ph idx="1"/>
          </p:nvPr>
        </p:nvSpPr>
        <p:spPr/>
        <p:txBody>
          <a:bodyPr/>
          <a:lstStyle/>
          <a:p>
            <a:r>
              <a:rPr lang="de-DE" dirty="0"/>
              <a:t>Stakeholder- oder </a:t>
            </a:r>
            <a:r>
              <a:rPr lang="de-DE" dirty="0" err="1"/>
              <a:t>szenariobasiert</a:t>
            </a:r>
            <a:r>
              <a:rPr lang="de-DE" dirty="0"/>
              <a:t>?</a:t>
            </a:r>
          </a:p>
          <a:p>
            <a:pPr lvl="1"/>
            <a:r>
              <a:rPr lang="de-DE" dirty="0"/>
              <a:t>Funktionale Anforderungen: Szenario-basiert</a:t>
            </a:r>
          </a:p>
          <a:p>
            <a:pPr lvl="1"/>
            <a:r>
              <a:rPr lang="de-DE" dirty="0"/>
              <a:t>Nicht-funktionale Anforderungen: Stakeholder-basiert</a:t>
            </a:r>
          </a:p>
          <a:p>
            <a:pPr lvl="1"/>
            <a:endParaRPr lang="de-DE" dirty="0"/>
          </a:p>
          <a:p>
            <a:pPr lvl="1"/>
            <a:endParaRPr lang="de-DE" dirty="0"/>
          </a:p>
          <a:p>
            <a:r>
              <a:rPr lang="de-DE" dirty="0"/>
              <a:t>Widersprechen sich Anforderungen?</a:t>
            </a:r>
          </a:p>
          <a:p>
            <a:r>
              <a:rPr lang="de-DE" dirty="0"/>
              <a:t>Sind Anforderungen konsistent?</a:t>
            </a:r>
          </a:p>
          <a:p>
            <a:r>
              <a:rPr lang="de-DE" dirty="0"/>
              <a:t>Sind Anforderungen umsetzbar?</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10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Arten von Nicht-Funkt. Anforderungen</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32</a:t>
            </a:fld>
            <a:endParaRPr lang="de-DE"/>
          </a:p>
        </p:txBody>
      </p:sp>
      <p:sp>
        <p:nvSpPr>
          <p:cNvPr id="5" name="Rectangle 5"/>
          <p:cNvSpPr>
            <a:spLocks noChangeArrowheads="1"/>
          </p:cNvSpPr>
          <p:nvPr/>
        </p:nvSpPr>
        <p:spPr bwMode="auto">
          <a:xfrm>
            <a:off x="1828801" y="6308725"/>
            <a:ext cx="1808163"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GB" sz="1200">
                <a:solidFill>
                  <a:srgbClr val="A7A7A7"/>
                </a:solidFill>
                <a:latin typeface="Helvetica" pitchFamily="34" charset="0"/>
                <a:ea typeface="ＭＳ Ｐゴシック" pitchFamily="34" charset="-128"/>
                <a:cs typeface="Helvetica" pitchFamily="34" charset="0"/>
              </a:rPr>
              <a:t>© Ian Sommerville 2000</a:t>
            </a:r>
            <a:endParaRPr lang="en-US" sz="1200">
              <a:solidFill>
                <a:srgbClr val="A7A7A7"/>
              </a:solidFill>
              <a:latin typeface="Helvetica" pitchFamily="34" charset="0"/>
              <a:ea typeface="ＭＳ Ｐゴシック" pitchFamily="34" charset="-128"/>
              <a:cs typeface="Helvetica" pitchFamily="34" charset="0"/>
            </a:endParaRPr>
          </a:p>
        </p:txBody>
      </p:sp>
      <p:pic>
        <p:nvPicPr>
          <p:cNvPr id="6" name="Picture 6" descr="NF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80010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49504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1670572" y="1767833"/>
            <a:ext cx="10513168" cy="4307682"/>
          </a:xfrm>
        </p:spPr>
        <p:txBody>
          <a:bodyPr>
            <a:normAutofit/>
          </a:bodyPr>
          <a:lstStyle/>
          <a:p>
            <a:r>
              <a:rPr lang="en-US" sz="1800" dirty="0" err="1"/>
              <a:t>Welche</a:t>
            </a:r>
            <a:r>
              <a:rPr lang="en-US" sz="1800" dirty="0"/>
              <a:t> der </a:t>
            </a:r>
            <a:r>
              <a:rPr lang="en-US" sz="1800" dirty="0" err="1"/>
              <a:t>gefundenen</a:t>
            </a:r>
            <a:r>
              <a:rPr lang="en-US" sz="1800" dirty="0"/>
              <a:t> </a:t>
            </a:r>
            <a:r>
              <a:rPr lang="en-US" sz="1800" dirty="0" err="1"/>
              <a:t>Anforderungen</a:t>
            </a:r>
            <a:r>
              <a:rPr lang="en-US" sz="1800" dirty="0"/>
              <a:t> </a:t>
            </a:r>
            <a:r>
              <a:rPr lang="en-US" sz="1800" dirty="0" err="1"/>
              <a:t>sind</a:t>
            </a:r>
            <a:r>
              <a:rPr lang="en-US" sz="1800" dirty="0"/>
              <a:t> </a:t>
            </a:r>
            <a:r>
              <a:rPr lang="en-US" sz="1800" dirty="0" err="1"/>
              <a:t>funktional</a:t>
            </a:r>
            <a:r>
              <a:rPr lang="en-US" sz="1800" dirty="0"/>
              <a:t>, </a:t>
            </a:r>
            <a:r>
              <a:rPr lang="en-US" sz="1800" dirty="0" err="1"/>
              <a:t>welche</a:t>
            </a:r>
            <a:r>
              <a:rPr lang="en-US" sz="1800" dirty="0"/>
              <a:t> </a:t>
            </a:r>
            <a:r>
              <a:rPr lang="en-US" sz="1800" dirty="0" err="1"/>
              <a:t>nicht-funktional</a:t>
            </a:r>
            <a:r>
              <a:rPr lang="en-US" sz="1800" dirty="0"/>
              <a:t>?</a:t>
            </a:r>
          </a:p>
          <a:p>
            <a:pPr marL="0" indent="0">
              <a:buNone/>
            </a:pPr>
            <a:endParaRPr lang="en-US" sz="1800"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33</a:t>
            </a:fld>
            <a:endParaRPr lang="de-DE"/>
          </a:p>
        </p:txBody>
      </p:sp>
      <p:sp>
        <p:nvSpPr>
          <p:cNvPr id="6" name="Titel 5"/>
          <p:cNvSpPr>
            <a:spLocks noGrp="1"/>
          </p:cNvSpPr>
          <p:nvPr>
            <p:ph type="title"/>
          </p:nvPr>
        </p:nvSpPr>
        <p:spPr/>
        <p:txBody>
          <a:bodyPr/>
          <a:lstStyle/>
          <a:p>
            <a:r>
              <a:rPr lang="en-US" dirty="0" err="1"/>
              <a:t>Aufgabe</a:t>
            </a:r>
            <a:endParaRPr lang="en-US" dirty="0"/>
          </a:p>
        </p:txBody>
      </p:sp>
      <p:sp>
        <p:nvSpPr>
          <p:cNvPr id="8" name="Inhaltsplatzhalter 9"/>
          <p:cNvSpPr txBox="1">
            <a:spLocks/>
          </p:cNvSpPr>
          <p:nvPr/>
        </p:nvSpPr>
        <p:spPr>
          <a:xfrm>
            <a:off x="1497536" y="2549996"/>
            <a:ext cx="4536504" cy="51274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t>Schnell</a:t>
            </a:r>
          </a:p>
          <a:p>
            <a:r>
              <a:rPr lang="en-US" sz="1500" dirty="0" err="1"/>
              <a:t>Einfach</a:t>
            </a:r>
            <a:endParaRPr lang="en-US" sz="1500" dirty="0"/>
          </a:p>
          <a:p>
            <a:r>
              <a:rPr lang="en-US" sz="1500" dirty="0" err="1"/>
              <a:t>Übersichtlich</a:t>
            </a:r>
            <a:endParaRPr lang="en-US" sz="1500" dirty="0"/>
          </a:p>
          <a:p>
            <a:r>
              <a:rPr lang="en-US" sz="1500" dirty="0" err="1"/>
              <a:t>Schnelle</a:t>
            </a:r>
            <a:r>
              <a:rPr lang="en-US" sz="1500" dirty="0"/>
              <a:t> </a:t>
            </a:r>
            <a:r>
              <a:rPr lang="en-US" sz="1500" dirty="0" err="1"/>
              <a:t>Abmeldung</a:t>
            </a:r>
            <a:endParaRPr lang="en-US" sz="1500" dirty="0"/>
          </a:p>
          <a:p>
            <a:r>
              <a:rPr lang="en-US" sz="1500" dirty="0" err="1"/>
              <a:t>Rückmeldung</a:t>
            </a:r>
            <a:r>
              <a:rPr lang="en-US" sz="1500" dirty="0"/>
              <a:t> </a:t>
            </a:r>
            <a:r>
              <a:rPr lang="en-US" sz="1500" dirty="0" err="1"/>
              <a:t>über</a:t>
            </a:r>
            <a:r>
              <a:rPr lang="en-US" sz="1500" dirty="0"/>
              <a:t> Credits und </a:t>
            </a:r>
            <a:r>
              <a:rPr lang="en-US" sz="1500" dirty="0" err="1"/>
              <a:t>Reservierungsstatus</a:t>
            </a:r>
            <a:endParaRPr lang="en-US" sz="1500" dirty="0"/>
          </a:p>
          <a:p>
            <a:r>
              <a:rPr lang="en-US" sz="1500" dirty="0" err="1"/>
              <a:t>Mitarbeiter</a:t>
            </a:r>
            <a:r>
              <a:rPr lang="en-US" sz="1500" dirty="0"/>
              <a:t> der Mensa </a:t>
            </a:r>
            <a:r>
              <a:rPr lang="en-US" sz="1500" dirty="0" err="1"/>
              <a:t>sollen</a:t>
            </a:r>
            <a:r>
              <a:rPr lang="en-US" sz="1500" dirty="0"/>
              <a:t> </a:t>
            </a:r>
            <a:r>
              <a:rPr lang="en-US" sz="1500" dirty="0" err="1"/>
              <a:t>es</a:t>
            </a:r>
            <a:r>
              <a:rPr lang="en-US" sz="1500" dirty="0"/>
              <a:t> </a:t>
            </a:r>
            <a:r>
              <a:rPr lang="en-US" sz="1500" dirty="0" err="1"/>
              <a:t>einfach</a:t>
            </a:r>
            <a:r>
              <a:rPr lang="en-US" sz="1500" dirty="0"/>
              <a:t> </a:t>
            </a:r>
            <a:r>
              <a:rPr lang="en-US" sz="1500" dirty="0" err="1"/>
              <a:t>handeln</a:t>
            </a:r>
            <a:r>
              <a:rPr lang="en-US" sz="1500" dirty="0"/>
              <a:t> </a:t>
            </a:r>
            <a:r>
              <a:rPr lang="en-US" sz="1500" dirty="0" err="1"/>
              <a:t>können</a:t>
            </a:r>
            <a:endParaRPr lang="en-US" sz="1500" dirty="0"/>
          </a:p>
          <a:p>
            <a:r>
              <a:rPr lang="en-US" sz="1500" dirty="0" err="1"/>
              <a:t>Nichtbenutzer</a:t>
            </a:r>
            <a:r>
              <a:rPr lang="en-US" sz="1500" dirty="0"/>
              <a:t> </a:t>
            </a:r>
            <a:r>
              <a:rPr lang="en-US" sz="1500" dirty="0" err="1"/>
              <a:t>sollen</a:t>
            </a:r>
            <a:r>
              <a:rPr lang="en-US" sz="1500" dirty="0"/>
              <a:t> </a:t>
            </a:r>
            <a:r>
              <a:rPr lang="en-US" sz="1500" dirty="0" err="1"/>
              <a:t>nicht</a:t>
            </a:r>
            <a:r>
              <a:rPr lang="en-US" sz="1500" dirty="0"/>
              <a:t> </a:t>
            </a:r>
            <a:r>
              <a:rPr lang="en-US" sz="1500" dirty="0" err="1"/>
              <a:t>eingschränkt</a:t>
            </a:r>
            <a:r>
              <a:rPr lang="en-US" sz="1500" dirty="0"/>
              <a:t> </a:t>
            </a:r>
            <a:r>
              <a:rPr lang="en-US" sz="1500" dirty="0" err="1"/>
              <a:t>werden</a:t>
            </a:r>
            <a:endParaRPr lang="en-US" sz="1500" dirty="0"/>
          </a:p>
          <a:p>
            <a:r>
              <a:rPr lang="en-US" sz="1500" dirty="0" err="1"/>
              <a:t>Mehrfachbuchen</a:t>
            </a:r>
            <a:r>
              <a:rPr lang="en-US" sz="1500" dirty="0"/>
              <a:t> </a:t>
            </a:r>
            <a:r>
              <a:rPr lang="en-US" sz="1500" dirty="0" err="1"/>
              <a:t>soll</a:t>
            </a:r>
            <a:r>
              <a:rPr lang="en-US" sz="1500" dirty="0"/>
              <a:t> </a:t>
            </a:r>
            <a:r>
              <a:rPr lang="en-US" sz="1500" dirty="0" err="1"/>
              <a:t>nicht</a:t>
            </a:r>
            <a:r>
              <a:rPr lang="en-US" sz="1500" dirty="0"/>
              <a:t> </a:t>
            </a:r>
            <a:r>
              <a:rPr lang="en-US" sz="1500" dirty="0" err="1"/>
              <a:t>möglich</a:t>
            </a:r>
            <a:r>
              <a:rPr lang="en-US" sz="1500" dirty="0"/>
              <a:t> sein</a:t>
            </a:r>
          </a:p>
          <a:p>
            <a:r>
              <a:rPr lang="en-US" sz="1500" dirty="0" err="1"/>
              <a:t>Datenschutz</a:t>
            </a:r>
            <a:r>
              <a:rPr lang="en-US" sz="1500" dirty="0"/>
              <a:t> (anonym)</a:t>
            </a:r>
          </a:p>
          <a:p>
            <a:r>
              <a:rPr lang="en-US" sz="1500" dirty="0"/>
              <a:t>Student </a:t>
            </a:r>
            <a:r>
              <a:rPr lang="en-US" sz="1500" dirty="0" err="1"/>
              <a:t>soll</a:t>
            </a:r>
            <a:r>
              <a:rPr lang="en-US" sz="1500" dirty="0"/>
              <a:t> </a:t>
            </a:r>
            <a:r>
              <a:rPr lang="en-US" sz="1500" dirty="0" err="1"/>
              <a:t>Platz</a:t>
            </a:r>
            <a:r>
              <a:rPr lang="en-US" sz="1500" dirty="0"/>
              <a:t> </a:t>
            </a:r>
            <a:r>
              <a:rPr lang="en-US" sz="1500" dirty="0" err="1"/>
              <a:t>einfordern</a:t>
            </a:r>
            <a:r>
              <a:rPr lang="en-US" sz="1500" dirty="0"/>
              <a:t> </a:t>
            </a:r>
            <a:r>
              <a:rPr lang="en-US" sz="1500" dirty="0" err="1"/>
              <a:t>können</a:t>
            </a:r>
            <a:r>
              <a:rPr lang="en-US" sz="1500" dirty="0"/>
              <a:t>, </a:t>
            </a:r>
            <a:r>
              <a:rPr lang="en-US" sz="1500" dirty="0" err="1"/>
              <a:t>wenn</a:t>
            </a:r>
            <a:r>
              <a:rPr lang="en-US" sz="1500" dirty="0"/>
              <a:t> </a:t>
            </a:r>
            <a:r>
              <a:rPr lang="en-US" sz="1500" dirty="0" err="1"/>
              <a:t>andere</a:t>
            </a:r>
            <a:r>
              <a:rPr lang="en-US" sz="1500" dirty="0"/>
              <a:t> </a:t>
            </a:r>
            <a:r>
              <a:rPr lang="en-US" sz="1500" dirty="0" err="1"/>
              <a:t>reservierten</a:t>
            </a:r>
            <a:r>
              <a:rPr lang="en-US" sz="1500" dirty="0"/>
              <a:t> </a:t>
            </a:r>
            <a:r>
              <a:rPr lang="en-US" sz="1500" dirty="0" err="1"/>
              <a:t>Platz</a:t>
            </a:r>
            <a:r>
              <a:rPr lang="en-US" sz="1500" dirty="0"/>
              <a:t> </a:t>
            </a:r>
            <a:r>
              <a:rPr lang="en-US" sz="1500" dirty="0" err="1"/>
              <a:t>benutzen</a:t>
            </a:r>
            <a:endParaRPr lang="en-US" sz="1500" dirty="0"/>
          </a:p>
          <a:p>
            <a:r>
              <a:rPr lang="en-US" sz="1500" dirty="0" err="1"/>
              <a:t>Gruppenreservierung</a:t>
            </a:r>
            <a:endParaRPr lang="en-US" sz="1500" dirty="0"/>
          </a:p>
        </p:txBody>
      </p:sp>
      <p:sp>
        <p:nvSpPr>
          <p:cNvPr id="9" name="Textplatzhalter 8"/>
          <p:cNvSpPr txBox="1">
            <a:spLocks/>
          </p:cNvSpPr>
          <p:nvPr/>
        </p:nvSpPr>
        <p:spPr>
          <a:xfrm>
            <a:off x="1524000" y="2233490"/>
            <a:ext cx="4040188"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Stakeholder-</a:t>
            </a:r>
            <a:r>
              <a:rPr lang="en-US" sz="1800" dirty="0" err="1"/>
              <a:t>basiert</a:t>
            </a:r>
            <a:endParaRPr lang="en-US" sz="1800" dirty="0"/>
          </a:p>
        </p:txBody>
      </p:sp>
      <p:sp>
        <p:nvSpPr>
          <p:cNvPr id="10" name="Textplatzhalter 10"/>
          <p:cNvSpPr txBox="1">
            <a:spLocks/>
          </p:cNvSpPr>
          <p:nvPr/>
        </p:nvSpPr>
        <p:spPr>
          <a:xfrm>
            <a:off x="5955324" y="2211724"/>
            <a:ext cx="4041775"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err="1"/>
              <a:t>Szenario-basiert</a:t>
            </a:r>
            <a:endParaRPr lang="en-US" sz="1800" dirty="0"/>
          </a:p>
        </p:txBody>
      </p:sp>
      <p:sp>
        <p:nvSpPr>
          <p:cNvPr id="11" name="Inhaltsplatzhalter 11"/>
          <p:cNvSpPr txBox="1">
            <a:spLocks/>
          </p:cNvSpPr>
          <p:nvPr/>
        </p:nvSpPr>
        <p:spPr>
          <a:xfrm>
            <a:off x="6021388" y="2498862"/>
            <a:ext cx="4968552" cy="39512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err="1"/>
              <a:t>Reservieren</a:t>
            </a:r>
            <a:r>
              <a:rPr lang="en-US" sz="1500" dirty="0"/>
              <a:t>:</a:t>
            </a:r>
          </a:p>
          <a:p>
            <a:pPr lvl="1"/>
            <a:r>
              <a:rPr lang="en-US" sz="1500" dirty="0" err="1"/>
              <a:t>Kostenlos</a:t>
            </a:r>
            <a:endParaRPr lang="en-US" sz="1500" dirty="0"/>
          </a:p>
          <a:p>
            <a:r>
              <a:rPr lang="en-US" sz="1500" dirty="0" err="1"/>
              <a:t>Freigeben</a:t>
            </a:r>
            <a:endParaRPr lang="en-US" sz="1500" dirty="0"/>
          </a:p>
          <a:p>
            <a:pPr lvl="1"/>
            <a:r>
              <a:rPr lang="en-US" sz="1500" dirty="0"/>
              <a:t>System muss </a:t>
            </a:r>
            <a:r>
              <a:rPr lang="en-US" sz="1500" dirty="0" err="1"/>
              <a:t>wissen</a:t>
            </a:r>
            <a:r>
              <a:rPr lang="en-US" sz="1500" dirty="0"/>
              <a:t>, </a:t>
            </a:r>
            <a:r>
              <a:rPr lang="en-US" sz="1500" dirty="0" err="1"/>
              <a:t>dass</a:t>
            </a:r>
            <a:r>
              <a:rPr lang="en-US" sz="1500" dirty="0"/>
              <a:t> </a:t>
            </a:r>
            <a:r>
              <a:rPr lang="en-US" sz="1500" dirty="0" err="1"/>
              <a:t>Platz</a:t>
            </a:r>
            <a:r>
              <a:rPr lang="en-US" sz="1500" dirty="0"/>
              <a:t> </a:t>
            </a:r>
            <a:r>
              <a:rPr lang="en-US" sz="1500" dirty="0" err="1"/>
              <a:t>frei</a:t>
            </a:r>
            <a:r>
              <a:rPr lang="en-US" sz="1500" dirty="0"/>
              <a:t> </a:t>
            </a:r>
            <a:r>
              <a:rPr lang="en-US" sz="1500" dirty="0" err="1"/>
              <a:t>ist</a:t>
            </a:r>
            <a:endParaRPr lang="en-US" sz="1500" dirty="0"/>
          </a:p>
          <a:p>
            <a:r>
              <a:rPr lang="en-US" sz="1500" dirty="0" err="1"/>
              <a:t>Registrierung</a:t>
            </a:r>
            <a:endParaRPr lang="en-US" sz="1500" dirty="0"/>
          </a:p>
          <a:p>
            <a:pPr lvl="1"/>
            <a:r>
              <a:rPr lang="en-US" sz="1500" dirty="0" err="1"/>
              <a:t>Ohne</a:t>
            </a:r>
            <a:r>
              <a:rPr lang="en-US" sz="1500" dirty="0"/>
              <a:t> </a:t>
            </a:r>
            <a:r>
              <a:rPr lang="en-US" sz="1500" dirty="0" err="1"/>
              <a:t>Matrikelnummer</a:t>
            </a:r>
            <a:r>
              <a:rPr lang="en-US" sz="1500" dirty="0"/>
              <a:t>?</a:t>
            </a:r>
          </a:p>
          <a:p>
            <a:pPr lvl="1"/>
            <a:r>
              <a:rPr lang="en-US" sz="1500" dirty="0"/>
              <a:t>Fake-</a:t>
            </a:r>
            <a:r>
              <a:rPr lang="en-US" sz="1500" dirty="0" err="1"/>
              <a:t>Reservierung</a:t>
            </a:r>
            <a:r>
              <a:rPr lang="en-US" sz="1500" dirty="0"/>
              <a:t>?</a:t>
            </a:r>
          </a:p>
          <a:p>
            <a:pPr lvl="1"/>
            <a:r>
              <a:rPr lang="en-US" sz="1500" dirty="0" err="1"/>
              <a:t>Schnitsttelle</a:t>
            </a:r>
            <a:r>
              <a:rPr lang="en-US" sz="1500" dirty="0"/>
              <a:t> </a:t>
            </a:r>
            <a:r>
              <a:rPr lang="en-US" sz="1500" dirty="0" err="1"/>
              <a:t>zur</a:t>
            </a:r>
            <a:r>
              <a:rPr lang="en-US" sz="1500" dirty="0"/>
              <a:t> </a:t>
            </a:r>
            <a:r>
              <a:rPr lang="en-US" sz="1500" dirty="0" err="1"/>
              <a:t>Univerwaltung</a:t>
            </a:r>
            <a:r>
              <a:rPr lang="en-US" sz="1500" dirty="0"/>
              <a:t> </a:t>
            </a:r>
            <a:r>
              <a:rPr lang="en-US" sz="1500" dirty="0" err="1"/>
              <a:t>zum</a:t>
            </a:r>
            <a:r>
              <a:rPr lang="en-US" sz="1500" dirty="0"/>
              <a:t> </a:t>
            </a:r>
            <a:r>
              <a:rPr lang="en-US" sz="1500" dirty="0" err="1"/>
              <a:t>Validieren</a:t>
            </a:r>
            <a:r>
              <a:rPr lang="en-US" sz="1500" dirty="0"/>
              <a:t> von </a:t>
            </a:r>
            <a:r>
              <a:rPr lang="en-US" sz="1500" dirty="0" err="1"/>
              <a:t>MatNr</a:t>
            </a:r>
            <a:r>
              <a:rPr lang="en-US" sz="1500" dirty="0"/>
              <a:t>.</a:t>
            </a:r>
          </a:p>
          <a:p>
            <a:r>
              <a:rPr lang="en-US" sz="1500" dirty="0" err="1"/>
              <a:t>Sammeln</a:t>
            </a:r>
            <a:endParaRPr lang="en-US" sz="1500" dirty="0"/>
          </a:p>
          <a:p>
            <a:pPr lvl="1"/>
            <a:r>
              <a:rPr lang="en-US" sz="1500" dirty="0" err="1"/>
              <a:t>Verfälschung</a:t>
            </a:r>
            <a:r>
              <a:rPr lang="en-US" sz="1500" dirty="0"/>
              <a:t> von </a:t>
            </a:r>
            <a:r>
              <a:rPr lang="en-US" sz="1500" dirty="0" err="1"/>
              <a:t>Statistken</a:t>
            </a:r>
            <a:r>
              <a:rPr lang="en-US" sz="1500" dirty="0"/>
              <a:t> </a:t>
            </a:r>
            <a:r>
              <a:rPr lang="en-US" sz="1500" dirty="0" err="1"/>
              <a:t>bei</a:t>
            </a:r>
            <a:r>
              <a:rPr lang="en-US" sz="1500" dirty="0"/>
              <a:t> </a:t>
            </a:r>
            <a:r>
              <a:rPr lang="en-US" sz="1500" dirty="0" err="1"/>
              <a:t>Gruppenbenutzung</a:t>
            </a:r>
            <a:r>
              <a:rPr lang="en-US" sz="1500" dirty="0"/>
              <a:t> </a:t>
            </a:r>
            <a:r>
              <a:rPr lang="en-US" sz="1500" dirty="0" err="1"/>
              <a:t>verhindern</a:t>
            </a:r>
            <a:endParaRPr lang="en-US" sz="1500" dirty="0"/>
          </a:p>
          <a:p>
            <a:r>
              <a:rPr lang="en-US" sz="1500" dirty="0"/>
              <a:t>Feedback</a:t>
            </a:r>
          </a:p>
          <a:p>
            <a:pPr lvl="1"/>
            <a:r>
              <a:rPr lang="en-US" sz="1500" dirty="0" err="1"/>
              <a:t>Andere</a:t>
            </a:r>
            <a:r>
              <a:rPr lang="en-US" sz="1500" dirty="0"/>
              <a:t> </a:t>
            </a:r>
            <a:r>
              <a:rPr lang="en-US" sz="1500" dirty="0" err="1"/>
              <a:t>müssen</a:t>
            </a:r>
            <a:r>
              <a:rPr lang="en-US" sz="1500" dirty="0"/>
              <a:t> </a:t>
            </a:r>
            <a:r>
              <a:rPr lang="en-US" sz="1500" dirty="0" err="1"/>
              <a:t>Gruppenreservierung</a:t>
            </a:r>
            <a:r>
              <a:rPr lang="en-US" sz="1500" dirty="0"/>
              <a:t> </a:t>
            </a:r>
            <a:r>
              <a:rPr lang="en-US" sz="1500" dirty="0" err="1"/>
              <a:t>annehmen</a:t>
            </a:r>
            <a:endParaRPr lang="en-US" sz="1500" dirty="0"/>
          </a:p>
          <a:p>
            <a:r>
              <a:rPr lang="en-US" sz="1500" dirty="0" err="1"/>
              <a:t>Verschlüsselung</a:t>
            </a:r>
            <a:r>
              <a:rPr lang="en-US" sz="1500" dirty="0"/>
              <a:t> der </a:t>
            </a:r>
            <a:r>
              <a:rPr lang="en-US" sz="1500" dirty="0" err="1"/>
              <a:t>Daten</a:t>
            </a:r>
            <a:endParaRPr lang="en-US" sz="1500" dirty="0"/>
          </a:p>
          <a:p>
            <a:r>
              <a:rPr lang="en-US" sz="1500" dirty="0"/>
              <a:t>Max. </a:t>
            </a:r>
            <a:r>
              <a:rPr lang="en-US" sz="1500" dirty="0" err="1"/>
              <a:t>Platzbeschränkung</a:t>
            </a:r>
            <a:r>
              <a:rPr lang="en-US" sz="1500" dirty="0"/>
              <a:t> </a:t>
            </a:r>
            <a:r>
              <a:rPr lang="en-US" sz="1500" dirty="0" err="1"/>
              <a:t>bei</a:t>
            </a:r>
            <a:r>
              <a:rPr lang="en-US" sz="1500" dirty="0"/>
              <a:t> </a:t>
            </a:r>
            <a:r>
              <a:rPr lang="en-US" sz="1500" dirty="0" err="1"/>
              <a:t>Reservierung</a:t>
            </a:r>
            <a:endParaRPr lang="en-US" sz="15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Erfüllbarkeit von Anforderungen</a:t>
            </a:r>
          </a:p>
        </p:txBody>
      </p:sp>
      <p:sp>
        <p:nvSpPr>
          <p:cNvPr id="3" name="Inhaltsplatzhalter 2"/>
          <p:cNvSpPr>
            <a:spLocks noGrp="1"/>
          </p:cNvSpPr>
          <p:nvPr>
            <p:ph idx="1"/>
          </p:nvPr>
        </p:nvSpPr>
        <p:spPr/>
        <p:txBody>
          <a:bodyPr/>
          <a:lstStyle/>
          <a:p>
            <a:r>
              <a:rPr lang="de-DE" dirty="0"/>
              <a:t>Generell: Anforderungen sollten so formuliert werden, dass sie </a:t>
            </a:r>
            <a:r>
              <a:rPr lang="de-DE" dirty="0" smtClean="0"/>
              <a:t>objektiv </a:t>
            </a:r>
            <a:r>
              <a:rPr lang="de-DE" dirty="0"/>
              <a:t>verifiziert werden können</a:t>
            </a:r>
          </a:p>
          <a:p>
            <a:r>
              <a:rPr lang="de-DE" dirty="0"/>
              <a:t>Unpräzise (Negativbeispiel):</a:t>
            </a:r>
          </a:p>
          <a:p>
            <a:pPr lvl="1"/>
            <a:r>
              <a:rPr lang="de-DE" dirty="0"/>
              <a:t>Das System sollte von erfahrenen Kontrolleuren </a:t>
            </a:r>
            <a:r>
              <a:rPr lang="de-DE" i="1" dirty="0">
                <a:solidFill>
                  <a:srgbClr val="C00000"/>
                </a:solidFill>
              </a:rPr>
              <a:t>einfach zu benutzen</a:t>
            </a:r>
            <a:r>
              <a:rPr lang="de-DE" dirty="0"/>
              <a:t> sein und sollte so organisiert sein, dass </a:t>
            </a:r>
            <a:r>
              <a:rPr lang="de-DE" i="1" dirty="0">
                <a:solidFill>
                  <a:srgbClr val="C00000"/>
                </a:solidFill>
              </a:rPr>
              <a:t>Benutzerfehler minimiert </a:t>
            </a:r>
            <a:r>
              <a:rPr lang="de-DE" dirty="0"/>
              <a:t>werden.</a:t>
            </a:r>
          </a:p>
          <a:p>
            <a:pPr lvl="1"/>
            <a:r>
              <a:rPr lang="de-DE" dirty="0"/>
              <a:t>Ausdrücke wie „einfach zu benutzen“ sind sinnlos</a:t>
            </a:r>
          </a:p>
          <a:p>
            <a:r>
              <a:rPr lang="de-DE" dirty="0"/>
              <a:t>Verifizierbar (Positivbeispiel):</a:t>
            </a:r>
          </a:p>
          <a:p>
            <a:pPr lvl="1"/>
            <a:r>
              <a:rPr lang="de-DE" dirty="0"/>
              <a:t>Erfahrene Kontrolleure sollten in der Lage seien alle Funktionen des Systems </a:t>
            </a:r>
            <a:r>
              <a:rPr lang="de-DE" i="1" dirty="0">
                <a:solidFill>
                  <a:srgbClr val="C00000"/>
                </a:solidFill>
              </a:rPr>
              <a:t>nach einem 2-stündigen Training</a:t>
            </a:r>
            <a:r>
              <a:rPr lang="de-DE" dirty="0"/>
              <a:t> nutzen zu können. Die </a:t>
            </a:r>
            <a:r>
              <a:rPr lang="de-DE" i="1" dirty="0" err="1">
                <a:solidFill>
                  <a:srgbClr val="C00000"/>
                </a:solidFill>
              </a:rPr>
              <a:t>mittl</a:t>
            </a:r>
            <a:r>
              <a:rPr lang="de-DE" i="1" dirty="0">
                <a:solidFill>
                  <a:srgbClr val="C00000"/>
                </a:solidFill>
              </a:rPr>
              <a:t>. Anzahl </a:t>
            </a:r>
            <a:r>
              <a:rPr lang="de-DE" dirty="0"/>
              <a:t>von getätigten Fehlern sollte nach dem Training </a:t>
            </a:r>
            <a:r>
              <a:rPr lang="de-DE" i="1" dirty="0">
                <a:solidFill>
                  <a:srgbClr val="C00000"/>
                </a:solidFill>
              </a:rPr>
              <a:t>nicht höher als 2 pro Tag </a:t>
            </a:r>
            <a:r>
              <a:rPr lang="de-DE" dirty="0"/>
              <a:t>sein.</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34</a:t>
            </a:fld>
            <a:endParaRPr lang="de-DE"/>
          </a:p>
        </p:txBody>
      </p:sp>
    </p:spTree>
    <p:extLst>
      <p:ext uri="{BB962C8B-B14F-4D97-AF65-F5344CB8AC3E}">
        <p14:creationId xmlns:p14="http://schemas.microsoft.com/office/powerpoint/2010/main" val="293245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Präzise Metriken</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35</a:t>
            </a:fld>
            <a:endParaRPr lang="de-DE"/>
          </a:p>
        </p:txBody>
      </p:sp>
      <p:graphicFrame>
        <p:nvGraphicFramePr>
          <p:cNvPr id="5" name="Group 28"/>
          <p:cNvGraphicFramePr>
            <a:graphicFrameLocks noGrp="1"/>
          </p:cNvGraphicFramePr>
          <p:nvPr>
            <p:extLst>
              <p:ext uri="{D42A27DB-BD31-4B8C-83A1-F6EECF244321}">
                <p14:modId xmlns:p14="http://schemas.microsoft.com/office/powerpoint/2010/main" val="1281594688"/>
              </p:ext>
            </p:extLst>
          </p:nvPr>
        </p:nvGraphicFramePr>
        <p:xfrm>
          <a:off x="1892300" y="1484784"/>
          <a:ext cx="8451850" cy="5171104"/>
        </p:xfrm>
        <a:graphic>
          <a:graphicData uri="http://schemas.openxmlformats.org/drawingml/2006/table">
            <a:tbl>
              <a:tblPr/>
              <a:tblGrid>
                <a:gridCol w="2154238">
                  <a:extLst>
                    <a:ext uri="{9D8B030D-6E8A-4147-A177-3AD203B41FA5}">
                      <a16:colId xmlns:a16="http://schemas.microsoft.com/office/drawing/2014/main" val="20000"/>
                    </a:ext>
                  </a:extLst>
                </a:gridCol>
                <a:gridCol w="6297612">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1" i="1" u="none" strike="noStrike" cap="none" normalizeH="0" baseline="0" dirty="0" err="1">
                          <a:ln>
                            <a:noFill/>
                          </a:ln>
                          <a:solidFill>
                            <a:schemeClr val="tx1"/>
                          </a:solidFill>
                          <a:effectLst/>
                          <a:latin typeface="+mj-lt"/>
                          <a:cs typeface="Arial" charset="0"/>
                        </a:rPr>
                        <a:t>Eigenschaft</a:t>
                      </a:r>
                      <a:endParaRPr kumimoji="0" lang="en-US" sz="1800" b="1"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1" i="1" u="none" strike="noStrike" cap="none" normalizeH="0" baseline="0" dirty="0" err="1">
                          <a:ln>
                            <a:noFill/>
                          </a:ln>
                          <a:solidFill>
                            <a:schemeClr val="tx1"/>
                          </a:solidFill>
                          <a:effectLst/>
                          <a:latin typeface="+mj-lt"/>
                          <a:cs typeface="Arial" charset="0"/>
                        </a:rPr>
                        <a:t>Metrik</a:t>
                      </a:r>
                      <a:endParaRPr kumimoji="0" lang="en-US" sz="1800" b="1" i="1" u="none" strike="noStrike" cap="none" normalizeH="0" baseline="0" dirty="0">
                        <a:ln>
                          <a:noFill/>
                        </a:ln>
                        <a:solidFill>
                          <a:schemeClr val="tx1"/>
                        </a:solidFill>
                        <a:effectLst/>
                        <a:latin typeface="+mj-lt"/>
                        <a:cs typeface="Arial" charset="0"/>
                      </a:endParaRPr>
                    </a:p>
                  </a:txBody>
                  <a:tcPr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0348">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Performanz</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Processed transactions/second</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User/Event response time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Screen refresh time</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731">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Größe</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K Bytes; Number of RAM chips</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0348">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Handhabbarkeit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Training time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Rate of errors made by trained users</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Number of help frames</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54369">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Zuverlässigkeit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Mean time to failure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Probability of unavailability</a:t>
                      </a:r>
                    </a:p>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Rate of failure occurrence</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00348">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Robustheit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defRPr/>
                      </a:pPr>
                      <a:r>
                        <a:rPr kumimoji="0" lang="en-US" sz="1800" b="0" i="0" u="none" strike="noStrike" cap="none" normalizeH="0" baseline="0" dirty="0">
                          <a:ln>
                            <a:noFill/>
                          </a:ln>
                          <a:solidFill>
                            <a:schemeClr val="tx1"/>
                          </a:solidFill>
                          <a:effectLst/>
                          <a:latin typeface="+mj-lt"/>
                          <a:cs typeface="Arial" charset="0"/>
                        </a:rPr>
                        <a:t>Time to restart after failure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Percentage of events causing failure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Probability of data corruption on failure</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5149">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Portabilität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defRPr/>
                      </a:pPr>
                      <a:r>
                        <a:rPr kumimoji="0" lang="en-US" sz="1800" b="0" i="0" u="none" strike="noStrike" cap="none" normalizeH="0" baseline="0" dirty="0">
                          <a:ln>
                            <a:noFill/>
                          </a:ln>
                          <a:solidFill>
                            <a:schemeClr val="tx1"/>
                          </a:solidFill>
                          <a:effectLst/>
                          <a:latin typeface="+mj-lt"/>
                          <a:cs typeface="Arial" charset="0"/>
                        </a:rPr>
                        <a:t>Percentage of target dependent statements</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Number of target systems</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458334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Beispiele</a:t>
            </a:r>
            <a:endParaRPr lang="en-US" dirty="0"/>
          </a:p>
        </p:txBody>
      </p:sp>
      <p:sp>
        <p:nvSpPr>
          <p:cNvPr id="3" name="Inhaltsplatzhalter 2"/>
          <p:cNvSpPr>
            <a:spLocks noGrp="1"/>
          </p:cNvSpPr>
          <p:nvPr>
            <p:ph idx="1"/>
          </p:nvPr>
        </p:nvSpPr>
        <p:spPr/>
        <p:txBody>
          <a:bodyPr>
            <a:normAutofit/>
          </a:bodyPr>
          <a:lstStyle/>
          <a:p>
            <a:r>
              <a:rPr lang="de-DE" dirty="0"/>
              <a:t>Das System soll zügig reagieren</a:t>
            </a:r>
          </a:p>
          <a:p>
            <a:pPr lvl="1"/>
            <a:r>
              <a:rPr lang="de-DE" dirty="0"/>
              <a:t>80 % aller Anfragen sollen unter 0.1 Sekunde beantwortet werden, 99.99 % aller Anfragen unter 2 Sekunden </a:t>
            </a:r>
          </a:p>
          <a:p>
            <a:pPr lvl="1"/>
            <a:r>
              <a:rPr lang="de-DE" dirty="0"/>
              <a:t>Test-Hardware spezifizieren!</a:t>
            </a:r>
          </a:p>
          <a:p>
            <a:r>
              <a:rPr lang="de-DE" dirty="0"/>
              <a:t>Das System soll auch im Mehrbenutzerbetrieb schnell reagieren</a:t>
            </a:r>
          </a:p>
          <a:p>
            <a:pPr lvl="1"/>
            <a:r>
              <a:rPr lang="de-DE" dirty="0"/>
              <a:t>Auf XY-Server Verarbeitung von 200 Anfragen pro Sekunde von 10 unterschiedlichen Systemen mit 100mbit Ethernet-Anbindung</a:t>
            </a:r>
          </a:p>
          <a:p>
            <a:r>
              <a:rPr lang="de-DE" dirty="0"/>
              <a:t>Das System soll stabil und ausfallsicher sein</a:t>
            </a:r>
          </a:p>
          <a:p>
            <a:pPr lvl="1"/>
            <a:r>
              <a:rPr lang="de-DE" dirty="0"/>
              <a:t>Verfügbarkeit von 99.99 %, Neustart innerhalb von 30 Sekunden, das System darf nicht aufgrund falscher Eingaben abstürzen</a:t>
            </a:r>
            <a:endParaRPr lang="en-US" dirty="0"/>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36</a:t>
            </a:fld>
            <a:endParaRPr lang="de-DE"/>
          </a:p>
        </p:txBody>
      </p:sp>
    </p:spTree>
    <p:extLst>
      <p:ext uri="{BB962C8B-B14F-4D97-AF65-F5344CB8AC3E}">
        <p14:creationId xmlns:p14="http://schemas.microsoft.com/office/powerpoint/2010/main" val="224196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1670572" y="1767833"/>
            <a:ext cx="10513168" cy="4307682"/>
          </a:xfrm>
        </p:spPr>
        <p:txBody>
          <a:bodyPr>
            <a:normAutofit/>
          </a:bodyPr>
          <a:lstStyle/>
          <a:p>
            <a:r>
              <a:rPr lang="en-US" sz="1800" dirty="0" err="1" smtClean="0"/>
              <a:t>Wie</a:t>
            </a:r>
            <a:r>
              <a:rPr lang="en-US" sz="1800" dirty="0" smtClean="0"/>
              <a:t> </a:t>
            </a:r>
            <a:r>
              <a:rPr lang="en-US" sz="1800" dirty="0" err="1" smtClean="0"/>
              <a:t>kann</a:t>
            </a:r>
            <a:r>
              <a:rPr lang="en-US" sz="1800" dirty="0" smtClean="0"/>
              <a:t> </a:t>
            </a:r>
            <a:r>
              <a:rPr lang="en-US" sz="1800" dirty="0" err="1" smtClean="0"/>
              <a:t>folgende</a:t>
            </a:r>
            <a:r>
              <a:rPr lang="en-US" sz="1800" dirty="0" smtClean="0"/>
              <a:t> Requirements </a:t>
            </a:r>
            <a:r>
              <a:rPr lang="en-US" sz="1800" dirty="0" err="1" smtClean="0"/>
              <a:t>spezifizieren</a:t>
            </a:r>
            <a:r>
              <a:rPr lang="en-US" sz="1800" dirty="0" smtClean="0"/>
              <a:t>?</a:t>
            </a:r>
            <a:endParaRPr lang="en-US" sz="1800" dirty="0"/>
          </a:p>
          <a:p>
            <a:pPr marL="0" indent="0">
              <a:buNone/>
            </a:pPr>
            <a:endParaRPr lang="en-US" sz="1800"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37</a:t>
            </a:fld>
            <a:endParaRPr lang="de-DE"/>
          </a:p>
        </p:txBody>
      </p:sp>
      <p:sp>
        <p:nvSpPr>
          <p:cNvPr id="6" name="Titel 5"/>
          <p:cNvSpPr>
            <a:spLocks noGrp="1"/>
          </p:cNvSpPr>
          <p:nvPr>
            <p:ph type="title"/>
          </p:nvPr>
        </p:nvSpPr>
        <p:spPr/>
        <p:txBody>
          <a:bodyPr/>
          <a:lstStyle/>
          <a:p>
            <a:r>
              <a:rPr lang="en-US" dirty="0" err="1"/>
              <a:t>Aufgabe</a:t>
            </a:r>
            <a:endParaRPr lang="en-US" dirty="0"/>
          </a:p>
        </p:txBody>
      </p:sp>
      <p:sp>
        <p:nvSpPr>
          <p:cNvPr id="8" name="Inhaltsplatzhalter 9"/>
          <p:cNvSpPr txBox="1">
            <a:spLocks/>
          </p:cNvSpPr>
          <p:nvPr/>
        </p:nvSpPr>
        <p:spPr>
          <a:xfrm>
            <a:off x="1497536" y="2549996"/>
            <a:ext cx="4536504" cy="51274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t>Schnell</a:t>
            </a:r>
          </a:p>
          <a:p>
            <a:r>
              <a:rPr lang="en-US" sz="1500" dirty="0" err="1"/>
              <a:t>Einfach</a:t>
            </a:r>
            <a:endParaRPr lang="en-US" sz="1500" dirty="0"/>
          </a:p>
          <a:p>
            <a:r>
              <a:rPr lang="en-US" sz="1500" dirty="0" err="1"/>
              <a:t>Übersichtlich</a:t>
            </a:r>
            <a:endParaRPr lang="en-US" sz="1500" dirty="0"/>
          </a:p>
          <a:p>
            <a:r>
              <a:rPr lang="en-US" sz="1500" dirty="0" err="1"/>
              <a:t>Schnelle</a:t>
            </a:r>
            <a:r>
              <a:rPr lang="en-US" sz="1500" dirty="0"/>
              <a:t> </a:t>
            </a:r>
            <a:r>
              <a:rPr lang="en-US" sz="1500" dirty="0" err="1"/>
              <a:t>Abmeldung</a:t>
            </a:r>
            <a:endParaRPr lang="en-US" sz="1500" dirty="0"/>
          </a:p>
          <a:p>
            <a:r>
              <a:rPr lang="en-US" sz="1500" dirty="0" err="1"/>
              <a:t>Rückmeldung</a:t>
            </a:r>
            <a:r>
              <a:rPr lang="en-US" sz="1500" dirty="0"/>
              <a:t> </a:t>
            </a:r>
            <a:r>
              <a:rPr lang="en-US" sz="1500" dirty="0" err="1"/>
              <a:t>über</a:t>
            </a:r>
            <a:r>
              <a:rPr lang="en-US" sz="1500" dirty="0"/>
              <a:t> Credits und </a:t>
            </a:r>
            <a:r>
              <a:rPr lang="en-US" sz="1500" dirty="0" err="1"/>
              <a:t>Reservierungsstatus</a:t>
            </a:r>
            <a:endParaRPr lang="en-US" sz="1500" dirty="0"/>
          </a:p>
          <a:p>
            <a:r>
              <a:rPr lang="en-US" sz="1500" dirty="0" err="1"/>
              <a:t>Mitarbeiter</a:t>
            </a:r>
            <a:r>
              <a:rPr lang="en-US" sz="1500" dirty="0"/>
              <a:t> der Mensa </a:t>
            </a:r>
            <a:r>
              <a:rPr lang="en-US" sz="1500" dirty="0" err="1"/>
              <a:t>sollen</a:t>
            </a:r>
            <a:r>
              <a:rPr lang="en-US" sz="1500" dirty="0"/>
              <a:t> </a:t>
            </a:r>
            <a:r>
              <a:rPr lang="en-US" sz="1500" dirty="0" err="1"/>
              <a:t>es</a:t>
            </a:r>
            <a:r>
              <a:rPr lang="en-US" sz="1500" dirty="0"/>
              <a:t> </a:t>
            </a:r>
            <a:r>
              <a:rPr lang="en-US" sz="1500" dirty="0" err="1"/>
              <a:t>einfach</a:t>
            </a:r>
            <a:r>
              <a:rPr lang="en-US" sz="1500" dirty="0"/>
              <a:t> </a:t>
            </a:r>
            <a:r>
              <a:rPr lang="en-US" sz="1500" dirty="0" err="1"/>
              <a:t>handeln</a:t>
            </a:r>
            <a:r>
              <a:rPr lang="en-US" sz="1500" dirty="0"/>
              <a:t> </a:t>
            </a:r>
            <a:r>
              <a:rPr lang="en-US" sz="1500" dirty="0" err="1"/>
              <a:t>können</a:t>
            </a:r>
            <a:endParaRPr lang="en-US" sz="1500" dirty="0"/>
          </a:p>
          <a:p>
            <a:r>
              <a:rPr lang="en-US" sz="1500" dirty="0" err="1"/>
              <a:t>Nichtbenutzer</a:t>
            </a:r>
            <a:r>
              <a:rPr lang="en-US" sz="1500" dirty="0"/>
              <a:t> </a:t>
            </a:r>
            <a:r>
              <a:rPr lang="en-US" sz="1500" dirty="0" err="1"/>
              <a:t>sollen</a:t>
            </a:r>
            <a:r>
              <a:rPr lang="en-US" sz="1500" dirty="0"/>
              <a:t> </a:t>
            </a:r>
            <a:r>
              <a:rPr lang="en-US" sz="1500" dirty="0" err="1"/>
              <a:t>nicht</a:t>
            </a:r>
            <a:r>
              <a:rPr lang="en-US" sz="1500" dirty="0"/>
              <a:t> </a:t>
            </a:r>
            <a:r>
              <a:rPr lang="en-US" sz="1500" dirty="0" err="1"/>
              <a:t>eingschränkt</a:t>
            </a:r>
            <a:r>
              <a:rPr lang="en-US" sz="1500" dirty="0"/>
              <a:t> </a:t>
            </a:r>
            <a:r>
              <a:rPr lang="en-US" sz="1500" dirty="0" err="1"/>
              <a:t>werden</a:t>
            </a:r>
            <a:endParaRPr lang="en-US" sz="1500" dirty="0"/>
          </a:p>
          <a:p>
            <a:r>
              <a:rPr lang="en-US" sz="1500" dirty="0" err="1"/>
              <a:t>Mehrfachbuchen</a:t>
            </a:r>
            <a:r>
              <a:rPr lang="en-US" sz="1500" dirty="0"/>
              <a:t> </a:t>
            </a:r>
            <a:r>
              <a:rPr lang="en-US" sz="1500" dirty="0" err="1"/>
              <a:t>soll</a:t>
            </a:r>
            <a:r>
              <a:rPr lang="en-US" sz="1500" dirty="0"/>
              <a:t> </a:t>
            </a:r>
            <a:r>
              <a:rPr lang="en-US" sz="1500" dirty="0" err="1"/>
              <a:t>nicht</a:t>
            </a:r>
            <a:r>
              <a:rPr lang="en-US" sz="1500" dirty="0"/>
              <a:t> </a:t>
            </a:r>
            <a:r>
              <a:rPr lang="en-US" sz="1500" dirty="0" err="1"/>
              <a:t>möglich</a:t>
            </a:r>
            <a:r>
              <a:rPr lang="en-US" sz="1500" dirty="0"/>
              <a:t> sein</a:t>
            </a:r>
          </a:p>
          <a:p>
            <a:r>
              <a:rPr lang="en-US" sz="1500" dirty="0" err="1"/>
              <a:t>Datenschutz</a:t>
            </a:r>
            <a:r>
              <a:rPr lang="en-US" sz="1500" dirty="0"/>
              <a:t> (anonym)</a:t>
            </a:r>
          </a:p>
          <a:p>
            <a:r>
              <a:rPr lang="en-US" sz="1500" dirty="0"/>
              <a:t>Student </a:t>
            </a:r>
            <a:r>
              <a:rPr lang="en-US" sz="1500" dirty="0" err="1"/>
              <a:t>soll</a:t>
            </a:r>
            <a:r>
              <a:rPr lang="en-US" sz="1500" dirty="0"/>
              <a:t> </a:t>
            </a:r>
            <a:r>
              <a:rPr lang="en-US" sz="1500" dirty="0" err="1"/>
              <a:t>Platz</a:t>
            </a:r>
            <a:r>
              <a:rPr lang="en-US" sz="1500" dirty="0"/>
              <a:t> </a:t>
            </a:r>
            <a:r>
              <a:rPr lang="en-US" sz="1500" dirty="0" err="1"/>
              <a:t>einfordern</a:t>
            </a:r>
            <a:r>
              <a:rPr lang="en-US" sz="1500" dirty="0"/>
              <a:t> </a:t>
            </a:r>
            <a:r>
              <a:rPr lang="en-US" sz="1500" dirty="0" err="1"/>
              <a:t>können</a:t>
            </a:r>
            <a:r>
              <a:rPr lang="en-US" sz="1500" dirty="0"/>
              <a:t>, </a:t>
            </a:r>
            <a:r>
              <a:rPr lang="en-US" sz="1500" dirty="0" err="1"/>
              <a:t>wenn</a:t>
            </a:r>
            <a:r>
              <a:rPr lang="en-US" sz="1500" dirty="0"/>
              <a:t> </a:t>
            </a:r>
            <a:r>
              <a:rPr lang="en-US" sz="1500" dirty="0" err="1"/>
              <a:t>andere</a:t>
            </a:r>
            <a:r>
              <a:rPr lang="en-US" sz="1500" dirty="0"/>
              <a:t> </a:t>
            </a:r>
            <a:r>
              <a:rPr lang="en-US" sz="1500" dirty="0" err="1"/>
              <a:t>reservierten</a:t>
            </a:r>
            <a:r>
              <a:rPr lang="en-US" sz="1500" dirty="0"/>
              <a:t> </a:t>
            </a:r>
            <a:r>
              <a:rPr lang="en-US" sz="1500" dirty="0" err="1"/>
              <a:t>Platz</a:t>
            </a:r>
            <a:r>
              <a:rPr lang="en-US" sz="1500" dirty="0"/>
              <a:t> </a:t>
            </a:r>
            <a:r>
              <a:rPr lang="en-US" sz="1500" dirty="0" err="1"/>
              <a:t>benutzen</a:t>
            </a:r>
            <a:endParaRPr lang="en-US" sz="1500" dirty="0"/>
          </a:p>
          <a:p>
            <a:r>
              <a:rPr lang="en-US" sz="1500" dirty="0" err="1"/>
              <a:t>Gruppenreservierung</a:t>
            </a:r>
            <a:endParaRPr lang="en-US" sz="1500" dirty="0"/>
          </a:p>
        </p:txBody>
      </p:sp>
      <p:sp>
        <p:nvSpPr>
          <p:cNvPr id="9" name="Textplatzhalter 8"/>
          <p:cNvSpPr txBox="1">
            <a:spLocks/>
          </p:cNvSpPr>
          <p:nvPr/>
        </p:nvSpPr>
        <p:spPr>
          <a:xfrm>
            <a:off x="1524000" y="2233490"/>
            <a:ext cx="4040188"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Stakeholder-</a:t>
            </a:r>
            <a:r>
              <a:rPr lang="en-US" sz="1800" dirty="0" err="1"/>
              <a:t>basiert</a:t>
            </a:r>
            <a:endParaRPr lang="en-US" sz="1800" dirty="0"/>
          </a:p>
        </p:txBody>
      </p:sp>
      <p:sp>
        <p:nvSpPr>
          <p:cNvPr id="10" name="Textplatzhalter 10"/>
          <p:cNvSpPr txBox="1">
            <a:spLocks/>
          </p:cNvSpPr>
          <p:nvPr/>
        </p:nvSpPr>
        <p:spPr>
          <a:xfrm>
            <a:off x="5955324" y="2211724"/>
            <a:ext cx="4041775"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err="1"/>
              <a:t>Szenario-basiert</a:t>
            </a:r>
            <a:endParaRPr lang="en-US" sz="1800" dirty="0"/>
          </a:p>
        </p:txBody>
      </p:sp>
      <p:sp>
        <p:nvSpPr>
          <p:cNvPr id="11" name="Inhaltsplatzhalter 11"/>
          <p:cNvSpPr txBox="1">
            <a:spLocks/>
          </p:cNvSpPr>
          <p:nvPr/>
        </p:nvSpPr>
        <p:spPr>
          <a:xfrm>
            <a:off x="6021388" y="2498862"/>
            <a:ext cx="4968552" cy="39512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err="1"/>
              <a:t>Reservieren</a:t>
            </a:r>
            <a:r>
              <a:rPr lang="en-US" sz="1500" dirty="0"/>
              <a:t>:</a:t>
            </a:r>
          </a:p>
          <a:p>
            <a:pPr lvl="1"/>
            <a:r>
              <a:rPr lang="en-US" sz="1500" dirty="0" err="1"/>
              <a:t>Kostenlos</a:t>
            </a:r>
            <a:endParaRPr lang="en-US" sz="1500" dirty="0"/>
          </a:p>
          <a:p>
            <a:r>
              <a:rPr lang="en-US" sz="1500" dirty="0" err="1"/>
              <a:t>Freigeben</a:t>
            </a:r>
            <a:endParaRPr lang="en-US" sz="1500" dirty="0"/>
          </a:p>
          <a:p>
            <a:pPr lvl="1"/>
            <a:r>
              <a:rPr lang="en-US" sz="1500" dirty="0"/>
              <a:t>System muss </a:t>
            </a:r>
            <a:r>
              <a:rPr lang="en-US" sz="1500" dirty="0" err="1"/>
              <a:t>wissen</a:t>
            </a:r>
            <a:r>
              <a:rPr lang="en-US" sz="1500" dirty="0"/>
              <a:t>, </a:t>
            </a:r>
            <a:r>
              <a:rPr lang="en-US" sz="1500" dirty="0" err="1"/>
              <a:t>dass</a:t>
            </a:r>
            <a:r>
              <a:rPr lang="en-US" sz="1500" dirty="0"/>
              <a:t> </a:t>
            </a:r>
            <a:r>
              <a:rPr lang="en-US" sz="1500" dirty="0" err="1"/>
              <a:t>Platz</a:t>
            </a:r>
            <a:r>
              <a:rPr lang="en-US" sz="1500" dirty="0"/>
              <a:t> </a:t>
            </a:r>
            <a:r>
              <a:rPr lang="en-US" sz="1500" dirty="0" err="1"/>
              <a:t>frei</a:t>
            </a:r>
            <a:r>
              <a:rPr lang="en-US" sz="1500" dirty="0"/>
              <a:t> </a:t>
            </a:r>
            <a:r>
              <a:rPr lang="en-US" sz="1500" dirty="0" err="1"/>
              <a:t>ist</a:t>
            </a:r>
            <a:endParaRPr lang="en-US" sz="1500" dirty="0"/>
          </a:p>
          <a:p>
            <a:r>
              <a:rPr lang="en-US" sz="1500" dirty="0" err="1"/>
              <a:t>Registrierung</a:t>
            </a:r>
            <a:endParaRPr lang="en-US" sz="1500" dirty="0"/>
          </a:p>
          <a:p>
            <a:pPr lvl="1"/>
            <a:r>
              <a:rPr lang="en-US" sz="1500" dirty="0" err="1"/>
              <a:t>Ohne</a:t>
            </a:r>
            <a:r>
              <a:rPr lang="en-US" sz="1500" dirty="0"/>
              <a:t> </a:t>
            </a:r>
            <a:r>
              <a:rPr lang="en-US" sz="1500" dirty="0" err="1"/>
              <a:t>Matrikelnummer</a:t>
            </a:r>
            <a:r>
              <a:rPr lang="en-US" sz="1500" dirty="0"/>
              <a:t>?</a:t>
            </a:r>
          </a:p>
          <a:p>
            <a:pPr lvl="1"/>
            <a:r>
              <a:rPr lang="en-US" sz="1500" dirty="0"/>
              <a:t>Fake-</a:t>
            </a:r>
            <a:r>
              <a:rPr lang="en-US" sz="1500" dirty="0" err="1"/>
              <a:t>Reservierung</a:t>
            </a:r>
            <a:r>
              <a:rPr lang="en-US" sz="1500" dirty="0"/>
              <a:t>?</a:t>
            </a:r>
          </a:p>
          <a:p>
            <a:pPr lvl="1"/>
            <a:r>
              <a:rPr lang="en-US" sz="1500" dirty="0" err="1"/>
              <a:t>Schnitsttelle</a:t>
            </a:r>
            <a:r>
              <a:rPr lang="en-US" sz="1500" dirty="0"/>
              <a:t> </a:t>
            </a:r>
            <a:r>
              <a:rPr lang="en-US" sz="1500" dirty="0" err="1"/>
              <a:t>zur</a:t>
            </a:r>
            <a:r>
              <a:rPr lang="en-US" sz="1500" dirty="0"/>
              <a:t> </a:t>
            </a:r>
            <a:r>
              <a:rPr lang="en-US" sz="1500" dirty="0" err="1"/>
              <a:t>Univerwaltung</a:t>
            </a:r>
            <a:r>
              <a:rPr lang="en-US" sz="1500" dirty="0"/>
              <a:t> </a:t>
            </a:r>
            <a:r>
              <a:rPr lang="en-US" sz="1500" dirty="0" err="1"/>
              <a:t>zum</a:t>
            </a:r>
            <a:r>
              <a:rPr lang="en-US" sz="1500" dirty="0"/>
              <a:t> </a:t>
            </a:r>
            <a:r>
              <a:rPr lang="en-US" sz="1500" dirty="0" err="1"/>
              <a:t>Validieren</a:t>
            </a:r>
            <a:r>
              <a:rPr lang="en-US" sz="1500" dirty="0"/>
              <a:t> von </a:t>
            </a:r>
            <a:r>
              <a:rPr lang="en-US" sz="1500" dirty="0" err="1"/>
              <a:t>MatNr</a:t>
            </a:r>
            <a:r>
              <a:rPr lang="en-US" sz="1500" dirty="0"/>
              <a:t>.</a:t>
            </a:r>
          </a:p>
          <a:p>
            <a:r>
              <a:rPr lang="en-US" sz="1500" dirty="0" err="1"/>
              <a:t>Sammeln</a:t>
            </a:r>
            <a:endParaRPr lang="en-US" sz="1500" dirty="0"/>
          </a:p>
          <a:p>
            <a:pPr lvl="1"/>
            <a:r>
              <a:rPr lang="en-US" sz="1500" dirty="0" err="1"/>
              <a:t>Verfälschung</a:t>
            </a:r>
            <a:r>
              <a:rPr lang="en-US" sz="1500" dirty="0"/>
              <a:t> von </a:t>
            </a:r>
            <a:r>
              <a:rPr lang="en-US" sz="1500" dirty="0" err="1"/>
              <a:t>Statistken</a:t>
            </a:r>
            <a:r>
              <a:rPr lang="en-US" sz="1500" dirty="0"/>
              <a:t> </a:t>
            </a:r>
            <a:r>
              <a:rPr lang="en-US" sz="1500" dirty="0" err="1"/>
              <a:t>bei</a:t>
            </a:r>
            <a:r>
              <a:rPr lang="en-US" sz="1500" dirty="0"/>
              <a:t> </a:t>
            </a:r>
            <a:r>
              <a:rPr lang="en-US" sz="1500" dirty="0" err="1"/>
              <a:t>Gruppenbenutzung</a:t>
            </a:r>
            <a:r>
              <a:rPr lang="en-US" sz="1500" dirty="0"/>
              <a:t> </a:t>
            </a:r>
            <a:r>
              <a:rPr lang="en-US" sz="1500" dirty="0" err="1"/>
              <a:t>verhindern</a:t>
            </a:r>
            <a:endParaRPr lang="en-US" sz="1500" dirty="0"/>
          </a:p>
          <a:p>
            <a:r>
              <a:rPr lang="en-US" sz="1500" dirty="0"/>
              <a:t>Feedback</a:t>
            </a:r>
          </a:p>
          <a:p>
            <a:pPr lvl="1"/>
            <a:r>
              <a:rPr lang="en-US" sz="1500" dirty="0" err="1"/>
              <a:t>Andere</a:t>
            </a:r>
            <a:r>
              <a:rPr lang="en-US" sz="1500" dirty="0"/>
              <a:t> </a:t>
            </a:r>
            <a:r>
              <a:rPr lang="en-US" sz="1500" dirty="0" err="1"/>
              <a:t>müssen</a:t>
            </a:r>
            <a:r>
              <a:rPr lang="en-US" sz="1500" dirty="0"/>
              <a:t> </a:t>
            </a:r>
            <a:r>
              <a:rPr lang="en-US" sz="1500" dirty="0" err="1"/>
              <a:t>Gruppenreservierung</a:t>
            </a:r>
            <a:r>
              <a:rPr lang="en-US" sz="1500" dirty="0"/>
              <a:t> </a:t>
            </a:r>
            <a:r>
              <a:rPr lang="en-US" sz="1500" dirty="0" err="1"/>
              <a:t>annehmen</a:t>
            </a:r>
            <a:endParaRPr lang="en-US" sz="1500" dirty="0"/>
          </a:p>
          <a:p>
            <a:r>
              <a:rPr lang="en-US" sz="1500" dirty="0" err="1"/>
              <a:t>Verschlüsselung</a:t>
            </a:r>
            <a:r>
              <a:rPr lang="en-US" sz="1500" dirty="0"/>
              <a:t> der </a:t>
            </a:r>
            <a:r>
              <a:rPr lang="en-US" sz="1500" dirty="0" err="1"/>
              <a:t>Daten</a:t>
            </a:r>
            <a:endParaRPr lang="en-US" sz="1500" dirty="0"/>
          </a:p>
          <a:p>
            <a:r>
              <a:rPr lang="en-US" sz="1500" dirty="0"/>
              <a:t>Max. </a:t>
            </a:r>
            <a:r>
              <a:rPr lang="en-US" sz="1500" dirty="0" err="1"/>
              <a:t>Platzbeschränkung</a:t>
            </a:r>
            <a:r>
              <a:rPr lang="en-US" sz="1500" dirty="0"/>
              <a:t> </a:t>
            </a:r>
            <a:r>
              <a:rPr lang="en-US" sz="1500" dirty="0" err="1"/>
              <a:t>bei</a:t>
            </a:r>
            <a:r>
              <a:rPr lang="en-US" sz="1500" dirty="0"/>
              <a:t> </a:t>
            </a:r>
            <a:r>
              <a:rPr lang="en-US" sz="1500" dirty="0" err="1"/>
              <a:t>Reservierung</a:t>
            </a:r>
            <a:endParaRPr lang="en-US" sz="1500" dirty="0"/>
          </a:p>
        </p:txBody>
      </p:sp>
    </p:spTree>
    <p:extLst>
      <p:ext uri="{BB962C8B-B14F-4D97-AF65-F5344CB8AC3E}">
        <p14:creationId xmlns:p14="http://schemas.microsoft.com/office/powerpoint/2010/main" val="21885930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3. Anforderungsbeschreibung</a:t>
            </a:r>
          </a:p>
        </p:txBody>
      </p:sp>
      <p:sp>
        <p:nvSpPr>
          <p:cNvPr id="3" name="Inhaltsplatzhalter 2"/>
          <p:cNvSpPr>
            <a:spLocks noGrp="1"/>
          </p:cNvSpPr>
          <p:nvPr>
            <p:ph idx="1"/>
          </p:nvPr>
        </p:nvSpPr>
        <p:spPr/>
        <p:txBody>
          <a:bodyPr/>
          <a:lstStyle/>
          <a:p>
            <a:r>
              <a:rPr lang="de-DE" dirty="0"/>
              <a:t>Anforderungen müssen systematisch und einheitlich beschrieben werden</a:t>
            </a:r>
          </a:p>
          <a:p>
            <a:r>
              <a:rPr lang="de-DE" dirty="0"/>
              <a:t>Beispiele:</a:t>
            </a:r>
          </a:p>
          <a:p>
            <a:pPr lvl="1"/>
            <a:r>
              <a:rPr lang="de-DE" dirty="0" err="1"/>
              <a:t>Volere</a:t>
            </a:r>
            <a:r>
              <a:rPr lang="de-DE" dirty="0"/>
              <a:t>-Template (Snow </a:t>
            </a:r>
            <a:r>
              <a:rPr lang="de-DE" dirty="0" err="1"/>
              <a:t>card</a:t>
            </a:r>
            <a:r>
              <a:rPr lang="de-DE" dirty="0"/>
              <a:t>)</a:t>
            </a:r>
          </a:p>
          <a:p>
            <a:pPr lvl="1"/>
            <a:r>
              <a:rPr lang="de-DE" dirty="0"/>
              <a:t>IEEE  Std 830-1998</a:t>
            </a:r>
          </a:p>
          <a:p>
            <a:pPr lvl="1"/>
            <a:r>
              <a:rPr lang="de-DE" dirty="0"/>
              <a:t>FURPS/FURPS+</a:t>
            </a:r>
          </a:p>
        </p:txBody>
      </p:sp>
      <p:sp>
        <p:nvSpPr>
          <p:cNvPr id="4" name="Foliennummernplatzhalter 3"/>
          <p:cNvSpPr>
            <a:spLocks noGrp="1"/>
          </p:cNvSpPr>
          <p:nvPr>
            <p:ph type="sldNum" sz="quarter" idx="12"/>
          </p:nvPr>
        </p:nvSpPr>
        <p:spPr/>
        <p:txBody>
          <a:bodyPr/>
          <a:lstStyle/>
          <a:p>
            <a:fld id="{6C6AE60A-B69C-4790-82F7-3882EDF23186}" type="slidenum">
              <a:rPr lang="de-DE" smtClean="0"/>
              <a:pPr/>
              <a:t>38</a:t>
            </a:fld>
            <a:endParaRPr lang="de-DE"/>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Volere</a:t>
            </a:r>
            <a:endParaRPr lang="de-DE" dirty="0"/>
          </a:p>
        </p:txBody>
      </p:sp>
      <p:sp>
        <p:nvSpPr>
          <p:cNvPr id="3" name="Inhaltsplatzhalter 2"/>
          <p:cNvSpPr>
            <a:spLocks noGrp="1"/>
          </p:cNvSpPr>
          <p:nvPr>
            <p:ph idx="1"/>
          </p:nvPr>
        </p:nvSpPr>
        <p:spPr/>
        <p:txBody>
          <a:bodyPr/>
          <a:lstStyle/>
          <a:p>
            <a:r>
              <a:rPr lang="de-DE" dirty="0"/>
              <a:t>5 Hauptkategorien, in denen Anforderungen genau beschrieben werden</a:t>
            </a:r>
          </a:p>
          <a:p>
            <a:pPr lvl="1"/>
            <a:r>
              <a:rPr lang="de-DE" dirty="0"/>
              <a:t>Project Drivers, Project </a:t>
            </a:r>
            <a:r>
              <a:rPr lang="de-DE" dirty="0" err="1"/>
              <a:t>Constraints</a:t>
            </a:r>
            <a:r>
              <a:rPr lang="de-DE" dirty="0"/>
              <a:t>, </a:t>
            </a:r>
            <a:r>
              <a:rPr lang="de-DE" dirty="0" err="1"/>
              <a:t>Functional</a:t>
            </a:r>
            <a:r>
              <a:rPr lang="de-DE" dirty="0"/>
              <a:t> </a:t>
            </a:r>
            <a:r>
              <a:rPr lang="de-DE" dirty="0" err="1"/>
              <a:t>Requirements</a:t>
            </a:r>
            <a:r>
              <a:rPr lang="de-DE" dirty="0"/>
              <a:t>, Non-</a:t>
            </a:r>
            <a:r>
              <a:rPr lang="de-DE" dirty="0" err="1"/>
              <a:t>Functional</a:t>
            </a:r>
            <a:r>
              <a:rPr lang="de-DE" dirty="0"/>
              <a:t> </a:t>
            </a:r>
            <a:r>
              <a:rPr lang="de-DE" dirty="0" err="1"/>
              <a:t>Requirements</a:t>
            </a:r>
            <a:r>
              <a:rPr lang="de-DE" dirty="0"/>
              <a:t>, Project </a:t>
            </a:r>
            <a:r>
              <a:rPr lang="de-DE" dirty="0" err="1"/>
              <a:t>Issues</a:t>
            </a:r>
            <a:endParaRPr lang="de-DE" dirty="0"/>
          </a:p>
          <a:p>
            <a:r>
              <a:rPr lang="de-DE" dirty="0"/>
              <a:t>Eingeteilt in Subkategorien</a:t>
            </a:r>
          </a:p>
          <a:p>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39</a:t>
            </a:fld>
            <a:endParaRPr lang="de-D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251949"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43010" name="Textfeld 2"/>
          <p:cNvSpPr txBox="1">
            <a:spLocks noChangeArrowheads="1"/>
          </p:cNvSpPr>
          <p:nvPr/>
        </p:nvSpPr>
        <p:spPr bwMode="auto">
          <a:xfrm>
            <a:off x="1919288" y="1916113"/>
            <a:ext cx="8048998" cy="1569660"/>
          </a:xfrm>
          <a:prstGeom prst="rect">
            <a:avLst/>
          </a:prstGeom>
          <a:noFill/>
          <a:ln w="9525">
            <a:noFill/>
            <a:miter lim="800000"/>
            <a:headEnd/>
            <a:tailEnd/>
          </a:ln>
        </p:spPr>
        <p:txBody>
          <a:bodyPr wrap="none">
            <a:spAutoFit/>
          </a:bodyPr>
          <a:lstStyle/>
          <a:p>
            <a:r>
              <a:rPr lang="de-DE" sz="4800" dirty="0">
                <a:solidFill>
                  <a:schemeClr val="bg1"/>
                </a:solidFill>
                <a:latin typeface="Calibri" pitchFamily="34" charset="0"/>
              </a:rPr>
              <a:t>Warum </a:t>
            </a:r>
            <a:r>
              <a:rPr lang="de-DE" sz="4800" dirty="0" err="1">
                <a:solidFill>
                  <a:schemeClr val="bg1"/>
                </a:solidFill>
                <a:latin typeface="Calibri" pitchFamily="34" charset="0"/>
              </a:rPr>
              <a:t>Requirements</a:t>
            </a:r>
            <a:r>
              <a:rPr lang="de-DE" sz="4800" dirty="0">
                <a:solidFill>
                  <a:schemeClr val="bg1"/>
                </a:solidFill>
                <a:latin typeface="Calibri" pitchFamily="34" charset="0"/>
              </a:rPr>
              <a:t> </a:t>
            </a:r>
          </a:p>
          <a:p>
            <a:r>
              <a:rPr lang="de-DE" sz="4800" dirty="0">
                <a:solidFill>
                  <a:schemeClr val="bg1"/>
                </a:solidFill>
                <a:latin typeface="Calibri" pitchFamily="34" charset="0"/>
              </a:rPr>
              <a:t>					Engineering?</a:t>
            </a:r>
          </a:p>
        </p:txBody>
      </p:sp>
      <p:sp>
        <p:nvSpPr>
          <p:cNvPr id="4" name="Foliennummernplatzhalter 3"/>
          <p:cNvSpPr>
            <a:spLocks noGrp="1"/>
          </p:cNvSpPr>
          <p:nvPr>
            <p:ph type="sldNum" sz="quarter" idx="12"/>
          </p:nvPr>
        </p:nvSpPr>
        <p:spPr/>
        <p:txBody>
          <a:bodyPr/>
          <a:lstStyle/>
          <a:p>
            <a:pPr>
              <a:defRPr/>
            </a:pPr>
            <a:fld id="{955A4B10-9205-419D-9BB2-D0CD2832847A}" type="slidenum">
              <a:rPr lang="de-DE"/>
              <a:pPr>
                <a:defRPr/>
              </a:pPr>
              <a:t>4</a:t>
            </a:fld>
            <a:endParaRPr lang="de-DE"/>
          </a:p>
        </p:txBody>
      </p:sp>
      <p:pic>
        <p:nvPicPr>
          <p:cNvPr id="1026" name="Picture 2" descr="[Easy-to-us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728" y="4077073"/>
            <a:ext cx="5905500" cy="20574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500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Volere</a:t>
            </a:r>
            <a:r>
              <a:rPr lang="en-US" dirty="0"/>
              <a:t>: Project Drivers</a:t>
            </a:r>
          </a:p>
        </p:txBody>
      </p:sp>
      <p:sp>
        <p:nvSpPr>
          <p:cNvPr id="3" name="Inhaltsplatzhalter 2"/>
          <p:cNvSpPr>
            <a:spLocks noGrp="1"/>
          </p:cNvSpPr>
          <p:nvPr>
            <p:ph idx="1"/>
          </p:nvPr>
        </p:nvSpPr>
        <p:spPr/>
        <p:txBody>
          <a:bodyPr/>
          <a:lstStyle/>
          <a:p>
            <a:pPr marL="361950" indent="-361950"/>
            <a:r>
              <a:rPr lang="de-DE" sz="2800" dirty="0"/>
              <a:t>Warum machen wir das Projekt?</a:t>
            </a:r>
          </a:p>
          <a:p>
            <a:pPr marL="819150" lvl="1" indent="-361950">
              <a:buFont typeface="Symbol" pitchFamily="18" charset="2"/>
              <a:buChar char="-"/>
            </a:pPr>
            <a:r>
              <a:rPr lang="de-DE" sz="2800" dirty="0"/>
              <a:t>Zweck des Projekts</a:t>
            </a:r>
          </a:p>
          <a:p>
            <a:pPr marL="819150" lvl="1" indent="-361950">
              <a:buFont typeface="Symbol" pitchFamily="18" charset="2"/>
              <a:buChar char="-"/>
            </a:pPr>
            <a:r>
              <a:rPr lang="de-DE" sz="2800" dirty="0"/>
              <a:t>Stakeholder</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40</a:t>
            </a:fld>
            <a:endParaRPr lang="de-DE"/>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Volere</a:t>
            </a:r>
            <a:r>
              <a:rPr lang="en-US" dirty="0"/>
              <a:t>: Project Constraints</a:t>
            </a:r>
            <a:endParaRPr lang="de-DE" dirty="0"/>
          </a:p>
        </p:txBody>
      </p:sp>
      <p:sp>
        <p:nvSpPr>
          <p:cNvPr id="3" name="Inhaltsplatzhalter 2"/>
          <p:cNvSpPr>
            <a:spLocks noGrp="1"/>
          </p:cNvSpPr>
          <p:nvPr>
            <p:ph idx="1"/>
          </p:nvPr>
        </p:nvSpPr>
        <p:spPr/>
        <p:txBody>
          <a:bodyPr/>
          <a:lstStyle/>
          <a:p>
            <a:pPr marL="361950" indent="-361950"/>
            <a:r>
              <a:rPr lang="de-DE" dirty="0"/>
              <a:t>Welchen (gesetzlichen) Rahmenbedingungen müssen eingehalten werden?</a:t>
            </a:r>
          </a:p>
          <a:p>
            <a:pPr marL="762000" lvl="1" indent="-361950"/>
            <a:r>
              <a:rPr lang="de-DE" dirty="0"/>
              <a:t>Einschränkungen</a:t>
            </a:r>
          </a:p>
          <a:p>
            <a:pPr marL="762000" lvl="1" indent="-361950"/>
            <a:r>
              <a:rPr lang="de-DE" dirty="0"/>
              <a:t>Namenskonventionen und Terminologie</a:t>
            </a:r>
          </a:p>
          <a:p>
            <a:pPr marL="762000" lvl="1" indent="-361950"/>
            <a:r>
              <a:rPr lang="de-DE" dirty="0"/>
              <a:t>Relevante Fakten und Annahmen</a:t>
            </a:r>
          </a:p>
        </p:txBody>
      </p:sp>
      <p:sp>
        <p:nvSpPr>
          <p:cNvPr id="5" name="Foliennummernplatzhalter 4"/>
          <p:cNvSpPr>
            <a:spLocks noGrp="1"/>
          </p:cNvSpPr>
          <p:nvPr>
            <p:ph type="sldNum" sz="quarter" idx="12"/>
          </p:nvPr>
        </p:nvSpPr>
        <p:spPr/>
        <p:txBody>
          <a:bodyPr/>
          <a:lstStyle/>
          <a:p>
            <a:fld id="{6C6AE60A-B69C-4790-82F7-3882EDF23186}" type="slidenum">
              <a:rPr lang="de-DE" smtClean="0"/>
              <a:pPr/>
              <a:t>41</a:t>
            </a:fld>
            <a:endParaRPr lang="de-DE"/>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a:t>Volere: Functional Requirements</a:t>
            </a:r>
          </a:p>
        </p:txBody>
      </p:sp>
      <p:sp>
        <p:nvSpPr>
          <p:cNvPr id="3" name="Inhaltsplatzhalter 2"/>
          <p:cNvSpPr>
            <a:spLocks noGrp="1"/>
          </p:cNvSpPr>
          <p:nvPr>
            <p:ph idx="1"/>
          </p:nvPr>
        </p:nvSpPr>
        <p:spPr/>
        <p:txBody>
          <a:bodyPr>
            <a:normAutofit/>
          </a:bodyPr>
          <a:lstStyle/>
          <a:p>
            <a:r>
              <a:rPr lang="de-DE" dirty="0"/>
              <a:t>Was ist der Sinn des Systems?</a:t>
            </a:r>
            <a:endParaRPr lang="en-US" dirty="0"/>
          </a:p>
          <a:p>
            <a:pPr lvl="1"/>
            <a:r>
              <a:rPr lang="de-DE" dirty="0"/>
              <a:t>Rahmen der Arbeit</a:t>
            </a:r>
          </a:p>
          <a:p>
            <a:pPr lvl="1"/>
            <a:r>
              <a:rPr lang="de-DE" dirty="0"/>
              <a:t>Datenmodell und Data-</a:t>
            </a:r>
            <a:r>
              <a:rPr lang="de-DE" dirty="0" err="1"/>
              <a:t>dictionary</a:t>
            </a:r>
            <a:endParaRPr lang="de-DE" dirty="0"/>
          </a:p>
          <a:p>
            <a:pPr lvl="1"/>
            <a:r>
              <a:rPr lang="de-DE" dirty="0"/>
              <a:t>Rahmen des Produkts</a:t>
            </a:r>
          </a:p>
          <a:p>
            <a:pPr lvl="1"/>
            <a:r>
              <a:rPr lang="de-DE" dirty="0"/>
              <a:t>Funktionelle Anforderungen und Anforderungen an Daten</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42</a:t>
            </a:fld>
            <a:endParaRPr lang="de-DE"/>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Volere</a:t>
            </a:r>
            <a:r>
              <a:rPr lang="en-US" dirty="0"/>
              <a:t>: Non-functional Requirements</a:t>
            </a:r>
          </a:p>
        </p:txBody>
      </p:sp>
      <p:sp>
        <p:nvSpPr>
          <p:cNvPr id="3" name="Inhaltsplatzhalter 2"/>
          <p:cNvSpPr>
            <a:spLocks noGrp="1"/>
          </p:cNvSpPr>
          <p:nvPr>
            <p:ph idx="1"/>
          </p:nvPr>
        </p:nvSpPr>
        <p:spPr/>
        <p:txBody>
          <a:bodyPr>
            <a:normAutofit/>
          </a:bodyPr>
          <a:lstStyle/>
          <a:p>
            <a:r>
              <a:rPr lang="de-DE" dirty="0"/>
              <a:t>Was sind (selbstverständliche) Erwartungen an das System?</a:t>
            </a:r>
            <a:endParaRPr lang="en-US" dirty="0"/>
          </a:p>
          <a:p>
            <a:pPr lvl="1"/>
            <a:r>
              <a:rPr lang="en-US" dirty="0"/>
              <a:t>Look and feel</a:t>
            </a:r>
          </a:p>
          <a:p>
            <a:pPr lvl="1"/>
            <a:r>
              <a:rPr lang="en-US" dirty="0"/>
              <a:t>Usability and humanity</a:t>
            </a:r>
          </a:p>
          <a:p>
            <a:pPr lvl="1"/>
            <a:r>
              <a:rPr lang="de-DE" dirty="0"/>
              <a:t>Performance</a:t>
            </a:r>
          </a:p>
          <a:p>
            <a:pPr lvl="1"/>
            <a:r>
              <a:rPr lang="en-US" dirty="0" err="1"/>
              <a:t>Wartbarkeit</a:t>
            </a:r>
            <a:r>
              <a:rPr lang="en-US" dirty="0"/>
              <a:t>- und Support</a:t>
            </a:r>
          </a:p>
          <a:p>
            <a:pPr lvl="1"/>
            <a:r>
              <a:rPr lang="de-DE" dirty="0"/>
              <a:t>Sicherheit</a:t>
            </a:r>
            <a:endParaRPr lang="en-US" dirty="0"/>
          </a:p>
          <a:p>
            <a:pPr lvl="1"/>
            <a:r>
              <a:rPr lang="en-US" dirty="0" err="1"/>
              <a:t>Kulturell</a:t>
            </a:r>
            <a:r>
              <a:rPr lang="en-US" dirty="0"/>
              <a:t> und </a:t>
            </a:r>
            <a:r>
              <a:rPr lang="en-US" dirty="0" err="1"/>
              <a:t>politisch</a:t>
            </a:r>
            <a:endParaRPr lang="en-US" dirty="0"/>
          </a:p>
          <a:p>
            <a:pPr lvl="1"/>
            <a:r>
              <a:rPr lang="de-DE" dirty="0"/>
              <a:t>Gesetzliche</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43</a:t>
            </a:fld>
            <a:endParaRPr lang="de-DE"/>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Volere</a:t>
            </a:r>
            <a:r>
              <a:rPr lang="de-DE" dirty="0"/>
              <a:t>: Project </a:t>
            </a:r>
            <a:r>
              <a:rPr lang="de-DE" dirty="0" err="1"/>
              <a:t>Issues</a:t>
            </a:r>
            <a:endParaRPr lang="de-DE" dirty="0"/>
          </a:p>
        </p:txBody>
      </p:sp>
      <p:sp>
        <p:nvSpPr>
          <p:cNvPr id="3" name="Inhaltsplatzhalter 2"/>
          <p:cNvSpPr>
            <a:spLocks noGrp="1"/>
          </p:cNvSpPr>
          <p:nvPr>
            <p:ph idx="1"/>
          </p:nvPr>
        </p:nvSpPr>
        <p:spPr/>
        <p:txBody>
          <a:bodyPr>
            <a:normAutofit lnSpcReduction="10000"/>
          </a:bodyPr>
          <a:lstStyle/>
          <a:p>
            <a:r>
              <a:rPr lang="de-DE" dirty="0"/>
              <a:t>Sonstige Eigenschaften:</a:t>
            </a:r>
          </a:p>
          <a:p>
            <a:pPr lvl="1"/>
            <a:r>
              <a:rPr lang="de-DE" dirty="0"/>
              <a:t>Offene Probleme</a:t>
            </a:r>
          </a:p>
          <a:p>
            <a:pPr lvl="1"/>
            <a:r>
              <a:rPr lang="de-DE" dirty="0"/>
              <a:t>Off-</a:t>
            </a:r>
            <a:r>
              <a:rPr lang="de-DE" dirty="0" err="1"/>
              <a:t>the</a:t>
            </a:r>
            <a:r>
              <a:rPr lang="de-DE" dirty="0"/>
              <a:t>-</a:t>
            </a:r>
            <a:r>
              <a:rPr lang="de-DE" dirty="0" err="1"/>
              <a:t>Shelf</a:t>
            </a:r>
            <a:r>
              <a:rPr lang="de-DE" dirty="0"/>
              <a:t> Lösungen</a:t>
            </a:r>
          </a:p>
          <a:p>
            <a:pPr lvl="1"/>
            <a:r>
              <a:rPr lang="de-DE" dirty="0"/>
              <a:t>Neue Probleme</a:t>
            </a:r>
          </a:p>
          <a:p>
            <a:pPr lvl="1"/>
            <a:r>
              <a:rPr lang="de-DE" dirty="0"/>
              <a:t>Aufgaben</a:t>
            </a:r>
          </a:p>
          <a:p>
            <a:pPr lvl="1"/>
            <a:r>
              <a:rPr lang="de-DE" dirty="0"/>
              <a:t>Migration auf neues Produkt</a:t>
            </a:r>
          </a:p>
          <a:p>
            <a:pPr lvl="1"/>
            <a:r>
              <a:rPr lang="de-DE" dirty="0"/>
              <a:t>Risiken</a:t>
            </a:r>
          </a:p>
          <a:p>
            <a:pPr lvl="1"/>
            <a:r>
              <a:rPr lang="de-DE" dirty="0"/>
              <a:t>Kosten</a:t>
            </a:r>
          </a:p>
          <a:p>
            <a:pPr lvl="1"/>
            <a:r>
              <a:rPr lang="de-DE" dirty="0"/>
              <a:t>Nutzerdokumentation und –</a:t>
            </a:r>
            <a:r>
              <a:rPr lang="de-DE" dirty="0" err="1"/>
              <a:t>training</a:t>
            </a:r>
            <a:endParaRPr lang="de-DE" dirty="0"/>
          </a:p>
          <a:p>
            <a:pPr lvl="1"/>
            <a:r>
              <a:rPr lang="de-DE" dirty="0"/>
              <a:t>Waiting </a:t>
            </a:r>
            <a:r>
              <a:rPr lang="de-DE" dirty="0" err="1"/>
              <a:t>room</a:t>
            </a:r>
            <a:endParaRPr lang="de-DE" dirty="0"/>
          </a:p>
          <a:p>
            <a:pPr lvl="1"/>
            <a:r>
              <a:rPr lang="de-DE" dirty="0"/>
              <a:t>Ideen für Lösungen</a:t>
            </a:r>
          </a:p>
        </p:txBody>
      </p:sp>
      <p:sp>
        <p:nvSpPr>
          <p:cNvPr id="5" name="Foliennummernplatzhalter 4"/>
          <p:cNvSpPr>
            <a:spLocks noGrp="1"/>
          </p:cNvSpPr>
          <p:nvPr>
            <p:ph type="sldNum" sz="quarter" idx="12"/>
          </p:nvPr>
        </p:nvSpPr>
        <p:spPr/>
        <p:txBody>
          <a:bodyPr/>
          <a:lstStyle/>
          <a:p>
            <a:fld id="{6C6AE60A-B69C-4790-82F7-3882EDF23186}" type="slidenum">
              <a:rPr lang="de-DE" smtClean="0"/>
              <a:pPr/>
              <a:t>44</a:t>
            </a:fld>
            <a:endParaRPr lang="de-DE"/>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Volere: Snow Card</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45</a:t>
            </a:fld>
            <a:endParaRPr lang="de-DE"/>
          </a:p>
        </p:txBody>
      </p:sp>
      <p:sp>
        <p:nvSpPr>
          <p:cNvPr id="5" name="Textfeld 4"/>
          <p:cNvSpPr txBox="1"/>
          <p:nvPr/>
        </p:nvSpPr>
        <p:spPr>
          <a:xfrm>
            <a:off x="2207568" y="1426913"/>
            <a:ext cx="1990100" cy="369332"/>
          </a:xfrm>
          <a:prstGeom prst="rect">
            <a:avLst/>
          </a:prstGeom>
          <a:noFill/>
          <a:ln>
            <a:solidFill>
              <a:schemeClr val="tx1"/>
            </a:solidFill>
          </a:ln>
        </p:spPr>
        <p:txBody>
          <a:bodyPr wrap="square" rtlCol="0">
            <a:noAutofit/>
          </a:bodyPr>
          <a:lstStyle/>
          <a:p>
            <a:pPr algn="l"/>
            <a:r>
              <a:rPr lang="de-DE" dirty="0" err="1"/>
              <a:t>Req</a:t>
            </a:r>
            <a:r>
              <a:rPr lang="de-DE" dirty="0"/>
              <a:t>-ID:</a:t>
            </a:r>
          </a:p>
        </p:txBody>
      </p:sp>
      <p:sp>
        <p:nvSpPr>
          <p:cNvPr id="6" name="Textfeld 5"/>
          <p:cNvSpPr txBox="1"/>
          <p:nvPr/>
        </p:nvSpPr>
        <p:spPr>
          <a:xfrm>
            <a:off x="4381488" y="1426913"/>
            <a:ext cx="2030758" cy="369332"/>
          </a:xfrm>
          <a:prstGeom prst="rect">
            <a:avLst/>
          </a:prstGeom>
          <a:noFill/>
          <a:ln>
            <a:solidFill>
              <a:schemeClr val="tx1"/>
            </a:solidFill>
          </a:ln>
        </p:spPr>
        <p:txBody>
          <a:bodyPr wrap="square" rtlCol="0">
            <a:noAutofit/>
          </a:bodyPr>
          <a:lstStyle/>
          <a:p>
            <a:pPr algn="l"/>
            <a:r>
              <a:rPr lang="de-DE" dirty="0" err="1"/>
              <a:t>Req</a:t>
            </a:r>
            <a:r>
              <a:rPr lang="de-DE" dirty="0"/>
              <a:t>-Type:</a:t>
            </a:r>
          </a:p>
        </p:txBody>
      </p:sp>
      <p:sp>
        <p:nvSpPr>
          <p:cNvPr id="7" name="Textfeld 6"/>
          <p:cNvSpPr txBox="1"/>
          <p:nvPr/>
        </p:nvSpPr>
        <p:spPr>
          <a:xfrm>
            <a:off x="6596066" y="1426913"/>
            <a:ext cx="3714776" cy="369332"/>
          </a:xfrm>
          <a:prstGeom prst="rect">
            <a:avLst/>
          </a:prstGeom>
          <a:noFill/>
          <a:ln>
            <a:solidFill>
              <a:schemeClr val="tx1"/>
            </a:solidFill>
          </a:ln>
        </p:spPr>
        <p:txBody>
          <a:bodyPr wrap="square" rtlCol="0">
            <a:noAutofit/>
          </a:bodyPr>
          <a:lstStyle/>
          <a:p>
            <a:pPr algn="l"/>
            <a:r>
              <a:rPr lang="de-DE" dirty="0"/>
              <a:t>Events/UCs:</a:t>
            </a:r>
          </a:p>
        </p:txBody>
      </p:sp>
      <p:sp>
        <p:nvSpPr>
          <p:cNvPr id="8" name="Textfeld 7"/>
          <p:cNvSpPr txBox="1"/>
          <p:nvPr/>
        </p:nvSpPr>
        <p:spPr>
          <a:xfrm>
            <a:off x="2207854" y="1873211"/>
            <a:ext cx="8102988" cy="571504"/>
          </a:xfrm>
          <a:prstGeom prst="rect">
            <a:avLst/>
          </a:prstGeom>
          <a:noFill/>
          <a:ln>
            <a:solidFill>
              <a:schemeClr val="tx1"/>
            </a:solidFill>
          </a:ln>
        </p:spPr>
        <p:txBody>
          <a:bodyPr wrap="square" rtlCol="0">
            <a:noAutofit/>
          </a:bodyPr>
          <a:lstStyle/>
          <a:p>
            <a:pPr algn="l"/>
            <a:r>
              <a:rPr lang="de-DE" dirty="0"/>
              <a:t>Description:</a:t>
            </a:r>
          </a:p>
        </p:txBody>
      </p:sp>
      <p:sp>
        <p:nvSpPr>
          <p:cNvPr id="9" name="Textfeld 8"/>
          <p:cNvSpPr txBox="1"/>
          <p:nvPr/>
        </p:nvSpPr>
        <p:spPr>
          <a:xfrm>
            <a:off x="2207854" y="2516153"/>
            <a:ext cx="8102988" cy="500066"/>
          </a:xfrm>
          <a:prstGeom prst="rect">
            <a:avLst/>
          </a:prstGeom>
          <a:noFill/>
          <a:ln>
            <a:solidFill>
              <a:schemeClr val="tx1"/>
            </a:solidFill>
          </a:ln>
        </p:spPr>
        <p:txBody>
          <a:bodyPr wrap="square" rtlCol="0">
            <a:noAutofit/>
          </a:bodyPr>
          <a:lstStyle/>
          <a:p>
            <a:pPr algn="l"/>
            <a:r>
              <a:rPr lang="de-DE" dirty="0"/>
              <a:t>Rationale:</a:t>
            </a:r>
          </a:p>
        </p:txBody>
      </p:sp>
      <p:sp>
        <p:nvSpPr>
          <p:cNvPr id="10" name="Textfeld 9"/>
          <p:cNvSpPr txBox="1"/>
          <p:nvPr/>
        </p:nvSpPr>
        <p:spPr>
          <a:xfrm>
            <a:off x="2207854" y="3670389"/>
            <a:ext cx="8102988" cy="649212"/>
          </a:xfrm>
          <a:prstGeom prst="rect">
            <a:avLst/>
          </a:prstGeom>
          <a:noFill/>
          <a:ln>
            <a:solidFill>
              <a:schemeClr val="tx1"/>
            </a:solidFill>
          </a:ln>
        </p:spPr>
        <p:txBody>
          <a:bodyPr wrap="square" rtlCol="0">
            <a:noAutofit/>
          </a:bodyPr>
          <a:lstStyle/>
          <a:p>
            <a:pPr algn="l"/>
            <a:r>
              <a:rPr lang="de-DE" dirty="0"/>
              <a:t>Fit </a:t>
            </a:r>
            <a:r>
              <a:rPr lang="de-DE" dirty="0" err="1"/>
              <a:t>Criterion</a:t>
            </a:r>
            <a:r>
              <a:rPr lang="de-DE" dirty="0"/>
              <a:t>:</a:t>
            </a:r>
          </a:p>
        </p:txBody>
      </p:sp>
      <p:sp>
        <p:nvSpPr>
          <p:cNvPr id="11" name="Textfeld 10"/>
          <p:cNvSpPr txBox="1"/>
          <p:nvPr/>
        </p:nvSpPr>
        <p:spPr>
          <a:xfrm>
            <a:off x="2203179" y="4379241"/>
            <a:ext cx="2857520" cy="369332"/>
          </a:xfrm>
          <a:prstGeom prst="rect">
            <a:avLst/>
          </a:prstGeom>
          <a:noFill/>
          <a:ln>
            <a:solidFill>
              <a:schemeClr val="tx1"/>
            </a:solidFill>
          </a:ln>
        </p:spPr>
        <p:txBody>
          <a:bodyPr wrap="square" rtlCol="0">
            <a:noAutofit/>
          </a:bodyPr>
          <a:lstStyle/>
          <a:p>
            <a:pPr algn="l"/>
            <a:r>
              <a:rPr lang="de-DE" dirty="0"/>
              <a:t>Customer </a:t>
            </a:r>
            <a:r>
              <a:rPr lang="de-DE" dirty="0" err="1"/>
              <a:t>Satisfaction</a:t>
            </a:r>
            <a:r>
              <a:rPr lang="de-DE" dirty="0"/>
              <a:t>:</a:t>
            </a:r>
          </a:p>
        </p:txBody>
      </p:sp>
      <p:sp>
        <p:nvSpPr>
          <p:cNvPr id="12" name="Textfeld 11"/>
          <p:cNvSpPr txBox="1"/>
          <p:nvPr/>
        </p:nvSpPr>
        <p:spPr>
          <a:xfrm>
            <a:off x="5238744" y="4379241"/>
            <a:ext cx="3071834" cy="369332"/>
          </a:xfrm>
          <a:prstGeom prst="rect">
            <a:avLst/>
          </a:prstGeom>
          <a:noFill/>
          <a:ln>
            <a:solidFill>
              <a:schemeClr val="tx1"/>
            </a:solidFill>
          </a:ln>
        </p:spPr>
        <p:txBody>
          <a:bodyPr wrap="square" rtlCol="0">
            <a:noAutofit/>
          </a:bodyPr>
          <a:lstStyle/>
          <a:p>
            <a:pPr algn="l"/>
            <a:r>
              <a:rPr lang="de-DE" dirty="0"/>
              <a:t>Customer </a:t>
            </a:r>
            <a:r>
              <a:rPr lang="de-DE" dirty="0" err="1"/>
              <a:t>Dissatisfaction</a:t>
            </a:r>
            <a:r>
              <a:rPr lang="de-DE" dirty="0"/>
              <a:t>:</a:t>
            </a:r>
          </a:p>
        </p:txBody>
      </p:sp>
      <p:sp>
        <p:nvSpPr>
          <p:cNvPr id="13" name="Textfeld 12"/>
          <p:cNvSpPr txBox="1"/>
          <p:nvPr/>
        </p:nvSpPr>
        <p:spPr>
          <a:xfrm>
            <a:off x="8382016" y="4379241"/>
            <a:ext cx="1928826" cy="369332"/>
          </a:xfrm>
          <a:prstGeom prst="rect">
            <a:avLst/>
          </a:prstGeom>
          <a:noFill/>
          <a:ln>
            <a:solidFill>
              <a:schemeClr val="tx1"/>
            </a:solidFill>
          </a:ln>
        </p:spPr>
        <p:txBody>
          <a:bodyPr wrap="square" rtlCol="0">
            <a:noAutofit/>
          </a:bodyPr>
          <a:lstStyle/>
          <a:p>
            <a:pPr algn="l"/>
            <a:r>
              <a:rPr lang="de-DE" dirty="0" err="1"/>
              <a:t>Priority</a:t>
            </a:r>
            <a:r>
              <a:rPr lang="de-DE" dirty="0"/>
              <a:t>:</a:t>
            </a:r>
          </a:p>
        </p:txBody>
      </p:sp>
      <p:sp>
        <p:nvSpPr>
          <p:cNvPr id="14" name="Textfeld 13"/>
          <p:cNvSpPr txBox="1"/>
          <p:nvPr/>
        </p:nvSpPr>
        <p:spPr>
          <a:xfrm>
            <a:off x="6667504" y="4820011"/>
            <a:ext cx="3643338" cy="1214446"/>
          </a:xfrm>
          <a:prstGeom prst="rect">
            <a:avLst/>
          </a:prstGeom>
          <a:noFill/>
          <a:ln>
            <a:solidFill>
              <a:schemeClr val="tx1"/>
            </a:solidFill>
          </a:ln>
        </p:spPr>
        <p:txBody>
          <a:bodyPr wrap="square" rtlCol="0">
            <a:noAutofit/>
          </a:bodyPr>
          <a:lstStyle/>
          <a:p>
            <a:pPr algn="l"/>
            <a:r>
              <a:rPr lang="de-DE" dirty="0" err="1"/>
              <a:t>Conflicts</a:t>
            </a:r>
            <a:r>
              <a:rPr lang="de-DE" dirty="0"/>
              <a:t>:</a:t>
            </a:r>
          </a:p>
        </p:txBody>
      </p:sp>
      <p:sp>
        <p:nvSpPr>
          <p:cNvPr id="15" name="Textfeld 14"/>
          <p:cNvSpPr txBox="1"/>
          <p:nvPr/>
        </p:nvSpPr>
        <p:spPr>
          <a:xfrm>
            <a:off x="2207568" y="4820011"/>
            <a:ext cx="4388498" cy="1214446"/>
          </a:xfrm>
          <a:prstGeom prst="rect">
            <a:avLst/>
          </a:prstGeom>
          <a:noFill/>
          <a:ln>
            <a:solidFill>
              <a:schemeClr val="tx1"/>
            </a:solidFill>
          </a:ln>
        </p:spPr>
        <p:txBody>
          <a:bodyPr wrap="square" rtlCol="0">
            <a:noAutofit/>
          </a:bodyPr>
          <a:lstStyle/>
          <a:p>
            <a:pPr algn="l"/>
            <a:r>
              <a:rPr lang="de-DE" dirty="0" err="1"/>
              <a:t>Supporting</a:t>
            </a:r>
            <a:r>
              <a:rPr lang="de-DE" dirty="0"/>
              <a:t> Material:</a:t>
            </a:r>
          </a:p>
        </p:txBody>
      </p:sp>
      <p:sp>
        <p:nvSpPr>
          <p:cNvPr id="16" name="Textfeld 15"/>
          <p:cNvSpPr txBox="1"/>
          <p:nvPr/>
        </p:nvSpPr>
        <p:spPr>
          <a:xfrm>
            <a:off x="2207568" y="6105895"/>
            <a:ext cx="8103274" cy="369332"/>
          </a:xfrm>
          <a:prstGeom prst="rect">
            <a:avLst/>
          </a:prstGeom>
          <a:noFill/>
          <a:ln>
            <a:solidFill>
              <a:schemeClr val="tx1"/>
            </a:solidFill>
          </a:ln>
        </p:spPr>
        <p:txBody>
          <a:bodyPr wrap="square" rtlCol="0">
            <a:noAutofit/>
          </a:bodyPr>
          <a:lstStyle/>
          <a:p>
            <a:pPr algn="l"/>
            <a:r>
              <a:rPr lang="de-DE" dirty="0" err="1"/>
              <a:t>History</a:t>
            </a:r>
            <a:r>
              <a:rPr lang="de-DE" dirty="0"/>
              <a:t>:</a:t>
            </a:r>
          </a:p>
        </p:txBody>
      </p:sp>
      <p:sp>
        <p:nvSpPr>
          <p:cNvPr id="17" name="Textfeld 16"/>
          <p:cNvSpPr txBox="1"/>
          <p:nvPr/>
        </p:nvSpPr>
        <p:spPr>
          <a:xfrm>
            <a:off x="3143672" y="1210889"/>
            <a:ext cx="1293816" cy="338554"/>
          </a:xfrm>
          <a:prstGeom prst="rect">
            <a:avLst/>
          </a:prstGeom>
          <a:solidFill>
            <a:srgbClr val="FFC000"/>
          </a:solidFill>
          <a:ln w="3175">
            <a:solidFill>
              <a:schemeClr val="tx1"/>
            </a:solidFill>
          </a:ln>
        </p:spPr>
        <p:txBody>
          <a:bodyPr wrap="none" rtlCol="0">
            <a:spAutoFit/>
          </a:bodyPr>
          <a:lstStyle/>
          <a:p>
            <a:r>
              <a:rPr lang="de-DE" sz="1600" dirty="0"/>
              <a:t>Eindeutige ID</a:t>
            </a:r>
          </a:p>
        </p:txBody>
      </p:sp>
      <p:sp>
        <p:nvSpPr>
          <p:cNvPr id="18" name="Textfeld 17"/>
          <p:cNvSpPr txBox="1"/>
          <p:nvPr/>
        </p:nvSpPr>
        <p:spPr>
          <a:xfrm>
            <a:off x="5167306" y="1158831"/>
            <a:ext cx="1079550" cy="338554"/>
          </a:xfrm>
          <a:prstGeom prst="rect">
            <a:avLst/>
          </a:prstGeom>
          <a:solidFill>
            <a:srgbClr val="FFC000"/>
          </a:solidFill>
          <a:ln w="3175">
            <a:solidFill>
              <a:schemeClr val="tx1"/>
            </a:solidFill>
          </a:ln>
        </p:spPr>
        <p:txBody>
          <a:bodyPr wrap="square" rtlCol="0">
            <a:spAutoFit/>
          </a:bodyPr>
          <a:lstStyle/>
          <a:p>
            <a:r>
              <a:rPr lang="de-DE" sz="1600"/>
              <a:t>Kategorie</a:t>
            </a:r>
            <a:endParaRPr lang="de-DE" sz="1600" dirty="0"/>
          </a:p>
        </p:txBody>
      </p:sp>
      <p:sp>
        <p:nvSpPr>
          <p:cNvPr id="19" name="Textfeld 18"/>
          <p:cNvSpPr txBox="1"/>
          <p:nvPr/>
        </p:nvSpPr>
        <p:spPr>
          <a:xfrm>
            <a:off x="3511549" y="1952455"/>
            <a:ext cx="2215478" cy="338554"/>
          </a:xfrm>
          <a:prstGeom prst="rect">
            <a:avLst/>
          </a:prstGeom>
          <a:solidFill>
            <a:srgbClr val="FFC000"/>
          </a:solidFill>
          <a:ln w="3175">
            <a:solidFill>
              <a:schemeClr val="tx1"/>
            </a:solidFill>
          </a:ln>
        </p:spPr>
        <p:txBody>
          <a:bodyPr wrap="none" rtlCol="0">
            <a:spAutoFit/>
          </a:bodyPr>
          <a:lstStyle/>
          <a:p>
            <a:r>
              <a:rPr lang="de-DE" sz="1600" dirty="0"/>
              <a:t>Informelle Beschreibung</a:t>
            </a:r>
          </a:p>
        </p:txBody>
      </p:sp>
      <p:sp>
        <p:nvSpPr>
          <p:cNvPr id="20" name="Textfeld 19"/>
          <p:cNvSpPr txBox="1"/>
          <p:nvPr/>
        </p:nvSpPr>
        <p:spPr>
          <a:xfrm>
            <a:off x="3511549" y="2587591"/>
            <a:ext cx="4429156" cy="338554"/>
          </a:xfrm>
          <a:prstGeom prst="rect">
            <a:avLst/>
          </a:prstGeom>
          <a:solidFill>
            <a:srgbClr val="FFC000"/>
          </a:solidFill>
          <a:ln w="3175">
            <a:solidFill>
              <a:schemeClr val="tx1"/>
            </a:solidFill>
          </a:ln>
        </p:spPr>
        <p:txBody>
          <a:bodyPr wrap="square" rtlCol="0">
            <a:spAutoFit/>
          </a:bodyPr>
          <a:lstStyle/>
          <a:p>
            <a:r>
              <a:rPr lang="de-DE" sz="1600" dirty="0"/>
              <a:t>Begründung, warum diese Anforderung </a:t>
            </a:r>
            <a:r>
              <a:rPr lang="de-DE" sz="1600"/>
              <a:t>wichtig ist</a:t>
            </a:r>
            <a:endParaRPr lang="de-DE" sz="1600" dirty="0"/>
          </a:p>
        </p:txBody>
      </p:sp>
      <p:sp>
        <p:nvSpPr>
          <p:cNvPr id="21" name="Textfeld 20"/>
          <p:cNvSpPr txBox="1"/>
          <p:nvPr/>
        </p:nvSpPr>
        <p:spPr>
          <a:xfrm>
            <a:off x="3511550" y="3752655"/>
            <a:ext cx="5286127" cy="338554"/>
          </a:xfrm>
          <a:prstGeom prst="rect">
            <a:avLst/>
          </a:prstGeom>
          <a:solidFill>
            <a:srgbClr val="FFC000"/>
          </a:solidFill>
          <a:ln w="3175">
            <a:solidFill>
              <a:schemeClr val="tx1"/>
            </a:solidFill>
          </a:ln>
        </p:spPr>
        <p:txBody>
          <a:bodyPr wrap="none" rtlCol="0">
            <a:spAutoFit/>
          </a:bodyPr>
          <a:lstStyle/>
          <a:p>
            <a:r>
              <a:rPr lang="de-DE" sz="1600" dirty="0"/>
              <a:t>Wie kann man die Erfüllung der Anforderung messen/testen?</a:t>
            </a:r>
          </a:p>
        </p:txBody>
      </p:sp>
      <p:sp>
        <p:nvSpPr>
          <p:cNvPr id="22" name="Textfeld 21"/>
          <p:cNvSpPr txBox="1"/>
          <p:nvPr/>
        </p:nvSpPr>
        <p:spPr>
          <a:xfrm>
            <a:off x="4583833" y="4163217"/>
            <a:ext cx="4211153" cy="338554"/>
          </a:xfrm>
          <a:prstGeom prst="rect">
            <a:avLst/>
          </a:prstGeom>
          <a:solidFill>
            <a:srgbClr val="FFC000"/>
          </a:solidFill>
          <a:ln w="3175">
            <a:solidFill>
              <a:schemeClr val="tx1"/>
            </a:solidFill>
          </a:ln>
        </p:spPr>
        <p:txBody>
          <a:bodyPr wrap="none" rtlCol="0">
            <a:spAutoFit/>
          </a:bodyPr>
          <a:lstStyle/>
          <a:p>
            <a:r>
              <a:rPr lang="de-DE" sz="1600" dirty="0"/>
              <a:t>Wie wichtig bzw. wie kritisch ist die Anforderung</a:t>
            </a:r>
          </a:p>
        </p:txBody>
      </p:sp>
      <p:sp>
        <p:nvSpPr>
          <p:cNvPr id="23" name="Textfeld 22"/>
          <p:cNvSpPr txBox="1"/>
          <p:nvPr/>
        </p:nvSpPr>
        <p:spPr>
          <a:xfrm>
            <a:off x="7032104" y="5217527"/>
            <a:ext cx="3013972" cy="584775"/>
          </a:xfrm>
          <a:prstGeom prst="rect">
            <a:avLst/>
          </a:prstGeom>
          <a:solidFill>
            <a:srgbClr val="FFC000"/>
          </a:solidFill>
          <a:ln w="3175">
            <a:solidFill>
              <a:schemeClr val="tx1"/>
            </a:solidFill>
          </a:ln>
        </p:spPr>
        <p:txBody>
          <a:bodyPr wrap="square" rtlCol="0">
            <a:spAutoFit/>
          </a:bodyPr>
          <a:lstStyle/>
          <a:p>
            <a:r>
              <a:rPr lang="de-DE" sz="1600" dirty="0"/>
              <a:t>In Konflikt/Konkurrenz stehende Anforderungen</a:t>
            </a:r>
          </a:p>
        </p:txBody>
      </p:sp>
      <p:sp>
        <p:nvSpPr>
          <p:cNvPr id="24" name="Textfeld 23"/>
          <p:cNvSpPr txBox="1"/>
          <p:nvPr/>
        </p:nvSpPr>
        <p:spPr>
          <a:xfrm>
            <a:off x="3647728" y="6107434"/>
            <a:ext cx="3091214" cy="584775"/>
          </a:xfrm>
          <a:prstGeom prst="rect">
            <a:avLst/>
          </a:prstGeom>
          <a:solidFill>
            <a:srgbClr val="FFC000"/>
          </a:solidFill>
          <a:ln w="3175">
            <a:solidFill>
              <a:schemeClr val="tx1"/>
            </a:solidFill>
          </a:ln>
        </p:spPr>
        <p:txBody>
          <a:bodyPr wrap="square" rtlCol="0">
            <a:spAutoFit/>
          </a:bodyPr>
          <a:lstStyle/>
          <a:p>
            <a:r>
              <a:rPr lang="de-DE" sz="1600"/>
              <a:t>Wann erstellt, welche Änderungen, letzte Bearbeiter,…</a:t>
            </a:r>
            <a:endParaRPr lang="de-DE" sz="1600" dirty="0"/>
          </a:p>
        </p:txBody>
      </p:sp>
      <p:sp>
        <p:nvSpPr>
          <p:cNvPr id="25" name="Textfeld 24"/>
          <p:cNvSpPr txBox="1"/>
          <p:nvPr/>
        </p:nvSpPr>
        <p:spPr>
          <a:xfrm>
            <a:off x="7953388" y="1087394"/>
            <a:ext cx="2571736" cy="584775"/>
          </a:xfrm>
          <a:prstGeom prst="rect">
            <a:avLst/>
          </a:prstGeom>
          <a:solidFill>
            <a:srgbClr val="FFC000"/>
          </a:solidFill>
          <a:ln w="3175">
            <a:solidFill>
              <a:schemeClr val="tx1"/>
            </a:solidFill>
          </a:ln>
        </p:spPr>
        <p:txBody>
          <a:bodyPr wrap="square" rtlCol="0">
            <a:spAutoFit/>
          </a:bodyPr>
          <a:lstStyle/>
          <a:p>
            <a:r>
              <a:rPr lang="de-DE" sz="1600"/>
              <a:t>Use cases/events, die diese</a:t>
            </a:r>
          </a:p>
          <a:p>
            <a:r>
              <a:rPr lang="de-DE" sz="1600"/>
              <a:t>Anforderung benötigen</a:t>
            </a:r>
            <a:endParaRPr lang="de-DE" sz="1600" dirty="0"/>
          </a:p>
        </p:txBody>
      </p:sp>
      <p:sp>
        <p:nvSpPr>
          <p:cNvPr id="26" name="Textfeld 25"/>
          <p:cNvSpPr txBox="1"/>
          <p:nvPr/>
        </p:nvSpPr>
        <p:spPr>
          <a:xfrm>
            <a:off x="2207854" y="3087657"/>
            <a:ext cx="8102988" cy="500066"/>
          </a:xfrm>
          <a:prstGeom prst="rect">
            <a:avLst/>
          </a:prstGeom>
          <a:noFill/>
          <a:ln>
            <a:solidFill>
              <a:schemeClr val="tx1"/>
            </a:solidFill>
          </a:ln>
        </p:spPr>
        <p:txBody>
          <a:bodyPr wrap="square" rtlCol="0">
            <a:noAutofit/>
          </a:bodyPr>
          <a:lstStyle/>
          <a:p>
            <a:pPr algn="l"/>
            <a:r>
              <a:rPr lang="de-DE"/>
              <a:t>Originator:</a:t>
            </a:r>
            <a:endParaRPr lang="de-DE" dirty="0"/>
          </a:p>
        </p:txBody>
      </p:sp>
      <p:sp>
        <p:nvSpPr>
          <p:cNvPr id="27" name="Textfeld 26"/>
          <p:cNvSpPr txBox="1"/>
          <p:nvPr/>
        </p:nvSpPr>
        <p:spPr>
          <a:xfrm>
            <a:off x="3511549" y="3159095"/>
            <a:ext cx="4429156" cy="338554"/>
          </a:xfrm>
          <a:prstGeom prst="rect">
            <a:avLst/>
          </a:prstGeom>
          <a:solidFill>
            <a:srgbClr val="FFC000"/>
          </a:solidFill>
          <a:ln w="3175">
            <a:solidFill>
              <a:schemeClr val="tx1"/>
            </a:solidFill>
          </a:ln>
        </p:spPr>
        <p:txBody>
          <a:bodyPr wrap="square" rtlCol="0">
            <a:spAutoFit/>
          </a:bodyPr>
          <a:lstStyle/>
          <a:p>
            <a:r>
              <a:rPr lang="de-DE" sz="1600"/>
              <a:t>Stakeholder, der die Anforderung stellt</a:t>
            </a:r>
            <a:endParaRPr lang="de-DE" sz="1600" dirty="0"/>
          </a:p>
        </p:txBody>
      </p:sp>
      <p:sp>
        <p:nvSpPr>
          <p:cNvPr id="28" name="Textfeld 27"/>
          <p:cNvSpPr txBox="1"/>
          <p:nvPr/>
        </p:nvSpPr>
        <p:spPr>
          <a:xfrm>
            <a:off x="2881290" y="5230798"/>
            <a:ext cx="3286148" cy="584775"/>
          </a:xfrm>
          <a:prstGeom prst="rect">
            <a:avLst/>
          </a:prstGeom>
          <a:solidFill>
            <a:srgbClr val="FFC000"/>
          </a:solidFill>
          <a:ln w="3175">
            <a:solidFill>
              <a:schemeClr val="tx1"/>
            </a:solidFill>
          </a:ln>
        </p:spPr>
        <p:txBody>
          <a:bodyPr wrap="square" rtlCol="0">
            <a:spAutoFit/>
          </a:bodyPr>
          <a:lstStyle/>
          <a:p>
            <a:r>
              <a:rPr lang="de-DE" sz="1600"/>
              <a:t>Verweise auf Dokumente, die diese Anforderung ausführlich beschreiben</a:t>
            </a:r>
            <a:endParaRPr lang="de-DE"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US"/>
              <a:t>Welche Kriterien sollten gute Anforderungen erfüllen?</a:t>
            </a:r>
          </a:p>
          <a:p>
            <a:r>
              <a:rPr lang="en-US"/>
              <a:t>Sind die gefundenen Anforderungen gute Anforderungen?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46</a:t>
            </a:fld>
            <a:endParaRPr lang="de-DE"/>
          </a:p>
        </p:txBody>
      </p:sp>
      <p:sp>
        <p:nvSpPr>
          <p:cNvPr id="2" name="Titel 1"/>
          <p:cNvSpPr>
            <a:spLocks noGrp="1"/>
          </p:cNvSpPr>
          <p:nvPr>
            <p:ph type="title"/>
          </p:nvPr>
        </p:nvSpPr>
        <p:spPr/>
        <p:txBody>
          <a:bodyPr/>
          <a:lstStyle/>
          <a:p>
            <a:r>
              <a:rPr lang="en-US" dirty="0" err="1" smtClean="0"/>
              <a:t>Bewertungskriterien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en-US"/>
              <a:t>Bewertungskriterien</a:t>
            </a:r>
          </a:p>
        </p:txBody>
      </p:sp>
      <p:sp>
        <p:nvSpPr>
          <p:cNvPr id="6" name="Inhaltsplatzhalter 5"/>
          <p:cNvSpPr>
            <a:spLocks noGrp="1"/>
          </p:cNvSpPr>
          <p:nvPr>
            <p:ph idx="1"/>
          </p:nvPr>
        </p:nvSpPr>
        <p:spPr/>
        <p:txBody>
          <a:bodyPr>
            <a:normAutofit/>
          </a:bodyPr>
          <a:lstStyle/>
          <a:p>
            <a:r>
              <a:rPr lang="en-US" dirty="0" err="1"/>
              <a:t>Korrekt</a:t>
            </a:r>
            <a:endParaRPr lang="en-US" dirty="0"/>
          </a:p>
          <a:p>
            <a:r>
              <a:rPr lang="en-US" dirty="0" err="1"/>
              <a:t>Eindeutig</a:t>
            </a:r>
            <a:endParaRPr lang="en-US" dirty="0"/>
          </a:p>
          <a:p>
            <a:r>
              <a:rPr lang="en-US" dirty="0" err="1"/>
              <a:t>Vollständig</a:t>
            </a:r>
            <a:endParaRPr lang="en-US" dirty="0"/>
          </a:p>
          <a:p>
            <a:r>
              <a:rPr lang="en-US" dirty="0" err="1"/>
              <a:t>Konsistent</a:t>
            </a:r>
            <a:endParaRPr lang="en-US" dirty="0"/>
          </a:p>
          <a:p>
            <a:r>
              <a:rPr lang="en-US" dirty="0" err="1"/>
              <a:t>Gewichtet</a:t>
            </a:r>
            <a:r>
              <a:rPr lang="en-US" dirty="0"/>
              <a:t> </a:t>
            </a:r>
            <a:r>
              <a:rPr lang="en-US" dirty="0" err="1"/>
              <a:t>nach</a:t>
            </a:r>
            <a:r>
              <a:rPr lang="en-US" dirty="0"/>
              <a:t> </a:t>
            </a:r>
            <a:r>
              <a:rPr lang="en-US" dirty="0" err="1"/>
              <a:t>Wichtigkeit</a:t>
            </a:r>
            <a:r>
              <a:rPr lang="en-US" dirty="0"/>
              <a:t> und </a:t>
            </a:r>
            <a:r>
              <a:rPr lang="en-US" dirty="0" err="1"/>
              <a:t>Stabilität</a:t>
            </a:r>
            <a:endParaRPr lang="en-US" dirty="0"/>
          </a:p>
          <a:p>
            <a:r>
              <a:rPr lang="en-US" dirty="0" err="1"/>
              <a:t>Überprüfbar</a:t>
            </a:r>
            <a:endParaRPr lang="en-US" dirty="0"/>
          </a:p>
          <a:p>
            <a:r>
              <a:rPr lang="en-US" dirty="0" err="1"/>
              <a:t>Modifizierbar</a:t>
            </a:r>
            <a:endParaRPr lang="en-US" dirty="0"/>
          </a:p>
          <a:p>
            <a:r>
              <a:rPr lang="en-US" dirty="0" err="1"/>
              <a:t>Nachvollziehbar</a:t>
            </a:r>
            <a:endParaRPr lang="en-US" dirty="0"/>
          </a:p>
          <a:p>
            <a:r>
              <a:rPr lang="en-US" dirty="0" err="1"/>
              <a:t>Quelle</a:t>
            </a:r>
            <a:r>
              <a:rPr lang="en-US" dirty="0"/>
              <a:t>: IEEE </a:t>
            </a:r>
            <a:r>
              <a:rPr lang="en-US" dirty="0" err="1"/>
              <a:t>Std</a:t>
            </a:r>
            <a:r>
              <a:rPr lang="en-US" dirty="0"/>
              <a:t> 830-1998</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47</a:t>
            </a:fld>
            <a:endParaRPr lang="de-DE"/>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 der Praxis</a:t>
            </a:r>
          </a:p>
        </p:txBody>
      </p:sp>
      <p:sp>
        <p:nvSpPr>
          <p:cNvPr id="3" name="Inhaltsplatzhalter 2"/>
          <p:cNvSpPr>
            <a:spLocks noGrp="1"/>
          </p:cNvSpPr>
          <p:nvPr>
            <p:ph idx="1"/>
          </p:nvPr>
        </p:nvSpPr>
        <p:spPr/>
        <p:txBody>
          <a:bodyPr/>
          <a:lstStyle/>
          <a:p>
            <a:r>
              <a:rPr lang="de-DE" dirty="0"/>
              <a:t>Anforderungsdefinition bestehen gewöhnlich aus </a:t>
            </a:r>
            <a:r>
              <a:rPr lang="de-DE" i="1" dirty="0">
                <a:solidFill>
                  <a:srgbClr val="C00000"/>
                </a:solidFill>
              </a:rPr>
              <a:t>natürlicher Sprache </a:t>
            </a:r>
            <a:r>
              <a:rPr lang="de-DE" dirty="0"/>
              <a:t>mit zusätzlichen </a:t>
            </a:r>
            <a:r>
              <a:rPr lang="de-DE" i="1" dirty="0">
                <a:solidFill>
                  <a:srgbClr val="C00000"/>
                </a:solidFill>
              </a:rPr>
              <a:t>Diagrammen und Tabellen </a:t>
            </a:r>
            <a:r>
              <a:rPr lang="de-DE" dirty="0"/>
              <a:t>(z.B. UML)</a:t>
            </a:r>
          </a:p>
          <a:p>
            <a:endParaRPr lang="de-DE" dirty="0"/>
          </a:p>
          <a:p>
            <a:r>
              <a:rPr lang="de-DE" dirty="0"/>
              <a:t>3 Arten von Probleme:</a:t>
            </a:r>
          </a:p>
          <a:p>
            <a:pPr lvl="1"/>
            <a:r>
              <a:rPr lang="de-DE" b="1" dirty="0"/>
              <a:t>Lack </a:t>
            </a:r>
            <a:r>
              <a:rPr lang="de-DE" b="1" dirty="0" err="1"/>
              <a:t>of</a:t>
            </a:r>
            <a:r>
              <a:rPr lang="de-DE" b="1" dirty="0"/>
              <a:t> </a:t>
            </a:r>
            <a:r>
              <a:rPr lang="de-DE" b="1" dirty="0" err="1"/>
              <a:t>clarity</a:t>
            </a:r>
            <a:r>
              <a:rPr lang="de-DE" dirty="0"/>
              <a:t>: Schwierig </a:t>
            </a:r>
            <a:r>
              <a:rPr lang="de-DE" i="1" dirty="0">
                <a:solidFill>
                  <a:srgbClr val="C00000"/>
                </a:solidFill>
              </a:rPr>
              <a:t>präzise und gleichzeitig leicht-verständliche</a:t>
            </a:r>
            <a:r>
              <a:rPr lang="de-DE" dirty="0"/>
              <a:t> Dokumente zu schreiben</a:t>
            </a:r>
          </a:p>
          <a:p>
            <a:pPr lvl="1"/>
            <a:r>
              <a:rPr lang="de-DE" b="1" dirty="0" err="1"/>
              <a:t>Requirements</a:t>
            </a:r>
            <a:r>
              <a:rPr lang="de-DE" b="1" dirty="0"/>
              <a:t> </a:t>
            </a:r>
            <a:r>
              <a:rPr lang="de-DE" b="1" dirty="0" err="1"/>
              <a:t>confusion</a:t>
            </a:r>
            <a:r>
              <a:rPr lang="de-DE" dirty="0"/>
              <a:t>: </a:t>
            </a:r>
            <a:r>
              <a:rPr lang="de-DE" i="1" dirty="0">
                <a:solidFill>
                  <a:srgbClr val="C00000"/>
                </a:solidFill>
              </a:rPr>
              <a:t>Funktionale und nicht-funktionale </a:t>
            </a:r>
            <a:r>
              <a:rPr lang="de-DE" dirty="0"/>
              <a:t>Anforderungen sind oft </a:t>
            </a:r>
            <a:r>
              <a:rPr lang="de-DE" i="1" dirty="0">
                <a:solidFill>
                  <a:srgbClr val="C00000"/>
                </a:solidFill>
              </a:rPr>
              <a:t>vermischt</a:t>
            </a:r>
          </a:p>
          <a:p>
            <a:pPr lvl="1"/>
            <a:r>
              <a:rPr lang="de-DE" b="1" dirty="0" err="1"/>
              <a:t>Requirements</a:t>
            </a:r>
            <a:r>
              <a:rPr lang="de-DE" b="1" dirty="0"/>
              <a:t> </a:t>
            </a:r>
            <a:r>
              <a:rPr lang="de-DE" b="1" dirty="0" err="1"/>
              <a:t>amalgamation</a:t>
            </a:r>
            <a:r>
              <a:rPr lang="de-DE" dirty="0"/>
              <a:t>: </a:t>
            </a:r>
            <a:r>
              <a:rPr lang="de-DE" i="1" dirty="0">
                <a:solidFill>
                  <a:srgbClr val="C00000"/>
                </a:solidFill>
              </a:rPr>
              <a:t>Mehrere unterschiedliche </a:t>
            </a:r>
            <a:r>
              <a:rPr lang="de-DE" dirty="0"/>
              <a:t>Anforderungen werden </a:t>
            </a:r>
            <a:r>
              <a:rPr lang="de-DE" i="1" dirty="0">
                <a:solidFill>
                  <a:srgbClr val="C00000"/>
                </a:solidFill>
              </a:rPr>
              <a:t>zusammen ausgedrückt</a:t>
            </a:r>
            <a:r>
              <a:rPr lang="de-DE" dirty="0"/>
              <a:t>.</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48</a:t>
            </a:fld>
            <a:endParaRPr lang="de-DE"/>
          </a:p>
        </p:txBody>
      </p:sp>
    </p:spTree>
    <p:extLst>
      <p:ext uri="{BB962C8B-B14F-4D97-AF65-F5344CB8AC3E}">
        <p14:creationId xmlns:p14="http://schemas.microsoft.com/office/powerpoint/2010/main" val="330598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10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10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1" algn="ctr" rtl="0">
              <a:spcBef>
                <a:spcPct val="0"/>
              </a:spcBef>
            </a:pPr>
            <a:r>
              <a:rPr lang="de-DE" sz="4400">
                <a:latin typeface="+mj-lt"/>
              </a:rPr>
              <a:t>4. Anforderungsrevision</a:t>
            </a:r>
            <a:endParaRPr lang="en-US" sz="4400">
              <a:latin typeface="+mj-lt"/>
            </a:endParaRPr>
          </a:p>
        </p:txBody>
      </p:sp>
      <p:sp>
        <p:nvSpPr>
          <p:cNvPr id="3" name="Inhaltsplatzhalter 2"/>
          <p:cNvSpPr>
            <a:spLocks noGrp="1"/>
          </p:cNvSpPr>
          <p:nvPr>
            <p:ph idx="1"/>
          </p:nvPr>
        </p:nvSpPr>
        <p:spPr/>
        <p:txBody>
          <a:bodyPr/>
          <a:lstStyle/>
          <a:p>
            <a:r>
              <a:rPr lang="de-DE" i="1" u="sng" dirty="0">
                <a:solidFill>
                  <a:srgbClr val="C00000"/>
                </a:solidFill>
              </a:rPr>
              <a:t>Erneute</a:t>
            </a:r>
            <a:r>
              <a:rPr lang="de-DE" dirty="0"/>
              <a:t> Prüfung und ggf. Anpassung der Anforderungen</a:t>
            </a:r>
          </a:p>
        </p:txBody>
      </p:sp>
      <p:sp>
        <p:nvSpPr>
          <p:cNvPr id="5" name="Foliennummernplatzhalter 4"/>
          <p:cNvSpPr>
            <a:spLocks noGrp="1"/>
          </p:cNvSpPr>
          <p:nvPr>
            <p:ph type="sldNum" sz="quarter" idx="12"/>
          </p:nvPr>
        </p:nvSpPr>
        <p:spPr/>
        <p:txBody>
          <a:bodyPr/>
          <a:lstStyle/>
          <a:p>
            <a:fld id="{6C6AE60A-B69C-4790-82F7-3882EDF23186}" type="slidenum">
              <a:rPr lang="de-DE" smtClean="0"/>
              <a:pPr/>
              <a:t>49</a:t>
            </a:fld>
            <a:endParaRPr lang="de-DE"/>
          </a:p>
        </p:txBody>
      </p:sp>
      <p:graphicFrame>
        <p:nvGraphicFramePr>
          <p:cNvPr id="6" name="Group 25"/>
          <p:cNvGraphicFramePr>
            <a:graphicFrameLocks noGrp="1"/>
          </p:cNvGraphicFramePr>
          <p:nvPr>
            <p:extLst>
              <p:ext uri="{D42A27DB-BD31-4B8C-83A1-F6EECF244321}">
                <p14:modId xmlns:p14="http://schemas.microsoft.com/office/powerpoint/2010/main" val="878864030"/>
              </p:ext>
            </p:extLst>
          </p:nvPr>
        </p:nvGraphicFramePr>
        <p:xfrm>
          <a:off x="1847528" y="2996953"/>
          <a:ext cx="8382000" cy="2821015"/>
        </p:xfrm>
        <a:graphic>
          <a:graphicData uri="http://schemas.openxmlformats.org/drawingml/2006/table">
            <a:tbl>
              <a:tblPr/>
              <a:tblGrid>
                <a:gridCol w="2332037">
                  <a:extLst>
                    <a:ext uri="{9D8B030D-6E8A-4147-A177-3AD203B41FA5}">
                      <a16:colId xmlns:a16="http://schemas.microsoft.com/office/drawing/2014/main" val="20000"/>
                    </a:ext>
                  </a:extLst>
                </a:gridCol>
                <a:gridCol w="6049963">
                  <a:extLst>
                    <a:ext uri="{9D8B030D-6E8A-4147-A177-3AD203B41FA5}">
                      <a16:colId xmlns:a16="http://schemas.microsoft.com/office/drawing/2014/main" val="20001"/>
                    </a:ext>
                  </a:extLst>
                </a:gridCol>
              </a:tblGrid>
              <a:tr h="749760">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Validität</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dirty="0">
                          <a:ln>
                            <a:noFill/>
                          </a:ln>
                          <a:solidFill>
                            <a:schemeClr val="tx1"/>
                          </a:solidFill>
                          <a:effectLst/>
                          <a:latin typeface="+mj-lt"/>
                          <a:cs typeface="Arial" charset="0"/>
                        </a:rPr>
                        <a:t>Does the system provide the functions </a:t>
                      </a:r>
                      <a:r>
                        <a:rPr kumimoji="0" lang="en-US" sz="2400" b="0" i="1" u="none" strike="noStrike" cap="none" normalizeH="0" baseline="0" dirty="0">
                          <a:ln>
                            <a:noFill/>
                          </a:ln>
                          <a:solidFill>
                            <a:srgbClr val="7F0101"/>
                          </a:solidFill>
                          <a:effectLst/>
                          <a:latin typeface="+mj-lt"/>
                          <a:cs typeface="Arial" charset="0"/>
                        </a:rPr>
                        <a:t>which best support</a:t>
                      </a:r>
                      <a:r>
                        <a:rPr kumimoji="0" lang="en-US" sz="2400" b="0" i="0" u="none" strike="noStrike" cap="none" normalizeH="0" baseline="0" dirty="0">
                          <a:ln>
                            <a:noFill/>
                          </a:ln>
                          <a:solidFill>
                            <a:schemeClr val="tx1"/>
                          </a:solidFill>
                          <a:effectLst/>
                          <a:latin typeface="+mj-lt"/>
                          <a:cs typeface="Arial" charset="0"/>
                        </a:rPr>
                        <a:t> the customer’s needs?</a:t>
                      </a:r>
                    </a:p>
                  </a:txBody>
                  <a:tcPr marT="45710" marB="45710"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648">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Konsistenz</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a:ln>
                            <a:noFill/>
                          </a:ln>
                          <a:solidFill>
                            <a:schemeClr val="tx1"/>
                          </a:solidFill>
                          <a:effectLst/>
                          <a:latin typeface="+mj-lt"/>
                          <a:cs typeface="Arial" charset="0"/>
                        </a:rPr>
                        <a:t>Are there any </a:t>
                      </a:r>
                      <a:r>
                        <a:rPr kumimoji="0" lang="en-US" sz="2400" b="0" i="1" u="none" strike="noStrike" cap="none" normalizeH="0" baseline="0">
                          <a:ln>
                            <a:noFill/>
                          </a:ln>
                          <a:solidFill>
                            <a:srgbClr val="7F0101"/>
                          </a:solidFill>
                          <a:effectLst/>
                          <a:latin typeface="+mj-lt"/>
                          <a:cs typeface="Arial" charset="0"/>
                        </a:rPr>
                        <a:t>requirements conflicts</a:t>
                      </a:r>
                      <a:r>
                        <a:rPr kumimoji="0" lang="en-US" sz="2400" b="0" i="0" u="none" strike="noStrike" cap="none" normalizeH="0" baseline="0">
                          <a:ln>
                            <a:noFill/>
                          </a:ln>
                          <a:solidFill>
                            <a:schemeClr val="tx1"/>
                          </a:solidFill>
                          <a:effectLst/>
                          <a:latin typeface="+mj-lt"/>
                          <a:cs typeface="Arial" charset="0"/>
                        </a:rPr>
                        <a:t>?</a:t>
                      </a:r>
                    </a:p>
                  </a:txBody>
                  <a:tcPr marT="45710" marB="45710"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0721">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Vollständigkeit</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a:ln>
                            <a:noFill/>
                          </a:ln>
                          <a:solidFill>
                            <a:schemeClr val="tx1"/>
                          </a:solidFill>
                          <a:effectLst/>
                          <a:latin typeface="+mj-lt"/>
                          <a:cs typeface="Arial" charset="0"/>
                        </a:rPr>
                        <a:t>Are </a:t>
                      </a:r>
                      <a:r>
                        <a:rPr kumimoji="0" lang="en-US" sz="2400" b="0" i="1" u="none" strike="noStrike" cap="none" normalizeH="0" baseline="0">
                          <a:ln>
                            <a:noFill/>
                          </a:ln>
                          <a:solidFill>
                            <a:srgbClr val="7F0101"/>
                          </a:solidFill>
                          <a:effectLst/>
                          <a:latin typeface="+mj-lt"/>
                          <a:cs typeface="Arial" charset="0"/>
                        </a:rPr>
                        <a:t>all functions</a:t>
                      </a:r>
                      <a:r>
                        <a:rPr kumimoji="0" lang="en-US" sz="2400" b="0" i="0" u="none" strike="noStrike" cap="none" normalizeH="0" baseline="0">
                          <a:ln>
                            <a:noFill/>
                          </a:ln>
                          <a:solidFill>
                            <a:schemeClr val="tx1"/>
                          </a:solidFill>
                          <a:effectLst/>
                          <a:latin typeface="+mj-lt"/>
                          <a:cs typeface="Arial" charset="0"/>
                        </a:rPr>
                        <a:t> required by the customer included?</a:t>
                      </a:r>
                    </a:p>
                  </a:txBody>
                  <a:tcPr marT="45710" marB="45710"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7858">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Realisierbarkeit</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dirty="0">
                          <a:ln>
                            <a:noFill/>
                          </a:ln>
                          <a:solidFill>
                            <a:schemeClr val="tx1"/>
                          </a:solidFill>
                          <a:effectLst/>
                          <a:latin typeface="+mj-lt"/>
                          <a:cs typeface="Arial" charset="0"/>
                        </a:rPr>
                        <a:t>Can the requirements be implemented given </a:t>
                      </a:r>
                      <a:r>
                        <a:rPr kumimoji="0" lang="en-US" sz="2400" b="0" i="1" u="none" strike="noStrike" cap="none" normalizeH="0" baseline="0" dirty="0">
                          <a:ln>
                            <a:noFill/>
                          </a:ln>
                          <a:solidFill>
                            <a:srgbClr val="7F0101"/>
                          </a:solidFill>
                          <a:effectLst/>
                          <a:latin typeface="+mj-lt"/>
                          <a:cs typeface="Arial" charset="0"/>
                        </a:rPr>
                        <a:t>available budget and technology</a:t>
                      </a:r>
                      <a:r>
                        <a:rPr kumimoji="0" lang="en-US" sz="2400" b="0" i="0" u="none" strike="noStrike" cap="none" normalizeH="0" baseline="0" dirty="0">
                          <a:ln>
                            <a:noFill/>
                          </a:ln>
                          <a:solidFill>
                            <a:schemeClr val="tx1"/>
                          </a:solidFill>
                          <a:effectLst/>
                          <a:latin typeface="+mj-lt"/>
                          <a:cs typeface="Arial" charset="0"/>
                        </a:rPr>
                        <a:t>?</a:t>
                      </a:r>
                    </a:p>
                  </a:txBody>
                  <a:tcPr marT="45710" marB="45710"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Was </a:t>
            </a:r>
            <a:r>
              <a:rPr lang="en-US" dirty="0" err="1"/>
              <a:t>sind</a:t>
            </a:r>
            <a:r>
              <a:rPr lang="en-US" dirty="0"/>
              <a:t> Requirements</a:t>
            </a:r>
            <a:r>
              <a:rPr lang="en-US" dirty="0" smtClean="0"/>
              <a:t>? I</a:t>
            </a:r>
            <a:endParaRPr lang="en-US" dirty="0"/>
          </a:p>
        </p:txBody>
      </p:sp>
      <p:sp>
        <p:nvSpPr>
          <p:cNvPr id="3" name="Inhaltsplatzhalter 2"/>
          <p:cNvSpPr>
            <a:spLocks noGrp="1"/>
          </p:cNvSpPr>
          <p:nvPr>
            <p:ph idx="1"/>
          </p:nvPr>
        </p:nvSpPr>
        <p:spPr/>
        <p:txBody>
          <a:bodyPr>
            <a:normAutofit/>
          </a:bodyPr>
          <a:lstStyle/>
          <a:p>
            <a:r>
              <a:rPr lang="de-DE"/>
              <a:t>Bedingung oder Eigenschaft, die ein System benötigt,</a:t>
            </a:r>
          </a:p>
          <a:p>
            <a:pPr lvl="1"/>
            <a:r>
              <a:rPr lang="de-DE"/>
              <a:t>um ein Problem zu lösen</a:t>
            </a:r>
          </a:p>
          <a:p>
            <a:pPr lvl="1">
              <a:buNone/>
            </a:pPr>
            <a:r>
              <a:rPr lang="de-DE" sz="1400"/>
              <a:t>	oder</a:t>
            </a:r>
          </a:p>
          <a:p>
            <a:pPr lvl="1"/>
            <a:r>
              <a:rPr lang="de-DE"/>
              <a:t>um ein Ziel zu erreichen</a:t>
            </a:r>
          </a:p>
          <a:p>
            <a:pPr lvl="1">
              <a:buNone/>
            </a:pPr>
            <a:r>
              <a:rPr lang="de-DE" sz="1400"/>
              <a:t>	oder</a:t>
            </a:r>
          </a:p>
          <a:p>
            <a:pPr lvl="1"/>
            <a:r>
              <a:rPr lang="de-DE"/>
              <a:t>um einem Vertrag, Standard oder Ähnlichem zu genügen</a:t>
            </a:r>
          </a:p>
          <a:p>
            <a:pPr lvl="1"/>
            <a:endParaRPr lang="de-DE"/>
          </a:p>
          <a:p>
            <a:r>
              <a:rPr lang="de-DE"/>
              <a:t>[Pohl. Requirements Engineering]</a:t>
            </a:r>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5</a:t>
            </a:fld>
            <a:endParaRPr lang="de-DE"/>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Checkliste kann helfen</a:t>
            </a:r>
          </a:p>
        </p:txBody>
      </p:sp>
      <p:sp>
        <p:nvSpPr>
          <p:cNvPr id="3" name="Inhaltsplatzhalter 2"/>
          <p:cNvSpPr>
            <a:spLocks noGrp="1"/>
          </p:cNvSpPr>
          <p:nvPr>
            <p:ph idx="1"/>
          </p:nvPr>
        </p:nvSpPr>
        <p:spPr/>
        <p:txBody>
          <a:bodyPr>
            <a:normAutofit fontScale="85000" lnSpcReduction="20000"/>
          </a:bodyPr>
          <a:lstStyle/>
          <a:p>
            <a:pPr marL="419100" indent="-419100">
              <a:lnSpc>
                <a:spcPct val="85000"/>
              </a:lnSpc>
            </a:pPr>
            <a:r>
              <a:rPr lang="de-DE" sz="2800" dirty="0" smtClean="0"/>
              <a:t>Hat die Software </a:t>
            </a:r>
            <a:r>
              <a:rPr lang="de-DE" sz="2800" b="1" dirty="0" smtClean="0">
                <a:solidFill>
                  <a:srgbClr val="AB9DDB"/>
                </a:solidFill>
              </a:rPr>
              <a:t>prägnanten Namen </a:t>
            </a:r>
            <a:r>
              <a:rPr lang="de-DE" sz="2800" dirty="0" smtClean="0"/>
              <a:t>und </a:t>
            </a:r>
            <a:r>
              <a:rPr lang="de-DE" sz="2800" b="1" dirty="0" smtClean="0">
                <a:solidFill>
                  <a:srgbClr val="AB9DDB"/>
                </a:solidFill>
              </a:rPr>
              <a:t>klar beschriebenen Zweck</a:t>
            </a:r>
            <a:r>
              <a:rPr lang="de-DE" sz="2800" dirty="0" smtClean="0"/>
              <a:t>?</a:t>
            </a:r>
            <a:endParaRPr lang="en-US" sz="2800" dirty="0" smtClean="0"/>
          </a:p>
          <a:p>
            <a:pPr marL="419100" indent="-419100">
              <a:lnSpc>
                <a:spcPct val="85000"/>
              </a:lnSpc>
            </a:pPr>
            <a:r>
              <a:rPr lang="de-DE" sz="2800" dirty="0" smtClean="0"/>
              <a:t>Sind die Eigenschaften der Nutzer und </a:t>
            </a:r>
            <a:r>
              <a:rPr lang="de-DE" sz="2800" b="1" dirty="0" smtClean="0">
                <a:solidFill>
                  <a:srgbClr val="AB9DDB"/>
                </a:solidFill>
              </a:rPr>
              <a:t>typischen Szenarien</a:t>
            </a:r>
            <a:r>
              <a:rPr lang="de-DE" sz="2800" dirty="0" smtClean="0"/>
              <a:t> beschrieben?</a:t>
            </a:r>
            <a:endParaRPr lang="en-US" sz="2800" dirty="0" smtClean="0"/>
          </a:p>
          <a:p>
            <a:pPr marL="419100" indent="-419100">
              <a:lnSpc>
                <a:spcPct val="85000"/>
              </a:lnSpc>
            </a:pPr>
            <a:r>
              <a:rPr lang="en-US" sz="2800" dirty="0" smtClean="0"/>
              <a:t>(</a:t>
            </a:r>
            <a:r>
              <a:rPr lang="en-US" sz="2800" dirty="0" err="1" smtClean="0"/>
              <a:t>Keine</a:t>
            </a:r>
            <a:r>
              <a:rPr lang="en-US" sz="2800" dirty="0" smtClean="0"/>
              <a:t> </a:t>
            </a:r>
            <a:r>
              <a:rPr lang="en-US" sz="2800" dirty="0" err="1" smtClean="0"/>
              <a:t>Nutzer-Kategorie</a:t>
            </a:r>
            <a:r>
              <a:rPr lang="en-US" sz="2800" dirty="0" smtClean="0"/>
              <a:t> </a:t>
            </a:r>
            <a:r>
              <a:rPr lang="en-US" sz="2800" dirty="0" err="1" smtClean="0"/>
              <a:t>fehlt</a:t>
            </a:r>
            <a:r>
              <a:rPr lang="en-US" sz="2800" dirty="0" smtClean="0"/>
              <a:t>)</a:t>
            </a:r>
            <a:endParaRPr lang="en-US" sz="2800" dirty="0"/>
          </a:p>
          <a:p>
            <a:pPr marL="419100" indent="-419100">
              <a:lnSpc>
                <a:spcPct val="85000"/>
              </a:lnSpc>
            </a:pPr>
            <a:r>
              <a:rPr lang="de-DE" sz="2800" dirty="0" smtClean="0"/>
              <a:t>Sind alle </a:t>
            </a:r>
            <a:r>
              <a:rPr lang="de-DE" sz="2800" b="1" dirty="0" smtClean="0">
                <a:solidFill>
                  <a:srgbClr val="AB9DDB"/>
                </a:solidFill>
              </a:rPr>
              <a:t>externen Interfaces</a:t>
            </a:r>
            <a:r>
              <a:rPr lang="de-DE" sz="2800" dirty="0" smtClean="0"/>
              <a:t> der Software explizit erwähnt?</a:t>
            </a:r>
            <a:endParaRPr lang="en-US" sz="2800" dirty="0" smtClean="0"/>
          </a:p>
          <a:p>
            <a:pPr marL="419100" indent="-419100">
              <a:lnSpc>
                <a:spcPct val="85000"/>
              </a:lnSpc>
            </a:pPr>
            <a:r>
              <a:rPr lang="en-US" sz="2800" dirty="0" smtClean="0"/>
              <a:t>(</a:t>
            </a:r>
            <a:r>
              <a:rPr lang="en-US" sz="2800" dirty="0" err="1" smtClean="0"/>
              <a:t>Keine</a:t>
            </a:r>
            <a:r>
              <a:rPr lang="en-US" sz="2800" dirty="0" smtClean="0"/>
              <a:t> Interfaces </a:t>
            </a:r>
            <a:r>
              <a:rPr lang="en-US" sz="2800" dirty="0" err="1" smtClean="0"/>
              <a:t>fehlen</a:t>
            </a:r>
            <a:r>
              <a:rPr lang="en-US" sz="2800" dirty="0" smtClean="0"/>
              <a:t>)</a:t>
            </a:r>
          </a:p>
          <a:p>
            <a:pPr marL="419100" indent="-419100">
              <a:lnSpc>
                <a:spcPct val="85000"/>
              </a:lnSpc>
            </a:pPr>
            <a:r>
              <a:rPr lang="de-DE" sz="2800" dirty="0" smtClean="0"/>
              <a:t>Hat jede Anforderung einen </a:t>
            </a:r>
            <a:r>
              <a:rPr lang="de-DE" sz="2800" b="1" dirty="0" smtClean="0">
                <a:solidFill>
                  <a:srgbClr val="AB9DDB"/>
                </a:solidFill>
              </a:rPr>
              <a:t>eindeutigen Namen</a:t>
            </a:r>
            <a:r>
              <a:rPr lang="de-DE" sz="2800" dirty="0" smtClean="0"/>
              <a:t>?</a:t>
            </a:r>
            <a:endParaRPr lang="en-US" sz="2800" dirty="0"/>
          </a:p>
          <a:p>
            <a:pPr marL="419100" indent="-419100">
              <a:lnSpc>
                <a:spcPct val="85000"/>
              </a:lnSpc>
            </a:pPr>
            <a:r>
              <a:rPr lang="de-DE" sz="2800" dirty="0" smtClean="0"/>
              <a:t>Ist jeder Anforderung </a:t>
            </a:r>
            <a:r>
              <a:rPr lang="de-DE" sz="2800" b="1" dirty="0" smtClean="0">
                <a:solidFill>
                  <a:srgbClr val="AB9DDB"/>
                </a:solidFill>
              </a:rPr>
              <a:t>atomar</a:t>
            </a:r>
            <a:r>
              <a:rPr lang="de-DE" sz="2800" dirty="0" smtClean="0"/>
              <a:t> und </a:t>
            </a:r>
            <a:r>
              <a:rPr lang="de-DE" sz="2800" b="1" dirty="0" smtClean="0">
                <a:solidFill>
                  <a:srgbClr val="AB9DDB"/>
                </a:solidFill>
              </a:rPr>
              <a:t>einfach formuliert</a:t>
            </a:r>
            <a:r>
              <a:rPr lang="de-DE" sz="2800" dirty="0" smtClean="0"/>
              <a:t>?</a:t>
            </a:r>
            <a:endParaRPr lang="en-US" sz="2800" dirty="0" smtClean="0"/>
          </a:p>
          <a:p>
            <a:pPr marL="419100" indent="-419100">
              <a:lnSpc>
                <a:spcPct val="85000"/>
              </a:lnSpc>
            </a:pPr>
            <a:r>
              <a:rPr lang="en-US" sz="2800" dirty="0" smtClean="0"/>
              <a:t>(</a:t>
            </a:r>
            <a:r>
              <a:rPr lang="en-US" sz="2800" dirty="0" err="1" smtClean="0"/>
              <a:t>Typischerweise</a:t>
            </a:r>
            <a:r>
              <a:rPr lang="en-US" sz="2800" dirty="0" smtClean="0"/>
              <a:t> </a:t>
            </a:r>
            <a:r>
              <a:rPr lang="en-US" sz="2800" dirty="0" err="1" smtClean="0"/>
              <a:t>ein</a:t>
            </a:r>
            <a:r>
              <a:rPr lang="en-US" sz="2800" dirty="0" smtClean="0"/>
              <a:t> </a:t>
            </a:r>
            <a:r>
              <a:rPr lang="en-US" sz="2800" dirty="0" err="1" smtClean="0"/>
              <a:t>Satz</a:t>
            </a:r>
            <a:r>
              <a:rPr lang="en-US" sz="2800" dirty="0" smtClean="0"/>
              <a:t>. </a:t>
            </a:r>
            <a:r>
              <a:rPr lang="en-US" sz="2800" dirty="0" err="1" smtClean="0"/>
              <a:t>Zusammengesetzte</a:t>
            </a:r>
            <a:r>
              <a:rPr lang="en-US" sz="2800" dirty="0" smtClean="0"/>
              <a:t> </a:t>
            </a:r>
            <a:r>
              <a:rPr lang="en-US" sz="2800" dirty="0" err="1" smtClean="0"/>
              <a:t>Anforderungen</a:t>
            </a:r>
            <a:r>
              <a:rPr lang="en-US" sz="2800" dirty="0" smtClean="0"/>
              <a:t> </a:t>
            </a:r>
            <a:r>
              <a:rPr lang="en-US" sz="2800" dirty="0" err="1" smtClean="0"/>
              <a:t>müssen</a:t>
            </a:r>
            <a:r>
              <a:rPr lang="en-US" sz="2800" dirty="0" smtClean="0"/>
              <a:t> </a:t>
            </a:r>
            <a:r>
              <a:rPr lang="en-US" sz="2800" dirty="0" err="1" smtClean="0"/>
              <a:t>geteilt</a:t>
            </a:r>
            <a:r>
              <a:rPr lang="en-US" sz="2800" dirty="0" smtClean="0"/>
              <a:t> </a:t>
            </a:r>
            <a:r>
              <a:rPr lang="en-US" sz="2800" dirty="0" err="1" smtClean="0"/>
              <a:t>werden</a:t>
            </a:r>
            <a:r>
              <a:rPr lang="en-US" sz="2800" dirty="0" smtClean="0"/>
              <a:t>)</a:t>
            </a:r>
            <a:endParaRPr lang="en-US" sz="2800" dirty="0"/>
          </a:p>
          <a:p>
            <a:pPr marL="419100" indent="-419100">
              <a:lnSpc>
                <a:spcPct val="85000"/>
              </a:lnSpc>
            </a:pPr>
            <a:r>
              <a:rPr lang="de-DE" sz="2800" dirty="0" smtClean="0"/>
              <a:t>Sind die Anforderungen in </a:t>
            </a:r>
            <a:r>
              <a:rPr lang="de-DE" sz="2800" b="1" dirty="0" smtClean="0">
                <a:solidFill>
                  <a:srgbClr val="AB9DDB"/>
                </a:solidFill>
              </a:rPr>
              <a:t>zusammenhängenden Gruppen </a:t>
            </a:r>
            <a:r>
              <a:rPr lang="de-DE" sz="2800" dirty="0" smtClean="0"/>
              <a:t>organisiert?</a:t>
            </a:r>
            <a:endParaRPr lang="en-US" sz="2800" dirty="0" smtClean="0"/>
          </a:p>
          <a:p>
            <a:pPr marL="419100" indent="-419100">
              <a:lnSpc>
                <a:spcPct val="85000"/>
              </a:lnSpc>
            </a:pPr>
            <a:r>
              <a:rPr lang="en-US" sz="2800" dirty="0" smtClean="0"/>
              <a:t>(</a:t>
            </a:r>
            <a:r>
              <a:rPr lang="en-US" sz="2800" dirty="0" err="1" smtClean="0"/>
              <a:t>Wenn</a:t>
            </a:r>
            <a:r>
              <a:rPr lang="en-US" sz="2800" dirty="0" smtClean="0"/>
              <a:t> </a:t>
            </a:r>
            <a:r>
              <a:rPr lang="en-US" sz="2800" dirty="0" err="1" smtClean="0"/>
              <a:t>notwendig</a:t>
            </a:r>
            <a:r>
              <a:rPr lang="en-US" sz="2800" dirty="0" smtClean="0"/>
              <a:t>, </a:t>
            </a:r>
            <a:r>
              <a:rPr lang="en-US" sz="2800" dirty="0" err="1" smtClean="0"/>
              <a:t>hierachisch</a:t>
            </a:r>
            <a:r>
              <a:rPr lang="en-US" sz="2800" dirty="0" smtClean="0"/>
              <a:t>; </a:t>
            </a:r>
            <a:r>
              <a:rPr lang="en-US" sz="2800" dirty="0" err="1" smtClean="0"/>
              <a:t>nicht</a:t>
            </a:r>
            <a:r>
              <a:rPr lang="en-US" sz="2800" dirty="0" smtClean="0"/>
              <a:t> </a:t>
            </a:r>
            <a:r>
              <a:rPr lang="en-US" sz="2800" dirty="0" err="1" smtClean="0"/>
              <a:t>mehr</a:t>
            </a:r>
            <a:r>
              <a:rPr lang="en-US" sz="2800" dirty="0" smtClean="0"/>
              <a:t> </a:t>
            </a:r>
            <a:r>
              <a:rPr lang="en-US" sz="2800" dirty="0" err="1" smtClean="0"/>
              <a:t>als</a:t>
            </a:r>
            <a:r>
              <a:rPr lang="en-US" sz="2800" dirty="0" smtClean="0"/>
              <a:t> ca. 10 pro </a:t>
            </a:r>
            <a:r>
              <a:rPr lang="en-US" sz="2800" dirty="0" err="1" smtClean="0"/>
              <a:t>Gruppe</a:t>
            </a:r>
            <a:r>
              <a:rPr lang="en-US" sz="2800" dirty="0" smtClean="0"/>
              <a:t>)</a:t>
            </a:r>
            <a:endParaRPr lang="en-US" sz="2800" dirty="0"/>
          </a:p>
          <a:p>
            <a:pPr marL="419100" indent="-419100">
              <a:lnSpc>
                <a:spcPct val="85000"/>
              </a:lnSpc>
            </a:pPr>
            <a:r>
              <a:rPr lang="de-DE" sz="2800" dirty="0" smtClean="0"/>
              <a:t>Hat jede Anforderung eine </a:t>
            </a:r>
            <a:r>
              <a:rPr lang="de-DE" sz="2800" b="1" dirty="0" smtClean="0">
                <a:solidFill>
                  <a:srgbClr val="AB9DDB"/>
                </a:solidFill>
              </a:rPr>
              <a:t>Priorität</a:t>
            </a:r>
            <a:r>
              <a:rPr lang="de-DE" sz="2800" dirty="0" smtClean="0"/>
              <a:t>?</a:t>
            </a:r>
            <a:endParaRPr lang="en-US" sz="2800" dirty="0" smtClean="0"/>
          </a:p>
          <a:p>
            <a:pPr marL="419100" indent="-419100">
              <a:lnSpc>
                <a:spcPct val="85000"/>
              </a:lnSpc>
            </a:pPr>
            <a:r>
              <a:rPr lang="en-US" sz="2800" dirty="0" smtClean="0"/>
              <a:t>(</a:t>
            </a:r>
            <a:r>
              <a:rPr lang="en-US" sz="2800" dirty="0" err="1" smtClean="0"/>
              <a:t>Ist</a:t>
            </a:r>
            <a:r>
              <a:rPr lang="en-US" sz="2800" dirty="0" smtClean="0"/>
              <a:t> die </a:t>
            </a:r>
            <a:r>
              <a:rPr lang="en-US" sz="2800" dirty="0" err="1" smtClean="0"/>
              <a:t>Bedeutung</a:t>
            </a:r>
            <a:r>
              <a:rPr lang="en-US" sz="2800" dirty="0" smtClean="0"/>
              <a:t> der Levels </a:t>
            </a:r>
            <a:r>
              <a:rPr lang="en-US" sz="2800" dirty="0" err="1" smtClean="0"/>
              <a:t>klar</a:t>
            </a:r>
            <a:r>
              <a:rPr lang="en-US" sz="2800" dirty="0" smtClean="0"/>
              <a:t>?)</a:t>
            </a:r>
          </a:p>
          <a:p>
            <a:pPr marL="419100" indent="-419100">
              <a:lnSpc>
                <a:spcPct val="85000"/>
              </a:lnSpc>
            </a:pPr>
            <a:r>
              <a:rPr lang="de-DE" sz="2800" dirty="0" smtClean="0"/>
              <a:t>Sind alle </a:t>
            </a:r>
            <a:r>
              <a:rPr lang="de-DE" sz="2800" b="1" dirty="0" smtClean="0">
                <a:solidFill>
                  <a:srgbClr val="AB9DDB"/>
                </a:solidFill>
              </a:rPr>
              <a:t>instabilen Anforderungen </a:t>
            </a:r>
            <a:r>
              <a:rPr lang="de-DE" sz="2800" dirty="0" smtClean="0"/>
              <a:t>entsprechend markiert?</a:t>
            </a:r>
            <a:r>
              <a:rPr lang="en-US" sz="2800" dirty="0"/>
              <a:t/>
            </a:r>
            <a:br>
              <a:rPr lang="en-US" sz="2800" dirty="0"/>
            </a:br>
            <a:r>
              <a:rPr lang="en-US" sz="2800" dirty="0"/>
              <a:t>(TBC=`To Be Confirmed', TBD=`To Be Defined')</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50</a:t>
            </a:fld>
            <a:endParaRPr lang="de-DE"/>
          </a:p>
        </p:txBody>
      </p:sp>
      <p:sp>
        <p:nvSpPr>
          <p:cNvPr id="5" name="Rectangle 4"/>
          <p:cNvSpPr>
            <a:spLocks noChangeArrowheads="1"/>
          </p:cNvSpPr>
          <p:nvPr/>
        </p:nvSpPr>
        <p:spPr bwMode="auto">
          <a:xfrm>
            <a:off x="7707113" y="1480695"/>
            <a:ext cx="3573463"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1400" dirty="0">
                <a:latin typeface="Helvetica" pitchFamily="34" charset="0"/>
                <a:ea typeface="ＭＳ Ｐゴシック" pitchFamily="34" charset="-128"/>
              </a:rPr>
              <a:t>http://wwwis.win.tue.nl/2M390/rev_req.html</a:t>
            </a:r>
          </a:p>
        </p:txBody>
      </p:sp>
    </p:spTree>
    <p:extLst>
      <p:ext uri="{BB962C8B-B14F-4D97-AF65-F5344CB8AC3E}">
        <p14:creationId xmlns:p14="http://schemas.microsoft.com/office/powerpoint/2010/main" val="19238368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r>
              <a:rPr lang="de-DE" dirty="0"/>
              <a:t>Notwendigkeit von </a:t>
            </a:r>
            <a:r>
              <a:rPr lang="de-DE" dirty="0" err="1"/>
              <a:t>Requirements</a:t>
            </a:r>
            <a:r>
              <a:rPr lang="de-DE" dirty="0"/>
              <a:t> Engineering verstehen</a:t>
            </a:r>
          </a:p>
          <a:p>
            <a:endParaRPr lang="de-DE" dirty="0"/>
          </a:p>
          <a:p>
            <a:r>
              <a:rPr lang="de-DE" dirty="0"/>
              <a:t>Typische Probleme bei der Anforderungsanalyse kennen</a:t>
            </a:r>
          </a:p>
          <a:p>
            <a:endParaRPr lang="de-DE" dirty="0"/>
          </a:p>
          <a:p>
            <a:r>
              <a:rPr lang="de-DE" dirty="0"/>
              <a:t>Vorgehen für systematisches Finden von Anforderungen verstehen</a:t>
            </a:r>
          </a:p>
          <a:p>
            <a:endParaRPr lang="de-DE" dirty="0"/>
          </a:p>
          <a:p>
            <a:r>
              <a:rPr lang="de-DE" dirty="0"/>
              <a:t>Anforderungen beschreiben können</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51</a:t>
            </a:fld>
            <a:endParaRPr lang="de-DE"/>
          </a:p>
        </p:txBody>
      </p:sp>
      <p:sp>
        <p:nvSpPr>
          <p:cNvPr id="2" name="Titel 1"/>
          <p:cNvSpPr>
            <a:spLocks noGrp="1"/>
          </p:cNvSpPr>
          <p:nvPr>
            <p:ph type="title"/>
          </p:nvPr>
        </p:nvSpPr>
        <p:spPr/>
        <p:txBody>
          <a:bodyPr/>
          <a:lstStyle/>
          <a:p>
            <a:r>
              <a:rPr lang="de-DE" dirty="0"/>
              <a:t>Zusammenfassung</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Mögliche</a:t>
            </a:r>
            <a:r>
              <a:rPr lang="en-US" dirty="0" smtClean="0"/>
              <a:t> </a:t>
            </a:r>
            <a:r>
              <a:rPr lang="en-US" dirty="0" err="1" smtClean="0"/>
              <a:t>Klausurfragen</a:t>
            </a:r>
            <a:endParaRPr lang="en-US" dirty="0"/>
          </a:p>
        </p:txBody>
      </p:sp>
      <p:sp>
        <p:nvSpPr>
          <p:cNvPr id="3" name="Inhaltsplatzhalter 2"/>
          <p:cNvSpPr>
            <a:spLocks noGrp="1"/>
          </p:cNvSpPr>
          <p:nvPr>
            <p:ph idx="1"/>
          </p:nvPr>
        </p:nvSpPr>
        <p:spPr/>
        <p:txBody>
          <a:bodyPr>
            <a:normAutofit/>
          </a:bodyPr>
          <a:lstStyle/>
          <a:p>
            <a:r>
              <a:rPr lang="en-US"/>
              <a:t>Warum brauchen wir Requirements Engineering?</a:t>
            </a:r>
          </a:p>
          <a:p>
            <a:r>
              <a:rPr lang="en-US"/>
              <a:t>[Beschreibung von Anwendung X]</a:t>
            </a:r>
          </a:p>
          <a:p>
            <a:pPr lvl="1"/>
            <a:r>
              <a:rPr lang="en-US"/>
              <a:t>Nennen Sie X Stakeholder. Erklären Sie Ihre Auswahl.</a:t>
            </a:r>
          </a:p>
          <a:p>
            <a:pPr lvl="1"/>
            <a:r>
              <a:rPr lang="en-US"/>
              <a:t>Beschreiben Sie X Szenarien. Erklären Sie Ihre Auswahl.</a:t>
            </a:r>
          </a:p>
          <a:p>
            <a:pPr lvl="1"/>
            <a:r>
              <a:rPr lang="en-US"/>
              <a:t>Nennen und beschreiben Sie X funktionale und X nicht-funktionale Eigenschaften. Erklären Sie Ihre Entscheidung.</a:t>
            </a:r>
          </a:p>
          <a:p>
            <a:pPr lvl="1"/>
            <a:r>
              <a:rPr lang="en-US"/>
              <a:t>Sind Ihre Anforderungen gute Anforderungen? Warum?</a:t>
            </a:r>
          </a:p>
          <a:p>
            <a:r>
              <a:rPr lang="en-US"/>
              <a:t>Würden Sie den stakeholderbasierten oder szenariobasierten Ansatz zum systematischen Finden von Requirements empfehlen?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52</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Literatur</a:t>
            </a:r>
          </a:p>
        </p:txBody>
      </p:sp>
      <p:sp>
        <p:nvSpPr>
          <p:cNvPr id="6" name="Inhaltsplatzhalter 5"/>
          <p:cNvSpPr>
            <a:spLocks noGrp="1"/>
          </p:cNvSpPr>
          <p:nvPr>
            <p:ph idx="1"/>
          </p:nvPr>
        </p:nvSpPr>
        <p:spPr/>
        <p:txBody>
          <a:bodyPr/>
          <a:lstStyle/>
          <a:p>
            <a:r>
              <a:rPr lang="en-US"/>
              <a:t>Pohl. Requirements Engineering: Grundlagen, Prinzipien, Techniken. 2008</a:t>
            </a:r>
          </a:p>
          <a:p>
            <a:r>
              <a:rPr lang="en-US"/>
              <a:t>Sommerville. Software Engineering. Kapitel 6-10.</a:t>
            </a:r>
          </a:p>
        </p:txBody>
      </p:sp>
      <p:sp>
        <p:nvSpPr>
          <p:cNvPr id="4" name="Foliennummernplatzhalter 3"/>
          <p:cNvSpPr>
            <a:spLocks noGrp="1"/>
          </p:cNvSpPr>
          <p:nvPr>
            <p:ph type="sldNum" sz="quarter" idx="12"/>
          </p:nvPr>
        </p:nvSpPr>
        <p:spPr/>
        <p:txBody>
          <a:bodyPr/>
          <a:lstStyle/>
          <a:p>
            <a:fld id="{6C6AE60A-B69C-4790-82F7-3882EDF23186}" type="slidenum">
              <a:rPr lang="de-DE" smtClean="0"/>
              <a:pPr/>
              <a:t>53</a:t>
            </a:fld>
            <a:endParaRPr lang="de-D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Was </a:t>
            </a:r>
            <a:r>
              <a:rPr lang="en-US" dirty="0" err="1"/>
              <a:t>sind</a:t>
            </a:r>
            <a:r>
              <a:rPr lang="en-US" dirty="0"/>
              <a:t> Requirements</a:t>
            </a:r>
            <a:r>
              <a:rPr lang="en-US" dirty="0" smtClean="0"/>
              <a:t>? II</a:t>
            </a:r>
            <a:endParaRPr lang="en-US" dirty="0"/>
          </a:p>
        </p:txBody>
      </p:sp>
      <p:sp>
        <p:nvSpPr>
          <p:cNvPr id="3" name="Inhaltsplatzhalter 2"/>
          <p:cNvSpPr>
            <a:spLocks noGrp="1"/>
          </p:cNvSpPr>
          <p:nvPr>
            <p:ph idx="1"/>
          </p:nvPr>
        </p:nvSpPr>
        <p:spPr/>
        <p:txBody>
          <a:bodyPr/>
          <a:lstStyle/>
          <a:p>
            <a:r>
              <a:rPr lang="en-US" dirty="0" err="1"/>
              <a:t>Werden</a:t>
            </a:r>
            <a:r>
              <a:rPr lang="en-US" dirty="0"/>
              <a:t> an </a:t>
            </a:r>
            <a:r>
              <a:rPr lang="en-US" dirty="0" err="1"/>
              <a:t>ein</a:t>
            </a:r>
            <a:r>
              <a:rPr lang="en-US" dirty="0"/>
              <a:t> </a:t>
            </a:r>
            <a:r>
              <a:rPr lang="en-US" dirty="0" err="1"/>
              <a:t>Programm</a:t>
            </a:r>
            <a:r>
              <a:rPr lang="en-US" dirty="0"/>
              <a:t> </a:t>
            </a:r>
            <a:r>
              <a:rPr lang="en-US" dirty="0" err="1"/>
              <a:t>gestellt</a:t>
            </a:r>
            <a:endParaRPr lang="en-US" dirty="0"/>
          </a:p>
          <a:p>
            <a:r>
              <a:rPr lang="en-US" dirty="0" err="1"/>
              <a:t>Spezifizieren</a:t>
            </a:r>
            <a:r>
              <a:rPr lang="en-US" dirty="0"/>
              <a:t>:</a:t>
            </a:r>
          </a:p>
          <a:p>
            <a:pPr lvl="1"/>
            <a:r>
              <a:rPr lang="en-US" dirty="0" err="1"/>
              <a:t>Eigenschaften</a:t>
            </a:r>
            <a:endParaRPr lang="en-US" dirty="0"/>
          </a:p>
          <a:p>
            <a:pPr lvl="1"/>
            <a:r>
              <a:rPr lang="en-US" dirty="0" err="1"/>
              <a:t>Funktionalität</a:t>
            </a:r>
            <a:endParaRPr lang="en-US" dirty="0"/>
          </a:p>
          <a:p>
            <a:pPr lvl="1"/>
            <a:r>
              <a:rPr lang="en-US" dirty="0" err="1"/>
              <a:t>Einsatzsszenario</a:t>
            </a:r>
            <a:endParaRPr lang="en-US" dirty="0"/>
          </a:p>
          <a:p>
            <a:pPr lvl="1"/>
            <a:r>
              <a:rPr lang="en-US" dirty="0" err="1"/>
              <a:t>Qualität</a:t>
            </a:r>
            <a:endParaRPr lang="en-US" dirty="0"/>
          </a:p>
          <a:p>
            <a:r>
              <a:rPr lang="en-US" dirty="0" err="1"/>
              <a:t>Werden</a:t>
            </a:r>
            <a:r>
              <a:rPr lang="en-US" dirty="0"/>
              <a:t> von </a:t>
            </a:r>
            <a:r>
              <a:rPr lang="en-US" dirty="0" err="1"/>
              <a:t>Stakeholdern</a:t>
            </a:r>
            <a:r>
              <a:rPr lang="en-US" dirty="0"/>
              <a:t> </a:t>
            </a:r>
            <a:r>
              <a:rPr lang="en-US" dirty="0" err="1"/>
              <a:t>bestimmt</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6</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a:t>Warum</a:t>
            </a:r>
            <a:r>
              <a:rPr lang="en-US" dirty="0"/>
              <a:t> Requirements Engineering</a:t>
            </a:r>
            <a:r>
              <a:rPr lang="en-US" dirty="0" smtClean="0"/>
              <a:t>? I</a:t>
            </a:r>
            <a:endParaRPr lang="en-US" dirty="0"/>
          </a:p>
        </p:txBody>
      </p:sp>
      <p:sp>
        <p:nvSpPr>
          <p:cNvPr id="6" name="Inhaltsplatzhalter 5"/>
          <p:cNvSpPr>
            <a:spLocks noGrp="1"/>
          </p:cNvSpPr>
          <p:nvPr>
            <p:ph idx="1"/>
          </p:nvPr>
        </p:nvSpPr>
        <p:spPr/>
        <p:txBody>
          <a:bodyPr/>
          <a:lstStyle/>
          <a:p>
            <a:endParaRPr lang="en-US"/>
          </a:p>
        </p:txBody>
      </p:sp>
      <p:sp>
        <p:nvSpPr>
          <p:cNvPr id="3" name="Foliennummernplatzhalter 2"/>
          <p:cNvSpPr>
            <a:spLocks noGrp="1"/>
          </p:cNvSpPr>
          <p:nvPr>
            <p:ph type="sldNum" sz="quarter" idx="12"/>
          </p:nvPr>
        </p:nvSpPr>
        <p:spPr/>
        <p:txBody>
          <a:bodyPr/>
          <a:lstStyle/>
          <a:p>
            <a:fld id="{6C6AE60A-B69C-4790-82F7-3882EDF23186}" type="slidenum">
              <a:rPr lang="de-DE" smtClean="0"/>
              <a:pPr/>
              <a:t>7</a:t>
            </a:fld>
            <a:endParaRPr lang="de-DE"/>
          </a:p>
        </p:txBody>
      </p:sp>
      <p:pic>
        <p:nvPicPr>
          <p:cNvPr id="1026" name="Picture 2" descr="http://www.interface-gmbh.de/Anforderungen_WAS_aus_Pj_wurde.JPG"/>
          <p:cNvPicPr>
            <a:picLocks noChangeAspect="1" noChangeArrowheads="1"/>
          </p:cNvPicPr>
          <p:nvPr/>
        </p:nvPicPr>
        <p:blipFill>
          <a:blip r:embed="rId3" cstate="print"/>
          <a:srcRect/>
          <a:stretch>
            <a:fillRect/>
          </a:stretch>
        </p:blipFill>
        <p:spPr bwMode="auto">
          <a:xfrm>
            <a:off x="2095472" y="1571612"/>
            <a:ext cx="6145796" cy="4449776"/>
          </a:xfrm>
          <a:prstGeom prst="rect">
            <a:avLst/>
          </a:prstGeom>
          <a:noFill/>
        </p:spPr>
      </p:pic>
      <p:sp>
        <p:nvSpPr>
          <p:cNvPr id="40961" name="Rectangle 1"/>
          <p:cNvSpPr>
            <a:spLocks noChangeArrowheads="1"/>
          </p:cNvSpPr>
          <p:nvPr/>
        </p:nvSpPr>
        <p:spPr bwMode="auto">
          <a:xfrm>
            <a:off x="6310314" y="6021388"/>
            <a:ext cx="3571868" cy="2308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de-DE" sz="900">
                <a:latin typeface="Calibri" pitchFamily="34" charset="0"/>
                <a:ea typeface="Times New Roman" pitchFamily="18" charset="0"/>
                <a:cs typeface="Times New Roman" pitchFamily="18" charset="0"/>
              </a:rPr>
              <a:t>[Quelle: </a:t>
            </a:r>
            <a:r>
              <a:rPr lang="de-DE" sz="900">
                <a:latin typeface="Calibri" pitchFamily="34" charset="0"/>
                <a:ea typeface="Times New Roman" pitchFamily="18" charset="0"/>
                <a:cs typeface="Times New Roman" pitchFamily="18" charset="0"/>
                <a:hlinkClick r:id="rId4"/>
              </a:rPr>
              <a:t>http://www.interface-gmbh.de/RequirementsEngineering.htm</a:t>
            </a:r>
            <a:r>
              <a:rPr lang="de-DE" sz="900">
                <a:latin typeface="Calibri" pitchFamily="34" charset="0"/>
                <a:ea typeface="Times New Roman" pitchFamily="18" charset="0"/>
                <a:cs typeface="Times New Roman" pitchFamily="18" charset="0"/>
              </a:rPr>
              <a:t>]</a:t>
            </a:r>
            <a:endParaRPr lang="de-DE">
              <a:latin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Warum</a:t>
            </a:r>
            <a:r>
              <a:rPr lang="en-US" dirty="0"/>
              <a:t> Requirements Engineering</a:t>
            </a:r>
            <a:r>
              <a:rPr lang="en-US" dirty="0" smtClean="0"/>
              <a:t>? II</a:t>
            </a:r>
            <a:endParaRPr lang="en-US" dirty="0"/>
          </a:p>
        </p:txBody>
      </p:sp>
      <p:sp>
        <p:nvSpPr>
          <p:cNvPr id="3" name="Inhaltsplatzhalter 2"/>
          <p:cNvSpPr>
            <a:spLocks noGrp="1"/>
          </p:cNvSpPr>
          <p:nvPr>
            <p:ph idx="1"/>
          </p:nvPr>
        </p:nvSpPr>
        <p:spPr/>
        <p:txBody>
          <a:bodyPr/>
          <a:lstStyle/>
          <a:p>
            <a:r>
              <a:rPr lang="en-US"/>
              <a:t>Bauen wir das Richtige?</a:t>
            </a:r>
          </a:p>
        </p:txBody>
      </p:sp>
      <p:sp>
        <p:nvSpPr>
          <p:cNvPr id="4" name="Foliennummernplatzhalter 3"/>
          <p:cNvSpPr>
            <a:spLocks noGrp="1"/>
          </p:cNvSpPr>
          <p:nvPr>
            <p:ph type="sldNum" sz="quarter" idx="12"/>
          </p:nvPr>
        </p:nvSpPr>
        <p:spPr/>
        <p:txBody>
          <a:bodyPr/>
          <a:lstStyle/>
          <a:p>
            <a:fld id="{6C6AE60A-B69C-4790-82F7-3882EDF23186}" type="slidenum">
              <a:rPr lang="de-DE" smtClean="0"/>
              <a:pPr/>
              <a:t>8</a:t>
            </a:fld>
            <a:endParaRPr lang="de-DE"/>
          </a:p>
        </p:txBody>
      </p:sp>
      <p:graphicFrame>
        <p:nvGraphicFramePr>
          <p:cNvPr id="7" name="Diagramm 6"/>
          <p:cNvGraphicFramePr/>
          <p:nvPr>
            <p:extLst>
              <p:ext uri="{D42A27DB-BD31-4B8C-83A1-F6EECF244321}">
                <p14:modId xmlns:p14="http://schemas.microsoft.com/office/powerpoint/2010/main" val="1254026256"/>
              </p:ext>
            </p:extLst>
          </p:nvPr>
        </p:nvGraphicFramePr>
        <p:xfrm>
          <a:off x="2999656" y="2780928"/>
          <a:ext cx="5959834" cy="36568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Überprüfbarkeit</a:t>
            </a:r>
            <a:endParaRPr lang="en-US" dirty="0"/>
          </a:p>
        </p:txBody>
      </p:sp>
      <p:sp>
        <p:nvSpPr>
          <p:cNvPr id="3" name="Inhaltsplatzhalter 2"/>
          <p:cNvSpPr>
            <a:spLocks noGrp="1"/>
          </p:cNvSpPr>
          <p:nvPr>
            <p:ph idx="1"/>
          </p:nvPr>
        </p:nvSpPr>
        <p:spPr/>
        <p:txBody>
          <a:bodyPr>
            <a:normAutofit/>
          </a:bodyPr>
          <a:lstStyle/>
          <a:p>
            <a:r>
              <a:rPr lang="de-DE"/>
              <a:t>Szenario: Neue Firma, 3 Mitarbeiter (Gehalt 45.000 EUR)</a:t>
            </a:r>
          </a:p>
          <a:p>
            <a:r>
              <a:rPr lang="de-DE"/>
              <a:t>Bekommen Auftrag von Firma $BigCooperation</a:t>
            </a:r>
          </a:p>
          <a:p>
            <a:pPr lvl="1"/>
            <a:r>
              <a:rPr lang="de-DE"/>
              <a:t>Geschätzter Aufwand: 9 Bearbeiterjahre</a:t>
            </a:r>
          </a:p>
          <a:p>
            <a:pPr lvl="1"/>
            <a:r>
              <a:rPr lang="de-DE"/>
              <a:t>Festpreis 500.000 EUR, 250.000 EUR sofort, Rest nach Abnahme</a:t>
            </a:r>
          </a:p>
          <a:p>
            <a:r>
              <a:rPr lang="de-DE"/>
              <a:t>Fertigstellung nach 3 Jahren </a:t>
            </a:r>
          </a:p>
          <a:p>
            <a:r>
              <a:rPr lang="de-DE"/>
              <a:t>Firma verweigert Abnahme, fordert Nacharbeiten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9</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3076</Words>
  <Application>Microsoft Office PowerPoint</Application>
  <PresentationFormat>Breitbild</PresentationFormat>
  <Paragraphs>595</Paragraphs>
  <Slides>53</Slides>
  <Notes>26</Notes>
  <HiddenSlides>4</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53</vt:i4>
      </vt:variant>
    </vt:vector>
  </HeadingPairs>
  <TitlesOfParts>
    <vt:vector size="61" baseType="lpstr">
      <vt:lpstr>ＭＳ Ｐゴシック</vt:lpstr>
      <vt:lpstr>Arial</vt:lpstr>
      <vt:lpstr>Calibri</vt:lpstr>
      <vt:lpstr>Helvetica</vt:lpstr>
      <vt:lpstr>Monotype Sorts</vt:lpstr>
      <vt:lpstr>Symbol</vt:lpstr>
      <vt:lpstr>Times New Roman</vt:lpstr>
      <vt:lpstr>Larissa-Design</vt:lpstr>
      <vt:lpstr>Software Engineering Requirements Engineering</vt:lpstr>
      <vt:lpstr>Einordnung</vt:lpstr>
      <vt:lpstr>Lernziele</vt:lpstr>
      <vt:lpstr>PowerPoint-Präsentation</vt:lpstr>
      <vt:lpstr>Was sind Requirements? I</vt:lpstr>
      <vt:lpstr>Was sind Requirements? II</vt:lpstr>
      <vt:lpstr>Warum Requirements Engineering? I</vt:lpstr>
      <vt:lpstr>Warum Requirements Engineering? II</vt:lpstr>
      <vt:lpstr>Überprüfbarkeit</vt:lpstr>
      <vt:lpstr>Probleme</vt:lpstr>
      <vt:lpstr>Probleme -- Kunden</vt:lpstr>
      <vt:lpstr>Probleme -- Widersprüche</vt:lpstr>
      <vt:lpstr>Problem -- Evolution</vt:lpstr>
      <vt:lpstr>PowerPoint-Präsentation</vt:lpstr>
      <vt:lpstr>Requirements-Engineering Prozess</vt:lpstr>
      <vt:lpstr>4 Schritte</vt:lpstr>
      <vt:lpstr>4 Aktivitäten</vt:lpstr>
      <vt:lpstr>1. Anforderungsermittlung</vt:lpstr>
      <vt:lpstr>Beispiel: NoMoreWaiting (NMW)</vt:lpstr>
      <vt:lpstr>Stakeholder für NMW</vt:lpstr>
      <vt:lpstr>Szenarien für NMW</vt:lpstr>
      <vt:lpstr>Aufgabe</vt:lpstr>
      <vt:lpstr>Anforderungen für NoMoreWaiting</vt:lpstr>
      <vt:lpstr>Stakeholder- oder szenariobasiert?</vt:lpstr>
      <vt:lpstr>Use Cases und Szenarien</vt:lpstr>
      <vt:lpstr>Unified Modeling Language</vt:lpstr>
      <vt:lpstr>Use Case Diagramme</vt:lpstr>
      <vt:lpstr>Sequenzdiagramme</vt:lpstr>
      <vt:lpstr>2. Anforderungsanalyse</vt:lpstr>
      <vt:lpstr>Anforderungen für NoMoreWaiting</vt:lpstr>
      <vt:lpstr>2. Anforderungsanalyse</vt:lpstr>
      <vt:lpstr>Arten von Nicht-Funkt. Anforderungen</vt:lpstr>
      <vt:lpstr>Aufgabe</vt:lpstr>
      <vt:lpstr>Erfüllbarkeit von Anforderungen</vt:lpstr>
      <vt:lpstr>Präzise Metriken</vt:lpstr>
      <vt:lpstr>Beispiele</vt:lpstr>
      <vt:lpstr>Aufgabe</vt:lpstr>
      <vt:lpstr>3. Anforderungsbeschreibung</vt:lpstr>
      <vt:lpstr>Volere</vt:lpstr>
      <vt:lpstr>Volere: Project Drivers</vt:lpstr>
      <vt:lpstr>Volere: Project Constraints</vt:lpstr>
      <vt:lpstr>Volere: Functional Requirements</vt:lpstr>
      <vt:lpstr>Volere: Non-functional Requirements</vt:lpstr>
      <vt:lpstr>Volere: Project Issues</vt:lpstr>
      <vt:lpstr>Volere: Snow Card</vt:lpstr>
      <vt:lpstr>Bewertungskriterien</vt:lpstr>
      <vt:lpstr>Bewertungskriterien</vt:lpstr>
      <vt:lpstr>In der Praxis</vt:lpstr>
      <vt:lpstr>4. Anforderungsrevision</vt:lpstr>
      <vt:lpstr>Checkliste kann helfen</vt:lpstr>
      <vt:lpstr>Zusammenfassung</vt:lpstr>
      <vt:lpstr>Mögliche Klausurfragen</vt:lpstr>
      <vt:lpstr>Literatur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cp:lastModifiedBy>Janet</cp:lastModifiedBy>
  <cp:revision>557</cp:revision>
  <dcterms:modified xsi:type="dcterms:W3CDTF">2019-09-30T11:41:30Z</dcterms:modified>
</cp:coreProperties>
</file>