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77" r:id="rId2"/>
    <p:sldId id="303" r:id="rId3"/>
    <p:sldId id="378" r:id="rId4"/>
    <p:sldId id="395" r:id="rId5"/>
    <p:sldId id="305" r:id="rId6"/>
    <p:sldId id="317" r:id="rId7"/>
    <p:sldId id="354" r:id="rId8"/>
    <p:sldId id="304" r:id="rId9"/>
    <p:sldId id="388" r:id="rId10"/>
    <p:sldId id="396" r:id="rId11"/>
    <p:sldId id="390" r:id="rId12"/>
    <p:sldId id="391" r:id="rId13"/>
    <p:sldId id="392" r:id="rId14"/>
    <p:sldId id="393" r:id="rId15"/>
    <p:sldId id="394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71" r:id="rId26"/>
    <p:sldId id="353" r:id="rId27"/>
    <p:sldId id="397" r:id="rId28"/>
    <p:sldId id="373" r:id="rId29"/>
    <p:sldId id="374" r:id="rId30"/>
    <p:sldId id="333" r:id="rId31"/>
    <p:sldId id="326" r:id="rId32"/>
    <p:sldId id="302" r:id="rId33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3A64"/>
    <a:srgbClr val="7F0055"/>
    <a:srgbClr val="AB9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10" autoAdjust="0"/>
  </p:normalViewPr>
  <p:slideViewPr>
    <p:cSldViewPr>
      <p:cViewPr varScale="1">
        <p:scale>
          <a:sx n="82" d="100"/>
          <a:sy n="82" d="100"/>
        </p:scale>
        <p:origin x="98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453845-66D4-43A8-90C7-2E3B483ADB04}" type="datetimeFigureOut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858410-70D3-450E-8867-62600B58CA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0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21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Remeber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. I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.</a:t>
            </a:r>
          </a:p>
          <a:p>
            <a:pPr>
              <a:spcBef>
                <a:spcPct val="0"/>
              </a:spcBef>
            </a:pPr>
            <a:endParaRPr lang="de-DE" baseline="0" dirty="0" smtClean="0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E505B1-52B8-4FA1-ADF8-5B6874458AD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61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2:41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93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6F8AEC-8922-4132-B691-B3B03951958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Geschätzte Zeit:</a:t>
            </a:r>
          </a:p>
          <a:p>
            <a:pPr>
              <a:spcBef>
                <a:spcPct val="0"/>
              </a:spcBef>
            </a:pPr>
            <a:r>
              <a:rPr lang="de-DE" dirty="0"/>
              <a:t>2:43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614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1CA19E-26AA-4B2C-8C38-338F562C573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6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2:43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14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1CA19E-26AA-4B2C-8C38-338F562C573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8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Enclipse zeigen inkl. Fehler, wenn von static auf nicht static zugegriffen wird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5:48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34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F5490D-C1E9-47A5-A131-D1F8BEDD676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43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B;A;A;B;B;B;A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696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99BBBA-D2B6-4C2A-B1D4-C92008C3C97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05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57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04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D8D43A-E10F-4F17-9559-DDD62E4A44A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24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58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96656D-CE44-4561-9130-59BF66E21A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32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1h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Beispiel mit</a:t>
            </a:r>
            <a:r>
              <a:rPr lang="de-DE" baseline="0" dirty="0" smtClean="0"/>
              <a:t> leerem Array zeigen</a:t>
            </a:r>
            <a:endParaRPr lang="de-DE" dirty="0"/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3E34C4-4658-4858-AF1E-8D8F5DC4D76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04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An Tafel: Speicher reservieren vs. Objekte initialisieren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65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506895-BA6A-4E49-88CC-8A7E764184F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5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63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27F5CC-C3F6-456F-86A6-194C6F143E5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057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4D6175-8070-4745-9E41-6F4BE8AD175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28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6 : 1h10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 zeigen, wie man mit mehrdimensionalen Arrays umgeht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Note: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off.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!</a:t>
            </a:r>
            <a:endParaRPr lang="de-DE" dirty="0"/>
          </a:p>
        </p:txBody>
      </p:sp>
      <p:sp>
        <p:nvSpPr>
          <p:cNvPr id="706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18D1E9-EA28-41DA-9CA1-0DDCFEEB8E7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45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Erklären warum nur innerstes Array zusammenhängend im Speicher liegt</a:t>
            </a:r>
          </a:p>
          <a:p>
            <a:pPr>
              <a:spcBef>
                <a:spcPct val="0"/>
              </a:spcBef>
            </a:pPr>
            <a:r>
              <a:rPr lang="de-DE"/>
              <a:t>Beispiel für nicht rechteckiges Array und Probleme in Eclipse aufzeigen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6 : 1h16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27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C6C169-36CF-4C7B-9936-E03B64994E5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0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Mit Studierenden an </a:t>
            </a:r>
            <a:r>
              <a:rPr lang="de-DE" dirty="0" err="1"/>
              <a:t>Eclipse</a:t>
            </a:r>
            <a:r>
              <a:rPr lang="de-DE" dirty="0"/>
              <a:t> Klasse </a:t>
            </a:r>
            <a:r>
              <a:rPr lang="de-DE" dirty="0" err="1"/>
              <a:t>myString</a:t>
            </a:r>
            <a:r>
              <a:rPr lang="de-DE" dirty="0"/>
              <a:t> entwickeln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6 : 1h22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747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C78ABF-0C4C-4333-9D01-941767C5F97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3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1h24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Erklären, warum manchmal „==„ stimmt und manchmal nicht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68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48FCCE-44FE-4578-A8E1-A644FA5CB7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86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b="1" dirty="0"/>
              <a:t>1.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dirty="0" err="1"/>
              <a:t>average</a:t>
            </a:r>
            <a:r>
              <a:rPr lang="de-DE" b="1" dirty="0"/>
              <a:t>(</a:t>
            </a:r>
            <a:r>
              <a:rPr lang="de-DE" b="1" dirty="0" err="1"/>
              <a:t>int</a:t>
            </a:r>
            <a:r>
              <a:rPr lang="de-DE" b="1" dirty="0"/>
              <a:t>[] </a:t>
            </a:r>
            <a:r>
              <a:rPr lang="de-DE" b="1" dirty="0" err="1"/>
              <a:t>data</a:t>
            </a:r>
            <a:r>
              <a:rPr lang="de-DE" b="1" dirty="0"/>
              <a:t>){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dirty="0" err="1"/>
              <a:t>sum</a:t>
            </a:r>
            <a:r>
              <a:rPr lang="de-DE" b="1" dirty="0"/>
              <a:t> = 0;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for</a:t>
            </a:r>
            <a:r>
              <a:rPr lang="de-DE" b="1" dirty="0"/>
              <a:t>(</a:t>
            </a:r>
            <a:r>
              <a:rPr lang="de-DE" b="1" dirty="0" err="1"/>
              <a:t>int</a:t>
            </a:r>
            <a:r>
              <a:rPr lang="de-DE" b="1" dirty="0"/>
              <a:t> i = 0; i &lt; </a:t>
            </a:r>
            <a:r>
              <a:rPr lang="de-DE" b="1" dirty="0" err="1"/>
              <a:t>data.length</a:t>
            </a:r>
            <a:r>
              <a:rPr lang="de-DE" b="1" dirty="0"/>
              <a:t>; ++i) {</a:t>
            </a:r>
          </a:p>
          <a:p>
            <a:pPr>
              <a:spcBef>
                <a:spcPct val="0"/>
              </a:spcBef>
            </a:pPr>
            <a:r>
              <a:rPr lang="de-DE" dirty="0" err="1"/>
              <a:t>sum</a:t>
            </a:r>
            <a:r>
              <a:rPr lang="de-DE" dirty="0"/>
              <a:t> += </a:t>
            </a:r>
            <a:r>
              <a:rPr lang="de-DE" dirty="0" err="1"/>
              <a:t>data</a:t>
            </a:r>
            <a:r>
              <a:rPr lang="de-DE" dirty="0"/>
              <a:t>[i];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return</a:t>
            </a:r>
            <a:r>
              <a:rPr lang="de-DE" b="1" dirty="0"/>
              <a:t> </a:t>
            </a:r>
            <a:r>
              <a:rPr lang="de-DE" b="1" dirty="0" err="1"/>
              <a:t>sum</a:t>
            </a:r>
            <a:r>
              <a:rPr lang="de-DE" b="1" dirty="0"/>
              <a:t> / </a:t>
            </a:r>
            <a:r>
              <a:rPr lang="de-DE" b="1" dirty="0" err="1"/>
              <a:t>data.length</a:t>
            </a:r>
            <a:r>
              <a:rPr lang="de-DE" b="1" dirty="0"/>
              <a:t>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dirty="0"/>
              <a:t>2.</a:t>
            </a:r>
          </a:p>
          <a:p>
            <a:pPr>
              <a:spcBef>
                <a:spcPct val="0"/>
              </a:spcBef>
            </a:pPr>
            <a:r>
              <a:rPr lang="de-DE" dirty="0"/>
              <a:t>+**++*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1h33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788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189362-A521-4AAF-AC2D-C9D5AC2C17D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46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29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A2145B-A6C7-428A-807F-14DC1906C5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70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49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A0EEB0-F9A4-4897-8B06-9ED4F8A6770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34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1h28</a:t>
            </a:r>
          </a:p>
        </p:txBody>
      </p:sp>
      <p:sp>
        <p:nvSpPr>
          <p:cNvPr id="870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C1D257-641A-4B1C-AE42-991B1002B33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31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1h14</a:t>
            </a:r>
          </a:p>
        </p:txBody>
      </p:sp>
      <p:sp>
        <p:nvSpPr>
          <p:cNvPr id="890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E528DD-E2E0-4DAF-A145-7E1FB27957A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2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</a:t>
            </a:r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688A20-B5F7-48B6-B2D9-F5CF03E4513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38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Heap: 1,2,3,5,9,10,14,16</a:t>
            </a:r>
          </a:p>
          <a:p>
            <a:pPr>
              <a:spcBef>
                <a:spcPct val="0"/>
              </a:spcBef>
            </a:pPr>
            <a:r>
              <a:rPr lang="de-DE"/>
              <a:t>Stack: 4,6,7,8,11,12,13,15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5 : 1h19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911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68EC85-27EB-466F-BFE3-53461921DB1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2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</a:t>
            </a:r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9B7927-0003-4CEB-9410-CDF135212D2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1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90A39C-C195-49E6-86C2-CFB4F4AE636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8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2B335D-AA90-49B0-9F3B-9A38FB3019B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8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1h14</a:t>
            </a:r>
          </a:p>
        </p:txBody>
      </p:sp>
      <p:sp>
        <p:nvSpPr>
          <p:cNvPr id="235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E6A208-C0C3-4C59-BC78-0EE831B0156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13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12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56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CC3BDB-40C3-447C-A4D8-CAC1375D01D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0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0:39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73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E8D531-076B-4835-BA72-12174FD5710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0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B6F57-2EA7-4CC1-A3DF-B58F19067604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006F-2CE2-451C-A17D-9E81B33952F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2A161-8BD6-408C-95AE-1E31A8B082E7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1EBE0-0647-4241-AC04-FA2305430A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3F703-9531-414A-A0E4-24DE0B7C72E6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F997-068D-4CC4-9C22-307E8A5EEF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0B835-A752-45D1-9523-FC4853EFA0EE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678FB-3A5A-4AE1-A878-F137DAA2DA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E83B-AE54-4671-8873-88BE09F7D48B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4251A-F674-4E34-84C8-A3B76C8D5F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37A3-3397-450E-A35F-9CBF5FE5C240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9CDFC-21C6-4271-B10E-2D8AEBD3C87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B4DAD-C3AE-441C-9ADC-F3C95AC51818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C1D1F-43E9-4089-9B7A-B34ADCFE08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05902-99D7-40E5-8AA4-5937911A0428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38ACF-3ED0-492B-840A-C24D45A6B6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62ED1-F7DF-4200-843E-8BF0FA2F60E8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8C7D8-9ABC-4120-8615-E0C3C50B4B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61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8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796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61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0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61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9" y="3573018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869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3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63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51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25B45-4904-48CF-B0CF-46710DD6F721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6984" y="660717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C6ADE-CA09-423F-A913-D0AEB0ED8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ED598-6D20-4FA6-9F73-EB64FE9AA9FC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B4A91-3FC6-4852-B3F3-D0B01D8C6A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9FD84E-64FD-471D-B8D5-4822EAF8F791}" type="datetime1">
              <a:rPr lang="de-DE"/>
              <a:pPr>
                <a:defRPr/>
              </a:pPr>
              <a:t>11.09.2019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7932-38A8-4F1F-8B12-72CEEC5660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32DE716C-EF71-41EF-8BA9-DB48FFD0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pPr algn="l" eaLnBrk="1" hangingPunct="1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 Basics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1" dirty="0">
                <a:solidFill>
                  <a:srgbClr val="AB9DDB"/>
                </a:solidFill>
              </a:rPr>
              <a:t>Arrays, Strings, Static-Schlüsselwort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9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Objects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F182-A9D7-4B1A-82B3-563459180654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34819" name="Rechteck 4"/>
          <p:cNvSpPr>
            <a:spLocks noChangeArrowheads="1"/>
          </p:cNvSpPr>
          <p:nvPr/>
        </p:nvSpPr>
        <p:spPr bwMode="auto">
          <a:xfrm>
            <a:off x="2207568" y="2650231"/>
            <a:ext cx="58864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Person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setName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 ()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movesHouse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pic>
        <p:nvPicPr>
          <p:cNvPr id="3074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920" y="2563963"/>
            <a:ext cx="12160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6456363" y="2420888"/>
            <a:ext cx="4176712" cy="43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Instance </a:t>
            </a:r>
            <a:r>
              <a:rPr lang="de-DE" sz="2000" dirty="0" err="1" smtClean="0">
                <a:latin typeface="Calibri" pitchFamily="34" charset="0"/>
              </a:rPr>
              <a:t>methods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defined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within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yet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they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apply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objects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 err="1" smtClean="0">
                <a:latin typeface="Calibri" pitchFamily="34" charset="0"/>
              </a:rPr>
              <a:t>instances</a:t>
            </a:r>
            <a:r>
              <a:rPr lang="de-DE" sz="2000" dirty="0" smtClean="0">
                <a:latin typeface="Calibri" pitchFamily="34" charset="0"/>
              </a:rPr>
              <a:t>)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this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Thus,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first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create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object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use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instance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method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 </a:t>
            </a:r>
            <a:r>
              <a:rPr lang="de-DE" sz="2000" dirty="0" err="1" smtClean="0">
                <a:latin typeface="Calibri" pitchFamily="34" charset="0"/>
              </a:rPr>
              <a:t>other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words</a:t>
            </a:r>
            <a:r>
              <a:rPr lang="de-DE" sz="2000" dirty="0" smtClean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I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ask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about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age</a:t>
            </a:r>
            <a:r>
              <a:rPr lang="de-DE" sz="2000" dirty="0" smtClean="0">
                <a:latin typeface="Calibri" pitchFamily="34" charset="0"/>
              </a:rPr>
              <a:t>, I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concrete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person</a:t>
            </a:r>
            <a:endParaRPr lang="de-DE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/>
              <a:t> </a:t>
            </a:r>
            <a:r>
              <a:rPr lang="de-DE" dirty="0" smtClean="0"/>
              <a:t>Keyword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Objects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endParaRPr lang="de-DE" dirty="0" smtClean="0"/>
          </a:p>
          <a:p>
            <a:pPr lvl="1"/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endParaRPr lang="de-DE" dirty="0" smtClean="0"/>
          </a:p>
          <a:p>
            <a:pPr lvl="1"/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formulas</a:t>
            </a:r>
            <a:endParaRPr lang="de-DE" dirty="0" smtClean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general</a:t>
            </a:r>
            <a:r>
              <a:rPr lang="de-DE" dirty="0" smtClean="0"/>
              <a:t>: </a:t>
            </a:r>
            <a:r>
              <a:rPr lang="de-DE" dirty="0" err="1" smtClean="0"/>
              <a:t>utility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smtClean="0"/>
              <a:t>Management variables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(e.g.,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)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denotes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FA5AB-9690-4962-870C-77F0F5EBEBA3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7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vs. </a:t>
            </a:r>
            <a:r>
              <a:rPr lang="de-DE" dirty="0" smtClean="0"/>
              <a:t>Instance: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Instance: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instantiated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Static</a:t>
            </a:r>
            <a:r>
              <a:rPr lang="de-DE" dirty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Statics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instnace</a:t>
            </a:r>
            <a:r>
              <a:rPr lang="de-DE" dirty="0" smtClean="0"/>
              <a:t> (non-</a:t>
            </a:r>
            <a:r>
              <a:rPr lang="de-DE" dirty="0" err="1" smtClean="0"/>
              <a:t>static</a:t>
            </a:r>
            <a:r>
              <a:rPr lang="de-DE" dirty="0" smtClean="0"/>
              <a:t>)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require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8C945-7E4E-4301-9B60-6A2BE136699B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vs. </a:t>
            </a:r>
            <a:r>
              <a:rPr lang="de-DE" dirty="0" smtClean="0"/>
              <a:t>Instance: Variables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Instance: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valid </a:t>
            </a:r>
            <a:r>
              <a:rPr lang="de-DE" dirty="0" err="1" smtClean="0"/>
              <a:t>only</a:t>
            </a:r>
            <a:r>
              <a:rPr lang="de-DE" dirty="0" smtClean="0"/>
              <a:t> per </a:t>
            </a:r>
            <a:r>
              <a:rPr lang="de-DE" dirty="0" err="1" smtClean="0"/>
              <a:t>object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Static</a:t>
            </a:r>
            <a:r>
              <a:rPr lang="de-DE" dirty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sees</a:t>
            </a:r>
            <a:r>
              <a:rPr lang="de-DE" dirty="0" smtClean="0"/>
              <a:t> </a:t>
            </a:r>
            <a:r>
              <a:rPr lang="de-DE" b="1" dirty="0" err="1" smtClean="0"/>
              <a:t>exactly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same variable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8C945-7E4E-4301-9B60-6A2BE136699B}" type="slidenum">
              <a:rPr lang="de-DE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DE" dirty="0" err="1" smtClean="0"/>
              <a:t>Usage</a:t>
            </a:r>
            <a:r>
              <a:rPr lang="de-DE" dirty="0" smtClean="0"/>
              <a:t>: </a:t>
            </a:r>
            <a:endParaRPr lang="de-DE" dirty="0"/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className.Attribute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className.Method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>
                <a:solidFill>
                  <a:srgbClr val="FF0000"/>
                </a:solidFill>
              </a:rPr>
              <a:t>Hinweis: </a:t>
            </a:r>
            <a:r>
              <a:rPr lang="de-DE" dirty="0" smtClean="0"/>
              <a:t>CLASSNAME, not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!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>
                <a:latin typeface="Consolas" pitchFamily="49" charset="0"/>
              </a:rPr>
              <a:t>Person. </a:t>
            </a:r>
            <a:r>
              <a:rPr lang="de-DE" dirty="0" err="1" smtClean="0">
                <a:latin typeface="Consolas" pitchFamily="49" charset="0"/>
              </a:rPr>
              <a:t>numPeople</a:t>
            </a:r>
            <a:r>
              <a:rPr lang="de-DE" dirty="0" smtClean="0"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= </a:t>
            </a:r>
            <a:r>
              <a:rPr lang="de-DE" dirty="0" smtClean="0">
                <a:latin typeface="Consolas" pitchFamily="49" charset="0"/>
              </a:rPr>
              <a:t>20; (</a:t>
            </a:r>
            <a:r>
              <a:rPr lang="de-DE" b="1" dirty="0" smtClean="0">
                <a:latin typeface="+mj-lt"/>
              </a:rPr>
              <a:t>not</a:t>
            </a:r>
            <a:r>
              <a:rPr lang="de-DE" dirty="0" smtClean="0">
                <a:latin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</a:rPr>
              <a:t>kathryn.numPeople</a:t>
            </a:r>
            <a:r>
              <a:rPr lang="de-DE" dirty="0" smtClean="0">
                <a:latin typeface="Consolas" pitchFamily="49" charset="0"/>
              </a:rPr>
              <a:t> = 20)</a:t>
            </a:r>
            <a:endParaRPr lang="de-DE" dirty="0">
              <a:latin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</a:rPr>
              <a:t>Math.sqrt</a:t>
            </a:r>
            <a:r>
              <a:rPr lang="de-DE" dirty="0">
                <a:latin typeface="Consolas" pitchFamily="49" charset="0"/>
              </a:rPr>
              <a:t>(4);</a:t>
            </a:r>
            <a:endParaRPr lang="de-DE" dirty="0"/>
          </a:p>
          <a:p>
            <a:r>
              <a:rPr lang="de-DE" dirty="0" smtClean="0"/>
              <a:t>Constants</a:t>
            </a:r>
            <a:endParaRPr lang="de-DE" dirty="0"/>
          </a:p>
          <a:p>
            <a:pPr lvl="1"/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double </a:t>
            </a:r>
            <a:r>
              <a:rPr lang="de-DE" dirty="0">
                <a:latin typeface="Consolas" pitchFamily="49" charset="0"/>
              </a:rPr>
              <a:t>PI = </a:t>
            </a:r>
            <a:r>
              <a:rPr lang="de-DE" dirty="0"/>
              <a:t>3.14159265359;  // </a:t>
            </a:r>
            <a:r>
              <a:rPr lang="de-DE" dirty="0" err="1" smtClean="0"/>
              <a:t>stored</a:t>
            </a:r>
            <a:r>
              <a:rPr lang="de-DE" dirty="0" smtClean="0"/>
              <a:t> per </a:t>
            </a:r>
            <a:r>
              <a:rPr lang="de-DE" dirty="0" err="1" smtClean="0"/>
              <a:t>object</a:t>
            </a:r>
            <a:r>
              <a:rPr lang="de-DE" dirty="0" smtClean="0"/>
              <a:t> (not </a:t>
            </a:r>
            <a:r>
              <a:rPr lang="de-DE" dirty="0" err="1" smtClean="0"/>
              <a:t>good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double </a:t>
            </a:r>
            <a:r>
              <a:rPr lang="de-DE" dirty="0">
                <a:latin typeface="Consolas" pitchFamily="49" charset="0"/>
              </a:rPr>
              <a:t>PI = </a:t>
            </a:r>
            <a:r>
              <a:rPr lang="de-DE" dirty="0"/>
              <a:t>3.14159265359; //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 smtClean="0"/>
              <a:t>good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26E8A-786B-4B1A-97BA-E04D4C8777C7}" type="slidenum">
              <a:rPr lang="de-DE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8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oder Instance… Wie würden Sie die Methode / das Attribut implementieren?</a:t>
            </a:r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4BFC4-D45F-4DD0-ACD5-F62AFD5B64E3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686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Static</a:t>
            </a:r>
            <a:r>
              <a:rPr lang="de-DE" dirty="0" smtClean="0"/>
              <a:t> vs. Instance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34056"/>
              </p:ext>
            </p:extLst>
          </p:nvPr>
        </p:nvGraphicFramePr>
        <p:xfrm>
          <a:off x="1847528" y="3175284"/>
          <a:ext cx="7848948" cy="355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r>
                        <a:rPr lang="de-DE" u="sng" dirty="0"/>
                        <a:t>M</a:t>
                      </a:r>
                      <a:r>
                        <a:rPr lang="de-DE" dirty="0"/>
                        <a:t>ethode / </a:t>
                      </a:r>
                      <a:r>
                        <a:rPr lang="de-DE" u="sng" dirty="0"/>
                        <a:t>A</a:t>
                      </a:r>
                      <a:r>
                        <a:rPr lang="de-DE" dirty="0"/>
                        <a:t>ttribut: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Static</a:t>
                      </a:r>
                      <a:r>
                        <a:rPr lang="de-DE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Instance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M: </a:t>
                      </a:r>
                      <a:r>
                        <a:rPr lang="de-DE" dirty="0" smtClean="0"/>
                        <a:t>Change </a:t>
                      </a:r>
                      <a:r>
                        <a:rPr lang="de-DE" dirty="0" err="1" smtClean="0"/>
                        <a:t>age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err="1" smtClean="0"/>
                        <a:t>Number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all </a:t>
                      </a:r>
                      <a:r>
                        <a:rPr lang="de-DE" dirty="0" err="1" smtClean="0"/>
                        <a:t>created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persons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M: </a:t>
                      </a:r>
                      <a:r>
                        <a:rPr lang="de-DE" dirty="0" err="1" smtClean="0"/>
                        <a:t>Multiplying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two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numbers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M: </a:t>
                      </a:r>
                      <a:r>
                        <a:rPr lang="de-DE" dirty="0" err="1" smtClean="0"/>
                        <a:t>Compare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person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another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err="1" smtClean="0"/>
                        <a:t>Friends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smtClean="0"/>
                        <a:t>Books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library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smtClean="0"/>
                        <a:t>Value-</a:t>
                      </a:r>
                      <a:r>
                        <a:rPr lang="de-DE" dirty="0" err="1" smtClean="0"/>
                        <a:t>added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tax</a:t>
                      </a:r>
                      <a:r>
                        <a:rPr lang="de-DE" dirty="0" smtClean="0"/>
                        <a:t> (VAT)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8"/>
          <p:cNvSpPr>
            <a:spLocks noChangeArrowheads="1"/>
          </p:cNvSpPr>
          <p:nvPr/>
        </p:nvSpPr>
        <p:spPr bwMode="auto">
          <a:xfrm>
            <a:off x="9724640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9394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17541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Arrays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88388" y="6592889"/>
            <a:ext cx="2133600" cy="365125"/>
          </a:xfrm>
        </p:spPr>
        <p:txBody>
          <a:bodyPr/>
          <a:lstStyle/>
          <a:p>
            <a:pPr>
              <a:defRPr/>
            </a:pPr>
            <a:fld id="{A9BE0A08-54B9-441F-ACBB-44300E996609}" type="slidenum">
              <a:rPr lang="de-DE"/>
              <a:pPr>
                <a:defRPr/>
              </a:pPr>
              <a:t>16</a:t>
            </a:fld>
            <a:endParaRPr lang="de-DE" dirty="0"/>
          </a:p>
        </p:txBody>
      </p:sp>
      <p:pic>
        <p:nvPicPr>
          <p:cNvPr id="2050" name="Picture 2" descr="http://www.thelivingmoon.com/45jack_files/04images/Nellis_AFB/Solar_Array/Nellis_Array_05_900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4655840" y="1988840"/>
            <a:ext cx="5630682" cy="42230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do,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9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r>
              <a:rPr lang="de-DE" dirty="0" smtClean="0"/>
              <a:t> (also </a:t>
            </a:r>
            <a:r>
              <a:rPr lang="de-DE" dirty="0" err="1" smtClean="0"/>
              <a:t>persons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person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do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Twiiter-followers</a:t>
            </a:r>
            <a:r>
              <a:rPr lang="de-DE" dirty="0" smtClean="0"/>
              <a:t>? Add 100 </a:t>
            </a:r>
            <a:r>
              <a:rPr lang="de-DE" dirty="0" err="1" smtClean="0"/>
              <a:t>persons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Songs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B5C01-7A39-4493-93F7-ADB7AF2A3651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295800" y="2492896"/>
            <a:ext cx="457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  <a:endParaRPr lang="de-DE" sz="1600" dirty="0"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freund1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freund2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freund3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freund4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freund5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freund6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freund7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freund8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freund9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Answer</a:t>
            </a:r>
            <a:r>
              <a:rPr lang="de-DE" dirty="0" smtClean="0"/>
              <a:t>: </a:t>
            </a:r>
            <a:r>
              <a:rPr lang="de-DE" b="1" dirty="0">
                <a:solidFill>
                  <a:srgbClr val="AB9DDB"/>
                </a:solidFill>
              </a:rPr>
              <a:t>Array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/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the</a:t>
            </a:r>
            <a:r>
              <a:rPr lang="de-DE" b="1" dirty="0" smtClean="0">
                <a:solidFill>
                  <a:srgbClr val="AB9DDB"/>
                </a:solidFill>
              </a:rPr>
              <a:t> same type </a:t>
            </a:r>
            <a:r>
              <a:rPr lang="de-DE" dirty="0" smtClean="0"/>
              <a:t>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summarized</a:t>
            </a:r>
            <a:r>
              <a:rPr lang="de-DE" dirty="0" smtClean="0"/>
              <a:t> in </a:t>
            </a:r>
            <a:r>
              <a:rPr lang="de-DE" b="1" dirty="0" err="1" smtClean="0">
                <a:solidFill>
                  <a:srgbClr val="AB9DDB"/>
                </a:solidFill>
              </a:rPr>
              <a:t>one</a:t>
            </a:r>
            <a:r>
              <a:rPr lang="de-DE" b="1" dirty="0" smtClean="0">
                <a:solidFill>
                  <a:srgbClr val="AB9DDB"/>
                </a:solidFill>
              </a:rPr>
              <a:t> variable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Declaration</a:t>
            </a:r>
            <a:r>
              <a:rPr lang="de-DE" dirty="0" smtClean="0"/>
              <a:t> via „[ </a:t>
            </a:r>
            <a:r>
              <a:rPr lang="de-DE" dirty="0"/>
              <a:t>]“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r>
              <a:rPr lang="de-DE" b="1" dirty="0" smtClean="0">
                <a:solidFill>
                  <a:srgbClr val="AB9DDB"/>
                </a:solidFill>
              </a:rPr>
              <a:t>Index in </a:t>
            </a:r>
            <a:r>
              <a:rPr lang="de-DE" b="1" dirty="0" err="1" smtClean="0">
                <a:solidFill>
                  <a:srgbClr val="AB9DDB"/>
                </a:solidFill>
              </a:rPr>
              <a:t>arrays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start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with</a:t>
            </a:r>
            <a:r>
              <a:rPr lang="de-DE" b="1" dirty="0" smtClean="0">
                <a:solidFill>
                  <a:srgbClr val="AB9DDB"/>
                </a:solidFill>
              </a:rPr>
              <a:t> 0!</a:t>
            </a:r>
            <a:endParaRPr lang="de-DE" b="1" dirty="0">
              <a:solidFill>
                <a:srgbClr val="AB9DDB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95D76-807F-4856-B2C0-4955FA6C0DBF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3611563" y="3430032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fiveInts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; 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3544889" y="3764996"/>
            <a:ext cx="287337" cy="3444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3216276" y="4109482"/>
            <a:ext cx="627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Type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170363" y="3764996"/>
            <a:ext cx="0" cy="3444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3792539" y="4109482"/>
            <a:ext cx="682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Array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4943475" y="3766582"/>
            <a:ext cx="0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4511675" y="411742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Name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6024563" y="3766582"/>
            <a:ext cx="0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5459413" y="4110202"/>
            <a:ext cx="2005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Reserve </a:t>
            </a:r>
            <a:r>
              <a:rPr lang="de-DE" dirty="0" err="1" smtClean="0">
                <a:latin typeface="Calibri" pitchFamily="34" charset="0"/>
              </a:rPr>
              <a:t>memory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6888163" y="3798333"/>
            <a:ext cx="1008062" cy="2968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7192964" y="4133296"/>
            <a:ext cx="2016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five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int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values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6210301" y="5732463"/>
          <a:ext cx="33720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feld 27"/>
          <p:cNvSpPr txBox="1">
            <a:spLocks noChangeArrowheads="1"/>
          </p:cNvSpPr>
          <p:nvPr/>
        </p:nvSpPr>
        <p:spPr bwMode="auto">
          <a:xfrm>
            <a:off x="6310314" y="611663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0</a:t>
            </a:r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7089776" y="611505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1</a:t>
            </a:r>
          </a:p>
        </p:txBody>
      </p:sp>
      <p:sp>
        <p:nvSpPr>
          <p:cNvPr id="30" name="Textfeld 29"/>
          <p:cNvSpPr txBox="1">
            <a:spLocks noChangeArrowheads="1"/>
          </p:cNvSpPr>
          <p:nvPr/>
        </p:nvSpPr>
        <p:spPr bwMode="auto">
          <a:xfrm>
            <a:off x="7745414" y="61118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2</a:t>
            </a:r>
          </a:p>
        </p:txBody>
      </p: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8399463" y="6116638"/>
            <a:ext cx="303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3</a:t>
            </a: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9120189" y="61102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4</a:t>
            </a:r>
          </a:p>
        </p:txBody>
      </p:sp>
      <p:sp>
        <p:nvSpPr>
          <p:cNvPr id="2" name="Rechteck 1"/>
          <p:cNvSpPr/>
          <p:nvPr/>
        </p:nvSpPr>
        <p:spPr>
          <a:xfrm>
            <a:off x="4021165" y="342900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        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21" grpId="0"/>
      <p:bldP spid="23" grpId="0"/>
      <p:bldP spid="25" grpId="0"/>
      <p:bldP spid="28" grpId="0"/>
      <p:bldP spid="29" grpId="0"/>
      <p:bldP spid="30" grpId="0"/>
      <p:bldP spid="31" grpId="0"/>
      <p:bldP spid="32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III</a:t>
            </a:r>
          </a:p>
        </p:txBody>
      </p:sp>
      <p:sp>
        <p:nvSpPr>
          <p:cNvPr id="6553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, </a:t>
            </a:r>
            <a:r>
              <a:rPr lang="de-DE" b="1" dirty="0" err="1" smtClean="0">
                <a:solidFill>
                  <a:srgbClr val="AB9DDB"/>
                </a:solidFill>
              </a:rPr>
              <a:t>no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object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is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initialized</a:t>
            </a:r>
            <a:endParaRPr lang="de-DE" b="1" dirty="0" smtClean="0">
              <a:solidFill>
                <a:srgbClr val="AB9DDB"/>
              </a:solidFill>
            </a:endParaRPr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reserved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8ABB-002A-4D83-BF3A-C1C96B338C4B}" type="slidenum">
              <a:rPr lang="de-DE"/>
              <a:pPr>
                <a:defRPr/>
              </a:pPr>
              <a:t>19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2495550" y="5938838"/>
          <a:ext cx="6744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468688" y="3141663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friends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Person[10];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2495550" y="3494088"/>
          <a:ext cx="6744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2640014" y="4594225"/>
            <a:ext cx="6173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for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 = 0; i &lt; friends.</a:t>
            </a:r>
            <a:r>
              <a:rPr lang="nn-NO" dirty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; ++i)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friends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[i]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"Mein"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"Freund"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263842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0</a:t>
            </a:r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331787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1</a:t>
            </a: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4008439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2</a:t>
            </a: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72757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3</a:t>
            </a: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467351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4</a:t>
            </a:r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6096001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5</a:t>
            </a: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6743701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6</a:t>
            </a: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7391401" y="3871914"/>
            <a:ext cx="303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7</a:t>
            </a:r>
          </a:p>
        </p:txBody>
      </p: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8040689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8</a:t>
            </a:r>
          </a:p>
        </p:txBody>
      </p: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875982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9</a:t>
            </a:r>
          </a:p>
        </p:txBody>
      </p: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2495550" y="5589588"/>
            <a:ext cx="585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i==0</a:t>
            </a: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3216275" y="5589588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i==1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3863975" y="5589588"/>
            <a:ext cx="585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i==2</a:t>
            </a:r>
          </a:p>
        </p:txBody>
      </p: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8589963" y="5550983"/>
            <a:ext cx="5854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i==9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7507289" y="1412875"/>
            <a:ext cx="1275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Java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classes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3935413" y="1597025"/>
            <a:ext cx="3600450" cy="103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7535864" y="1773238"/>
            <a:ext cx="2045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Variables,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constants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7491413" y="5035550"/>
            <a:ext cx="3266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Data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types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primitive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&amp;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complex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)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3935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H="1">
            <a:off x="3889375" y="5219700"/>
            <a:ext cx="3602038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1" y="195738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5914" y="177323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476" y="1317626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2420938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3141663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7100" y="355441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1363" y="40084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5888" y="41417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7463" y="42497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1200" y="45815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4113" y="5516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3838" y="58054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0013" y="616585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1584" y="1628800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3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75614" y="183174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832960" y="204714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4799856" y="178210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91050" y="49288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677006" y="5304480"/>
            <a:ext cx="212752" cy="212752"/>
          </a:xfrm>
          <a:prstGeom prst="rect">
            <a:avLst/>
          </a:prstGeom>
          <a:noFill/>
          <a:extLst/>
        </p:spPr>
      </p:pic>
      <p:sp>
        <p:nvSpPr>
          <p:cNvPr id="48" name="Textfeld 47"/>
          <p:cNvSpPr txBox="1">
            <a:spLocks noChangeArrowheads="1"/>
          </p:cNvSpPr>
          <p:nvPr/>
        </p:nvSpPr>
        <p:spPr bwMode="auto">
          <a:xfrm>
            <a:off x="7535863" y="2387600"/>
            <a:ext cx="28219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Constructors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,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assignments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,..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49" name="Textfeld 48"/>
          <p:cNvSpPr txBox="1">
            <a:spLocks noChangeArrowheads="1"/>
          </p:cNvSpPr>
          <p:nvPr/>
        </p:nvSpPr>
        <p:spPr bwMode="auto">
          <a:xfrm>
            <a:off x="7516814" y="3132138"/>
            <a:ext cx="1028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Methods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50" name="Textfeld 49"/>
          <p:cNvSpPr txBox="1">
            <a:spLocks noChangeArrowheads="1"/>
          </p:cNvSpPr>
          <p:nvPr/>
        </p:nvSpPr>
        <p:spPr bwMode="auto">
          <a:xfrm>
            <a:off x="7507289" y="5589588"/>
            <a:ext cx="201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Constrol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structures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51" name="Textfeld 50"/>
          <p:cNvSpPr txBox="1">
            <a:spLocks noChangeArrowheads="1"/>
          </p:cNvSpPr>
          <p:nvPr/>
        </p:nvSpPr>
        <p:spPr bwMode="auto">
          <a:xfrm>
            <a:off x="7540626" y="4067175"/>
            <a:ext cx="1906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OOP: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Instantiation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3916363" y="2565400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 flipH="1" flipV="1">
            <a:off x="3959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4494213" y="4252914"/>
            <a:ext cx="3041650" cy="25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50" idx="1"/>
          </p:cNvCxnSpPr>
          <p:nvPr/>
        </p:nvCxnSpPr>
        <p:spPr>
          <a:xfrm flipH="1" flipV="1">
            <a:off x="4008439" y="5732466"/>
            <a:ext cx="3498850" cy="41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38067" y="45405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5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783382" y="4274407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5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639616" y="411845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59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5825030" y="400880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60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61093" y="3557832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6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012139" y="3185630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62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005288" y="2430718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63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9421" y="5534371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6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764279" y="5833835"/>
            <a:ext cx="158883" cy="158883"/>
          </a:xfrm>
          <a:prstGeom prst="rect">
            <a:avLst/>
          </a:prstGeom>
          <a:noFill/>
          <a:extLst/>
        </p:spPr>
      </p:pic>
      <p:pic>
        <p:nvPicPr>
          <p:cNvPr id="6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639617" y="6222446"/>
            <a:ext cx="158883" cy="158883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48" grpId="0"/>
      <p:bldP spid="49" grpId="0"/>
      <p:bldP spid="50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Initialization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array</a:t>
            </a:r>
            <a:r>
              <a:rPr lang="de-DE" dirty="0" smtClean="0"/>
              <a:t> via </a:t>
            </a:r>
            <a:r>
              <a:rPr lang="de-DE" dirty="0" err="1" smtClean="0"/>
              <a:t>variablename.</a:t>
            </a:r>
            <a:r>
              <a:rPr lang="de-DE" b="1" dirty="0" err="1" smtClean="0">
                <a:solidFill>
                  <a:srgbClr val="AB9DDB"/>
                </a:solidFill>
              </a:rPr>
              <a:t>length</a:t>
            </a:r>
            <a:endParaRPr lang="de-DE" b="1" dirty="0">
              <a:solidFill>
                <a:srgbClr val="AB9DDB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Again</a:t>
            </a:r>
            <a:r>
              <a:rPr lang="de-DE" dirty="0" smtClean="0"/>
              <a:t>: Access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0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- 1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8FC7B-D9BF-48B7-8534-823EF176E001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927648" y="5223333"/>
            <a:ext cx="568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fiveInts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[5];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fiveInts.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</a:rPr>
              <a:t>//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</a:rPr>
              <a:t>returns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67590" name="Rechteck 10"/>
          <p:cNvSpPr>
            <a:spLocks noChangeArrowheads="1"/>
          </p:cNvSpPr>
          <p:nvPr/>
        </p:nvSpPr>
        <p:spPr bwMode="auto">
          <a:xfrm>
            <a:off x="4943476" y="1557338"/>
            <a:ext cx="3984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[] fiveInts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[5];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 </a:t>
            </a:r>
          </a:p>
        </p:txBody>
      </p:sp>
      <p:sp>
        <p:nvSpPr>
          <p:cNvPr id="67591" name="Rechteck 12"/>
          <p:cNvSpPr>
            <a:spLocks noChangeArrowheads="1"/>
          </p:cNvSpPr>
          <p:nvPr/>
        </p:nvSpPr>
        <p:spPr bwMode="auto">
          <a:xfrm>
            <a:off x="4943475" y="19192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fourInts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fourInts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[4];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7824788" y="2108200"/>
            <a:ext cx="107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7824788" y="2397125"/>
            <a:ext cx="107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4" name="Textfeld 16"/>
          <p:cNvSpPr txBox="1">
            <a:spLocks noChangeArrowheads="1"/>
          </p:cNvSpPr>
          <p:nvPr/>
        </p:nvSpPr>
        <p:spPr bwMode="auto">
          <a:xfrm>
            <a:off x="9077326" y="1924050"/>
            <a:ext cx="1266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Declaration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7595" name="Textfeld 17"/>
          <p:cNvSpPr txBox="1">
            <a:spLocks noChangeArrowheads="1"/>
          </p:cNvSpPr>
          <p:nvPr/>
        </p:nvSpPr>
        <p:spPr bwMode="auto">
          <a:xfrm>
            <a:off x="9077325" y="2217739"/>
            <a:ext cx="17716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Initialization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(Memory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reserved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2387601" y="3059114"/>
            <a:ext cx="83169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[] c =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[3]; 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c[0]=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 c[1] 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 c[2] 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2378076" y="3706292"/>
            <a:ext cx="5383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[] c =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[] {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4" name="Rechteck 23"/>
          <p:cNvSpPr>
            <a:spLocks noChangeArrowheads="1"/>
          </p:cNvSpPr>
          <p:nvPr/>
        </p:nvSpPr>
        <p:spPr bwMode="auto">
          <a:xfrm>
            <a:off x="2378076" y="3996804"/>
            <a:ext cx="3857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</a:rPr>
              <a:t>[] d = {1.2, 3.5, 2.1};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Multidimensional </a:t>
            </a:r>
            <a:r>
              <a:rPr lang="de-DE" dirty="0"/>
              <a:t>Arrays</a:t>
            </a:r>
          </a:p>
        </p:txBody>
      </p:sp>
      <p:sp>
        <p:nvSpPr>
          <p:cNvPr id="6963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 smtClean="0"/>
              <a:t>arrays</a:t>
            </a:r>
            <a:r>
              <a:rPr lang="de-DE" dirty="0" smtClean="0"/>
              <a:t> (e.g. </a:t>
            </a:r>
            <a:r>
              <a:rPr lang="de-DE" dirty="0" err="1" smtClean="0"/>
              <a:t>matrix</a:t>
            </a:r>
            <a:r>
              <a:rPr lang="de-DE" dirty="0"/>
              <a:t>)</a:t>
            </a:r>
          </a:p>
          <a:p>
            <a:r>
              <a:rPr lang="de-DE" dirty="0" err="1" smtClean="0"/>
              <a:t>Declaration</a:t>
            </a:r>
            <a:r>
              <a:rPr lang="de-DE" dirty="0" smtClean="0"/>
              <a:t> via additional „[ </a:t>
            </a:r>
            <a:r>
              <a:rPr lang="de-DE" dirty="0"/>
              <a:t>]“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94CA0-67F0-4EEF-873D-2B0A62C450EE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916385" y="3201272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[][]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twoD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[2][];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twoD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[0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[5];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twoD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[1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[3];</a:t>
            </a:r>
          </a:p>
        </p:txBody>
      </p:sp>
      <p:cxnSp>
        <p:nvCxnSpPr>
          <p:cNvPr id="8" name="Gerade Verbindung mit Pfeil 7"/>
          <p:cNvCxnSpPr>
            <a:stCxn id="9" idx="1"/>
          </p:cNvCxnSpPr>
          <p:nvPr/>
        </p:nvCxnSpPr>
        <p:spPr>
          <a:xfrm flipH="1">
            <a:off x="5447928" y="3373021"/>
            <a:ext cx="99097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6438901" y="2911356"/>
            <a:ext cx="34994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possible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defining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size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</a:rPr>
              <a:t> not all </a:t>
            </a:r>
            <a:r>
              <a:rPr lang="de-DE" dirty="0" err="1" smtClean="0">
                <a:latin typeface="Calibri" pitchFamily="34" charset="0"/>
              </a:rPr>
              <a:t>rows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</a:t>
            </a:r>
            <a:endParaRPr lang="de-DE" dirty="0" smtClean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length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2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820" y="2922053"/>
            <a:ext cx="647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6470651" y="4040758"/>
            <a:ext cx="4067175" cy="1366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10641013" y="4399533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twoD</a:t>
            </a:r>
          </a:p>
        </p:txBody>
      </p:sp>
      <p:cxnSp>
        <p:nvCxnSpPr>
          <p:cNvPr id="16" name="Gerade Verbindung 15"/>
          <p:cNvCxnSpPr>
            <a:stCxn id="13" idx="1"/>
            <a:endCxn id="13" idx="3"/>
          </p:cNvCxnSpPr>
          <p:nvPr/>
        </p:nvCxnSpPr>
        <p:spPr>
          <a:xfrm>
            <a:off x="6470651" y="4723383"/>
            <a:ext cx="4067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5570537" y="4112197"/>
            <a:ext cx="946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twoD[0]</a:t>
            </a:r>
          </a:p>
        </p:txBody>
      </p: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5578476" y="4802758"/>
            <a:ext cx="947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twoD[1]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85882"/>
              </p:ext>
            </p:extLst>
          </p:nvPr>
        </p:nvGraphicFramePr>
        <p:xfrm>
          <a:off x="6650038" y="4101083"/>
          <a:ext cx="33720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93517"/>
              </p:ext>
            </p:extLst>
          </p:nvPr>
        </p:nvGraphicFramePr>
        <p:xfrm>
          <a:off x="6650038" y="4821808"/>
          <a:ext cx="20232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6535737" y="4432872"/>
            <a:ext cx="977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twoD[0][0]</a:t>
            </a:r>
          </a:p>
        </p:txBody>
      </p: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9272587" y="4416997"/>
            <a:ext cx="977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twoD[0][4]</a:t>
            </a:r>
          </a:p>
        </p:txBody>
      </p: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6499225" y="5145658"/>
            <a:ext cx="9779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twoD[1][0]</a:t>
            </a:r>
          </a:p>
        </p:txBody>
      </p: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7904162" y="5145658"/>
            <a:ext cx="9779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twoD[1][2]</a:t>
            </a:r>
          </a:p>
        </p:txBody>
      </p:sp>
      <p:sp>
        <p:nvSpPr>
          <p:cNvPr id="28" name="Rechteck 27"/>
          <p:cNvSpPr>
            <a:spLocks noChangeArrowheads="1"/>
          </p:cNvSpPr>
          <p:nvPr/>
        </p:nvSpPr>
        <p:spPr bwMode="auto">
          <a:xfrm>
            <a:off x="2225675" y="5732464"/>
            <a:ext cx="4364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[][] uniform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[5][8];</a:t>
            </a:r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6470651" y="5732464"/>
            <a:ext cx="29929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All </a:t>
            </a:r>
            <a:r>
              <a:rPr lang="de-DE" dirty="0" err="1" smtClean="0">
                <a:latin typeface="Calibri" pitchFamily="34" charset="0"/>
              </a:rPr>
              <a:t>rows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length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0" name="Rechteck 29"/>
          <p:cNvSpPr>
            <a:spLocks noChangeArrowheads="1"/>
          </p:cNvSpPr>
          <p:nvPr/>
        </p:nvSpPr>
        <p:spPr bwMode="auto">
          <a:xfrm>
            <a:off x="2208214" y="6215064"/>
            <a:ext cx="790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[][] initWithElements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[][] {{2,4},{4,4,5,6,12}};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Background Information on Arrays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Connection </a:t>
            </a:r>
            <a:r>
              <a:rPr lang="de-DE" dirty="0" err="1" smtClean="0"/>
              <a:t>to</a:t>
            </a:r>
            <a:r>
              <a:rPr lang="de-DE" dirty="0" smtClean="0"/>
              <a:t> Computer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smtClean="0"/>
              <a:t>Elements in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correspond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consecutive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fixed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Complications</a:t>
            </a:r>
            <a:r>
              <a:rPr lang="de-DE" dirty="0" smtClean="0"/>
              <a:t> in Java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innermost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arrays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not </a:t>
            </a:r>
            <a:r>
              <a:rPr lang="de-DE" b="1" dirty="0" err="1" smtClean="0">
                <a:solidFill>
                  <a:srgbClr val="AB9DDB"/>
                </a:solidFill>
              </a:rPr>
              <a:t>necessarily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rectangular</a:t>
            </a:r>
            <a:endParaRPr lang="de-DE" b="1" dirty="0" smtClean="0">
              <a:solidFill>
                <a:srgbClr val="AB9DDB"/>
              </a:solidFill>
            </a:endParaRPr>
          </a:p>
          <a:p>
            <a:pPr lvl="1"/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size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Strings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String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chars</a:t>
            </a:r>
            <a:r>
              <a:rPr lang="de-DE" dirty="0" smtClean="0"/>
              <a:t>!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(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)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String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initialized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"…"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EEF41-F3A4-407B-BF85-4F43266DD4B4}" type="slidenum">
              <a:rPr lang="de-DE"/>
              <a:pPr>
                <a:defRPr/>
              </a:pPr>
              <a:t>23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4741864" y="4067175"/>
          <a:ext cx="164296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1992313" y="4067175"/>
            <a:ext cx="2951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"Hello!"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992313" y="4500563"/>
            <a:ext cx="532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cs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 = {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H'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'e'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'l'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'l'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'o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</a:rPr>
              <a:t>'!'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992313" y="5229226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String s3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String(cs);</a:t>
            </a:r>
            <a:endParaRPr lang="de-DE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359150" y="5192714"/>
            <a:ext cx="3600450" cy="1809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7104064" y="5003800"/>
            <a:ext cx="2231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Objects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String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Strings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Strings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== </a:t>
            </a:r>
            <a:r>
              <a:rPr lang="de-DE" dirty="0" err="1" smtClean="0"/>
              <a:t>returns</a:t>
            </a:r>
            <a:r>
              <a:rPr lang="de-DE" dirty="0"/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unexpected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!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Background on </a:t>
            </a:r>
            <a:r>
              <a:rPr lang="de-DE" dirty="0" err="1" smtClean="0"/>
              <a:t>this</a:t>
            </a:r>
            <a:r>
              <a:rPr lang="de-DE" dirty="0" smtClean="0"/>
              <a:t>: Next time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r>
              <a:rPr lang="de-DE" dirty="0" smtClean="0"/>
              <a:t>)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8DE53-371F-4352-8EF3-BA070B1D163A}" type="slidenum">
              <a:rPr lang="de-DE"/>
              <a:pPr>
                <a:defRPr/>
              </a:pPr>
              <a:t>24</a:t>
            </a:fld>
            <a:endParaRPr lang="de-DE"/>
          </a:p>
        </p:txBody>
      </p:sp>
      <p:pic>
        <p:nvPicPr>
          <p:cNvPr id="5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04288" y="184467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8"/>
          <p:cNvSpPr>
            <a:spLocks noChangeArrowheads="1"/>
          </p:cNvSpPr>
          <p:nvPr/>
        </p:nvSpPr>
        <p:spPr bwMode="auto">
          <a:xfrm>
            <a:off x="6312024" y="2520950"/>
            <a:ext cx="67691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 h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"Hi"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 t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"Hi"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(h == t){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Not 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6312024" y="4752976"/>
            <a:ext cx="53149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h.equals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(t)){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"Not 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8" name="Gerade Verbindung mit Pfeil 17"/>
          <p:cNvCxnSpPr>
            <a:stCxn id="19" idx="3"/>
          </p:cNvCxnSpPr>
          <p:nvPr/>
        </p:nvCxnSpPr>
        <p:spPr>
          <a:xfrm>
            <a:off x="5136938" y="3584920"/>
            <a:ext cx="95906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3266746" y="3400254"/>
            <a:ext cx="1870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Result</a:t>
            </a:r>
            <a:r>
              <a:rPr lang="de-DE" dirty="0" smtClean="0">
                <a:latin typeface="Calibri" pitchFamily="34" charset="0"/>
              </a:rPr>
              <a:t>: Not Same!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>
            <a:stCxn id="21" idx="3"/>
          </p:cNvCxnSpPr>
          <p:nvPr/>
        </p:nvCxnSpPr>
        <p:spPr>
          <a:xfrm>
            <a:off x="4811310" y="5249365"/>
            <a:ext cx="12846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3288970" y="5064699"/>
            <a:ext cx="15223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Result</a:t>
            </a:r>
            <a:r>
              <a:rPr lang="de-DE" dirty="0">
                <a:latin typeface="Calibri" pitchFamily="34" charset="0"/>
              </a:rPr>
              <a:t> : Same!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Write 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one</a:t>
            </a:r>
            <a:r>
              <a:rPr lang="de-DE" dirty="0" smtClean="0"/>
              <a:t>-dimensional </a:t>
            </a:r>
            <a:r>
              <a:rPr lang="de-DE" dirty="0" err="1" smtClean="0"/>
              <a:t>array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printed</a:t>
            </a:r>
            <a:r>
              <a:rPr lang="de-DE" dirty="0" smtClean="0"/>
              <a:t> out </a:t>
            </a:r>
            <a:r>
              <a:rPr lang="de-DE" dirty="0" err="1" smtClean="0"/>
              <a:t>for</a:t>
            </a:r>
            <a:endParaRPr lang="de-DE" dirty="0"/>
          </a:p>
          <a:p>
            <a:pPr marL="363538" indent="0" fontAlgn="auto">
              <a:spcAft>
                <a:spcPts val="0"/>
              </a:spcAft>
              <a:buNone/>
              <a:defRPr/>
            </a:pP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AD264-8532-45C2-86D3-55F7E5439EE4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778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Quiz!!!</a:t>
            </a:r>
          </a:p>
        </p:txBody>
      </p:sp>
      <p:sp>
        <p:nvSpPr>
          <p:cNvPr id="77828" name="Rechteck 5"/>
          <p:cNvSpPr>
            <a:spLocks noChangeArrowheads="1"/>
          </p:cNvSpPr>
          <p:nvPr/>
        </p:nvSpPr>
        <p:spPr bwMode="auto">
          <a:xfrm>
            <a:off x="3810001" y="2644131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average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){?}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829" name="Rechteck 7"/>
          <p:cNvSpPr>
            <a:spLocks noChangeArrowheads="1"/>
          </p:cNvSpPr>
          <p:nvPr/>
        </p:nvSpPr>
        <p:spPr bwMode="auto">
          <a:xfrm>
            <a:off x="6515502" y="3338297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 10; i ++)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% 3 == 0)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% 2 == 0)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"*"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"+"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7830" name="Rechteck 9"/>
          <p:cNvSpPr>
            <a:spLocks noChangeArrowheads="1"/>
          </p:cNvSpPr>
          <p:nvPr/>
        </p:nvSpPr>
        <p:spPr bwMode="auto">
          <a:xfrm>
            <a:off x="4727848" y="5243120"/>
            <a:ext cx="667861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errors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yesNo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[] {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&lt;= yesNo; ++i)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yesNo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1.0;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77831" name="Rechteck 8"/>
          <p:cNvSpPr>
            <a:spLocks noChangeArrowheads="1"/>
          </p:cNvSpPr>
          <p:nvPr/>
        </p:nvSpPr>
        <p:spPr bwMode="auto">
          <a:xfrm>
            <a:off x="9696400" y="4465638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8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800" dirty="0" smtClean="0"/>
              <a:t>An </a:t>
            </a:r>
            <a:r>
              <a:rPr lang="de-DE" sz="2800" dirty="0" err="1" smtClean="0"/>
              <a:t>array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simple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stores</a:t>
            </a:r>
            <a:r>
              <a:rPr lang="de-DE" sz="2800" dirty="0" smtClean="0"/>
              <a:t> </a:t>
            </a:r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values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objects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type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initialized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size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directly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endParaRPr lang="de-DE" sz="2800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800" dirty="0" smtClean="0"/>
              <a:t>Index </a:t>
            </a:r>
            <a:r>
              <a:rPr lang="de-DE" sz="2800" dirty="0" err="1" smtClean="0"/>
              <a:t>starts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0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loops</a:t>
            </a:r>
            <a:r>
              <a:rPr lang="de-DE" sz="2800" dirty="0" smtClean="0"/>
              <a:t>, </a:t>
            </a: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iterate</a:t>
            </a:r>
            <a:r>
              <a:rPr lang="de-DE" sz="2800" dirty="0" smtClean="0"/>
              <a:t> </a:t>
            </a:r>
            <a:r>
              <a:rPr lang="de-DE" sz="2800" dirty="0" err="1" smtClean="0"/>
              <a:t>over</a:t>
            </a:r>
            <a:r>
              <a:rPr lang="de-DE" sz="2800" dirty="0" smtClean="0"/>
              <a:t> all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 </a:t>
            </a:r>
            <a:r>
              <a:rPr lang="de-DE" sz="2800" dirty="0" err="1" smtClean="0"/>
              <a:t>until</a:t>
            </a:r>
            <a:r>
              <a:rPr lang="de-DE" sz="2800" dirty="0" smtClean="0"/>
              <a:t> </a:t>
            </a:r>
            <a:r>
              <a:rPr lang="de-DE" sz="2800" dirty="0" err="1" smtClean="0"/>
              <a:t>length</a:t>
            </a:r>
            <a:r>
              <a:rPr lang="de-DE" sz="2800" dirty="0" smtClean="0"/>
              <a:t> </a:t>
            </a:r>
            <a:r>
              <a:rPr lang="de-DE" sz="2800" dirty="0" smtClean="0"/>
              <a:t>– 1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2800" dirty="0" err="1" smtClean="0"/>
              <a:t>Reminder</a:t>
            </a:r>
            <a:r>
              <a:rPr lang="de-DE" sz="2800" dirty="0" smtClean="0"/>
              <a:t>:</a:t>
            </a:r>
          </a:p>
          <a:p>
            <a:pPr lvl="1"/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in Java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:</a:t>
            </a:r>
          </a:p>
          <a:p>
            <a:pPr lvl="2"/>
            <a:r>
              <a:rPr lang="de-DE" b="1" dirty="0"/>
              <a:t>Input</a:t>
            </a:r>
            <a:r>
              <a:rPr lang="de-DE" dirty="0"/>
              <a:t>: 2-dimensional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2"/>
            <a:r>
              <a:rPr lang="de-DE" b="1" dirty="0"/>
              <a:t>Output</a:t>
            </a:r>
            <a:r>
              <a:rPr lang="de-DE" dirty="0"/>
              <a:t>: An 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columns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			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/>
              <a:t>23, </a:t>
            </a:r>
            <a:r>
              <a:rPr lang="de-DE" dirty="0" err="1"/>
              <a:t>since</a:t>
            </a:r>
            <a:r>
              <a:rPr lang="de-DE" dirty="0"/>
              <a:t>: 5 + 3 + 7 + 8 = </a:t>
            </a:r>
            <a:r>
              <a:rPr lang="de-DE" dirty="0" smtClean="0"/>
              <a:t>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9F7C3-EE42-41B5-A9E3-93413FCA87FF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819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r>
              <a:rPr lang="de-DE" dirty="0" smtClean="0"/>
              <a:t> I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2290"/>
              </p:ext>
            </p:extLst>
          </p:nvPr>
        </p:nvGraphicFramePr>
        <p:xfrm>
          <a:off x="3754127" y="5805264"/>
          <a:ext cx="23535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99">
                  <a:extLst>
                    <a:ext uri="{9D8B030D-6E8A-4147-A177-3AD203B41FA5}">
                      <a16:colId xmlns:a16="http://schemas.microsoft.com/office/drawing/2014/main" val="4243900772"/>
                    </a:ext>
                  </a:extLst>
                </a:gridCol>
                <a:gridCol w="588399">
                  <a:extLst>
                    <a:ext uri="{9D8B030D-6E8A-4147-A177-3AD203B41FA5}">
                      <a16:colId xmlns:a16="http://schemas.microsoft.com/office/drawing/2014/main" val="1786122456"/>
                    </a:ext>
                  </a:extLst>
                </a:gridCol>
                <a:gridCol w="588399">
                  <a:extLst>
                    <a:ext uri="{9D8B030D-6E8A-4147-A177-3AD203B41FA5}">
                      <a16:colId xmlns:a16="http://schemas.microsoft.com/office/drawing/2014/main" val="1408828030"/>
                    </a:ext>
                  </a:extLst>
                </a:gridCol>
                <a:gridCol w="588399">
                  <a:extLst>
                    <a:ext uri="{9D8B030D-6E8A-4147-A177-3AD203B41FA5}">
                      <a16:colId xmlns:a16="http://schemas.microsoft.com/office/drawing/2014/main" val="330771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5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753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chars</a:t>
            </a:r>
            <a:endParaRPr lang="de-DE" dirty="0"/>
          </a:p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instantiating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5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Internal Memory </a:t>
            </a:r>
            <a:r>
              <a:rPr lang="de-DE" dirty="0" err="1" smtClean="0"/>
              <a:t>Usage</a:t>
            </a:r>
            <a:r>
              <a:rPr lang="de-DE" dirty="0" smtClean="0"/>
              <a:t> in Java (Heap vs. Stack)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References in Java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pass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Cloning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AAFED-F374-4660-B05A-4D3B3317100B}" type="slidenum">
              <a:rPr lang="de-DE"/>
              <a:pPr>
                <a:defRPr/>
              </a:pPr>
              <a:t>28</a:t>
            </a:fld>
            <a:endParaRPr lang="de-D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wissen wir schon?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735D1-348F-4908-803E-F4DB924DE71D}" type="slidenum">
              <a:rPr lang="de-DE"/>
              <a:pPr>
                <a:defRPr/>
              </a:pPr>
              <a:t>29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7507289" y="1412875"/>
            <a:ext cx="1347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Java-Klassen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3935413" y="1597025"/>
            <a:ext cx="3600450" cy="103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535864" y="1773238"/>
            <a:ext cx="224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Variablen, Konstanten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491413" y="5035550"/>
            <a:ext cx="3257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Datentypen (primitiv &amp; komplex)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3935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3889375" y="5219700"/>
            <a:ext cx="3602038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1" y="195738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5914" y="177323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476" y="1317626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2420938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3141663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7100" y="355441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1363" y="40084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5888" y="41417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7463" y="42497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1200" y="45815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4113" y="5516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3838" y="58054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0013" y="616585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1584" y="1628800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75614" y="183174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832960" y="204714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4799856" y="178210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91050" y="49288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677006" y="5304480"/>
            <a:ext cx="212752" cy="212752"/>
          </a:xfrm>
          <a:prstGeom prst="rect">
            <a:avLst/>
          </a:prstGeom>
          <a:noFill/>
          <a:extLst/>
        </p:spPr>
      </p:pic>
      <p:sp>
        <p:nvSpPr>
          <p:cNvPr id="30" name="Textfeld 29"/>
          <p:cNvSpPr txBox="1">
            <a:spLocks noChangeArrowheads="1"/>
          </p:cNvSpPr>
          <p:nvPr/>
        </p:nvSpPr>
        <p:spPr bwMode="auto">
          <a:xfrm>
            <a:off x="7535863" y="2387600"/>
            <a:ext cx="3046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Konstruktoren, Zuweisungen,..</a:t>
            </a:r>
          </a:p>
        </p:txBody>
      </p: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7516814" y="3132138"/>
            <a:ext cx="1176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Methoden</a:t>
            </a: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7507289" y="5589588"/>
            <a:ext cx="20145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Kontrollstrukturen </a:t>
            </a:r>
          </a:p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(Bedingungen, etc.)</a:t>
            </a: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7540626" y="4067175"/>
            <a:ext cx="2041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OOP: Instanziierung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>
            <a:off x="3916363" y="2565400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3959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4494213" y="4252914"/>
            <a:ext cx="3041650" cy="25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32" idx="1"/>
          </p:cNvCxnSpPr>
          <p:nvPr/>
        </p:nvCxnSpPr>
        <p:spPr>
          <a:xfrm flipH="1" flipV="1">
            <a:off x="4008438" y="5732464"/>
            <a:ext cx="3498850" cy="179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38067" y="45405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783382" y="4274407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2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639616" y="411845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3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5825030" y="400880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61093" y="3557832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4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012139" y="3185630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4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005288" y="2430718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4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9421" y="5534371"/>
            <a:ext cx="284466" cy="284466"/>
          </a:xfrm>
          <a:prstGeom prst="rect">
            <a:avLst/>
          </a:prstGeom>
          <a:noFill/>
          <a:extLst/>
        </p:spPr>
      </p:pic>
      <p:pic>
        <p:nvPicPr>
          <p:cNvPr id="4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764279" y="5833835"/>
            <a:ext cx="158883" cy="158883"/>
          </a:xfrm>
          <a:prstGeom prst="rect">
            <a:avLst/>
          </a:prstGeom>
          <a:noFill/>
          <a:extLst/>
        </p:spPr>
      </p:pic>
      <p:pic>
        <p:nvPicPr>
          <p:cNvPr id="49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639617" y="6222446"/>
            <a:ext cx="158883" cy="158883"/>
          </a:xfrm>
          <a:prstGeom prst="rect">
            <a:avLst/>
          </a:prstGeom>
          <a:noFill/>
          <a:ex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0" grpId="0"/>
      <p:bldP spid="31" grpId="0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Attributes (</a:t>
            </a:r>
            <a:r>
              <a:rPr lang="de-DE" dirty="0" err="1" smtClean="0"/>
              <a:t>structure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behavior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…</a:t>
            </a:r>
            <a:endParaRPr lang="de-DE" dirty="0"/>
          </a:p>
          <a:p>
            <a:pPr lvl="1"/>
            <a:r>
              <a:rPr lang="de-DE" dirty="0"/>
              <a:t>eine Instanz einer Klasse</a:t>
            </a:r>
          </a:p>
          <a:p>
            <a:pPr lvl="1"/>
            <a:r>
              <a:rPr lang="de-DE" dirty="0"/>
              <a:t>Attribute haben einen konkreten Wert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C6422-BAC8-4DFD-875C-D11FDD4606F9}" type="slidenum">
              <a:rPr lang="de-DE"/>
              <a:pPr>
                <a:defRPr/>
              </a:pPr>
              <a:t>3</a:t>
            </a:fld>
            <a:endParaRPr lang="de-DE"/>
          </a:p>
        </p:txBody>
      </p:sp>
      <p:sp>
        <p:nvSpPr>
          <p:cNvPr id="17411" name="AutoShape 2" descr="data:image/jpeg;base64,/9j/4AAQSkZJRgABAQAAAQABAAD/2wCEAAkGBxQTEhUUExQWFhUXFxcXGBgXGBgYGBgXGB4cGBcaHBgcICggGhwlHBgXITEhJikrLi4uFx8zODMsNygtLisBCgoKBQUFDgUFDisZExkrKysrKysrKysrKysrKysrKysrKysrKysrKysrKysrKysrKysrKysrKysrKysrKysrK//AABEIANwA5QMBIgACEQEDEQH/xAAbAAACAwEBAQAAAAAAAAAAAAADBAECBQAGB//EAEQQAAECBAMEBQoDBwQBBQAAAAECEQADITEEEkEiUWFxBTJCgZETUnKSobHB0dLwI2KyFDNDosLh8RVzgpPiBlODs9P/xAAUAQEAAAAAAAAAAAAAAAAAAAAA/8QAFBEBAAAAAAAAAAAAAAAAAAAAAP/aAAwDAQACEQMRAD8A+2omO/AtFxAZevMxeWhgA5PE3gLPFUqJS7VZ/sxy30vCWHxJCE5lJzBAJoWsTv8Ayq8IC/7QsEBSQNoC7uDuh2M6cpaloAykbKnY2rq+4e2HDm3p8D84ApjoEc29PgfnEZV70+qfqgDR0Byr85Pqn6o5l+cn1T9UBdS6gbwT4N84tAVIU4LpcP2TYt+bgInb3p9U/VAFeJeM7pBOztrADKchKrZS/a3Oe6A4ZSRMZMwZiVBihV2So9rcEwGvHQFl+cn1T9USyt48D84AsUVFNrePVP1RGVfnJ9U/VAUkSluSpVH2eV68fvWGoCEr85PqH6o7Kvzk+ofqgCmKrBLcx4QMhfnJ9Q/VEZV+cn1D9UBGLmTB1EJVzWU+5JjEk4yZ5RAJCXkpVlC0nN1QDtANc84f6QxRQAAoFSsyQQmgISVVOanVO8wv0QFbCl5aSEBh+bUkkaJs3fAJSekFLlAELQUlSdpSXVlBTmAFSH+ca3R4UZaSVEkirkVLxfpKT5VOUKy1d9k08ftothkZUhLgtrSv80BZMxxrHBBzUU1BQgF7tGf0hLUkrWKoCCrKmYpBcOVWopwOELdISZoQT5IgkFj+0LLEAqs1qGA9FJ6ojoF0et5aTvD0JPtNY6AmSKq9L4CDpgUq6ufwETh5KUDKkMN0BdQeE8NhE5Eip2QKqUdGuTxPiYehbDr2UjXKKQGfiyhE0VUCEpAAKyK5wmgpcw1g3KfxKF+ypZDU473iMXIWVBQKQAU79CeHEw3tcPbAVyp3q9ZXzjsqd6vWX84ifLUoM7PqHeB4TCFDnM773LXNPGAJ5NO9XrL+cK4kLCtgEp4qW7sfzVqE+Pg6oKIantjMEmaiZLSlQKSVqU5JJLBhy1gHpaQwJzAsHGZd9dYtkT+bxX84iZMUkEqKWHAwtM/FLBYoFDZcdpj4FJHjANZU/m/nMVZG5Xgv5RVazLQ6lJypABJBfd4wA4xSx+GpLhQBdKwz8Cx/wYA8iclQdl3ItM0JHwi5Wncr1V/KMvDLTnlfibak5gljlLAhbne73LvGsSrenwPzgKBSNyvVX8onMncW9FfyixC/y+B+cQUK1UO4EfF4BPGzGIyJFlA5krFW2NK1vzjsOXBzJq5bKlQGV9m+rXimPloCwVqIUUvQEghCgo76uQN7EwzgEjIAguEkpqC9CQdd8BAljc3JKifEj4R0yVLY0c8Qo10ppDBSren1T84jIven1T9UBjzp6UoKJqMxUmZ+7lzFBgAwbLx1iOjRmQkSytAEuS+zl89wymcVuIexqZjhlIGxMugmtGPWhDB4hSRLZOYmRJswFlNdQ4+EBbET8ql/jTBlIcBLhOVLqDvqFJPdDZw8x38qprAMnUBIJL7xm7zpSIwuOQtgQAs3SxPC+unjC2I6RU9sgSspCqEUJS5c/CkBpqw+yQp17NRv3sCWrxPfHn14rEq8sZ0pUtLjyYCpRKUlK0kkuQ54uIex2KmpQtaZjkJJA8kqrD0aRpYqUlQrUEpB3EP/AHgO6KBEpIL0Kk1yuyVEB8tLDSkdDaRSIgEkYtCfKErSAlRd1CgCQ7+2GUYlBFFpPeIy+kZikhZSHSFHOwfZypelzrasPjFpcJZVQT1FaNw4wDCJgNiDyMBkSmAIocoB4sNY7DYoKsFCqhVKhYkXI4QWT1RyEAoekJagGWhyQ20mtRate6GBikeen1hpGeUOEUJPkk6VLKQbQ3OxoSCSlbAElkk0F4ApxaPPT6w1tBhCCek0HsTf+pfyjv8AVU+ZN/6l/KA0IRxeFCpqFMotmqFKAFmoDzjpPSaVEgImOGJdCk3t1m3QY4n8i/D+8AObLQaFzvdSm3h68It5BApY+kQd935nxjImTzmZQWVjaH4alAA2fKGLZfZpBJ2NGUKUJ1KkiXMcDWgHt4QGhisEFpbaO0gtnVooHfwiMTgwwYKfMkllK0NbGtNIMnEUfKvwHzjjiD5i/AfOAR6M6PTLSAcxO1tKJc7RPtcnviZuKSFICcxdRSet7+HCDCcZiTldKgSKhqpLEEh6Fm74Ul4WYlKMsxyFAlwDvzVpdz7IB1STcb2rmOrb4XThlZysl2ZLMebu+5TV+MHWte0AKdk71OaHcLeMCE2YLgAM6rFlMmgDWvXhAGmS012XYcfvSL5EimX3wsZiyzhnSc9jlLFmOtRFkrmUcXUxtRFWVzt4wC+IuzJDhwciiRbd37u6JRiZToSUOVAn92dGfTjD0odWp6vyhDBYFSQjNMWWfVRuB5zm4MBExUskKygEZ0g5FAubabkmFMPOQPJFTEeQlmpv1rPe/tjR8mxRVR219Z/NmcIjBYZCZKC6wBLT/EWwAA40gMnA45PlVqCyUhQ2DspSCLB2emWBYo5gosCVLJAoVMVqUKD0hbdG50fISorUCtioMc8zzU6Ev4w3+xp3r/7F/OAQRRRXmmKrmbKqzK2AGrcUO4dwelcY8sgS5gcVdLBrvQltI1Bgk71/9kz6oXxEmVVKis0YpC5hvSozWLwD0pRIqGqfByAe8Me+OgeDACWAZizHTXed8dALzDszv+X6BFE4dZnZlqdNcgBIIGrsz6RZYpO7/wBIhk9ZPfAVwuHCXYq6yrqUbknUwXDHZTyHuiZWvMxXCdRPoj3QGfiKSgauJYvQ3ReGFYVKtlSAxB1JGgY+MB6ZOyr/AGz7FJh7yY47rmAonBoHZEScIjzRFgNznvLRUIYgubtct4PAR+xy/NG7ujHx+HSFygHYgPVVRnl8eJjeUd0Y+LQ0+S9dlQ/mlwDaMHKBcJDlquatbWsEThpZplBHGvdWDmWDcDwiUgDSAW/YpeY7CWyhqc4T6TwiBlKUgFMyValStI8GJ8RGktbEngPeYV6QQ0sPfykonn5RP+IAeDxSRmBWARMmU/5Ej3wf9rQG203384BgMMnKgliVOo5gCXU5NW3w9+zI81PqiAWTjEMdodb4xy54IU2YvUMhReg3CGP2dHmJ8BA8CWlI0AQnupAD/aBmV12yhthV9r8vKOn41CaqUpIs5QoVNh1b8ILLLEk2VbuoPEQLpTDhYQlTtnSaFjR9YCJeJDJcqoGqhQ0H5YlGJTSqvUVu9GIVJqwzn/5Fj7tFpWFBDusX/iL+cAMTXVLAzddRqhQAGVdSSOXjBMOxkIBdlS0ige6eURMk5VyiFLqsggqUQRkWaglrgHuikkEyJYBZRlhqkVyipbRyPGAnAzJaMyAWYhgQx6qbBg/dDkyeBv8AA/KFejcOpOYrJKywVUkUAZgbRoQC6prkBOtXsw321t47oKhAAaBKl5SVJHMbwN3GpgzwEISA7al/h8I6JSTHQCih+87/AHCF8RPzlUtD5whXCpFNRDOszn8BA5WGSmZnF1gPbQU4+O6AJ0ZLKZYCusLneYNhTsJ5CJkmp5/AH4xXCnYTyEAh02NlX+0v3oiP9LTlyrJIq1gA4UHB3so3i3TfVV/tTPeiNAL4HwgMk4eWFKH4iS4JIdi5AcaaDkIKnAA5S60uwZwOqHFBQdUWh/kCO6nhFS5KaWJ5WIgFV9FS2AYtsihaicxFRW5OsJ9NytqSlyzEXq3lJIuOFI2lmo5/AxkdM/vZPf8A/ZJgDnomWKjO9ABmLULj/N4Xl4aWkZWmHKoIehfMyQdxAeve4Ma1zy9/3746X8T7zAIJwYVlbymVgpn1BJD66nwEBxMpAQ6QobcshwGqpKb3s19wjUmzgkOxaluJaFccPwRzlfqTAEwQ2Ed498NGFsH1U81e9UFxalgDIAouHBLU1POAJApWGAAFSBQPwtC/7RNcAoTeu2HZ2dvCKysVNJ6ibCygd7nlQe3dAP5XiqpIpehcVNxHSVFhmAB1ALjxi5gAqNe7cTv1EQFMwDVUdG3m3MRdPWPJPvVAlCqdNtVuSoAeIWfKSgW65/QvjEdGqDSxdpSR4AP7x7YpiP30ofm96VwnhphQJaglPUSSAQDlyP8AAnuFYDblCquY9wi6SXLi1uMJdG4wTApY6pZn5N8IdWphZ4CSYohYIBBcEODwhebicySJblTWsRpVxTW92habJzILZwym2SRQMKB2DH2p3EwGhKmElQ3Fh4A/GOiuEW6QXJ5t3W4V746Apqvn/SIGsnICLhLjXs7nDxWdPCVKDKLqAGVJLbIu1hxi8uYk5UuklqhwSzaiApgMSDmBLqCgDRq5UnlFxi0y5QUqgCRoYtJkpBUQlI2ndhuTCeJLpQghJSUl81Swagry8IDull5kqy/+1M370b40Uu9SO7/MZvTKAELYAfgzTQbsjQ8oKFySN4Afwb3eEAyIiAKsCFPUbt/KCwETNOfwMYn/AKhm5VSlNRL7h25R1I3HwjaVu+2gU/DpLEpBILgkOQd4NweUAnL6Yl2c+KfgYtL6UlqIAPWVlDb2KvcIYbn4n5xPjpv48YCvSM0JlLUTQB/AxlYjpVCpYQm7yxVSNFJttcI0sUVtsFiHJcE6c+R7oz5OIUUJCpgUSgFglnog6j0i3HhAaWDOyn0l+9UONCmGsn05nvXDQMAKdh0qLm4tUhqhWnEDwiZMhKbDhrvJ14kwSJeA4COMQS0BxClAAg9pAZtCoAwFzRXcNecDyuzjtHXgYussagmgqBzjpVQaMH1DQCU1AE6WxuofpmQfo+WDIlg6y0+7Q6ROJDGXbrj3Ki/R/wC6R6KfdAJT8LlCspokg7RKtAQXLktx0gomTLliCoAEUYEs4FXhyV1ld3ugi0AhjXnAZwkFRokZa3V1rh3vUX/4w7KlskA1pWnjSCiOeApJlhIYCOiyFuSNze2IgM3G4XOo2GVaVVDuyRxDQDEyl5klCSc6cqiNNgt2wBpprDyRtTeY/SItIOzL5D9JgIwEspQAXcUL3dhxMAxkxSZRKEucqtAe7rCHUXVz+AhHGFRSMpZOVeajvSnx+7ADEzgtKwTTyc1Ozldtl+0Q9YOkznYm35E/VC3SEryTJlpDLTOzOTSiTm50txeNYKqrn8BAZwVMd+qx1SkO1fOrDLzfy+H/AJQwAS/P4CCJpAZOKMx9XbspXbjlVzhRapmZP71nD7KsvWS+bM9GfSPQKFX9n3rAcRPSGBIBJAAJZy4oN/hADEobv5f/ABjgjePYX90WSTu9/wBMWLk7qfdxABmpOU5QMzFnCmfR6b4WTKmFISwsBQAbrGCYwlJBeYXdwlLhkpUTuYnQ72icAmqiVLNQNpLC2ZwGttN3cIDkomCwspShUakndxMSozfsp+mGFcz4f2jlj7b+0Aqlc02fxR9EVUZ7jLvD5ikhtaBIL98NSbMLDgflF8/2x+UBWWtbupmALZRr3mKdIhakES2C3BSVMzgvWvCCGYftJ+UWzfbGATUqc1z66P8A84HhZ82Y7OMpyl1JuNzS4eK/tj8ozej1pBmPMynOqjpGprtfdIBiZLmBUvOXGcWUm9W/hj3waQpQkoajJD72biDApeMSpEkZ0qUTLJqHJ1oO+G8BWWj0RAKdEYgzCtbkoOVnZ3Dg0CR740xAZaQFKbh7oKkwEx0dHPAclNSdT8I6JTEQCo60zmP0iADEJyhINUpBIFxsE690GHWmcx+kQrh5GUiYVOFJTRjRkl9a+EB3R2Gd155jKVmYkbgGLONHpvgHS00ABBzpSpEx1Jslgb07rxq4ZYU5DsTqCNBoaxYJBS29/bAZGOABSyioFM65/Ja3CHJ2LSlbbYctYM4YbrVFYD0xICqkAtJnMTVjsVh4S6VUT4fKAWwuPSQ7LqdRw9zCCf6glnZVwLF668uMQmSVOc6gxDMdNk15sfWMFwuGyPtqU7DaLsz28fYICZeJBCixGW7tuffxjM6fOZEthQqFCNC1I1QKmpv8BGL08piipIBq9aun5wGj0esCRLc0EtGvAam5jy+NWtAyoBUAtNGBZJTWrVOZ+MPy+kJYSEgqZIWkObeTTUDfTXWsW8okpJyvmYiloBfoaalUv8TOVjdLr35U3d4qkpdsi+usfuldUEt2dzeMO/8Ap8ZgshmfXmeEXxmMQhZCixAJIY2KmoW3wCsqTnWdhaUACpSE73ZxpQxpL6ESx21jiMv0wmcfKCiHq50LXCb86NDQxqwcqUZtrKHIFSkqvdmHHSANg8AlBzBFSADUl2drppeOmYtlEGWSQ1g4qCd3BuZi2FnBSASGoHGyWOtY6aoHVgCLFOld1oCg6Rv+GugSerfNl4fm9hgkrEhSsoSbZszUuQ1r09sDl4TKpP4i3FKkbTBV6M9XfVobKfunygKTA5qC1ez8xGZhFspdWqqmbL2lCwT97o0ikuO/dw4RmYJTLWH39tSX216BJ8YC2Gmkpk1DPLpnJ3dkoHvjXwR/DTyjIw8zZkgHWX/EWd3ZKWPjGthg6PEe0wBJKwpRIIIYVFRrBcsZ/RGEMoFBIJAFQGF1NSNF4CY6IMVVAWEdA5aNoq3hIbkVH4x0AEDaXzH6RASnNLQN6WrxQd0GPWX3e4RnyceAtCFDKAEsolgp0F2cNTnAaOEBAILEvoCNA1CTpxgsrqiFpWKQSQFpJdri7JpBpPVgFOlO1/szv6IYzOw3j2ffxhLEKdC6ucmIG/tM3daC4bGIYOaluyoNoBaAbl3Vz+Ai8Z6cSjOok0o1D8oKcbL3/wAp+UAbM2bn7WEZXTqW8lXtX7xWGJGMRmU5LA02VVoK2hfpTEpUqUEk0U9jQOmrtAK4iW5/fM2egNasQDXg3fErnDeCC4uKOI1FdISnyvUgsOXHvEKYjFIa7aAtqbQCXQE0JBGZgVKD8iWMMYhJUKEgku4S/aB8DaEujcUZbsHJUakMC6yALaxoqTWytfOrWkBEiTld8xd6ke1u6D4Rs5/3RvH8MwALSFMczuSzLLh2e1oojGpRMqmYdpJdMqaoNlUDUJOreMA7hDskZgzqDa20MNzcMjKaaHU/OM/CYxOVimY5zEAoW+V9zP8A5huZ0ghjSZY/wpn0wEqVVO2DXRgbHjBM7f5/vCSukEmgSuhqQhbWtQO9RSJOOTSi3NA6JgD7nNIA8ycxoCosaPXwjJwM4KUpQdiSaKmDtzNEAg98aqZZG/jev80YfQ+HK3FGDuy1pNJkymyd8A3JmhpQsSZbDPNLsRYKABjYwHU71fqMeek9EqkGRmXnaYNpS1k10CTRgP8AMbshbI16ywGBPaU1gYAyFfiK9FHvXB4y+jJ6ipSZnXCUuyVBN1tUhtI0xAWeIeOeBuYAiI6Ky3cvajfH74R0Bm9JTVJC8gckpBqzApu+kVly0hEo51MGJ29MhqYPiJiUleaxIFia5RwhNc5ASlDFICQ5AADZCab6QDuHlguQtRBNDmOgA+EVxsvNJUHUNlVUkg2Osd0apHkx5MuircqQRf7s8lfGAy5+JCUqAXtBGJuoZnCg3fAxiZpSpgygaPM0vYnQbJ4g92liy2oGwq4cvTjFkmvWTfzTu5wGV0li1Ay8qykqBzDMC1Hu7XDRBnKak2zUzQ8ZQWxLE5U9ki5rY8IkYYcO3orQ01gGcJh3QkkqfKO0rUc4xJs6cW2JqSrOUspQBrs5rkGo3fCNuWnKwBAAYCh0B3mOUSx2hZeh384DC6TwhT5MrmTMxCgRnKgLGlA9QKtCUwJEtwqYcqkmhOZ9wJ398esVm2q6p0OrPCj7Qtc6HjAZUgSl1XNmGWACSVnLmcECgctfSzwbHrlBLIudQpwlq1qzEMALlzuh6SqirdR+qeMHCQCAGAzWCDomggPMqkhwpMxaFs2yWfnDsvDrmMETJj7OcqmLDAh3ABF3LEapjczc7K7KtI4r51COyreYBA9HyEl1zVKUkN+JNJI7nppHnkCUXzLIL89aVj2SVbWtz2TqBC0wkoDEgnyfZJ7VaGAyeg8LLUD+ItmR1JiwAtVDRJYElo0EYEJfP5RQSrMkrWVhgKEu9i990JzZc8JnGWSqZmSUBSQAT5QkP+V3jWwk/KkCbNQqZZTMkZrkAPSA5Lbx/J42iJUlCS6UpD6gIB33Cd8JYnCyiZuRlkgLypXUmopWlvbA5XR6ScpQUjaL5jXs1q1tP8wD2MQDlsWmSyDsuNoWp3d8NYUAor58zU+erdGfNkBADGnlJZq3np4xoYPqn05n61QC/R6krWqYkGqUip3FejkCNExndDqSXyApGVNFM91VoTGjlgOeJzRRV45DNfiOMBCirMWsw8av8I6CS9Y6AUx8jN1QN5cqToRdNd0LowweWrzmcMNEEbnNtTrDWLxKUkhSgDlep02q+w+EYflE7B8qlSZzBitso8mrq3cnkLQGlIwysyy1M1PxVnspejUtaKYoTM0tnyMvOK93ZPvHzjBYgJzJBlMlQAaZvSk12aGvthybOSiUVKISAkuSaQB1SwfAjuN4HPmBAcnXh92gS+kkBgDmfzWMLTsQFEEpmMNGZtOe/wAYB2TOSQGo9B3W9zwYo13fG8ZQUly6V1II2bNu3buUMHpNIqUqH/EwDhIdtbxfL984y585KjsqIu+yoh2Z25OILhcSEhsxUA1SkvxoBv8AfAPLTQwgRtjkYYVjkNc+BjPRjAah7bqwDnkw/s7oZKYzEY4ZrK9Uw4MWNyvVLQDGVvvfHJb74Qt+3pdqhuB+/wDMd+3I872H5QBkTUkljV611ipWkOCQGygv/L74yMVKlgL8kQlSyCVMQXBBJBa/sHfBJs9CloIzqMsAhgC70L1BJ42gCHEkTFAJcgANmYmpJ04mEsHVUxakoJmKStKTMIKQUISAzXp7YlOdU5a0lSKsxlKU4KUF3ZgHow82JwuAKS+Z1U2vIzAWFhQ6fKAWxSnWQxSAE0QCoVUoEuz2a+6Hei8aShOZmCBteUzKJAANLvv4mFsRgSVO5LgDqTEtUluqXoRrvi0nAFIASgABtJgdmqwTwNb7RgBrw2TI5U4XLoUitQ70514RuSZIUmui5m49pQ1EZc5E1ZSVCiVJVRK3LEE9nn4wSVOmJD2CpywAcwIBKldXKfswBuj5aFTDMQ/VSKpSHYr4PrGsuPO4HENMWJQSwSjquA5UoGyGBjRmzJic1tkZusau/wCXhABx2JmgqSEEApYZRmUCTlBLWsbO14rhcRMSqYGzsHBDhICNkhKa6gikHImgm3VKusfpgqDMLWqH6x+UAfCFe1ma4Y2cMNNKvrERmYiUuYlBLBw9ybtwiYDXmCvdFUyhSlrcNKQSZcREBIiiEApIOrj4ReIl28ffAK4gDysrmr9Jhtozek0LMyXlUkXuCediNINOmTR1QmpYZgRfgDuc+yAcaIYEbxC8+SpaCklNQxoR8aQHC4fyL2GbgpQpx0uYB3yQ3DwhPFzMq0AJLF3ZL6pG6lzDZzbx4H5xnpwSkqTkIbMSrZ4ptUNbjaAanLGUskksWGU1Omm+MzDTFEnOjKzgAA2eNOfKKxlJSbPs6hi3WjJk4fJsJLsdQbEil/toBwzBtMDY2B3Qdc45E5AXOW4Nte9njI6MwSislRFyQwZsq1MDWt++sbs2TmSUkhiCLaGm+AWwc1ZS81DKfshw3fBkzR5ppwgcjAZFKUDVV3HEmz7zAJ/RxmFWdVMzpYEdkJL7Vfu8A3hC6XykVPWFbwUJgWGRMCWKku57Lalu1ujpgWO0PVP1QB2jkpaMHpJflWSosApSTsqBdiilX19r6Q70YghGVKwQklNQSd/ncYDRWmM5CDmJBterdtZv7O/hF+knMs5mWHS6QkudoN2tDXuhHo/DlaFpXRCgEZVoI2SCb5nPWZ3dwYB9M7MHodpDEcVf2gALZBWs4v4HWF5yTJSmWjq5kFwlwHWkVdXGGJaFZQ5CimdUnZfS3eIAsvCJlpmBO9F6ns6wXE/xf9sf1xE/My2SND1t2tuEWmv+K4A2Bq/n8BAEm9Y+gffFpfZ9H5RE0bX/AAV7xHSz1fQ+mApJSciPRHuETBJPVTyEdAXmmo5Rwjpt4gQFmgUq3efeYJC77BoS6lJu11EXgFMUoeVlLIcArAtyBHE3poOEaCmUGetD3guPaPZCHSUhRUghZSkFmAF6MbbgR3wxh+j0oKikkFRc2qSSdRxgHREQMIPnH+X5RPkz5yvBPygKJRlVTqnTceHDhFlrYE3bdeKTpBIIzl9Cybio0hOYCog5zlZ7JYOKdl3BfhANGS5cEAUNCbgk/E+MIHCpQokJDqqql7Q8ZKnBKi5U/ZpskbqwEI2hV6HQUtAAweGTLU6QEuSpT0Bc1PiY1gsaF9KbxeEpuCTMJzE9UpsmxIJFt4EGlYbK+VSg5Kj1bm5tAGJjmgZlnz1eCPpjvJHz1eCfpgCgRChFRLOq1eCflHeTPnH+X5QGHNkTVKVkQwzqcKCK0TlL5jZm5G0WlYaYFL8nLCQS+0mXdwSQxdilxWNSTh1DO61VU46tmA3cIKEfmPs+UBhSlTWKVbKw4zKEpiXUxAegZO7f3aEwBb+TZwKt5MsSAUmr6V5GGZmECmzEluV2I3cTFU4VMsOCRQWaoSKXGgeAUnySEHNKz7aSGTL6ucM9RaLYRZKCSCk+WsWfrJGhaHfJk9tX8v0wrKklCCMxV+KkuWeqknTnAMziyV1sl/YY6eKTPQ+qK4obMwfk+qDTR1/R+qAqvrf8T7xFUjaT6J/pghuPRPwiqOsj0T/TAZ3SGJWhErIxdNXD2Ab3mOi2M6kq/V+AjoDVmRURMwVHf8I7LAdC6ZZKC3nKPeFEj3Qy0Vkpp3q95gF8aqg9JPPf7oZaKz5QUz7wYKIAKJaUlSgkBSmKjqWDB+6LS1u7hq/3iypYIY6xQYcMznXXfeAifPCGzFgS3CE5CRnYAsHq5q19mwDkEcjDow4HJ3bSLy5YSABYBvCAHNB2eBr4EQorrDkfhGiUwMyE3aAHI47oNHJlgRZoCgTEkRZo7KICgMdF2jmgKRzQRo5oCkZvS+LKcoSnOx2gD1QQUgmlnPONVoqJY3Cpc898ADDJZI5D3QNZG1T+Ij+iHGjsogFMR/E9Af1QZSqq9EfH5QUpETAAz1Hon+mKSjVHoGnqw1HQGdMl5kS+CfgI6NGOg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Nächste Vorlesung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4A479-93A9-442A-9468-33B45EDE82AC}" type="slidenum">
              <a:rPr lang="de-DE"/>
              <a:pPr>
                <a:defRPr/>
              </a:pPr>
              <a:t>30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7535863" y="1773238"/>
            <a:ext cx="20431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Static Schlüsselwort</a:t>
            </a:r>
          </a:p>
          <a:p>
            <a:endParaRPr lang="de-DE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535864" y="2700338"/>
            <a:ext cx="1292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Sichtbarkeit</a:t>
            </a: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7507288" y="1412875"/>
            <a:ext cx="2538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Aufzählungen, Kapselung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3503613" y="1597025"/>
            <a:ext cx="4032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 flipV="1">
            <a:off x="3216275" y="1989139"/>
            <a:ext cx="4319588" cy="1095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1"/>
          </p:cNvCxnSpPr>
          <p:nvPr/>
        </p:nvCxnSpPr>
        <p:spPr>
          <a:xfrm flipH="1">
            <a:off x="2782889" y="2884488"/>
            <a:ext cx="4752975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Quiz</a:t>
            </a:r>
          </a:p>
        </p:txBody>
      </p:sp>
      <p:sp>
        <p:nvSpPr>
          <p:cNvPr id="901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Was befindet sich auf dem Stack und was auf dem Heap?</a:t>
            </a:r>
          </a:p>
        </p:txBody>
      </p:sp>
      <p:sp>
        <p:nvSpPr>
          <p:cNvPr id="90115" name="Rechteck 4"/>
          <p:cNvSpPr>
            <a:spLocks noChangeArrowheads="1"/>
          </p:cNvSpPr>
          <p:nvPr/>
        </p:nvSpPr>
        <p:spPr bwMode="auto">
          <a:xfrm>
            <a:off x="1774826" y="2016125"/>
            <a:ext cx="41052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Ungeheuer {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C0"/>
                </a:solidFill>
                <a:latin typeface="Consolas" pitchFamily="49" charset="0"/>
              </a:rPr>
              <a:t>anzahlZaehne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= 200;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1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100">
              <a:latin typeface="Consolas" pitchFamily="49" charset="0"/>
            </a:endParaRPr>
          </a:p>
          <a:p>
            <a:r>
              <a:rPr lang="en-US" sz="1100" b="1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1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100">
                <a:solidFill>
                  <a:srgbClr val="000000"/>
                </a:solidFill>
                <a:latin typeface="Consolas" pitchFamily="49" charset="0"/>
              </a:rPr>
              <a:t>main(String[] args) {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Ungeheuer ungeheuer =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Ungeheuer(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"Grarrar"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ungeheuer.erschrecken();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ungeheuer.kauen();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ungeheuer.flirten(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Ungeheuer(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"Buuuuuhhh!"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100">
              <a:latin typeface="Consolas" pitchFamily="49" charset="0"/>
            </a:endParaRP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Ungeheuer(String name) {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  this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= name;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100">
              <a:latin typeface="Consolas" pitchFamily="49" charset="0"/>
            </a:endParaRP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erschrecken() {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  int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lautstaerke = 5;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String schrei = 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"AAHHHHHHHHAAAA!!!111einself"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+ schrei);</a:t>
            </a:r>
          </a:p>
          <a:p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    for</a:t>
            </a:r>
            <a:r>
              <a:rPr lang="nn-NO" sz="1100" b="1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100">
                <a:solidFill>
                  <a:srgbClr val="000000"/>
                </a:solidFill>
                <a:latin typeface="Consolas" pitchFamily="49" charset="0"/>
              </a:rPr>
              <a:t>i = 0; i &lt; lautstaerke; i++)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  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"!"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println(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</p:txBody>
      </p:sp>
      <p:sp>
        <p:nvSpPr>
          <p:cNvPr id="90116" name="Rechteck 6"/>
          <p:cNvSpPr>
            <a:spLocks noChangeArrowheads="1"/>
          </p:cNvSpPr>
          <p:nvPr/>
        </p:nvSpPr>
        <p:spPr bwMode="auto">
          <a:xfrm>
            <a:off x="6240463" y="2205039"/>
            <a:ext cx="4572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kauen() {</a:t>
            </a:r>
          </a:p>
          <a:p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100" b="1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10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100" b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nn-NO" sz="110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nn-NO" sz="1100">
                <a:solidFill>
                  <a:srgbClr val="0000C0"/>
                </a:solidFill>
                <a:latin typeface="Consolas" pitchFamily="49" charset="0"/>
              </a:rPr>
              <a:t>anzahlZaehne</a:t>
            </a:r>
            <a:r>
              <a:rPr lang="nn-NO" sz="1100">
                <a:solidFill>
                  <a:srgbClr val="000000"/>
                </a:solidFill>
                <a:latin typeface="Consolas" pitchFamily="49" charset="0"/>
              </a:rPr>
              <a:t> / 4; i++) {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"Knirsch"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System.</a:t>
            </a:r>
            <a:r>
              <a:rPr lang="de-DE" sz="1100" i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100" i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println(</a:t>
            </a:r>
            <a:r>
              <a:rPr lang="de-DE" sz="1100">
                <a:solidFill>
                  <a:srgbClr val="2A00FF"/>
                </a:solidFill>
                <a:latin typeface="Consolas" pitchFamily="49" charset="0"/>
              </a:rPr>
              <a:t>""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100" b="1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flirten(Ungeheuer ungeheuer) {</a:t>
            </a:r>
          </a:p>
          <a:p>
            <a:r>
              <a:rPr lang="de-DE" sz="1100" b="1">
                <a:solidFill>
                  <a:srgbClr val="7F0055"/>
                </a:solidFill>
                <a:latin typeface="Consolas" pitchFamily="49" charset="0"/>
              </a:rPr>
              <a:t>  this</a:t>
            </a:r>
            <a:r>
              <a:rPr lang="de-DE" sz="1100" b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erschrecken();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  ungeheuer.erschrecken();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10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>
              <a:latin typeface="Calibri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798888" y="2205038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4367213" y="2217738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503613" y="2416175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Ellipse 10"/>
          <p:cNvSpPr/>
          <p:nvPr/>
        </p:nvSpPr>
        <p:spPr>
          <a:xfrm>
            <a:off x="3559175" y="2852738"/>
            <a:ext cx="217488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Ellipse 11"/>
          <p:cNvSpPr/>
          <p:nvPr/>
        </p:nvSpPr>
        <p:spPr>
          <a:xfrm>
            <a:off x="5772150" y="2852738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Ellipse 12"/>
          <p:cNvSpPr/>
          <p:nvPr/>
        </p:nvSpPr>
        <p:spPr>
          <a:xfrm>
            <a:off x="4003675" y="3051175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Ellipse 13"/>
          <p:cNvSpPr/>
          <p:nvPr/>
        </p:nvSpPr>
        <p:spPr>
          <a:xfrm>
            <a:off x="3559175" y="3267075"/>
            <a:ext cx="217488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Ellipse 14"/>
          <p:cNvSpPr/>
          <p:nvPr/>
        </p:nvSpPr>
        <p:spPr>
          <a:xfrm>
            <a:off x="3287713" y="3482975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6" name="Ellipse 15"/>
          <p:cNvSpPr/>
          <p:nvPr/>
        </p:nvSpPr>
        <p:spPr>
          <a:xfrm>
            <a:off x="5448300" y="3500438"/>
            <a:ext cx="215900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90126" name="Gruppieren 24"/>
          <p:cNvGrpSpPr>
            <a:grpSpLocks/>
          </p:cNvGrpSpPr>
          <p:nvPr/>
        </p:nvGrpSpPr>
        <p:grpSpPr bwMode="auto">
          <a:xfrm>
            <a:off x="3448051" y="4005263"/>
            <a:ext cx="315913" cy="246062"/>
            <a:chOff x="5523080" y="5869935"/>
            <a:chExt cx="316112" cy="246221"/>
          </a:xfrm>
        </p:grpSpPr>
        <p:sp>
          <p:nvSpPr>
            <p:cNvPr id="17" name="Ellipse 16"/>
            <p:cNvSpPr/>
            <p:nvPr/>
          </p:nvSpPr>
          <p:spPr>
            <a:xfrm>
              <a:off x="5580266" y="5877877"/>
              <a:ext cx="216036" cy="216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46" name="Rechteck 23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10</a:t>
              </a:r>
            </a:p>
          </p:txBody>
        </p:sp>
      </p:grpSp>
      <p:grpSp>
        <p:nvGrpSpPr>
          <p:cNvPr id="90127" name="Gruppieren 25"/>
          <p:cNvGrpSpPr>
            <a:grpSpLocks/>
          </p:cNvGrpSpPr>
          <p:nvPr/>
        </p:nvGrpSpPr>
        <p:grpSpPr bwMode="auto">
          <a:xfrm>
            <a:off x="3617913" y="4679951"/>
            <a:ext cx="315912" cy="246063"/>
            <a:chOff x="5523080" y="5869935"/>
            <a:chExt cx="316112" cy="246221"/>
          </a:xfrm>
        </p:grpSpPr>
        <p:sp>
          <p:nvSpPr>
            <p:cNvPr id="27" name="Ellipse 26"/>
            <p:cNvSpPr/>
            <p:nvPr/>
          </p:nvSpPr>
          <p:spPr>
            <a:xfrm>
              <a:off x="5580266" y="5877878"/>
              <a:ext cx="216037" cy="2160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44" name="Rechteck 27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12</a:t>
              </a:r>
            </a:p>
          </p:txBody>
        </p:sp>
      </p:grpSp>
      <p:grpSp>
        <p:nvGrpSpPr>
          <p:cNvPr id="90128" name="Gruppieren 28"/>
          <p:cNvGrpSpPr>
            <a:grpSpLocks/>
          </p:cNvGrpSpPr>
          <p:nvPr/>
        </p:nvGrpSpPr>
        <p:grpSpPr bwMode="auto">
          <a:xfrm>
            <a:off x="3024188" y="4918076"/>
            <a:ext cx="317500" cy="246063"/>
            <a:chOff x="5523080" y="5869935"/>
            <a:chExt cx="316112" cy="246221"/>
          </a:xfrm>
        </p:grpSpPr>
        <p:sp>
          <p:nvSpPr>
            <p:cNvPr id="30" name="Ellipse 29"/>
            <p:cNvSpPr/>
            <p:nvPr/>
          </p:nvSpPr>
          <p:spPr>
            <a:xfrm>
              <a:off x="5579980" y="5877878"/>
              <a:ext cx="216536" cy="2160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42" name="Rechteck 30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13</a:t>
              </a:r>
            </a:p>
          </p:txBody>
        </p:sp>
      </p:grpSp>
      <p:grpSp>
        <p:nvGrpSpPr>
          <p:cNvPr id="90129" name="Gruppieren 31"/>
          <p:cNvGrpSpPr>
            <a:grpSpLocks/>
          </p:cNvGrpSpPr>
          <p:nvPr/>
        </p:nvGrpSpPr>
        <p:grpSpPr bwMode="auto">
          <a:xfrm>
            <a:off x="5576888" y="4927601"/>
            <a:ext cx="315912" cy="246063"/>
            <a:chOff x="5523080" y="5869935"/>
            <a:chExt cx="316112" cy="246221"/>
          </a:xfrm>
        </p:grpSpPr>
        <p:sp>
          <p:nvSpPr>
            <p:cNvPr id="33" name="Ellipse 32"/>
            <p:cNvSpPr/>
            <p:nvPr/>
          </p:nvSpPr>
          <p:spPr>
            <a:xfrm>
              <a:off x="5580266" y="5877878"/>
              <a:ext cx="216037" cy="2160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40" name="Rechteck 33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14</a:t>
              </a:r>
            </a:p>
          </p:txBody>
        </p:sp>
      </p:grpSp>
      <p:grpSp>
        <p:nvGrpSpPr>
          <p:cNvPr id="90130" name="Gruppieren 34"/>
          <p:cNvGrpSpPr>
            <a:grpSpLocks/>
          </p:cNvGrpSpPr>
          <p:nvPr/>
        </p:nvGrpSpPr>
        <p:grpSpPr bwMode="auto">
          <a:xfrm>
            <a:off x="2811463" y="5259388"/>
            <a:ext cx="315912" cy="246062"/>
            <a:chOff x="5523080" y="5869935"/>
            <a:chExt cx="316112" cy="246221"/>
          </a:xfrm>
        </p:grpSpPr>
        <p:sp>
          <p:nvSpPr>
            <p:cNvPr id="36" name="Ellipse 35"/>
            <p:cNvSpPr/>
            <p:nvPr/>
          </p:nvSpPr>
          <p:spPr>
            <a:xfrm>
              <a:off x="5580266" y="5877877"/>
              <a:ext cx="216037" cy="216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38" name="Rechteck 36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15</a:t>
              </a:r>
            </a:p>
          </p:txBody>
        </p:sp>
      </p:grpSp>
      <p:grpSp>
        <p:nvGrpSpPr>
          <p:cNvPr id="90131" name="Gruppieren 37"/>
          <p:cNvGrpSpPr>
            <a:grpSpLocks/>
          </p:cNvGrpSpPr>
          <p:nvPr/>
        </p:nvGrpSpPr>
        <p:grpSpPr bwMode="auto">
          <a:xfrm>
            <a:off x="8458201" y="2632076"/>
            <a:ext cx="315913" cy="246063"/>
            <a:chOff x="5523080" y="5869935"/>
            <a:chExt cx="316112" cy="246221"/>
          </a:xfrm>
        </p:grpSpPr>
        <p:sp>
          <p:nvSpPr>
            <p:cNvPr id="39" name="Ellipse 38"/>
            <p:cNvSpPr/>
            <p:nvPr/>
          </p:nvSpPr>
          <p:spPr>
            <a:xfrm>
              <a:off x="5580266" y="5877878"/>
              <a:ext cx="216036" cy="21603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36" name="Rechteck 39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16</a:t>
              </a:r>
            </a:p>
          </p:txBody>
        </p:sp>
      </p:grpSp>
      <p:grpSp>
        <p:nvGrpSpPr>
          <p:cNvPr id="90132" name="Gruppieren 40"/>
          <p:cNvGrpSpPr>
            <a:grpSpLocks/>
          </p:cNvGrpSpPr>
          <p:nvPr/>
        </p:nvGrpSpPr>
        <p:grpSpPr bwMode="auto">
          <a:xfrm>
            <a:off x="3206751" y="4672013"/>
            <a:ext cx="315913" cy="246062"/>
            <a:chOff x="5523080" y="5869935"/>
            <a:chExt cx="316112" cy="246221"/>
          </a:xfrm>
        </p:grpSpPr>
        <p:sp>
          <p:nvSpPr>
            <p:cNvPr id="42" name="Ellipse 41"/>
            <p:cNvSpPr/>
            <p:nvPr/>
          </p:nvSpPr>
          <p:spPr>
            <a:xfrm>
              <a:off x="5580266" y="5877877"/>
              <a:ext cx="216036" cy="216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90134" name="Rechteck 42"/>
            <p:cNvSpPr>
              <a:spLocks noChangeArrowheads="1"/>
            </p:cNvSpPr>
            <p:nvPr/>
          </p:nvSpPr>
          <p:spPr bwMode="auto">
            <a:xfrm>
              <a:off x="5523080" y="5869935"/>
              <a:ext cx="316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de-DE" sz="1000">
                  <a:latin typeface="Calibri" pitchFamily="34" charset="0"/>
                </a:rPr>
                <a:t>11</a:t>
              </a:r>
            </a:p>
          </p:txBody>
        </p:sp>
      </p:grp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 Themenkomplexe I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feld 5"/>
          <p:cNvSpPr txBox="1"/>
          <p:nvPr/>
        </p:nvSpPr>
        <p:spPr>
          <a:xfrm>
            <a:off x="7535863" y="2387600"/>
            <a:ext cx="30464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Konstruktoren, Zuweisungen,..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35863" y="1773239"/>
            <a:ext cx="2354262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Variablen, Konstanten,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static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vs. 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instance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516813" y="3132138"/>
            <a:ext cx="31877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Methoden, Übergabeparameter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535864" y="2700338"/>
            <a:ext cx="12922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Sichtbarkeit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07289" y="5589588"/>
            <a:ext cx="297338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Kontrollstrukturen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(Schleifen, Bedingungen, etc.)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491413" y="5035550"/>
            <a:ext cx="32575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Datentypen (primitiv &amp; komplex)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35863" y="3644900"/>
            <a:ext cx="2576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Arrays, Listen, Stacks, etc.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507289" y="1412875"/>
            <a:ext cx="3197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Java-Klassen, Aufzählungen, etc.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540626" y="4067175"/>
            <a:ext cx="2041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OOP: Instanziierung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3503613" y="1597025"/>
            <a:ext cx="4032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935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3916363" y="2565400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1"/>
          </p:cNvCxnSpPr>
          <p:nvPr/>
        </p:nvCxnSpPr>
        <p:spPr>
          <a:xfrm flipH="1">
            <a:off x="2782889" y="2884488"/>
            <a:ext cx="4752975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959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11901" y="3829051"/>
            <a:ext cx="1204913" cy="104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4494213" y="4252914"/>
            <a:ext cx="3041650" cy="25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0" idx="1"/>
          </p:cNvCxnSpPr>
          <p:nvPr/>
        </p:nvCxnSpPr>
        <p:spPr>
          <a:xfrm flipH="1" flipV="1">
            <a:off x="4008438" y="5732464"/>
            <a:ext cx="3498850" cy="179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2" idx="1"/>
          </p:cNvCxnSpPr>
          <p:nvPr/>
        </p:nvCxnSpPr>
        <p:spPr>
          <a:xfrm flipH="1">
            <a:off x="4151313" y="5219700"/>
            <a:ext cx="334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II</a:t>
            </a:r>
          </a:p>
        </p:txBody>
      </p:sp>
      <p:sp>
        <p:nvSpPr>
          <p:cNvPr id="194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09BE1-22C0-4B51-A878-C39BC9A219A7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455864" y="1776414"/>
            <a:ext cx="10791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err="1" smtClean="0">
                <a:solidFill>
                  <a:srgbClr val="000000"/>
                </a:solidFill>
                <a:latin typeface="Calibri" pitchFamily="34" charset="0"/>
              </a:rPr>
              <a:t>Object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050" name="Picture 2" descr="minimalistische Architekt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225" y="2349501"/>
            <a:ext cx="264953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modernes Hausdesig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3389" y="2209801"/>
            <a:ext cx="259238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8472489" y="1916113"/>
            <a:ext cx="8595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054" name="Picture 6" descr="http://www.geographie.uni-muenchen.de/internetvorlesung/grundlage_physische_geographie/bilder/leben/pflanze_merkma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35414" y="3933825"/>
            <a:ext cx="4287837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5570539" y="3513139"/>
            <a:ext cx="8595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056" name="Picture 8" descr="https://encrypted-tbn3.gstatic.com/images?q=tbn:ANd9GcR3bIJ_Aig_AV383_yuXuzjAcpHxVjV9BU1mr4412qVRrImcZaFv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59826" y="5260976"/>
            <a:ext cx="172561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9048751" y="4775201"/>
            <a:ext cx="1089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err="1" smtClean="0">
                <a:solidFill>
                  <a:srgbClr val="000000"/>
                </a:solidFill>
                <a:latin typeface="Calibri" pitchFamily="34" charset="0"/>
              </a:rPr>
              <a:t>Object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1710677" y="4275138"/>
            <a:ext cx="8595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66661" y="4719320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alibri" pitchFamily="34" charset="0"/>
              </a:rPr>
              <a:t>Name: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1559496" y="5013176"/>
            <a:ext cx="1397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Given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 Name: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59497" y="5301208"/>
            <a:ext cx="602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Age: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59496" y="5589240"/>
            <a:ext cx="9959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75546" y="4814082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875546" y="5094028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875546" y="5390146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875546" y="5700130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6" grpId="0"/>
      <p:bldP spid="15" grpId="0"/>
      <p:bldP spid="17" grpId="0"/>
      <p:bldP spid="18" grpId="0"/>
      <p:bldP spid="19" grpId="0"/>
      <p:bldP spid="2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III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a.k.a</a:t>
            </a:r>
            <a:r>
              <a:rPr lang="de-DE" dirty="0" smtClean="0"/>
              <a:t> </a:t>
            </a:r>
            <a:r>
              <a:rPr lang="de-DE" b="1" dirty="0" err="1" smtClean="0"/>
              <a:t>constructors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endParaRPr lang="de-DE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DE" dirty="0" smtClean="0"/>
              <a:t>Variables </a:t>
            </a:r>
            <a:r>
              <a:rPr lang="de-DE" dirty="0" err="1" smtClean="0"/>
              <a:t>safe</a:t>
            </a:r>
            <a:r>
              <a:rPr lang="de-DE" dirty="0" smtClean="0"/>
              <a:t> a </a:t>
            </a:r>
            <a:r>
              <a:rPr lang="de-DE" dirty="0" err="1" smtClean="0"/>
              <a:t>reference</a:t>
            </a:r>
            <a:r>
              <a:rPr lang="de-DE" dirty="0" smtClean="0"/>
              <a:t> (</a:t>
            </a:r>
            <a:r>
              <a:rPr lang="de-DE" dirty="0" err="1" smtClean="0"/>
              <a:t>pointer</a:t>
            </a:r>
            <a:r>
              <a:rPr lang="de-DE" dirty="0" smtClean="0"/>
              <a:t>)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in </a:t>
            </a:r>
            <a:r>
              <a:rPr lang="de-DE" dirty="0" err="1" smtClean="0"/>
              <a:t>memory</a:t>
            </a:r>
            <a:endParaRPr lang="de-DE" dirty="0" smtClean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precedence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: A </a:t>
            </a:r>
            <a:r>
              <a:rPr lang="de-DE" dirty="0" err="1" smtClean="0"/>
              <a:t>local</a:t>
            </a:r>
            <a:r>
              <a:rPr lang="de-DE" dirty="0" smtClean="0"/>
              <a:t> variable </a:t>
            </a:r>
            <a:r>
              <a:rPr lang="de-DE" dirty="0" err="1" smtClean="0"/>
              <a:t>or</a:t>
            </a:r>
            <a:r>
              <a:rPr lang="de-DE" dirty="0" smtClean="0"/>
              <a:t> an </a:t>
            </a:r>
            <a:r>
              <a:rPr lang="de-DE" dirty="0" err="1" smtClean="0"/>
              <a:t>attribute</a:t>
            </a:r>
            <a:r>
              <a:rPr lang="de-DE" dirty="0" smtClean="0"/>
              <a:t> in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variable?</a:t>
            </a:r>
          </a:p>
          <a:p>
            <a:pPr lvl="1"/>
            <a:r>
              <a:rPr lang="de-DE" dirty="0" err="1" smtClean="0"/>
              <a:t>Local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variable </a:t>
            </a:r>
            <a:r>
              <a:rPr lang="de-DE" dirty="0" err="1" smtClean="0"/>
              <a:t>instead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smtClean="0"/>
              <a:t>Keyword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Today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9E509-3EF2-4EDE-BB2F-6D9A8F05DC6B}" type="slidenum">
              <a:rPr lang="de-DE"/>
              <a:pPr>
                <a:defRPr/>
              </a:pPr>
              <a:t>7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7535864" y="3644900"/>
            <a:ext cx="771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F0"/>
                </a:solidFill>
                <a:latin typeface="Calibri" pitchFamily="34" charset="0"/>
              </a:rPr>
              <a:t>Arrays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6311901" y="3829051"/>
            <a:ext cx="1204913" cy="104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8307389" y="1767582"/>
            <a:ext cx="103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Strings</a:t>
            </a:r>
          </a:p>
        </p:txBody>
      </p:sp>
      <p:cxnSp>
        <p:nvCxnSpPr>
          <p:cNvPr id="8" name="Gerade Verbindung mit Pfeil 7"/>
          <p:cNvCxnSpPr>
            <a:cxnSpLocks/>
          </p:cNvCxnSpPr>
          <p:nvPr/>
        </p:nvCxnSpPr>
        <p:spPr>
          <a:xfrm flipH="1">
            <a:off x="6600056" y="1951733"/>
            <a:ext cx="168828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99F918B-8566-40C3-98EB-7CC9EAAF1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961" y="2866200"/>
            <a:ext cx="103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Static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66526A5-79F0-49F0-9B3E-8140ECFC256D}"/>
              </a:ext>
            </a:extLst>
          </p:cNvPr>
          <p:cNvCxnSpPr>
            <a:cxnSpLocks/>
          </p:cNvCxnSpPr>
          <p:nvPr/>
        </p:nvCxnSpPr>
        <p:spPr>
          <a:xfrm flipH="1">
            <a:off x="3215680" y="3050352"/>
            <a:ext cx="4922232" cy="64796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 Array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String</a:t>
            </a:r>
            <a:endParaRPr lang="de-DE" dirty="0"/>
          </a:p>
        </p:txBody>
      </p:sp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632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73684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Static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Attributs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 descr="http://www.hifi.nl/gfx/statisch_180310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277748" y="3333287"/>
            <a:ext cx="3821552" cy="2760009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98F64-A033-4CB1-AD0C-93C2D7F39124}" type="slidenum">
              <a:rPr lang="de-DE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4829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2341</Words>
  <Application>Microsoft Office PowerPoint</Application>
  <PresentationFormat>Breitbild</PresentationFormat>
  <Paragraphs>590</Paragraphs>
  <Slides>32</Slides>
  <Notes>30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vorlage</vt:lpstr>
      <vt:lpstr>Software Engineering and Programming  Basics Arrays, Strings, Static-Schlüsselwort</vt:lpstr>
      <vt:lpstr>What Do We Know?</vt:lpstr>
      <vt:lpstr>Catching Up I</vt:lpstr>
      <vt:lpstr>Catching Up II</vt:lpstr>
      <vt:lpstr>Catching Up III</vt:lpstr>
      <vt:lpstr>Catching Up IV</vt:lpstr>
      <vt:lpstr>Topic Today</vt:lpstr>
      <vt:lpstr>Learning Goals</vt:lpstr>
      <vt:lpstr>PowerPoint-Präsentation</vt:lpstr>
      <vt:lpstr>Methods of Objects</vt:lpstr>
      <vt:lpstr>static Keyword</vt:lpstr>
      <vt:lpstr>Static vs. Instance: Methods</vt:lpstr>
      <vt:lpstr>Static vs. Instance: Variables</vt:lpstr>
      <vt:lpstr>Using Static</vt:lpstr>
      <vt:lpstr>Static vs. Instance</vt:lpstr>
      <vt:lpstr>PowerPoint-Präsentation</vt:lpstr>
      <vt:lpstr>Arrays I</vt:lpstr>
      <vt:lpstr>Arrays II</vt:lpstr>
      <vt:lpstr>Arrays III</vt:lpstr>
      <vt:lpstr>Arrays IV</vt:lpstr>
      <vt:lpstr>Multidimensional Arrays</vt:lpstr>
      <vt:lpstr>Some Background Information on Arrays</vt:lpstr>
      <vt:lpstr>Strings I</vt:lpstr>
      <vt:lpstr>Strings II</vt:lpstr>
      <vt:lpstr>Quiz!!!</vt:lpstr>
      <vt:lpstr>Take Aways I</vt:lpstr>
      <vt:lpstr>Take Aways II</vt:lpstr>
      <vt:lpstr>Coming Up Next</vt:lpstr>
      <vt:lpstr>Was wissen wir schon?</vt:lpstr>
      <vt:lpstr>Nächste Vorlesung</vt:lpstr>
      <vt:lpstr>Quiz</vt:lpstr>
      <vt:lpstr>Übersicht Themenkomplexe I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304</cp:revision>
  <dcterms:created xsi:type="dcterms:W3CDTF">2014-10-06T10:05:59Z</dcterms:created>
  <dcterms:modified xsi:type="dcterms:W3CDTF">2019-09-11T11:31:18Z</dcterms:modified>
</cp:coreProperties>
</file>