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68" r:id="rId2"/>
    <p:sldId id="307" r:id="rId3"/>
    <p:sldId id="309" r:id="rId4"/>
    <p:sldId id="310" r:id="rId5"/>
    <p:sldId id="334" r:id="rId6"/>
    <p:sldId id="316" r:id="rId7"/>
    <p:sldId id="318" r:id="rId8"/>
    <p:sldId id="319" r:id="rId9"/>
    <p:sldId id="322" r:id="rId10"/>
    <p:sldId id="320" r:id="rId11"/>
    <p:sldId id="324" r:id="rId12"/>
    <p:sldId id="326" r:id="rId13"/>
    <p:sldId id="359" r:id="rId14"/>
    <p:sldId id="327" r:id="rId15"/>
    <p:sldId id="360" r:id="rId16"/>
    <p:sldId id="333" r:id="rId17"/>
    <p:sldId id="329" r:id="rId18"/>
    <p:sldId id="332" r:id="rId19"/>
    <p:sldId id="362" r:id="rId20"/>
    <p:sldId id="336" r:id="rId21"/>
    <p:sldId id="340" r:id="rId22"/>
    <p:sldId id="304" r:id="rId23"/>
    <p:sldId id="325" r:id="rId24"/>
    <p:sldId id="314" r:id="rId25"/>
    <p:sldId id="343" r:id="rId26"/>
    <p:sldId id="345" r:id="rId27"/>
    <p:sldId id="346" r:id="rId28"/>
    <p:sldId id="347" r:id="rId29"/>
    <p:sldId id="356" r:id="rId30"/>
    <p:sldId id="317" r:id="rId31"/>
    <p:sldId id="358" r:id="rId32"/>
    <p:sldId id="365" r:id="rId33"/>
    <p:sldId id="338" r:id="rId34"/>
    <p:sldId id="342" r:id="rId35"/>
    <p:sldId id="300" r:id="rId36"/>
    <p:sldId id="344" r:id="rId37"/>
    <p:sldId id="366" r:id="rId38"/>
    <p:sldId id="301" r:id="rId3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25" userDrawn="1">
          <p15:clr>
            <a:srgbClr val="A4A3A4"/>
          </p15:clr>
        </p15:guide>
        <p15:guide id="4" pos="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7F0055"/>
    <a:srgbClr val="3F7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79373" autoAdjust="0"/>
  </p:normalViewPr>
  <p:slideViewPr>
    <p:cSldViewPr>
      <p:cViewPr varScale="1">
        <p:scale>
          <a:sx n="84" d="100"/>
          <a:sy n="84" d="100"/>
        </p:scale>
        <p:origin x="1044" y="96"/>
      </p:cViewPr>
      <p:guideLst>
        <p:guide orient="horz" pos="2160"/>
        <p:guide pos="3840"/>
        <p:guide orient="horz" pos="4125"/>
        <p:guide pos="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BC78CC1-100A-4600-AE64-FF9951993675}" type="datetimeFigureOut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6B5258-0E3D-4DD2-A3BB-1B969E9A4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6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4C650-5136-4BFF-B67D-1B866DF48A8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3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1:18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071AAB-886A-419F-8AE8-6F44D1FAFE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0:20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89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03CB1-8A30-4B17-9816-8521E19744F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4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2541E9-81EF-4606-B73F-00FC8A9AD9D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2625B1-50FD-4BAF-B1D7-B277F44EC0C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5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D9755-3A08-4D08-8660-CF4FC914981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D9755-3A08-4D08-8660-CF4FC914981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2:50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55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759DC2-8BB9-4A1E-9E8A-9E28F1FEF7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4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D8ED3-1BAA-4D57-9847-23F4483C832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B08164-9EA3-41F4-A3D9-6CAB86B8E7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36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EBD64-EBD2-476A-99F3-4CABDDB919F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5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331960-21EA-4796-9849-B574C968A94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3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2:33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571B47-1A26-4B81-A868-FC62F3AAF27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zeigen!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52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0B9916-E81E-4DFC-847A-9B2873F8084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2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19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E6107-3CA7-4BA5-B518-38F9DBC419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1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39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E7E3E8-ECD7-49F9-BF8F-9B6D448CAA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50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60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BFE1A7-5674-4EA1-877B-A7EDB1CA6F3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16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F8E34D-4C9B-4E23-AC90-56844674B8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31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B08164-9EA3-41F4-A3D9-6CAB86B8E7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2F0AC7-F888-4933-A177-3134FC16CD4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Eclipse: beide Varianten für Fakultät implementieren und Schritte mittels statischer Variable zählen und danach ausgeben</a:t>
            </a:r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6:1h9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AB1E6E-500E-4572-AD27-00ECCFEFDC7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6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1F2BEA-7192-4E29-8F49-20BA552FD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0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F522B1-F345-421B-818C-DF117B6333C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5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6B86D-F813-4767-821B-AC0967F38CB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02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b="1" dirty="0"/>
              <a:t>private </a:t>
            </a: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u="sng" dirty="0" err="1"/>
              <a:t>binomial</a:t>
            </a:r>
            <a:r>
              <a:rPr lang="de-DE" b="1" u="sng" dirty="0"/>
              <a:t>(</a:t>
            </a:r>
            <a:r>
              <a:rPr lang="de-DE" b="1" u="sng" dirty="0" err="1"/>
              <a:t>int</a:t>
            </a:r>
            <a:r>
              <a:rPr lang="de-DE" b="1" u="sng" dirty="0"/>
              <a:t> n, </a:t>
            </a:r>
            <a:r>
              <a:rPr lang="de-DE" b="1" u="sng" dirty="0" err="1"/>
              <a:t>int</a:t>
            </a:r>
            <a:r>
              <a:rPr lang="de-DE" b="1" u="sng" dirty="0"/>
              <a:t> k) {</a:t>
            </a:r>
          </a:p>
          <a:p>
            <a:pPr>
              <a:spcBef>
                <a:spcPct val="0"/>
              </a:spcBef>
            </a:pPr>
            <a:r>
              <a:rPr lang="en-US" b="1" dirty="0"/>
              <a:t>return (</a:t>
            </a:r>
            <a:r>
              <a:rPr lang="en-US" b="1" dirty="0" err="1"/>
              <a:t>int</a:t>
            </a:r>
            <a:r>
              <a:rPr lang="en-US" b="1" dirty="0"/>
              <a:t>) (factorial(n) / factorial(k) * factorial(n-k));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1: Fehler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; </a:t>
            </a:r>
            <a:r>
              <a:rPr lang="de-DE" dirty="0" err="1"/>
              <a:t>calcArea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a double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int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2: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3: index-array </a:t>
            </a:r>
            <a:r>
              <a:rPr lang="de-DE" dirty="0" err="1"/>
              <a:t>bounds</a:t>
            </a:r>
            <a:r>
              <a:rPr lang="de-DE" dirty="0"/>
              <a:t>;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B5258-0E3D-4DD2-A3BB-1B969E9A4DF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086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1:1h19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62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171741-9A25-4609-93ED-2E61A5B0453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8F889C-6018-449F-A678-821B7FA8772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8</a:t>
            </a:r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100DD5-887E-4300-AC33-C4DD6C186B2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6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D88464-6CC1-43B5-9268-19D55175C8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6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57F3E-0065-447A-8EF5-A644E24C769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6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4:13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9DA227-4C3C-447C-BE01-CE3A6876B79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Kleinbuchstaben verhindert Konflikte mit Klassennamen oder Interfaces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115552-9959-40C5-A8FE-DDB16C780DE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7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87D-8FEC-4FEB-987B-B803E06B2202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F85A-0FFA-4215-B9E6-AD1345F5AF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0B7AA-046C-486B-A129-4EF4D8E21E09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B9B-D069-48A1-8B47-807F663C7C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47CAF-2B7C-42B0-A5FE-36958319801A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0D960-61B7-42AC-8CC7-2804A80BE4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2E84-D81D-4D70-8C0D-91D193D80867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A891-D46A-4149-9317-337FF3B73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97B58-6925-40B3-A734-03E3F32AA91B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E3232-4F36-4369-AFD3-D0639CC791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B9EB-9604-4897-8370-E884024DB786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6285B-6E6D-42EF-98E0-4B9ECB1C5D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E5A9-A517-461D-A87A-2291A2DEE861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B25CF-A1B3-41F0-9B13-962921D7D8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45B8-0C0D-41A4-8341-A52CF065D905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27B0-40B5-487C-A48F-6C98CE0E8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D47F-ED9F-45B3-84AC-142D98D01BB3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7ADE1-3F61-4C9F-B258-22D358FC84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930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2" y="3573022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412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5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917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A592E-5292-4D1D-A06D-B3AF8D7C3A7D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29400"/>
            <a:ext cx="28448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0582-09BD-43F8-B930-968B1751BD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29667-BA90-4F57-BB9B-35C3F60E66C8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D4A63-BCED-4EE2-9C26-EF303DE3DC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AD7ED-E52A-4F51-8537-BA3911CCF41C}" type="datetime1">
              <a:rPr lang="de-DE"/>
              <a:pPr>
                <a:defRPr/>
              </a:pPr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F4C3C-A055-4B83-A9A9-C6FD3E8F33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Enumeration</a:t>
            </a:r>
            <a:r>
              <a:rPr lang="de-DE" b="1" dirty="0" smtClean="0"/>
              <a:t>, Packages, </a:t>
            </a:r>
            <a:r>
              <a:rPr lang="de-DE" b="1" dirty="0" err="1" smtClean="0"/>
              <a:t>Recursion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4B52D50-B48C-445D-BA13-BB02ADF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name.classenname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smtClean="0"/>
              <a:t>„.*“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endParaRPr lang="de-DE" dirty="0"/>
          </a:p>
          <a:p>
            <a:pPr lvl="1"/>
            <a:r>
              <a:rPr lang="de-DE" dirty="0"/>
              <a:t>„*“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66019-EFAD-4DFE-A156-5761FD091E90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2855914" y="4652964"/>
            <a:ext cx="660558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//Error!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java.util.Calendar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Without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cal2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37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,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Standard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/>
              <a:t> 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(String, </a:t>
            </a:r>
            <a:r>
              <a:rPr lang="de-DE" dirty="0" err="1"/>
              <a:t>StringBuilder</a:t>
            </a:r>
            <a:r>
              <a:rPr lang="de-DE" dirty="0"/>
              <a:t>, </a:t>
            </a:r>
            <a:r>
              <a:rPr lang="de-DE" dirty="0" err="1"/>
              <a:t>Math</a:t>
            </a:r>
            <a:r>
              <a:rPr lang="de-DE" dirty="0"/>
              <a:t>, System)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D731C-3A67-4D4A-8A55-6B7B5897CE9B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2260232" y="2518949"/>
            <a:ext cx="54546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test.test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t;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33797" idx="1"/>
          </p:cNvCxnSpPr>
          <p:nvPr/>
        </p:nvCxnSpPr>
        <p:spPr>
          <a:xfrm flipH="1">
            <a:off x="3863753" y="3251386"/>
            <a:ext cx="913350" cy="10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feld 7"/>
          <p:cNvSpPr txBox="1">
            <a:spLocks noChangeArrowheads="1"/>
          </p:cNvSpPr>
          <p:nvPr/>
        </p:nvSpPr>
        <p:spPr bwMode="auto">
          <a:xfrm>
            <a:off x="4777103" y="3066720"/>
            <a:ext cx="392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Error: Java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5427" y="3429228"/>
            <a:ext cx="3334931" cy="306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703389" y="1916114"/>
            <a:ext cx="957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Encapsulation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48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Principle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of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„Information </a:t>
            </a:r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Hiding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“</a:t>
            </a:r>
          </a:p>
        </p:txBody>
      </p:sp>
      <p:pic>
        <p:nvPicPr>
          <p:cNvPr id="4098" name="Picture 2" descr="Kapselung in der IT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003794" y="3501008"/>
            <a:ext cx="4248472" cy="240463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A407F-4878-42A2-A9E3-B5BF938AA3AC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E3232-4F36-4369-AFD3-D0639CC7910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135188" y="2133601"/>
            <a:ext cx="34567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Person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alter)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"John"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Doe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5951984" y="2133601"/>
            <a:ext cx="3888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latin typeface="Consolas" pitchFamily="49" charset="0"/>
              </a:rPr>
              <a:t>main</a:t>
            </a:r>
            <a:r>
              <a:rPr lang="de-DE" sz="1200" b="1" dirty="0">
                <a:latin typeface="Consolas" pitchFamily="49" charset="0"/>
              </a:rPr>
              <a:t>(String [] </a:t>
            </a:r>
            <a:r>
              <a:rPr lang="de-DE" sz="1200" b="1" dirty="0" err="1">
                <a:latin typeface="Consolas" pitchFamily="49" charset="0"/>
              </a:rPr>
              <a:t>args</a:t>
            </a:r>
            <a:r>
              <a:rPr lang="de-DE" sz="1200" b="1" dirty="0">
                <a:latin typeface="Consolas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kathryn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Person(22);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peter.setNachname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Internal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editable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 smtClean="0"/>
              <a:t>Access </a:t>
            </a:r>
            <a:r>
              <a:rPr lang="de-DE" dirty="0" err="1" smtClean="0"/>
              <a:t>only</a:t>
            </a:r>
            <a:r>
              <a:rPr lang="de-DE" dirty="0" smtClean="0"/>
              <a:t> via a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524000" y="2482438"/>
            <a:ext cx="705643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visibilty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far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//nicht sichtbar genug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482438"/>
            <a:ext cx="553960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destroying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inventing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Change </a:t>
            </a:r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740024" y="2636524"/>
            <a:ext cx="90364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Zugriff nur in dieser Klasse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//nicht sichtbar genug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636525"/>
            <a:ext cx="553960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   //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200" dirty="0" smtClean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//The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field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BankAccount.balance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visible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8" name="Ellipse 7"/>
          <p:cNvSpPr/>
          <p:nvPr/>
        </p:nvSpPr>
        <p:spPr>
          <a:xfrm>
            <a:off x="1740024" y="2852936"/>
            <a:ext cx="111561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919536" y="6072871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2000" dirty="0"/>
              <a:t>:  </a:t>
            </a:r>
            <a:r>
              <a:rPr lang="de-DE" sz="2000" dirty="0" smtClean="0">
                <a:latin typeface="+mj-lt"/>
              </a:rPr>
              <a:t>Access </a:t>
            </a:r>
            <a:r>
              <a:rPr lang="de-DE" sz="2000" dirty="0" err="1" smtClean="0">
                <a:latin typeface="+mj-lt"/>
              </a:rPr>
              <a:t>to</a:t>
            </a:r>
            <a:r>
              <a:rPr lang="de-DE" sz="2000" dirty="0" smtClean="0">
                <a:latin typeface="+mj-lt"/>
              </a:rPr>
              <a:t> variables </a:t>
            </a:r>
            <a:r>
              <a:rPr lang="de-DE" sz="2000" dirty="0" err="1" smtClean="0">
                <a:latin typeface="+mj-lt"/>
              </a:rPr>
              <a:t>and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methods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only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within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the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class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3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b="1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smtClean="0"/>
              <a:t>Access in </a:t>
            </a:r>
            <a:r>
              <a:rPr lang="de-DE" b="1" dirty="0" err="1" smtClean="0"/>
              <a:t>subclasses</a:t>
            </a:r>
            <a:r>
              <a:rPr lang="de-DE" dirty="0" smtClean="0"/>
              <a:t> (</a:t>
            </a:r>
            <a:r>
              <a:rPr lang="de-DE" dirty="0" err="1" smtClean="0"/>
              <a:t>inheritance</a:t>
            </a:r>
            <a:r>
              <a:rPr lang="de-DE" dirty="0" smtClean="0"/>
              <a:t>)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 smtClean="0"/>
              <a:t> (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specified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everywhere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D0D45-7947-49EF-BB85-0BE5F2C1A81D}" type="slidenum">
              <a:rPr lang="de-DE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better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secure</a:t>
            </a:r>
            <a:r>
              <a:rPr lang="de-DE" dirty="0" smtClean="0"/>
              <a:t>) </a:t>
            </a:r>
            <a:r>
              <a:rPr lang="de-DE" dirty="0" err="1" smtClean="0"/>
              <a:t>solution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Move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DE26-A1E8-41A2-8A20-0A563A8A529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07569" y="1556792"/>
            <a:ext cx="972107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{…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ok,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because it is the </a:t>
            </a:r>
            <a:r>
              <a:rPr lang="en-US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 object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(this)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possible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altough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external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object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better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targetAccount.deposit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95600" y="5342681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2" name="Rechteck 1"/>
          <p:cNvSpPr/>
          <p:nvPr/>
        </p:nvSpPr>
        <p:spPr>
          <a:xfrm>
            <a:off x="2639617" y="2659215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latin typeface="Consolas" pitchFamily="49" charset="0"/>
              </a:rPr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withdrawing</a:t>
            </a:r>
            <a:r>
              <a:rPr lang="de-DE" dirty="0" smtClean="0"/>
              <a:t> </a:t>
            </a:r>
            <a:r>
              <a:rPr lang="de-DE" dirty="0" err="1" smtClean="0"/>
              <a:t>money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on </a:t>
            </a:r>
            <a:r>
              <a:rPr lang="de-DE" dirty="0" err="1" smtClean="0"/>
              <a:t>actions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01D84-EF27-4064-85A0-AC90B7AEAB8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41987" name="Rechteck 3"/>
          <p:cNvSpPr>
            <a:spLocks noChangeArrowheads="1"/>
          </p:cNvSpPr>
          <p:nvPr/>
        </p:nvSpPr>
        <p:spPr bwMode="auto">
          <a:xfrm>
            <a:off x="2243572" y="2708920"/>
            <a:ext cx="770485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withdraw(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amount)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don't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have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money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.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can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only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withdraw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endParaRPr lang="de-DE" sz="1400" dirty="0">
              <a:solidFill>
                <a:srgbClr val="2A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+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(amount &lt;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That's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not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possible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 amount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243572" y="5464983"/>
            <a:ext cx="921201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source,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target)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if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(source.</a:t>
            </a:r>
            <a:r>
              <a:rPr lang="de-DE" sz="1400" dirty="0" err="1">
                <a:latin typeface="Consolas" pitchFamily="49" charset="0"/>
              </a:rPr>
              <a:t>withdraw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(amount))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target.</a:t>
            </a:r>
            <a:r>
              <a:rPr lang="de-DE" sz="1400" dirty="0" err="1">
                <a:latin typeface="Consolas" pitchFamily="49" charset="0"/>
              </a:rPr>
              <a:t>deposit</a:t>
            </a:r>
            <a:r>
              <a:rPr lang="de-DE" sz="1400" dirty="0">
                <a:latin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</a:rPr>
              <a:t>amount</a:t>
            </a:r>
            <a:r>
              <a:rPr lang="de-DE" sz="1400" dirty="0">
                <a:latin typeface="Consolas" pitchFamily="49" charset="0"/>
              </a:rPr>
              <a:t>)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 III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 definierte Schnittstelle ermöglicht volle Kontrolle über Ein- und Ausgang der Daten</a:t>
            </a:r>
          </a:p>
          <a:p>
            <a:pPr lvl="1"/>
            <a:r>
              <a:rPr lang="de-DE" dirty="0"/>
              <a:t>Bereinigung von Daten</a:t>
            </a:r>
          </a:p>
          <a:p>
            <a:pPr lvl="1"/>
            <a:r>
              <a:rPr lang="de-DE" dirty="0"/>
              <a:t>Prüfen, ob gewisse Aktionen erlaubt sind</a:t>
            </a:r>
          </a:p>
          <a:p>
            <a:pPr lvl="1"/>
            <a:r>
              <a:rPr lang="de-DE" dirty="0"/>
              <a:t>Änderungen am Code betreffen nur eine bestimmte Stelle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01D84-EF27-4064-85A0-AC90B7AEAB8F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41987" name="Rechteck 3"/>
          <p:cNvSpPr>
            <a:spLocks noChangeArrowheads="1"/>
          </p:cNvSpPr>
          <p:nvPr/>
        </p:nvSpPr>
        <p:spPr bwMode="auto">
          <a:xfrm>
            <a:off x="2279576" y="3861048"/>
            <a:ext cx="770485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withdraw(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amount)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"So viel Geld hast du nicht. Du kannst nur 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+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abheben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(amount &lt;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"Das geht leider nicht"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 amount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7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Java: Stack </a:t>
            </a:r>
            <a:r>
              <a:rPr lang="de-DE" dirty="0" err="1" smtClean="0"/>
              <a:t>and</a:t>
            </a:r>
            <a:r>
              <a:rPr lang="de-DE" dirty="0" smtClean="0"/>
              <a:t> Heap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6B79-E0C8-493D-B689-A061C2D00521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4" name="Picture 2" descr="http://upload.wikimedia.org/wikipedia/commons/8/8d/Terril_Loos-en-Gohelle_2006-01-14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790020" y="2636622"/>
            <a:ext cx="1754251" cy="11695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5" name="Picture 4" descr="http://blogs.msdn.com/blogfiles/ericlippert/WindowsLiveWriter/TheStackIsAnImplementationDetail_C978/Stack_4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212196" y="2564904"/>
            <a:ext cx="797954" cy="122762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711450" y="4221164"/>
            <a:ext cx="428675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Variables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parameters</a:t>
            </a:r>
            <a:r>
              <a:rPr lang="de-DE" dirty="0" smtClean="0">
                <a:latin typeface="Calibri" pitchFamily="34" charset="0"/>
              </a:rPr>
              <a:t>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 variable </a:t>
            </a:r>
            <a:r>
              <a:rPr lang="de-DE" dirty="0" err="1" smtClean="0">
                <a:latin typeface="Calibri" pitchFamily="34" charset="0"/>
              </a:rPr>
              <a:t>pointing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Garbage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Collecte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removes</a:t>
            </a:r>
            <a:r>
              <a:rPr lang="de-DE" dirty="0" smtClean="0">
                <a:latin typeface="Calibri" pitchFamily="34" charset="0"/>
              </a:rPr>
              <a:t>…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operator</a:t>
            </a:r>
            <a:r>
              <a:rPr lang="de-DE" dirty="0" smtClean="0">
                <a:latin typeface="Calibri" pitchFamily="34" charset="0"/>
              </a:rPr>
              <a:t> „==" </a:t>
            </a:r>
            <a:r>
              <a:rPr lang="de-DE" dirty="0" err="1" smtClean="0">
                <a:latin typeface="Calibri" pitchFamily="34" charset="0"/>
              </a:rPr>
              <a:t>compares</a:t>
            </a:r>
            <a:r>
              <a:rPr lang="de-DE" dirty="0" smtClean="0">
                <a:latin typeface="Calibri" pitchFamily="34" charset="0"/>
              </a:rPr>
              <a:t> …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8040689" y="4222751"/>
            <a:ext cx="275101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Heap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 smtClean="0">
                <a:latin typeface="Calibri" pitchFamily="34" charset="0"/>
              </a:rPr>
              <a:t>A </a:t>
            </a:r>
            <a:r>
              <a:rPr lang="de-DE" dirty="0" err="1" smtClean="0">
                <a:latin typeface="Calibri" pitchFamily="34" charset="0"/>
              </a:rPr>
              <a:t>reference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smtClean="0">
                <a:latin typeface="Calibri" pitchFamily="34" charset="0"/>
              </a:rPr>
              <a:t>primitive type)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heap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Contents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stack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Main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47996-9789-4554-97C7-7E29D7102F05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64515" name="Rechteck 3"/>
          <p:cNvSpPr>
            <a:spLocks noChangeArrowheads="1"/>
          </p:cNvSpPr>
          <p:nvPr/>
        </p:nvSpPr>
        <p:spPr bwMode="auto">
          <a:xfrm>
            <a:off x="3122614" y="3141663"/>
            <a:ext cx="532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main(String[] args) {</a:t>
            </a:r>
          </a:p>
          <a:p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>
                <a:solidFill>
                  <a:srgbClr val="3F7F5F"/>
                </a:solidFill>
                <a:latin typeface="Consolas" pitchFamily="49" charset="0"/>
              </a:rPr>
              <a:t> Auto-generated method stub</a:t>
            </a:r>
          </a:p>
          <a:p>
            <a:endParaRPr lang="de-DE">
              <a:latin typeface="Consolas" pitchFamily="49" charset="0"/>
            </a:endParaRP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782889" y="2636838"/>
            <a:ext cx="43338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1631950" y="1989139"/>
            <a:ext cx="3104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Visibility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Can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everywhere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583113" y="2636839"/>
            <a:ext cx="1008062" cy="5476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5786438" y="1989139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Static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I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err="1" smtClean="0">
                <a:latin typeface="Calibri" pitchFamily="34" charset="0"/>
              </a:rPr>
              <a:t>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creating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endParaRPr lang="de-DE" dirty="0" smtClean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216276" y="3500439"/>
            <a:ext cx="1871663" cy="936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1703388" y="4341814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type: 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course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when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completed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951539" y="3500439"/>
            <a:ext cx="720725" cy="841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477001" y="4341813"/>
            <a:ext cx="4773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Identifier: </a:t>
            </a:r>
          </a:p>
          <a:p>
            <a:r>
              <a:rPr lang="de-DE" dirty="0" err="1" smtClean="0">
                <a:latin typeface="Calibri" pitchFamily="34" charset="0"/>
              </a:rPr>
              <a:t>Specified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Java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7751764" y="3213100"/>
            <a:ext cx="504825" cy="714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8218488" y="3009900"/>
            <a:ext cx="2495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Parameters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Array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Strings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on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6656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 </a:t>
            </a:r>
            <a:r>
              <a:rPr lang="de-DE" sz="2800" dirty="0" err="1" smtClean="0"/>
              <a:t>static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a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pPr lvl="1"/>
            <a:r>
              <a:rPr lang="de-DE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/>
              <a:t>[</a:t>
            </a:r>
            <a:r>
              <a:rPr lang="de-DE" sz="2800" dirty="0" err="1" smtClean="0"/>
              <a:t>packagename</a:t>
            </a:r>
            <a:r>
              <a:rPr lang="de-DE" sz="2800" dirty="0" smtClean="0"/>
              <a:t>].[</a:t>
            </a:r>
            <a:r>
              <a:rPr lang="de-DE" sz="2800" dirty="0" err="1" smtClean="0"/>
              <a:t>classname</a:t>
            </a:r>
            <a:r>
              <a:rPr lang="de-DE" sz="2800" dirty="0" smtClean="0"/>
              <a:t>].[</a:t>
            </a:r>
            <a:r>
              <a:rPr lang="de-DE" sz="2800" dirty="0" err="1" smtClean="0"/>
              <a:t>methodname</a:t>
            </a:r>
            <a:r>
              <a:rPr lang="de-DE" sz="2800" dirty="0"/>
              <a:t>]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java.lang.Math.sqrt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2800" dirty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de-DE" sz="2800" dirty="0" smtClean="0">
                <a:latin typeface="+mj-lt"/>
                <a:cs typeface="Consolas" pitchFamily="49" charset="0"/>
              </a:rPr>
              <a:t>, </a:t>
            </a:r>
            <a:r>
              <a:rPr lang="de-DE" sz="2800" dirty="0" err="1" smtClean="0">
                <a:latin typeface="+mj-lt"/>
                <a:cs typeface="Consolas" pitchFamily="49" charset="0"/>
              </a:rPr>
              <a:t>instead</a:t>
            </a:r>
            <a:r>
              <a:rPr lang="de-DE" sz="2800" dirty="0" smtClean="0">
                <a:latin typeface="+mj-lt"/>
                <a:cs typeface="Consolas" pitchFamily="49" charset="0"/>
              </a:rPr>
              <a:t> </a:t>
            </a:r>
            <a:r>
              <a:rPr lang="de-DE" sz="2800" dirty="0" err="1" smtClean="0">
                <a:latin typeface="+mj-lt"/>
                <a:cs typeface="Consolas" pitchFamily="49" charset="0"/>
              </a:rPr>
              <a:t>of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1"/>
            <a:r>
              <a:rPr lang="de-DE" sz="2800" dirty="0" smtClean="0"/>
              <a:t>Also in </a:t>
            </a:r>
            <a:r>
              <a:rPr lang="de-DE" sz="2800" dirty="0" err="1" smtClean="0"/>
              <a:t>combination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wildcard</a:t>
            </a:r>
            <a:endParaRPr lang="de-DE" sz="2800" dirty="0" smtClean="0"/>
          </a:p>
          <a:p>
            <a:pPr lvl="2"/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java.lang.Math.* </a:t>
            </a:r>
          </a:p>
          <a:p>
            <a:pPr lvl="2"/>
            <a:r>
              <a:rPr lang="de-DE" sz="1800" dirty="0" err="1" smtClean="0"/>
              <a:t>imports</a:t>
            </a:r>
            <a:r>
              <a:rPr lang="de-DE" sz="1800" dirty="0" smtClean="0"/>
              <a:t> all </a:t>
            </a:r>
            <a:r>
              <a:rPr lang="de-DE" sz="1800" dirty="0" err="1" smtClean="0"/>
              <a:t>static</a:t>
            </a:r>
            <a:r>
              <a:rPr lang="de-DE" sz="1800" dirty="0" smtClean="0"/>
              <a:t> </a:t>
            </a:r>
            <a:r>
              <a:rPr lang="de-DE" sz="1800" dirty="0" err="1" smtClean="0"/>
              <a:t>methods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class</a:t>
            </a:r>
            <a:r>
              <a:rPr lang="de-DE" sz="1800" dirty="0" smtClean="0"/>
              <a:t> </a:t>
            </a:r>
            <a:r>
              <a:rPr lang="de-DE" sz="1800" dirty="0" err="1" smtClean="0"/>
              <a:t>Math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B966-D61B-4B16-8D31-16527D9409CB}" type="slidenum">
              <a:rPr lang="de-DE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813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660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Enumerations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8131" name="Picture 2" descr="C:\Users\siegmunn\AppData\Local\Microsoft\Windows\Temporary Internet Files\Content.IE5\GDBVIYJY\MC9004349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1814" y="3132139"/>
            <a:ext cx="21685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6317B-446F-4944-8AC9-C54211BCBE78}" type="slidenum">
              <a:rPr lang="de-DE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lvl="1"/>
            <a:r>
              <a:rPr lang="de-DE" dirty="0" smtClean="0"/>
              <a:t>Days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, TV </a:t>
            </a:r>
            <a:r>
              <a:rPr lang="de-DE" dirty="0" err="1" smtClean="0"/>
              <a:t>channels</a:t>
            </a:r>
            <a:r>
              <a:rPr lang="de-DE" dirty="0" smtClean="0"/>
              <a:t>, </a:t>
            </a:r>
            <a:r>
              <a:rPr lang="de-DE" dirty="0" err="1" smtClean="0"/>
              <a:t>months</a:t>
            </a:r>
            <a:r>
              <a:rPr lang="de-DE" dirty="0" smtClean="0"/>
              <a:t>,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generes</a:t>
            </a:r>
            <a:r>
              <a:rPr lang="de-DE" dirty="0" smtClean="0"/>
              <a:t>, </a:t>
            </a:r>
            <a:r>
              <a:rPr lang="de-DE" dirty="0" err="1" smtClean="0"/>
              <a:t>chess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time</a:t>
            </a:r>
          </a:p>
          <a:p>
            <a:endParaRPr lang="de-DE" dirty="0"/>
          </a:p>
          <a:p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, well-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erros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readibility</a:t>
            </a:r>
            <a:endParaRPr lang="de-DE" dirty="0" smtClean="0"/>
          </a:p>
          <a:p>
            <a:pPr lvl="1"/>
            <a:r>
              <a:rPr lang="de-DE" dirty="0" smtClean="0"/>
              <a:t>Compiler </a:t>
            </a:r>
            <a:r>
              <a:rPr lang="de-DE" dirty="0" err="1" smtClean="0"/>
              <a:t>can</a:t>
            </a:r>
            <a:r>
              <a:rPr lang="de-DE" dirty="0" smtClean="0"/>
              <a:t> check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time,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0831B-DC5E-4C4B-9AC3-4A50BC0A0714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Enumerations</a:t>
            </a:r>
            <a:r>
              <a:rPr lang="de-DE" dirty="0"/>
              <a:t> </a:t>
            </a:r>
            <a:r>
              <a:rPr lang="de-DE" dirty="0"/>
              <a:t>II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 smtClean="0"/>
              <a:t> </a:t>
            </a:r>
            <a:r>
              <a:rPr lang="de-DE" dirty="0"/>
              <a:t>NAME { … }</a:t>
            </a:r>
          </a:p>
          <a:p>
            <a:pPr lvl="1"/>
            <a:r>
              <a:rPr lang="de-DE" b="1" dirty="0" smtClean="0"/>
              <a:t>All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declaring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endParaRPr lang="de-DE" dirty="0" smtClean="0"/>
          </a:p>
          <a:p>
            <a:pPr lvl="1"/>
            <a:r>
              <a:rPr lang="de-DE" dirty="0" smtClean="0"/>
              <a:t>Beispiel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FleetShips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{Enterprise, Voyager, Discovery}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In Java, </a:t>
            </a:r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2615-C636-4951-A3DA-740E327F31B7}" type="slidenum">
              <a:rPr lang="de-DE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definition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[Name</a:t>
            </a:r>
            <a:r>
              <a:rPr lang="de-DE" dirty="0" smtClean="0"/>
              <a:t>].[Value]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7CFB-459C-4F7A-81C8-C2F4E9312D8C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2027237" y="2547538"/>
            <a:ext cx="8137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enum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latin typeface="Consolas" pitchFamily="49" charset="0"/>
                <a:cs typeface="Consolas" pitchFamily="49" charset="0"/>
              </a:rPr>
              <a:t>FleetShips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sv-SE" sz="1400" i="1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Enterprise, Voyager, Discovery</a:t>
            </a:r>
            <a:r>
              <a:rPr lang="sv-S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sv-S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472727" y="3021732"/>
            <a:ext cx="66071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latin typeface="Consolas" pitchFamily="49" charset="0"/>
                <a:cs typeface="Consolas" pitchFamily="49" charset="0"/>
              </a:rPr>
              <a:t>FleetShips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thisYear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Person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thisYear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 smtClean="0">
                <a:latin typeface="Consolas" pitchFamily="49" charset="0"/>
                <a:cs typeface="Consolas" pitchFamily="49" charset="0"/>
              </a:rPr>
              <a:t>FleetShips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Enterprise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isCaptian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());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needsMoney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thisYear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Enterprise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Voyager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Discovery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} 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008438" y="2420938"/>
            <a:ext cx="792162" cy="792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7751764" y="2708276"/>
            <a:ext cx="1008533" cy="1224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8229600" y="2830514"/>
            <a:ext cx="156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Wert festlegen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4211809" y="3074987"/>
            <a:ext cx="94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089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5472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Foreach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Loop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270" name="Picture 6" descr="http://upload.wikimedia.org/wikipedia/commons/3/31/Meinungsfreiheit%21.pn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960096" y="2852937"/>
            <a:ext cx="2664296" cy="2671537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B8EBD-18C9-4949-9607-FD1E1ED060C1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 Loop</a:t>
            </a:r>
            <a:endParaRPr lang="de-DE" dirty="0"/>
          </a:p>
        </p:txBody>
      </p:sp>
      <p:sp>
        <p:nvSpPr>
          <p:cNvPr id="829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r>
              <a:rPr lang="de-DE" dirty="0" smtClean="0"/>
              <a:t> (</a:t>
            </a:r>
            <a:r>
              <a:rPr lang="de-DE" dirty="0" err="1" smtClean="0"/>
              <a:t>arrays</a:t>
            </a:r>
            <a:r>
              <a:rPr lang="de-DE" dirty="0" smtClean="0"/>
              <a:t>, </a:t>
            </a:r>
            <a:r>
              <a:rPr lang="de-DE" dirty="0" err="1" smtClean="0"/>
              <a:t>lists</a:t>
            </a:r>
            <a:r>
              <a:rPr lang="de-DE" dirty="0" smtClean="0"/>
              <a:t>, etc.)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: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95D76-98D7-4F92-80EE-E1243624642B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13248" y="2864976"/>
            <a:ext cx="46609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[i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5346452" y="4617576"/>
            <a:ext cx="287338" cy="5762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5663952" y="4573125"/>
            <a:ext cx="5298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Read: „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numbers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increase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sum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…“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368923" y="4838239"/>
            <a:ext cx="0" cy="8524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3907087" y="4784264"/>
            <a:ext cx="358775" cy="873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4564311" y="4817600"/>
            <a:ext cx="1574800" cy="7254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1559496" y="5625639"/>
            <a:ext cx="23475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type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834062" y="5652626"/>
            <a:ext cx="21605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Variable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iteration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010524" y="5627225"/>
            <a:ext cx="2720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Name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970857" y="3465943"/>
            <a:ext cx="3599731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6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: </a:t>
            </a:r>
            <a:r>
              <a:rPr lang="de-DE" dirty="0" err="1" smtClean="0"/>
              <a:t>Benefits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Iterates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</a:t>
            </a:r>
            <a:r>
              <a:rPr lang="de-DE" dirty="0" err="1" smtClean="0"/>
              <a:t>beginning</a:t>
            </a:r>
            <a:endParaRPr lang="de-DE" dirty="0" smtClean="0"/>
          </a:p>
          <a:p>
            <a:pPr lvl="1"/>
            <a:r>
              <a:rPr lang="de-DE" dirty="0" err="1" smtClean="0"/>
              <a:t>Boundaries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Shorter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variabe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type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64BA5-46E3-4F2E-91D3-9D1842B10743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9496" y="609366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703513" y="4489352"/>
            <a:ext cx="443165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])</a:t>
            </a:r>
          </a:p>
        </p:txBody>
      </p:sp>
      <p:sp>
        <p:nvSpPr>
          <p:cNvPr id="2" name="Rechteck 1"/>
          <p:cNvSpPr/>
          <p:nvPr/>
        </p:nvSpPr>
        <p:spPr>
          <a:xfrm>
            <a:off x="6018821" y="448935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numbers[i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zahl 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1703512" y="56420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4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3F7F5F"/>
                </a:solidFill>
                <a:latin typeface="Consolas" pitchFamily="49" charset="0"/>
              </a:rPr>
              <a:t>copy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value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[i]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 err="1" smtClean="0"/>
              <a:t>Jumping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a Loop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Exiting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in Java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impairs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416A2-1B65-4118-B30A-A6B7A16A4865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87044" name="Rechteck 7"/>
          <p:cNvSpPr>
            <a:spLocks noChangeArrowheads="1"/>
          </p:cNvSpPr>
          <p:nvPr/>
        </p:nvSpPr>
        <p:spPr bwMode="auto">
          <a:xfrm>
            <a:off x="3935414" y="3068639"/>
            <a:ext cx="58324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label1: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label2: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(condition1)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outerloop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(condition2)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label2;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innerloop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/>
              <a:t>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alue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endParaRPr lang="de-DE" dirty="0"/>
          </a:p>
          <a:p>
            <a:pPr lvl="2"/>
            <a:r>
              <a:rPr lang="de-DE" dirty="0" smtClean="0"/>
              <a:t>…(</a:t>
            </a:r>
            <a:r>
              <a:rPr lang="de-DE" dirty="0" err="1" smtClean="0"/>
              <a:t>others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none</a:t>
            </a:r>
            <a:endParaRPr lang="de-DE" dirty="0"/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possibly</a:t>
            </a:r>
            <a:r>
              <a:rPr lang="de-DE" dirty="0" smtClean="0"/>
              <a:t> a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5326F-36BC-4332-8F5B-D6FE138659FF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06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6335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Recursion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http://prestin.co/wp-content/gallery/fraktale/1.gif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879976" y="2747829"/>
            <a:ext cx="3600400" cy="27003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3408A-9094-4AFD-8502-DC2E44929520}" type="slidenum">
              <a:rPr lang="de-DE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2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Idea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Reduce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general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task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a simpler </a:t>
                </a:r>
                <a:r>
                  <a:rPr lang="de-DE" dirty="0" err="1" smtClean="0"/>
                  <a:t>task</a:t>
                </a:r>
                <a:endParaRPr lang="de-DE" dirty="0"/>
              </a:p>
              <a:p>
                <a:endParaRPr lang="de-DE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=0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6562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B966-D61B-4B16-8D31-16527D9409CB}" type="slidenum">
              <a:rPr lang="de-DE"/>
              <a:pPr>
                <a:defRPr/>
              </a:pPr>
              <a:t>31</a:t>
            </a:fld>
            <a:endParaRPr lang="de-DE"/>
          </a:p>
        </p:txBody>
      </p:sp>
      <p:pic>
        <p:nvPicPr>
          <p:cNvPr id="5" name="Picture 2" descr="http://upload.wikimedia.org/wikipedia/commons/b/b3/Screenshot_Recursion_via_vl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7664" y="4149081"/>
            <a:ext cx="2408237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Implement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recursive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factorial</a:t>
                </a:r>
                <a:endParaRPr lang="de-DE" dirty="0"/>
              </a:p>
              <a:p>
                <a:r>
                  <a:rPr lang="de-DE" dirty="0" err="1"/>
                  <a:t>fac</a:t>
                </a:r>
                <a:r>
                  <a:rPr lang="de-DE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(0)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(1)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(2) = 2*1 = 2</a:t>
                </a:r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There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always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steps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:r>
                  <a:rPr lang="de-DE" dirty="0" err="1" smtClean="0"/>
                  <a:t>When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r>
                  <a:rPr lang="de-DE" dirty="0" err="1" smtClean="0"/>
                  <a:t>What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actually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done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Factorial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endParaRPr lang="en-US" dirty="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9768408" y="4509120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51984" y="2852936"/>
            <a:ext cx="46624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calc.factorial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&lt;= 1)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 *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vs. Iteration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 in Java,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70D69-EACF-4E70-B247-CBE98D8EBB17}" type="slidenum">
              <a:rPr lang="de-DE"/>
              <a:pPr>
                <a:defRPr/>
              </a:pPr>
              <a:t>33</a:t>
            </a:fld>
            <a:endParaRPr lang="de-DE"/>
          </a:p>
        </p:txBody>
      </p:sp>
      <p:pic>
        <p:nvPicPr>
          <p:cNvPr id="76803" name="Picture 2" descr="recursion-iteration-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9250" y="2878140"/>
            <a:ext cx="3686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hteck 4"/>
          <p:cNvSpPr>
            <a:spLocks noChangeArrowheads="1"/>
          </p:cNvSpPr>
          <p:nvPr/>
        </p:nvSpPr>
        <p:spPr bwMode="auto">
          <a:xfrm>
            <a:off x="1847850" y="3860801"/>
            <a:ext cx="4572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i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 n == 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6805" name="Rechteck 6"/>
          <p:cNvSpPr>
            <a:spLocks noChangeArrowheads="1"/>
          </p:cNvSpPr>
          <p:nvPr/>
        </p:nvSpPr>
        <p:spPr bwMode="auto">
          <a:xfrm>
            <a:off x="6240463" y="3846513"/>
            <a:ext cx="457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 = 0, y = 1, z = 1;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n;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 =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y = z;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z = x +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063750" y="6308725"/>
            <a:ext cx="3012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fibRec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177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7800" y="6300789"/>
            <a:ext cx="2768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fibIt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smtClean="0"/>
              <a:t>Problems </a:t>
            </a:r>
            <a:r>
              <a:rPr lang="de-DE" dirty="0"/>
              <a:t>in Java</a:t>
            </a: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31961-3570-4684-80D9-E938577B1FF2}" type="slidenum">
              <a:rPr lang="de-DE"/>
              <a:pPr>
                <a:defRPr/>
              </a:pPr>
              <a:t>34</a:t>
            </a:fld>
            <a:endParaRPr lang="de-DE"/>
          </a:p>
        </p:txBody>
      </p:sp>
      <p:cxnSp>
        <p:nvCxnSpPr>
          <p:cNvPr id="78851" name="Straight Connector 25"/>
          <p:cNvCxnSpPr>
            <a:cxnSpLocks noChangeShapeType="1"/>
          </p:cNvCxnSpPr>
          <p:nvPr/>
        </p:nvCxnSpPr>
        <p:spPr bwMode="auto">
          <a:xfrm>
            <a:off x="5934075" y="2997200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2" name="Straight Connector 28"/>
          <p:cNvCxnSpPr>
            <a:cxnSpLocks noChangeShapeType="1"/>
          </p:cNvCxnSpPr>
          <p:nvPr/>
        </p:nvCxnSpPr>
        <p:spPr bwMode="auto">
          <a:xfrm>
            <a:off x="5934076" y="3500438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53" name="TextBox 29"/>
          <p:cNvSpPr txBox="1">
            <a:spLocks noChangeArrowheads="1"/>
          </p:cNvSpPr>
          <p:nvPr/>
        </p:nvSpPr>
        <p:spPr bwMode="auto">
          <a:xfrm>
            <a:off x="5880100" y="3213101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54" name="Straight Connector 31"/>
          <p:cNvCxnSpPr>
            <a:cxnSpLocks noChangeShapeType="1"/>
          </p:cNvCxnSpPr>
          <p:nvPr/>
        </p:nvCxnSpPr>
        <p:spPr bwMode="auto">
          <a:xfrm>
            <a:off x="7231063" y="3500439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5" name="Straight Connector 33"/>
          <p:cNvCxnSpPr>
            <a:cxnSpLocks noChangeShapeType="1"/>
          </p:cNvCxnSpPr>
          <p:nvPr/>
        </p:nvCxnSpPr>
        <p:spPr bwMode="auto">
          <a:xfrm>
            <a:off x="7231064" y="40052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6" name="Straight Connector 34"/>
          <p:cNvCxnSpPr>
            <a:cxnSpLocks noChangeShapeType="1"/>
          </p:cNvCxnSpPr>
          <p:nvPr/>
        </p:nvCxnSpPr>
        <p:spPr bwMode="auto">
          <a:xfrm>
            <a:off x="8526463" y="4005264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7" name="Straight Connector 36"/>
          <p:cNvCxnSpPr>
            <a:cxnSpLocks noChangeShapeType="1"/>
          </p:cNvCxnSpPr>
          <p:nvPr/>
        </p:nvCxnSpPr>
        <p:spPr bwMode="auto">
          <a:xfrm>
            <a:off x="7231064" y="45085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8" name="Straight Connector 37"/>
          <p:cNvCxnSpPr>
            <a:cxnSpLocks noChangeShapeType="1"/>
          </p:cNvCxnSpPr>
          <p:nvPr/>
        </p:nvCxnSpPr>
        <p:spPr bwMode="auto">
          <a:xfrm>
            <a:off x="7231063" y="4508501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9" name="Straight Connector 40"/>
          <p:cNvCxnSpPr>
            <a:cxnSpLocks noChangeShapeType="1"/>
          </p:cNvCxnSpPr>
          <p:nvPr/>
        </p:nvCxnSpPr>
        <p:spPr bwMode="auto">
          <a:xfrm>
            <a:off x="5934075" y="5013325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0" name="Straight Connector 41"/>
          <p:cNvCxnSpPr>
            <a:cxnSpLocks noChangeShapeType="1"/>
          </p:cNvCxnSpPr>
          <p:nvPr/>
        </p:nvCxnSpPr>
        <p:spPr bwMode="auto">
          <a:xfrm>
            <a:off x="5934076" y="5013325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1" name="TextBox 45"/>
          <p:cNvSpPr txBox="1">
            <a:spLocks noChangeArrowheads="1"/>
          </p:cNvSpPr>
          <p:nvPr/>
        </p:nvSpPr>
        <p:spPr bwMode="auto">
          <a:xfrm>
            <a:off x="7175500" y="37163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2" name="Straight Connector 49"/>
          <p:cNvCxnSpPr>
            <a:cxnSpLocks noChangeShapeType="1"/>
          </p:cNvCxnSpPr>
          <p:nvPr/>
        </p:nvCxnSpPr>
        <p:spPr bwMode="auto">
          <a:xfrm>
            <a:off x="4638676" y="29972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3" name="Straight Connector 50"/>
          <p:cNvCxnSpPr>
            <a:cxnSpLocks noChangeShapeType="1"/>
          </p:cNvCxnSpPr>
          <p:nvPr/>
        </p:nvCxnSpPr>
        <p:spPr bwMode="auto">
          <a:xfrm>
            <a:off x="4638675" y="2492376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4" name="Straight Connector 51"/>
          <p:cNvCxnSpPr>
            <a:cxnSpLocks noChangeShapeType="1"/>
          </p:cNvCxnSpPr>
          <p:nvPr/>
        </p:nvCxnSpPr>
        <p:spPr bwMode="auto">
          <a:xfrm>
            <a:off x="4638675" y="5516564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5" name="Straight Connector 52"/>
          <p:cNvCxnSpPr>
            <a:cxnSpLocks noChangeShapeType="1"/>
          </p:cNvCxnSpPr>
          <p:nvPr/>
        </p:nvCxnSpPr>
        <p:spPr bwMode="auto">
          <a:xfrm>
            <a:off x="3343276" y="2492375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6" name="TextBox 53"/>
          <p:cNvSpPr txBox="1">
            <a:spLocks noChangeArrowheads="1"/>
          </p:cNvSpPr>
          <p:nvPr/>
        </p:nvSpPr>
        <p:spPr bwMode="auto">
          <a:xfrm>
            <a:off x="3216275" y="22050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sp>
        <p:nvSpPr>
          <p:cNvPr id="78867" name="TextBox 54"/>
          <p:cNvSpPr txBox="1">
            <a:spLocks noChangeArrowheads="1"/>
          </p:cNvSpPr>
          <p:nvPr/>
        </p:nvSpPr>
        <p:spPr bwMode="auto">
          <a:xfrm>
            <a:off x="4583113" y="2708276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8" name="Straight Connector 56"/>
          <p:cNvCxnSpPr>
            <a:cxnSpLocks noChangeShapeType="1"/>
          </p:cNvCxnSpPr>
          <p:nvPr/>
        </p:nvCxnSpPr>
        <p:spPr bwMode="auto">
          <a:xfrm>
            <a:off x="4638676" y="55165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9" name="Straight Connector 57"/>
          <p:cNvCxnSpPr>
            <a:cxnSpLocks noChangeShapeType="1"/>
          </p:cNvCxnSpPr>
          <p:nvPr/>
        </p:nvCxnSpPr>
        <p:spPr bwMode="auto">
          <a:xfrm>
            <a:off x="3343276" y="6021388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70" name="TextBox 58"/>
          <p:cNvSpPr txBox="1">
            <a:spLocks noChangeArrowheads="1"/>
          </p:cNvSpPr>
          <p:nvPr/>
        </p:nvSpPr>
        <p:spPr bwMode="auto">
          <a:xfrm>
            <a:off x="8310564" y="4508501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1" name="TextBox 59"/>
          <p:cNvSpPr txBox="1">
            <a:spLocks noChangeArrowheads="1"/>
          </p:cNvSpPr>
          <p:nvPr/>
        </p:nvSpPr>
        <p:spPr bwMode="auto">
          <a:xfrm>
            <a:off x="6942139" y="5013326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2" name="TextBox 60"/>
          <p:cNvSpPr txBox="1">
            <a:spLocks noChangeArrowheads="1"/>
          </p:cNvSpPr>
          <p:nvPr/>
        </p:nvSpPr>
        <p:spPr bwMode="auto">
          <a:xfrm>
            <a:off x="5646739" y="5516564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3" name="TextBox 61"/>
          <p:cNvSpPr txBox="1">
            <a:spLocks noChangeArrowheads="1"/>
          </p:cNvSpPr>
          <p:nvPr/>
        </p:nvSpPr>
        <p:spPr bwMode="auto">
          <a:xfrm>
            <a:off x="4422776" y="6021389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cxnSp>
        <p:nvCxnSpPr>
          <p:cNvPr id="27" name="Straight Connector 17"/>
          <p:cNvCxnSpPr/>
          <p:nvPr/>
        </p:nvCxnSpPr>
        <p:spPr bwMode="auto">
          <a:xfrm flipV="1">
            <a:off x="46386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 bwMode="auto">
          <a:xfrm flipV="1">
            <a:off x="59340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64"/>
          <p:cNvCxnSpPr/>
          <p:nvPr/>
        </p:nvCxnSpPr>
        <p:spPr bwMode="auto">
          <a:xfrm flipV="1">
            <a:off x="7231063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65"/>
          <p:cNvCxnSpPr/>
          <p:nvPr/>
        </p:nvCxnSpPr>
        <p:spPr bwMode="auto">
          <a:xfrm flipV="1">
            <a:off x="8526463" y="2205038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66"/>
          <p:cNvCxnSpPr/>
          <p:nvPr/>
        </p:nvCxnSpPr>
        <p:spPr bwMode="auto">
          <a:xfrm flipV="1">
            <a:off x="3270250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879" name="TextBox 21"/>
          <p:cNvSpPr txBox="1">
            <a:spLocks noChangeArrowheads="1"/>
          </p:cNvSpPr>
          <p:nvPr/>
        </p:nvSpPr>
        <p:spPr bwMode="auto">
          <a:xfrm>
            <a:off x="3270250" y="2492375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0" name="TextBox 68"/>
          <p:cNvSpPr txBox="1">
            <a:spLocks noChangeArrowheads="1"/>
          </p:cNvSpPr>
          <p:nvPr/>
        </p:nvSpPr>
        <p:spPr bwMode="auto">
          <a:xfrm>
            <a:off x="4638675" y="2997200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1" name="TextBox 69"/>
          <p:cNvSpPr txBox="1">
            <a:spLocks noChangeArrowheads="1"/>
          </p:cNvSpPr>
          <p:nvPr/>
        </p:nvSpPr>
        <p:spPr bwMode="auto">
          <a:xfrm>
            <a:off x="5934075" y="3500438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2" name="TextBox 70"/>
          <p:cNvSpPr txBox="1">
            <a:spLocks noChangeArrowheads="1"/>
          </p:cNvSpPr>
          <p:nvPr/>
        </p:nvSpPr>
        <p:spPr bwMode="auto">
          <a:xfrm>
            <a:off x="7159625" y="4005263"/>
            <a:ext cx="1447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 </a:t>
            </a:r>
          </a:p>
        </p:txBody>
      </p:sp>
      <p:sp>
        <p:nvSpPr>
          <p:cNvPr id="78883" name="TextBox 73"/>
          <p:cNvSpPr txBox="1">
            <a:spLocks noChangeArrowheads="1"/>
          </p:cNvSpPr>
          <p:nvPr/>
        </p:nvSpPr>
        <p:spPr bwMode="auto">
          <a:xfrm>
            <a:off x="5862639" y="4724400"/>
            <a:ext cx="1449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4" name="TextBox 74"/>
          <p:cNvSpPr txBox="1">
            <a:spLocks noChangeArrowheads="1"/>
          </p:cNvSpPr>
          <p:nvPr/>
        </p:nvSpPr>
        <p:spPr bwMode="auto">
          <a:xfrm>
            <a:off x="4567238" y="5229226"/>
            <a:ext cx="1447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5" name="TextBox 75"/>
          <p:cNvSpPr txBox="1">
            <a:spLocks noChangeArrowheads="1"/>
          </p:cNvSpPr>
          <p:nvPr/>
        </p:nvSpPr>
        <p:spPr bwMode="auto">
          <a:xfrm>
            <a:off x="3270250" y="5732463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6" name="TextBox 76"/>
          <p:cNvSpPr txBox="1">
            <a:spLocks noChangeArrowheads="1"/>
          </p:cNvSpPr>
          <p:nvPr/>
        </p:nvSpPr>
        <p:spPr bwMode="auto">
          <a:xfrm>
            <a:off x="3270250" y="2924175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7" name="TextBox 77"/>
          <p:cNvSpPr txBox="1">
            <a:spLocks noChangeArrowheads="1"/>
          </p:cNvSpPr>
          <p:nvPr/>
        </p:nvSpPr>
        <p:spPr bwMode="auto">
          <a:xfrm>
            <a:off x="4638675" y="3357563"/>
            <a:ext cx="1449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8" name="TextBox 78"/>
          <p:cNvSpPr txBox="1">
            <a:spLocks noChangeArrowheads="1"/>
          </p:cNvSpPr>
          <p:nvPr/>
        </p:nvSpPr>
        <p:spPr bwMode="auto">
          <a:xfrm>
            <a:off x="5934075" y="3860801"/>
            <a:ext cx="1449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42" name="TextBox 79"/>
          <p:cNvSpPr txBox="1">
            <a:spLocks noChangeArrowheads="1"/>
          </p:cNvSpPr>
          <p:nvPr/>
        </p:nvSpPr>
        <p:spPr bwMode="auto">
          <a:xfrm>
            <a:off x="1631951" y="3357563"/>
            <a:ext cx="22145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Objects state in memory, when they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TextBox 80"/>
          <p:cNvSpPr txBox="1">
            <a:spLocks noChangeArrowheads="1"/>
          </p:cNvSpPr>
          <p:nvPr/>
        </p:nvSpPr>
        <p:spPr bwMode="auto">
          <a:xfrm>
            <a:off x="1631951" y="4221164"/>
            <a:ext cx="2790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Objects are referenced when a variable is pointing to them or when </a:t>
            </a:r>
            <a:r>
              <a:rPr lang="en-US" altLang="de-DE" sz="1400" dirty="0" err="1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tey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 are contained in a data structure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4" name="Straight Arrow Connector 26"/>
          <p:cNvCxnSpPr>
            <a:cxnSpLocks noChangeShapeType="1"/>
          </p:cNvCxnSpPr>
          <p:nvPr/>
        </p:nvCxnSpPr>
        <p:spPr bwMode="auto">
          <a:xfrm flipH="1" flipV="1">
            <a:off x="3432176" y="2781300"/>
            <a:ext cx="142875" cy="9350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84"/>
          <p:cNvCxnSpPr>
            <a:cxnSpLocks noChangeShapeType="1"/>
          </p:cNvCxnSpPr>
          <p:nvPr/>
        </p:nvCxnSpPr>
        <p:spPr bwMode="auto">
          <a:xfrm flipV="1">
            <a:off x="3575050" y="3284538"/>
            <a:ext cx="1225550" cy="431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87"/>
          <p:cNvCxnSpPr>
            <a:cxnSpLocks noChangeShapeType="1"/>
          </p:cNvCxnSpPr>
          <p:nvPr/>
        </p:nvCxnSpPr>
        <p:spPr bwMode="auto">
          <a:xfrm>
            <a:off x="3575050" y="3716339"/>
            <a:ext cx="2520950" cy="730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7" name="TextBox 94"/>
          <p:cNvSpPr txBox="1">
            <a:spLocks noChangeArrowheads="1"/>
          </p:cNvSpPr>
          <p:nvPr/>
        </p:nvSpPr>
        <p:spPr bwMode="auto">
          <a:xfrm>
            <a:off x="7856537" y="2759180"/>
            <a:ext cx="3538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At this point, all objects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8" name="Straight Arrow Connector 91"/>
          <p:cNvCxnSpPr>
            <a:cxnSpLocks noChangeShapeType="1"/>
          </p:cNvCxnSpPr>
          <p:nvPr/>
        </p:nvCxnSpPr>
        <p:spPr bwMode="auto">
          <a:xfrm flipH="1">
            <a:off x="8688388" y="3284538"/>
            <a:ext cx="647700" cy="79216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9" name="TextBox 101"/>
          <p:cNvSpPr txBox="1">
            <a:spLocks noChangeArrowheads="1"/>
          </p:cNvSpPr>
          <p:nvPr/>
        </p:nvSpPr>
        <p:spPr bwMode="auto">
          <a:xfrm>
            <a:off x="8516939" y="4106864"/>
            <a:ext cx="20970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FF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Possible stack overflow!</a:t>
            </a:r>
            <a:endParaRPr lang="en-US" altLang="de-DE" sz="1400" dirty="0">
              <a:solidFill>
                <a:srgbClr val="FF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TextBox 102"/>
          <p:cNvSpPr txBox="1">
            <a:spLocks noChangeArrowheads="1"/>
          </p:cNvSpPr>
          <p:nvPr/>
        </p:nvSpPr>
        <p:spPr bwMode="auto">
          <a:xfrm>
            <a:off x="7527925" y="5084764"/>
            <a:ext cx="31765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Only when the scope ends, objects are de-referenced and removed from memory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51" name="Straight Arrow Connector 103"/>
          <p:cNvCxnSpPr>
            <a:cxnSpLocks noChangeShapeType="1"/>
            <a:endCxn id="78871" idx="3"/>
          </p:cNvCxnSpPr>
          <p:nvPr/>
        </p:nvCxnSpPr>
        <p:spPr bwMode="auto">
          <a:xfrm flipH="1" flipV="1">
            <a:off x="7186613" y="5167313"/>
            <a:ext cx="349250" cy="277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106"/>
          <p:cNvCxnSpPr>
            <a:cxnSpLocks noChangeShapeType="1"/>
          </p:cNvCxnSpPr>
          <p:nvPr/>
        </p:nvCxnSpPr>
        <p:spPr bwMode="auto">
          <a:xfrm flipH="1">
            <a:off x="5880101" y="5445125"/>
            <a:ext cx="1655763" cy="215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108"/>
          <p:cNvCxnSpPr>
            <a:cxnSpLocks noChangeShapeType="1"/>
          </p:cNvCxnSpPr>
          <p:nvPr/>
        </p:nvCxnSpPr>
        <p:spPr bwMode="auto">
          <a:xfrm flipH="1">
            <a:off x="4656139" y="5445126"/>
            <a:ext cx="287972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7" grpId="0"/>
      <p:bldP spid="47" grpId="1"/>
      <p:bldP spid="49" grpId="0"/>
      <p:bldP spid="49" grpId="1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Encapsulation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in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hiding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modifiers</a:t>
            </a:r>
            <a:r>
              <a:rPr lang="de-DE" dirty="0" smtClean="0"/>
              <a:t> in Java</a:t>
            </a:r>
            <a:endParaRPr lang="de-DE" dirty="0" smtClean="0"/>
          </a:p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an </a:t>
            </a:r>
            <a:r>
              <a:rPr lang="de-DE" dirty="0" err="1" smtClean="0"/>
              <a:t>elegent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enumerate</a:t>
            </a:r>
            <a:r>
              <a:rPr lang="de-DE" dirty="0" smtClean="0"/>
              <a:t> finite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A7EB2-A650-4D89-A2F5-2C5403269701}" type="slidenum">
              <a:rPr lang="de-DE"/>
              <a:pPr>
                <a:defRPr/>
              </a:pPr>
              <a:t>35</a:t>
            </a:fld>
            <a:endParaRPr lang="de-DE"/>
          </a:p>
        </p:txBody>
      </p:sp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901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elegant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traversing</a:t>
            </a:r>
            <a:r>
              <a:rPr lang="de-DE" dirty="0" smtClean="0"/>
              <a:t> a </a:t>
            </a:r>
            <a:r>
              <a:rPr lang="de-DE" dirty="0" err="1" smtClean="0"/>
              <a:t>tree</a:t>
            </a:r>
            <a:endParaRPr lang="de-DE" dirty="0" smtClean="0"/>
          </a:p>
          <a:p>
            <a:pPr lvl="1"/>
            <a:r>
              <a:rPr lang="de-DE" dirty="0" smtClean="0"/>
              <a:t>May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58D9C-AFDF-4965-9D3B-4AE418615543}" type="slidenum">
              <a:rPr lang="de-DE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err="1" smtClean="0"/>
                  <a:t>There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</a:t>
                </a:r>
                <a:r>
                  <a:rPr lang="de-DE" sz="2400" dirty="0" smtClean="0"/>
                  <a:t>(n)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factorial</a:t>
                </a:r>
                <a:r>
                  <a:rPr lang="de-DE" sz="2400" dirty="0" smtClean="0"/>
                  <a:t>. </a:t>
                </a:r>
                <a:r>
                  <a:rPr lang="de-DE" sz="2400" dirty="0" err="1" smtClean="0"/>
                  <a:t>Implement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binomial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coefficient</a:t>
                </a:r>
                <a:r>
                  <a:rPr lang="de-DE" sz="2400" dirty="0" smtClean="0"/>
                  <a:t>. Bonus: Do </a:t>
                </a:r>
                <a:r>
                  <a:rPr lang="de-DE" sz="2400" dirty="0" err="1" smtClean="0"/>
                  <a:t>it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line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body</a:t>
                </a:r>
                <a:r>
                  <a:rPr lang="de-DE" dirty="0"/>
                  <a:t>)</a:t>
                </a:r>
                <a:r>
                  <a:rPr lang="de-DE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!∗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sz="2400" dirty="0" err="1" smtClean="0"/>
                  <a:t>Which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statements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incorrect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why</a:t>
                </a:r>
                <a:r>
                  <a:rPr lang="de-DE" sz="2400" dirty="0" smtClean="0"/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  <a:endParaRPr lang="en-US" dirty="0"/>
          </a:p>
        </p:txBody>
      </p:sp>
      <p:sp>
        <p:nvSpPr>
          <p:cNvPr id="6" name="Rechteck 7"/>
          <p:cNvSpPr>
            <a:spLocks noChangeArrowheads="1"/>
          </p:cNvSpPr>
          <p:nvPr/>
        </p:nvSpPr>
        <p:spPr bwMode="auto">
          <a:xfrm>
            <a:off x="9768408" y="4499272"/>
            <a:ext cx="1129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4"/>
          <p:cNvSpPr>
            <a:spLocks noChangeArrowheads="1"/>
          </p:cNvSpPr>
          <p:nvPr/>
        </p:nvSpPr>
        <p:spPr bwMode="auto">
          <a:xfrm>
            <a:off x="5786959" y="5302432"/>
            <a:ext cx="3960813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7.4, 12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5316518" y="4077493"/>
            <a:ext cx="50165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{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}</a:t>
            </a:r>
          </a:p>
        </p:txBody>
      </p:sp>
      <p:sp>
        <p:nvSpPr>
          <p:cNvPr id="9" name="Rechteck 10"/>
          <p:cNvSpPr>
            <a:spLocks noChangeArrowheads="1"/>
          </p:cNvSpPr>
          <p:nvPr/>
        </p:nvSpPr>
        <p:spPr bwMode="auto">
          <a:xfrm>
            <a:off x="191344" y="4573807"/>
            <a:ext cx="50165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StrDemo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1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2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(2));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3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}}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9523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taking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in Java</a:t>
            </a:r>
            <a:endParaRPr lang="de-DE" dirty="0"/>
          </a:p>
          <a:p>
            <a:pPr lvl="1"/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String</a:t>
            </a:r>
          </a:p>
          <a:p>
            <a:pPr lvl="1"/>
            <a:r>
              <a:rPr lang="de-DE" dirty="0" err="1"/>
              <a:t>StringBuilder</a:t>
            </a:r>
            <a:endParaRPr lang="de-DE" dirty="0"/>
          </a:p>
          <a:p>
            <a:pPr lvl="1"/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Array</a:t>
            </a:r>
          </a:p>
          <a:p>
            <a:pPr lvl="1"/>
            <a:r>
              <a:rPr lang="de-DE" dirty="0" err="1"/>
              <a:t>StringTokenizer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Streams</a:t>
            </a:r>
          </a:p>
          <a:p>
            <a:pPr lvl="1"/>
            <a:r>
              <a:rPr lang="de-DE" dirty="0"/>
              <a:t>File</a:t>
            </a:r>
          </a:p>
          <a:p>
            <a:pPr lvl="1"/>
            <a:r>
              <a:rPr lang="de-DE" dirty="0" err="1"/>
              <a:t>Read.In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23EAF-E0FA-4004-9520-34545147B721}" type="slidenum">
              <a:rPr lang="de-DE"/>
              <a:pPr>
                <a:defRPr/>
              </a:pPr>
              <a:t>38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/>
              <a:t>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in Java?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drawbacks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smtClean="0"/>
              <a:t>easy, but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copied</a:t>
            </a:r>
            <a:endParaRPr lang="de-DE" dirty="0"/>
          </a:p>
          <a:p>
            <a:pPr lvl="1"/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tedious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copying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r>
              <a:rPr lang="de-DE" dirty="0" smtClean="0"/>
              <a:t>;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08A29-5A0D-464D-BBE1-1519481224FC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Today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BC6E9-99F6-459D-A2BF-9E6B7AAB296E}" type="slidenum">
              <a:rPr lang="de-DE"/>
              <a:pPr>
                <a:defRPr/>
              </a:pPr>
              <a:t>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7535864" y="2700338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Visibility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7507288" y="1412875"/>
            <a:ext cx="2998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Enumerations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encapsulation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Managing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larger </a:t>
            </a:r>
            <a:r>
              <a:rPr lang="de-DE" dirty="0" err="1" smtClean="0"/>
              <a:t>projects</a:t>
            </a:r>
            <a:r>
              <a:rPr lang="de-DE" dirty="0" smtClean="0"/>
              <a:t> in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Understanding </a:t>
            </a:r>
            <a:r>
              <a:rPr lang="de-DE" dirty="0" err="1" smtClean="0"/>
              <a:t>encapsulation</a:t>
            </a:r>
            <a:r>
              <a:rPr lang="de-DE" dirty="0" smtClean="0"/>
              <a:t> in Java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enumerations</a:t>
            </a:r>
            <a:endParaRPr lang="de-DE" dirty="0" smtClean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21D04-5CA4-4ABB-AF4E-1EA3C7473E9D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560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4400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Packages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603" name="Picture 4" descr="http://www.appoid.de/wp-content/uploads/Screenshots/pak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2997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0A8D1-D23C-469B-AD8F-1E0E01BB8B95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Packages?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belongs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a </a:t>
            </a:r>
            <a:r>
              <a:rPr lang="de-DE" dirty="0" err="1" smtClean="0"/>
              <a:t>package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  <a:p>
            <a:r>
              <a:rPr lang="de-DE" dirty="0" err="1" smtClean="0"/>
              <a:t>Avoids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16A7-7BB9-49B8-96DB-BA09C14A3022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664200" y="1700213"/>
            <a:ext cx="3384550" cy="3097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7535864" y="2205039"/>
            <a:ext cx="1260475" cy="1108075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024563" y="2184401"/>
            <a:ext cx="1295400" cy="1128713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" name="Gerade Verbindung mit Pfeil 9"/>
          <p:cNvCxnSpPr>
            <a:endCxn id="8" idx="5"/>
          </p:cNvCxnSpPr>
          <p:nvPr/>
        </p:nvCxnSpPr>
        <p:spPr>
          <a:xfrm flipH="1" flipV="1">
            <a:off x="8250238" y="4418013"/>
            <a:ext cx="804862" cy="4762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5"/>
          </p:cNvCxnSpPr>
          <p:nvPr/>
        </p:nvCxnSpPr>
        <p:spPr>
          <a:xfrm flipH="1" flipV="1">
            <a:off x="8612188" y="3149600"/>
            <a:ext cx="677862" cy="4714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7" idx="7"/>
          </p:cNvCxnSpPr>
          <p:nvPr/>
        </p:nvCxnSpPr>
        <p:spPr>
          <a:xfrm flipH="1">
            <a:off x="7131051" y="1885950"/>
            <a:ext cx="1501775" cy="4635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9258300" y="3421063"/>
            <a:ext cx="2610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Management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personell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8796339" y="4816475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Web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8697914" y="1700214"/>
            <a:ext cx="1765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access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5" name="Gruppieren 34"/>
          <p:cNvGrpSpPr>
            <a:grpSpLocks/>
          </p:cNvGrpSpPr>
          <p:nvPr/>
        </p:nvGrpSpPr>
        <p:grpSpPr bwMode="auto">
          <a:xfrm>
            <a:off x="6167439" y="2332039"/>
            <a:ext cx="433387" cy="409575"/>
            <a:chOff x="4644008" y="2332439"/>
            <a:chExt cx="432048" cy="408594"/>
          </a:xfrm>
        </p:grpSpPr>
        <p:sp>
          <p:nvSpPr>
            <p:cNvPr id="29" name="Ellipse 28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751624" y="2389452"/>
              <a:ext cx="109199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914631" y="249397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731050" y="253673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6697664" y="2409825"/>
            <a:ext cx="433387" cy="407988"/>
            <a:chOff x="4644008" y="2332439"/>
            <a:chExt cx="432048" cy="408594"/>
          </a:xfrm>
        </p:grpSpPr>
        <p:sp>
          <p:nvSpPr>
            <p:cNvPr id="37" name="Ellipse 3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751624" y="2389674"/>
              <a:ext cx="109199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914631" y="2493015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731050" y="2537531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>
            <a:grpSpLocks/>
          </p:cNvGrpSpPr>
          <p:nvPr/>
        </p:nvGrpSpPr>
        <p:grpSpPr bwMode="auto">
          <a:xfrm>
            <a:off x="6456363" y="2824164"/>
            <a:ext cx="431800" cy="407987"/>
            <a:chOff x="4644008" y="2332439"/>
            <a:chExt cx="432048" cy="408594"/>
          </a:xfrm>
        </p:grpSpPr>
        <p:sp>
          <p:nvSpPr>
            <p:cNvPr id="42" name="Ellipse 4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6" name="Gruppieren 45"/>
          <p:cNvGrpSpPr>
            <a:grpSpLocks/>
          </p:cNvGrpSpPr>
          <p:nvPr/>
        </p:nvGrpSpPr>
        <p:grpSpPr bwMode="auto">
          <a:xfrm>
            <a:off x="7666038" y="2390776"/>
            <a:ext cx="431800" cy="409575"/>
            <a:chOff x="4644008" y="2332439"/>
            <a:chExt cx="432048" cy="408594"/>
          </a:xfrm>
        </p:grpSpPr>
        <p:sp>
          <p:nvSpPr>
            <p:cNvPr id="47" name="Ellipse 4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52020" y="2389452"/>
              <a:ext cx="108012" cy="1029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1" name="Gruppieren 50"/>
          <p:cNvGrpSpPr>
            <a:grpSpLocks/>
          </p:cNvGrpSpPr>
          <p:nvPr/>
        </p:nvGrpSpPr>
        <p:grpSpPr bwMode="auto">
          <a:xfrm>
            <a:off x="8243888" y="2449514"/>
            <a:ext cx="431800" cy="407987"/>
            <a:chOff x="4644008" y="2332439"/>
            <a:chExt cx="432048" cy="408594"/>
          </a:xfrm>
        </p:grpSpPr>
        <p:sp>
          <p:nvSpPr>
            <p:cNvPr id="52" name="Ellipse 5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7881938" y="2840039"/>
            <a:ext cx="431800" cy="409575"/>
            <a:chOff x="4644008" y="2332439"/>
            <a:chExt cx="432048" cy="408594"/>
          </a:xfrm>
        </p:grpSpPr>
        <p:sp>
          <p:nvSpPr>
            <p:cNvPr id="57" name="Ellipse 5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752020" y="2389452"/>
              <a:ext cx="108012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93" name="Gruppieren 92"/>
          <p:cNvGrpSpPr>
            <a:grpSpLocks/>
          </p:cNvGrpSpPr>
          <p:nvPr/>
        </p:nvGrpSpPr>
        <p:grpSpPr bwMode="auto">
          <a:xfrm>
            <a:off x="7488239" y="3765551"/>
            <a:ext cx="892175" cy="765175"/>
            <a:chOff x="5130062" y="3501008"/>
            <a:chExt cx="1242138" cy="1080120"/>
          </a:xfrm>
        </p:grpSpPr>
        <p:sp>
          <p:nvSpPr>
            <p:cNvPr id="8" name="Ellipse 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703" name="Gruppieren 60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4642914" y="233226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4914770" y="2493608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4731322" y="2536185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4" name="Gruppieren 65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4643562" y="2332407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4915417" y="2493752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4731971" y="253632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5" name="Gruppieren 7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4643664" y="233315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915520" y="2494500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4732072" y="2537077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77" name="Gerade Verbindung mit Pfeil 76"/>
          <p:cNvCxnSpPr>
            <a:endCxn id="52" idx="7"/>
          </p:cNvCxnSpPr>
          <p:nvPr/>
        </p:nvCxnSpPr>
        <p:spPr>
          <a:xfrm flipH="1">
            <a:off x="8613776" y="2349500"/>
            <a:ext cx="434975" cy="1603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>
            <a:spLocks noChangeArrowheads="1"/>
          </p:cNvSpPr>
          <p:nvPr/>
        </p:nvSpPr>
        <p:spPr bwMode="auto">
          <a:xfrm>
            <a:off x="9023350" y="2211389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Klassen</a:t>
            </a:r>
          </a:p>
        </p:txBody>
      </p:sp>
      <p:sp>
        <p:nvSpPr>
          <p:cNvPr id="79" name="Textfeld 78"/>
          <p:cNvSpPr txBox="1">
            <a:spLocks noChangeArrowheads="1"/>
          </p:cNvSpPr>
          <p:nvPr/>
        </p:nvSpPr>
        <p:spPr bwMode="auto">
          <a:xfrm>
            <a:off x="9023350" y="2536826"/>
            <a:ext cx="164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Attributes, </a:t>
            </a:r>
            <a:r>
              <a:rPr lang="de-DE" sz="1400" dirty="0" err="1" smtClean="0">
                <a:latin typeface="Calibri" pitchFamily="34" charset="0"/>
              </a:rPr>
              <a:t>methods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0" name="Gerade Verbindung mit Pfeil 79"/>
          <p:cNvCxnSpPr>
            <a:stCxn id="79" idx="1"/>
          </p:cNvCxnSpPr>
          <p:nvPr/>
        </p:nvCxnSpPr>
        <p:spPr>
          <a:xfrm flipH="1">
            <a:off x="8569328" y="2690715"/>
            <a:ext cx="454022" cy="327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1"/>
          </p:cNvCxnSpPr>
          <p:nvPr/>
        </p:nvCxnSpPr>
        <p:spPr>
          <a:xfrm flipH="1" flipV="1">
            <a:off x="8831266" y="2817815"/>
            <a:ext cx="528634" cy="1602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>
            <a:spLocks noChangeArrowheads="1"/>
          </p:cNvSpPr>
          <p:nvPr/>
        </p:nvSpPr>
        <p:spPr bwMode="auto">
          <a:xfrm>
            <a:off x="9359900" y="2824164"/>
            <a:ext cx="8447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Packages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921375" y="2046288"/>
            <a:ext cx="2952750" cy="14033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" name="Gerade Verbindung mit Pfeil 84"/>
          <p:cNvCxnSpPr/>
          <p:nvPr/>
        </p:nvCxnSpPr>
        <p:spPr>
          <a:xfrm flipH="1" flipV="1">
            <a:off x="8207376" y="3313114"/>
            <a:ext cx="898525" cy="103663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>
            <a:spLocks noChangeArrowheads="1"/>
          </p:cNvSpPr>
          <p:nvPr/>
        </p:nvSpPr>
        <p:spPr bwMode="auto">
          <a:xfrm>
            <a:off x="9105901" y="4273550"/>
            <a:ext cx="1338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System </a:t>
            </a:r>
            <a:r>
              <a:rPr lang="de-DE" dirty="0" err="1" smtClean="0">
                <a:latin typeface="Calibri" pitchFamily="34" charset="0"/>
              </a:rPr>
              <a:t>logic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1064" y="4832351"/>
            <a:ext cx="1" cy="70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>
            <a:spLocks noChangeArrowheads="1"/>
          </p:cNvSpPr>
          <p:nvPr/>
        </p:nvSpPr>
        <p:spPr bwMode="auto">
          <a:xfrm>
            <a:off x="6023992" y="5579948"/>
            <a:ext cx="323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(e.g., </a:t>
            </a:r>
            <a:r>
              <a:rPr lang="de-DE" dirty="0" err="1" smtClean="0">
                <a:latin typeface="Calibri" pitchFamily="34" charset="0"/>
              </a:rPr>
              <a:t>computing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salary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015038" y="3473451"/>
            <a:ext cx="2660650" cy="120967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" name="Textfeld 93"/>
          <p:cNvSpPr txBox="1">
            <a:spLocks noChangeArrowheads="1"/>
          </p:cNvSpPr>
          <p:nvPr/>
        </p:nvSpPr>
        <p:spPr bwMode="auto">
          <a:xfrm>
            <a:off x="5231905" y="4894263"/>
            <a:ext cx="1502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interface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6235700" y="4581525"/>
            <a:ext cx="546100" cy="3127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/>
          <p:cNvGrpSpPr>
            <a:grpSpLocks/>
          </p:cNvGrpSpPr>
          <p:nvPr/>
        </p:nvGrpSpPr>
        <p:grpSpPr bwMode="auto">
          <a:xfrm>
            <a:off x="6427789" y="3684589"/>
            <a:ext cx="892175" cy="765175"/>
            <a:chOff x="5130062" y="3501008"/>
            <a:chExt cx="1242138" cy="1080120"/>
          </a:xfrm>
        </p:grpSpPr>
        <p:sp>
          <p:nvSpPr>
            <p:cNvPr id="118" name="Ellipse 11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687" name="Gruppieren 118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4642914" y="2332261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4914770" y="2493607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4731322" y="2536185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8" name="Gruppieren 119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126" name="Ellipse 125"/>
              <p:cNvSpPr/>
              <p:nvPr/>
            </p:nvSpPr>
            <p:spPr>
              <a:xfrm>
                <a:off x="4643562" y="233240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4915417" y="2493751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4731971" y="2536329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9" name="Gruppieren 12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122" name="Ellipse 121"/>
              <p:cNvSpPr/>
              <p:nvPr/>
            </p:nvSpPr>
            <p:spPr>
              <a:xfrm>
                <a:off x="4643664" y="233315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4915520" y="249449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4732072" y="2537077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134" name="Gerade Verbindung mit Pfeil 133"/>
          <p:cNvCxnSpPr/>
          <p:nvPr/>
        </p:nvCxnSpPr>
        <p:spPr>
          <a:xfrm flipH="1" flipV="1">
            <a:off x="7146926" y="4343401"/>
            <a:ext cx="1019175" cy="84296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>
            <a:spLocks noChangeArrowheads="1"/>
          </p:cNvSpPr>
          <p:nvPr/>
        </p:nvSpPr>
        <p:spPr bwMode="auto">
          <a:xfrm>
            <a:off x="7950200" y="5172075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Desktop</a:t>
            </a:r>
          </a:p>
        </p:txBody>
      </p:sp>
      <p:cxnSp>
        <p:nvCxnSpPr>
          <p:cNvPr id="139" name="Gerade Verbindung mit Pfeil 138"/>
          <p:cNvCxnSpPr>
            <a:stCxn id="83" idx="1"/>
          </p:cNvCxnSpPr>
          <p:nvPr/>
        </p:nvCxnSpPr>
        <p:spPr>
          <a:xfrm flipH="1">
            <a:off x="8759828" y="2978053"/>
            <a:ext cx="600072" cy="794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7164443" y="1816101"/>
            <a:ext cx="3757774" cy="4416425"/>
            <a:chOff x="4626729" y="1519237"/>
            <a:chExt cx="3757774" cy="441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729" y="1519237"/>
              <a:ext cx="3757774" cy="441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Ellipse 96"/>
            <p:cNvSpPr/>
            <p:nvPr/>
          </p:nvSpPr>
          <p:spPr>
            <a:xfrm>
              <a:off x="4716016" y="1761715"/>
              <a:ext cx="2022838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8" name="Ellipse 97"/>
            <p:cNvSpPr/>
            <p:nvPr/>
          </p:nvSpPr>
          <p:spPr>
            <a:xfrm>
              <a:off x="5390356" y="2319926"/>
              <a:ext cx="2191544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21" grpId="0"/>
      <p:bldP spid="22" grpId="0"/>
      <p:bldP spid="78" grpId="0"/>
      <p:bldP spid="79" grpId="0"/>
      <p:bldP spid="83" grpId="0"/>
      <p:bldP spid="84" grpId="0" animBg="1"/>
      <p:bldP spid="86" grpId="0"/>
      <p:bldP spid="91" grpId="0"/>
      <p:bldP spid="92" grpId="0" animBg="1"/>
      <p:bldP spid="94" grpId="0"/>
      <p:bldP spid="1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  <a:p>
            <a:pPr lvl="1"/>
            <a:r>
              <a:rPr lang="de-DE" dirty="0" smtClean="0"/>
              <a:t>Like a URL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endParaRPr lang="de-DE" dirty="0" smtClean="0"/>
          </a:p>
          <a:p>
            <a:pPr lvl="1"/>
            <a:r>
              <a:rPr lang="de-DE" dirty="0" smtClean="0"/>
              <a:t>„-“ not </a:t>
            </a:r>
            <a:r>
              <a:rPr lang="de-DE" dirty="0" err="1" smtClean="0"/>
              <a:t>allowed</a:t>
            </a:r>
            <a:endParaRPr lang="de-DE" dirty="0"/>
          </a:p>
          <a:p>
            <a:pPr lvl="1"/>
            <a:r>
              <a:rPr lang="de-DE" dirty="0" smtClean="0"/>
              <a:t>„.“ separates different </a:t>
            </a:r>
            <a:r>
              <a:rPr lang="de-DE" dirty="0" err="1" smtClean="0"/>
              <a:t>packages</a:t>
            </a:r>
            <a:r>
              <a:rPr lang="de-DE" dirty="0" smtClean="0"/>
              <a:t> (</a:t>
            </a:r>
            <a:r>
              <a:rPr lang="de-DE" dirty="0" err="1" smtClean="0"/>
              <a:t>encapsulation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Assigning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/>
              <a:t> NAME;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,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A1478-1DA7-445B-8CF1-B421E1E06B68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855640" y="5989012"/>
            <a:ext cx="57419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0" name="Rechteck 5"/>
          <p:cNvSpPr>
            <a:spLocks noChangeArrowheads="1"/>
          </p:cNvSpPr>
          <p:nvPr/>
        </p:nvSpPr>
        <p:spPr bwMode="auto">
          <a:xfrm>
            <a:off x="2711624" y="4298553"/>
            <a:ext cx="71283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com.company.user.myotherpackage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com.company.otheruser.otherusersmypackage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96" y="3406502"/>
            <a:ext cx="2362200" cy="13906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2749</Words>
  <Application>Microsoft Office PowerPoint</Application>
  <PresentationFormat>Breitbild</PresentationFormat>
  <Paragraphs>690</Paragraphs>
  <Slides>38</Slides>
  <Notes>35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Courier New</vt:lpstr>
      <vt:lpstr>Gill Sans</vt:lpstr>
      <vt:lpstr>ヒラギノ角ゴ ProN W3</vt:lpstr>
      <vt:lpstr>vorlage</vt:lpstr>
      <vt:lpstr>Software Engineering and Programming Basics</vt:lpstr>
      <vt:lpstr>Catching Up I</vt:lpstr>
      <vt:lpstr>Catching Up II</vt:lpstr>
      <vt:lpstr>Catching Up III</vt:lpstr>
      <vt:lpstr>Topics Today</vt:lpstr>
      <vt:lpstr>Learning Goals</vt:lpstr>
      <vt:lpstr>PowerPoint-Präsentation</vt:lpstr>
      <vt:lpstr>Why Packages?</vt:lpstr>
      <vt:lpstr>Defining Packages</vt:lpstr>
      <vt:lpstr>Importing and Using Packages</vt:lpstr>
      <vt:lpstr>Hints</vt:lpstr>
      <vt:lpstr>PowerPoint-Präsentation</vt:lpstr>
      <vt:lpstr>Example</vt:lpstr>
      <vt:lpstr>Why encapsulation</vt:lpstr>
      <vt:lpstr>Improvement I</vt:lpstr>
      <vt:lpstr>Access Modifiers</vt:lpstr>
      <vt:lpstr>Improvement II</vt:lpstr>
      <vt:lpstr>Improvement III</vt:lpstr>
      <vt:lpstr>Verbesserung III</vt:lpstr>
      <vt:lpstr>The Main Method</vt:lpstr>
      <vt:lpstr>Static with Packages</vt:lpstr>
      <vt:lpstr>PowerPoint-Präsentation</vt:lpstr>
      <vt:lpstr>Enumerations I</vt:lpstr>
      <vt:lpstr>Enumerations II</vt:lpstr>
      <vt:lpstr>Enumeration III</vt:lpstr>
      <vt:lpstr>PowerPoint-Präsentation</vt:lpstr>
      <vt:lpstr>Foreach Loop</vt:lpstr>
      <vt:lpstr>Foreach: Benefits</vt:lpstr>
      <vt:lpstr>Interlude: Jumping Out of a Loop</vt:lpstr>
      <vt:lpstr>PowerPoint-Präsentation</vt:lpstr>
      <vt:lpstr>Recursion</vt:lpstr>
      <vt:lpstr>Factorial With Recursion</vt:lpstr>
      <vt:lpstr>Recursion vs. Iteration</vt:lpstr>
      <vt:lpstr>Recursion – Problems in Java</vt:lpstr>
      <vt:lpstr>Take Aways II</vt:lpstr>
      <vt:lpstr>Take Aways II</vt:lpstr>
      <vt:lpstr>Quiz!!!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585</cp:revision>
  <dcterms:created xsi:type="dcterms:W3CDTF">2014-10-08T14:13:34Z</dcterms:created>
  <dcterms:modified xsi:type="dcterms:W3CDTF">2019-09-13T08:44:02Z</dcterms:modified>
</cp:coreProperties>
</file>