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375" r:id="rId2"/>
    <p:sldId id="347" r:id="rId3"/>
    <p:sldId id="348" r:id="rId4"/>
    <p:sldId id="307" r:id="rId5"/>
    <p:sldId id="335" r:id="rId6"/>
    <p:sldId id="308" r:id="rId7"/>
    <p:sldId id="312" r:id="rId8"/>
    <p:sldId id="306" r:id="rId9"/>
    <p:sldId id="322" r:id="rId10"/>
    <p:sldId id="323" r:id="rId11"/>
    <p:sldId id="305" r:id="rId12"/>
    <p:sldId id="376" r:id="rId13"/>
    <p:sldId id="377" r:id="rId14"/>
    <p:sldId id="343" r:id="rId15"/>
    <p:sldId id="344" r:id="rId16"/>
    <p:sldId id="345" r:id="rId17"/>
    <p:sldId id="346" r:id="rId18"/>
    <p:sldId id="328" r:id="rId19"/>
    <p:sldId id="332" r:id="rId20"/>
    <p:sldId id="330" r:id="rId21"/>
    <p:sldId id="333" r:id="rId22"/>
    <p:sldId id="327" r:id="rId23"/>
    <p:sldId id="331" r:id="rId24"/>
    <p:sldId id="349" r:id="rId25"/>
    <p:sldId id="334" r:id="rId26"/>
    <p:sldId id="325" r:id="rId27"/>
    <p:sldId id="350" r:id="rId28"/>
    <p:sldId id="352" r:id="rId29"/>
    <p:sldId id="354" r:id="rId30"/>
    <p:sldId id="353" r:id="rId31"/>
    <p:sldId id="351" r:id="rId32"/>
    <p:sldId id="355" r:id="rId33"/>
    <p:sldId id="356" r:id="rId34"/>
    <p:sldId id="357" r:id="rId35"/>
    <p:sldId id="358" r:id="rId36"/>
    <p:sldId id="359" r:id="rId37"/>
    <p:sldId id="362" r:id="rId38"/>
    <p:sldId id="363" r:id="rId39"/>
    <p:sldId id="364" r:id="rId40"/>
    <p:sldId id="369" r:id="rId41"/>
    <p:sldId id="365" r:id="rId42"/>
    <p:sldId id="366" r:id="rId43"/>
    <p:sldId id="367" r:id="rId44"/>
    <p:sldId id="368" r:id="rId45"/>
    <p:sldId id="370" r:id="rId46"/>
    <p:sldId id="371" r:id="rId47"/>
    <p:sldId id="372" r:id="rId48"/>
    <p:sldId id="373" r:id="rId49"/>
    <p:sldId id="378" r:id="rId50"/>
    <p:sldId id="300" r:id="rId51"/>
    <p:sldId id="301" r:id="rId5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9DDB"/>
    <a:srgbClr val="7F0055"/>
    <a:srgbClr val="339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9" autoAdjust="0"/>
    <p:restoredTop sz="86506" autoAdjust="0"/>
  </p:normalViewPr>
  <p:slideViewPr>
    <p:cSldViewPr>
      <p:cViewPr varScale="1">
        <p:scale>
          <a:sx n="92" d="100"/>
          <a:sy n="92" d="100"/>
        </p:scale>
        <p:origin x="57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3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B04F620-2ADE-4226-8587-1C1525F6ED6D}" type="datetimeFigureOut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0D6BE42-3FF0-47D5-8F7E-05C76FCB1A7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093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0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A0B7F-7B03-4BC3-A59D-99219DEEE84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</a:t>
            </a:r>
          </a:p>
          <a:p>
            <a:pPr>
              <a:spcBef>
                <a:spcPct val="0"/>
              </a:spcBef>
            </a:pPr>
            <a:r>
              <a:rPr lang="de-DE"/>
              <a:t>compareTo bei Studenten mit MtrNr, bei Manager mit Gehalt, bei Personen mit Namen</a:t>
            </a:r>
          </a:p>
        </p:txBody>
      </p:sp>
      <p:sp>
        <p:nvSpPr>
          <p:cNvPr id="471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3D141-1066-446B-8C83-626F9396846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1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73D32F-78F5-4A8C-A7D2-7C1A8D6D01E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: </a:t>
            </a:r>
            <a:r>
              <a:rPr lang="de-DE" dirty="0" err="1"/>
              <a:t>IFahren</a:t>
            </a:r>
            <a:endParaRPr lang="de-DE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374E9F-A7E4-4605-A442-93B68E2E487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5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, die Sache </a:t>
            </a:r>
            <a:r>
              <a:rPr lang="de-DE" dirty="0" smtClean="0"/>
              <a:t>implementieren</a:t>
            </a:r>
          </a:p>
          <a:p>
            <a:pPr>
              <a:spcBef>
                <a:spcPct val="0"/>
              </a:spcBef>
            </a:pPr>
            <a:r>
              <a:rPr lang="de-DE" dirty="0" smtClean="0"/>
              <a:t>Check: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generic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D44D78-7FB0-4622-B473-0F4412D461A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2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 zeigen</a:t>
            </a:r>
          </a:p>
          <a:p>
            <a:pPr>
              <a:spcBef>
                <a:spcPct val="0"/>
              </a:spcBef>
            </a:pPr>
            <a:r>
              <a:rPr lang="de-DE" dirty="0"/>
              <a:t>Zeile mit Santa ergibt</a:t>
            </a:r>
            <a:r>
              <a:rPr lang="de-DE" baseline="0" dirty="0"/>
              <a:t> Compiler-Fehler</a:t>
            </a:r>
            <a:endParaRPr lang="de-DE" dirty="0"/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ACDFC1-99B2-4A74-8AAC-63E057C9164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A918C6-0863-41C6-AA46-F7030C07D48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0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A918C6-0863-41C6-AA46-F7030C07D48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4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abo</a:t>
            </a:r>
            <a:r>
              <a:rPr lang="de-DE" dirty="0"/>
              <a:t> </a:t>
            </a:r>
            <a:r>
              <a:rPr lang="de-DE" dirty="0" err="1"/>
              <a:t>instanceof</a:t>
            </a:r>
            <a:r>
              <a:rPr lang="de-DE" dirty="0"/>
              <a:t> </a:t>
            </a:r>
            <a:r>
              <a:rPr lang="de-DE" dirty="0" err="1"/>
              <a:t>SuperPremiumAbo</a:t>
            </a:r>
            <a:r>
              <a:rPr lang="de-DE" dirty="0"/>
              <a:t> &amp;&amp; </a:t>
            </a:r>
            <a:r>
              <a:rPr lang="de-DE" dirty="0" err="1" smtClean="0"/>
              <a:t>abo</a:t>
            </a:r>
            <a:r>
              <a:rPr lang="de-DE" dirty="0" smtClean="0"/>
              <a:t>.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user</a:t>
            </a:r>
            <a:r>
              <a:rPr lang="de-DE" dirty="0" err="1" smtClean="0"/>
              <a:t>.age</a:t>
            </a:r>
            <a:r>
              <a:rPr lang="de-DE" dirty="0" smtClean="0"/>
              <a:t> </a:t>
            </a:r>
            <a:r>
              <a:rPr lang="de-DE" dirty="0"/>
              <a:t>&gt; 18)</a:t>
            </a:r>
          </a:p>
          <a:p>
            <a:pPr>
              <a:spcBef>
                <a:spcPct val="0"/>
              </a:spcBef>
            </a:pPr>
            <a:r>
              <a:rPr lang="de-DE" dirty="0"/>
              <a:t>   </a:t>
            </a:r>
            <a:r>
              <a:rPr lang="de-DE" dirty="0" err="1" smtClean="0"/>
              <a:t>price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abo</a:t>
            </a:r>
            <a:r>
              <a:rPr lang="de-DE" dirty="0" smtClean="0"/>
              <a:t>.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dirty="0" smtClean="0"/>
              <a:t>() </a:t>
            </a:r>
            <a:r>
              <a:rPr lang="de-DE" dirty="0"/>
              <a:t>* 0.5;</a:t>
            </a:r>
          </a:p>
          <a:p>
            <a:pPr>
              <a:spcBef>
                <a:spcPct val="0"/>
              </a:spcBef>
            </a:pPr>
            <a:r>
              <a:rPr lang="de-DE" dirty="0"/>
              <a:t>Else </a:t>
            </a:r>
            <a:r>
              <a:rPr lang="de-DE" dirty="0" err="1"/>
              <a:t>If</a:t>
            </a:r>
            <a:r>
              <a:rPr lang="de-DE" dirty="0"/>
              <a:t> (….) {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dirty="0"/>
              <a:t>Else {</a:t>
            </a:r>
          </a:p>
          <a:p>
            <a:pPr>
              <a:spcBef>
                <a:spcPct val="0"/>
              </a:spcBef>
            </a:pPr>
            <a:r>
              <a:rPr lang="de-DE" dirty="0" err="1" smtClean="0"/>
              <a:t>price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/>
              <a:t>abo</a:t>
            </a:r>
            <a:r>
              <a:rPr lang="de-DE" dirty="0" smtClean="0"/>
              <a:t>.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dirty="0" smtClean="0"/>
              <a:t>();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B22609-083C-48FB-B5D2-1678EB6E1F6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1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zeigen, wie nun ein Student und ein Worker ebenfalls das Interface implementieren, aber anders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82C16E-832C-48ED-82F9-30D7ABAC451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3CAB-1ADB-443D-BB87-2A69A21D4421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2814C-5EBD-4F55-91CF-2AD23285E2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FD69-5A15-43C4-8B61-683F7F7B7A78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407C-7792-462A-9AF4-B6B5542806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2F9B7-A733-4079-B3CE-D63C8797C53D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D814-B3B2-4FF5-8CC3-6A69CF8F70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898D8-9F7F-4441-9EA6-41DC22218CBF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DFFD1-2934-4214-B9C7-56141888F1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297E-FBA7-41D7-A01D-8294B6CA219F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DEAB7-8262-4450-A54B-6671E2293B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8D7B9-2A76-40D6-B0BB-E211844BC914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44D13-D697-418F-9827-B433CDE9C9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5D5EE-93BA-4937-B811-FCE549AA2BE2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6193-5E61-4923-9204-5643578338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977F8-9526-43E7-A512-952DCC2A5AF3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04BA4-4107-4F03-91AD-6F808A4DB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D40A-8D0A-4F0B-8236-C71883959CE5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4077A-8753-4268-A4C5-EBD5E2F29E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7358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2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5471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4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576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4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7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C07D-2B8C-4A3C-B402-D91C769A6152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0241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9FCCC-6EAA-4FEC-BA0B-AC678D11E4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EEAC2-2958-43C1-902C-88AAB80B1A2A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ECFBB-5CB2-4D7E-93CB-E8365194A2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81A5C9-8F9E-4DA3-A9EA-D0F7E8E27519}" type="datetime1">
              <a:rPr lang="de-DE"/>
              <a:pPr>
                <a:defRPr/>
              </a:pPr>
              <a:t>17.09.2019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981C91-3BE9-4A98-9273-0F182D8461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Polymorphism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630F12B-9953-4889-8899-E9F841D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/>
              <a:t>Software Engineering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Overloading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Specific</a:t>
            </a:r>
            <a:r>
              <a:rPr lang="de-DE" dirty="0" smtClean="0"/>
              <a:t> Java </a:t>
            </a:r>
            <a:r>
              <a:rPr lang="de-DE" dirty="0" err="1" smtClean="0"/>
              <a:t>Terminology</a:t>
            </a:r>
            <a:r>
              <a:rPr lang="de-DE" dirty="0" smtClean="0"/>
              <a:t>!)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, but different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signature</a:t>
            </a:r>
            <a:r>
              <a:rPr lang="de-DE" dirty="0" smtClean="0"/>
              <a:t>,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behavior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93899-0DD7-48D2-B1D4-9710845685C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935412" y="3919538"/>
            <a:ext cx="388878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adds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data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at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position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pos</a:t>
            </a:r>
            <a:endParaRPr lang="de-DE" sz="1400" dirty="0">
              <a:solidFill>
                <a:srgbClr val="339D4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adds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data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at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the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back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the</a:t>
            </a:r>
            <a:r>
              <a:rPr lang="de-DE" sz="1400" dirty="0" smtClean="0">
                <a:solidFill>
                  <a:srgbClr val="339D4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39D40"/>
                </a:solidFill>
                <a:latin typeface="Consolas" pitchFamily="49" charset="0"/>
              </a:rPr>
              <a:t>list</a:t>
            </a:r>
            <a:endParaRPr lang="de-DE" sz="1400" dirty="0">
              <a:solidFill>
                <a:srgbClr val="339D4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4578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874871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4800" dirty="0" err="1">
                <a:solidFill>
                  <a:schemeClr val="bg1"/>
                </a:solidFill>
                <a:latin typeface="Calibri" pitchFamily="34" charset="0"/>
              </a:rPr>
              <a:t>Generics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 / Templates /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Generic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Types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2290" name="Picture 2" descr="http://research.microsoft.com/en-us/um/people/akenn/generics/cu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3338" y="2997201"/>
            <a:ext cx="3200400" cy="341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509F2-3614-4D00-96FE-4891108B8FEE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 smtClean="0"/>
              <a:t>Unsafe</a:t>
            </a:r>
            <a:r>
              <a:rPr lang="de-DE" dirty="0" smtClean="0"/>
              <a:t> </a:t>
            </a:r>
            <a:r>
              <a:rPr lang="de-DE" dirty="0"/>
              <a:t>Container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buttons</a:t>
            </a:r>
            <a:r>
              <a:rPr lang="de-DE" dirty="0" smtClean="0"/>
              <a:t> in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A4793-A587-4029-8D80-A223C681ECED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4079876" y="2492875"/>
            <a:ext cx="4995863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al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1"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2"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3"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4"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5"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6"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al.size();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al.get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button.setBackground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b="1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935413" y="4076701"/>
            <a:ext cx="2089150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424113" y="5156700"/>
            <a:ext cx="1943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Problem 1: Casting</a:t>
            </a:r>
          </a:p>
          <a:p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error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prone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008189" y="6443664"/>
            <a:ext cx="68542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Cast: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tell</a:t>
            </a:r>
            <a:r>
              <a:rPr lang="de-DE" dirty="0" smtClean="0">
                <a:latin typeface="Calibri" pitchFamily="34" charset="0"/>
              </a:rPr>
              <a:t> Java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has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certain</a:t>
            </a:r>
            <a:r>
              <a:rPr lang="de-DE" dirty="0" smtClean="0">
                <a:latin typeface="Calibri" pitchFamily="34" charset="0"/>
              </a:rPr>
              <a:t> type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5880100" y="4004175"/>
            <a:ext cx="1944688" cy="1152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6527800" y="5083675"/>
            <a:ext cx="403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Problem 2: </a:t>
            </a:r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compiler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errors</a:t>
            </a:r>
            <a:r>
              <a:rPr lang="de-DE" dirty="0" smtClean="0">
                <a:latin typeface="Calibri" pitchFamily="34" charset="0"/>
              </a:rPr>
              <a:t>, but an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a different type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stored</a:t>
            </a:r>
            <a:r>
              <a:rPr lang="de-DE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468171" y="4422481"/>
            <a:ext cx="863600" cy="11509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2417764" y="5879013"/>
            <a:ext cx="76503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Problem 3: </a:t>
            </a:r>
            <a:r>
              <a:rPr lang="de-DE" dirty="0" smtClean="0">
                <a:latin typeface="Calibri" pitchFamily="34" charset="0"/>
              </a:rPr>
              <a:t>Run time </a:t>
            </a:r>
            <a:r>
              <a:rPr lang="de-DE" dirty="0" err="1" smtClean="0">
                <a:latin typeface="Calibri" pitchFamily="34" charset="0"/>
              </a:rPr>
              <a:t>error</a:t>
            </a:r>
            <a:endParaRPr lang="de-DE" dirty="0" smtClean="0">
              <a:latin typeface="Calibri" pitchFamily="34" charset="0"/>
            </a:endParaRPr>
          </a:p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extend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dirty="0" smtClean="0">
                <a:latin typeface="Calibri" pitchFamily="34" charset="0"/>
              </a:rPr>
              <a:t>; so </a:t>
            </a:r>
            <a:r>
              <a:rPr lang="de-DE" dirty="0" err="1" smtClean="0">
                <a:latin typeface="Calibri" pitchFamily="34" charset="0"/>
              </a:rPr>
              <a:t>casting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results</a:t>
            </a:r>
            <a:r>
              <a:rPr lang="de-DE" dirty="0" smtClean="0">
                <a:latin typeface="Calibri" pitchFamily="34" charset="0"/>
              </a:rPr>
              <a:t> in an </a:t>
            </a:r>
            <a:r>
              <a:rPr lang="de-DE" dirty="0" err="1" smtClean="0">
                <a:latin typeface="Calibri" pitchFamily="34" charset="0"/>
              </a:rPr>
              <a:t>error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926" y="6232526"/>
            <a:ext cx="5000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Stating</a:t>
            </a:r>
            <a:r>
              <a:rPr lang="de-DE" dirty="0" smtClean="0"/>
              <a:t> type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angle </a:t>
            </a:r>
            <a:r>
              <a:rPr lang="de-DE" dirty="0" err="1" smtClean="0"/>
              <a:t>brackets</a:t>
            </a:r>
            <a:r>
              <a:rPr lang="de-DE" dirty="0" smtClean="0"/>
              <a:t>: </a:t>
            </a:r>
            <a:r>
              <a:rPr lang="de-DE" dirty="0"/>
              <a:t>&lt;</a:t>
            </a:r>
            <a:r>
              <a:rPr lang="de-DE" dirty="0" smtClean="0"/>
              <a:t>Type&gt;</a:t>
            </a:r>
            <a:endParaRPr lang="de-DE" dirty="0"/>
          </a:p>
          <a:p>
            <a:endParaRPr lang="de-DE" dirty="0"/>
          </a:p>
          <a:p>
            <a:pPr>
              <a:buFont typeface="Arial" charset="0"/>
              <a:buNone/>
            </a:pPr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casting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type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defiend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Type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time</a:t>
            </a:r>
            <a:endParaRPr lang="de-DE" dirty="0"/>
          </a:p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E813-A871-4129-B984-83D6BE199194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2566989" y="5229200"/>
            <a:ext cx="59769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&gt; al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&gt;();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1"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2"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//Compiler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error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!!!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nn-NO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al.size();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al.get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setBackground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28676" name="Rechteck 4"/>
          <p:cNvSpPr>
            <a:spLocks noChangeArrowheads="1"/>
          </p:cNvSpPr>
          <p:nvPr/>
        </p:nvSpPr>
        <p:spPr bwMode="auto">
          <a:xfrm>
            <a:off x="2566989" y="2506662"/>
            <a:ext cx="734536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</a:rPr>
              <a:t>JButton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a1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</a:rPr>
              <a:t>JButton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&lt;Integer&gt;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a2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&lt;Integer&gt;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&lt;String&gt;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a3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&lt;String&gt;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566989" y="3873228"/>
            <a:ext cx="43640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Integer zahl = a2[0];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String s = a3[2];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a1[0].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setBackground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r>
              <a:rPr lang="de-DE" dirty="0" smtClean="0"/>
              <a:t>: Inflexible </a:t>
            </a:r>
            <a:r>
              <a:rPr lang="de-DE" dirty="0"/>
              <a:t>D</a:t>
            </a:r>
            <a:r>
              <a:rPr lang="de-DE" dirty="0" smtClean="0"/>
              <a:t>ata </a:t>
            </a:r>
            <a:r>
              <a:rPr lang="de-DE" dirty="0" err="1" smtClean="0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1" y="2564046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hteck 3"/>
          <p:cNvSpPr>
            <a:spLocks noChangeArrowheads="1"/>
          </p:cNvSpPr>
          <p:nvPr/>
        </p:nvSpPr>
        <p:spPr bwMode="auto">
          <a:xfrm>
            <a:off x="6168009" y="2556187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de-DE" sz="1400" b="1" dirty="0"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3143672" y="2780928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104353" y="5301208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4390668" y="5949280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7238603" y="2780928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1" name="Rechteck 10"/>
          <p:cNvSpPr/>
          <p:nvPr/>
        </p:nvSpPr>
        <p:spPr>
          <a:xfrm>
            <a:off x="7104112" y="5229200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2" name="Rechteck 11"/>
          <p:cNvSpPr/>
          <p:nvPr/>
        </p:nvSpPr>
        <p:spPr>
          <a:xfrm>
            <a:off x="8409782" y="5877272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3612659" y="320313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35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1" y="2556187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hteck 3"/>
          <p:cNvSpPr>
            <a:spLocks noChangeArrowheads="1"/>
          </p:cNvSpPr>
          <p:nvPr/>
        </p:nvSpPr>
        <p:spPr bwMode="auto">
          <a:xfrm>
            <a:off x="6168009" y="2485037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de-DE" sz="1400" b="1" dirty="0"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3143672" y="2773069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104353" y="5293349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4390668" y="5941421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7238603" y="2705824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1" name="Rechteck 10"/>
          <p:cNvSpPr/>
          <p:nvPr/>
        </p:nvSpPr>
        <p:spPr>
          <a:xfrm>
            <a:off x="7104112" y="5221341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2" name="Rechteck 11"/>
          <p:cNvSpPr/>
          <p:nvPr/>
        </p:nvSpPr>
        <p:spPr>
          <a:xfrm>
            <a:off x="8409782" y="5869413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3575376" y="320310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46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0" grpId="1" animBg="1"/>
      <p:bldP spid="11" grpId="1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19745"/>
            <a:ext cx="10513168" cy="4607931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0" y="2564904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13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2135560" y="2556187"/>
            <a:ext cx="446449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&lt;T&gt;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&lt;T&gt;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Node&lt;T&gt;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(Node&lt;T&gt;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Ellipse 5"/>
          <p:cNvSpPr/>
          <p:nvPr/>
        </p:nvSpPr>
        <p:spPr>
          <a:xfrm>
            <a:off x="3431705" y="2556186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157315" y="2919500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71665" y="4007424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285284" y="4637719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type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/>
              <a:t>Liste, Queue, etc.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(not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who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generics</a:t>
            </a:r>
            <a:r>
              <a:rPr lang="de-DE" dirty="0" smtClean="0"/>
              <a:t>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Parametric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The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type variables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uninstanitated</a:t>
            </a:r>
            <a:r>
              <a:rPr lang="de-DE" dirty="0" smtClean="0"/>
              <a:t> at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These type 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specificied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Since</a:t>
            </a:r>
            <a:r>
              <a:rPr lang="de-DE" dirty="0" smtClean="0"/>
              <a:t> Java 1.5: </a:t>
            </a:r>
            <a:r>
              <a:rPr lang="de-DE" dirty="0" err="1" smtClean="0"/>
              <a:t>Concrete</a:t>
            </a:r>
            <a:r>
              <a:rPr lang="de-DE" dirty="0" smtClean="0"/>
              <a:t> type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in angle </a:t>
            </a:r>
            <a:r>
              <a:rPr lang="de-DE" dirty="0" err="1" smtClean="0"/>
              <a:t>brackets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E4A40-50F0-42B1-80D5-E07200BF1FC6}" type="slidenum">
              <a:rPr lang="de-DE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explicitly</a:t>
            </a:r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T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place</a:t>
            </a:r>
            <a:r>
              <a:rPr lang="de-DE" dirty="0" smtClean="0"/>
              <a:t> holder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parametric</a:t>
            </a:r>
            <a:r>
              <a:rPr lang="de-DE" dirty="0" smtClean="0"/>
              <a:t> type </a:t>
            </a:r>
            <a:r>
              <a:rPr lang="de-DE" dirty="0" err="1" smtClean="0"/>
              <a:t>element</a:t>
            </a:r>
            <a:endParaRPr lang="de-DE" dirty="0" smtClean="0"/>
          </a:p>
          <a:p>
            <a:pPr lvl="1"/>
            <a:r>
              <a:rPr lang="de-DE" dirty="0" smtClean="0"/>
              <a:t>Can also </a:t>
            </a:r>
            <a:r>
              <a:rPr lang="de-DE" dirty="0" err="1" smtClean="0"/>
              <a:t>have</a:t>
            </a:r>
            <a:r>
              <a:rPr lang="de-DE" dirty="0" smtClean="0"/>
              <a:t> a different </a:t>
            </a:r>
            <a:r>
              <a:rPr lang="de-DE" dirty="0" err="1" smtClean="0"/>
              <a:t>name</a:t>
            </a:r>
            <a:r>
              <a:rPr lang="de-DE" dirty="0" smtClean="0"/>
              <a:t>, but 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often</a:t>
            </a:r>
            <a:r>
              <a:rPr lang="de-DE" dirty="0" smtClean="0"/>
              <a:t>,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upper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A7A2C-927C-4968-9A9F-E23ED8898889}" type="slidenum">
              <a:rPr lang="de-DE"/>
              <a:pPr>
                <a:defRPr/>
              </a:pPr>
              <a:t>19</a:t>
            </a:fld>
            <a:endParaRPr lang="de-DE"/>
          </a:p>
        </p:txBody>
      </p:sp>
      <p:sp>
        <p:nvSpPr>
          <p:cNvPr id="29699" name="Rechteck 4"/>
          <p:cNvSpPr>
            <a:spLocks noChangeArrowheads="1"/>
          </p:cNvSpPr>
          <p:nvPr/>
        </p:nvSpPr>
        <p:spPr bwMode="auto">
          <a:xfrm>
            <a:off x="3863976" y="2565400"/>
            <a:ext cx="3349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&lt;T&gt; {…}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7EAC1-FD68-4371-913C-D4DEE369535F}" type="slidenum">
              <a:rPr lang="de-DE"/>
              <a:pPr>
                <a:defRPr/>
              </a:pPr>
              <a:t>2</a:t>
            </a:fld>
            <a:endParaRPr lang="de-DE"/>
          </a:p>
        </p:txBody>
      </p:sp>
      <p:pic>
        <p:nvPicPr>
          <p:cNvPr id="18436" name="Picture 4" descr="http://sourcemaking.com/files/sm/images/antipatterns/img_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289" y="1628775"/>
            <a:ext cx="554513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135188" y="4778376"/>
            <a:ext cx="7818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Benutzen Sie erklärende Namen für Variablen und Methoden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2147889" y="5300664"/>
            <a:ext cx="7189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Bilden Sie kleine Methoden: eine Funktion pro Methode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135188" y="5854701"/>
            <a:ext cx="848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Verwenden Sie Kommentare und halten Sie sich an die Code </a:t>
            </a:r>
            <a:r>
              <a:rPr lang="de-DE" sz="2400" dirty="0" err="1">
                <a:latin typeface="Calibri" pitchFamily="34" charset="0"/>
              </a:rPr>
              <a:t>Conventions</a:t>
            </a:r>
            <a:endParaRPr lang="de-DE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072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Everywhere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a </a:t>
            </a:r>
            <a:r>
              <a:rPr lang="de-DE" dirty="0" err="1" smtClean="0"/>
              <a:t>concrete</a:t>
            </a:r>
            <a:r>
              <a:rPr lang="de-DE" dirty="0" smtClean="0"/>
              <a:t> type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generic</a:t>
            </a:r>
            <a:r>
              <a:rPr lang="de-DE" dirty="0" smtClean="0"/>
              <a:t> type </a:t>
            </a:r>
            <a:r>
              <a:rPr lang="de-DE" dirty="0" err="1" smtClean="0"/>
              <a:t>instead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identifier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1591D-D574-414E-A5F6-210E14C2AFCF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03389" y="3573464"/>
            <a:ext cx="34559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"{"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"}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1703388" y="3141663"/>
            <a:ext cx="1829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Non-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old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159376" y="4724400"/>
            <a:ext cx="7207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6024564" y="3573464"/>
            <a:ext cx="34559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"{"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"}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024564" y="3141663"/>
            <a:ext cx="1509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new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7608889" y="4149725"/>
            <a:ext cx="115093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8975725" y="3573463"/>
            <a:ext cx="1944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node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26" y="3068638"/>
            <a:ext cx="5000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List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BF57-903E-462B-8EFD-CE53DD114E5E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Excercise</a:t>
            </a:r>
            <a:endParaRPr lang="de-DE" dirty="0"/>
          </a:p>
        </p:txBody>
      </p:sp>
      <p:sp>
        <p:nvSpPr>
          <p:cNvPr id="31747" name="Rechteck 5"/>
          <p:cNvSpPr>
            <a:spLocks noChangeArrowheads="1"/>
          </p:cNvSpPr>
          <p:nvPr/>
        </p:nvSpPr>
        <p:spPr bwMode="auto">
          <a:xfrm>
            <a:off x="1558926" y="3130625"/>
            <a:ext cx="453707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      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List()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isEmpty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printContent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(Node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200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31748" name="Rechteck 6"/>
          <p:cNvSpPr>
            <a:spLocks noChangeArrowheads="1"/>
          </p:cNvSpPr>
          <p:nvPr/>
        </p:nvSpPr>
        <p:spPr bwMode="auto">
          <a:xfrm>
            <a:off x="6252716" y="3075061"/>
            <a:ext cx="457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0)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i = 1; 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&amp;&amp; i &lt;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++i)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n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(n,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9" name="Rechteck 9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9019612" y="3047103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111656" y="5051423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122464" y="3100983"/>
            <a:ext cx="4998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451492" y="3300747"/>
            <a:ext cx="194421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425307" y="3263910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7" name="Rechteck 16"/>
          <p:cNvSpPr/>
          <p:nvPr/>
        </p:nvSpPr>
        <p:spPr>
          <a:xfrm>
            <a:off x="6287641" y="5314749"/>
            <a:ext cx="25202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6255892" y="5276081"/>
            <a:ext cx="3158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19" name="Rechteck 18"/>
          <p:cNvSpPr/>
          <p:nvPr/>
        </p:nvSpPr>
        <p:spPr>
          <a:xfrm>
            <a:off x="1807270" y="5740447"/>
            <a:ext cx="414471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1633662" y="5690910"/>
            <a:ext cx="4687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for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(Node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200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06390" y="3380283"/>
            <a:ext cx="2905435" cy="33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559496" y="3314948"/>
            <a:ext cx="2665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/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7" grpId="0" animBg="1"/>
      <p:bldP spid="6" grpId="0"/>
      <p:bldP spid="17" grpId="0" animBg="1"/>
      <p:bldP spid="18" grpId="0"/>
      <p:bldP spid="19" grpId="0" animBg="1"/>
      <p:bldP spid="20" grpId="0"/>
      <p:bldP spid="21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Interlude</a:t>
            </a:r>
            <a:r>
              <a:rPr lang="de-DE" dirty="0" smtClean="0"/>
              <a:t>: </a:t>
            </a:r>
            <a:r>
              <a:rPr lang="de-DE" dirty="0"/>
              <a:t>Wrapper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Java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  <a:p>
            <a:pPr lvl="1"/>
            <a:r>
              <a:rPr lang="de-DE" dirty="0" smtClean="0"/>
              <a:t>Thus, primitive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generics</a:t>
            </a:r>
            <a:endParaRPr lang="de-DE" dirty="0"/>
          </a:p>
          <a:p>
            <a:pPr lvl="1"/>
            <a:r>
              <a:rPr lang="de-DE" b="1" dirty="0" smtClean="0">
                <a:solidFill>
                  <a:srgbClr val="AB9DDB"/>
                </a:solidFill>
              </a:rPr>
              <a:t>Not </a:t>
            </a:r>
            <a:r>
              <a:rPr lang="de-DE" b="1" dirty="0" err="1" smtClean="0">
                <a:solidFill>
                  <a:srgbClr val="AB9DDB"/>
                </a:solidFill>
              </a:rPr>
              <a:t>allowed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!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Solution:</a:t>
            </a:r>
            <a:endParaRPr lang="de-DE" dirty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wrapper</a:t>
            </a:r>
            <a:r>
              <a:rPr lang="de-DE" dirty="0"/>
              <a:t>: </a:t>
            </a:r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"</a:t>
            </a:r>
            <a:r>
              <a:rPr lang="de-DE" dirty="0" err="1" smtClean="0"/>
              <a:t>wraps</a:t>
            </a:r>
            <a:r>
              <a:rPr lang="de-DE" dirty="0" smtClean="0"/>
              <a:t>" a variable </a:t>
            </a:r>
            <a:r>
              <a:rPr lang="de-DE" dirty="0" err="1" smtClean="0"/>
              <a:t>of</a:t>
            </a:r>
            <a:r>
              <a:rPr lang="de-DE" dirty="0" smtClean="0"/>
              <a:t> a primitive type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7BDC-4F27-4CBA-96D5-6D2D0D04B92B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33795" name="Rechteck 3"/>
          <p:cNvSpPr>
            <a:spLocks noChangeArrowheads="1"/>
          </p:cNvSpPr>
          <p:nvPr/>
        </p:nvSpPr>
        <p:spPr bwMode="auto">
          <a:xfrm>
            <a:off x="4169345" y="3059112"/>
            <a:ext cx="660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a1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Wrappers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Encapsulate</a:t>
            </a:r>
            <a:r>
              <a:rPr lang="de-DE" dirty="0" smtClean="0"/>
              <a:t> ("</a:t>
            </a:r>
            <a:r>
              <a:rPr lang="de-DE" dirty="0" err="1" smtClean="0"/>
              <a:t>wrap</a:t>
            </a:r>
            <a:r>
              <a:rPr lang="de-DE" dirty="0" smtClean="0"/>
              <a:t>") </a:t>
            </a:r>
            <a:r>
              <a:rPr lang="de-DE" dirty="0" err="1" smtClean="0"/>
              <a:t>primivite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in </a:t>
            </a:r>
            <a:r>
              <a:rPr lang="de-DE" dirty="0" err="1" smtClean="0"/>
              <a:t>classes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Package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java.lang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wrappers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ist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Byte, Short, Integer, Long, Boolean, Float, Double, Character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>
              <a:latin typeface="+mj-lt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>
                <a:latin typeface="+mj-lt"/>
                <a:cs typeface="Consolas" pitchFamily="49" charset="0"/>
              </a:rPr>
              <a:t>The </a:t>
            </a:r>
            <a:r>
              <a:rPr lang="de-DE" dirty="0" err="1" smtClean="0">
                <a:latin typeface="+mj-lt"/>
                <a:cs typeface="Consolas" pitchFamily="49" charset="0"/>
              </a:rPr>
              <a:t>can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be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boxed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and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unboxed</a:t>
            </a:r>
            <a:r>
              <a:rPr lang="de-DE" dirty="0" smtClean="0">
                <a:latin typeface="+mj-lt"/>
                <a:cs typeface="Consolas" pitchFamily="49" charset="0"/>
              </a:rPr>
              <a:t>, </a:t>
            </a:r>
            <a:r>
              <a:rPr lang="de-DE" dirty="0" err="1" smtClean="0">
                <a:latin typeface="+mj-lt"/>
                <a:cs typeface="Consolas" pitchFamily="49" charset="0"/>
              </a:rPr>
              <a:t>which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 err="1" smtClean="0">
                <a:latin typeface="+mj-lt"/>
                <a:cs typeface="Consolas" pitchFamily="49" charset="0"/>
              </a:rPr>
              <a:t>may</a:t>
            </a:r>
            <a:r>
              <a:rPr lang="de-DE" dirty="0" smtClean="0">
                <a:latin typeface="+mj-lt"/>
                <a:cs typeface="Consolas" pitchFamily="49" charset="0"/>
              </a:rPr>
              <a:t> also happen </a:t>
            </a:r>
            <a:r>
              <a:rPr lang="de-DE" dirty="0" err="1" smtClean="0">
                <a:latin typeface="+mj-lt"/>
                <a:cs typeface="Consolas" pitchFamily="49" charset="0"/>
              </a:rPr>
              <a:t>automatically</a:t>
            </a:r>
            <a:endParaRPr lang="de-DE" dirty="0" smtClean="0">
              <a:latin typeface="+mj-lt"/>
              <a:cs typeface="Consolas" pitchFamily="49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A110E-3881-45BE-9913-679663E8F6A5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>
            <a:off x="3503613" y="2781300"/>
            <a:ext cx="1079500" cy="8636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de-DE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96000" y="2781300"/>
            <a:ext cx="2520950" cy="863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>
            <a:off x="7464425" y="2781300"/>
            <a:ext cx="1079500" cy="8636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de-DE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096001" y="3275014"/>
            <a:ext cx="107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016500" y="3213100"/>
            <a:ext cx="5032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3503613" y="2492375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Prim. </a:t>
            </a:r>
            <a:r>
              <a:rPr lang="de-DE" dirty="0">
                <a:latin typeface="Calibri" pitchFamily="34" charset="0"/>
              </a:rPr>
              <a:t>t</a:t>
            </a:r>
            <a:r>
              <a:rPr lang="de-DE" dirty="0" smtClean="0">
                <a:latin typeface="Calibri" pitchFamily="34" charset="0"/>
              </a:rPr>
              <a:t>ype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096001" y="2492375"/>
            <a:ext cx="245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C</a:t>
            </a:r>
            <a:r>
              <a:rPr lang="de-DE" dirty="0" err="1" smtClean="0">
                <a:latin typeface="Calibri" pitchFamily="34" charset="0"/>
              </a:rPr>
              <a:t>omplex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smtClean="0">
                <a:latin typeface="Calibri" pitchFamily="34" charset="0"/>
              </a:rPr>
              <a:t>t</a:t>
            </a:r>
            <a:r>
              <a:rPr lang="de-DE" dirty="0" smtClean="0">
                <a:latin typeface="Calibri" pitchFamily="34" charset="0"/>
              </a:rPr>
              <a:t>ype (</a:t>
            </a:r>
            <a:r>
              <a:rPr lang="de-DE" dirty="0" err="1" smtClean="0">
                <a:latin typeface="Calibri" pitchFamily="34" charset="0"/>
              </a:rPr>
              <a:t>wrapper</a:t>
            </a:r>
            <a:r>
              <a:rPr lang="de-DE" dirty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8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Implementing</a:t>
            </a:r>
            <a:r>
              <a:rPr lang="de-DE" dirty="0" smtClean="0"/>
              <a:t> Wrappers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sz="1800" dirty="0"/>
          </a:p>
          <a:p>
            <a:pPr marL="57150" indent="0">
              <a:buNone/>
            </a:pPr>
            <a:endParaRPr lang="de-DE" sz="1800" dirty="0"/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(1);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//1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is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automatically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transformed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to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Integer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(=</a:t>
            </a:r>
            <a:r>
              <a:rPr lang="de-DE" sz="1800" dirty="0" err="1">
                <a:solidFill>
                  <a:srgbClr val="339D40"/>
                </a:solidFill>
                <a:latin typeface="+mj-lt"/>
                <a:cs typeface="Consolas" pitchFamily="49" charset="0"/>
              </a:rPr>
              <a:t>autoboxing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Integer(2));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Integer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Integer(3);</a:t>
            </a:r>
          </a:p>
          <a:p>
            <a:pPr marL="57150" indent="0">
              <a:buNone/>
            </a:pP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num.intValue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//explicit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transformation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to</a:t>
            </a:r>
            <a:r>
              <a:rPr lang="de-DE" sz="1800" dirty="0" smtClean="0">
                <a:solidFill>
                  <a:srgbClr val="339D40"/>
                </a:solidFill>
                <a:latin typeface="+mj-lt"/>
                <a:cs typeface="Consolas" pitchFamily="49" charset="0"/>
              </a:rPr>
              <a:t> primitive type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(=</a:t>
            </a:r>
            <a:r>
              <a:rPr lang="de-DE" sz="1800" dirty="0" err="1">
                <a:solidFill>
                  <a:srgbClr val="339D40"/>
                </a:solidFill>
                <a:latin typeface="+mj-lt"/>
                <a:cs typeface="Consolas" pitchFamily="49" charset="0"/>
              </a:rPr>
              <a:t>unboxing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j = 4;</a:t>
            </a:r>
          </a:p>
          <a:p>
            <a:pPr marL="5715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Integer 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anotherNum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Integer(j); </a:t>
            </a:r>
            <a:r>
              <a:rPr lang="de-DE" sz="1800" dirty="0" smtClean="0">
                <a:solidFill>
                  <a:srgbClr val="339D40"/>
                </a:solidFill>
                <a:cs typeface="Consolas" pitchFamily="49" charset="0"/>
              </a:rPr>
              <a:t>//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 explicit 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transformation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 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to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 </a:t>
            </a:r>
            <a:r>
              <a:rPr lang="de-DE" sz="1800" dirty="0" err="1" smtClean="0">
                <a:solidFill>
                  <a:srgbClr val="339D40"/>
                </a:solidFill>
                <a:cs typeface="Consolas" pitchFamily="49" charset="0"/>
              </a:rPr>
              <a:t>complex</a:t>
            </a:r>
            <a:r>
              <a:rPr lang="de-DE" sz="1800" dirty="0" smtClean="0">
                <a:solidFill>
                  <a:srgbClr val="339D40"/>
                </a:solidFill>
                <a:cs typeface="Consolas" pitchFamily="49" charset="0"/>
              </a:rPr>
              <a:t> 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type </a:t>
            </a:r>
            <a:r>
              <a:rPr lang="de-DE" sz="1800" dirty="0" smtClean="0">
                <a:solidFill>
                  <a:srgbClr val="339D40"/>
                </a:solidFill>
                <a:cs typeface="Consolas" pitchFamily="49" charset="0"/>
              </a:rPr>
              <a:t>(=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boxing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7BDC-4F27-4CBA-96D5-6D2D0D04B92B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33795" name="Rechteck 3"/>
          <p:cNvSpPr>
            <a:spLocks noChangeArrowheads="1"/>
          </p:cNvSpPr>
          <p:nvPr/>
        </p:nvSpPr>
        <p:spPr bwMode="auto">
          <a:xfrm>
            <a:off x="2279577" y="1628800"/>
            <a:ext cx="660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>
                <a:latin typeface="Consolas" pitchFamily="49" charset="0"/>
              </a:rPr>
              <a:t>Integer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>
                <a:latin typeface="Consolas" pitchFamily="49" charset="0"/>
              </a:rPr>
              <a:t>Integer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079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Comparing</a:t>
            </a:r>
            <a:r>
              <a:rPr lang="de-DE" dirty="0" smtClean="0"/>
              <a:t> Wrappers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wrappers</a:t>
            </a:r>
            <a:r>
              <a:rPr lang="de-DE" dirty="0" smtClean="0"/>
              <a:t>!</a:t>
            </a:r>
            <a:endParaRPr lang="de-DE" dirty="0"/>
          </a:p>
          <a:p>
            <a:r>
              <a:rPr lang="de-DE" dirty="0"/>
              <a:t>Wrapper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wrapper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, </a:t>
            </a:r>
            <a:r>
              <a:rPr lang="de-DE" dirty="0" err="1" smtClean="0"/>
              <a:t>thus</a:t>
            </a:r>
            <a:r>
              <a:rPr lang="de-DE" dirty="0" smtClean="0"/>
              <a:t>, </a:t>
            </a:r>
            <a:r>
              <a:rPr lang="de-DE" dirty="0" err="1" smtClean="0"/>
              <a:t>references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36E7B-1BBA-4443-A0D1-5A4242917FC7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287588" y="3059113"/>
            <a:ext cx="489585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i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Integer(32);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j = </a:t>
            </a:r>
            <a:r>
              <a:rPr lang="de-DE" sz="1400" dirty="0">
                <a:latin typeface="Consolas" pitchFamily="49" charset="0"/>
              </a:rPr>
              <a:t>i;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k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Integer(32);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270523" y="3773488"/>
            <a:ext cx="7975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(i == k)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  <p:pic>
        <p:nvPicPr>
          <p:cNvPr id="7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5738" y="3818740"/>
            <a:ext cx="5000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183438" y="3880652"/>
            <a:ext cx="16487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„==" vs. </a:t>
            </a:r>
            <a:r>
              <a:rPr lang="de-DE" dirty="0" err="1" smtClean="0">
                <a:latin typeface="Calibri" pitchFamily="34" charset="0"/>
              </a:rPr>
              <a:t>equals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2270523" y="4779730"/>
            <a:ext cx="7975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(i == j)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2252015" y="5571238"/>
            <a:ext cx="797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i.equals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(k))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Boxing</a:t>
            </a:r>
            <a:r>
              <a:rPr lang="de-DE" dirty="0"/>
              <a:t>/</a:t>
            </a:r>
            <a:r>
              <a:rPr lang="de-DE" dirty="0" err="1"/>
              <a:t>Unboxing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transformation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Explicite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However</a:t>
            </a:r>
            <a:r>
              <a:rPr lang="de-DE" dirty="0" smtClean="0"/>
              <a:t>: </a:t>
            </a:r>
            <a:r>
              <a:rPr lang="de-DE" b="1" dirty="0" err="1" smtClean="0">
                <a:solidFill>
                  <a:srgbClr val="AB9DDB"/>
                </a:solidFill>
              </a:rPr>
              <a:t>no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casting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endParaRPr lang="de-DE" dirty="0"/>
          </a:p>
          <a:p>
            <a:pPr lvl="1"/>
            <a:r>
              <a:rPr lang="de-DE" sz="2200" dirty="0" err="1">
                <a:latin typeface="Consolas" pitchFamily="49" charset="0"/>
                <a:cs typeface="Consolas" pitchFamily="49" charset="0"/>
              </a:rPr>
              <a:t>j.toString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/>
              <a:t>statt 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 Integer(j)).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/>
              <a:t> liefert </a:t>
            </a:r>
            <a:r>
              <a:rPr lang="de-DE" dirty="0" err="1"/>
              <a:t>Compilefehler</a:t>
            </a:r>
            <a:endParaRPr lang="de-DE" dirty="0"/>
          </a:p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B8C9A-230D-4FDD-8B94-7985C867BAF6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36867" name="Rechteck 3"/>
          <p:cNvSpPr>
            <a:spLocks noChangeArrowheads="1"/>
          </p:cNvSpPr>
          <p:nvPr/>
        </p:nvSpPr>
        <p:spPr bwMode="auto">
          <a:xfrm>
            <a:off x="3287688" y="2615035"/>
            <a:ext cx="54546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Integer i = </a:t>
            </a:r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Integer(10); i = 11;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j = i + 1;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 +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j);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11 12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287688" y="3524111"/>
            <a:ext cx="1957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i.intValue(); 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504282" y="5311776"/>
            <a:ext cx="433387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7175748" y="5303986"/>
            <a:ext cx="433388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871042" y="5815013"/>
            <a:ext cx="1961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j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a primitive type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528048" y="5807223"/>
            <a:ext cx="3924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, j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encapsulated</a:t>
            </a:r>
            <a:r>
              <a:rPr lang="de-DE" dirty="0" smtClean="0">
                <a:latin typeface="Calibri" pitchFamily="34" charset="0"/>
              </a:rPr>
              <a:t> in a </a:t>
            </a:r>
            <a:r>
              <a:rPr lang="de-DE" dirty="0" err="1" smtClean="0">
                <a:latin typeface="Calibri" pitchFamily="34" charset="0"/>
              </a:rPr>
              <a:t>wrapper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provides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9458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30337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Inheritance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DD68A-E9D4-48AB-AA56-58C33AE3288A}" type="slidenum">
              <a:rPr lang="de-DE"/>
              <a:pPr>
                <a:defRPr/>
              </a:pPr>
              <a:t>27</a:t>
            </a:fld>
            <a:endParaRPr lang="de-DE"/>
          </a:p>
        </p:txBody>
      </p:sp>
      <p:pic>
        <p:nvPicPr>
          <p:cNvPr id="1026" name="Picture 2" descr="http://www.heise.de/tp/artikel/41/41124/41124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75" y="2565400"/>
            <a:ext cx="361950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2488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Foliennummernplatzhalt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141-CB18-4A4F-A19D-F5B8CAABD9F7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5272666" y="2564109"/>
            <a:ext cx="1368225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Living </a:t>
            </a:r>
            <a:r>
              <a:rPr lang="de-DE" dirty="0" err="1" smtClean="0"/>
              <a:t>being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000375" y="3572172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Mammal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1919289" y="4508797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Human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3863975" y="450879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Cow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303839" y="3572172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Bird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751764" y="3572172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Fish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888163" y="450879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Shark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8904288" y="450879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Carp</a:t>
            </a:r>
            <a:endParaRPr lang="de-DE" dirty="0"/>
          </a:p>
        </p:txBody>
      </p:sp>
      <p:cxnSp>
        <p:nvCxnSpPr>
          <p:cNvPr id="15" name="Gewinkelte Verbindung 14"/>
          <p:cNvCxnSpPr>
            <a:stCxn id="7" idx="0"/>
            <a:endCxn id="6" idx="2"/>
          </p:cNvCxnSpPr>
          <p:nvPr/>
        </p:nvCxnSpPr>
        <p:spPr>
          <a:xfrm rot="5400000" flipH="1" flipV="1">
            <a:off x="4478577" y="2093970"/>
            <a:ext cx="647701" cy="23087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  <a:endCxn id="6" idx="2"/>
          </p:cNvCxnSpPr>
          <p:nvPr/>
        </p:nvCxnSpPr>
        <p:spPr>
          <a:xfrm rot="5400000" flipH="1" flipV="1">
            <a:off x="5630706" y="3246099"/>
            <a:ext cx="647701" cy="4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1" idx="0"/>
            <a:endCxn id="6" idx="2"/>
          </p:cNvCxnSpPr>
          <p:nvPr/>
        </p:nvCxnSpPr>
        <p:spPr>
          <a:xfrm rot="16200000" flipV="1">
            <a:off x="6854669" y="2026582"/>
            <a:ext cx="647701" cy="24434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9" idx="0"/>
            <a:endCxn id="7" idx="2"/>
          </p:cNvCxnSpPr>
          <p:nvPr/>
        </p:nvCxnSpPr>
        <p:spPr>
          <a:xfrm rot="16200000" flipV="1">
            <a:off x="3791744" y="3788865"/>
            <a:ext cx="576262" cy="863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8" idx="0"/>
            <a:endCxn id="7" idx="2"/>
          </p:cNvCxnSpPr>
          <p:nvPr/>
        </p:nvCxnSpPr>
        <p:spPr>
          <a:xfrm rot="5400000" flipH="1" flipV="1">
            <a:off x="2819401" y="3680122"/>
            <a:ext cx="576262" cy="10810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16200000" flipV="1">
            <a:off x="8687595" y="3644403"/>
            <a:ext cx="576262" cy="11525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2" idx="0"/>
            <a:endCxn id="11" idx="2"/>
          </p:cNvCxnSpPr>
          <p:nvPr/>
        </p:nvCxnSpPr>
        <p:spPr>
          <a:xfrm rot="5400000" flipH="1" flipV="1">
            <a:off x="7679532" y="3788865"/>
            <a:ext cx="576262" cy="863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63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Terms</a:t>
            </a:r>
            <a:endParaRPr lang="de-DE" dirty="0"/>
          </a:p>
        </p:txBody>
      </p:sp>
      <p:sp>
        <p:nvSpPr>
          <p:cNvPr id="235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smtClean="0"/>
              <a:t>not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confused</a:t>
            </a:r>
            <a:r>
              <a:rPr lang="de-DE" dirty="0" smtClean="0"/>
              <a:t>!</a:t>
            </a:r>
            <a:endParaRPr lang="de-DE" dirty="0"/>
          </a:p>
          <a:p>
            <a:pPr lvl="1"/>
            <a:r>
              <a:rPr lang="de-DE" dirty="0" smtClean="0"/>
              <a:t>Super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/>
              <a:t>== </a:t>
            </a:r>
            <a:r>
              <a:rPr lang="de-DE" dirty="0" err="1"/>
              <a:t>p</a:t>
            </a:r>
            <a:r>
              <a:rPr lang="de-DE" dirty="0" err="1" smtClean="0"/>
              <a:t>arent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==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  <a:p>
            <a:pPr lvl="1"/>
            <a:r>
              <a:rPr lang="de-DE" dirty="0" smtClean="0"/>
              <a:t>Sub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/>
              <a:t>== </a:t>
            </a:r>
            <a:r>
              <a:rPr lang="de-DE" dirty="0" err="1" smtClean="0"/>
              <a:t>Inherited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/>
              <a:t>==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B6E87-B6B6-48EC-8F28-4772920607B4}" type="slidenum">
              <a:rPr lang="de-DE"/>
              <a:pPr>
                <a:defRPr/>
              </a:pPr>
              <a:t>29</a:t>
            </a:fld>
            <a:endParaRPr lang="de-DE"/>
          </a:p>
        </p:txBody>
      </p:sp>
      <p:pic>
        <p:nvPicPr>
          <p:cNvPr id="23555" name="Picture 2" descr="http://upload.wikimedia.org/wikipedia/commons/thumb/3/36/InheritancePgmUML.svg/240px-InheritancePgmUM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7575" y="3429001"/>
            <a:ext cx="2286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 flipH="1">
            <a:off x="5951539" y="4724400"/>
            <a:ext cx="15843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feld 6"/>
          <p:cNvSpPr txBox="1">
            <a:spLocks noChangeArrowheads="1"/>
          </p:cNvSpPr>
          <p:nvPr/>
        </p:nvSpPr>
        <p:spPr bwMode="auto">
          <a:xfrm>
            <a:off x="7535863" y="4572000"/>
            <a:ext cx="223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Symbol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inheritance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188" y="6102351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782888" y="6165850"/>
            <a:ext cx="4301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Sub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has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attribute</a:t>
            </a:r>
            <a:r>
              <a:rPr lang="de-DE" dirty="0" smtClean="0">
                <a:latin typeface="Calibri" pitchFamily="34" charset="0"/>
              </a:rPr>
              <a:t> x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a!</a:t>
            </a:r>
            <a:endParaRPr lang="de-DE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Wiederholung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Generics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Generische Datentypen bekommen einen –oder auch mehrere– Parameter, die je einen Typ </a:t>
            </a:r>
            <a:r>
              <a:rPr lang="de-DE" dirty="0" err="1"/>
              <a:t>spezifieren</a:t>
            </a:r>
            <a:endParaRPr lang="de-DE" dirty="0"/>
          </a:p>
          <a:p>
            <a:pPr lvl="1"/>
            <a:r>
              <a:rPr lang="de-DE" dirty="0"/>
              <a:t>Daher können einheitliche Datenstrukturen und Methoden für unterschiedliche Typen implementiert werden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68" y="3789040"/>
            <a:ext cx="3726160" cy="279462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89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Keyword: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inherit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in </a:t>
            </a:r>
            <a:r>
              <a:rPr lang="de-DE" b="1" dirty="0" err="1" smtClean="0">
                <a:solidFill>
                  <a:srgbClr val="AB9DDB"/>
                </a:solidFill>
              </a:rPr>
              <a:t>addition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AF439-A8D3-4ACF-93CB-6E00A6585CA6}" type="slidenum">
              <a:rPr lang="de-DE"/>
              <a:pPr>
                <a:defRPr/>
              </a:pPr>
              <a:t>30</a:t>
            </a:fld>
            <a:endParaRPr lang="de-DE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2640013" y="2744242"/>
            <a:ext cx="712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Student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{…}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992313" y="4657899"/>
            <a:ext cx="4572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Ort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Wohnort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alter)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alter;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5988050" y="4653136"/>
            <a:ext cx="46799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Student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Student 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alter, String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super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alter); 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016500" y="5732636"/>
            <a:ext cx="1079500" cy="144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016500" y="6166023"/>
            <a:ext cx="35035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Call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constructor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208164" y="4869210"/>
            <a:ext cx="863699" cy="22073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4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Inheritance</a:t>
            </a:r>
            <a:r>
              <a:rPr lang="de-DE" dirty="0" smtClean="0"/>
              <a:t> – </a:t>
            </a: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Build</a:t>
            </a:r>
            <a:r>
              <a:rPr lang="de-DE" sz="2800" dirty="0" smtClean="0"/>
              <a:t> on an </a:t>
            </a:r>
            <a:r>
              <a:rPr lang="de-DE" sz="2800" dirty="0" err="1" smtClean="0"/>
              <a:t>existing</a:t>
            </a:r>
            <a:r>
              <a:rPr lang="de-DE" sz="2800" dirty="0" smtClean="0"/>
              <a:t> </a:t>
            </a:r>
            <a:r>
              <a:rPr lang="de-DE" sz="2800" dirty="0" err="1" smtClean="0"/>
              <a:t>base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endParaRPr lang="de-DE" sz="2800" dirty="0" smtClean="0"/>
          </a:p>
          <a:p>
            <a:r>
              <a:rPr lang="de-DE" sz="2800" dirty="0" smtClean="0"/>
              <a:t>Reuse all </a:t>
            </a:r>
            <a:r>
              <a:rPr lang="de-DE" sz="2800" dirty="0" err="1" smtClean="0"/>
              <a:t>attributes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base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sub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Add </a:t>
            </a:r>
            <a:r>
              <a:rPr lang="de-DE" sz="2800" dirty="0" err="1" smtClean="0"/>
              <a:t>further</a:t>
            </a:r>
            <a:r>
              <a:rPr lang="de-DE" sz="2800" dirty="0" smtClean="0"/>
              <a:t> </a:t>
            </a:r>
            <a:r>
              <a:rPr lang="de-DE" sz="2800" dirty="0" err="1" smtClean="0"/>
              <a:t>attributes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 smtClean="0"/>
          </a:p>
          <a:p>
            <a:r>
              <a:rPr lang="de-DE" sz="2800" dirty="0" err="1" smtClean="0"/>
              <a:t>Override</a:t>
            </a:r>
            <a:r>
              <a:rPr lang="de-DE" sz="2800" dirty="0" smtClean="0"/>
              <a:t> </a:t>
            </a:r>
            <a:r>
              <a:rPr lang="de-DE" sz="2800" dirty="0" err="1" smtClean="0"/>
              <a:t>existing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smtClean="0"/>
              <a:t>Goal: </a:t>
            </a:r>
            <a:r>
              <a:rPr lang="de-DE" sz="2800" dirty="0" err="1" smtClean="0"/>
              <a:t>allow</a:t>
            </a:r>
            <a:r>
              <a:rPr lang="de-DE" sz="2800" dirty="0" smtClean="0"/>
              <a:t> a </a:t>
            </a:r>
            <a:r>
              <a:rPr lang="de-DE" sz="2800" dirty="0" err="1" smtClean="0"/>
              <a:t>maximum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resuing</a:t>
            </a:r>
            <a:r>
              <a:rPr lang="de-DE" sz="2800" dirty="0" smtClean="0"/>
              <a:t> </a:t>
            </a:r>
            <a:r>
              <a:rPr lang="de-DE" sz="2800" dirty="0" err="1" smtClean="0"/>
              <a:t>existing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implementations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options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easy </a:t>
            </a:r>
            <a:r>
              <a:rPr lang="de-DE" sz="2800" dirty="0" err="1" smtClean="0"/>
              <a:t>extension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adaptation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programs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3823-61C4-4C07-AE10-DE1CDFD4ADC9}" type="slidenum">
              <a:rPr lang="de-DE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72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Modifier</a:t>
            </a:r>
            <a:endParaRPr lang="de-DE" dirty="0"/>
          </a:p>
        </p:txBody>
      </p:sp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Private:</a:t>
            </a:r>
          </a:p>
          <a:p>
            <a:pPr lvl="2"/>
            <a:r>
              <a:rPr lang="de-DE" dirty="0" err="1" smtClean="0"/>
              <a:t>Visibilty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in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err="1" smtClean="0"/>
              <a:t>Protected</a:t>
            </a:r>
            <a:r>
              <a:rPr lang="de-DE" dirty="0" smtClean="0"/>
              <a:t>:</a:t>
            </a:r>
            <a:endParaRPr lang="de-DE" dirty="0"/>
          </a:p>
          <a:p>
            <a:pPr lvl="2"/>
            <a:r>
              <a:rPr lang="de-DE" dirty="0" err="1" smtClean="0"/>
              <a:t>Visibility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all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C44FA-47D7-4D71-AABA-0CADAA08389A}" type="slidenum">
              <a:rPr lang="de-DE"/>
              <a:pPr>
                <a:defRPr/>
              </a:pPr>
              <a:t>32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74825" y="4377135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6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5519738" y="4377134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Student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2A00FF"/>
                </a:solidFill>
                <a:latin typeface="Consolas" pitchFamily="49" charset="0"/>
              </a:rPr>
              <a:t>firstName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600" dirty="0">
              <a:solidFill>
                <a:srgbClr val="2A00FF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</a:rPr>
              <a:t>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600" dirty="0">
              <a:solidFill>
                <a:srgbClr val="2A00FF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8472489" y="5701110"/>
            <a:ext cx="630237" cy="1041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608889" y="5805265"/>
            <a:ext cx="2987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Error! Access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private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members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of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the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base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class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is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not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possible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!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8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/>
      <p:bldP spid="5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 Overriding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Sub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same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identical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)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r>
              <a:rPr lang="de-DE" dirty="0" smtClean="0"/>
              <a:t>, but </a:t>
            </a:r>
            <a:r>
              <a:rPr lang="de-DE" b="1" dirty="0" smtClean="0">
                <a:solidFill>
                  <a:srgbClr val="AB9DDB"/>
                </a:solidFill>
              </a:rPr>
              <a:t>different</a:t>
            </a:r>
            <a:r>
              <a:rPr lang="de-DE" dirty="0" smtClean="0"/>
              <a:t> </a:t>
            </a:r>
            <a:r>
              <a:rPr lang="de-DE" dirty="0" err="1" smtClean="0"/>
              <a:t>implementations</a:t>
            </a:r>
            <a:endParaRPr lang="de-DE" dirty="0" smtClean="0"/>
          </a:p>
          <a:p>
            <a:pPr lvl="1"/>
            <a:r>
              <a:rPr lang="de-DE" dirty="0" smtClean="0"/>
              <a:t>Sub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overrides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smtClean="0"/>
              <a:t>But: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super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remain</a:t>
            </a:r>
            <a:r>
              <a:rPr lang="de-DE" dirty="0" smtClean="0"/>
              <a:t> </a:t>
            </a:r>
            <a:r>
              <a:rPr lang="de-DE" dirty="0" err="1" smtClean="0"/>
              <a:t>unchanged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5C977-291C-423C-A7BF-099219C55A4B}" type="slidenum">
              <a:rPr lang="de-DE"/>
              <a:pPr>
                <a:defRPr/>
              </a:pPr>
              <a:t>33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03388" y="3573464"/>
            <a:ext cx="4572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printBusinessCard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"Person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…}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024563" y="3789364"/>
            <a:ext cx="46609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646464"/>
                </a:solidFill>
                <a:latin typeface="Consolas" pitchFamily="49" charset="0"/>
              </a:rPr>
              <a:t>@</a:t>
            </a:r>
            <a:r>
              <a:rPr lang="de-DE" sz="1200" dirty="0" err="1">
                <a:solidFill>
                  <a:srgbClr val="646464"/>
                </a:solidFill>
                <a:latin typeface="Consolas" pitchFamily="49" charset="0"/>
              </a:rPr>
              <a:t>Override</a:t>
            </a:r>
            <a:endParaRPr lang="de-DE" sz="1200" dirty="0">
              <a:solidFill>
                <a:srgbClr val="646464"/>
              </a:solidFill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printBusinessCard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endParaRPr lang="en-US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	(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"Famous manager Mr. 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sz="12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782888" y="5229225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p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itchFamily="49" charset="0"/>
              </a:rPr>
              <a:t>"Picard"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42);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Manager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"Ross"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55);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k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itchFamily="49" charset="0"/>
              </a:rPr>
              <a:t>"X"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22);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Manager r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"Santa"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45);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319963" y="5589241"/>
            <a:ext cx="309651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//Person </a:t>
            </a:r>
            <a:r>
              <a:rPr lang="de-DE" sz="1400" dirty="0" smtClean="0">
                <a:solidFill>
                  <a:srgbClr val="339D40"/>
                </a:solidFill>
                <a:latin typeface="Calibri" pitchFamily="34" charset="0"/>
              </a:rPr>
              <a:t>Picard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Famous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manger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Mr. </a:t>
            </a:r>
            <a:r>
              <a:rPr lang="de-DE" sz="1400" dirty="0" smtClean="0">
                <a:solidFill>
                  <a:srgbClr val="339D40"/>
                </a:solidFill>
                <a:latin typeface="Calibri" pitchFamily="34" charset="0"/>
              </a:rPr>
              <a:t>Ross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Famous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manger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Mr. X</a:t>
            </a: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smtClean="0">
                <a:solidFill>
                  <a:srgbClr val="339D40"/>
                </a:solidFill>
                <a:latin typeface="Calibri" pitchFamily="34" charset="0"/>
              </a:rPr>
              <a:t>Compiler </a:t>
            </a:r>
            <a:r>
              <a:rPr lang="de-DE" sz="1400" dirty="0" err="1" smtClean="0">
                <a:solidFill>
                  <a:srgbClr val="339D40"/>
                </a:solidFill>
                <a:latin typeface="Calibri" pitchFamily="34" charset="0"/>
              </a:rPr>
              <a:t>error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Virtual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27650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?</a:t>
            </a:r>
            <a:endParaRPr lang="de-DE" dirty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>
              <a:buFont typeface="Arial" charset="0"/>
              <a:buNone/>
            </a:pPr>
            <a:endParaRPr lang="de-DE" dirty="0"/>
          </a:p>
          <a:p>
            <a:endParaRPr lang="de-DE" dirty="0"/>
          </a:p>
          <a:p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time, </a:t>
            </a:r>
            <a:r>
              <a:rPr lang="de-DE" dirty="0" err="1" smtClean="0"/>
              <a:t>the</a:t>
            </a:r>
            <a:r>
              <a:rPr lang="de-DE" dirty="0" smtClean="0"/>
              <a:t> JVM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</a:t>
            </a:r>
            <a:r>
              <a:rPr lang="de-DE" dirty="0" err="1" smtClean="0"/>
              <a:t>s</a:t>
            </a:r>
            <a:r>
              <a:rPr lang="de-DE" dirty="0" smtClean="0"/>
              <a:t> Manager, </a:t>
            </a:r>
            <a:r>
              <a:rPr lang="de-DE" dirty="0" err="1" smtClean="0"/>
              <a:t>since</a:t>
            </a:r>
            <a:r>
              <a:rPr lang="de-DE" dirty="0" smtClean="0"/>
              <a:t> k was </a:t>
            </a:r>
            <a:r>
              <a:rPr lang="de-DE" dirty="0" err="1" smtClean="0"/>
              <a:t>instantiated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manager</a:t>
            </a:r>
            <a:endParaRPr lang="de-DE" dirty="0" smtClean="0"/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referred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invocation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b="1" dirty="0" err="1" smtClean="0">
                <a:solidFill>
                  <a:srgbClr val="AB9DDB"/>
                </a:solidFill>
              </a:rPr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overriden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E9B40-A429-4BE7-9B06-F6E72D930E22}" type="slidenum">
              <a:rPr lang="de-DE"/>
              <a:pPr>
                <a:defRPr/>
              </a:pPr>
              <a:t>34</a:t>
            </a:fld>
            <a:endParaRPr lang="de-DE"/>
          </a:p>
        </p:txBody>
      </p:sp>
      <p:sp>
        <p:nvSpPr>
          <p:cNvPr id="27651" name="Rechteck 3"/>
          <p:cNvSpPr>
            <a:spLocks noChangeArrowheads="1"/>
          </p:cNvSpPr>
          <p:nvPr/>
        </p:nvSpPr>
        <p:spPr bwMode="auto">
          <a:xfrm>
            <a:off x="2227312" y="2485206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Manager(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"Hoeneß"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55);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m.printBusinessCard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k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22);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k.printBusinessCard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27652" name="Rechteck 4"/>
          <p:cNvSpPr>
            <a:spLocks noChangeArrowheads="1"/>
          </p:cNvSpPr>
          <p:nvPr/>
        </p:nvSpPr>
        <p:spPr bwMode="auto">
          <a:xfrm>
            <a:off x="7104112" y="2967335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//</a:t>
            </a:r>
            <a:r>
              <a:rPr lang="de-DE" dirty="0" err="1">
                <a:latin typeface="Calibri" pitchFamily="34" charset="0"/>
              </a:rPr>
              <a:t>Famous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manager</a:t>
            </a:r>
            <a:r>
              <a:rPr lang="de-DE" dirty="0">
                <a:latin typeface="Calibri" pitchFamily="34" charset="0"/>
              </a:rPr>
              <a:t> Mr. Hoeneß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//</a:t>
            </a:r>
            <a:r>
              <a:rPr lang="de-DE" dirty="0" err="1">
                <a:latin typeface="Calibri" pitchFamily="34" charset="0"/>
              </a:rPr>
              <a:t>Famous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manager</a:t>
            </a:r>
            <a:r>
              <a:rPr lang="de-DE" dirty="0">
                <a:latin typeface="Calibri" pitchFamily="34" charset="0"/>
              </a:rPr>
              <a:t> Mr. X</a:t>
            </a:r>
          </a:p>
        </p:txBody>
      </p:sp>
    </p:spTree>
    <p:extLst>
      <p:ext uri="{BB962C8B-B14F-4D97-AF65-F5344CB8AC3E}">
        <p14:creationId xmlns:p14="http://schemas.microsoft.com/office/powerpoint/2010/main" val="25884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 @</a:t>
            </a:r>
            <a:r>
              <a:rPr lang="de-DE" dirty="0" err="1"/>
              <a:t>Override</a:t>
            </a:r>
            <a:endParaRPr lang="de-DE" dirty="0"/>
          </a:p>
        </p:txBody>
      </p:sp>
      <p:sp>
        <p:nvSpPr>
          <p:cNvPr id="2867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Not </a:t>
            </a:r>
            <a:r>
              <a:rPr lang="de-DE" sz="2800" dirty="0" err="1" smtClean="0"/>
              <a:t>necessary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smtClean="0"/>
              <a:t>But:</a:t>
            </a:r>
          </a:p>
          <a:p>
            <a:pPr lvl="1"/>
            <a:r>
              <a:rPr lang="de-DE" sz="2800" dirty="0" smtClean="0"/>
              <a:t>Compiler </a:t>
            </a:r>
            <a:r>
              <a:rPr lang="de-DE" sz="2800" dirty="0" err="1" smtClean="0"/>
              <a:t>checks</a:t>
            </a:r>
            <a:r>
              <a:rPr lang="de-DE" sz="2800" dirty="0" smtClean="0"/>
              <a:t>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overriden</a:t>
            </a:r>
            <a:r>
              <a:rPr lang="de-DE" sz="2800" dirty="0" smtClean="0"/>
              <a:t> (</a:t>
            </a:r>
            <a:r>
              <a:rPr lang="de-DE" sz="2800" dirty="0" err="1" smtClean="0"/>
              <a:t>avoids</a:t>
            </a:r>
            <a:r>
              <a:rPr lang="de-DE" sz="2800" dirty="0" smtClean="0"/>
              <a:t> </a:t>
            </a:r>
            <a:r>
              <a:rPr lang="de-DE" sz="2800" dirty="0" err="1" smtClean="0"/>
              <a:t>typing</a:t>
            </a:r>
            <a:r>
              <a:rPr lang="de-DE" sz="2800" dirty="0" smtClean="0"/>
              <a:t> </a:t>
            </a:r>
            <a:r>
              <a:rPr lang="de-DE" sz="2800" dirty="0" err="1" smtClean="0"/>
              <a:t>errors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wrong</a:t>
            </a:r>
            <a:r>
              <a:rPr lang="de-DE" sz="2800" dirty="0" smtClean="0"/>
              <a:t> </a:t>
            </a:r>
            <a:r>
              <a:rPr lang="de-DE" sz="2800" dirty="0" err="1" smtClean="0"/>
              <a:t>expectations</a:t>
            </a:r>
            <a:r>
              <a:rPr lang="de-DE" sz="2800" dirty="0" smtClean="0"/>
              <a:t>)</a:t>
            </a:r>
          </a:p>
          <a:p>
            <a:pPr lvl="1"/>
            <a:r>
              <a:rPr lang="de-DE" sz="2800" dirty="0" err="1" smtClean="0"/>
              <a:t>Increases</a:t>
            </a:r>
            <a:r>
              <a:rPr lang="de-DE" sz="2800" dirty="0" smtClean="0"/>
              <a:t> </a:t>
            </a:r>
            <a:r>
              <a:rPr lang="de-DE" sz="2800" dirty="0" err="1" smtClean="0"/>
              <a:t>understandability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code</a:t>
            </a:r>
            <a:r>
              <a:rPr lang="de-DE" sz="2800" dirty="0" smtClean="0"/>
              <a:t>, </a:t>
            </a:r>
            <a:r>
              <a:rPr lang="de-DE" sz="2800" dirty="0" err="1" smtClean="0"/>
              <a:t>because</a:t>
            </a:r>
            <a:r>
              <a:rPr lang="de-DE" sz="2800" dirty="0" smtClean="0"/>
              <a:t>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clear</a:t>
            </a:r>
            <a:r>
              <a:rPr lang="de-DE" sz="2800" dirty="0" smtClean="0"/>
              <a:t> at </a:t>
            </a:r>
            <a:r>
              <a:rPr lang="de-DE" sz="2800" dirty="0" err="1" smtClean="0"/>
              <a:t>once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base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also such a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overriden</a:t>
            </a:r>
            <a:endParaRPr lang="de-DE" sz="2800" dirty="0" smtClean="0"/>
          </a:p>
          <a:p>
            <a:pPr lvl="1"/>
            <a:r>
              <a:rPr lang="de-DE" sz="2800" dirty="0" smtClean="0"/>
              <a:t>Also </a:t>
            </a:r>
            <a:r>
              <a:rPr lang="de-DE" sz="2800" dirty="0" err="1" smtClean="0"/>
              <a:t>supports</a:t>
            </a:r>
            <a:r>
              <a:rPr lang="de-DE" sz="2800" dirty="0" smtClean="0"/>
              <a:t> </a:t>
            </a:r>
            <a:r>
              <a:rPr lang="de-DE" sz="2800" dirty="0" err="1" smtClean="0"/>
              <a:t>documentation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code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A0EC8-D517-4B0E-935B-E137DE1FA388}" type="slidenum">
              <a:rPr lang="de-DE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Keyword: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check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Solution: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dirty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type</a:t>
            </a:r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359150" y="3919539"/>
            <a:ext cx="4572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p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Manager();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instanceof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(Manager)p;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4367213" y="3919538"/>
            <a:ext cx="2025650" cy="14446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392864" y="3592514"/>
            <a:ext cx="30876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declared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only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attributes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800601" y="4397375"/>
            <a:ext cx="1439863" cy="571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6240464" y="4640264"/>
            <a:ext cx="3311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p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manager</a:t>
            </a:r>
            <a:r>
              <a:rPr lang="de-DE" dirty="0" smtClean="0">
                <a:latin typeface="Calibri" pitchFamily="34" charset="0"/>
              </a:rPr>
              <a:t> Manager,  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cast</a:t>
            </a:r>
            <a:r>
              <a:rPr lang="de-DE" dirty="0" smtClean="0">
                <a:latin typeface="Calibri" pitchFamily="34" charset="0"/>
              </a:rPr>
              <a:t> p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manager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Inhaltsplatzhalt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Compute</a:t>
            </a:r>
            <a:r>
              <a:rPr lang="de-DE" sz="2000" dirty="0" smtClean="0"/>
              <a:t> </a:t>
            </a:r>
            <a:r>
              <a:rPr lang="de-DE" sz="2000" dirty="0" err="1" smtClean="0"/>
              <a:t>price</a:t>
            </a:r>
            <a:r>
              <a:rPr lang="de-DE" sz="2000" dirty="0" smtClean="0"/>
              <a:t>: </a:t>
            </a:r>
            <a:endParaRPr lang="de-DE" sz="2000" dirty="0"/>
          </a:p>
          <a:p>
            <a:pPr lvl="1"/>
            <a:r>
              <a:rPr lang="de-DE" sz="2000" dirty="0" err="1"/>
              <a:t>SuperPremiumAbo</a:t>
            </a:r>
            <a:r>
              <a:rPr lang="de-DE" sz="2000" dirty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age</a:t>
            </a:r>
            <a:r>
              <a:rPr lang="de-DE" sz="2000" dirty="0" smtClean="0"/>
              <a:t> </a:t>
            </a:r>
            <a:r>
              <a:rPr lang="de-DE" sz="2000" dirty="0"/>
              <a:t>&lt; </a:t>
            </a:r>
            <a:r>
              <a:rPr lang="de-DE" sz="2000" dirty="0" smtClean="0"/>
              <a:t>18: </a:t>
            </a:r>
            <a:r>
              <a:rPr lang="de-DE" sz="2000" dirty="0"/>
              <a:t>50</a:t>
            </a:r>
            <a:r>
              <a:rPr lang="de-DE" sz="2000" dirty="0" smtClean="0"/>
              <a:t>% </a:t>
            </a:r>
            <a:r>
              <a:rPr lang="de-DE" sz="2000" dirty="0" err="1" smtClean="0"/>
              <a:t>discount</a:t>
            </a:r>
            <a:endParaRPr lang="de-DE" sz="2000" dirty="0"/>
          </a:p>
          <a:p>
            <a:pPr lvl="1"/>
            <a:r>
              <a:rPr lang="de-DE" sz="2000" dirty="0" err="1"/>
              <a:t>PremiumAbo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age</a:t>
            </a:r>
            <a:r>
              <a:rPr lang="de-DE" sz="2000" dirty="0"/>
              <a:t> &lt; 18: </a:t>
            </a:r>
            <a:r>
              <a:rPr lang="de-DE" sz="2000" dirty="0" smtClean="0"/>
              <a:t>25% </a:t>
            </a:r>
            <a:r>
              <a:rPr lang="de-DE" sz="2000" dirty="0" err="1" smtClean="0"/>
              <a:t>discount</a:t>
            </a:r>
            <a:endParaRPr lang="de-DE" sz="2000" dirty="0" smtClean="0"/>
          </a:p>
          <a:p>
            <a:pPr lvl="1"/>
            <a:r>
              <a:rPr lang="de-DE" sz="2000" dirty="0" err="1" smtClean="0"/>
              <a:t>NormalAbo</a:t>
            </a:r>
            <a:r>
              <a:rPr lang="de-DE" sz="2000" dirty="0" smtClean="0"/>
              <a:t>: 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discountBei</a:t>
            </a:r>
            <a:r>
              <a:rPr lang="de-DE" sz="2000" dirty="0" smtClean="0"/>
              <a:t> </a:t>
            </a:r>
            <a:r>
              <a:rPr lang="de-DE" sz="2000" dirty="0"/>
              <a:t>normalen Abo: kein Rabatt</a:t>
            </a:r>
          </a:p>
        </p:txBody>
      </p:sp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1746" name="Rechteck 4"/>
          <p:cNvSpPr>
            <a:spLocks noChangeArrowheads="1"/>
          </p:cNvSpPr>
          <p:nvPr/>
        </p:nvSpPr>
        <p:spPr bwMode="auto">
          <a:xfrm>
            <a:off x="2063751" y="6022976"/>
            <a:ext cx="2232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Abonnent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7" name="Rechteck 6"/>
          <p:cNvSpPr>
            <a:spLocks noChangeArrowheads="1"/>
          </p:cNvSpPr>
          <p:nvPr/>
        </p:nvSpPr>
        <p:spPr bwMode="auto">
          <a:xfrm>
            <a:off x="2063750" y="3641726"/>
            <a:ext cx="457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Abo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Abonnent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user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getPricePerYear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31748" name="Rechteck 8"/>
          <p:cNvSpPr>
            <a:spLocks noChangeArrowheads="1"/>
          </p:cNvSpPr>
          <p:nvPr/>
        </p:nvSpPr>
        <p:spPr bwMode="auto">
          <a:xfrm>
            <a:off x="2081214" y="4438651"/>
            <a:ext cx="53101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PremiumAbo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Abo {</a:t>
            </a:r>
          </a:p>
          <a:p>
            <a:r>
              <a:rPr lang="de-DE" sz="1200">
                <a:latin typeface="Consolas" pitchFamily="49" charset="0"/>
              </a:rPr>
              <a:t>…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9" name="Rechteck 10"/>
          <p:cNvSpPr>
            <a:spLocks noChangeArrowheads="1"/>
          </p:cNvSpPr>
          <p:nvPr/>
        </p:nvSpPr>
        <p:spPr bwMode="auto">
          <a:xfrm>
            <a:off x="2081214" y="5159376"/>
            <a:ext cx="559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SuperPremiumAbo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PremiumAbo {</a:t>
            </a:r>
          </a:p>
          <a:p>
            <a:r>
              <a:rPr lang="de-DE" sz="1200">
                <a:latin typeface="Consolas" pitchFamily="49" charset="0"/>
              </a:rPr>
              <a:t>…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0" name="Rechteck 13"/>
          <p:cNvSpPr>
            <a:spLocks noChangeArrowheads="1"/>
          </p:cNvSpPr>
          <p:nvPr/>
        </p:nvSpPr>
        <p:spPr bwMode="auto">
          <a:xfrm>
            <a:off x="6311901" y="3573464"/>
            <a:ext cx="5815013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AboPreisBerechner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computePriceWithDiscount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(Abo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abo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price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0;</a:t>
            </a: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price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pic>
        <p:nvPicPr>
          <p:cNvPr id="31752" name="Picture 4" descr="C:\Users\siegmunn\AppData\Local\Microsoft\Windows\Temporary Internet Files\Content.IE5\6HQAUY4N\question_mark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501" y="4398964"/>
            <a:ext cx="6762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3" name="Rechteck 18"/>
          <p:cNvSpPr>
            <a:spLocks noChangeArrowheads="1"/>
          </p:cNvSpPr>
          <p:nvPr/>
        </p:nvSpPr>
        <p:spPr bwMode="auto">
          <a:xfrm>
            <a:off x="9696400" y="448514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41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o </a:t>
            </a:r>
            <a:r>
              <a:rPr lang="de-DE" dirty="0" err="1" smtClean="0"/>
              <a:t>Know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Objects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like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All non-private </a:t>
            </a:r>
            <a:r>
              <a:rPr lang="de-DE" dirty="0" err="1" smtClean="0"/>
              <a:t>members</a:t>
            </a:r>
            <a:r>
              <a:rPr lang="de-DE" dirty="0" smtClean="0"/>
              <a:t> (</a:t>
            </a:r>
            <a:r>
              <a:rPr lang="de-DE" dirty="0" err="1" smtClean="0"/>
              <a:t>methods</a:t>
            </a:r>
            <a:r>
              <a:rPr lang="de-DE" dirty="0" smtClean="0"/>
              <a:t> + </a:t>
            </a:r>
            <a:r>
              <a:rPr lang="de-DE" dirty="0" err="1" smtClean="0"/>
              <a:t>attributes</a:t>
            </a:r>
            <a:r>
              <a:rPr lang="de-DE" dirty="0" smtClean="0"/>
              <a:t>)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Container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err="1" smtClean="0"/>
              <a:t>class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inherit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one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class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only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dirty="0" smtClean="0"/>
              <a:t>in Java</a:t>
            </a:r>
            <a:endParaRPr lang="de-DE" b="1" dirty="0" smtClean="0">
              <a:solidFill>
                <a:srgbClr val="AB9DDB"/>
              </a:solidFill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Other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multiple </a:t>
            </a:r>
            <a:r>
              <a:rPr lang="de-DE" dirty="0" err="1" smtClean="0"/>
              <a:t>inheritance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Leads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diamond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Keywords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dirty="0"/>
              <a:t> </a:t>
            </a:r>
            <a:r>
              <a:rPr lang="de-DE" dirty="0" smtClean="0"/>
              <a:t> in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heads</a:t>
            </a:r>
            <a:r>
              <a:rPr lang="de-DE" dirty="0" smtClean="0"/>
              <a:t> </a:t>
            </a:r>
            <a:r>
              <a:rPr lang="de-DE" dirty="0" err="1" smtClean="0"/>
              <a:t>prohibit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overriden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6CE62-3D52-4FD9-B9BE-8A7EBD7E7BD2}" type="slidenum">
              <a:rPr lang="de-DE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789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26558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Interfaces</a:t>
            </a:r>
          </a:p>
        </p:txBody>
      </p:sp>
      <p:pic>
        <p:nvPicPr>
          <p:cNvPr id="14338" name="Picture 2" descr="http://i.stack.imgur.com/FSq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76" y="3284538"/>
            <a:ext cx="4048125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A784C-C3E9-47D4-AFE9-54926E2587C2}" type="slidenum">
              <a:rPr lang="de-DE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8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Arten von </a:t>
            </a:r>
            <a:r>
              <a:rPr lang="de-DE" dirty="0" err="1"/>
              <a:t>Exceptions</a:t>
            </a:r>
            <a:r>
              <a:rPr lang="de-DE"/>
              <a:t> gibt es?</a:t>
            </a:r>
          </a:p>
          <a:p>
            <a:pPr lvl="1"/>
            <a:r>
              <a:rPr lang="de-DE"/>
              <a:t>Statisch</a:t>
            </a:r>
          </a:p>
          <a:p>
            <a:pPr lvl="1"/>
            <a:r>
              <a:rPr lang="de-DE"/>
              <a:t>Laufzeit (Runtime)</a:t>
            </a:r>
          </a:p>
          <a:p>
            <a:pPr lvl="1"/>
            <a:endParaRPr lang="de-DE"/>
          </a:p>
          <a:p>
            <a:r>
              <a:rPr lang="de-DE"/>
              <a:t>Was sind die Unterschiede?</a:t>
            </a:r>
          </a:p>
          <a:p>
            <a:pPr lvl="1"/>
            <a:r>
              <a:rPr lang="de-DE"/>
              <a:t>Statische Ausnahmen muss man abfangen und entweder behandeln oder weiterleiten</a:t>
            </a:r>
          </a:p>
          <a:p>
            <a:pPr lvl="1"/>
            <a:r>
              <a:rPr lang="de-DE"/>
              <a:t>Laufzeitausnahmen müssen nicht gefangen werden</a:t>
            </a:r>
          </a:p>
          <a:p>
            <a:pPr lvl="1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6B6FB-3160-4E7F-A715-6DAFA97804D8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Interface: </a:t>
            </a:r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An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kind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contract</a:t>
            </a:r>
            <a:r>
              <a:rPr lang="de-DE" sz="2800" dirty="0" smtClean="0"/>
              <a:t>:</a:t>
            </a:r>
          </a:p>
          <a:p>
            <a:pPr lvl="1"/>
            <a:r>
              <a:rPr lang="de-DE" sz="2800" dirty="0" smtClean="0"/>
              <a:t>The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defines</a:t>
            </a:r>
            <a:r>
              <a:rPr lang="de-DE" sz="2800" dirty="0" smtClean="0"/>
              <a:t> </a:t>
            </a:r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b="1" dirty="0" err="1" smtClean="0"/>
              <a:t>have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to</a:t>
            </a:r>
            <a:r>
              <a:rPr lang="de-DE" sz="2800" b="1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implemented</a:t>
            </a:r>
            <a:endParaRPr lang="de-DE" sz="2800" dirty="0" smtClean="0"/>
          </a:p>
          <a:p>
            <a:pPr lvl="1"/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defines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expected</a:t>
            </a:r>
            <a:r>
              <a:rPr lang="de-DE" sz="2800" dirty="0" smtClean="0"/>
              <a:t> </a:t>
            </a:r>
            <a:r>
              <a:rPr lang="de-DE" sz="2800" b="1" dirty="0" err="1" smtClean="0"/>
              <a:t>behavior</a:t>
            </a:r>
            <a:r>
              <a:rPr lang="de-DE" sz="2800" dirty="0" smtClean="0"/>
              <a:t>!</a:t>
            </a:r>
          </a:p>
          <a:p>
            <a:r>
              <a:rPr lang="de-DE" sz="2800" dirty="0" err="1" smtClean="0"/>
              <a:t>Classes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</a:t>
            </a:r>
            <a:r>
              <a:rPr lang="de-DE" sz="2800" dirty="0" smtClean="0"/>
              <a:t> an 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 </a:t>
            </a:r>
            <a:r>
              <a:rPr lang="de-DE" sz="2800" dirty="0" err="1" smtClean="0"/>
              <a:t>sign</a:t>
            </a:r>
            <a:r>
              <a:rPr lang="de-DE" sz="2800" dirty="0" smtClean="0"/>
              <a:t> </a:t>
            </a:r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contract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thus</a:t>
            </a:r>
            <a:r>
              <a:rPr lang="de-DE" sz="2800" dirty="0" smtClean="0"/>
              <a:t> </a:t>
            </a:r>
            <a:r>
              <a:rPr lang="de-DE" sz="2800" dirty="0" err="1" smtClean="0"/>
              <a:t>need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offer</a:t>
            </a:r>
            <a:r>
              <a:rPr lang="de-DE" sz="2800" dirty="0" smtClean="0"/>
              <a:t> all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, but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implement</a:t>
            </a:r>
            <a:r>
              <a:rPr lang="de-DE" sz="2800" dirty="0" smtClean="0"/>
              <a:t> </a:t>
            </a:r>
            <a:r>
              <a:rPr lang="de-DE" sz="2800" dirty="0" err="1" smtClean="0"/>
              <a:t>them</a:t>
            </a:r>
            <a:r>
              <a:rPr lang="de-DE" sz="2800" dirty="0" smtClean="0"/>
              <a:t> in a different </a:t>
            </a:r>
            <a:r>
              <a:rPr lang="de-DE" sz="2800" dirty="0" err="1" smtClean="0"/>
              <a:t>way</a:t>
            </a:r>
            <a:r>
              <a:rPr lang="de-DE" sz="2800" dirty="0" smtClean="0"/>
              <a:t> (</a:t>
            </a:r>
            <a:r>
              <a:rPr lang="de-DE" sz="2800" dirty="0" err="1" smtClean="0"/>
              <a:t>polymorphism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B799B-0AB1-4BB0-98F5-9AC346645388}" type="slidenum">
              <a:rPr lang="de-DE"/>
              <a:pPr>
                <a:defRPr/>
              </a:pPr>
              <a:t>40</a:t>
            </a:fld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431704" y="5373216"/>
            <a:ext cx="5757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Manager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Worker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95270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Interface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meanings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"</a:t>
            </a:r>
            <a:r>
              <a:rPr lang="de-DE" dirty="0" err="1" smtClean="0"/>
              <a:t>interace</a:t>
            </a:r>
            <a:r>
              <a:rPr lang="de-DE" dirty="0" smtClean="0"/>
              <a:t>"</a:t>
            </a:r>
          </a:p>
          <a:p>
            <a:pPr lvl="1"/>
            <a:r>
              <a:rPr lang="de-DE" b="1" dirty="0" smtClean="0">
                <a:solidFill>
                  <a:srgbClr val="AB9DDB"/>
                </a:solidFill>
              </a:rPr>
              <a:t>Interface </a:t>
            </a:r>
            <a:r>
              <a:rPr lang="de-DE" b="1" dirty="0" err="1" smtClean="0">
                <a:solidFill>
                  <a:srgbClr val="AB9DDB"/>
                </a:solidFill>
              </a:rPr>
              <a:t>of</a:t>
            </a:r>
            <a:r>
              <a:rPr lang="de-DE" b="1" dirty="0" smtClean="0">
                <a:solidFill>
                  <a:srgbClr val="AB9DDB"/>
                </a:solidFill>
              </a:rPr>
              <a:t> a </a:t>
            </a:r>
            <a:r>
              <a:rPr lang="de-DE" b="1" dirty="0" err="1" smtClean="0">
                <a:solidFill>
                  <a:srgbClr val="AB9DDB"/>
                </a:solidFill>
              </a:rPr>
              <a:t>class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heads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publi</a:t>
            </a:r>
            <a:r>
              <a:rPr lang="de-DE" dirty="0" err="1" smtClean="0"/>
              <a:t>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  <a:p>
            <a:pPr lvl="1"/>
            <a:r>
              <a:rPr lang="de-DE" dirty="0" smtClean="0"/>
              <a:t>Keyword </a:t>
            </a:r>
            <a:r>
              <a:rPr lang="de-DE" sz="2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/>
              <a:t>in Java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err="1" smtClean="0"/>
              <a:t>out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bodies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9FF30-88F6-4434-A5FE-312844A76E14}" type="slidenum">
              <a:rPr lang="de-DE"/>
              <a:pPr>
                <a:defRPr/>
              </a:pPr>
              <a:t>41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810000" y="4756150"/>
            <a:ext cx="457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2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I</a:t>
            </a:r>
            <a:endParaRPr lang="de-DE" dirty="0"/>
          </a:p>
        </p:txBody>
      </p:sp>
      <p:sp>
        <p:nvSpPr>
          <p:cNvPr id="430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follow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: all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bodies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108E4-A28E-4107-8661-03213654762A}" type="slidenum">
              <a:rPr lang="de-DE"/>
              <a:pPr>
                <a:defRPr/>
              </a:pPr>
              <a:t>42</a:t>
            </a:fld>
            <a:endParaRPr lang="de-DE"/>
          </a:p>
        </p:txBody>
      </p:sp>
      <p:sp>
        <p:nvSpPr>
          <p:cNvPr id="43011" name="Rechteck 3"/>
          <p:cNvSpPr>
            <a:spLocks noChangeArrowheads="1"/>
          </p:cNvSpPr>
          <p:nvPr/>
        </p:nvSpPr>
        <p:spPr bwMode="auto">
          <a:xfrm>
            <a:off x="6096001" y="2987074"/>
            <a:ext cx="54006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itchFamily="49" charset="0"/>
              </a:rPr>
              <a:t>  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solidFill>
                <a:srgbClr val="646464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* 500;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itchFamily="49" charset="0"/>
              </a:rPr>
              <a:t>  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getNachname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Manager(String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alter)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alter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latin typeface="Consolas" pitchFamily="49" charset="0"/>
              </a:rPr>
              <a:t>…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43012" name="Rechteck 4"/>
          <p:cNvSpPr>
            <a:spLocks noChangeArrowheads="1"/>
          </p:cNvSpPr>
          <p:nvPr/>
        </p:nvSpPr>
        <p:spPr bwMode="auto">
          <a:xfrm>
            <a:off x="1524000" y="2979136"/>
            <a:ext cx="4572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487487" y="4355500"/>
            <a:ext cx="5976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Firma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Manager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"Picard"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Student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student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Student(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peter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Interface: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Mandatory</a:t>
            </a:r>
            <a:r>
              <a:rPr lang="de-DE" sz="2800" dirty="0" smtClean="0"/>
              <a:t> </a:t>
            </a:r>
            <a:r>
              <a:rPr lang="de-DE" sz="2800" dirty="0" err="1" smtClean="0"/>
              <a:t>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described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collection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</a:t>
            </a:r>
            <a:r>
              <a:rPr lang="de-DE" sz="2800" dirty="0" err="1" smtClean="0"/>
              <a:t>heads</a:t>
            </a:r>
            <a:r>
              <a:rPr lang="de-DE" sz="2800" dirty="0" smtClean="0"/>
              <a:t> (</a:t>
            </a:r>
            <a:r>
              <a:rPr lang="de-DE" sz="2800" dirty="0" err="1" smtClean="0"/>
              <a:t>interface</a:t>
            </a:r>
            <a:r>
              <a:rPr lang="de-DE" sz="2800" dirty="0" smtClean="0"/>
              <a:t>)</a:t>
            </a:r>
          </a:p>
          <a:p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action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behavior</a:t>
            </a:r>
            <a:r>
              <a:rPr lang="de-DE" sz="2800" dirty="0" smtClean="0"/>
              <a:t> in different </a:t>
            </a:r>
            <a:r>
              <a:rPr lang="de-DE" sz="2800" dirty="0" err="1" smtClean="0"/>
              <a:t>instances</a:t>
            </a:r>
            <a:r>
              <a:rPr lang="de-DE" sz="2800" dirty="0" smtClean="0"/>
              <a:t>/</a:t>
            </a:r>
            <a:r>
              <a:rPr lang="de-DE" sz="2800" dirty="0" err="1" smtClean="0"/>
              <a:t>applications</a:t>
            </a:r>
            <a:endParaRPr lang="de-DE" sz="2800" dirty="0" smtClean="0"/>
          </a:p>
          <a:p>
            <a:r>
              <a:rPr lang="de-DE" sz="2800" dirty="0" smtClean="0"/>
              <a:t>The </a:t>
            </a:r>
            <a:r>
              <a:rPr lang="de-DE" sz="2800" dirty="0" err="1" smtClean="0"/>
              <a:t>behavior</a:t>
            </a:r>
            <a:r>
              <a:rPr lang="de-DE" sz="2800" dirty="0" smtClean="0"/>
              <a:t> </a:t>
            </a:r>
            <a:r>
              <a:rPr lang="de-DE" sz="2800" dirty="0" err="1" smtClean="0"/>
              <a:t>depends</a:t>
            </a:r>
            <a:r>
              <a:rPr lang="de-DE" sz="2800" dirty="0" smtClean="0"/>
              <a:t> on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types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parameters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call</a:t>
            </a:r>
            <a:endParaRPr lang="de-DE" sz="2800" dirty="0"/>
          </a:p>
          <a:p>
            <a:r>
              <a:rPr lang="de-DE" sz="2800" dirty="0" smtClean="0"/>
              <a:t>Different internal </a:t>
            </a:r>
            <a:r>
              <a:rPr lang="de-DE" sz="2800" dirty="0" err="1" smtClean="0"/>
              <a:t>structures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offer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</a:t>
            </a:r>
            <a:r>
              <a:rPr lang="de-DE" sz="2800" dirty="0" err="1" smtClean="0"/>
              <a:t>interface</a:t>
            </a:r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265F3-EEA5-4B17-9E0F-6CEC089AC191}" type="slidenum">
              <a:rPr lang="de-DE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"</a:t>
            </a:r>
            <a:r>
              <a:rPr lang="de-DE" dirty="0" err="1" smtClean="0"/>
              <a:t>empty</a:t>
            </a:r>
            <a:r>
              <a:rPr lang="de-DE" dirty="0" smtClean="0"/>
              <a:t>"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Real-World </a:t>
            </a: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6874-F871-4EDD-85E1-B261D2556696}" type="slidenum">
              <a:rPr lang="de-DE"/>
              <a:pPr>
                <a:defRPr/>
              </a:pPr>
              <a:t>44</a:t>
            </a:fld>
            <a:endParaRPr lang="de-DE"/>
          </a:p>
        </p:txBody>
      </p:sp>
      <p:pic>
        <p:nvPicPr>
          <p:cNvPr id="1026" name="Picture 2" descr="http://i01.i.aliimg.com/img/pb/092/762/387/387762092_19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7938" y="3216276"/>
            <a:ext cx="489585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2214906" y="3867150"/>
            <a:ext cx="403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User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interface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care </a:t>
            </a:r>
            <a:r>
              <a:rPr lang="de-DE" dirty="0" err="1" smtClean="0">
                <a:latin typeface="Calibri" pitchFamily="34" charset="0"/>
              </a:rPr>
              <a:t>what's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behind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8399463" y="4521201"/>
            <a:ext cx="2628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Same </a:t>
            </a:r>
            <a:r>
              <a:rPr lang="de-DE" dirty="0" err="1" smtClean="0">
                <a:latin typeface="Calibri" pitchFamily="34" charset="0"/>
              </a:rPr>
              <a:t>usage</a:t>
            </a:r>
            <a:r>
              <a:rPr lang="de-DE" dirty="0" smtClean="0">
                <a:latin typeface="Calibri" pitchFamily="34" charset="0"/>
              </a:rPr>
              <a:t>, but different </a:t>
            </a:r>
            <a:r>
              <a:rPr lang="de-DE" dirty="0" err="1" smtClean="0">
                <a:latin typeface="Calibri" pitchFamily="34" charset="0"/>
              </a:rPr>
              <a:t>behavior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664200" y="4005264"/>
            <a:ext cx="1944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Interface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75" y="4793518"/>
            <a:ext cx="2115421" cy="158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Interfaces II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Often</a:t>
            </a:r>
            <a:r>
              <a:rPr lang="de-DE" dirty="0" smtClean="0"/>
              <a:t>,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err="1" smtClean="0"/>
              <a:t>ir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/>
              <a:t>Comparable</a:t>
            </a:r>
            <a:endParaRPr lang="de-DE" dirty="0"/>
          </a:p>
          <a:p>
            <a:pPr lvl="1"/>
            <a:r>
              <a:rPr lang="de-DE" dirty="0" smtClean="0"/>
              <a:t>Goal: Store </a:t>
            </a:r>
            <a:r>
              <a:rPr lang="de-DE" dirty="0" err="1" smtClean="0"/>
              <a:t>persons</a:t>
            </a:r>
            <a:r>
              <a:rPr lang="de-DE" dirty="0" smtClean="0"/>
              <a:t> n a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sort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5A084-8861-4C0E-B237-433ABA274873}" type="slidenum">
              <a:rPr lang="de-DE"/>
              <a:pPr>
                <a:defRPr/>
              </a:pPr>
              <a:t>45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2208214" y="4221088"/>
            <a:ext cx="8459787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&lt;Person&gt;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&lt;Person&gt;();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p1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"AAA"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10);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 p2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"BBB"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20);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(p1);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(p2);</a:t>
            </a:r>
          </a:p>
          <a:p>
            <a:r>
              <a:rPr lang="de-DE" sz="1400" dirty="0" err="1">
                <a:solidFill>
                  <a:srgbClr val="FF0000"/>
                </a:solidFill>
                <a:latin typeface="Consolas" pitchFamily="49" charset="0"/>
              </a:rPr>
              <a:t>Collections.sort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FF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(Person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temp.getNachname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temp.getAge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5016500" y="5229225"/>
            <a:ext cx="6477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6024564" y="4724325"/>
            <a:ext cx="4175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Problem: </a:t>
            </a:r>
            <a:r>
              <a:rPr lang="de-DE" dirty="0" err="1" smtClean="0">
                <a:latin typeface="Calibri" pitchFamily="34" charset="0"/>
              </a:rPr>
              <a:t>How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should</a:t>
            </a:r>
            <a:r>
              <a:rPr lang="de-DE" dirty="0" smtClean="0">
                <a:latin typeface="Calibri" pitchFamily="34" charset="0"/>
              </a:rPr>
              <a:t> Java </a:t>
            </a:r>
            <a:r>
              <a:rPr lang="de-DE" dirty="0" err="1" smtClean="0">
                <a:latin typeface="Calibri" pitchFamily="34" charset="0"/>
              </a:rPr>
              <a:t>know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criteria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should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sorting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comparing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two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objects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type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)</a:t>
            </a:r>
            <a:r>
              <a:rPr lang="de-DE" dirty="0" smtClean="0">
                <a:latin typeface="Calibri" pitchFamily="34" charset="0"/>
              </a:rPr>
              <a:t>?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 </a:t>
            </a:r>
            <a:r>
              <a:rPr lang="de-DE" dirty="0" err="1"/>
              <a:t>Comparable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Java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comparable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Class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, so Java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Consequence</a:t>
            </a:r>
            <a:r>
              <a:rPr lang="de-DE" dirty="0" smtClean="0"/>
              <a:t>: </a:t>
            </a:r>
            <a:r>
              <a:rPr lang="de-DE" dirty="0" err="1" smtClean="0"/>
              <a:t>persons</a:t>
            </a:r>
            <a:r>
              <a:rPr lang="de-DE" dirty="0" smtClean="0"/>
              <a:t> </a:t>
            </a:r>
            <a:r>
              <a:rPr lang="de-DE" dirty="0" err="1" smtClean="0"/>
              <a:t>offer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sz="2400" dirty="0" err="1" smtClean="0"/>
              <a:t>compareTo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3CB3C-3174-41BE-AAF0-E77B0A21620A}" type="slidenum">
              <a:rPr lang="de-DE"/>
              <a:pPr>
                <a:defRPr/>
              </a:pPr>
              <a:t>46</a:t>
            </a:fld>
            <a:endParaRPr lang="de-DE"/>
          </a:p>
        </p:txBody>
      </p:sp>
      <p:sp>
        <p:nvSpPr>
          <p:cNvPr id="46083" name="Rectangle 1"/>
          <p:cNvSpPr>
            <a:spLocks noChangeArrowheads="1"/>
          </p:cNvSpPr>
          <p:nvPr/>
        </p:nvSpPr>
        <p:spPr bwMode="auto">
          <a:xfrm>
            <a:off x="3719736" y="2510316"/>
            <a:ext cx="40322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&lt;T&gt; {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 o);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575720" y="4365104"/>
            <a:ext cx="61023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Comparable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&lt;Person&gt;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compareTo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(Person arg0)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Integer.signum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(arg0.getAge() – 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.age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68B4EB-2163-4A9A-8D68-10D6C264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926" y="5257800"/>
            <a:ext cx="2233875" cy="74844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E997D6-C8A9-41FF-B59A-8E84FDA8ACF9}"/>
              </a:ext>
            </a:extLst>
          </p:cNvPr>
          <p:cNvCxnSpPr/>
          <p:nvPr/>
        </p:nvCxnSpPr>
        <p:spPr>
          <a:xfrm>
            <a:off x="5879976" y="5057254"/>
            <a:ext cx="1944216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This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Polymorhism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/>
              <a:t>differently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So: different </a:t>
            </a:r>
            <a:r>
              <a:rPr lang="de-DE" dirty="0" err="1" smtClean="0"/>
              <a:t>behavior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type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general</a:t>
            </a:r>
            <a:r>
              <a:rPr lang="de-DE" dirty="0" smtClean="0"/>
              <a:t>,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6B0A3-66DD-4338-9B00-409FA932D7A1}" type="slidenum">
              <a:rPr lang="de-DE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188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,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"I" (</a:t>
            </a:r>
            <a:r>
              <a:rPr lang="de-DE" dirty="0" err="1" smtClean="0"/>
              <a:t>capital</a:t>
            </a:r>
            <a:r>
              <a:rPr lang="de-DE" dirty="0" smtClean="0"/>
              <a:t> i), </a:t>
            </a:r>
            <a:r>
              <a:rPr lang="de-DE" dirty="0" err="1" smtClean="0"/>
              <a:t>followed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(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capital</a:t>
            </a:r>
            <a:r>
              <a:rPr lang="de-DE" dirty="0"/>
              <a:t>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Interfaces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never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/>
            <a:r>
              <a:rPr lang="de-DE" dirty="0" err="1" smtClean="0"/>
              <a:t>Otherwise</a:t>
            </a:r>
            <a:r>
              <a:rPr lang="de-DE" dirty="0" smtClean="0"/>
              <a:t>, all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"break"</a:t>
            </a:r>
            <a:endParaRPr lang="de-DE" dirty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: "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contract</a:t>
            </a:r>
            <a:r>
              <a:rPr lang="de-DE" dirty="0" smtClean="0"/>
              <a:t> was </a:t>
            </a:r>
            <a:r>
              <a:rPr lang="de-DE" dirty="0" err="1" smtClean="0"/>
              <a:t>broken</a:t>
            </a:r>
            <a:r>
              <a:rPr lang="de-DE" dirty="0" smtClean="0"/>
              <a:t>"</a:t>
            </a:r>
          </a:p>
          <a:p>
            <a:pPr lvl="1"/>
            <a:r>
              <a:rPr lang="de-DE" dirty="0" smtClean="0"/>
              <a:t>Thus: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great</a:t>
            </a:r>
            <a:r>
              <a:rPr lang="de-DE" dirty="0" smtClean="0"/>
              <a:t> care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714AF-D0A5-4F62-8132-6CEE21E7A149}" type="slidenum">
              <a:rPr lang="de-DE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4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E574B-2837-493B-91E6-0066BBD6414B}" type="slidenum">
              <a:rPr lang="de-DE"/>
              <a:pPr>
                <a:defRPr/>
              </a:pPr>
              <a:t>49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4872039" y="162877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175501" y="2852738"/>
            <a:ext cx="2449513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Ad-hoc </a:t>
            </a:r>
            <a:r>
              <a:rPr lang="de-DE" sz="2400" dirty="0" err="1" smtClean="0">
                <a:solidFill>
                  <a:srgbClr val="FFC000"/>
                </a:solidFill>
              </a:rPr>
              <a:t>Pplymorphism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927351" y="2852738"/>
            <a:ext cx="2447925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Universal </a:t>
            </a:r>
            <a:r>
              <a:rPr lang="de-DE" sz="2400" dirty="0" err="1">
                <a:solidFill>
                  <a:srgbClr val="FFC000"/>
                </a:solidFill>
              </a:rPr>
              <a:t>p</a:t>
            </a:r>
            <a:r>
              <a:rPr lang="de-DE" sz="2400" dirty="0" err="1" smtClean="0">
                <a:solidFill>
                  <a:srgbClr val="FFC000"/>
                </a:solidFill>
              </a:rPr>
              <a:t>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23557" name="Textfeld 7"/>
          <p:cNvSpPr txBox="1">
            <a:spLocks noChangeArrowheads="1"/>
          </p:cNvSpPr>
          <p:nvPr/>
        </p:nvSpPr>
        <p:spPr bwMode="auto">
          <a:xfrm>
            <a:off x="7535862" y="3789364"/>
            <a:ext cx="31686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Overloading</a:t>
            </a:r>
            <a:r>
              <a:rPr lang="de-DE" dirty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but different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talked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about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1992313" y="5084763"/>
            <a:ext cx="2303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Overriding</a:t>
            </a:r>
            <a:r>
              <a:rPr lang="de-DE" dirty="0">
                <a:latin typeface="Calibri" pitchFamily="34" charset="0"/>
              </a:rPr>
              <a:t>: </a:t>
            </a:r>
          </a:p>
          <a:p>
            <a:r>
              <a:rPr lang="de-DE" dirty="0" err="1" smtClean="0">
                <a:latin typeface="Calibri" pitchFamily="34" charset="0"/>
              </a:rPr>
              <a:t>Inheritance</a:t>
            </a:r>
            <a:r>
              <a:rPr lang="de-DE" dirty="0" smtClean="0">
                <a:latin typeface="Calibri" pitchFamily="34" charset="0"/>
              </a:rPr>
              <a:t>/Interfaces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9" name="Textfeld 9"/>
          <p:cNvSpPr txBox="1">
            <a:spLocks noChangeArrowheads="1"/>
          </p:cNvSpPr>
          <p:nvPr/>
        </p:nvSpPr>
        <p:spPr bwMode="auto">
          <a:xfrm>
            <a:off x="4656139" y="5086350"/>
            <a:ext cx="2879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Generics</a:t>
            </a:r>
            <a:r>
              <a:rPr lang="de-DE" dirty="0" smtClean="0">
                <a:latin typeface="Calibri" pitchFamily="34" charset="0"/>
              </a:rPr>
              <a:t>/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types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631951" y="414972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Inclusive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367213" y="4149726"/>
            <a:ext cx="2449512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Parametric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cxnSp>
        <p:nvCxnSpPr>
          <p:cNvPr id="14" name="Gerade Verbindung 13"/>
          <p:cNvCxnSpPr>
            <a:stCxn id="5" idx="2"/>
            <a:endCxn id="7" idx="0"/>
          </p:cNvCxnSpPr>
          <p:nvPr/>
        </p:nvCxnSpPr>
        <p:spPr>
          <a:xfrm flipH="1">
            <a:off x="4151314" y="2420938"/>
            <a:ext cx="194468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5" idx="2"/>
            <a:endCxn id="6" idx="0"/>
          </p:cNvCxnSpPr>
          <p:nvPr/>
        </p:nvCxnSpPr>
        <p:spPr>
          <a:xfrm>
            <a:off x="6096001" y="2420938"/>
            <a:ext cx="2303463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1" idx="0"/>
          </p:cNvCxnSpPr>
          <p:nvPr/>
        </p:nvCxnSpPr>
        <p:spPr>
          <a:xfrm flipH="1">
            <a:off x="2855913" y="3644901"/>
            <a:ext cx="1295400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7" idx="2"/>
            <a:endCxn id="12" idx="0"/>
          </p:cNvCxnSpPr>
          <p:nvPr/>
        </p:nvCxnSpPr>
        <p:spPr>
          <a:xfrm>
            <a:off x="4151313" y="3644901"/>
            <a:ext cx="1439862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535863" y="3644900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656138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992313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Wiederholung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fängt man eine </a:t>
            </a:r>
            <a:r>
              <a:rPr lang="de-DE" dirty="0" err="1"/>
              <a:t>Exception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Try-Catch-</a:t>
            </a:r>
            <a:r>
              <a:rPr lang="de-DE" dirty="0" err="1"/>
              <a:t>Finally</a:t>
            </a:r>
            <a:r>
              <a:rPr lang="de-DE" dirty="0"/>
              <a:t> Block</a:t>
            </a:r>
          </a:p>
          <a:p>
            <a:endParaRPr lang="de-DE" dirty="0"/>
          </a:p>
          <a:p>
            <a:r>
              <a:rPr lang="de-DE" dirty="0"/>
              <a:t>Wie definiert man eigene </a:t>
            </a:r>
            <a:r>
              <a:rPr lang="de-DE" dirty="0" err="1"/>
              <a:t>Exceptions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Erweiterung der Klasse </a:t>
            </a:r>
            <a:r>
              <a:rPr lang="de-DE" dirty="0" err="1"/>
              <a:t>Exception</a:t>
            </a:r>
            <a:r>
              <a:rPr lang="de-DE" dirty="0"/>
              <a:t> bzw. </a:t>
            </a:r>
            <a:r>
              <a:rPr lang="de-DE" dirty="0" err="1"/>
              <a:t>RuntimeException</a:t>
            </a:r>
            <a:endParaRPr lang="de-DE" dirty="0"/>
          </a:p>
          <a:p>
            <a:pPr lvl="1"/>
            <a:r>
              <a:rPr lang="de-DE" dirty="0"/>
              <a:t>Bsp.: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{…}</a:t>
            </a:r>
          </a:p>
          <a:p>
            <a:pPr lvl="1"/>
            <a:r>
              <a:rPr lang="de-DE" dirty="0"/>
              <a:t>Zwei Konstruktoren müssen implementiert werden</a:t>
            </a: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 {super();}</a:t>
            </a: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 {super(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);}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06CEA-9A80-4888-B09C-AE7D11AB591E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Polymorphism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in </a:t>
            </a:r>
            <a:r>
              <a:rPr lang="de-DE" dirty="0" err="1" smtClean="0"/>
              <a:t>object</a:t>
            </a:r>
            <a:r>
              <a:rPr lang="de-DE" dirty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r>
              <a:rPr lang="de-DE" dirty="0" err="1" smtClean="0"/>
              <a:t>Types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Parametric</a:t>
            </a:r>
            <a:r>
              <a:rPr lang="de-DE" dirty="0" smtClean="0"/>
              <a:t> (</a:t>
            </a:r>
            <a:r>
              <a:rPr lang="de-DE" dirty="0" err="1"/>
              <a:t>Generics</a:t>
            </a:r>
            <a:r>
              <a:rPr lang="de-DE" dirty="0"/>
              <a:t>)</a:t>
            </a:r>
          </a:p>
          <a:p>
            <a:pPr lvl="2"/>
            <a:r>
              <a:rPr lang="de-DE" dirty="0" err="1" smtClean="0"/>
              <a:t>Generic</a:t>
            </a:r>
            <a:r>
              <a:rPr lang="de-DE" dirty="0" smtClean="0"/>
              <a:t> Type </a:t>
            </a:r>
            <a:r>
              <a:rPr lang="de-DE" dirty="0"/>
              <a:t>&lt;T&gt;,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type</a:t>
            </a:r>
            <a:endParaRPr lang="de-DE" dirty="0"/>
          </a:p>
          <a:p>
            <a:pPr lvl="1"/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overloading</a:t>
            </a:r>
            <a:endParaRPr lang="de-DE" dirty="0"/>
          </a:p>
          <a:p>
            <a:pPr lvl="1"/>
            <a:r>
              <a:rPr lang="de-DE" dirty="0"/>
              <a:t>Interfaces</a:t>
            </a:r>
          </a:p>
          <a:p>
            <a:pPr lvl="2"/>
            <a:r>
              <a:rPr lang="de-DE" dirty="0" smtClean="0"/>
              <a:t>Forces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existence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Inheritance</a:t>
            </a:r>
            <a:endParaRPr lang="de-DE" dirty="0"/>
          </a:p>
          <a:p>
            <a:pPr lvl="2"/>
            <a:r>
              <a:rPr lang="de-DE" dirty="0" err="1" smtClean="0"/>
              <a:t>Extending</a:t>
            </a:r>
            <a:r>
              <a:rPr lang="de-DE" dirty="0" smtClean="0"/>
              <a:t> an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FE30E-8FE9-45DD-BABE-A7BBC903267A}" type="slidenum">
              <a:rPr lang="de-DE"/>
              <a:pPr>
                <a:defRPr/>
              </a:pPr>
              <a:t>50</a:t>
            </a:fld>
            <a:endParaRPr lang="de-DE"/>
          </a:p>
        </p:txBody>
      </p:sp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Nächste Vorlesung</a:t>
            </a:r>
          </a:p>
        </p:txBody>
      </p:sp>
      <p:sp>
        <p:nvSpPr>
          <p:cNvPr id="5120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Exceptions</a:t>
            </a:r>
            <a:endParaRPr lang="de-DE" dirty="0"/>
          </a:p>
          <a:p>
            <a:r>
              <a:rPr lang="de-DE" dirty="0"/>
              <a:t>Wichtige Klassen in Java</a:t>
            </a:r>
          </a:p>
          <a:p>
            <a:r>
              <a:rPr lang="de-DE" dirty="0"/>
              <a:t>Debugging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C26EB-6A5A-4F1A-BBED-40C161DAA414}" type="slidenum">
              <a:rPr lang="de-DE"/>
              <a:pPr>
                <a:defRPr/>
              </a:pPr>
              <a:t>51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Understanding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Learning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extandable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generics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21D6A-C183-4E71-8AA2-605447EA0654}" type="slidenum">
              <a:rPr lang="de-DE"/>
              <a:pPr>
                <a:defRPr/>
              </a:pPr>
              <a:t>6</a:t>
            </a:fld>
            <a:endParaRPr lang="de-DE"/>
          </a:p>
        </p:txBody>
      </p:sp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26988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8434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37887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Polymorphism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5122" name="Picture 2" descr="http://www.wissen.de/sites/default/files/styles/lightbox/public/wissensserver/jadis/incoming/g847_2.jpg?itok=8NlaIDU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3338" y="3429001"/>
            <a:ext cx="3143250" cy="2047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7C47E-730E-483A-96BB-B4ED6529BA1C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Term: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forms</a:t>
            </a:r>
            <a:endParaRPr lang="de-DE" dirty="0"/>
          </a:p>
          <a:p>
            <a:r>
              <a:rPr lang="de-DE" dirty="0"/>
              <a:t>In Java: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(</a:t>
            </a:r>
            <a:r>
              <a:rPr lang="de-DE" dirty="0" err="1" smtClean="0"/>
              <a:t>classes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an </a:t>
            </a:r>
            <a:r>
              <a:rPr lang="de-DE" dirty="0" err="1" smtClean="0"/>
              <a:t>identifier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represent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pPr lvl="1"/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One</a:t>
            </a:r>
            <a:r>
              <a:rPr lang="de-DE" dirty="0" smtClean="0"/>
              <a:t> variable = </a:t>
            </a:r>
            <a:r>
              <a:rPr lang="de-DE" dirty="0" err="1" smtClean="0"/>
              <a:t>one</a:t>
            </a:r>
            <a:r>
              <a:rPr lang="de-DE" dirty="0" smtClean="0"/>
              <a:t> type</a:t>
            </a:r>
            <a:endParaRPr lang="de-DE" dirty="0"/>
          </a:p>
          <a:p>
            <a:pPr lvl="1"/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one</a:t>
            </a:r>
            <a:r>
              <a:rPr lang="de-DE" dirty="0" smtClean="0"/>
              <a:t> variable = 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instances</a:t>
            </a:r>
            <a:endParaRPr lang="de-DE" dirty="0"/>
          </a:p>
          <a:p>
            <a:r>
              <a:rPr lang="de-DE" dirty="0" smtClean="0"/>
              <a:t>Fundamental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fundamental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orientation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Generics</a:t>
            </a:r>
            <a:r>
              <a:rPr lang="de-DE" dirty="0"/>
              <a:t>, Interfaces, Vererbung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20DAF-E6D5-49F9-849D-B94DE98574F5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Polymorphism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E574B-2837-493B-91E6-0066BBD6414B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4872039" y="162877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7175501" y="2852738"/>
            <a:ext cx="2449513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Ad-hoc </a:t>
            </a:r>
            <a:r>
              <a:rPr lang="de-DE" sz="2400" dirty="0" err="1" smtClean="0">
                <a:solidFill>
                  <a:srgbClr val="FFC000"/>
                </a:solidFill>
              </a:rPr>
              <a:t>Pplymorphism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927351" y="2852738"/>
            <a:ext cx="2447925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Universal </a:t>
            </a:r>
            <a:r>
              <a:rPr lang="de-DE" sz="2400" dirty="0" err="1">
                <a:solidFill>
                  <a:srgbClr val="FFC000"/>
                </a:solidFill>
              </a:rPr>
              <a:t>p</a:t>
            </a:r>
            <a:r>
              <a:rPr lang="de-DE" sz="2400" dirty="0" err="1" smtClean="0">
                <a:solidFill>
                  <a:srgbClr val="FFC000"/>
                </a:solidFill>
              </a:rPr>
              <a:t>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23557" name="Textfeld 7"/>
          <p:cNvSpPr txBox="1">
            <a:spLocks noChangeArrowheads="1"/>
          </p:cNvSpPr>
          <p:nvPr/>
        </p:nvSpPr>
        <p:spPr bwMode="auto">
          <a:xfrm>
            <a:off x="7535862" y="3789364"/>
            <a:ext cx="31686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Overloading</a:t>
            </a:r>
            <a:r>
              <a:rPr lang="de-DE" dirty="0">
                <a:latin typeface="Calibri" pitchFamily="34" charset="0"/>
              </a:rPr>
              <a:t>: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but different </a:t>
            </a:r>
            <a:r>
              <a:rPr lang="de-DE" dirty="0" err="1" smtClean="0">
                <a:latin typeface="Calibri" pitchFamily="34" charset="0"/>
              </a:rPr>
              <a:t>head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we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talked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about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1992313" y="5084763"/>
            <a:ext cx="2303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Overriding</a:t>
            </a:r>
            <a:r>
              <a:rPr lang="de-DE" dirty="0">
                <a:latin typeface="Calibri" pitchFamily="34" charset="0"/>
              </a:rPr>
              <a:t>: </a:t>
            </a:r>
          </a:p>
          <a:p>
            <a:r>
              <a:rPr lang="de-DE" dirty="0" err="1" smtClean="0">
                <a:latin typeface="Calibri" pitchFamily="34" charset="0"/>
              </a:rPr>
              <a:t>Inheritance</a:t>
            </a:r>
            <a:r>
              <a:rPr lang="de-DE" dirty="0" smtClean="0">
                <a:latin typeface="Calibri" pitchFamily="34" charset="0"/>
              </a:rPr>
              <a:t>/Interfaces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9" name="Textfeld 9"/>
          <p:cNvSpPr txBox="1">
            <a:spLocks noChangeArrowheads="1"/>
          </p:cNvSpPr>
          <p:nvPr/>
        </p:nvSpPr>
        <p:spPr bwMode="auto">
          <a:xfrm>
            <a:off x="4656139" y="5086350"/>
            <a:ext cx="2879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Generics</a:t>
            </a:r>
            <a:r>
              <a:rPr lang="de-DE" dirty="0" smtClean="0">
                <a:latin typeface="Calibri" pitchFamily="34" charset="0"/>
              </a:rPr>
              <a:t>/</a:t>
            </a:r>
            <a:r>
              <a:rPr lang="de-DE" dirty="0" err="1" smtClean="0">
                <a:latin typeface="Calibri" pitchFamily="34" charset="0"/>
              </a:rPr>
              <a:t>generic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types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631951" y="4149726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smtClean="0">
                <a:solidFill>
                  <a:srgbClr val="FFC000"/>
                </a:solidFill>
              </a:rPr>
              <a:t>Inclusive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367213" y="4149726"/>
            <a:ext cx="2449512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 err="1" smtClean="0">
                <a:solidFill>
                  <a:srgbClr val="FFC000"/>
                </a:solidFill>
              </a:rPr>
              <a:t>Parametric</a:t>
            </a:r>
            <a:r>
              <a:rPr lang="de-DE" sz="2400" dirty="0" smtClean="0">
                <a:solidFill>
                  <a:srgbClr val="FFC000"/>
                </a:solidFill>
              </a:rPr>
              <a:t> </a:t>
            </a:r>
            <a:r>
              <a:rPr lang="de-DE" sz="2400" dirty="0" err="1" smtClean="0">
                <a:solidFill>
                  <a:srgbClr val="FFC000"/>
                </a:solidFill>
              </a:rPr>
              <a:t>polymorphism</a:t>
            </a:r>
            <a:endParaRPr lang="de-DE" sz="2400" dirty="0">
              <a:solidFill>
                <a:srgbClr val="FFC000"/>
              </a:solidFill>
            </a:endParaRPr>
          </a:p>
        </p:txBody>
      </p:sp>
      <p:cxnSp>
        <p:nvCxnSpPr>
          <p:cNvPr id="14" name="Gerade Verbindung 13"/>
          <p:cNvCxnSpPr>
            <a:stCxn id="5" idx="2"/>
            <a:endCxn id="7" idx="0"/>
          </p:cNvCxnSpPr>
          <p:nvPr/>
        </p:nvCxnSpPr>
        <p:spPr>
          <a:xfrm flipH="1">
            <a:off x="4151314" y="2420938"/>
            <a:ext cx="194468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5" idx="2"/>
            <a:endCxn id="6" idx="0"/>
          </p:cNvCxnSpPr>
          <p:nvPr/>
        </p:nvCxnSpPr>
        <p:spPr>
          <a:xfrm>
            <a:off x="6096001" y="2420938"/>
            <a:ext cx="2303463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1" idx="0"/>
          </p:cNvCxnSpPr>
          <p:nvPr/>
        </p:nvCxnSpPr>
        <p:spPr>
          <a:xfrm flipH="1">
            <a:off x="2855913" y="3644901"/>
            <a:ext cx="1295400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7" idx="2"/>
            <a:endCxn id="12" idx="0"/>
          </p:cNvCxnSpPr>
          <p:nvPr/>
        </p:nvCxnSpPr>
        <p:spPr>
          <a:xfrm>
            <a:off x="4151313" y="3644901"/>
            <a:ext cx="1439862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7535863" y="3644900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4656138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992313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3794</Words>
  <Application>Microsoft Office PowerPoint</Application>
  <PresentationFormat>Breitbild</PresentationFormat>
  <Paragraphs>842</Paragraphs>
  <Slides>51</Slides>
  <Notes>11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vorlage</vt:lpstr>
      <vt:lpstr>Software Engineering and Programming Basics</vt:lpstr>
      <vt:lpstr>Catching Up</vt:lpstr>
      <vt:lpstr>Wiederholung II</vt:lpstr>
      <vt:lpstr>Wiederholung I</vt:lpstr>
      <vt:lpstr>Wiederholung II</vt:lpstr>
      <vt:lpstr>Learning Goals</vt:lpstr>
      <vt:lpstr>PowerPoint-Präsentation</vt:lpstr>
      <vt:lpstr>Term: Polymorphism</vt:lpstr>
      <vt:lpstr>Types of Polymorphism</vt:lpstr>
      <vt:lpstr>Overloading (Specific Java Terminology!)</vt:lpstr>
      <vt:lpstr>PowerPoint-Präsentation</vt:lpstr>
      <vt:lpstr>Problem: Unsafe Container</vt:lpstr>
      <vt:lpstr>Solution: Generics</vt:lpstr>
      <vt:lpstr>Problem: Inflexible Data Structures</vt:lpstr>
      <vt:lpstr>Solution: Generics</vt:lpstr>
      <vt:lpstr>Solution: Generics</vt:lpstr>
      <vt:lpstr>Solution: Generics</vt:lpstr>
      <vt:lpstr>Solution: Generics</vt:lpstr>
      <vt:lpstr>Implementation I</vt:lpstr>
      <vt:lpstr>Implementation II</vt:lpstr>
      <vt:lpstr>Excercise</vt:lpstr>
      <vt:lpstr>Interlude: Wrapper</vt:lpstr>
      <vt:lpstr>Idea of Wrappers</vt:lpstr>
      <vt:lpstr>Implementing Wrappers</vt:lpstr>
      <vt:lpstr>Comparing Wrappers</vt:lpstr>
      <vt:lpstr>Boxing/Unboxing</vt:lpstr>
      <vt:lpstr>PowerPoint-Präsentation</vt:lpstr>
      <vt:lpstr>Example of Inheritance</vt:lpstr>
      <vt:lpstr>Terms</vt:lpstr>
      <vt:lpstr>Keyword: extends </vt:lpstr>
      <vt:lpstr>Inheritance – Idea</vt:lpstr>
      <vt:lpstr>Access Modifier</vt:lpstr>
      <vt:lpstr>Method Overriding</vt:lpstr>
      <vt:lpstr>Virtual Methods</vt:lpstr>
      <vt:lpstr>Annotation @Override</vt:lpstr>
      <vt:lpstr>Keyword: instanceof</vt:lpstr>
      <vt:lpstr>PowerPoint-Präsentation</vt:lpstr>
      <vt:lpstr>Good o Know</vt:lpstr>
      <vt:lpstr>PowerPoint-Präsentation</vt:lpstr>
      <vt:lpstr>Interface: Idea</vt:lpstr>
      <vt:lpstr>What Is an Interface?</vt:lpstr>
      <vt:lpstr>Using Interfaces I</vt:lpstr>
      <vt:lpstr>Interface: Applying Polymorphism</vt:lpstr>
      <vt:lpstr>What Is It Good For?</vt:lpstr>
      <vt:lpstr>Using Interfaces II</vt:lpstr>
      <vt:lpstr>Interface Comparable</vt:lpstr>
      <vt:lpstr>How Is This Related to Polymorhism?</vt:lpstr>
      <vt:lpstr>Good To Know</vt:lpstr>
      <vt:lpstr>Types of Polymorphism</vt:lpstr>
      <vt:lpstr>Take Aways</vt:lpstr>
      <vt:lpstr>Nächste Vorlesung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Norbert</dc:creator>
  <cp:lastModifiedBy>Janet</cp:lastModifiedBy>
  <cp:revision>613</cp:revision>
  <dcterms:created xsi:type="dcterms:W3CDTF">2015-01-02T12:25:18Z</dcterms:created>
  <dcterms:modified xsi:type="dcterms:W3CDTF">2019-09-23T08:26:23Z</dcterms:modified>
</cp:coreProperties>
</file>