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9"/>
  </p:notesMasterIdLst>
  <p:handoutMasterIdLst>
    <p:handoutMasterId r:id="rId80"/>
  </p:handoutMasterIdLst>
  <p:sldIdLst>
    <p:sldId id="256" r:id="rId2"/>
    <p:sldId id="257" r:id="rId3"/>
    <p:sldId id="323" r:id="rId4"/>
    <p:sldId id="339" r:id="rId5"/>
    <p:sldId id="340" r:id="rId6"/>
    <p:sldId id="341" r:id="rId7"/>
    <p:sldId id="406" r:id="rId8"/>
    <p:sldId id="378" r:id="rId9"/>
    <p:sldId id="366" r:id="rId10"/>
    <p:sldId id="367" r:id="rId11"/>
    <p:sldId id="368" r:id="rId12"/>
    <p:sldId id="369" r:id="rId13"/>
    <p:sldId id="370" r:id="rId14"/>
    <p:sldId id="371" r:id="rId15"/>
    <p:sldId id="372" r:id="rId16"/>
    <p:sldId id="407" r:id="rId17"/>
    <p:sldId id="418" r:id="rId18"/>
    <p:sldId id="374" r:id="rId19"/>
    <p:sldId id="375" r:id="rId20"/>
    <p:sldId id="377" r:id="rId21"/>
    <p:sldId id="419" r:id="rId22"/>
    <p:sldId id="420" r:id="rId23"/>
    <p:sldId id="421" r:id="rId24"/>
    <p:sldId id="408" r:id="rId25"/>
    <p:sldId id="409" r:id="rId26"/>
    <p:sldId id="410" r:id="rId27"/>
    <p:sldId id="411" r:id="rId28"/>
    <p:sldId id="412" r:id="rId29"/>
    <p:sldId id="413" r:id="rId30"/>
    <p:sldId id="414" r:id="rId31"/>
    <p:sldId id="415" r:id="rId32"/>
    <p:sldId id="416" r:id="rId33"/>
    <p:sldId id="417" r:id="rId34"/>
    <p:sldId id="422" r:id="rId35"/>
    <p:sldId id="274" r:id="rId36"/>
    <p:sldId id="321" r:id="rId37"/>
    <p:sldId id="277" r:id="rId38"/>
    <p:sldId id="279" r:id="rId39"/>
    <p:sldId id="278" r:id="rId40"/>
    <p:sldId id="280" r:id="rId41"/>
    <p:sldId id="281" r:id="rId42"/>
    <p:sldId id="282" r:id="rId43"/>
    <p:sldId id="283" r:id="rId44"/>
    <p:sldId id="284" r:id="rId45"/>
    <p:sldId id="285" r:id="rId46"/>
    <p:sldId id="286" r:id="rId47"/>
    <p:sldId id="287" r:id="rId48"/>
    <p:sldId id="289" r:id="rId49"/>
    <p:sldId id="379" r:id="rId50"/>
    <p:sldId id="380" r:id="rId51"/>
    <p:sldId id="290" r:id="rId52"/>
    <p:sldId id="308" r:id="rId53"/>
    <p:sldId id="291" r:id="rId54"/>
    <p:sldId id="310" r:id="rId55"/>
    <p:sldId id="292" r:id="rId56"/>
    <p:sldId id="309" r:id="rId57"/>
    <p:sldId id="293" r:id="rId58"/>
    <p:sldId id="294" r:id="rId59"/>
    <p:sldId id="311" r:id="rId60"/>
    <p:sldId id="295" r:id="rId61"/>
    <p:sldId id="312" r:id="rId62"/>
    <p:sldId id="296" r:id="rId63"/>
    <p:sldId id="297" r:id="rId64"/>
    <p:sldId id="313" r:id="rId65"/>
    <p:sldId id="298" r:id="rId66"/>
    <p:sldId id="299" r:id="rId67"/>
    <p:sldId id="300" r:id="rId68"/>
    <p:sldId id="301" r:id="rId69"/>
    <p:sldId id="381" r:id="rId70"/>
    <p:sldId id="399" r:id="rId71"/>
    <p:sldId id="400" r:id="rId72"/>
    <p:sldId id="401" r:id="rId73"/>
    <p:sldId id="402" r:id="rId74"/>
    <p:sldId id="403" r:id="rId75"/>
    <p:sldId id="404" r:id="rId76"/>
    <p:sldId id="423" r:id="rId77"/>
    <p:sldId id="398" r:id="rId7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9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1" autoAdjust="0"/>
    <p:restoredTop sz="87827" autoAdjust="0"/>
  </p:normalViewPr>
  <p:slideViewPr>
    <p:cSldViewPr>
      <p:cViewPr varScale="1">
        <p:scale>
          <a:sx n="216" d="100"/>
          <a:sy n="216" d="100"/>
        </p:scale>
        <p:origin x="876" y="180"/>
      </p:cViewPr>
      <p:guideLst>
        <p:guide orient="horz" pos="2795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5" Type="http://schemas.openxmlformats.org/officeDocument/2006/relationships/image" Target="../media/image52.wmf"/><Relationship Id="rId4" Type="http://schemas.openxmlformats.org/officeDocument/2006/relationships/image" Target="../media/image51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9.wmf"/><Relationship Id="rId1" Type="http://schemas.openxmlformats.org/officeDocument/2006/relationships/image" Target="../media/image58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Relationship Id="rId5" Type="http://schemas.openxmlformats.org/officeDocument/2006/relationships/image" Target="../media/image64.wmf"/><Relationship Id="rId4" Type="http://schemas.openxmlformats.org/officeDocument/2006/relationships/image" Target="../media/image63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Relationship Id="rId6" Type="http://schemas.openxmlformats.org/officeDocument/2006/relationships/image" Target="../media/image70.wmf"/><Relationship Id="rId5" Type="http://schemas.openxmlformats.org/officeDocument/2006/relationships/image" Target="../media/image69.wmf"/><Relationship Id="rId4" Type="http://schemas.openxmlformats.org/officeDocument/2006/relationships/image" Target="../media/image68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8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6686F0-9E9E-4080-9D43-D194CBFA39C9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9F50E-0695-48A5-9EF4-084ABD94E63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053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FC887F-5EC8-4B8C-959B-9E68EA0585CE}" type="datetimeFigureOut">
              <a:rPr lang="de-DE" smtClean="0"/>
              <a:t>10.12.2019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2D7C2A-0750-4EF6-91FA-B51C82CEFC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2133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Bei kleinerem Konfidenzintervall wird Präzision erhöht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09095-0CA2-4552-B0D5-75F1DF0C5BD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37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Order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size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then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compute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ranks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2D7C2A-0750-4EF6-91FA-B51C82CEFC93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13747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31E871-9A3E-41B6-9060-140686934BD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1249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21B33-D36E-47B9-9BDC-27194CF4D997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8488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2D7C2A-0750-4EF6-91FA-B51C82CEFC93}" type="slidenum">
              <a:rPr lang="de-DE" smtClean="0"/>
              <a:t>62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0700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10.12.2019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2857477" y="6356351"/>
            <a:ext cx="1333509" cy="365125"/>
          </a:xfrm>
        </p:spPr>
        <p:txBody>
          <a:bodyPr/>
          <a:lstStyle/>
          <a:p>
            <a:fld id="{50A78792-2531-4474-A0C0-A2C8381BBE25}" type="datetime1">
              <a:rPr lang="de-DE" smtClean="0"/>
              <a:pPr/>
              <a:t>10.12.2019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286238" y="6356351"/>
            <a:ext cx="5048285" cy="365125"/>
          </a:xfrm>
        </p:spPr>
        <p:txBody>
          <a:bodyPr/>
          <a:lstStyle/>
          <a:p>
            <a:r>
              <a:rPr lang="de-DE" smtClean="0"/>
              <a:t>Siegmund et al.                            Understanding Programmers' Brains with fMRI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477531" y="6356351"/>
            <a:ext cx="1104869" cy="3651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10" name="Gerade Verbindung 9"/>
          <p:cNvCxnSpPr/>
          <p:nvPr userDrawn="1"/>
        </p:nvCxnSpPr>
        <p:spPr>
          <a:xfrm>
            <a:off x="0" y="6267840"/>
            <a:ext cx="12192000" cy="158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1371" y="6343706"/>
            <a:ext cx="1553983" cy="39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3" cstate="print">
            <a:lum bright="82000"/>
          </a:blip>
          <a:stretch>
            <a:fillRect/>
          </a:stretch>
        </p:blipFill>
        <p:spPr bwMode="auto">
          <a:xfrm>
            <a:off x="7905763" y="2285993"/>
            <a:ext cx="4127500" cy="3095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340225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615518" y="285728"/>
            <a:ext cx="10972801" cy="1143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smtClean="0">
                <a:ln>
                  <a:noFill/>
                </a:ln>
                <a:solidFill>
                  <a:schemeClr val="tx1"/>
                </a:solidFill>
              </a:rPr>
              <a:t>Lernziele</a:t>
            </a:r>
            <a:endParaRPr lang="en-US" sz="4400">
              <a:ln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2857477" y="6356351"/>
            <a:ext cx="1333509" cy="365125"/>
          </a:xfrm>
        </p:spPr>
        <p:txBody>
          <a:bodyPr/>
          <a:lstStyle/>
          <a:p>
            <a:fld id="{44C87097-FEC3-472A-ABCC-61E517642E41}" type="datetime1">
              <a:rPr lang="de-DE" smtClean="0"/>
              <a:pPr/>
              <a:t>10.12.2019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286238" y="6356351"/>
            <a:ext cx="5048285" cy="365125"/>
          </a:xfrm>
        </p:spPr>
        <p:txBody>
          <a:bodyPr/>
          <a:lstStyle/>
          <a:p>
            <a:r>
              <a:rPr lang="de-DE" smtClean="0"/>
              <a:t>Siegmund et al.                            Understanding Programmers' Brains with fMRI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477531" y="6356351"/>
            <a:ext cx="1104869" cy="3651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4099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712" y="6322114"/>
            <a:ext cx="2095515" cy="535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Gerade Verbindung 9"/>
          <p:cNvCxnSpPr/>
          <p:nvPr userDrawn="1"/>
        </p:nvCxnSpPr>
        <p:spPr>
          <a:xfrm>
            <a:off x="0" y="6267840"/>
            <a:ext cx="12192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lum bright="82000"/>
          </a:blip>
          <a:stretch>
            <a:fillRect/>
          </a:stretch>
        </p:blipFill>
        <p:spPr bwMode="auto">
          <a:xfrm>
            <a:off x="7905763" y="2285993"/>
            <a:ext cx="4127500" cy="3095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638686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7_Titel und Inhalt">
    <p:bg>
      <p:bgPr>
        <a:solidFill>
          <a:srgbClr val="D9D5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2857477" y="6356351"/>
            <a:ext cx="1333509" cy="365125"/>
          </a:xfrm>
        </p:spPr>
        <p:txBody>
          <a:bodyPr/>
          <a:lstStyle/>
          <a:p>
            <a:fld id="{966F1707-C9EF-406C-BEA4-A8772732FE19}" type="datetime1">
              <a:rPr lang="de-DE" smtClean="0"/>
              <a:pPr/>
              <a:t>10.12.2019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286238" y="6356351"/>
            <a:ext cx="5048285" cy="365125"/>
          </a:xfrm>
        </p:spPr>
        <p:txBody>
          <a:bodyPr/>
          <a:lstStyle/>
          <a:p>
            <a:r>
              <a:rPr lang="de-DE" smtClean="0"/>
              <a:t>Siegmund et al.                            Understanding Programmers' Brains with fMRI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477531" y="6356351"/>
            <a:ext cx="1104869" cy="3651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10" name="Gerade Verbindung 9"/>
          <p:cNvCxnSpPr/>
          <p:nvPr userDrawn="1"/>
        </p:nvCxnSpPr>
        <p:spPr>
          <a:xfrm>
            <a:off x="0" y="6267840"/>
            <a:ext cx="12192000" cy="158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1371" y="6343706"/>
            <a:ext cx="1553983" cy="39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8111066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4071942"/>
            <a:ext cx="12192000" cy="2786058"/>
          </a:xfrm>
          <a:prstGeom prst="rect">
            <a:avLst/>
          </a:prstGeom>
          <a:solidFill>
            <a:srgbClr val="0168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70DBB-A787-4B8C-99D4-7B864465938B}" type="datetime1">
              <a:rPr lang="de-DE" smtClean="0"/>
              <a:pPr/>
              <a:t>10.12.2019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8" name="Grafik 7" descr="logoFINEnglish.e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90459" y="142852"/>
            <a:ext cx="11819141" cy="14550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4071942"/>
            <a:ext cx="12192000" cy="2786058"/>
          </a:xfrm>
          <a:prstGeom prst="rect">
            <a:avLst/>
          </a:prstGeom>
          <a:solidFill>
            <a:srgbClr val="0168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70DBB-A787-4B8C-99D4-7B864465938B}" type="datetime1">
              <a:rPr lang="de-DE" smtClean="0"/>
              <a:pPr/>
              <a:t>10.12.2019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Lernziele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2857477" y="6356351"/>
            <a:ext cx="1333509" cy="365125"/>
          </a:xfrm>
        </p:spPr>
        <p:txBody>
          <a:bodyPr/>
          <a:lstStyle/>
          <a:p>
            <a:fld id="{C957391D-938E-4CF2-965C-71EA4527198C}" type="datetime1">
              <a:rPr lang="de-DE" smtClean="0"/>
              <a:pPr/>
              <a:t>10.12.2019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286238" y="6356351"/>
            <a:ext cx="5048285" cy="365125"/>
          </a:xfrm>
        </p:spPr>
        <p:txBody>
          <a:bodyPr/>
          <a:lstStyle/>
          <a:p>
            <a:r>
              <a:rPr lang="de-DE" smtClean="0"/>
              <a:t>Introduction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477531" y="6356351"/>
            <a:ext cx="1104869" cy="3651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4099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712" y="6322114"/>
            <a:ext cx="2095515" cy="535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Gerade Verbindung 9"/>
          <p:cNvCxnSpPr/>
          <p:nvPr userDrawn="1"/>
        </p:nvCxnSpPr>
        <p:spPr>
          <a:xfrm>
            <a:off x="0" y="6267840"/>
            <a:ext cx="12192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lum bright="82000"/>
          </a:blip>
          <a:stretch>
            <a:fillRect/>
          </a:stretch>
        </p:blipFill>
        <p:spPr bwMode="auto">
          <a:xfrm>
            <a:off x="7905763" y="2285993"/>
            <a:ext cx="4127500" cy="309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2857477" y="6356351"/>
            <a:ext cx="1333509" cy="365125"/>
          </a:xfrm>
        </p:spPr>
        <p:txBody>
          <a:bodyPr/>
          <a:lstStyle/>
          <a:p>
            <a:fld id="{5AE462B9-6A30-47CA-976A-BF529C4025E0}" type="datetime1">
              <a:rPr lang="de-DE" smtClean="0"/>
              <a:pPr/>
              <a:t>10.12.2019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286238" y="6356351"/>
            <a:ext cx="5048285" cy="365125"/>
          </a:xfrm>
        </p:spPr>
        <p:txBody>
          <a:bodyPr/>
          <a:lstStyle/>
          <a:p>
            <a:r>
              <a:rPr lang="de-DE" smtClean="0"/>
              <a:t>Introduction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477531" y="6356351"/>
            <a:ext cx="1104869" cy="3651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4099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712" y="6322114"/>
            <a:ext cx="2095515" cy="535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Gerade Verbindung 9"/>
          <p:cNvCxnSpPr/>
          <p:nvPr userDrawn="1"/>
        </p:nvCxnSpPr>
        <p:spPr>
          <a:xfrm>
            <a:off x="0" y="6267840"/>
            <a:ext cx="12192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el und Inhalt">
    <p:bg>
      <p:bgPr>
        <a:solidFill>
          <a:srgbClr val="D9D5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2857477" y="6356351"/>
            <a:ext cx="1333509" cy="365125"/>
          </a:xfrm>
        </p:spPr>
        <p:txBody>
          <a:bodyPr/>
          <a:lstStyle/>
          <a:p>
            <a:fld id="{5AE462B9-6A30-47CA-976A-BF529C4025E0}" type="datetime1">
              <a:rPr lang="de-DE" smtClean="0"/>
              <a:pPr/>
              <a:t>10.12.2019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286238" y="6356351"/>
            <a:ext cx="5048285" cy="365125"/>
          </a:xfrm>
        </p:spPr>
        <p:txBody>
          <a:bodyPr/>
          <a:lstStyle/>
          <a:p>
            <a:r>
              <a:rPr lang="de-DE" smtClean="0"/>
              <a:t>Introduction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477531" y="6356351"/>
            <a:ext cx="1104869" cy="3651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4099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712" y="6322114"/>
            <a:ext cx="2095515" cy="535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Gerade Verbindung 9"/>
          <p:cNvCxnSpPr/>
          <p:nvPr userDrawn="1"/>
        </p:nvCxnSpPr>
        <p:spPr>
          <a:xfrm>
            <a:off x="0" y="6267840"/>
            <a:ext cx="12192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10.12.2019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10.12.2019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4071942"/>
            <a:ext cx="12192000" cy="2786058"/>
          </a:xfrm>
          <a:prstGeom prst="rect">
            <a:avLst/>
          </a:prstGeom>
          <a:solidFill>
            <a:srgbClr val="F292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8800" y="4071942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BCC276E-76C6-4264-ADA8-430C1E9AE626}" type="datetime1">
              <a:rPr lang="de-DE" smtClean="0"/>
              <a:pPr/>
              <a:t>10.12.2019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 smtClean="0"/>
              <a:t>Siegmund et al.                            Understanding Programmers' Brains with fMRI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Rechteck 8"/>
          <p:cNvSpPr/>
          <p:nvPr userDrawn="1"/>
        </p:nvSpPr>
        <p:spPr>
          <a:xfrm>
            <a:off x="8286765" y="428604"/>
            <a:ext cx="3524275" cy="10001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1" name="Picture 2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73485" y="228600"/>
            <a:ext cx="3498849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2337584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10.12.2019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10.12.2019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10.12.2019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10.12.2019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10.12.2019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10.12.2019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10.12.2019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10.12.2019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73" y="20959"/>
            <a:ext cx="12185790" cy="6872555"/>
          </a:xfrm>
          <a:prstGeom prst="rect">
            <a:avLst/>
          </a:prstGeom>
        </p:spPr>
      </p:pic>
      <p:sp>
        <p:nvSpPr>
          <p:cNvPr id="12" name="Rechteck 6"/>
          <p:cNvSpPr/>
          <p:nvPr userDrawn="1"/>
        </p:nvSpPr>
        <p:spPr>
          <a:xfrm>
            <a:off x="1919536" y="127380"/>
            <a:ext cx="8460200" cy="2772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dirty="0" err="1" smtClean="0">
                <a:solidFill>
                  <a:srgbClr val="AB9DDB"/>
                </a:solidFill>
              </a:rPr>
              <a:t>Empirical</a:t>
            </a:r>
            <a:r>
              <a:rPr lang="de-DE" sz="1100" dirty="0" smtClean="0">
                <a:solidFill>
                  <a:srgbClr val="AB9DDB"/>
                </a:solidFill>
              </a:rPr>
              <a:t> Software Engineering</a:t>
            </a:r>
            <a:r>
              <a:rPr lang="de-DE" sz="1100" baseline="0" dirty="0" smtClean="0">
                <a:solidFill>
                  <a:srgbClr val="AB9DDB"/>
                </a:solidFill>
              </a:rPr>
              <a:t> </a:t>
            </a:r>
            <a:r>
              <a:rPr lang="de-DE" sz="1100" baseline="0" dirty="0">
                <a:solidFill>
                  <a:srgbClr val="AB9DDB"/>
                </a:solidFill>
              </a:rPr>
              <a:t>– Prof. Dr.-Ing. </a:t>
            </a:r>
            <a:r>
              <a:rPr lang="de-DE" sz="1100" baseline="0" dirty="0" smtClean="0">
                <a:solidFill>
                  <a:srgbClr val="AB9DDB"/>
                </a:solidFill>
              </a:rPr>
              <a:t>Janet </a:t>
            </a:r>
            <a:r>
              <a:rPr lang="de-DE" sz="1100" baseline="0" dirty="0">
                <a:solidFill>
                  <a:srgbClr val="AB9DDB"/>
                </a:solidFill>
              </a:rPr>
              <a:t>Siegmund</a:t>
            </a:r>
            <a:endParaRPr lang="de-DE" sz="1100" dirty="0">
              <a:solidFill>
                <a:srgbClr val="AB9DDB"/>
              </a:solidFill>
            </a:endParaRPr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>
          <a:xfrm>
            <a:off x="1631504" y="912813"/>
            <a:ext cx="10513168" cy="1143000"/>
          </a:xfr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lang="de-DE" dirty="0" smtClean="0"/>
              <a:t>Software Engineering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Programming</a:t>
            </a:r>
            <a:r>
              <a:rPr lang="de-DE" dirty="0" smtClean="0"/>
              <a:t> Basics</a:t>
            </a:r>
            <a:endParaRPr lang="de-DE" dirty="0"/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479376" y="127380"/>
            <a:ext cx="1440160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EDADABC9-4EE1-45E1-852B-EA5A9680C135}" type="datetime1">
              <a:rPr lang="de-DE" smtClean="0"/>
              <a:pPr>
                <a:defRPr/>
              </a:pPr>
              <a:t>10.12.2019</a:t>
            </a:fld>
            <a:endParaRPr lang="de-DE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776520" y="127380"/>
            <a:ext cx="1008112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0" name="Inhaltsplatzhalter 2"/>
          <p:cNvSpPr>
            <a:spLocks noGrp="1"/>
          </p:cNvSpPr>
          <p:nvPr>
            <p:ph idx="1"/>
          </p:nvPr>
        </p:nvSpPr>
        <p:spPr>
          <a:xfrm>
            <a:off x="1631504" y="2132856"/>
            <a:ext cx="10513168" cy="4594820"/>
          </a:xfrm>
        </p:spPr>
        <p:txBody>
          <a:bodyPr>
            <a:normAutofit/>
          </a:bodyPr>
          <a:lstStyle>
            <a:lvl1pPr marL="0" indent="0">
              <a:buNone/>
              <a:defRPr sz="2600">
                <a:solidFill>
                  <a:srgbClr val="AB9DDB"/>
                </a:solidFill>
              </a:defRPr>
            </a:lvl1pPr>
            <a:lvl2pPr marL="457200" indent="0">
              <a:buNone/>
              <a:defRPr sz="2400">
                <a:solidFill>
                  <a:srgbClr val="AB9DDB"/>
                </a:solidFill>
              </a:defRPr>
            </a:lvl2pPr>
            <a:lvl3pPr marL="914400" indent="0">
              <a:buNone/>
              <a:defRPr sz="2000">
                <a:solidFill>
                  <a:srgbClr val="AB9DDB"/>
                </a:solidFill>
              </a:defRPr>
            </a:lvl3pPr>
            <a:lvl4pPr marL="1371600" indent="0">
              <a:buNone/>
              <a:defRPr sz="1800">
                <a:solidFill>
                  <a:srgbClr val="AB9DDB"/>
                </a:solidFill>
              </a:defRPr>
            </a:lvl4pPr>
            <a:lvl5pPr marL="1828800" indent="0">
              <a:buNone/>
              <a:defRPr sz="1800">
                <a:solidFill>
                  <a:srgbClr val="AB9DDB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115034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73" y="20959"/>
            <a:ext cx="12185790" cy="6872555"/>
          </a:xfrm>
          <a:prstGeom prst="rect">
            <a:avLst/>
          </a:prstGeom>
        </p:spPr>
      </p:pic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1631504" y="912813"/>
            <a:ext cx="10513168" cy="1143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5" name="Inhaltsplatzhalter 2"/>
          <p:cNvSpPr>
            <a:spLocks noGrp="1"/>
          </p:cNvSpPr>
          <p:nvPr>
            <p:ph idx="1"/>
          </p:nvPr>
        </p:nvSpPr>
        <p:spPr>
          <a:xfrm>
            <a:off x="1631504" y="2132856"/>
            <a:ext cx="10513168" cy="4594820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479376" y="127380"/>
            <a:ext cx="1440160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EDADABC9-4EE1-45E1-852B-EA5A9680C135}" type="datetime1">
              <a:rPr lang="de-DE" smtClean="0"/>
              <a:pPr>
                <a:defRPr/>
              </a:pPr>
              <a:t>10.12.2019</a:t>
            </a:fld>
            <a:endParaRPr lang="de-DE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776520" y="127380"/>
            <a:ext cx="1008112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hteck 6"/>
          <p:cNvSpPr/>
          <p:nvPr userDrawn="1"/>
        </p:nvSpPr>
        <p:spPr>
          <a:xfrm>
            <a:off x="1919536" y="127380"/>
            <a:ext cx="8460200" cy="2772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dirty="0" err="1" smtClean="0">
                <a:solidFill>
                  <a:srgbClr val="AB9DDB"/>
                </a:solidFill>
              </a:rPr>
              <a:t>Empirical</a:t>
            </a:r>
            <a:r>
              <a:rPr lang="de-DE" sz="1100" dirty="0" smtClean="0">
                <a:solidFill>
                  <a:srgbClr val="AB9DDB"/>
                </a:solidFill>
              </a:rPr>
              <a:t> Software Engineering</a:t>
            </a:r>
            <a:r>
              <a:rPr lang="de-DE" sz="1100" baseline="0" dirty="0" smtClean="0">
                <a:solidFill>
                  <a:srgbClr val="AB9DDB"/>
                </a:solidFill>
              </a:rPr>
              <a:t> </a:t>
            </a:r>
            <a:r>
              <a:rPr lang="de-DE" sz="1100" baseline="0" dirty="0">
                <a:solidFill>
                  <a:srgbClr val="AB9DDB"/>
                </a:solidFill>
              </a:rPr>
              <a:t>– Prof. Dr.-Ing. </a:t>
            </a:r>
            <a:r>
              <a:rPr lang="de-DE" sz="1100" baseline="0" dirty="0" smtClean="0">
                <a:solidFill>
                  <a:srgbClr val="AB9DDB"/>
                </a:solidFill>
              </a:rPr>
              <a:t>Janet </a:t>
            </a:r>
            <a:r>
              <a:rPr lang="de-DE" sz="1100" baseline="0" dirty="0">
                <a:solidFill>
                  <a:srgbClr val="AB9DDB"/>
                </a:solidFill>
              </a:rPr>
              <a:t>Siegmund</a:t>
            </a:r>
            <a:endParaRPr lang="de-DE" sz="1100" dirty="0">
              <a:solidFill>
                <a:srgbClr val="AB9DD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1607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1416051" y="-100013"/>
            <a:ext cx="9251949" cy="698500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dirty="0">
              <a:solidFill>
                <a:srgbClr val="AB9DDB"/>
              </a:solidFill>
            </a:endParaRPr>
          </a:p>
        </p:txBody>
      </p:sp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1631504" y="1930325"/>
            <a:ext cx="9145016" cy="1143000"/>
          </a:xfrm>
        </p:spPr>
        <p:txBody>
          <a:bodyPr>
            <a:noAutofit/>
          </a:bodyPr>
          <a:lstStyle>
            <a:lvl1pPr algn="l">
              <a:defRPr sz="40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479376" y="127380"/>
            <a:ext cx="1440160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EDADABC9-4EE1-45E1-852B-EA5A9680C135}" type="datetime1">
              <a:rPr lang="de-DE" smtClean="0"/>
              <a:pPr>
                <a:defRPr/>
              </a:pPr>
              <a:t>10.12.2019</a:t>
            </a:fld>
            <a:endParaRPr lang="de-DE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776520" y="127380"/>
            <a:ext cx="1008112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758192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73" y="20959"/>
            <a:ext cx="12185790" cy="6872555"/>
          </a:xfrm>
          <a:prstGeom prst="rect">
            <a:avLst/>
          </a:prstGeom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lum bright="82000"/>
          </a:blip>
          <a:stretch>
            <a:fillRect/>
          </a:stretch>
        </p:blipFill>
        <p:spPr bwMode="auto">
          <a:xfrm>
            <a:off x="8693408" y="3573016"/>
            <a:ext cx="3095625" cy="309562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1631504" y="912813"/>
            <a:ext cx="10513168" cy="1143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5" name="Inhaltsplatzhalter 2"/>
          <p:cNvSpPr>
            <a:spLocks noGrp="1"/>
          </p:cNvSpPr>
          <p:nvPr>
            <p:ph idx="1"/>
          </p:nvPr>
        </p:nvSpPr>
        <p:spPr>
          <a:xfrm>
            <a:off x="1631504" y="2132856"/>
            <a:ext cx="10513168" cy="4594820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479376" y="127380"/>
            <a:ext cx="1440160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EDADABC9-4EE1-45E1-852B-EA5A9680C135}" type="datetime1">
              <a:rPr lang="de-DE" smtClean="0"/>
              <a:pPr>
                <a:defRPr/>
              </a:pPr>
              <a:t>10.12.2019</a:t>
            </a:fld>
            <a:endParaRPr lang="de-DE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776520" y="127380"/>
            <a:ext cx="1008112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hteck 6"/>
          <p:cNvSpPr/>
          <p:nvPr userDrawn="1"/>
        </p:nvSpPr>
        <p:spPr>
          <a:xfrm>
            <a:off x="1919536" y="127380"/>
            <a:ext cx="8460200" cy="2772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dirty="0" err="1" smtClean="0">
                <a:solidFill>
                  <a:srgbClr val="AB9DDB"/>
                </a:solidFill>
              </a:rPr>
              <a:t>Empirical</a:t>
            </a:r>
            <a:r>
              <a:rPr lang="de-DE" sz="1100" dirty="0" smtClean="0">
                <a:solidFill>
                  <a:srgbClr val="AB9DDB"/>
                </a:solidFill>
              </a:rPr>
              <a:t> Software Engineering</a:t>
            </a:r>
            <a:r>
              <a:rPr lang="de-DE" sz="1100" baseline="0" dirty="0" smtClean="0">
                <a:solidFill>
                  <a:srgbClr val="AB9DDB"/>
                </a:solidFill>
              </a:rPr>
              <a:t> </a:t>
            </a:r>
            <a:r>
              <a:rPr lang="de-DE" sz="1100" baseline="0" dirty="0">
                <a:solidFill>
                  <a:srgbClr val="AB9DDB"/>
                </a:solidFill>
              </a:rPr>
              <a:t>– Prof. Dr.-Ing. </a:t>
            </a:r>
            <a:r>
              <a:rPr lang="de-DE" sz="1100" baseline="0" dirty="0" smtClean="0">
                <a:solidFill>
                  <a:srgbClr val="AB9DDB"/>
                </a:solidFill>
              </a:rPr>
              <a:t>Janet </a:t>
            </a:r>
            <a:r>
              <a:rPr lang="de-DE" sz="1100" baseline="0" dirty="0">
                <a:solidFill>
                  <a:srgbClr val="AB9DDB"/>
                </a:solidFill>
              </a:rPr>
              <a:t>Siegmund</a:t>
            </a:r>
            <a:endParaRPr lang="de-DE" sz="1100" dirty="0">
              <a:solidFill>
                <a:srgbClr val="AB9DD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5293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84" y="-1"/>
            <a:ext cx="12202583" cy="6882025"/>
          </a:xfrm>
          <a:prstGeom prst="rect">
            <a:avLst/>
          </a:prstGeom>
        </p:spPr>
      </p:pic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1631504" y="912813"/>
            <a:ext cx="10513168" cy="1143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5" name="Inhaltsplatzhalter 2"/>
          <p:cNvSpPr>
            <a:spLocks noGrp="1"/>
          </p:cNvSpPr>
          <p:nvPr>
            <p:ph idx="1" hasCustomPrompt="1"/>
          </p:nvPr>
        </p:nvSpPr>
        <p:spPr>
          <a:xfrm>
            <a:off x="1631504" y="2132856"/>
            <a:ext cx="10513168" cy="4594820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</a:t>
            </a:r>
            <a:r>
              <a:rPr lang="de-DE" dirty="0" err="1" smtClean="0"/>
              <a:t>Ebenepain</a:t>
            </a:r>
            <a:endParaRPr lang="de-DE" dirty="0"/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479376" y="127380"/>
            <a:ext cx="1440160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EDADABC9-4EE1-45E1-852B-EA5A9680C135}" type="datetime1">
              <a:rPr lang="de-DE" smtClean="0"/>
              <a:pPr>
                <a:defRPr/>
              </a:pPr>
              <a:t>10.12.2019</a:t>
            </a:fld>
            <a:endParaRPr lang="de-DE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776520" y="127380"/>
            <a:ext cx="1008112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hteck 6"/>
          <p:cNvSpPr/>
          <p:nvPr userDrawn="1"/>
        </p:nvSpPr>
        <p:spPr>
          <a:xfrm>
            <a:off x="1919536" y="127380"/>
            <a:ext cx="8460200" cy="2772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dirty="0" err="1" smtClean="0">
                <a:solidFill>
                  <a:srgbClr val="AB9DDB"/>
                </a:solidFill>
              </a:rPr>
              <a:t>Empirical</a:t>
            </a:r>
            <a:r>
              <a:rPr lang="de-DE" sz="1100" dirty="0" smtClean="0">
                <a:solidFill>
                  <a:srgbClr val="AB9DDB"/>
                </a:solidFill>
              </a:rPr>
              <a:t> Software Engineering</a:t>
            </a:r>
            <a:r>
              <a:rPr lang="de-DE" sz="1100" baseline="0" dirty="0" smtClean="0">
                <a:solidFill>
                  <a:srgbClr val="AB9DDB"/>
                </a:solidFill>
              </a:rPr>
              <a:t> </a:t>
            </a:r>
            <a:r>
              <a:rPr lang="de-DE" sz="1100" baseline="0" dirty="0">
                <a:solidFill>
                  <a:srgbClr val="AB9DDB"/>
                </a:solidFill>
              </a:rPr>
              <a:t>– Prof. Dr.-Ing. </a:t>
            </a:r>
            <a:r>
              <a:rPr lang="de-DE" sz="1100" baseline="0" dirty="0" smtClean="0">
                <a:solidFill>
                  <a:srgbClr val="AB9DDB"/>
                </a:solidFill>
              </a:rPr>
              <a:t>Janet </a:t>
            </a:r>
            <a:r>
              <a:rPr lang="de-DE" sz="1100" baseline="0" dirty="0">
                <a:solidFill>
                  <a:srgbClr val="AB9DDB"/>
                </a:solidFill>
              </a:rPr>
              <a:t>Siegmund</a:t>
            </a:r>
            <a:endParaRPr lang="de-DE" sz="1100" dirty="0">
              <a:solidFill>
                <a:srgbClr val="AB9DDB"/>
              </a:solidFill>
            </a:endParaRP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44472" y="5348477"/>
            <a:ext cx="1342214" cy="114184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4266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84" y="-1"/>
            <a:ext cx="12202583" cy="6882025"/>
          </a:xfrm>
          <a:prstGeom prst="rect">
            <a:avLst/>
          </a:prstGeom>
        </p:spPr>
      </p:pic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1631504" y="912813"/>
            <a:ext cx="10513168" cy="1143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5" name="Inhaltsplatzhalter 2"/>
          <p:cNvSpPr>
            <a:spLocks noGrp="1"/>
          </p:cNvSpPr>
          <p:nvPr>
            <p:ph idx="1" hasCustomPrompt="1"/>
          </p:nvPr>
        </p:nvSpPr>
        <p:spPr>
          <a:xfrm>
            <a:off x="1631504" y="2132856"/>
            <a:ext cx="10513168" cy="4594820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</a:t>
            </a:r>
            <a:r>
              <a:rPr lang="de-DE" dirty="0" err="1" smtClean="0"/>
              <a:t>Ebenepain</a:t>
            </a:r>
            <a:endParaRPr lang="de-DE" dirty="0"/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479376" y="127380"/>
            <a:ext cx="1440160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EDADABC9-4EE1-45E1-852B-EA5A9680C135}" type="datetime1">
              <a:rPr lang="de-DE" smtClean="0"/>
              <a:pPr>
                <a:defRPr/>
              </a:pPr>
              <a:t>10.12.2019</a:t>
            </a:fld>
            <a:endParaRPr lang="de-DE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776520" y="127380"/>
            <a:ext cx="1008112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hteck 6"/>
          <p:cNvSpPr/>
          <p:nvPr userDrawn="1"/>
        </p:nvSpPr>
        <p:spPr>
          <a:xfrm>
            <a:off x="1919536" y="127380"/>
            <a:ext cx="8460200" cy="2772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dirty="0" err="1" smtClean="0">
                <a:solidFill>
                  <a:srgbClr val="AB9DDB"/>
                </a:solidFill>
              </a:rPr>
              <a:t>Empirical</a:t>
            </a:r>
            <a:r>
              <a:rPr lang="de-DE" sz="1100" dirty="0" smtClean="0">
                <a:solidFill>
                  <a:srgbClr val="AB9DDB"/>
                </a:solidFill>
              </a:rPr>
              <a:t> Software Engineering</a:t>
            </a:r>
            <a:r>
              <a:rPr lang="de-DE" sz="1100" baseline="0" dirty="0" smtClean="0">
                <a:solidFill>
                  <a:srgbClr val="AB9DDB"/>
                </a:solidFill>
              </a:rPr>
              <a:t> </a:t>
            </a:r>
            <a:r>
              <a:rPr lang="de-DE" sz="1100" baseline="0" dirty="0">
                <a:solidFill>
                  <a:srgbClr val="AB9DDB"/>
                </a:solidFill>
              </a:rPr>
              <a:t>– Prof. Dr.-Ing. </a:t>
            </a:r>
            <a:r>
              <a:rPr lang="de-DE" sz="1100" baseline="0" dirty="0" smtClean="0">
                <a:solidFill>
                  <a:srgbClr val="AB9DDB"/>
                </a:solidFill>
              </a:rPr>
              <a:t>Janet </a:t>
            </a:r>
            <a:r>
              <a:rPr lang="de-DE" sz="1100" baseline="0" dirty="0">
                <a:solidFill>
                  <a:srgbClr val="AB9DDB"/>
                </a:solidFill>
              </a:rPr>
              <a:t>Siegmund</a:t>
            </a:r>
            <a:endParaRPr lang="de-DE" sz="1100" dirty="0">
              <a:solidFill>
                <a:srgbClr val="AB9DDB"/>
              </a:solidFill>
            </a:endParaRPr>
          </a:p>
        </p:txBody>
      </p:sp>
      <p:pic>
        <p:nvPicPr>
          <p:cNvPr id="3" name="Grafik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60496" y="4725144"/>
            <a:ext cx="904875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82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2255574" y="6356351"/>
            <a:ext cx="1333509" cy="365125"/>
          </a:xfrm>
        </p:spPr>
        <p:txBody>
          <a:bodyPr/>
          <a:lstStyle/>
          <a:p>
            <a:fld id="{D7E08395-A5A9-411D-A3D3-851CF9301FD9}" type="datetime1">
              <a:rPr lang="de-DE" smtClean="0"/>
              <a:pPr/>
              <a:t>10.12.2019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255574" y="6356351"/>
            <a:ext cx="7078949" cy="365125"/>
          </a:xfrm>
        </p:spPr>
        <p:txBody>
          <a:bodyPr/>
          <a:lstStyle/>
          <a:p>
            <a:r>
              <a:rPr lang="de-DE" smtClean="0"/>
              <a:t>Siegmund et al.                            Understanding Programmers' Brains with fMRI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477531" y="6356351"/>
            <a:ext cx="1104869" cy="3651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10" name="Gerade Verbindung 9"/>
          <p:cNvCxnSpPr/>
          <p:nvPr userDrawn="1"/>
        </p:nvCxnSpPr>
        <p:spPr>
          <a:xfrm>
            <a:off x="0" y="6267840"/>
            <a:ext cx="12192000" cy="1588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1371" y="6343706"/>
            <a:ext cx="1553983" cy="39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761435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pPr/>
              <a:t>10.12.2019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66" r:id="rId9"/>
    <p:sldLayoutId id="2147483667" r:id="rId10"/>
    <p:sldLayoutId id="2147483668" r:id="rId11"/>
    <p:sldLayoutId id="2147483669" r:id="rId12"/>
    <p:sldLayoutId id="2147483660" r:id="rId13"/>
    <p:sldLayoutId id="2147483661" r:id="rId14"/>
    <p:sldLayoutId id="2147483664" r:id="rId15"/>
    <p:sldLayoutId id="2147483662" r:id="rId16"/>
    <p:sldLayoutId id="2147483663" r:id="rId17"/>
    <p:sldLayoutId id="2147483650" r:id="rId18"/>
    <p:sldLayoutId id="2147483651" r:id="rId19"/>
    <p:sldLayoutId id="2147483652" r:id="rId20"/>
    <p:sldLayoutId id="2147483653" r:id="rId21"/>
    <p:sldLayoutId id="2147483654" r:id="rId22"/>
    <p:sldLayoutId id="2147483655" r:id="rId23"/>
    <p:sldLayoutId id="2147483656" r:id="rId24"/>
    <p:sldLayoutId id="2147483657" r:id="rId25"/>
    <p:sldLayoutId id="2147483658" r:id="rId26"/>
    <p:sldLayoutId id="2147483659" r:id="rId2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7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9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20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3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30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32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33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34.w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37.w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38.w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9.w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40.w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41.w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42.w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46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45.w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12" Type="http://schemas.openxmlformats.org/officeDocument/2006/relationships/image" Target="../media/image52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49.wmf"/><Relationship Id="rId11" Type="http://schemas.openxmlformats.org/officeDocument/2006/relationships/oleObject" Target="../embeddings/oleObject32.bin"/><Relationship Id="rId5" Type="http://schemas.openxmlformats.org/officeDocument/2006/relationships/oleObject" Target="../embeddings/oleObject29.bin"/><Relationship Id="rId10" Type="http://schemas.openxmlformats.org/officeDocument/2006/relationships/image" Target="../media/image51.wmf"/><Relationship Id="rId4" Type="http://schemas.openxmlformats.org/officeDocument/2006/relationships/image" Target="../media/image48.wmf"/><Relationship Id="rId9" Type="http://schemas.openxmlformats.org/officeDocument/2006/relationships/oleObject" Target="../embeddings/oleObject31.bin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53.wmf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54.wmf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55.wmf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56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gif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57.wmf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59.w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58.wmf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12" Type="http://schemas.openxmlformats.org/officeDocument/2006/relationships/image" Target="../media/image64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61.wmf"/><Relationship Id="rId11" Type="http://schemas.openxmlformats.org/officeDocument/2006/relationships/oleObject" Target="../embeddings/oleObject44.bin"/><Relationship Id="rId5" Type="http://schemas.openxmlformats.org/officeDocument/2006/relationships/oleObject" Target="../embeddings/oleObject41.bin"/><Relationship Id="rId10" Type="http://schemas.openxmlformats.org/officeDocument/2006/relationships/image" Target="../media/image63.wmf"/><Relationship Id="rId4" Type="http://schemas.openxmlformats.org/officeDocument/2006/relationships/image" Target="../media/image60.wmf"/><Relationship Id="rId9" Type="http://schemas.openxmlformats.org/officeDocument/2006/relationships/oleObject" Target="../embeddings/oleObject43.bin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13" Type="http://schemas.openxmlformats.org/officeDocument/2006/relationships/oleObject" Target="../embeddings/oleObject50.bin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7.bin"/><Relationship Id="rId12" Type="http://schemas.openxmlformats.org/officeDocument/2006/relationships/image" Target="../media/image69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66.wmf"/><Relationship Id="rId11" Type="http://schemas.openxmlformats.org/officeDocument/2006/relationships/oleObject" Target="../embeddings/oleObject49.bin"/><Relationship Id="rId5" Type="http://schemas.openxmlformats.org/officeDocument/2006/relationships/oleObject" Target="../embeddings/oleObject46.bin"/><Relationship Id="rId10" Type="http://schemas.openxmlformats.org/officeDocument/2006/relationships/image" Target="../media/image68.wmf"/><Relationship Id="rId4" Type="http://schemas.openxmlformats.org/officeDocument/2006/relationships/image" Target="../media/image65.wmf"/><Relationship Id="rId9" Type="http://schemas.openxmlformats.org/officeDocument/2006/relationships/oleObject" Target="../embeddings/oleObject48.bin"/><Relationship Id="rId14" Type="http://schemas.openxmlformats.org/officeDocument/2006/relationships/image" Target="../media/image70.wmf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hyperlink" Target="http://rtutorialseries.blogspot.de/" TargetMode="External"/><Relationship Id="rId1" Type="http://schemas.openxmlformats.org/officeDocument/2006/relationships/slideLayout" Target="../slideLayouts/slideLayout9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9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9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9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9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9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78.wmf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15.wmf"/><Relationship Id="rId4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ym typeface="Symbol"/>
              </a:rPr>
              <a:t></a:t>
            </a:r>
            <a:r>
              <a:rPr lang="de-DE" baseline="30000" dirty="0" smtClean="0">
                <a:sym typeface="Symbol"/>
              </a:rPr>
              <a:t>2</a:t>
            </a:r>
            <a:r>
              <a:rPr lang="de-DE" dirty="0" smtClean="0">
                <a:sym typeface="Symbol"/>
              </a:rPr>
              <a:t>-Test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Compares</a:t>
            </a:r>
            <a:r>
              <a:rPr lang="de-DE" dirty="0" smtClean="0"/>
              <a:t> </a:t>
            </a:r>
            <a:r>
              <a:rPr lang="de-DE" dirty="0" err="1" smtClean="0"/>
              <a:t>frequencies</a:t>
            </a:r>
            <a:endParaRPr lang="de-DE" dirty="0" smtClean="0"/>
          </a:p>
          <a:p>
            <a:r>
              <a:rPr lang="de-DE" dirty="0" smtClean="0"/>
              <a:t>Can </a:t>
            </a:r>
            <a:r>
              <a:rPr lang="de-DE" dirty="0" err="1" smtClean="0"/>
              <a:t>answer</a:t>
            </a:r>
            <a:r>
              <a:rPr lang="de-DE" dirty="0" smtClean="0"/>
              <a:t> </a:t>
            </a:r>
            <a:r>
              <a:rPr lang="de-DE" dirty="0" err="1" smtClean="0"/>
              <a:t>two</a:t>
            </a:r>
            <a:r>
              <a:rPr lang="de-DE" dirty="0" smtClean="0"/>
              <a:t> </a:t>
            </a:r>
            <a:r>
              <a:rPr lang="de-DE" dirty="0" err="1" smtClean="0"/>
              <a:t>questions</a:t>
            </a:r>
            <a:r>
              <a:rPr lang="de-DE" dirty="0" smtClean="0"/>
              <a:t>:</a:t>
            </a:r>
          </a:p>
          <a:p>
            <a:pPr lvl="1"/>
            <a:r>
              <a:rPr lang="de-DE" dirty="0" smtClean="0"/>
              <a:t>Do </a:t>
            </a:r>
            <a:r>
              <a:rPr lang="de-DE" dirty="0" err="1" smtClean="0"/>
              <a:t>observed</a:t>
            </a:r>
            <a:r>
              <a:rPr lang="de-DE" dirty="0" smtClean="0"/>
              <a:t> </a:t>
            </a:r>
            <a:r>
              <a:rPr lang="de-DE" dirty="0" err="1" smtClean="0"/>
              <a:t>frequencies</a:t>
            </a:r>
            <a:r>
              <a:rPr lang="de-DE" dirty="0" smtClean="0"/>
              <a:t> </a:t>
            </a:r>
            <a:r>
              <a:rPr lang="de-DE" dirty="0" err="1" smtClean="0"/>
              <a:t>deviate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expected</a:t>
            </a:r>
            <a:r>
              <a:rPr lang="de-DE" dirty="0" smtClean="0"/>
              <a:t> </a:t>
            </a:r>
            <a:r>
              <a:rPr lang="de-DE" dirty="0" err="1" smtClean="0"/>
              <a:t>frequencies</a:t>
            </a:r>
            <a:r>
              <a:rPr lang="de-DE" dirty="0" smtClean="0"/>
              <a:t>?</a:t>
            </a:r>
          </a:p>
          <a:p>
            <a:pPr lvl="1"/>
            <a:r>
              <a:rPr lang="de-DE" dirty="0" smtClean="0"/>
              <a:t>Do </a:t>
            </a:r>
            <a:r>
              <a:rPr lang="de-DE" dirty="0" err="1" smtClean="0"/>
              <a:t>observed</a:t>
            </a:r>
            <a:r>
              <a:rPr lang="de-DE" dirty="0" smtClean="0"/>
              <a:t> </a:t>
            </a:r>
            <a:r>
              <a:rPr lang="de-DE" dirty="0" err="1" smtClean="0"/>
              <a:t>frequencies</a:t>
            </a:r>
            <a:r>
              <a:rPr lang="de-DE" dirty="0" smtClean="0"/>
              <a:t> </a:t>
            </a:r>
            <a:r>
              <a:rPr lang="de-DE" dirty="0" err="1" smtClean="0"/>
              <a:t>deviate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other</a:t>
            </a:r>
            <a:r>
              <a:rPr lang="de-DE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531590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ym typeface="Symbol"/>
              </a:rPr>
              <a:t></a:t>
            </a:r>
            <a:r>
              <a:rPr lang="de-DE" baseline="30000" dirty="0" smtClean="0">
                <a:sym typeface="Symbol"/>
              </a:rPr>
              <a:t>2</a:t>
            </a:r>
            <a:r>
              <a:rPr lang="de-DE" dirty="0" smtClean="0">
                <a:sym typeface="Symbol"/>
              </a:rPr>
              <a:t>-Test </a:t>
            </a:r>
            <a:r>
              <a:rPr lang="de-DE" dirty="0" err="1" smtClean="0">
                <a:sym typeface="Symbol"/>
              </a:rPr>
              <a:t>by</a:t>
            </a:r>
            <a:r>
              <a:rPr lang="de-DE" dirty="0" smtClean="0">
                <a:sym typeface="Symbol"/>
              </a:rPr>
              <a:t> Hand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Do </a:t>
            </a:r>
            <a:r>
              <a:rPr lang="de-DE" dirty="0" err="1" smtClean="0"/>
              <a:t>observed</a:t>
            </a:r>
            <a:r>
              <a:rPr lang="de-DE" dirty="0" smtClean="0"/>
              <a:t> </a:t>
            </a:r>
            <a:r>
              <a:rPr lang="de-DE" dirty="0" err="1" smtClean="0"/>
              <a:t>values</a:t>
            </a:r>
            <a:r>
              <a:rPr lang="de-DE" dirty="0" smtClean="0"/>
              <a:t> </a:t>
            </a:r>
            <a:r>
              <a:rPr lang="de-DE" dirty="0" err="1" smtClean="0"/>
              <a:t>deviate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expected</a:t>
            </a:r>
            <a:r>
              <a:rPr lang="de-DE" dirty="0" smtClean="0"/>
              <a:t> </a:t>
            </a:r>
            <a:r>
              <a:rPr lang="de-DE" dirty="0" err="1" smtClean="0"/>
              <a:t>vaules</a:t>
            </a:r>
            <a:r>
              <a:rPr lang="de-DE" dirty="0" smtClean="0"/>
              <a:t>?</a:t>
            </a:r>
          </a:p>
          <a:p>
            <a:r>
              <a:rPr lang="de-DE" dirty="0" err="1" smtClean="0"/>
              <a:t>Throwing</a:t>
            </a:r>
            <a:r>
              <a:rPr lang="de-DE" dirty="0" smtClean="0"/>
              <a:t> a </a:t>
            </a:r>
            <a:r>
              <a:rPr lang="de-DE" dirty="0" err="1" smtClean="0"/>
              <a:t>dice</a:t>
            </a:r>
            <a:r>
              <a:rPr lang="de-DE" dirty="0" smtClean="0"/>
              <a:t> at a bar (20 </a:t>
            </a:r>
            <a:r>
              <a:rPr lang="de-DE" dirty="0" err="1" smtClean="0"/>
              <a:t>times</a:t>
            </a:r>
            <a:r>
              <a:rPr lang="de-DE" dirty="0" smtClean="0"/>
              <a:t>)</a:t>
            </a:r>
          </a:p>
          <a:p>
            <a:endParaRPr lang="de-DE" dirty="0"/>
          </a:p>
        </p:txBody>
      </p:sp>
      <p:graphicFrame>
        <p:nvGraphicFramePr>
          <p:cNvPr id="6" name="Inhaltsplatzhalter 3"/>
          <p:cNvGraphicFramePr>
            <a:graphicFrameLocks/>
          </p:cNvGraphicFramePr>
          <p:nvPr>
            <p:extLst/>
          </p:nvPr>
        </p:nvGraphicFramePr>
        <p:xfrm>
          <a:off x="3287688" y="3429000"/>
          <a:ext cx="423430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10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58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de-DE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ysClr val="windowText" lastClr="000000"/>
                          </a:solidFill>
                        </a:rPr>
                        <a:t>Not 3</a:t>
                      </a:r>
                      <a:endParaRPr lang="de-DE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0" dirty="0" err="1" smtClean="0">
                          <a:solidFill>
                            <a:sysClr val="windowText" lastClr="000000"/>
                          </a:solidFill>
                        </a:rPr>
                        <a:t>Expected</a:t>
                      </a:r>
                      <a:endParaRPr lang="de-DE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0" dirty="0" err="1" smtClean="0">
                          <a:solidFill>
                            <a:sysClr val="windowText" lastClr="000000"/>
                          </a:solidFill>
                        </a:rPr>
                        <a:t>Observed</a:t>
                      </a:r>
                      <a:endParaRPr lang="de-DE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Objekt 6"/>
          <p:cNvGraphicFramePr>
            <a:graphicFrameLocks noChangeAspect="1"/>
          </p:cNvGraphicFramePr>
          <p:nvPr>
            <p:extLst/>
          </p:nvPr>
        </p:nvGraphicFramePr>
        <p:xfrm>
          <a:off x="2063552" y="4908452"/>
          <a:ext cx="3098800" cy="1112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46" name="Formel" r:id="rId3" imgW="1307880" imgH="469800" progId="Equation.3">
                  <p:embed/>
                </p:oleObj>
              </mc:Choice>
              <mc:Fallback>
                <p:oleObj name="Formel" r:id="rId3" imgW="1307880" imgH="469800" progId="Equation.3">
                  <p:embed/>
                  <p:pic>
                    <p:nvPicPr>
                      <p:cNvPr id="7" name="Objek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552" y="4908452"/>
                        <a:ext cx="3098800" cy="1112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>
            <p:extLst/>
          </p:nvPr>
        </p:nvGraphicFramePr>
        <p:xfrm>
          <a:off x="5519936" y="4940301"/>
          <a:ext cx="4845050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47" name="Formel" r:id="rId5" imgW="2044440" imgH="444240" progId="Equation.3">
                  <p:embed/>
                </p:oleObj>
              </mc:Choice>
              <mc:Fallback>
                <p:oleObj name="Formel" r:id="rId5" imgW="2044440" imgH="444240" progId="Equation.3">
                  <p:embed/>
                  <p:pic>
                    <p:nvPicPr>
                      <p:cNvPr id="102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9936" y="4940301"/>
                        <a:ext cx="4845050" cy="1052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Tabelle 3"/>
          <p:cNvGraphicFramePr>
            <a:graphicFrameLocks noGrp="1"/>
          </p:cNvGraphicFramePr>
          <p:nvPr>
            <p:extLst/>
          </p:nvPr>
        </p:nvGraphicFramePr>
        <p:xfrm>
          <a:off x="5337480" y="4101517"/>
          <a:ext cx="217690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58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de-DE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ysClr val="windowText" lastClr="000000"/>
                          </a:solidFill>
                        </a:rPr>
                        <a:t>20</a:t>
                      </a:r>
                      <a:endParaRPr lang="de-DE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elle 4"/>
          <p:cNvGraphicFramePr>
            <a:graphicFrameLocks noGrp="1"/>
          </p:cNvGraphicFramePr>
          <p:nvPr>
            <p:extLst/>
          </p:nvPr>
        </p:nvGraphicFramePr>
        <p:xfrm>
          <a:off x="5337480" y="3778240"/>
          <a:ext cx="217690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58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ysClr val="windowText" lastClr="000000"/>
                          </a:solidFill>
                        </a:rPr>
                        <a:t>3,33</a:t>
                      </a:r>
                      <a:endParaRPr lang="de-DE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ysClr val="windowText" lastClr="000000"/>
                          </a:solidFill>
                        </a:rPr>
                        <a:t>16,66</a:t>
                      </a:r>
                      <a:endParaRPr lang="de-DE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0669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ym typeface="Symbol"/>
              </a:rPr>
              <a:t></a:t>
            </a:r>
            <a:r>
              <a:rPr lang="de-DE" baseline="30000" dirty="0" smtClean="0">
                <a:sym typeface="Symbol"/>
              </a:rPr>
              <a:t>2</a:t>
            </a:r>
            <a:r>
              <a:rPr lang="de-DE" dirty="0" smtClean="0">
                <a:sym typeface="Symbol"/>
              </a:rPr>
              <a:t>-Test </a:t>
            </a:r>
            <a:r>
              <a:rPr lang="de-DE" dirty="0" err="1" smtClean="0">
                <a:sym typeface="Symbol"/>
              </a:rPr>
              <a:t>by</a:t>
            </a:r>
            <a:r>
              <a:rPr lang="de-DE" dirty="0" smtClean="0">
                <a:sym typeface="Symbol"/>
              </a:rPr>
              <a:t> Hand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Compare</a:t>
            </a:r>
            <a:r>
              <a:rPr lang="de-DE" dirty="0" smtClean="0"/>
              <a:t> </a:t>
            </a:r>
            <a:r>
              <a:rPr lang="de-DE" dirty="0" err="1" smtClean="0"/>
              <a:t>calculated</a:t>
            </a:r>
            <a:r>
              <a:rPr lang="de-DE" dirty="0" smtClean="0"/>
              <a:t> </a:t>
            </a:r>
            <a:r>
              <a:rPr lang="de-DE" dirty="0" err="1" smtClean="0"/>
              <a:t>value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value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table</a:t>
            </a:r>
            <a:r>
              <a:rPr lang="de-DE" dirty="0" smtClean="0"/>
              <a:t>:</a:t>
            </a:r>
          </a:p>
          <a:p>
            <a:r>
              <a:rPr lang="de-DE" dirty="0" smtClean="0"/>
              <a:t>3.84 &lt; 3.99; </a:t>
            </a:r>
            <a:r>
              <a:rPr lang="de-DE" dirty="0" err="1" smtClean="0"/>
              <a:t>significant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err="1" smtClean="0"/>
              <a:t>One-tailed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two-tailed</a:t>
            </a:r>
            <a:r>
              <a:rPr lang="de-DE" dirty="0" smtClean="0"/>
              <a:t>?</a:t>
            </a:r>
          </a:p>
          <a:p>
            <a:pPr>
              <a:buNone/>
            </a:pPr>
            <a:endParaRPr lang="de-DE" dirty="0" smtClean="0"/>
          </a:p>
          <a:p>
            <a:endParaRPr lang="de-DE" dirty="0"/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4122200"/>
              </p:ext>
            </p:extLst>
          </p:nvPr>
        </p:nvGraphicFramePr>
        <p:xfrm>
          <a:off x="2135560" y="3068960"/>
          <a:ext cx="2528887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35" name="Formel" r:id="rId3" imgW="1066680" imgH="228600" progId="Equation.3">
                  <p:embed/>
                </p:oleObj>
              </mc:Choice>
              <mc:Fallback>
                <p:oleObj name="Formel" r:id="rId3" imgW="1066680" imgH="228600" progId="Equation.3">
                  <p:embed/>
                  <p:pic>
                    <p:nvPicPr>
                      <p:cNvPr id="205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560" y="3068960"/>
                        <a:ext cx="2528887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8431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ym typeface="Symbol"/>
              </a:rPr>
              <a:t></a:t>
            </a:r>
            <a:r>
              <a:rPr lang="de-DE" baseline="30000" dirty="0" smtClean="0">
                <a:sym typeface="Symbol"/>
              </a:rPr>
              <a:t>2</a:t>
            </a:r>
            <a:r>
              <a:rPr lang="de-DE" dirty="0" smtClean="0">
                <a:sym typeface="Symbol"/>
              </a:rPr>
              <a:t>-Test </a:t>
            </a:r>
            <a:r>
              <a:rPr lang="de-DE" dirty="0" err="1" smtClean="0">
                <a:sym typeface="Symbol"/>
              </a:rPr>
              <a:t>by</a:t>
            </a:r>
            <a:r>
              <a:rPr lang="de-DE" dirty="0" smtClean="0">
                <a:sym typeface="Symbol"/>
              </a:rPr>
              <a:t> Hand</a:t>
            </a:r>
            <a:endParaRPr lang="de-DE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2081561" y="4653136"/>
            <a:ext cx="8363272" cy="16891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de-DE" sz="3200" dirty="0" err="1"/>
              <a:t>Calculate</a:t>
            </a:r>
            <a:r>
              <a:rPr lang="de-DE" sz="3200" dirty="0"/>
              <a:t> </a:t>
            </a:r>
            <a:r>
              <a:rPr lang="de-DE" sz="3200" dirty="0" err="1"/>
              <a:t>expected</a:t>
            </a:r>
            <a:r>
              <a:rPr lang="de-DE" sz="3200" dirty="0"/>
              <a:t> </a:t>
            </a:r>
            <a:r>
              <a:rPr lang="de-DE" sz="3200" dirty="0" err="1"/>
              <a:t>frequencies</a:t>
            </a:r>
            <a:r>
              <a:rPr lang="de-DE" sz="3200" dirty="0"/>
              <a:t> (</a:t>
            </a:r>
            <a:r>
              <a:rPr lang="de-DE" sz="3200" dirty="0" err="1"/>
              <a:t>Sum</a:t>
            </a:r>
            <a:r>
              <a:rPr lang="de-DE" sz="3200" dirty="0"/>
              <a:t> </a:t>
            </a:r>
            <a:r>
              <a:rPr lang="de-DE" sz="3200" dirty="0" err="1"/>
              <a:t>of</a:t>
            </a:r>
            <a:r>
              <a:rPr lang="de-DE" sz="3200" dirty="0"/>
              <a:t> </a:t>
            </a:r>
            <a:r>
              <a:rPr lang="de-DE" sz="3200" dirty="0" err="1"/>
              <a:t>row</a:t>
            </a:r>
            <a:r>
              <a:rPr lang="de-DE" sz="3200" dirty="0"/>
              <a:t>*</a:t>
            </a:r>
            <a:r>
              <a:rPr lang="de-DE" sz="3200" dirty="0" err="1"/>
              <a:t>Sum</a:t>
            </a:r>
            <a:r>
              <a:rPr lang="de-DE" sz="3200" dirty="0"/>
              <a:t> </a:t>
            </a:r>
            <a:r>
              <a:rPr lang="de-DE" sz="3200" dirty="0" err="1"/>
              <a:t>of</a:t>
            </a:r>
            <a:r>
              <a:rPr lang="de-DE" sz="3200" dirty="0"/>
              <a:t> </a:t>
            </a:r>
            <a:r>
              <a:rPr lang="de-DE" sz="3200" dirty="0" err="1"/>
              <a:t>column</a:t>
            </a:r>
            <a:r>
              <a:rPr lang="de-DE" sz="3200" dirty="0"/>
              <a:t>/Overall </a:t>
            </a:r>
            <a:r>
              <a:rPr lang="de-DE" sz="3200" dirty="0" err="1"/>
              <a:t>sum</a:t>
            </a:r>
            <a:r>
              <a:rPr lang="de-DE" sz="3200" dirty="0"/>
              <a:t>)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de-DE" sz="3200" dirty="0"/>
              <a:t>2.22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de-DE" sz="3200" dirty="0" err="1"/>
              <a:t>Degrees</a:t>
            </a:r>
            <a:r>
              <a:rPr lang="de-DE" sz="3200" dirty="0"/>
              <a:t> </a:t>
            </a:r>
            <a:r>
              <a:rPr lang="de-DE" sz="3200" dirty="0" err="1"/>
              <a:t>of</a:t>
            </a:r>
            <a:r>
              <a:rPr lang="de-DE" sz="3200" dirty="0"/>
              <a:t> </a:t>
            </a:r>
            <a:r>
              <a:rPr lang="de-DE" sz="3200" dirty="0" err="1"/>
              <a:t>freedom</a:t>
            </a:r>
            <a:r>
              <a:rPr lang="de-DE" sz="3200" dirty="0"/>
              <a:t>: (</a:t>
            </a:r>
            <a:r>
              <a:rPr lang="de-DE" sz="3200" dirty="0" err="1"/>
              <a:t>Number</a:t>
            </a:r>
            <a:r>
              <a:rPr lang="de-DE" sz="3200" dirty="0"/>
              <a:t> </a:t>
            </a:r>
            <a:r>
              <a:rPr lang="de-DE" sz="3200" dirty="0" err="1"/>
              <a:t>of</a:t>
            </a:r>
            <a:r>
              <a:rPr lang="de-DE" sz="3200" dirty="0"/>
              <a:t> </a:t>
            </a:r>
            <a:r>
              <a:rPr lang="de-DE" sz="3200" dirty="0" err="1"/>
              <a:t>rows</a:t>
            </a:r>
            <a:r>
              <a:rPr lang="de-DE" sz="3200" dirty="0"/>
              <a:t> - 1)*(</a:t>
            </a:r>
            <a:r>
              <a:rPr lang="de-DE" sz="3200" dirty="0" err="1"/>
              <a:t>Number</a:t>
            </a:r>
            <a:r>
              <a:rPr lang="de-DE" sz="3200" dirty="0"/>
              <a:t> </a:t>
            </a:r>
            <a:r>
              <a:rPr lang="de-DE" sz="3200" dirty="0" err="1"/>
              <a:t>of</a:t>
            </a:r>
            <a:r>
              <a:rPr lang="de-DE" sz="3200" dirty="0"/>
              <a:t> </a:t>
            </a:r>
            <a:r>
              <a:rPr lang="de-DE" sz="3200" dirty="0" err="1"/>
              <a:t>columns</a:t>
            </a:r>
            <a:r>
              <a:rPr lang="de-DE" sz="3200" dirty="0"/>
              <a:t> - 1)</a:t>
            </a: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1860956"/>
              </p:ext>
            </p:extLst>
          </p:nvPr>
        </p:nvGraphicFramePr>
        <p:xfrm>
          <a:off x="8112224" y="3330749"/>
          <a:ext cx="3295933" cy="108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394" name="Formel" r:id="rId3" imgW="1549080" imgH="507960" progId="Equation.3">
                  <p:embed/>
                </p:oleObj>
              </mc:Choice>
              <mc:Fallback>
                <p:oleObj name="Formel" r:id="rId3" imgW="1549080" imgH="507960" progId="Equation.3">
                  <p:embed/>
                  <p:pic>
                    <p:nvPicPr>
                      <p:cNvPr id="307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12224" y="3330749"/>
                        <a:ext cx="3295933" cy="10801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399222"/>
              </p:ext>
            </p:extLst>
          </p:nvPr>
        </p:nvGraphicFramePr>
        <p:xfrm>
          <a:off x="2279576" y="6165304"/>
          <a:ext cx="258762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395" name="Formel" r:id="rId5" imgW="1091880" imgH="228600" progId="Equation.3">
                  <p:embed/>
                </p:oleObj>
              </mc:Choice>
              <mc:Fallback>
                <p:oleObj name="Formel" r:id="rId5" imgW="1091880" imgH="228600" progId="Equation.3">
                  <p:embed/>
                  <p:pic>
                    <p:nvPicPr>
                      <p:cNvPr id="307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576" y="6165304"/>
                        <a:ext cx="2587625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3873529"/>
              </p:ext>
            </p:extLst>
          </p:nvPr>
        </p:nvGraphicFramePr>
        <p:xfrm>
          <a:off x="2624744" y="2495912"/>
          <a:ext cx="4484914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0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51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5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44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86624" marR="186624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0" dirty="0" smtClean="0">
                          <a:solidFill>
                            <a:sysClr val="windowText" lastClr="000000"/>
                          </a:solidFill>
                        </a:rPr>
                        <a:t>G</a:t>
                      </a:r>
                      <a:r>
                        <a:rPr lang="de-DE" sz="2000" b="0" baseline="0" dirty="0" smtClean="0">
                          <a:solidFill>
                            <a:sysClr val="windowText" lastClr="000000"/>
                          </a:solidFill>
                        </a:rPr>
                        <a:t> 1</a:t>
                      </a:r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86624" marR="186624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0" dirty="0" smtClean="0">
                          <a:solidFill>
                            <a:sysClr val="windowText" lastClr="000000"/>
                          </a:solidFill>
                        </a:rPr>
                        <a:t>G</a:t>
                      </a:r>
                      <a:r>
                        <a:rPr lang="de-DE" sz="2000" b="0" baseline="0" dirty="0" smtClean="0">
                          <a:solidFill>
                            <a:sysClr val="windowText" lastClr="000000"/>
                          </a:solidFill>
                        </a:rPr>
                        <a:t> 2</a:t>
                      </a:r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86624" marR="186624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0" dirty="0" smtClean="0">
                          <a:solidFill>
                            <a:sysClr val="windowText" lastClr="000000"/>
                          </a:solidFill>
                        </a:rPr>
                        <a:t>G 3</a:t>
                      </a:r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86624" marR="186624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39"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Task 1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86624" marR="186624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86624" marR="186624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18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86624" marR="186624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86624" marR="186624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Task</a:t>
                      </a:r>
                      <a:r>
                        <a:rPr lang="de-DE" sz="2000" baseline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86624" marR="186624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86624" marR="186624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86624" marR="186624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22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86624" marR="186624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7" name="Tabel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4114250"/>
              </p:ext>
            </p:extLst>
          </p:nvPr>
        </p:nvGraphicFramePr>
        <p:xfrm>
          <a:off x="2814973" y="3650371"/>
          <a:ext cx="410445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r>
                        <a:rPr lang="de-DE" sz="2000" b="0" dirty="0" err="1" smtClean="0">
                          <a:solidFill>
                            <a:sysClr val="windowText" lastClr="000000"/>
                          </a:solidFill>
                        </a:rPr>
                        <a:t>Sum</a:t>
                      </a:r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0" dirty="0" smtClean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0" dirty="0" smtClean="0">
                          <a:solidFill>
                            <a:sysClr val="windowText" lastClr="000000"/>
                          </a:solidFill>
                        </a:rPr>
                        <a:t> 33</a:t>
                      </a:r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0" dirty="0" smtClean="0">
                          <a:solidFill>
                            <a:sysClr val="windowText" lastClr="000000"/>
                          </a:solidFill>
                        </a:rPr>
                        <a:t>      38</a:t>
                      </a:r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Tabel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083468"/>
              </p:ext>
            </p:extLst>
          </p:nvPr>
        </p:nvGraphicFramePr>
        <p:xfrm>
          <a:off x="7027576" y="2847960"/>
          <a:ext cx="792088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r>
                        <a:rPr lang="de-DE" sz="2000" b="0" dirty="0" smtClean="0">
                          <a:solidFill>
                            <a:sysClr val="windowText" lastClr="000000"/>
                          </a:solidFill>
                        </a:rPr>
                        <a:t>40</a:t>
                      </a:r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39"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40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80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Rechteck 18"/>
          <p:cNvSpPr/>
          <p:nvPr/>
        </p:nvSpPr>
        <p:spPr>
          <a:xfrm>
            <a:off x="4562624" y="2956560"/>
            <a:ext cx="50405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4,5</a:t>
            </a:r>
            <a:endParaRPr lang="de-DE" dirty="0"/>
          </a:p>
        </p:txBody>
      </p:sp>
      <p:sp>
        <p:nvSpPr>
          <p:cNvPr id="20" name="Rechteck 19"/>
          <p:cNvSpPr/>
          <p:nvPr/>
        </p:nvSpPr>
        <p:spPr>
          <a:xfrm>
            <a:off x="4562624" y="3316600"/>
            <a:ext cx="50405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4,5</a:t>
            </a:r>
            <a:endParaRPr lang="de-DE" dirty="0"/>
          </a:p>
        </p:txBody>
      </p:sp>
      <p:sp>
        <p:nvSpPr>
          <p:cNvPr id="21" name="Rechteck 20"/>
          <p:cNvSpPr/>
          <p:nvPr/>
        </p:nvSpPr>
        <p:spPr>
          <a:xfrm>
            <a:off x="5487698" y="2956560"/>
            <a:ext cx="60377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16,5</a:t>
            </a:r>
            <a:endParaRPr lang="de-DE" dirty="0"/>
          </a:p>
        </p:txBody>
      </p:sp>
      <p:sp>
        <p:nvSpPr>
          <p:cNvPr id="22" name="Rechteck 21"/>
          <p:cNvSpPr/>
          <p:nvPr/>
        </p:nvSpPr>
        <p:spPr>
          <a:xfrm>
            <a:off x="5487698" y="3316600"/>
            <a:ext cx="60377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16,5</a:t>
            </a:r>
            <a:endParaRPr lang="de-DE" dirty="0"/>
          </a:p>
        </p:txBody>
      </p:sp>
      <p:sp>
        <p:nvSpPr>
          <p:cNvPr id="23" name="Rechteck 22"/>
          <p:cNvSpPr/>
          <p:nvPr/>
        </p:nvSpPr>
        <p:spPr>
          <a:xfrm>
            <a:off x="6523520" y="2956560"/>
            <a:ext cx="50405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19</a:t>
            </a:r>
            <a:endParaRPr lang="de-DE" dirty="0"/>
          </a:p>
        </p:txBody>
      </p:sp>
      <p:sp>
        <p:nvSpPr>
          <p:cNvPr id="24" name="Rechteck 23"/>
          <p:cNvSpPr/>
          <p:nvPr/>
        </p:nvSpPr>
        <p:spPr>
          <a:xfrm>
            <a:off x="6523520" y="3316600"/>
            <a:ext cx="50405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19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461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ym typeface="Symbol"/>
              </a:rPr>
              <a:t></a:t>
            </a:r>
            <a:r>
              <a:rPr lang="de-DE" baseline="30000" dirty="0" smtClean="0">
                <a:sym typeface="Symbol"/>
              </a:rPr>
              <a:t>2</a:t>
            </a:r>
            <a:r>
              <a:rPr lang="de-DE" dirty="0" smtClean="0">
                <a:sym typeface="Symbol"/>
              </a:rPr>
              <a:t>-Test </a:t>
            </a:r>
            <a:r>
              <a:rPr lang="de-DE" dirty="0" err="1" smtClean="0">
                <a:sym typeface="Symbol"/>
              </a:rPr>
              <a:t>with</a:t>
            </a:r>
            <a:r>
              <a:rPr lang="de-DE" dirty="0" smtClean="0">
                <a:sym typeface="Symbol"/>
              </a:rPr>
              <a:t> 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Define</a:t>
            </a:r>
            <a:r>
              <a:rPr lang="de-DE" dirty="0" smtClean="0"/>
              <a:t> a </a:t>
            </a:r>
            <a:r>
              <a:rPr lang="de-DE" dirty="0" err="1" smtClean="0"/>
              <a:t>matrix</a:t>
            </a:r>
            <a:r>
              <a:rPr lang="de-DE" dirty="0" smtClean="0"/>
              <a:t>:</a:t>
            </a:r>
          </a:p>
          <a:p>
            <a:r>
              <a:rPr lang="de-DE" dirty="0" err="1" smtClean="0"/>
              <a:t>freqs</a:t>
            </a:r>
            <a:r>
              <a:rPr lang="de-DE" dirty="0" smtClean="0"/>
              <a:t> &lt;- </a:t>
            </a:r>
            <a:r>
              <a:rPr lang="de-DE" dirty="0" err="1" smtClean="0"/>
              <a:t>matrix</a:t>
            </a:r>
            <a:r>
              <a:rPr lang="de-DE" dirty="0" smtClean="0"/>
              <a:t>(c(6,3,18,15,16,22),</a:t>
            </a:r>
            <a:r>
              <a:rPr lang="de-DE" dirty="0" err="1" smtClean="0"/>
              <a:t>nrow</a:t>
            </a:r>
            <a:r>
              <a:rPr lang="de-DE" dirty="0" smtClean="0"/>
              <a:t>=2)</a:t>
            </a:r>
          </a:p>
          <a:p>
            <a:r>
              <a:rPr lang="de-DE" dirty="0" err="1" smtClean="0"/>
              <a:t>chisq.test</a:t>
            </a:r>
            <a:r>
              <a:rPr lang="de-DE" dirty="0" smtClean="0"/>
              <a:t>(</a:t>
            </a:r>
            <a:r>
              <a:rPr lang="de-DE" dirty="0" err="1" smtClean="0"/>
              <a:t>freqs</a:t>
            </a:r>
            <a:r>
              <a:rPr lang="de-DE" dirty="0" smtClean="0"/>
              <a:t>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7394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ym typeface="Symbol"/>
              </a:rPr>
              <a:t></a:t>
            </a:r>
            <a:r>
              <a:rPr lang="de-DE" baseline="30000" dirty="0" smtClean="0">
                <a:sym typeface="Symbol"/>
              </a:rPr>
              <a:t>2</a:t>
            </a:r>
            <a:r>
              <a:rPr lang="de-DE" dirty="0" smtClean="0">
                <a:sym typeface="Symbol"/>
              </a:rPr>
              <a:t>-Test - </a:t>
            </a:r>
            <a:r>
              <a:rPr lang="de-DE" dirty="0" err="1" smtClean="0">
                <a:sym typeface="Symbol"/>
              </a:rPr>
              <a:t>Prerequisits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Comparison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frequencies</a:t>
            </a:r>
            <a:endParaRPr lang="de-DE" dirty="0" smtClean="0"/>
          </a:p>
          <a:p>
            <a:r>
              <a:rPr lang="de-DE" dirty="0" err="1" smtClean="0"/>
              <a:t>Expected</a:t>
            </a:r>
            <a:r>
              <a:rPr lang="de-DE" dirty="0" smtClean="0"/>
              <a:t> </a:t>
            </a:r>
            <a:r>
              <a:rPr lang="de-DE" dirty="0" err="1" smtClean="0"/>
              <a:t>frequencies</a:t>
            </a:r>
            <a:r>
              <a:rPr lang="de-DE" dirty="0" smtClean="0"/>
              <a:t> &gt; 5 (</a:t>
            </a:r>
            <a:r>
              <a:rPr lang="de-DE" dirty="0" err="1" smtClean="0"/>
              <a:t>Fisher‘s</a:t>
            </a:r>
            <a:r>
              <a:rPr lang="de-DE" dirty="0" smtClean="0"/>
              <a:t> </a:t>
            </a:r>
            <a:r>
              <a:rPr lang="de-DE" dirty="0" err="1" smtClean="0"/>
              <a:t>exact</a:t>
            </a:r>
            <a:r>
              <a:rPr lang="de-DE" dirty="0" smtClean="0"/>
              <a:t> </a:t>
            </a:r>
            <a:r>
              <a:rPr lang="de-DE" dirty="0" err="1" smtClean="0"/>
              <a:t>test</a:t>
            </a:r>
            <a:r>
              <a:rPr lang="de-DE" dirty="0" smtClean="0"/>
              <a:t>, </a:t>
            </a:r>
            <a:r>
              <a:rPr lang="de-DE" dirty="0" err="1" smtClean="0"/>
              <a:t>otherwise</a:t>
            </a:r>
            <a:r>
              <a:rPr lang="de-DE" dirty="0" smtClean="0"/>
              <a:t>)</a:t>
            </a:r>
          </a:p>
          <a:p>
            <a:r>
              <a:rPr lang="de-DE" dirty="0" smtClean="0"/>
              <a:t>Nominal </a:t>
            </a:r>
            <a:r>
              <a:rPr lang="de-DE" dirty="0" err="1" smtClean="0"/>
              <a:t>scale</a:t>
            </a:r>
            <a:r>
              <a:rPr lang="de-DE" dirty="0" smtClean="0"/>
              <a:t> type</a:t>
            </a:r>
          </a:p>
        </p:txBody>
      </p:sp>
    </p:spTree>
    <p:extLst>
      <p:ext uri="{BB962C8B-B14F-4D97-AF65-F5344CB8AC3E}">
        <p14:creationId xmlns:p14="http://schemas.microsoft.com/office/powerpoint/2010/main" val="2467501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Apply</a:t>
            </a:r>
            <a:r>
              <a:rPr lang="de-DE" dirty="0" smtClean="0"/>
              <a:t> </a:t>
            </a:r>
            <a:r>
              <a:rPr lang="de-DE" dirty="0" err="1" smtClean="0"/>
              <a:t>Which</a:t>
            </a:r>
            <a:r>
              <a:rPr lang="de-DE" dirty="0" smtClean="0"/>
              <a:t> Test?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631504" y="2132856"/>
            <a:ext cx="10009112" cy="4594820"/>
          </a:xfrm>
        </p:spPr>
        <p:txBody>
          <a:bodyPr>
            <a:normAutofit fontScale="70000" lnSpcReduction="20000"/>
          </a:bodyPr>
          <a:lstStyle/>
          <a:p>
            <a:r>
              <a:rPr lang="de-DE" dirty="0" err="1" smtClean="0"/>
              <a:t>Depends</a:t>
            </a:r>
            <a:r>
              <a:rPr lang="de-DE" dirty="0" smtClean="0"/>
              <a:t> (</a:t>
            </a:r>
            <a:r>
              <a:rPr lang="de-DE" dirty="0" err="1" smtClean="0"/>
              <a:t>mostly</a:t>
            </a:r>
            <a:r>
              <a:rPr lang="de-DE" dirty="0" smtClean="0"/>
              <a:t>) on:</a:t>
            </a:r>
          </a:p>
          <a:p>
            <a:pPr lvl="1"/>
            <a:r>
              <a:rPr lang="de-DE" dirty="0" err="1" smtClean="0"/>
              <a:t>Scale</a:t>
            </a:r>
            <a:r>
              <a:rPr lang="de-DE" dirty="0" smtClean="0"/>
              <a:t> type</a:t>
            </a:r>
          </a:p>
          <a:p>
            <a:pPr lvl="1"/>
            <a:r>
              <a:rPr lang="de-DE" dirty="0" smtClean="0"/>
              <a:t>Distribution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endParaRPr lang="de-DE" dirty="0" smtClean="0"/>
          </a:p>
          <a:p>
            <a:pPr lvl="1"/>
            <a:endParaRPr lang="de-DE" dirty="0"/>
          </a:p>
          <a:p>
            <a:r>
              <a:rPr lang="de-DE" dirty="0" smtClean="0"/>
              <a:t>T-test:</a:t>
            </a:r>
          </a:p>
          <a:p>
            <a:pPr lvl="1"/>
            <a:r>
              <a:rPr lang="de-DE" dirty="0" err="1" smtClean="0"/>
              <a:t>Metric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endParaRPr lang="de-DE" dirty="0" smtClean="0"/>
          </a:p>
          <a:p>
            <a:pPr lvl="1"/>
            <a:r>
              <a:rPr lang="de-DE" dirty="0" smtClean="0"/>
              <a:t>Normal </a:t>
            </a:r>
            <a:r>
              <a:rPr lang="de-DE" dirty="0" err="1" smtClean="0"/>
              <a:t>distribution</a:t>
            </a:r>
            <a:endParaRPr lang="de-DE" dirty="0"/>
          </a:p>
          <a:p>
            <a:pPr lvl="1"/>
            <a:r>
              <a:rPr lang="de-DE" dirty="0" err="1" smtClean="0"/>
              <a:t>Homoscedasticity</a:t>
            </a:r>
            <a:r>
              <a:rPr lang="de-DE" dirty="0" smtClean="0"/>
              <a:t> (</a:t>
            </a:r>
            <a:r>
              <a:rPr lang="de-DE" dirty="0" err="1" smtClean="0"/>
              <a:t>equal</a:t>
            </a:r>
            <a:r>
              <a:rPr lang="de-DE" dirty="0" smtClean="0"/>
              <a:t> </a:t>
            </a:r>
            <a:r>
              <a:rPr lang="de-DE" dirty="0" err="1" smtClean="0"/>
              <a:t>variances</a:t>
            </a:r>
            <a:r>
              <a:rPr lang="de-DE" dirty="0" smtClean="0"/>
              <a:t>, </a:t>
            </a:r>
            <a:r>
              <a:rPr lang="de-DE" dirty="0" err="1" smtClean="0"/>
              <a:t>Levéne</a:t>
            </a:r>
            <a:r>
              <a:rPr lang="de-DE" dirty="0" smtClean="0"/>
              <a:t> </a:t>
            </a:r>
            <a:r>
              <a:rPr lang="de-DE" dirty="0" err="1" smtClean="0"/>
              <a:t>test</a:t>
            </a:r>
            <a:r>
              <a:rPr lang="de-DE" dirty="0" smtClean="0"/>
              <a:t>)</a:t>
            </a:r>
          </a:p>
          <a:p>
            <a:r>
              <a:rPr lang="de-DE" dirty="0" smtClean="0"/>
              <a:t>Mann-Whitney-U </a:t>
            </a:r>
            <a:r>
              <a:rPr lang="de-DE" dirty="0" err="1" smtClean="0"/>
              <a:t>test</a:t>
            </a:r>
            <a:endParaRPr lang="de-DE" dirty="0" smtClean="0"/>
          </a:p>
          <a:p>
            <a:pPr lvl="1"/>
            <a:r>
              <a:rPr lang="de-DE" dirty="0" err="1" smtClean="0"/>
              <a:t>Ordinal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endParaRPr lang="de-DE" dirty="0" smtClean="0"/>
          </a:p>
          <a:p>
            <a:pPr lvl="1"/>
            <a:r>
              <a:rPr lang="de-DE" dirty="0" smtClean="0"/>
              <a:t>Non-</a:t>
            </a:r>
            <a:r>
              <a:rPr lang="de-DE" dirty="0" err="1" smtClean="0"/>
              <a:t>parametric</a:t>
            </a:r>
            <a:r>
              <a:rPr lang="de-DE" dirty="0" smtClean="0"/>
              <a:t> (i.e., </a:t>
            </a:r>
            <a:r>
              <a:rPr lang="de-DE" dirty="0" err="1" smtClean="0"/>
              <a:t>does</a:t>
            </a:r>
            <a:r>
              <a:rPr lang="de-DE" dirty="0" smtClean="0"/>
              <a:t> not care </a:t>
            </a:r>
            <a:r>
              <a:rPr lang="de-DE" dirty="0" err="1" smtClean="0"/>
              <a:t>about</a:t>
            </a:r>
            <a:r>
              <a:rPr lang="de-DE" dirty="0" smtClean="0"/>
              <a:t> </a:t>
            </a:r>
            <a:r>
              <a:rPr lang="de-DE" dirty="0" err="1" smtClean="0"/>
              <a:t>distribution</a:t>
            </a:r>
            <a:r>
              <a:rPr lang="de-DE" dirty="0" smtClean="0"/>
              <a:t>)</a:t>
            </a:r>
          </a:p>
          <a:p>
            <a:pPr lvl="1"/>
            <a:r>
              <a:rPr lang="de-DE" dirty="0" err="1" smtClean="0"/>
              <a:t>Carefull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small</a:t>
            </a:r>
            <a:r>
              <a:rPr lang="de-DE" dirty="0" smtClean="0"/>
              <a:t> </a:t>
            </a:r>
            <a:r>
              <a:rPr lang="de-DE" dirty="0" err="1" smtClean="0"/>
              <a:t>samples</a:t>
            </a:r>
            <a:r>
              <a:rPr lang="de-DE" dirty="0" smtClean="0"/>
              <a:t>, </a:t>
            </a:r>
            <a:r>
              <a:rPr lang="de-DE" dirty="0" err="1" smtClean="0"/>
              <a:t>there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special</a:t>
            </a:r>
            <a:r>
              <a:rPr lang="de-DE" dirty="0" smtClean="0"/>
              <a:t> </a:t>
            </a:r>
            <a:r>
              <a:rPr lang="de-DE" dirty="0" err="1" smtClean="0"/>
              <a:t>tables</a:t>
            </a:r>
            <a:endParaRPr lang="de-DE" dirty="0" smtClean="0"/>
          </a:p>
          <a:p>
            <a:r>
              <a:rPr lang="de-DE" dirty="0" smtClean="0"/>
              <a:t>Chi^2</a:t>
            </a:r>
          </a:p>
          <a:p>
            <a:pPr lvl="1"/>
            <a:r>
              <a:rPr lang="de-DE" dirty="0" smtClean="0"/>
              <a:t>Nominal </a:t>
            </a:r>
            <a:r>
              <a:rPr lang="de-DE" dirty="0" err="1" smtClean="0"/>
              <a:t>data</a:t>
            </a:r>
            <a:r>
              <a:rPr lang="de-DE" dirty="0" smtClean="0"/>
              <a:t> (i.e., </a:t>
            </a:r>
            <a:r>
              <a:rPr lang="de-DE" dirty="0" err="1" smtClean="0"/>
              <a:t>frequencies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Non-</a:t>
            </a:r>
            <a:r>
              <a:rPr lang="de-DE" dirty="0" err="1" smtClean="0"/>
              <a:t>parametric</a:t>
            </a:r>
            <a:endParaRPr lang="de-DE" dirty="0" smtClean="0"/>
          </a:p>
          <a:p>
            <a:pPr lvl="1"/>
            <a:r>
              <a:rPr lang="de-DE" dirty="0" err="1" smtClean="0"/>
              <a:t>Expected</a:t>
            </a:r>
            <a:r>
              <a:rPr lang="de-DE" dirty="0" smtClean="0"/>
              <a:t> </a:t>
            </a:r>
            <a:r>
              <a:rPr lang="de-DE" dirty="0" err="1" smtClean="0"/>
              <a:t>frequencies</a:t>
            </a:r>
            <a:r>
              <a:rPr lang="de-DE" dirty="0" smtClean="0"/>
              <a:t> </a:t>
            </a:r>
            <a:r>
              <a:rPr lang="de-DE" dirty="0" err="1" smtClean="0"/>
              <a:t>should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larger </a:t>
            </a:r>
            <a:r>
              <a:rPr lang="de-DE" dirty="0" err="1" smtClean="0"/>
              <a:t>than</a:t>
            </a:r>
            <a:r>
              <a:rPr lang="de-DE" dirty="0" smtClean="0"/>
              <a:t> 5</a:t>
            </a:r>
          </a:p>
          <a:p>
            <a:pPr lvl="1"/>
            <a:endParaRPr lang="de-DE" dirty="0"/>
          </a:p>
          <a:p>
            <a:endParaRPr lang="de-DE" dirty="0"/>
          </a:p>
        </p:txBody>
      </p:sp>
      <p:sp>
        <p:nvSpPr>
          <p:cNvPr id="4" name="Geschweifte Klammer rechts 3"/>
          <p:cNvSpPr/>
          <p:nvPr/>
        </p:nvSpPr>
        <p:spPr>
          <a:xfrm>
            <a:off x="6672064" y="3789040"/>
            <a:ext cx="360040" cy="50405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7176120" y="3757036"/>
            <a:ext cx="3168352" cy="89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000" dirty="0" err="1" smtClean="0"/>
              <a:t>Except</a:t>
            </a:r>
            <a:r>
              <a:rPr lang="de-DE" sz="2000" dirty="0" smtClean="0"/>
              <a:t> </a:t>
            </a:r>
            <a:r>
              <a:rPr lang="de-DE" sz="2000" dirty="0" err="1" smtClean="0"/>
              <a:t>with</a:t>
            </a:r>
            <a:r>
              <a:rPr lang="de-DE" sz="2000" dirty="0" smtClean="0"/>
              <a:t> large </a:t>
            </a:r>
            <a:r>
              <a:rPr lang="de-DE" sz="2000" dirty="0" err="1" smtClean="0"/>
              <a:t>enough</a:t>
            </a:r>
            <a:r>
              <a:rPr lang="de-DE" sz="2000" dirty="0" smtClean="0"/>
              <a:t> sample </a:t>
            </a:r>
            <a:r>
              <a:rPr lang="de-DE" sz="2000" dirty="0" err="1" smtClean="0"/>
              <a:t>sizes</a:t>
            </a:r>
            <a:r>
              <a:rPr lang="de-DE" sz="2000" dirty="0" smtClean="0"/>
              <a:t> (&gt; 30)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180065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Decision</a:t>
            </a:r>
            <a:r>
              <a:rPr lang="de-DE" dirty="0" smtClean="0"/>
              <a:t> Chart </a:t>
            </a:r>
            <a:r>
              <a:rPr lang="de-DE" dirty="0" err="1" smtClean="0"/>
              <a:t>for</a:t>
            </a:r>
            <a:r>
              <a:rPr lang="de-DE" dirty="0" smtClean="0"/>
              <a:t> Statistical Tests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23906" name="Picture 2" descr="https://www.researchgate.net/profile/Martin_Jakob2/post/What_Statistical_test_should_I_use/attachment/59d63e0dc49f478072ea8d9c/AS:273765781442574@1442282257641/image/statistical_test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528" y="2097584"/>
            <a:ext cx="8280920" cy="4559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5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Multiple </a:t>
            </a:r>
            <a:r>
              <a:rPr lang="de-DE" dirty="0" err="1" smtClean="0"/>
              <a:t>Testing</a:t>
            </a:r>
            <a:r>
              <a:rPr lang="de-DE" dirty="0" smtClean="0"/>
              <a:t> - </a:t>
            </a:r>
            <a:r>
              <a:rPr lang="de-DE" dirty="0" err="1" smtClean="0"/>
              <a:t>Example</a:t>
            </a:r>
            <a:r>
              <a:rPr lang="de-DE" dirty="0" smtClean="0"/>
              <a:t> (1)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factor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3 </a:t>
            </a:r>
            <a:r>
              <a:rPr lang="de-DE" dirty="0" err="1" smtClean="0"/>
              <a:t>levels</a:t>
            </a:r>
            <a:r>
              <a:rPr lang="de-DE" dirty="0" smtClean="0"/>
              <a:t>, </a:t>
            </a:r>
            <a:r>
              <a:rPr lang="de-DE" dirty="0" err="1" smtClean="0"/>
              <a:t>pairwise</a:t>
            </a:r>
            <a:r>
              <a:rPr lang="de-DE" dirty="0" smtClean="0"/>
              <a:t> </a:t>
            </a:r>
            <a:r>
              <a:rPr lang="de-DE" dirty="0" err="1" smtClean="0"/>
              <a:t>comparison</a:t>
            </a:r>
            <a:r>
              <a:rPr lang="de-DE" dirty="0" smtClean="0"/>
              <a:t> </a:t>
            </a:r>
            <a:r>
              <a:rPr lang="de-DE" dirty="0" err="1" smtClean="0"/>
              <a:t>between</a:t>
            </a:r>
            <a:r>
              <a:rPr lang="de-DE" dirty="0" smtClean="0"/>
              <a:t> all </a:t>
            </a:r>
            <a:r>
              <a:rPr lang="de-DE" dirty="0" err="1" smtClean="0"/>
              <a:t>levels</a:t>
            </a:r>
            <a:endParaRPr lang="de-DE" dirty="0" smtClean="0"/>
          </a:p>
          <a:p>
            <a:r>
              <a:rPr lang="de-DE" dirty="0" err="1" smtClean="0"/>
              <a:t>Altogether</a:t>
            </a:r>
            <a:r>
              <a:rPr lang="de-DE" dirty="0" smtClean="0"/>
              <a:t>:</a:t>
            </a:r>
          </a:p>
          <a:p>
            <a:endParaRPr lang="de-DE" dirty="0" smtClean="0"/>
          </a:p>
          <a:p>
            <a:r>
              <a:rPr lang="de-DE" dirty="0" err="1" smtClean="0"/>
              <a:t>Probability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correctly</a:t>
            </a:r>
            <a:r>
              <a:rPr lang="de-DE" dirty="0" smtClean="0"/>
              <a:t> </a:t>
            </a:r>
            <a:r>
              <a:rPr lang="de-DE" dirty="0" err="1" smtClean="0"/>
              <a:t>accepting</a:t>
            </a:r>
            <a:r>
              <a:rPr lang="de-DE" dirty="0" smtClean="0"/>
              <a:t> null </a:t>
            </a:r>
            <a:r>
              <a:rPr lang="de-DE" dirty="0" err="1" smtClean="0"/>
              <a:t>hypothesis</a:t>
            </a:r>
            <a:r>
              <a:rPr lang="de-DE" dirty="0" smtClean="0"/>
              <a:t>: 0.95</a:t>
            </a:r>
          </a:p>
          <a:p>
            <a:r>
              <a:rPr lang="de-DE" dirty="0" err="1"/>
              <a:t>Probability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correctly</a:t>
            </a:r>
            <a:r>
              <a:rPr lang="de-DE" dirty="0"/>
              <a:t> </a:t>
            </a:r>
            <a:r>
              <a:rPr lang="de-DE" dirty="0" err="1"/>
              <a:t>accepting</a:t>
            </a:r>
            <a:r>
              <a:rPr lang="de-DE" dirty="0"/>
              <a:t> </a:t>
            </a:r>
            <a:r>
              <a:rPr lang="de-DE" b="1" dirty="0" err="1" smtClean="0"/>
              <a:t>two</a:t>
            </a:r>
            <a:r>
              <a:rPr lang="de-DE" dirty="0" smtClean="0"/>
              <a:t> null </a:t>
            </a:r>
            <a:r>
              <a:rPr lang="de-DE" dirty="0" err="1" smtClean="0"/>
              <a:t>hypotheses</a:t>
            </a:r>
            <a:r>
              <a:rPr lang="de-DE" dirty="0" smtClean="0"/>
              <a:t>: 0.95*0.95</a:t>
            </a:r>
          </a:p>
          <a:p>
            <a:r>
              <a:rPr lang="de-DE" dirty="0" err="1"/>
              <a:t>Probability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correctly</a:t>
            </a:r>
            <a:r>
              <a:rPr lang="de-DE" dirty="0"/>
              <a:t> </a:t>
            </a:r>
            <a:r>
              <a:rPr lang="de-DE" dirty="0" err="1"/>
              <a:t>accepting</a:t>
            </a:r>
            <a:r>
              <a:rPr lang="de-DE" dirty="0"/>
              <a:t> </a:t>
            </a:r>
            <a:r>
              <a:rPr lang="de-DE" b="1" dirty="0" err="1" smtClean="0"/>
              <a:t>three</a:t>
            </a:r>
            <a:r>
              <a:rPr lang="de-DE" dirty="0" smtClean="0"/>
              <a:t> </a:t>
            </a:r>
            <a:r>
              <a:rPr lang="de-DE" dirty="0"/>
              <a:t>null </a:t>
            </a:r>
            <a:r>
              <a:rPr lang="de-DE" dirty="0" err="1"/>
              <a:t>hypotheses</a:t>
            </a:r>
            <a:r>
              <a:rPr lang="de-DE" dirty="0"/>
              <a:t>: </a:t>
            </a:r>
            <a:r>
              <a:rPr lang="de-DE" dirty="0" smtClean="0"/>
              <a:t>0.95</a:t>
            </a:r>
            <a:r>
              <a:rPr lang="de-DE" baseline="30000" dirty="0" smtClean="0"/>
              <a:t>3</a:t>
            </a:r>
            <a:r>
              <a:rPr lang="de-DE" dirty="0" smtClean="0"/>
              <a:t> </a:t>
            </a:r>
            <a:r>
              <a:rPr lang="de-DE" dirty="0"/>
              <a:t>= </a:t>
            </a:r>
            <a:r>
              <a:rPr lang="de-DE" dirty="0" smtClean="0"/>
              <a:t>0.86</a:t>
            </a:r>
            <a:endParaRPr lang="de-DE" baseline="30000" dirty="0"/>
          </a:p>
          <a:p>
            <a:r>
              <a:rPr lang="de-DE" dirty="0" err="1" smtClean="0"/>
              <a:t>Probability</a:t>
            </a:r>
            <a:r>
              <a:rPr lang="de-DE" dirty="0" smtClean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correctly</a:t>
            </a:r>
            <a:r>
              <a:rPr lang="de-DE" dirty="0"/>
              <a:t> </a:t>
            </a:r>
            <a:r>
              <a:rPr lang="de-DE" dirty="0" err="1"/>
              <a:t>accepting</a:t>
            </a:r>
            <a:r>
              <a:rPr lang="de-DE" dirty="0"/>
              <a:t> </a:t>
            </a:r>
            <a:r>
              <a:rPr lang="de-DE" b="1" dirty="0" err="1" smtClean="0"/>
              <a:t>six</a:t>
            </a:r>
            <a:r>
              <a:rPr lang="de-DE" dirty="0" smtClean="0"/>
              <a:t> </a:t>
            </a:r>
            <a:r>
              <a:rPr lang="de-DE" dirty="0"/>
              <a:t>null </a:t>
            </a:r>
            <a:r>
              <a:rPr lang="de-DE" dirty="0" err="1" smtClean="0"/>
              <a:t>hypotheses</a:t>
            </a:r>
            <a:r>
              <a:rPr lang="de-DE" dirty="0" smtClean="0"/>
              <a:t>: 0.95</a:t>
            </a:r>
            <a:r>
              <a:rPr lang="de-DE" baseline="30000" dirty="0" smtClean="0"/>
              <a:t>6</a:t>
            </a:r>
            <a:r>
              <a:rPr lang="de-DE" dirty="0" smtClean="0"/>
              <a:t> = 0.74</a:t>
            </a:r>
            <a:endParaRPr lang="de-DE" baseline="30000" dirty="0" smtClean="0"/>
          </a:p>
        </p:txBody>
      </p:sp>
      <p:graphicFrame>
        <p:nvGraphicFramePr>
          <p:cNvPr id="6451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7093040"/>
              </p:ext>
            </p:extLst>
          </p:nvPr>
        </p:nvGraphicFramePr>
        <p:xfrm>
          <a:off x="3876675" y="2565400"/>
          <a:ext cx="990600" cy="94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958" name="Formel" r:id="rId3" imgW="482400" imgH="457200" progId="Equation.3">
                  <p:embed/>
                </p:oleObj>
              </mc:Choice>
              <mc:Fallback>
                <p:oleObj name="Formel" r:id="rId3" imgW="482400" imgH="457200" progId="Equation.3">
                  <p:embed/>
                  <p:pic>
                    <p:nvPicPr>
                      <p:cNvPr id="6451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6675" y="2565400"/>
                        <a:ext cx="990600" cy="941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89556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Multiple </a:t>
            </a:r>
            <a:r>
              <a:rPr lang="de-DE" dirty="0" err="1"/>
              <a:t>Testing</a:t>
            </a:r>
            <a:r>
              <a:rPr lang="de-DE" dirty="0"/>
              <a:t> </a:t>
            </a:r>
            <a:r>
              <a:rPr lang="de-DE" dirty="0" smtClean="0"/>
              <a:t>– </a:t>
            </a:r>
            <a:r>
              <a:rPr lang="de-DE" dirty="0" err="1" smtClean="0"/>
              <a:t>Example</a:t>
            </a:r>
            <a:r>
              <a:rPr lang="de-DE" dirty="0" smtClean="0"/>
              <a:t> (2)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Probability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three</a:t>
            </a:r>
            <a:r>
              <a:rPr lang="de-DE" dirty="0" smtClean="0"/>
              <a:t> </a:t>
            </a:r>
            <a:r>
              <a:rPr lang="de-DE" dirty="0" err="1" smtClean="0"/>
              <a:t>tests</a:t>
            </a:r>
            <a:r>
              <a:rPr lang="de-DE" dirty="0" smtClean="0"/>
              <a:t>, at least 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significant</a:t>
            </a:r>
            <a:r>
              <a:rPr lang="de-DE" dirty="0" smtClean="0"/>
              <a:t>:</a:t>
            </a:r>
          </a:p>
          <a:p>
            <a:r>
              <a:rPr lang="de-DE" dirty="0" smtClean="0"/>
              <a:t>1 - 0.95</a:t>
            </a:r>
            <a:r>
              <a:rPr lang="de-DE" baseline="30000" dirty="0" smtClean="0"/>
              <a:t>3 </a:t>
            </a:r>
            <a:r>
              <a:rPr lang="de-DE" dirty="0" smtClean="0"/>
              <a:t>=</a:t>
            </a:r>
            <a:r>
              <a:rPr lang="de-DE" baseline="30000" dirty="0" smtClean="0"/>
              <a:t> </a:t>
            </a:r>
            <a:r>
              <a:rPr lang="de-DE" dirty="0" smtClean="0"/>
              <a:t>0.14</a:t>
            </a:r>
          </a:p>
          <a:p>
            <a:endParaRPr lang="de-DE" dirty="0"/>
          </a:p>
          <a:p>
            <a:r>
              <a:rPr lang="de-DE" dirty="0" err="1"/>
              <a:t>Probability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 smtClean="0"/>
              <a:t>six</a:t>
            </a:r>
            <a:r>
              <a:rPr lang="de-DE" dirty="0" smtClean="0"/>
              <a:t> </a:t>
            </a:r>
            <a:r>
              <a:rPr lang="de-DE" dirty="0" err="1" smtClean="0"/>
              <a:t>tests</a:t>
            </a:r>
            <a:r>
              <a:rPr lang="de-DE" dirty="0"/>
              <a:t>, at least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significant</a:t>
            </a:r>
            <a:r>
              <a:rPr lang="de-DE" dirty="0"/>
              <a:t>:</a:t>
            </a:r>
          </a:p>
          <a:p>
            <a:r>
              <a:rPr lang="de-DE" dirty="0"/>
              <a:t>1 - </a:t>
            </a:r>
            <a:r>
              <a:rPr lang="de-DE" dirty="0" smtClean="0"/>
              <a:t>0.95</a:t>
            </a:r>
            <a:r>
              <a:rPr lang="de-DE" baseline="30000" dirty="0"/>
              <a:t>6</a:t>
            </a:r>
            <a:r>
              <a:rPr lang="de-DE" baseline="30000" dirty="0" smtClean="0"/>
              <a:t> </a:t>
            </a:r>
            <a:r>
              <a:rPr lang="de-DE" dirty="0"/>
              <a:t>=</a:t>
            </a:r>
            <a:r>
              <a:rPr lang="de-DE" baseline="30000" dirty="0"/>
              <a:t> </a:t>
            </a:r>
            <a:r>
              <a:rPr lang="de-DE" dirty="0"/>
              <a:t>0.26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97697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Learning Goals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>
                <a:sym typeface="Symbol"/>
              </a:rPr>
              <a:t>Understand</a:t>
            </a:r>
            <a:r>
              <a:rPr lang="de-DE" dirty="0" smtClean="0">
                <a:sym typeface="Symbol"/>
              </a:rPr>
              <a:t> </a:t>
            </a:r>
            <a:r>
              <a:rPr lang="de-DE" dirty="0" err="1" smtClean="0">
                <a:sym typeface="Symbol"/>
              </a:rPr>
              <a:t>the</a:t>
            </a:r>
            <a:r>
              <a:rPr lang="de-DE" dirty="0" smtClean="0">
                <a:sym typeface="Symbol"/>
              </a:rPr>
              <a:t> </a:t>
            </a:r>
            <a:r>
              <a:rPr lang="de-DE" dirty="0" err="1" smtClean="0">
                <a:sym typeface="Symbol"/>
              </a:rPr>
              <a:t>principle</a:t>
            </a:r>
            <a:r>
              <a:rPr lang="de-DE" dirty="0" smtClean="0">
                <a:sym typeface="Symbol"/>
              </a:rPr>
              <a:t> </a:t>
            </a:r>
            <a:r>
              <a:rPr lang="de-DE" dirty="0" err="1" smtClean="0">
                <a:sym typeface="Symbol"/>
              </a:rPr>
              <a:t>of</a:t>
            </a:r>
            <a:r>
              <a:rPr lang="de-DE" dirty="0" smtClean="0">
                <a:sym typeface="Symbol"/>
              </a:rPr>
              <a:t> </a:t>
            </a:r>
            <a:r>
              <a:rPr lang="de-DE" dirty="0" err="1" smtClean="0">
                <a:sym typeface="Symbol"/>
              </a:rPr>
              <a:t>standard</a:t>
            </a:r>
            <a:r>
              <a:rPr lang="de-DE" dirty="0" smtClean="0">
                <a:sym typeface="Symbol"/>
              </a:rPr>
              <a:t> </a:t>
            </a:r>
            <a:r>
              <a:rPr lang="de-DE" dirty="0" err="1" smtClean="0">
                <a:sym typeface="Symbol"/>
              </a:rPr>
              <a:t>statistical</a:t>
            </a:r>
            <a:r>
              <a:rPr lang="de-DE" dirty="0" smtClean="0">
                <a:sym typeface="Symbol"/>
              </a:rPr>
              <a:t> </a:t>
            </a:r>
            <a:r>
              <a:rPr lang="de-DE" dirty="0" err="1" smtClean="0">
                <a:sym typeface="Symbol"/>
              </a:rPr>
              <a:t>tests</a:t>
            </a:r>
            <a:endParaRPr lang="de-DE" dirty="0" smtClean="0">
              <a:sym typeface="Symbol"/>
            </a:endParaRPr>
          </a:p>
          <a:p>
            <a:r>
              <a:rPr lang="de-DE" dirty="0" err="1" smtClean="0">
                <a:sym typeface="Symbol"/>
              </a:rPr>
              <a:t>Understand</a:t>
            </a:r>
            <a:r>
              <a:rPr lang="de-DE" dirty="0" smtClean="0">
                <a:sym typeface="Symbol"/>
              </a:rPr>
              <a:t> </a:t>
            </a:r>
            <a:r>
              <a:rPr lang="de-DE" dirty="0" err="1" smtClean="0">
                <a:sym typeface="Symbol"/>
              </a:rPr>
              <a:t>the</a:t>
            </a:r>
            <a:r>
              <a:rPr lang="de-DE" dirty="0" smtClean="0">
                <a:sym typeface="Symbol"/>
              </a:rPr>
              <a:t> </a:t>
            </a:r>
            <a:r>
              <a:rPr lang="de-DE" dirty="0" err="1" smtClean="0">
                <a:sym typeface="Symbol"/>
              </a:rPr>
              <a:t>principle</a:t>
            </a:r>
            <a:r>
              <a:rPr lang="de-DE" dirty="0" smtClean="0">
                <a:sym typeface="Symbol"/>
              </a:rPr>
              <a:t> </a:t>
            </a:r>
            <a:r>
              <a:rPr lang="de-DE" dirty="0" err="1" smtClean="0">
                <a:sym typeface="Symbol"/>
              </a:rPr>
              <a:t>of</a:t>
            </a:r>
            <a:r>
              <a:rPr lang="de-DE" dirty="0" smtClean="0">
                <a:sym typeface="Symbol"/>
              </a:rPr>
              <a:t> </a:t>
            </a:r>
            <a:r>
              <a:rPr lang="de-DE" dirty="0" err="1" smtClean="0">
                <a:sym typeface="Symbol"/>
              </a:rPr>
              <a:t>correlations</a:t>
            </a:r>
            <a:endParaRPr lang="de-DE" dirty="0" smtClean="0">
              <a:sym typeface="Symbo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Extreme </a:t>
            </a:r>
            <a:r>
              <a:rPr lang="de-DE" dirty="0" err="1" smtClean="0"/>
              <a:t>Example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631504" y="2132856"/>
            <a:ext cx="6336704" cy="4594820"/>
          </a:xfrm>
        </p:spPr>
        <p:txBody>
          <a:bodyPr/>
          <a:lstStyle/>
          <a:p>
            <a:r>
              <a:rPr lang="de-DE" dirty="0" err="1" smtClean="0">
                <a:solidFill>
                  <a:sysClr val="windowText" lastClr="000000"/>
                </a:solidFill>
                <a:sym typeface="Symbol"/>
              </a:rPr>
              <a:t>How</a:t>
            </a:r>
            <a:r>
              <a:rPr lang="de-DE" dirty="0" smtClean="0">
                <a:solidFill>
                  <a:sysClr val="windowText" lastClr="000000"/>
                </a:solidFill>
                <a:sym typeface="Symbol"/>
              </a:rPr>
              <a:t> </a:t>
            </a:r>
            <a:r>
              <a:rPr lang="de-DE" dirty="0" err="1" smtClean="0">
                <a:solidFill>
                  <a:sysClr val="windowText" lastClr="000000"/>
                </a:solidFill>
                <a:sym typeface="Symbol"/>
              </a:rPr>
              <a:t>many</a:t>
            </a:r>
            <a:r>
              <a:rPr lang="de-DE" dirty="0" smtClean="0">
                <a:solidFill>
                  <a:sysClr val="windowText" lastClr="000000"/>
                </a:solidFill>
                <a:sym typeface="Symbol"/>
              </a:rPr>
              <a:t> </a:t>
            </a:r>
            <a:r>
              <a:rPr lang="de-DE" dirty="0" err="1" smtClean="0">
                <a:solidFill>
                  <a:sysClr val="windowText" lastClr="000000"/>
                </a:solidFill>
                <a:sym typeface="Symbol"/>
              </a:rPr>
              <a:t>independent</a:t>
            </a:r>
            <a:r>
              <a:rPr lang="de-DE" dirty="0" smtClean="0">
                <a:solidFill>
                  <a:sysClr val="windowText" lastClr="000000"/>
                </a:solidFill>
                <a:sym typeface="Symbol"/>
              </a:rPr>
              <a:t> variables? </a:t>
            </a:r>
            <a:r>
              <a:rPr lang="de-DE" dirty="0" err="1" smtClean="0">
                <a:solidFill>
                  <a:sysClr val="windowText" lastClr="000000"/>
                </a:solidFill>
                <a:sym typeface="Symbol"/>
              </a:rPr>
              <a:t>How</a:t>
            </a:r>
            <a:r>
              <a:rPr lang="de-DE" dirty="0" smtClean="0">
                <a:solidFill>
                  <a:sysClr val="windowText" lastClr="000000"/>
                </a:solidFill>
                <a:sym typeface="Symbol"/>
              </a:rPr>
              <a:t> </a:t>
            </a:r>
            <a:r>
              <a:rPr lang="de-DE" dirty="0" err="1" smtClean="0">
                <a:solidFill>
                  <a:sysClr val="windowText" lastClr="000000"/>
                </a:solidFill>
                <a:sym typeface="Symbol"/>
              </a:rPr>
              <a:t>many</a:t>
            </a:r>
            <a:r>
              <a:rPr lang="de-DE" dirty="0" smtClean="0">
                <a:solidFill>
                  <a:sysClr val="windowText" lastClr="000000"/>
                </a:solidFill>
                <a:sym typeface="Symbol"/>
              </a:rPr>
              <a:t> </a:t>
            </a:r>
            <a:r>
              <a:rPr lang="de-DE" dirty="0" err="1" smtClean="0">
                <a:solidFill>
                  <a:sysClr val="windowText" lastClr="000000"/>
                </a:solidFill>
                <a:sym typeface="Symbol"/>
              </a:rPr>
              <a:t>levels</a:t>
            </a:r>
            <a:r>
              <a:rPr lang="de-DE" dirty="0" smtClean="0">
                <a:solidFill>
                  <a:sysClr val="windowText" lastClr="000000"/>
                </a:solidFill>
                <a:sym typeface="Symbol"/>
              </a:rPr>
              <a:t>?</a:t>
            </a:r>
          </a:p>
          <a:p>
            <a:r>
              <a:rPr lang="de-DE" dirty="0" smtClean="0">
                <a:solidFill>
                  <a:sysClr val="windowText" lastClr="000000"/>
                </a:solidFill>
                <a:sym typeface="Symbol"/>
              </a:rPr>
              <a:t></a:t>
            </a:r>
            <a:r>
              <a:rPr lang="de-DE" dirty="0">
                <a:solidFill>
                  <a:sysClr val="windowText" lastClr="000000"/>
                </a:solidFill>
                <a:sym typeface="Symbol"/>
              </a:rPr>
              <a:t>-</a:t>
            </a:r>
            <a:r>
              <a:rPr lang="de-DE" dirty="0" smtClean="0">
                <a:solidFill>
                  <a:sysClr val="windowText" lastClr="000000"/>
                </a:solidFill>
                <a:sym typeface="Symbol"/>
              </a:rPr>
              <a:t>Fehler (Type-1 </a:t>
            </a:r>
            <a:r>
              <a:rPr lang="de-DE" dirty="0" err="1" smtClean="0">
                <a:solidFill>
                  <a:sysClr val="windowText" lastClr="000000"/>
                </a:solidFill>
                <a:sym typeface="Symbol"/>
              </a:rPr>
              <a:t>error</a:t>
            </a:r>
            <a:r>
              <a:rPr lang="de-DE" dirty="0" smtClean="0">
                <a:solidFill>
                  <a:sysClr val="windowText" lastClr="000000"/>
                </a:solidFill>
                <a:sym typeface="Symbol"/>
              </a:rPr>
              <a:t>), </a:t>
            </a:r>
            <a:r>
              <a:rPr lang="de-DE" dirty="0" err="1" smtClean="0">
                <a:solidFill>
                  <a:sysClr val="windowText" lastClr="000000"/>
                </a:solidFill>
                <a:sym typeface="Symbol"/>
              </a:rPr>
              <a:t>that</a:t>
            </a:r>
            <a:r>
              <a:rPr lang="de-DE" dirty="0" smtClean="0">
                <a:solidFill>
                  <a:sysClr val="windowText" lastClr="000000"/>
                </a:solidFill>
                <a:sym typeface="Symbol"/>
              </a:rPr>
              <a:t> </a:t>
            </a:r>
            <a:r>
              <a:rPr lang="de-DE" dirty="0" err="1" smtClean="0">
                <a:solidFill>
                  <a:sysClr val="windowText" lastClr="000000"/>
                </a:solidFill>
                <a:sym typeface="Symbol"/>
              </a:rPr>
              <a:t>green</a:t>
            </a:r>
            <a:r>
              <a:rPr lang="de-DE" dirty="0" smtClean="0">
                <a:solidFill>
                  <a:sysClr val="windowText" lastClr="000000"/>
                </a:solidFill>
                <a:sym typeface="Symbol"/>
              </a:rPr>
              <a:t> </a:t>
            </a:r>
            <a:r>
              <a:rPr lang="de-DE" dirty="0" err="1" smtClean="0">
                <a:solidFill>
                  <a:sysClr val="windowText" lastClr="000000"/>
                </a:solidFill>
                <a:sym typeface="Symbol"/>
              </a:rPr>
              <a:t>jelly</a:t>
            </a:r>
            <a:r>
              <a:rPr lang="de-DE" dirty="0" smtClean="0">
                <a:solidFill>
                  <a:sysClr val="windowText" lastClr="000000"/>
                </a:solidFill>
                <a:sym typeface="Symbol"/>
              </a:rPr>
              <a:t> </a:t>
            </a:r>
            <a:r>
              <a:rPr lang="de-DE" dirty="0" err="1" smtClean="0">
                <a:solidFill>
                  <a:sysClr val="windowText" lastClr="000000"/>
                </a:solidFill>
                <a:sym typeface="Symbol"/>
              </a:rPr>
              <a:t>beans</a:t>
            </a:r>
            <a:r>
              <a:rPr lang="de-DE" dirty="0" smtClean="0">
                <a:solidFill>
                  <a:sysClr val="windowText" lastClr="000000"/>
                </a:solidFill>
                <a:sym typeface="Symbol"/>
              </a:rPr>
              <a:t> </a:t>
            </a:r>
            <a:r>
              <a:rPr lang="de-DE" dirty="0" err="1" smtClean="0">
                <a:solidFill>
                  <a:sysClr val="windowText" lastClr="000000"/>
                </a:solidFill>
                <a:sym typeface="Symbol"/>
              </a:rPr>
              <a:t>cause</a:t>
            </a:r>
            <a:r>
              <a:rPr lang="de-DE" dirty="0" smtClean="0">
                <a:solidFill>
                  <a:sysClr val="windowText" lastClr="000000"/>
                </a:solidFill>
                <a:sym typeface="Symbol"/>
              </a:rPr>
              <a:t> </a:t>
            </a:r>
            <a:r>
              <a:rPr lang="de-DE" dirty="0" err="1" smtClean="0">
                <a:solidFill>
                  <a:sysClr val="windowText" lastClr="000000"/>
                </a:solidFill>
                <a:sym typeface="Symbol"/>
              </a:rPr>
              <a:t>acne</a:t>
            </a:r>
            <a:r>
              <a:rPr lang="de-DE" dirty="0" smtClean="0">
                <a:solidFill>
                  <a:sysClr val="windowText" lastClr="000000"/>
                </a:solidFill>
                <a:sym typeface="Symbol"/>
              </a:rPr>
              <a:t>: </a:t>
            </a:r>
            <a:r>
              <a:rPr lang="de-DE" dirty="0" smtClean="0"/>
              <a:t>0.95</a:t>
            </a:r>
            <a:r>
              <a:rPr lang="de-DE" baseline="30000" dirty="0" smtClean="0"/>
              <a:t>25</a:t>
            </a:r>
            <a:r>
              <a:rPr lang="de-DE" dirty="0" smtClean="0"/>
              <a:t> =</a:t>
            </a:r>
            <a:r>
              <a:rPr lang="de-DE" baseline="30000" dirty="0" smtClean="0"/>
              <a:t> </a:t>
            </a:r>
            <a:r>
              <a:rPr lang="de-DE" dirty="0" smtClean="0">
                <a:solidFill>
                  <a:sysClr val="windowText" lastClr="000000"/>
                </a:solidFill>
                <a:sym typeface="Symbol"/>
              </a:rPr>
              <a:t>64%</a:t>
            </a:r>
          </a:p>
          <a:p>
            <a:r>
              <a:rPr lang="de-DE" dirty="0" err="1" smtClean="0">
                <a:solidFill>
                  <a:sysClr val="windowText" lastClr="000000"/>
                </a:solidFill>
                <a:sym typeface="Symbol"/>
              </a:rPr>
              <a:t>Adjusted</a:t>
            </a:r>
            <a:r>
              <a:rPr lang="de-DE" dirty="0" smtClean="0">
                <a:solidFill>
                  <a:sysClr val="windowText" lastClr="000000"/>
                </a:solidFill>
                <a:sym typeface="Symbol"/>
              </a:rPr>
              <a:t> </a:t>
            </a:r>
            <a:r>
              <a:rPr lang="de-DE" dirty="0" err="1" smtClean="0">
                <a:solidFill>
                  <a:sysClr val="windowText" lastClr="000000"/>
                </a:solidFill>
                <a:sym typeface="Symbol"/>
              </a:rPr>
              <a:t>significance</a:t>
            </a:r>
            <a:r>
              <a:rPr lang="de-DE" dirty="0" smtClean="0">
                <a:solidFill>
                  <a:sysClr val="windowText" lastClr="000000"/>
                </a:solidFill>
                <a:sym typeface="Symbol"/>
              </a:rPr>
              <a:t> </a:t>
            </a:r>
            <a:r>
              <a:rPr lang="de-DE" dirty="0" err="1" smtClean="0">
                <a:solidFill>
                  <a:sysClr val="windowText" lastClr="000000"/>
                </a:solidFill>
                <a:sym typeface="Symbol"/>
              </a:rPr>
              <a:t>level</a:t>
            </a:r>
            <a:r>
              <a:rPr lang="de-DE" dirty="0" smtClean="0">
                <a:solidFill>
                  <a:sysClr val="windowText" lastClr="000000"/>
                </a:solidFill>
                <a:sym typeface="Symbol"/>
              </a:rPr>
              <a:t>:</a:t>
            </a:r>
          </a:p>
          <a:p>
            <a:pPr marL="0" indent="357188">
              <a:buNone/>
            </a:pPr>
            <a:r>
              <a:rPr lang="de-DE" dirty="0" smtClean="0">
                <a:solidFill>
                  <a:sysClr val="windowText" lastClr="000000"/>
                </a:solidFill>
                <a:sym typeface="Symbol"/>
              </a:rPr>
              <a:t>0.05/20 = 0.0025</a:t>
            </a:r>
            <a:endParaRPr lang="de-DE" dirty="0">
              <a:solidFill>
                <a:sysClr val="windowText" lastClr="000000"/>
              </a:solidFill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20</a:t>
            </a:fld>
            <a:endParaRPr lang="de-DE"/>
          </a:p>
        </p:txBody>
      </p:sp>
      <p:pic>
        <p:nvPicPr>
          <p:cNvPr id="5" name="Picture 2" descr="Significan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7071" y="1391728"/>
            <a:ext cx="1923505" cy="5335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4395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3436" y="812801"/>
            <a:ext cx="5564669" cy="5366436"/>
          </a:xfrm>
          <a:prstGeom prst="rect">
            <a:avLst/>
          </a:prstGeom>
        </p:spPr>
      </p:pic>
      <p:graphicFrame>
        <p:nvGraphicFramePr>
          <p:cNvPr id="7" name="Tabelle 6"/>
          <p:cNvGraphicFramePr>
            <a:graphicFrameLocks noGrp="1"/>
          </p:cNvGraphicFramePr>
          <p:nvPr>
            <p:extLst/>
          </p:nvPr>
        </p:nvGraphicFramePr>
        <p:xfrm>
          <a:off x="2363436" y="6338678"/>
          <a:ext cx="55646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837">
                  <a:extLst>
                    <a:ext uri="{9D8B030D-6E8A-4147-A177-3AD203B41FA5}">
                      <a16:colId xmlns:a16="http://schemas.microsoft.com/office/drawing/2014/main" val="1705423966"/>
                    </a:ext>
                  </a:extLst>
                </a:gridCol>
                <a:gridCol w="503090">
                  <a:extLst>
                    <a:ext uri="{9D8B030D-6E8A-4147-A177-3AD203B41FA5}">
                      <a16:colId xmlns:a16="http://schemas.microsoft.com/office/drawing/2014/main" val="3676667620"/>
                    </a:ext>
                  </a:extLst>
                </a:gridCol>
                <a:gridCol w="503091">
                  <a:extLst>
                    <a:ext uri="{9D8B030D-6E8A-4147-A177-3AD203B41FA5}">
                      <a16:colId xmlns:a16="http://schemas.microsoft.com/office/drawing/2014/main" val="1337517012"/>
                    </a:ext>
                  </a:extLst>
                </a:gridCol>
                <a:gridCol w="524053">
                  <a:extLst>
                    <a:ext uri="{9D8B030D-6E8A-4147-A177-3AD203B41FA5}">
                      <a16:colId xmlns:a16="http://schemas.microsoft.com/office/drawing/2014/main" val="3895393518"/>
                    </a:ext>
                  </a:extLst>
                </a:gridCol>
                <a:gridCol w="503091">
                  <a:extLst>
                    <a:ext uri="{9D8B030D-6E8A-4147-A177-3AD203B41FA5}">
                      <a16:colId xmlns:a16="http://schemas.microsoft.com/office/drawing/2014/main" val="1724417420"/>
                    </a:ext>
                  </a:extLst>
                </a:gridCol>
                <a:gridCol w="492609">
                  <a:extLst>
                    <a:ext uri="{9D8B030D-6E8A-4147-A177-3AD203B41FA5}">
                      <a16:colId xmlns:a16="http://schemas.microsoft.com/office/drawing/2014/main" val="1468281682"/>
                    </a:ext>
                  </a:extLst>
                </a:gridCol>
                <a:gridCol w="484193">
                  <a:extLst>
                    <a:ext uri="{9D8B030D-6E8A-4147-A177-3AD203B41FA5}">
                      <a16:colId xmlns:a16="http://schemas.microsoft.com/office/drawing/2014/main" val="1333797229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901363935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4245380588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1912356379"/>
                    </a:ext>
                  </a:extLst>
                </a:gridCol>
                <a:gridCol w="384178">
                  <a:extLst>
                    <a:ext uri="{9D8B030D-6E8A-4147-A177-3AD203B41FA5}">
                      <a16:colId xmlns:a16="http://schemas.microsoft.com/office/drawing/2014/main" val="289456130"/>
                    </a:ext>
                  </a:extLst>
                </a:gridCol>
                <a:gridCol w="366837">
                  <a:extLst>
                    <a:ext uri="{9D8B030D-6E8A-4147-A177-3AD203B41FA5}">
                      <a16:colId xmlns:a16="http://schemas.microsoft.com/office/drawing/2014/main" val="360630040"/>
                    </a:ext>
                  </a:extLst>
                </a:gridCol>
                <a:gridCol w="407991">
                  <a:extLst>
                    <a:ext uri="{9D8B030D-6E8A-4147-A177-3AD203B41FA5}">
                      <a16:colId xmlns:a16="http://schemas.microsoft.com/office/drawing/2014/main" val="18215630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050" b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50" b="0" dirty="0" smtClean="0">
                          <a:solidFill>
                            <a:schemeClr val="tx1"/>
                          </a:solidFill>
                        </a:rPr>
                        <a:t>.01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50" b="0" dirty="0" smtClean="0">
                          <a:solidFill>
                            <a:schemeClr val="tx1"/>
                          </a:solidFill>
                        </a:rPr>
                        <a:t>.04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50" b="0" dirty="0" smtClean="0">
                          <a:solidFill>
                            <a:schemeClr val="tx1"/>
                          </a:solidFill>
                        </a:rPr>
                        <a:t>.89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50" b="0" dirty="0" smtClean="0">
                          <a:solidFill>
                            <a:schemeClr val="tx1"/>
                          </a:solidFill>
                        </a:rPr>
                        <a:t>.67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50" b="0" dirty="0" smtClean="0">
                          <a:solidFill>
                            <a:schemeClr val="tx1"/>
                          </a:solidFill>
                        </a:rPr>
                        <a:t>.02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50" b="0" dirty="0" smtClean="0">
                          <a:solidFill>
                            <a:schemeClr val="tx1"/>
                          </a:solidFill>
                        </a:rPr>
                        <a:t>.48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50" b="0" dirty="0" smtClean="0">
                          <a:solidFill>
                            <a:schemeClr val="tx1"/>
                          </a:solidFill>
                        </a:rPr>
                        <a:t>.32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50" b="0" dirty="0" smtClean="0">
                          <a:solidFill>
                            <a:schemeClr val="tx1"/>
                          </a:solidFill>
                        </a:rPr>
                        <a:t>.93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50" b="0" dirty="0" smtClean="0">
                          <a:solidFill>
                            <a:schemeClr val="tx1"/>
                          </a:solidFill>
                        </a:rPr>
                        <a:t>.71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50" b="0" dirty="0" smtClean="0">
                          <a:solidFill>
                            <a:schemeClr val="tx1"/>
                          </a:solidFill>
                        </a:rPr>
                        <a:t>.32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50" b="0" dirty="0" smtClean="0">
                          <a:solidFill>
                            <a:schemeClr val="tx1"/>
                          </a:solidFill>
                        </a:rPr>
                        <a:t>.26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8286425"/>
                  </a:ext>
                </a:extLst>
              </a:tr>
            </a:tbl>
          </a:graphicData>
        </a:graphic>
      </p:graphicFrame>
      <p:sp>
        <p:nvSpPr>
          <p:cNvPr id="10" name="Rechteck 9"/>
          <p:cNvSpPr/>
          <p:nvPr/>
        </p:nvSpPr>
        <p:spPr>
          <a:xfrm>
            <a:off x="5783218" y="3788230"/>
            <a:ext cx="2357481" cy="25223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hteck 10"/>
          <p:cNvSpPr/>
          <p:nvPr/>
        </p:nvSpPr>
        <p:spPr>
          <a:xfrm>
            <a:off x="5717905" y="1094625"/>
            <a:ext cx="2357481" cy="24178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 11"/>
          <p:cNvSpPr/>
          <p:nvPr/>
        </p:nvSpPr>
        <p:spPr>
          <a:xfrm>
            <a:off x="5749654" y="6179236"/>
            <a:ext cx="2357481" cy="5516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83832" y="912813"/>
            <a:ext cx="7560840" cy="1143000"/>
          </a:xfrm>
        </p:spPr>
        <p:txBody>
          <a:bodyPr/>
          <a:lstStyle/>
          <a:p>
            <a:r>
              <a:rPr lang="de-DE" dirty="0" smtClean="0"/>
              <a:t>Real </a:t>
            </a:r>
            <a:r>
              <a:rPr lang="de-DE" dirty="0" err="1" smtClean="0"/>
              <a:t>Example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44072" y="2132856"/>
            <a:ext cx="5400600" cy="4594820"/>
          </a:xfrm>
        </p:spPr>
        <p:txBody>
          <a:bodyPr>
            <a:normAutofit fontScale="92500" lnSpcReduction="10000"/>
          </a:bodyPr>
          <a:lstStyle/>
          <a:p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adjustment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multiple </a:t>
            </a:r>
            <a:r>
              <a:rPr lang="de-DE" dirty="0" err="1" smtClean="0"/>
              <a:t>comparisons</a:t>
            </a:r>
            <a:endParaRPr lang="de-DE" dirty="0" smtClean="0"/>
          </a:p>
          <a:p>
            <a:r>
              <a:rPr lang="de-DE" dirty="0" err="1" smtClean="0"/>
              <a:t>Bonferoni</a:t>
            </a:r>
            <a:r>
              <a:rPr lang="de-DE" dirty="0" smtClean="0"/>
              <a:t> </a:t>
            </a:r>
            <a:r>
              <a:rPr lang="de-DE" dirty="0" err="1" smtClean="0"/>
              <a:t>correction</a:t>
            </a:r>
            <a:r>
              <a:rPr lang="de-DE" dirty="0" smtClean="0"/>
              <a:t> (         )</a:t>
            </a:r>
          </a:p>
          <a:p>
            <a:pPr lvl="1"/>
            <a:r>
              <a:rPr lang="de-DE" dirty="0" smtClean="0"/>
              <a:t>0.008</a:t>
            </a:r>
          </a:p>
          <a:p>
            <a:r>
              <a:rPr lang="de-DE" dirty="0" err="1" smtClean="0"/>
              <a:t>False</a:t>
            </a:r>
            <a:r>
              <a:rPr lang="de-DE" dirty="0" smtClean="0"/>
              <a:t> </a:t>
            </a:r>
            <a:r>
              <a:rPr lang="de-DE" dirty="0" err="1"/>
              <a:t>discovery</a:t>
            </a:r>
            <a:r>
              <a:rPr lang="de-DE" dirty="0"/>
              <a:t> </a:t>
            </a:r>
            <a:r>
              <a:rPr lang="de-DE" dirty="0" smtClean="0"/>
              <a:t>rate/</a:t>
            </a:r>
            <a:r>
              <a:rPr lang="de-DE" dirty="0" err="1" smtClean="0"/>
              <a:t>Benjamini-Hochberg</a:t>
            </a:r>
            <a:r>
              <a:rPr lang="de-DE" dirty="0" smtClean="0"/>
              <a:t>:</a:t>
            </a:r>
          </a:p>
          <a:p>
            <a:pPr lvl="1"/>
            <a:r>
              <a:rPr lang="de-DE" dirty="0" smtClean="0"/>
              <a:t>0.89 &gt; </a:t>
            </a:r>
            <a:r>
              <a:rPr lang="de-DE" dirty="0"/>
              <a:t>0.05   (6/6*0.05)</a:t>
            </a:r>
          </a:p>
          <a:p>
            <a:pPr lvl="1"/>
            <a:r>
              <a:rPr lang="de-DE" dirty="0" smtClean="0"/>
              <a:t>0.67 &gt; </a:t>
            </a:r>
            <a:r>
              <a:rPr lang="de-DE" dirty="0"/>
              <a:t>0.042 (5/6*0.05)</a:t>
            </a:r>
          </a:p>
          <a:p>
            <a:pPr lvl="1"/>
            <a:r>
              <a:rPr lang="de-DE" dirty="0" smtClean="0"/>
              <a:t>0.48 &gt; </a:t>
            </a:r>
            <a:r>
              <a:rPr lang="de-DE" dirty="0"/>
              <a:t>0.033 (4/6*0.05)</a:t>
            </a:r>
            <a:endParaRPr lang="en-US" dirty="0"/>
          </a:p>
          <a:p>
            <a:pPr lvl="1"/>
            <a:r>
              <a:rPr lang="de-DE" dirty="0" smtClean="0"/>
              <a:t>0.04 &gt; </a:t>
            </a:r>
            <a:r>
              <a:rPr lang="de-DE" dirty="0"/>
              <a:t>0.025 (3/6*0.05)</a:t>
            </a:r>
          </a:p>
          <a:p>
            <a:pPr lvl="1"/>
            <a:r>
              <a:rPr lang="de-DE" dirty="0" smtClean="0"/>
              <a:t>0.02 &gt; 0.017 </a:t>
            </a:r>
            <a:r>
              <a:rPr lang="de-DE" dirty="0"/>
              <a:t>(2/6*0.05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0.01 &gt; 0.008 (1/6*0.05</a:t>
            </a:r>
            <a:r>
              <a:rPr lang="de-DE" dirty="0"/>
              <a:t>)</a:t>
            </a:r>
          </a:p>
          <a:p>
            <a:pPr marL="457200" lvl="1" indent="0">
              <a:buNone/>
            </a:pPr>
            <a:endParaRPr lang="de-DE" dirty="0" smtClean="0"/>
          </a:p>
          <a:p>
            <a:pPr marL="457200" lvl="1" indent="0">
              <a:buNone/>
            </a:pPr>
            <a:endParaRPr lang="de-DE" dirty="0" smtClean="0"/>
          </a:p>
          <a:p>
            <a:pPr lvl="1"/>
            <a:endParaRPr lang="de-DE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CCD61-D1C9-4FCA-8905-89C8D191B851}" type="slidenum">
              <a:rPr lang="en-US" smtClean="0"/>
              <a:t>21</a:t>
            </a:fld>
            <a:endParaRPr lang="en-US"/>
          </a:p>
        </p:txBody>
      </p:sp>
      <p:graphicFrame>
        <p:nvGraphicFramePr>
          <p:cNvPr id="1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5319454"/>
              </p:ext>
            </p:extLst>
          </p:nvPr>
        </p:nvGraphicFramePr>
        <p:xfrm>
          <a:off x="9840416" y="2852936"/>
          <a:ext cx="69215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42" name="Formel" r:id="rId5" imgW="291960" imgH="177480" progId="Equation.3">
                  <p:embed/>
                </p:oleObj>
              </mc:Choice>
              <mc:Fallback>
                <p:oleObj name="Formel" r:id="rId5" imgW="291960" imgH="177480" progId="Equation.3">
                  <p:embed/>
                  <p:pic>
                    <p:nvPicPr>
                      <p:cNvPr id="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40416" y="2852936"/>
                        <a:ext cx="692150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05939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Experiments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Do </a:t>
            </a:r>
            <a:r>
              <a:rPr lang="de-DE" dirty="0" err="1" smtClean="0"/>
              <a:t>code</a:t>
            </a:r>
            <a:r>
              <a:rPr lang="de-DE" dirty="0" smtClean="0"/>
              <a:t> </a:t>
            </a:r>
            <a:r>
              <a:rPr lang="de-DE" dirty="0" err="1" smtClean="0"/>
              <a:t>clones</a:t>
            </a:r>
            <a:r>
              <a:rPr lang="de-DE" dirty="0" smtClean="0"/>
              <a:t> </a:t>
            </a:r>
            <a:r>
              <a:rPr lang="de-DE" dirty="0" err="1" smtClean="0"/>
              <a:t>affect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quality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source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r>
              <a:rPr lang="de-DE" dirty="0" smtClean="0"/>
              <a:t>?</a:t>
            </a:r>
          </a:p>
          <a:p>
            <a:r>
              <a:rPr lang="de-DE" dirty="0" smtClean="0"/>
              <a:t>Pair </a:t>
            </a:r>
            <a:r>
              <a:rPr lang="de-DE" dirty="0" err="1" smtClean="0"/>
              <a:t>programming</a:t>
            </a:r>
            <a:r>
              <a:rPr lang="de-DE" dirty="0" smtClean="0"/>
              <a:t> </a:t>
            </a:r>
            <a:r>
              <a:rPr lang="de-DE" dirty="0" err="1" smtClean="0"/>
              <a:t>improves</a:t>
            </a:r>
            <a:r>
              <a:rPr lang="de-DE" dirty="0" smtClean="0"/>
              <a:t> </a:t>
            </a:r>
            <a:r>
              <a:rPr lang="de-DE" dirty="0" err="1" smtClean="0"/>
              <a:t>software</a:t>
            </a:r>
            <a:r>
              <a:rPr lang="de-DE" dirty="0" smtClean="0"/>
              <a:t> </a:t>
            </a:r>
            <a:r>
              <a:rPr lang="de-DE" dirty="0" err="1" smtClean="0"/>
              <a:t>development</a:t>
            </a:r>
            <a:endParaRPr lang="de-DE" dirty="0" smtClean="0"/>
          </a:p>
          <a:p>
            <a:r>
              <a:rPr lang="de-DE" dirty="0" err="1" smtClean="0"/>
              <a:t>Testing</a:t>
            </a:r>
            <a:r>
              <a:rPr lang="de-DE" dirty="0" smtClean="0"/>
              <a:t> </a:t>
            </a:r>
            <a:r>
              <a:rPr lang="de-DE" dirty="0" err="1" smtClean="0"/>
              <a:t>improves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quality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source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Define</a:t>
            </a:r>
            <a:r>
              <a:rPr lang="de-DE" dirty="0" smtClean="0"/>
              <a:t>:</a:t>
            </a:r>
          </a:p>
          <a:p>
            <a:pPr lvl="1"/>
            <a:r>
              <a:rPr lang="de-DE" dirty="0" err="1" smtClean="0"/>
              <a:t>Hypotheses</a:t>
            </a:r>
            <a:r>
              <a:rPr lang="de-DE" dirty="0" smtClean="0"/>
              <a:t> (</a:t>
            </a:r>
            <a:r>
              <a:rPr lang="de-DE" dirty="0" err="1" smtClean="0"/>
              <a:t>Remember</a:t>
            </a:r>
            <a:r>
              <a:rPr lang="de-DE" dirty="0" smtClean="0"/>
              <a:t>: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concrete</a:t>
            </a:r>
            <a:r>
              <a:rPr lang="de-DE" dirty="0" smtClean="0"/>
              <a:t>, not </a:t>
            </a:r>
            <a:r>
              <a:rPr lang="de-DE" dirty="0" err="1" smtClean="0"/>
              <a:t>complete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Variables (Independent, </a:t>
            </a:r>
            <a:r>
              <a:rPr lang="de-DE" dirty="0" err="1" smtClean="0"/>
              <a:t>dependent</a:t>
            </a:r>
            <a:r>
              <a:rPr lang="de-DE" dirty="0" smtClean="0"/>
              <a:t>, </a:t>
            </a:r>
            <a:r>
              <a:rPr lang="de-DE" dirty="0" err="1" smtClean="0"/>
              <a:t>confounding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Experimental design</a:t>
            </a:r>
          </a:p>
          <a:p>
            <a:pPr lvl="1"/>
            <a:r>
              <a:rPr lang="de-DE" dirty="0" smtClean="0"/>
              <a:t>Analysis </a:t>
            </a:r>
            <a:r>
              <a:rPr lang="de-DE" dirty="0" err="1" smtClean="0"/>
              <a:t>protocol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1038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315447" y="2129433"/>
            <a:ext cx="5157192" cy="3867894"/>
          </a:xfrm>
          <a:prstGeom prst="rect">
            <a:avLst/>
          </a:prstGeom>
        </p:spPr>
      </p:pic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631504" y="2132856"/>
            <a:ext cx="5256584" cy="4594820"/>
          </a:xfrm>
        </p:spPr>
        <p:txBody>
          <a:bodyPr/>
          <a:lstStyle/>
          <a:p>
            <a:r>
              <a:rPr lang="de-DE" dirty="0" smtClean="0"/>
              <a:t>Mann-Whitney-U:</a:t>
            </a:r>
          </a:p>
          <a:p>
            <a:pPr lvl="1"/>
            <a:r>
              <a:rPr lang="de-DE" dirty="0" err="1" smtClean="0"/>
              <a:t>U</a:t>
            </a:r>
            <a:r>
              <a:rPr lang="de-DE" baseline="-25000" dirty="0" err="1" smtClean="0"/>
              <a:t>krit</a:t>
            </a:r>
            <a:r>
              <a:rPr lang="de-DE" dirty="0" smtClean="0"/>
              <a:t>: 20; </a:t>
            </a:r>
            <a:r>
              <a:rPr lang="de-DE" dirty="0" err="1" smtClean="0"/>
              <a:t>U</a:t>
            </a:r>
            <a:r>
              <a:rPr lang="de-DE" baseline="-25000" dirty="0" err="1" smtClean="0"/>
              <a:t>observed</a:t>
            </a:r>
            <a:r>
              <a:rPr lang="de-DE" dirty="0" smtClean="0"/>
              <a:t>: 87.5</a:t>
            </a:r>
            <a:endParaRPr lang="de-DE" dirty="0"/>
          </a:p>
          <a:p>
            <a:pPr lvl="1"/>
            <a:r>
              <a:rPr lang="de-DE" dirty="0" err="1" smtClean="0"/>
              <a:t>U</a:t>
            </a:r>
            <a:r>
              <a:rPr lang="de-DE" baseline="-25000" dirty="0" err="1" smtClean="0"/>
              <a:t>observed</a:t>
            </a:r>
            <a:r>
              <a:rPr lang="de-DE" dirty="0" smtClean="0"/>
              <a:t> </a:t>
            </a:r>
            <a:r>
              <a:rPr lang="de-DE" dirty="0" err="1" smtClean="0"/>
              <a:t>needs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b="1" dirty="0" err="1" smtClean="0"/>
              <a:t>smaller</a:t>
            </a:r>
            <a:r>
              <a:rPr lang="de-DE" dirty="0" smtClean="0"/>
              <a:t> </a:t>
            </a:r>
            <a:r>
              <a:rPr lang="de-DE" dirty="0" err="1" smtClean="0"/>
              <a:t>than</a:t>
            </a:r>
            <a:r>
              <a:rPr lang="de-DE" dirty="0" smtClean="0"/>
              <a:t> </a:t>
            </a:r>
            <a:r>
              <a:rPr lang="de-DE" dirty="0" err="1"/>
              <a:t>U</a:t>
            </a:r>
            <a:r>
              <a:rPr lang="de-DE" baseline="-25000" dirty="0" err="1"/>
              <a:t>krit</a:t>
            </a:r>
            <a:r>
              <a:rPr lang="de-DE" baseline="-25000" dirty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indicate</a:t>
            </a:r>
            <a:r>
              <a:rPr lang="de-DE" dirty="0" smtClean="0"/>
              <a:t> a </a:t>
            </a:r>
            <a:r>
              <a:rPr lang="de-DE" dirty="0" err="1" smtClean="0"/>
              <a:t>difference</a:t>
            </a:r>
            <a:endParaRPr lang="de-DE" dirty="0" smtClean="0"/>
          </a:p>
          <a:p>
            <a:r>
              <a:rPr lang="de-DE" dirty="0" smtClean="0"/>
              <a:t>Standard normal </a:t>
            </a:r>
            <a:r>
              <a:rPr lang="de-DE" dirty="0" err="1" smtClean="0"/>
              <a:t>distribution</a:t>
            </a:r>
            <a:r>
              <a:rPr lang="de-DE" dirty="0" smtClean="0"/>
              <a:t> (Bortz: Statistik für Human- und Sozialwissenschaftler)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Open </a:t>
            </a:r>
            <a:r>
              <a:rPr lang="de-DE" dirty="0" err="1" smtClean="0"/>
              <a:t>Questions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Last Time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2811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Correlation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Value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relationship</a:t>
            </a:r>
            <a:r>
              <a:rPr lang="de-DE" dirty="0" smtClean="0"/>
              <a:t> in </a:t>
            </a:r>
            <a:r>
              <a:rPr lang="de-DE" dirty="0" err="1" smtClean="0"/>
              <a:t>data</a:t>
            </a:r>
            <a:endParaRPr lang="de-DE" dirty="0" smtClean="0"/>
          </a:p>
          <a:p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causality</a:t>
            </a:r>
            <a:endParaRPr lang="de-DE" dirty="0" smtClean="0"/>
          </a:p>
          <a:p>
            <a:r>
              <a:rPr lang="de-DE" dirty="0" smtClean="0"/>
              <a:t>Values </a:t>
            </a:r>
            <a:r>
              <a:rPr lang="de-DE" dirty="0" err="1" smtClean="0"/>
              <a:t>range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: -1 &lt;= r &lt;=+1</a:t>
            </a:r>
          </a:p>
          <a:p>
            <a:r>
              <a:rPr lang="de-DE" dirty="0" smtClean="0"/>
              <a:t> r : 0.0-0.1: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relationship</a:t>
            </a:r>
            <a:endParaRPr lang="de-DE" dirty="0" smtClean="0"/>
          </a:p>
          <a:p>
            <a:r>
              <a:rPr lang="de-DE" dirty="0" smtClean="0"/>
              <a:t> r : 0.1-0.3: </a:t>
            </a:r>
            <a:r>
              <a:rPr lang="de-DE" dirty="0" err="1" smtClean="0"/>
              <a:t>weak</a:t>
            </a:r>
            <a:r>
              <a:rPr lang="de-DE" dirty="0" smtClean="0"/>
              <a:t> </a:t>
            </a:r>
            <a:r>
              <a:rPr lang="de-DE" dirty="0" err="1" smtClean="0"/>
              <a:t>relationship</a:t>
            </a:r>
            <a:endParaRPr lang="de-DE" dirty="0" smtClean="0"/>
          </a:p>
          <a:p>
            <a:r>
              <a:rPr lang="de-DE" dirty="0" smtClean="0"/>
              <a:t> r : 0.3-0.5: median </a:t>
            </a:r>
            <a:r>
              <a:rPr lang="de-DE" dirty="0" err="1" smtClean="0"/>
              <a:t>relationship</a:t>
            </a:r>
            <a:endParaRPr lang="de-DE" dirty="0" smtClean="0"/>
          </a:p>
          <a:p>
            <a:r>
              <a:rPr lang="de-DE" dirty="0" smtClean="0"/>
              <a:t> r : &gt;0.5: strong </a:t>
            </a:r>
            <a:r>
              <a:rPr lang="de-DE" dirty="0" err="1" smtClean="0"/>
              <a:t>relationship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</p:txBody>
      </p:sp>
      <p:cxnSp>
        <p:nvCxnSpPr>
          <p:cNvPr id="6" name="Gerade Verbindung 5"/>
          <p:cNvCxnSpPr/>
          <p:nvPr/>
        </p:nvCxnSpPr>
        <p:spPr>
          <a:xfrm>
            <a:off x="2423592" y="3572967"/>
            <a:ext cx="0" cy="432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6"/>
          <p:cNvCxnSpPr/>
          <p:nvPr/>
        </p:nvCxnSpPr>
        <p:spPr>
          <a:xfrm>
            <a:off x="3431704" y="3572967"/>
            <a:ext cx="0" cy="432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7"/>
          <p:cNvCxnSpPr/>
          <p:nvPr/>
        </p:nvCxnSpPr>
        <p:spPr>
          <a:xfrm>
            <a:off x="2423592" y="4005015"/>
            <a:ext cx="0" cy="432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8"/>
          <p:cNvCxnSpPr/>
          <p:nvPr/>
        </p:nvCxnSpPr>
        <p:spPr>
          <a:xfrm>
            <a:off x="3431704" y="4077072"/>
            <a:ext cx="0" cy="432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/>
          <p:cNvCxnSpPr/>
          <p:nvPr/>
        </p:nvCxnSpPr>
        <p:spPr>
          <a:xfrm>
            <a:off x="2423592" y="4581128"/>
            <a:ext cx="0" cy="432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/>
        </p:nvCxnSpPr>
        <p:spPr>
          <a:xfrm>
            <a:off x="3431704" y="4509120"/>
            <a:ext cx="0" cy="432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>
          <a:xfrm>
            <a:off x="2423592" y="5013176"/>
            <a:ext cx="0" cy="432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/>
        </p:nvCxnSpPr>
        <p:spPr>
          <a:xfrm>
            <a:off x="3071664" y="5013176"/>
            <a:ext cx="0" cy="432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6168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Visualization</a:t>
            </a:r>
            <a:endParaRPr lang="de-DE" dirty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890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576" y="2348830"/>
            <a:ext cx="748665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909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9701" y="4537670"/>
            <a:ext cx="5486400" cy="177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755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Significance</a:t>
            </a:r>
            <a:r>
              <a:rPr lang="de-DE" dirty="0" smtClean="0"/>
              <a:t> Tests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Correlation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Depending</a:t>
            </a:r>
            <a:r>
              <a:rPr lang="de-DE" dirty="0" smtClean="0"/>
              <a:t> on </a:t>
            </a:r>
            <a:r>
              <a:rPr lang="de-DE" dirty="0" err="1" smtClean="0"/>
              <a:t>correlation</a:t>
            </a:r>
            <a:r>
              <a:rPr lang="de-DE" dirty="0" smtClean="0"/>
              <a:t> </a:t>
            </a:r>
            <a:r>
              <a:rPr lang="de-DE" dirty="0" err="1" smtClean="0"/>
              <a:t>there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different </a:t>
            </a:r>
            <a:r>
              <a:rPr lang="de-DE" dirty="0" err="1" smtClean="0"/>
              <a:t>tests</a:t>
            </a:r>
            <a:endParaRPr lang="de-DE" dirty="0" smtClean="0"/>
          </a:p>
          <a:p>
            <a:r>
              <a:rPr lang="de-DE" dirty="0" smtClean="0"/>
              <a:t>Null </a:t>
            </a:r>
            <a:r>
              <a:rPr lang="de-DE" dirty="0" err="1" smtClean="0"/>
              <a:t>hypotheses</a:t>
            </a:r>
            <a:r>
              <a:rPr lang="de-DE" dirty="0" smtClean="0"/>
              <a:t>:</a:t>
            </a:r>
          </a:p>
          <a:p>
            <a:pPr lvl="1"/>
            <a:r>
              <a:rPr lang="de-DE" dirty="0" smtClean="0"/>
              <a:t>H0: r = 0</a:t>
            </a:r>
          </a:p>
          <a:p>
            <a:r>
              <a:rPr lang="de-DE" dirty="0" err="1" smtClean="0"/>
              <a:t>Significance</a:t>
            </a:r>
            <a:r>
              <a:rPr lang="de-DE" dirty="0" smtClean="0"/>
              <a:t> </a:t>
            </a:r>
            <a:r>
              <a:rPr lang="de-DE" dirty="0" err="1" smtClean="0"/>
              <a:t>means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correlation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most</a:t>
            </a:r>
            <a:r>
              <a:rPr lang="de-DE" dirty="0" smtClean="0"/>
              <a:t> </a:t>
            </a:r>
            <a:r>
              <a:rPr lang="de-DE" dirty="0" err="1" smtClean="0"/>
              <a:t>likely</a:t>
            </a:r>
            <a:r>
              <a:rPr lang="de-DE" dirty="0" smtClean="0"/>
              <a:t> different </a:t>
            </a:r>
            <a:r>
              <a:rPr lang="de-DE" dirty="0" err="1" smtClean="0"/>
              <a:t>from</a:t>
            </a:r>
            <a:r>
              <a:rPr lang="de-DE" dirty="0" smtClean="0"/>
              <a:t> 0s</a:t>
            </a:r>
          </a:p>
        </p:txBody>
      </p:sp>
    </p:spTree>
    <p:extLst>
      <p:ext uri="{BB962C8B-B14F-4D97-AF65-F5344CB8AC3E}">
        <p14:creationId xmlns:p14="http://schemas.microsoft.com/office/powerpoint/2010/main" val="491486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Careful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Small, but </a:t>
            </a:r>
            <a:r>
              <a:rPr lang="de-DE" dirty="0" err="1" smtClean="0"/>
              <a:t>Significant</a:t>
            </a:r>
            <a:r>
              <a:rPr lang="de-DE" dirty="0" smtClean="0"/>
              <a:t> </a:t>
            </a:r>
            <a:r>
              <a:rPr lang="de-DE" dirty="0" err="1" smtClean="0"/>
              <a:t>Correlations</a:t>
            </a:r>
            <a:r>
              <a:rPr lang="de-DE" dirty="0" smtClean="0"/>
              <a:t>!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Back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t </a:t>
            </a:r>
            <a:r>
              <a:rPr lang="de-DE" dirty="0" err="1" smtClean="0"/>
              <a:t>test</a:t>
            </a:r>
            <a:r>
              <a:rPr lang="de-DE" dirty="0" smtClean="0"/>
              <a:t>: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27</a:t>
            </a:fld>
            <a:endParaRPr lang="de-DE"/>
          </a:p>
        </p:txBody>
      </p:sp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8066385"/>
              </p:ext>
            </p:extLst>
          </p:nvPr>
        </p:nvGraphicFramePr>
        <p:xfrm>
          <a:off x="3016250" y="2996952"/>
          <a:ext cx="1643074" cy="12090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004" name="Formel" r:id="rId3" imgW="672840" imgH="495000" progId="Equation.3">
                  <p:embed/>
                </p:oleObj>
              </mc:Choice>
              <mc:Fallback>
                <p:oleObj name="Formel" r:id="rId3" imgW="672840" imgH="495000" progId="Equation.3">
                  <p:embed/>
                  <p:pic>
                    <p:nvPicPr>
                      <p:cNvPr id="5" name="Objek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6250" y="2996952"/>
                        <a:ext cx="1643074" cy="120905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1" name="Inhaltsplatzhalter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2033179"/>
              </p:ext>
            </p:extLst>
          </p:nvPr>
        </p:nvGraphicFramePr>
        <p:xfrm>
          <a:off x="3016250" y="4695257"/>
          <a:ext cx="6364288" cy="1446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005" name="Formel" r:id="rId5" imgW="3073320" imgH="698400" progId="Equation.3">
                  <p:embed/>
                </p:oleObj>
              </mc:Choice>
              <mc:Fallback>
                <p:oleObj name="Formel" r:id="rId5" imgW="3073320" imgH="698400" progId="Equation.3">
                  <p:embed/>
                  <p:pic>
                    <p:nvPicPr>
                      <p:cNvPr id="53251" name="Inhaltsplatzhalter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6250" y="4695257"/>
                        <a:ext cx="6364288" cy="1446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3701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Pearson‘s</a:t>
            </a:r>
            <a:r>
              <a:rPr lang="de-DE" dirty="0" smtClean="0"/>
              <a:t> 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Metric-Metric</a:t>
            </a:r>
            <a:endParaRPr lang="de-DE" dirty="0" smtClean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r>
              <a:rPr lang="de-DE" dirty="0" smtClean="0"/>
              <a:t>R: </a:t>
            </a:r>
            <a:r>
              <a:rPr lang="de-DE" dirty="0" err="1" smtClean="0"/>
              <a:t>cor.test</a:t>
            </a:r>
            <a:r>
              <a:rPr lang="de-DE" dirty="0" smtClean="0"/>
              <a:t>(rt1,rt2,method </a:t>
            </a:r>
            <a:r>
              <a:rPr lang="de-DE" dirty="0"/>
              <a:t>= "</a:t>
            </a:r>
            <a:r>
              <a:rPr lang="de-DE" dirty="0" err="1" smtClean="0"/>
              <a:t>pearson</a:t>
            </a:r>
            <a:r>
              <a:rPr lang="de-DE" dirty="0" smtClean="0"/>
              <a:t>")</a:t>
            </a:r>
            <a:endParaRPr lang="de-DE" dirty="0"/>
          </a:p>
        </p:txBody>
      </p:sp>
      <p:graphicFrame>
        <p:nvGraphicFramePr>
          <p:cNvPr id="4" name="Objekt 3"/>
          <p:cNvGraphicFramePr>
            <a:graphicFrameLocks noChangeAspect="1"/>
          </p:cNvGraphicFramePr>
          <p:nvPr/>
        </p:nvGraphicFramePr>
        <p:xfrm>
          <a:off x="2423592" y="2903797"/>
          <a:ext cx="4637194" cy="15332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84" name="Formel" r:id="rId3" imgW="1574640" imgH="520560" progId="Equation.3">
                  <p:embed/>
                </p:oleObj>
              </mc:Choice>
              <mc:Fallback>
                <p:oleObj name="Formel" r:id="rId3" imgW="1574640" imgH="520560" progId="Equation.3">
                  <p:embed/>
                  <p:pic>
                    <p:nvPicPr>
                      <p:cNvPr id="4" name="Objek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3592" y="2903797"/>
                        <a:ext cx="4637194" cy="15332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5095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Spearman - </a:t>
            </a:r>
            <a:r>
              <a:rPr lang="de-DE" dirty="0" err="1" smtClean="0"/>
              <a:t>Correlation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Rank </a:t>
            </a:r>
            <a:r>
              <a:rPr lang="de-DE" dirty="0" err="1" smtClean="0"/>
              <a:t>korrelation</a:t>
            </a:r>
            <a:endParaRPr lang="de-DE" dirty="0" smtClean="0"/>
          </a:p>
          <a:p>
            <a:r>
              <a:rPr lang="de-DE" dirty="0" err="1" smtClean="0"/>
              <a:t>Ordinal-ordinal</a:t>
            </a:r>
            <a:r>
              <a:rPr lang="de-DE" dirty="0" smtClean="0"/>
              <a:t>, </a:t>
            </a:r>
            <a:r>
              <a:rPr lang="de-DE" dirty="0" err="1" smtClean="0"/>
              <a:t>ordinal-metric</a:t>
            </a:r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r>
              <a:rPr lang="de-DE" dirty="0" smtClean="0"/>
              <a:t>d: </a:t>
            </a:r>
            <a:r>
              <a:rPr lang="de-DE" dirty="0" err="1" smtClean="0"/>
              <a:t>difference</a:t>
            </a:r>
            <a:r>
              <a:rPr lang="de-DE" dirty="0" smtClean="0"/>
              <a:t> in </a:t>
            </a:r>
            <a:r>
              <a:rPr lang="de-DE" dirty="0" err="1" smtClean="0"/>
              <a:t>ranks</a:t>
            </a:r>
            <a:r>
              <a:rPr lang="de-DE" dirty="0" smtClean="0"/>
              <a:t> </a:t>
            </a:r>
            <a:r>
              <a:rPr lang="de-DE" dirty="0" err="1" smtClean="0"/>
              <a:t>between</a:t>
            </a:r>
            <a:r>
              <a:rPr lang="de-DE" dirty="0" smtClean="0"/>
              <a:t> </a:t>
            </a:r>
            <a:r>
              <a:rPr lang="de-DE" dirty="0" err="1" smtClean="0"/>
              <a:t>two</a:t>
            </a:r>
            <a:r>
              <a:rPr lang="de-DE" dirty="0" smtClean="0"/>
              <a:t> </a:t>
            </a:r>
            <a:r>
              <a:rPr lang="de-DE" dirty="0" err="1" smtClean="0"/>
              <a:t>observations</a:t>
            </a:r>
            <a:endParaRPr lang="de-DE" dirty="0" smtClean="0"/>
          </a:p>
          <a:p>
            <a:endParaRPr lang="de-DE" dirty="0"/>
          </a:p>
          <a:p>
            <a:r>
              <a:rPr lang="de-DE" dirty="0"/>
              <a:t>R: </a:t>
            </a:r>
            <a:r>
              <a:rPr lang="de-DE" dirty="0" err="1"/>
              <a:t>cor.test</a:t>
            </a:r>
            <a:r>
              <a:rPr lang="de-DE" dirty="0"/>
              <a:t>(rt1,rt2,method = </a:t>
            </a:r>
            <a:r>
              <a:rPr lang="de-DE" dirty="0" smtClean="0"/>
              <a:t>„</a:t>
            </a:r>
            <a:r>
              <a:rPr lang="de-DE" dirty="0" err="1" smtClean="0"/>
              <a:t>spearman</a:t>
            </a:r>
            <a:r>
              <a:rPr lang="de-DE" dirty="0" smtClean="0"/>
              <a:t>")</a:t>
            </a:r>
          </a:p>
          <a:p>
            <a:r>
              <a:rPr lang="de-DE" dirty="0"/>
              <a:t>R: </a:t>
            </a:r>
            <a:r>
              <a:rPr lang="de-DE" dirty="0" err="1"/>
              <a:t>cor.test</a:t>
            </a:r>
            <a:r>
              <a:rPr lang="de-DE" dirty="0"/>
              <a:t>(rt1,rt2,method = </a:t>
            </a:r>
            <a:r>
              <a:rPr lang="de-DE" dirty="0" smtClean="0"/>
              <a:t>„</a:t>
            </a:r>
            <a:r>
              <a:rPr lang="de-DE" dirty="0" err="1" smtClean="0"/>
              <a:t>kendall</a:t>
            </a:r>
            <a:r>
              <a:rPr lang="de-DE" dirty="0" smtClean="0"/>
              <a:t>") (</a:t>
            </a:r>
            <a:r>
              <a:rPr lang="de-DE" dirty="0" err="1" smtClean="0"/>
              <a:t>similar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Spearman)</a:t>
            </a:r>
            <a:endParaRPr lang="de-DE" dirty="0" smtClean="0"/>
          </a:p>
        </p:txBody>
      </p:sp>
      <p:graphicFrame>
        <p:nvGraphicFramePr>
          <p:cNvPr id="30722" name="Object 2"/>
          <p:cNvGraphicFramePr>
            <a:graphicFrameLocks noChangeAspect="1"/>
          </p:cNvGraphicFramePr>
          <p:nvPr/>
        </p:nvGraphicFramePr>
        <p:xfrm>
          <a:off x="3078163" y="2940051"/>
          <a:ext cx="3327400" cy="1458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907" name="Formel" r:id="rId3" imgW="1130040" imgH="495000" progId="Equation.3">
                  <p:embed/>
                </p:oleObj>
              </mc:Choice>
              <mc:Fallback>
                <p:oleObj name="Formel" r:id="rId3" imgW="1130040" imgH="495000" progId="Equation.3">
                  <p:embed/>
                  <p:pic>
                    <p:nvPicPr>
                      <p:cNvPr id="3072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8163" y="2940051"/>
                        <a:ext cx="3327400" cy="1458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51564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</a:t>
            </a:fld>
            <a:endParaRPr lang="de-DE"/>
          </a:p>
        </p:txBody>
      </p:sp>
      <p:cxnSp>
        <p:nvCxnSpPr>
          <p:cNvPr id="5" name="Gerade Verbindung 4"/>
          <p:cNvCxnSpPr/>
          <p:nvPr/>
        </p:nvCxnSpPr>
        <p:spPr>
          <a:xfrm rot="10800000" flipH="1">
            <a:off x="1981200" y="4388898"/>
            <a:ext cx="82296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5"/>
          <p:cNvCxnSpPr/>
          <p:nvPr/>
        </p:nvCxnSpPr>
        <p:spPr>
          <a:xfrm rot="5400000" flipH="1">
            <a:off x="3833019" y="4388898"/>
            <a:ext cx="4525963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feil nach links und rechts 8"/>
          <p:cNvSpPr/>
          <p:nvPr/>
        </p:nvSpPr>
        <p:spPr>
          <a:xfrm>
            <a:off x="2309786" y="1883014"/>
            <a:ext cx="7929618" cy="78581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Human--Technology</a:t>
            </a:r>
          </a:p>
        </p:txBody>
      </p:sp>
      <p:sp>
        <p:nvSpPr>
          <p:cNvPr id="10" name="Pfeil nach oben und unten 9"/>
          <p:cNvSpPr/>
          <p:nvPr/>
        </p:nvSpPr>
        <p:spPr>
          <a:xfrm>
            <a:off x="1881158" y="2311642"/>
            <a:ext cx="785818" cy="435771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Qualitative---Quantitative</a:t>
            </a:r>
          </a:p>
        </p:txBody>
      </p:sp>
      <p:sp>
        <p:nvSpPr>
          <p:cNvPr id="11" name="Wolke 10"/>
          <p:cNvSpPr/>
          <p:nvPr/>
        </p:nvSpPr>
        <p:spPr>
          <a:xfrm>
            <a:off x="2881290" y="2597394"/>
            <a:ext cx="3071835" cy="142876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Controlled experiments with human participants</a:t>
            </a:r>
          </a:p>
        </p:txBody>
      </p:sp>
      <p:sp>
        <p:nvSpPr>
          <p:cNvPr id="12" name="Wolke 11"/>
          <p:cNvSpPr/>
          <p:nvPr/>
        </p:nvSpPr>
        <p:spPr>
          <a:xfrm>
            <a:off x="8667768" y="3454650"/>
            <a:ext cx="1500198" cy="71438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Performance</a:t>
            </a:r>
          </a:p>
        </p:txBody>
      </p:sp>
      <p:sp>
        <p:nvSpPr>
          <p:cNvPr id="13" name="Wolke 12"/>
          <p:cNvSpPr/>
          <p:nvPr/>
        </p:nvSpPr>
        <p:spPr>
          <a:xfrm>
            <a:off x="7024694" y="2383080"/>
            <a:ext cx="2000264" cy="92869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Time-series analysis</a:t>
            </a:r>
          </a:p>
        </p:txBody>
      </p:sp>
      <p:sp>
        <p:nvSpPr>
          <p:cNvPr id="14" name="Wolke 13"/>
          <p:cNvSpPr/>
          <p:nvPr/>
        </p:nvSpPr>
        <p:spPr>
          <a:xfrm>
            <a:off x="2524100" y="5812104"/>
            <a:ext cx="2071702" cy="71438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Think-Aloud Protocols</a:t>
            </a:r>
          </a:p>
        </p:txBody>
      </p:sp>
      <p:sp>
        <p:nvSpPr>
          <p:cNvPr id="15" name="Wolke 14"/>
          <p:cNvSpPr/>
          <p:nvPr/>
        </p:nvSpPr>
        <p:spPr>
          <a:xfrm>
            <a:off x="4310050" y="4311906"/>
            <a:ext cx="1785155" cy="71438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Interviews</a:t>
            </a:r>
          </a:p>
        </p:txBody>
      </p:sp>
      <p:sp>
        <p:nvSpPr>
          <p:cNvPr id="16" name="Wolke 15"/>
          <p:cNvSpPr/>
          <p:nvPr/>
        </p:nvSpPr>
        <p:spPr>
          <a:xfrm>
            <a:off x="2524100" y="4240468"/>
            <a:ext cx="1714512" cy="71438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Questionnaires</a:t>
            </a:r>
          </a:p>
        </p:txBody>
      </p:sp>
      <p:sp>
        <p:nvSpPr>
          <p:cNvPr id="17" name="Wolke 16"/>
          <p:cNvSpPr/>
          <p:nvPr/>
        </p:nvSpPr>
        <p:spPr>
          <a:xfrm>
            <a:off x="8667768" y="4454782"/>
            <a:ext cx="1500198" cy="714380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Proofs</a:t>
            </a:r>
          </a:p>
        </p:txBody>
      </p:sp>
      <p:sp>
        <p:nvSpPr>
          <p:cNvPr id="22" name="Wolke 21"/>
          <p:cNvSpPr/>
          <p:nvPr/>
        </p:nvSpPr>
        <p:spPr>
          <a:xfrm>
            <a:off x="5024430" y="5454914"/>
            <a:ext cx="2071702" cy="42862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studies</a:t>
            </a:r>
          </a:p>
        </p:txBody>
      </p:sp>
    </p:spTree>
    <p:extLst>
      <p:ext uri="{BB962C8B-B14F-4D97-AF65-F5344CB8AC3E}">
        <p14:creationId xmlns:p14="http://schemas.microsoft.com/office/powerpoint/2010/main" val="323585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Contingency</a:t>
            </a:r>
            <a:r>
              <a:rPr lang="de-DE" dirty="0" smtClean="0"/>
              <a:t> </a:t>
            </a:r>
            <a:r>
              <a:rPr lang="de-DE" dirty="0" err="1" smtClean="0"/>
              <a:t>Coefficient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Nominal-nominal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r>
              <a:rPr lang="de-DE" dirty="0" err="1" smtClean="0"/>
              <a:t>Don‘t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graphicFrame>
        <p:nvGraphicFramePr>
          <p:cNvPr id="3174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9484559"/>
              </p:ext>
            </p:extLst>
          </p:nvPr>
        </p:nvGraphicFramePr>
        <p:xfrm>
          <a:off x="2423592" y="2996952"/>
          <a:ext cx="1985962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931" name="Formel" r:id="rId3" imgW="838080" imgH="482400" progId="Equation.3">
                  <p:embed/>
                </p:oleObj>
              </mc:Choice>
              <mc:Fallback>
                <p:oleObj name="Formel" r:id="rId3" imgW="838080" imgH="482400" progId="Equation.3">
                  <p:embed/>
                  <p:pic>
                    <p:nvPicPr>
                      <p:cNvPr id="3174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3592" y="2996952"/>
                        <a:ext cx="1985962" cy="114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5821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</a:t>
            </a:r>
            <a:r>
              <a:rPr lang="de-DE" dirty="0" err="1" smtClean="0"/>
              <a:t>orrelation</a:t>
            </a:r>
            <a:r>
              <a:rPr lang="de-DE" dirty="0" smtClean="0"/>
              <a:t> != </a:t>
            </a:r>
            <a:r>
              <a:rPr lang="de-DE" dirty="0" err="1" smtClean="0"/>
              <a:t>Causality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Picture 2" descr="Correl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656" y="2348880"/>
            <a:ext cx="5895700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613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Regression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631504" y="2132856"/>
            <a:ext cx="5976664" cy="4594820"/>
          </a:xfrm>
        </p:spPr>
        <p:txBody>
          <a:bodyPr>
            <a:normAutofit/>
          </a:bodyPr>
          <a:lstStyle/>
          <a:p>
            <a:r>
              <a:rPr lang="de-DE" dirty="0" err="1" smtClean="0"/>
              <a:t>Predicting</a:t>
            </a:r>
            <a:r>
              <a:rPr lang="de-DE" dirty="0" smtClean="0"/>
              <a:t> a variable </a:t>
            </a:r>
            <a:r>
              <a:rPr lang="de-DE" dirty="0" err="1" smtClean="0"/>
              <a:t>based</a:t>
            </a:r>
            <a:r>
              <a:rPr lang="de-DE" dirty="0" smtClean="0"/>
              <a:t> on a </a:t>
            </a:r>
            <a:r>
              <a:rPr lang="de-DE" dirty="0" err="1" smtClean="0"/>
              <a:t>predictor</a:t>
            </a:r>
            <a:r>
              <a:rPr lang="de-DE" dirty="0" smtClean="0"/>
              <a:t> variable</a:t>
            </a:r>
            <a:endParaRPr lang="de-DE" dirty="0" smtClean="0"/>
          </a:p>
          <a:p>
            <a:r>
              <a:rPr lang="de-DE" dirty="0" smtClean="0"/>
              <a:t>Linear </a:t>
            </a:r>
            <a:r>
              <a:rPr lang="de-DE" dirty="0" err="1" smtClean="0"/>
              <a:t>equation</a:t>
            </a:r>
            <a:r>
              <a:rPr lang="de-DE" dirty="0" smtClean="0"/>
              <a:t>:</a:t>
            </a:r>
            <a:endParaRPr lang="de-DE" dirty="0" smtClean="0"/>
          </a:p>
          <a:p>
            <a:pPr lvl="2"/>
            <a:r>
              <a:rPr lang="de-DE" dirty="0" smtClean="0"/>
              <a:t>y=b*x + a</a:t>
            </a:r>
          </a:p>
          <a:p>
            <a:r>
              <a:rPr lang="de-DE" dirty="0" err="1" smtClean="0"/>
              <a:t>Squared</a:t>
            </a:r>
            <a:r>
              <a:rPr lang="de-DE" dirty="0" smtClean="0"/>
              <a:t> </a:t>
            </a:r>
            <a:r>
              <a:rPr lang="de-DE" dirty="0" err="1" smtClean="0"/>
              <a:t>deviation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regression</a:t>
            </a:r>
            <a:r>
              <a:rPr lang="de-DE" dirty="0" smtClean="0"/>
              <a:t> </a:t>
            </a:r>
            <a:r>
              <a:rPr lang="de-DE" dirty="0" err="1" smtClean="0"/>
              <a:t>line</a:t>
            </a:r>
            <a:r>
              <a:rPr lang="de-DE" dirty="0" smtClean="0"/>
              <a:t> </a:t>
            </a:r>
            <a:r>
              <a:rPr lang="de-DE" dirty="0" err="1" smtClean="0"/>
              <a:t>should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minimal</a:t>
            </a:r>
            <a:endParaRPr lang="de-DE" dirty="0" smtClean="0"/>
          </a:p>
          <a:p>
            <a:r>
              <a:rPr lang="de-DE" dirty="0" smtClean="0"/>
              <a:t>R:</a:t>
            </a:r>
          </a:p>
          <a:p>
            <a:pPr lvl="1"/>
            <a:r>
              <a:rPr lang="de-DE" dirty="0" smtClean="0"/>
              <a:t>lm(</a:t>
            </a:r>
            <a:r>
              <a:rPr lang="de-DE" dirty="0" err="1" smtClean="0"/>
              <a:t>x~y</a:t>
            </a:r>
            <a:r>
              <a:rPr lang="de-DE" dirty="0" smtClean="0"/>
              <a:t>)</a:t>
            </a:r>
          </a:p>
          <a:p>
            <a:pPr lvl="1"/>
            <a:r>
              <a:rPr lang="de-DE" dirty="0" err="1"/>
              <a:t>plot</a:t>
            </a:r>
            <a:r>
              <a:rPr lang="de-DE" dirty="0"/>
              <a:t>(rt1,rt2)</a:t>
            </a:r>
          </a:p>
          <a:p>
            <a:pPr lvl="1"/>
            <a:r>
              <a:rPr lang="de-DE" dirty="0" err="1" smtClean="0"/>
              <a:t>abline</a:t>
            </a:r>
            <a:r>
              <a:rPr lang="de-DE" dirty="0" smtClean="0"/>
              <a:t>(lm(rt1~rt2))</a:t>
            </a:r>
            <a:endParaRPr lang="de-DE" dirty="0" smtClean="0"/>
          </a:p>
          <a:p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4152" y="2564904"/>
            <a:ext cx="4387446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551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Correlation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Regression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Regression </a:t>
            </a:r>
            <a:r>
              <a:rPr lang="de-DE" dirty="0" err="1" smtClean="0"/>
              <a:t>appears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imply</a:t>
            </a:r>
            <a:r>
              <a:rPr lang="de-DE" dirty="0" smtClean="0"/>
              <a:t> </a:t>
            </a:r>
            <a:r>
              <a:rPr lang="de-DE" dirty="0" err="1" smtClean="0"/>
              <a:t>causality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err="1" smtClean="0"/>
              <a:t>However</a:t>
            </a:r>
            <a:r>
              <a:rPr lang="de-DE" dirty="0" smtClean="0"/>
              <a:t>, in a </a:t>
            </a:r>
            <a:r>
              <a:rPr lang="de-DE" dirty="0" err="1" smtClean="0"/>
              <a:t>statistical</a:t>
            </a:r>
            <a:r>
              <a:rPr lang="de-DE" dirty="0" smtClean="0"/>
              <a:t> sense just a different </a:t>
            </a:r>
            <a:r>
              <a:rPr lang="de-DE" dirty="0" err="1" smtClean="0"/>
              <a:t>representation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correlation</a:t>
            </a:r>
            <a:endParaRPr lang="de-DE" dirty="0" smtClean="0"/>
          </a:p>
          <a:p>
            <a:r>
              <a:rPr lang="de-DE" dirty="0" err="1" smtClean="0"/>
              <a:t>Causality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derived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experimental design</a:t>
            </a:r>
            <a:endParaRPr lang="de-DE" dirty="0" smtClean="0"/>
          </a:p>
        </p:txBody>
      </p:sp>
      <p:graphicFrame>
        <p:nvGraphicFramePr>
          <p:cNvPr id="3277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0099407"/>
              </p:ext>
            </p:extLst>
          </p:nvPr>
        </p:nvGraphicFramePr>
        <p:xfrm>
          <a:off x="3647728" y="2636912"/>
          <a:ext cx="1444625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54" name="Formel" r:id="rId3" imgW="609480" imgH="444240" progId="Equation.3">
                  <p:embed/>
                </p:oleObj>
              </mc:Choice>
              <mc:Fallback>
                <p:oleObj name="Formel" r:id="rId3" imgW="609480" imgH="444240" progId="Equation.3">
                  <p:embed/>
                  <p:pic>
                    <p:nvPicPr>
                      <p:cNvPr id="3277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7728" y="2636912"/>
                        <a:ext cx="1444625" cy="1052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390234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Multiple </a:t>
            </a:r>
            <a:r>
              <a:rPr lang="de-DE" dirty="0" err="1" smtClean="0"/>
              <a:t>Comparisons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</a:t>
            </a:r>
            <a:r>
              <a:rPr lang="de-DE" baseline="-25000" dirty="0" smtClean="0"/>
              <a:t>1:</a:t>
            </a:r>
            <a:r>
              <a:rPr lang="de-DE" dirty="0" smtClean="0"/>
              <a:t> C#</a:t>
            </a:r>
          </a:p>
          <a:p>
            <a:r>
              <a:rPr lang="de-DE" dirty="0" smtClean="0"/>
              <a:t>A</a:t>
            </a:r>
            <a:r>
              <a:rPr lang="de-DE" baseline="-25000" dirty="0" smtClean="0"/>
              <a:t>2</a:t>
            </a:r>
            <a:r>
              <a:rPr lang="de-DE" dirty="0" smtClean="0"/>
              <a:t>: Java</a:t>
            </a:r>
          </a:p>
          <a:p>
            <a:r>
              <a:rPr lang="de-DE" dirty="0" smtClean="0"/>
              <a:t>A</a:t>
            </a:r>
            <a:r>
              <a:rPr lang="de-DE" baseline="-25000" dirty="0" smtClean="0"/>
              <a:t>3</a:t>
            </a:r>
            <a:r>
              <a:rPr lang="de-DE" dirty="0" smtClean="0"/>
              <a:t>: C++</a:t>
            </a:r>
          </a:p>
          <a:p>
            <a:r>
              <a:rPr lang="de-DE" dirty="0" smtClean="0"/>
              <a:t>A</a:t>
            </a:r>
            <a:r>
              <a:rPr lang="de-DE" baseline="-25000" dirty="0" smtClean="0"/>
              <a:t>4</a:t>
            </a:r>
            <a:r>
              <a:rPr lang="de-DE" dirty="0" smtClean="0"/>
              <a:t>: Smalltalk</a:t>
            </a:r>
          </a:p>
          <a:p>
            <a:r>
              <a:rPr lang="de-DE" dirty="0" err="1" smtClean="0"/>
              <a:t>Number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correctly</a:t>
            </a:r>
            <a:r>
              <a:rPr lang="de-DE" dirty="0" smtClean="0"/>
              <a:t> </a:t>
            </a:r>
            <a:r>
              <a:rPr lang="de-DE" dirty="0" err="1" smtClean="0"/>
              <a:t>solved</a:t>
            </a:r>
            <a:r>
              <a:rPr lang="de-DE" dirty="0" smtClean="0"/>
              <a:t> </a:t>
            </a:r>
            <a:r>
              <a:rPr lang="de-DE" dirty="0" err="1" smtClean="0"/>
              <a:t>tasks</a:t>
            </a:r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r>
              <a:rPr lang="de-DE" dirty="0" err="1" smtClean="0"/>
              <a:t>Pairwise</a:t>
            </a:r>
            <a:r>
              <a:rPr lang="de-DE" dirty="0" smtClean="0"/>
              <a:t> </a:t>
            </a:r>
            <a:r>
              <a:rPr lang="de-DE" dirty="0" err="1" smtClean="0"/>
              <a:t>comparison</a:t>
            </a:r>
            <a:r>
              <a:rPr lang="de-DE" dirty="0" smtClean="0"/>
              <a:t>? Multiple </a:t>
            </a:r>
            <a:r>
              <a:rPr lang="de-DE" dirty="0" err="1" smtClean="0"/>
              <a:t>Testing</a:t>
            </a:r>
            <a:r>
              <a:rPr lang="de-DE" dirty="0" smtClean="0"/>
              <a:t>?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99864"/>
              </p:ext>
            </p:extLst>
          </p:nvPr>
        </p:nvGraphicFramePr>
        <p:xfrm>
          <a:off x="6960097" y="2204864"/>
          <a:ext cx="4104455" cy="2880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39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0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88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68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0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0" baseline="-25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474">
                <a:tc>
                  <a:txBody>
                    <a:bodyPr/>
                    <a:lstStyle/>
                    <a:p>
                      <a:r>
                        <a:rPr lang="de-DE" sz="2000" dirty="0" err="1" smtClean="0">
                          <a:solidFill>
                            <a:sysClr val="windowText" lastClr="000000"/>
                          </a:solidFill>
                        </a:rPr>
                        <a:t>Participant</a:t>
                      </a:r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 1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 err="1" smtClean="0">
                          <a:solidFill>
                            <a:sysClr val="windowText" lastClr="000000"/>
                          </a:solidFill>
                        </a:rPr>
                        <a:t>Participant</a:t>
                      </a:r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 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 err="1" smtClean="0">
                          <a:solidFill>
                            <a:sysClr val="windowText" lastClr="000000"/>
                          </a:solidFill>
                        </a:rPr>
                        <a:t>Participant</a:t>
                      </a:r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 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 err="1" smtClean="0">
                          <a:solidFill>
                            <a:sysClr val="windowText" lastClr="000000"/>
                          </a:solidFill>
                        </a:rPr>
                        <a:t>Participant</a:t>
                      </a:r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 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 err="1" smtClean="0">
                          <a:solidFill>
                            <a:sysClr val="windowText" lastClr="000000"/>
                          </a:solidFill>
                        </a:rPr>
                        <a:t>Participant</a:t>
                      </a:r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 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766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Analysis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Variances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ANOVA</a:t>
            </a:r>
          </a:p>
          <a:p>
            <a:r>
              <a:rPr lang="de-DE" dirty="0" smtClean="0"/>
              <a:t>Analysis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evaluate</a:t>
            </a:r>
            <a:r>
              <a:rPr lang="de-DE" dirty="0" smtClean="0"/>
              <a:t> </a:t>
            </a:r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much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variance</a:t>
            </a:r>
            <a:r>
              <a:rPr lang="de-DE" dirty="0" smtClean="0"/>
              <a:t> in </a:t>
            </a:r>
            <a:r>
              <a:rPr lang="de-DE" dirty="0" err="1" smtClean="0"/>
              <a:t>dependent</a:t>
            </a:r>
            <a:r>
              <a:rPr lang="de-DE" dirty="0" smtClean="0"/>
              <a:t> variable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explained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variance</a:t>
            </a:r>
            <a:r>
              <a:rPr lang="de-DE" dirty="0" smtClean="0"/>
              <a:t> in </a:t>
            </a:r>
            <a:r>
              <a:rPr lang="de-DE" dirty="0" err="1" smtClean="0"/>
              <a:t>independent</a:t>
            </a:r>
            <a:r>
              <a:rPr lang="de-DE" dirty="0" smtClean="0"/>
              <a:t> variable</a:t>
            </a:r>
          </a:p>
          <a:p>
            <a:r>
              <a:rPr lang="de-DE" dirty="0" err="1" smtClean="0"/>
              <a:t>Variance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divided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treatment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error</a:t>
            </a:r>
            <a:r>
              <a:rPr lang="de-DE" dirty="0" smtClean="0"/>
              <a:t> </a:t>
            </a:r>
            <a:r>
              <a:rPr lang="de-DE" dirty="0" err="1" smtClean="0"/>
              <a:t>variance</a:t>
            </a: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r>
              <a:rPr lang="de-DE" dirty="0" smtClean="0"/>
              <a:t>H</a:t>
            </a:r>
            <a:r>
              <a:rPr lang="de-DE" baseline="-25000" dirty="0" smtClean="0"/>
              <a:t>0</a:t>
            </a:r>
            <a:r>
              <a:rPr lang="de-DE" dirty="0" smtClean="0"/>
              <a:t>: </a:t>
            </a:r>
            <a:r>
              <a:rPr lang="de-DE" dirty="0" err="1" smtClean="0"/>
              <a:t>Mean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all </a:t>
            </a:r>
            <a:r>
              <a:rPr lang="de-DE" dirty="0" err="1" smtClean="0"/>
              <a:t>groups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same</a:t>
            </a:r>
          </a:p>
          <a:p>
            <a:r>
              <a:rPr lang="de-DE" dirty="0" smtClean="0"/>
              <a:t>H</a:t>
            </a:r>
            <a:r>
              <a:rPr lang="de-DE" baseline="-25000" dirty="0" smtClean="0"/>
              <a:t>1</a:t>
            </a:r>
            <a:r>
              <a:rPr lang="de-DE" dirty="0" smtClean="0"/>
              <a:t>: At least </a:t>
            </a:r>
            <a:r>
              <a:rPr lang="de-DE" dirty="0" err="1" smtClean="0"/>
              <a:t>two</a:t>
            </a:r>
            <a:r>
              <a:rPr lang="de-DE" dirty="0" smtClean="0"/>
              <a:t> </a:t>
            </a:r>
            <a:r>
              <a:rPr lang="de-DE" dirty="0" err="1" smtClean="0"/>
              <a:t>means</a:t>
            </a:r>
            <a:r>
              <a:rPr lang="de-DE" dirty="0" smtClean="0"/>
              <a:t> </a:t>
            </a:r>
            <a:r>
              <a:rPr lang="de-DE" dirty="0" err="1" smtClean="0"/>
              <a:t>differ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ANOVA: </a:t>
            </a:r>
            <a:r>
              <a:rPr lang="de-DE" dirty="0" err="1" smtClean="0"/>
              <a:t>Steps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dirty="0" smtClean="0"/>
              <a:t>Total </a:t>
            </a:r>
            <a:r>
              <a:rPr lang="de-DE" dirty="0" err="1" smtClean="0"/>
              <a:t>sum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squares</a:t>
            </a: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Treatment </a:t>
            </a:r>
            <a:r>
              <a:rPr lang="de-DE" dirty="0" err="1"/>
              <a:t>sum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squares</a:t>
            </a: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Error </a:t>
            </a:r>
            <a:r>
              <a:rPr lang="de-DE" dirty="0" err="1"/>
              <a:t>sum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squares</a:t>
            </a:r>
            <a:r>
              <a:rPr lang="de-DE" dirty="0"/>
              <a:t> </a:t>
            </a: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r>
              <a:rPr lang="de-DE" dirty="0" err="1" smtClean="0"/>
              <a:t>Degrees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freedom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variances</a:t>
            </a: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F </a:t>
            </a:r>
            <a:r>
              <a:rPr lang="de-DE" dirty="0" err="1" smtClean="0"/>
              <a:t>value</a:t>
            </a: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r>
              <a:rPr lang="de-DE" dirty="0" err="1" smtClean="0"/>
              <a:t>Pairwise</a:t>
            </a:r>
            <a:r>
              <a:rPr lang="de-DE" dirty="0" smtClean="0"/>
              <a:t> </a:t>
            </a:r>
            <a:r>
              <a:rPr lang="de-DE" dirty="0" err="1" smtClean="0"/>
              <a:t>comparison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62130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Step</a:t>
            </a:r>
            <a:r>
              <a:rPr lang="de-DE" dirty="0" smtClean="0"/>
              <a:t> 1: Total </a:t>
            </a:r>
            <a:r>
              <a:rPr lang="de-DE" dirty="0" err="1" smtClean="0"/>
              <a:t>Sum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Squares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Squared</a:t>
            </a:r>
            <a:r>
              <a:rPr lang="de-DE" dirty="0" smtClean="0"/>
              <a:t> </a:t>
            </a:r>
            <a:r>
              <a:rPr lang="de-DE" dirty="0" err="1" smtClean="0"/>
              <a:t>difference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all </a:t>
            </a:r>
            <a:r>
              <a:rPr lang="de-DE" dirty="0" err="1" smtClean="0"/>
              <a:t>measurement</a:t>
            </a:r>
            <a:r>
              <a:rPr lang="de-DE" dirty="0" smtClean="0"/>
              <a:t> </a:t>
            </a:r>
            <a:r>
              <a:rPr lang="de-DE" dirty="0" err="1" smtClean="0"/>
              <a:t>values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total </a:t>
            </a:r>
            <a:r>
              <a:rPr lang="de-DE" dirty="0" err="1" smtClean="0"/>
              <a:t>mean</a:t>
            </a:r>
            <a:endParaRPr lang="de-DE" dirty="0" smtClean="0"/>
          </a:p>
          <a:p>
            <a:r>
              <a:rPr lang="de-DE" dirty="0"/>
              <a:t>M</a:t>
            </a:r>
            <a:r>
              <a:rPr lang="de-DE" dirty="0" smtClean="0"/>
              <a:t>: 4</a:t>
            </a:r>
          </a:p>
          <a:p>
            <a:r>
              <a:rPr lang="de-DE" dirty="0" err="1"/>
              <a:t>S</a:t>
            </a:r>
            <a:r>
              <a:rPr lang="de-DE" dirty="0" err="1" smtClean="0"/>
              <a:t>S</a:t>
            </a:r>
            <a:r>
              <a:rPr lang="de-DE" baseline="-25000" dirty="0" err="1" smtClean="0"/>
              <a:t>tot</a:t>
            </a:r>
            <a:r>
              <a:rPr lang="de-DE" baseline="-25000" dirty="0" smtClean="0"/>
              <a:t> </a:t>
            </a:r>
            <a:r>
              <a:rPr lang="de-DE" dirty="0" smtClean="0"/>
              <a:t>= 100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3569793"/>
              </p:ext>
            </p:extLst>
          </p:nvPr>
        </p:nvGraphicFramePr>
        <p:xfrm>
          <a:off x="4481381" y="3068956"/>
          <a:ext cx="3888432" cy="2880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5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7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48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20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80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0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0" baseline="-25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5" name="Inhaltsplatzhalt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5660536"/>
              </p:ext>
            </p:extLst>
          </p:nvPr>
        </p:nvGraphicFramePr>
        <p:xfrm>
          <a:off x="5503348" y="3055102"/>
          <a:ext cx="3168353" cy="28941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3454"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3454">
                <a:tc>
                  <a:txBody>
                    <a:bodyPr/>
                    <a:lstStyle/>
                    <a:p>
                      <a:endParaRPr lang="de-DE" sz="2000" b="1" dirty="0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3454"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9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16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3454"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9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3454"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3454"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9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16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16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3454"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7" name="Gerade Verbindung 6"/>
          <p:cNvCxnSpPr/>
          <p:nvPr/>
        </p:nvCxnSpPr>
        <p:spPr>
          <a:xfrm>
            <a:off x="2423592" y="2708920"/>
            <a:ext cx="28803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Formal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smtClean="0"/>
              <a:t>n: Anzahl Probanden pro Gruppe</a:t>
            </a:r>
          </a:p>
          <a:p>
            <a:pPr>
              <a:buNone/>
            </a:pPr>
            <a:r>
              <a:rPr lang="de-DE" smtClean="0"/>
              <a:t>m: Anzahl Faktorstufen</a:t>
            </a:r>
            <a:endParaRPr lang="de-DE"/>
          </a:p>
        </p:txBody>
      </p:sp>
      <p:graphicFrame>
        <p:nvGraphicFramePr>
          <p:cNvPr id="6758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0527262"/>
              </p:ext>
            </p:extLst>
          </p:nvPr>
        </p:nvGraphicFramePr>
        <p:xfrm>
          <a:off x="2135561" y="3208314"/>
          <a:ext cx="2587625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530" name="Formel" r:id="rId3" imgW="1091880" imgH="482400" progId="Equation.3">
                  <p:embed/>
                </p:oleObj>
              </mc:Choice>
              <mc:Fallback>
                <p:oleObj name="Formel" r:id="rId3" imgW="1091880" imgH="4824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561" y="3208314"/>
                        <a:ext cx="2587625" cy="1146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3029520"/>
              </p:ext>
            </p:extLst>
          </p:nvPr>
        </p:nvGraphicFramePr>
        <p:xfrm>
          <a:off x="2080642" y="4505300"/>
          <a:ext cx="394335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531" name="Formel" r:id="rId5" imgW="1663560" imgH="304560" progId="Equation.3">
                  <p:embed/>
                </p:oleObj>
              </mc:Choice>
              <mc:Fallback>
                <p:oleObj name="Formel" r:id="rId5" imgW="1663560" imgH="30456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0642" y="4505300"/>
                        <a:ext cx="3943350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Step</a:t>
            </a:r>
            <a:r>
              <a:rPr lang="de-DE" dirty="0" smtClean="0"/>
              <a:t> 2: Treatment </a:t>
            </a:r>
            <a:r>
              <a:rPr lang="de-DE" dirty="0" err="1" smtClean="0"/>
              <a:t>Sum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Squares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Part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attributed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4 </a:t>
            </a:r>
            <a:r>
              <a:rPr lang="de-DE" dirty="0" err="1" smtClean="0"/>
              <a:t>levels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independent</a:t>
            </a:r>
            <a:r>
              <a:rPr lang="de-DE" dirty="0" smtClean="0"/>
              <a:t> variable</a:t>
            </a:r>
          </a:p>
          <a:p>
            <a:r>
              <a:rPr lang="de-DE" dirty="0" err="1" smtClean="0"/>
              <a:t>Assumption</a:t>
            </a:r>
            <a:r>
              <a:rPr lang="de-DE" dirty="0" smtClean="0"/>
              <a:t>: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independent</a:t>
            </a:r>
            <a:r>
              <a:rPr lang="de-DE" dirty="0" smtClean="0"/>
              <a:t> variable </a:t>
            </a:r>
            <a:r>
              <a:rPr lang="de-DE" dirty="0" err="1" smtClean="0"/>
              <a:t>causes</a:t>
            </a:r>
            <a:r>
              <a:rPr lang="de-DE" dirty="0" smtClean="0"/>
              <a:t> </a:t>
            </a:r>
            <a:r>
              <a:rPr lang="de-DE" dirty="0" err="1" smtClean="0"/>
              <a:t>variance</a:t>
            </a:r>
            <a:r>
              <a:rPr lang="de-DE" dirty="0" smtClean="0"/>
              <a:t> in </a:t>
            </a:r>
            <a:r>
              <a:rPr lang="de-DE" dirty="0" err="1" smtClean="0"/>
              <a:t>result</a:t>
            </a:r>
            <a:endParaRPr lang="de-DE" dirty="0" smtClean="0"/>
          </a:p>
          <a:p>
            <a:r>
              <a:rPr lang="de-DE" dirty="0" err="1"/>
              <a:t>Squared</a:t>
            </a:r>
            <a:r>
              <a:rPr lang="de-DE" dirty="0"/>
              <a:t> </a:t>
            </a:r>
            <a:r>
              <a:rPr lang="de-DE" dirty="0" err="1"/>
              <a:t>difference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all </a:t>
            </a:r>
            <a:r>
              <a:rPr lang="de-DE" dirty="0" err="1"/>
              <a:t>measurement</a:t>
            </a:r>
            <a:r>
              <a:rPr lang="de-DE" dirty="0"/>
              <a:t> </a:t>
            </a:r>
            <a:r>
              <a:rPr lang="de-DE" dirty="0" err="1" smtClean="0"/>
              <a:t>value</a:t>
            </a:r>
            <a:r>
              <a:rPr lang="de-DE" dirty="0" smtClean="0"/>
              <a:t> </a:t>
            </a:r>
            <a:r>
              <a:rPr lang="de-DE" dirty="0" err="1"/>
              <a:t>from</a:t>
            </a:r>
            <a:r>
              <a:rPr lang="de-DE" dirty="0"/>
              <a:t> total </a:t>
            </a:r>
            <a:r>
              <a:rPr lang="de-DE" dirty="0" err="1"/>
              <a:t>mean</a:t>
            </a:r>
            <a:r>
              <a:rPr lang="de-DE" dirty="0"/>
              <a:t> (4</a:t>
            </a:r>
            <a:r>
              <a:rPr lang="de-DE" dirty="0" smtClean="0"/>
              <a:t>)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err="1"/>
              <a:t>S</a:t>
            </a:r>
            <a:r>
              <a:rPr lang="de-DE" dirty="0" err="1" smtClean="0"/>
              <a:t>S</a:t>
            </a:r>
            <a:r>
              <a:rPr lang="de-DE" baseline="-25000" dirty="0" err="1" smtClean="0"/>
              <a:t>treat</a:t>
            </a:r>
            <a:r>
              <a:rPr lang="de-DE" baseline="-25000" dirty="0" smtClean="0"/>
              <a:t> </a:t>
            </a:r>
            <a:r>
              <a:rPr lang="de-DE" dirty="0" smtClean="0"/>
              <a:t>= 70</a:t>
            </a:r>
          </a:p>
        </p:txBody>
      </p:sp>
      <p:graphicFrame>
        <p:nvGraphicFramePr>
          <p:cNvPr id="4" name="Inhaltsplatzhalter 3"/>
          <p:cNvGraphicFramePr>
            <a:graphicFrameLocks/>
          </p:cNvGraphicFramePr>
          <p:nvPr/>
        </p:nvGraphicFramePr>
        <p:xfrm>
          <a:off x="6672064" y="3717032"/>
          <a:ext cx="3600401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0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0" baseline="-25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848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648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456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256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06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" name="Inhaltsplatzhalter 3"/>
          <p:cNvGraphicFramePr>
            <a:graphicFrameLocks/>
          </p:cNvGraphicFramePr>
          <p:nvPr/>
        </p:nvGraphicFramePr>
        <p:xfrm>
          <a:off x="6960096" y="3717032"/>
          <a:ext cx="3600401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848">
                <a:tc>
                  <a:txBody>
                    <a:bodyPr/>
                    <a:lstStyle/>
                    <a:p>
                      <a:endParaRPr lang="de-DE" sz="2000" b="1" dirty="0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9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648"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9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456"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9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256"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9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064"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9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064"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8" name="Inhaltsplatzhalt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3337028"/>
              </p:ext>
            </p:extLst>
          </p:nvPr>
        </p:nvGraphicFramePr>
        <p:xfrm>
          <a:off x="3062763" y="3789042"/>
          <a:ext cx="3888432" cy="2880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5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7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48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20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80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0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0" baseline="-25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2"/>
          <p:cNvSpPr txBox="1">
            <a:spLocks/>
          </p:cNvSpPr>
          <p:nvPr/>
        </p:nvSpPr>
        <p:spPr>
          <a:xfrm>
            <a:off x="2133600" y="17526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de-DE" sz="3200" dirty="0"/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de-DE" sz="3200" dirty="0"/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de-DE" sz="3200" dirty="0"/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de-DE" sz="3200" dirty="0"/>
              <a:t>  : </a:t>
            </a:r>
            <a:r>
              <a:rPr lang="de-DE" sz="3200" dirty="0" err="1" smtClean="0"/>
              <a:t>arithmetic</a:t>
            </a:r>
            <a:r>
              <a:rPr lang="de-DE" sz="3200" dirty="0" smtClean="0"/>
              <a:t> </a:t>
            </a:r>
            <a:r>
              <a:rPr lang="de-DE" sz="3200" dirty="0" err="1" smtClean="0"/>
              <a:t>mean</a:t>
            </a:r>
            <a:endParaRPr lang="de-DE" sz="3200" dirty="0"/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de-DE" sz="3200" dirty="0"/>
              <a:t>z: </a:t>
            </a:r>
            <a:r>
              <a:rPr lang="de-DE" sz="3200" dirty="0" smtClean="0"/>
              <a:t>z-</a:t>
            </a:r>
            <a:r>
              <a:rPr lang="de-DE" sz="3200" dirty="0" err="1" smtClean="0"/>
              <a:t>value</a:t>
            </a:r>
            <a:r>
              <a:rPr lang="de-DE" sz="3200" dirty="0" smtClean="0"/>
              <a:t> </a:t>
            </a:r>
            <a:r>
              <a:rPr lang="de-DE" sz="3200" dirty="0" err="1" smtClean="0"/>
              <a:t>of</a:t>
            </a:r>
            <a:r>
              <a:rPr lang="de-DE" sz="3200" dirty="0" smtClean="0"/>
              <a:t> </a:t>
            </a:r>
            <a:r>
              <a:rPr lang="de-DE" sz="3200" dirty="0" err="1" smtClean="0"/>
              <a:t>standard</a:t>
            </a:r>
            <a:r>
              <a:rPr lang="de-DE" sz="3200" dirty="0" smtClean="0"/>
              <a:t> normal </a:t>
            </a:r>
            <a:r>
              <a:rPr lang="de-DE" sz="3200" dirty="0" err="1" smtClean="0"/>
              <a:t>distribution</a:t>
            </a:r>
            <a:endParaRPr lang="de-DE" sz="3200" dirty="0"/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de-DE" sz="3200" dirty="0" err="1"/>
              <a:t>alpha</a:t>
            </a:r>
            <a:r>
              <a:rPr lang="de-DE" sz="3200" dirty="0"/>
              <a:t>: </a:t>
            </a:r>
            <a:r>
              <a:rPr lang="de-DE" sz="3200" dirty="0" smtClean="0"/>
              <a:t>1 – </a:t>
            </a:r>
            <a:r>
              <a:rPr lang="de-DE" sz="3200" dirty="0" err="1" smtClean="0"/>
              <a:t>value</a:t>
            </a:r>
            <a:r>
              <a:rPr lang="de-DE" sz="3200" dirty="0" smtClean="0"/>
              <a:t> </a:t>
            </a:r>
            <a:r>
              <a:rPr lang="de-DE" sz="3200" dirty="0" err="1" smtClean="0"/>
              <a:t>of</a:t>
            </a:r>
            <a:r>
              <a:rPr lang="de-DE" sz="3200" dirty="0" smtClean="0"/>
              <a:t> </a:t>
            </a:r>
            <a:r>
              <a:rPr lang="de-DE" sz="3200" dirty="0" err="1" smtClean="0"/>
              <a:t>confidence</a:t>
            </a:r>
            <a:r>
              <a:rPr lang="de-DE" sz="3200" dirty="0" smtClean="0"/>
              <a:t> </a:t>
            </a:r>
            <a:r>
              <a:rPr lang="de-DE" sz="3200" dirty="0" err="1" smtClean="0"/>
              <a:t>interval</a:t>
            </a:r>
            <a:endParaRPr lang="de-DE" sz="3200" dirty="0"/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de-DE" sz="3200" dirty="0"/>
              <a:t>s: </a:t>
            </a:r>
            <a:r>
              <a:rPr lang="de-DE" sz="3200" dirty="0" err="1" smtClean="0"/>
              <a:t>standard</a:t>
            </a:r>
            <a:r>
              <a:rPr lang="de-DE" sz="3200" dirty="0" smtClean="0"/>
              <a:t> </a:t>
            </a:r>
            <a:r>
              <a:rPr lang="de-DE" sz="3200" dirty="0" err="1" smtClean="0"/>
              <a:t>deviation</a:t>
            </a:r>
            <a:endParaRPr lang="de-DE" sz="3200" dirty="0"/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de-DE" sz="3200" dirty="0"/>
              <a:t>n: </a:t>
            </a:r>
            <a:r>
              <a:rPr lang="de-DE" sz="3200" dirty="0" err="1" smtClean="0"/>
              <a:t>number</a:t>
            </a:r>
            <a:r>
              <a:rPr lang="de-DE" sz="3200" dirty="0" smtClean="0"/>
              <a:t> </a:t>
            </a:r>
            <a:r>
              <a:rPr lang="de-DE" sz="3200" dirty="0" err="1" smtClean="0"/>
              <a:t>of</a:t>
            </a:r>
            <a:r>
              <a:rPr lang="de-DE" sz="3200" dirty="0" smtClean="0"/>
              <a:t> </a:t>
            </a:r>
            <a:r>
              <a:rPr lang="de-DE" sz="3200" dirty="0" err="1" smtClean="0"/>
              <a:t>measurements</a:t>
            </a:r>
            <a:endParaRPr lang="en-US" sz="3200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1981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3200" dirty="0"/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3200" dirty="0"/>
          </a:p>
          <a:p>
            <a:pPr marL="342900" indent="-342900">
              <a:spcBef>
                <a:spcPct val="20000"/>
              </a:spcBef>
              <a:defRPr/>
            </a:pPr>
            <a:endParaRPr lang="en-US" sz="320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Confidence</a:t>
            </a:r>
            <a:r>
              <a:rPr lang="de-DE" dirty="0" smtClean="0"/>
              <a:t> </a:t>
            </a:r>
            <a:r>
              <a:rPr lang="de-DE" dirty="0" err="1" smtClean="0"/>
              <a:t>Interval</a:t>
            </a:r>
            <a:endParaRPr lang="de-DE" dirty="0"/>
          </a:p>
        </p:txBody>
      </p:sp>
      <p:graphicFrame>
        <p:nvGraphicFramePr>
          <p:cNvPr id="5" name="Inhaltsplatzhalter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2961412"/>
              </p:ext>
            </p:extLst>
          </p:nvPr>
        </p:nvGraphicFramePr>
        <p:xfrm>
          <a:off x="2521124" y="2250737"/>
          <a:ext cx="4032448" cy="1046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90" name="Formel" r:id="rId3" imgW="1663560" imgH="431640" progId="Equation.3">
                  <p:embed/>
                </p:oleObj>
              </mc:Choice>
              <mc:Fallback>
                <p:oleObj name="Formel" r:id="rId3" imgW="1663560" imgH="431640" progId="Equation.3">
                  <p:embed/>
                  <p:pic>
                    <p:nvPicPr>
                      <p:cNvPr id="5" name="Inhaltsplatzhalter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1124" y="2250737"/>
                        <a:ext cx="4032448" cy="104659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</a:t>
            </a:fld>
            <a:endParaRPr lang="de-DE"/>
          </a:p>
        </p:txBody>
      </p:sp>
      <p:graphicFrame>
        <p:nvGraphicFramePr>
          <p:cNvPr id="3" name="Objekt 2"/>
          <p:cNvGraphicFramePr>
            <a:graphicFrameLocks noChangeAspect="1"/>
          </p:cNvGraphicFramePr>
          <p:nvPr>
            <p:extLst/>
          </p:nvPr>
        </p:nvGraphicFramePr>
        <p:xfrm>
          <a:off x="2495600" y="3373527"/>
          <a:ext cx="288032" cy="4896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91" name="Formel" r:id="rId5" imgW="126720" imgH="215640" progId="Equation.3">
                  <p:embed/>
                </p:oleObj>
              </mc:Choice>
              <mc:Fallback>
                <p:oleObj name="Formel" r:id="rId5" imgW="126720" imgH="215640" progId="Equation.3">
                  <p:embed/>
                  <p:pic>
                    <p:nvPicPr>
                      <p:cNvPr id="3" name="Objekt 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95600" y="3373527"/>
                        <a:ext cx="288032" cy="4896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98203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Formal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A</a:t>
            </a:r>
            <a:r>
              <a:rPr lang="de-DE" baseline="-25000" dirty="0" smtClean="0"/>
              <a:t>i</a:t>
            </a:r>
            <a:r>
              <a:rPr lang="de-DE" dirty="0" smtClean="0"/>
              <a:t>: Gruppenmittelwert</a:t>
            </a:r>
            <a:endParaRPr lang="de-DE" dirty="0"/>
          </a:p>
        </p:txBody>
      </p:sp>
      <p:graphicFrame>
        <p:nvGraphicFramePr>
          <p:cNvPr id="68610" name="Object 2"/>
          <p:cNvGraphicFramePr>
            <a:graphicFrameLocks noChangeAspect="1"/>
          </p:cNvGraphicFramePr>
          <p:nvPr/>
        </p:nvGraphicFramePr>
        <p:xfrm>
          <a:off x="2078038" y="2484439"/>
          <a:ext cx="3549650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082" name="Formel" r:id="rId3" imgW="1498320" imgH="330120" progId="Equation.3">
                  <p:embed/>
                </p:oleObj>
              </mc:Choice>
              <mc:Fallback>
                <p:oleObj name="Formel" r:id="rId3" imgW="1498320" imgH="33012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8038" y="2484439"/>
                        <a:ext cx="3549650" cy="784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Gerade Verbindung 4"/>
          <p:cNvCxnSpPr/>
          <p:nvPr/>
        </p:nvCxnSpPr>
        <p:spPr>
          <a:xfrm>
            <a:off x="2063552" y="1656510"/>
            <a:ext cx="28803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Step</a:t>
            </a:r>
            <a:r>
              <a:rPr lang="de-DE" dirty="0" smtClean="0"/>
              <a:t> </a:t>
            </a:r>
            <a:r>
              <a:rPr lang="de-DE" dirty="0" smtClean="0"/>
              <a:t>3: Error </a:t>
            </a:r>
            <a:r>
              <a:rPr lang="de-DE" dirty="0" err="1" smtClean="0"/>
              <a:t>Sum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Squares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Assumption</a:t>
            </a:r>
            <a:r>
              <a:rPr lang="de-DE" dirty="0" smtClean="0"/>
              <a:t>: </a:t>
            </a:r>
            <a:r>
              <a:rPr lang="de-DE" dirty="0" err="1" smtClean="0"/>
              <a:t>Differences</a:t>
            </a:r>
            <a:r>
              <a:rPr lang="de-DE" dirty="0" smtClean="0"/>
              <a:t> in </a:t>
            </a:r>
            <a:r>
              <a:rPr lang="de-DE" dirty="0" err="1" smtClean="0"/>
              <a:t>result</a:t>
            </a:r>
            <a:r>
              <a:rPr lang="de-DE" dirty="0" smtClean="0"/>
              <a:t> per </a:t>
            </a:r>
            <a:r>
              <a:rPr lang="de-DE" dirty="0" err="1" smtClean="0"/>
              <a:t>group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caused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confounding</a:t>
            </a:r>
            <a:r>
              <a:rPr lang="de-DE" dirty="0" smtClean="0"/>
              <a:t> </a:t>
            </a:r>
            <a:r>
              <a:rPr lang="de-DE" dirty="0" err="1" smtClean="0"/>
              <a:t>factors</a:t>
            </a:r>
            <a:endParaRPr lang="de-DE" dirty="0" smtClean="0"/>
          </a:p>
          <a:p>
            <a:r>
              <a:rPr lang="de-DE" dirty="0" err="1" smtClean="0"/>
              <a:t>Squared</a:t>
            </a:r>
            <a:r>
              <a:rPr lang="de-DE" dirty="0" smtClean="0"/>
              <a:t> </a:t>
            </a:r>
            <a:r>
              <a:rPr lang="de-DE" dirty="0" err="1" smtClean="0"/>
              <a:t>differences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individual </a:t>
            </a:r>
            <a:r>
              <a:rPr lang="de-DE" dirty="0" err="1" smtClean="0"/>
              <a:t>measurement</a:t>
            </a:r>
            <a:r>
              <a:rPr lang="de-DE" dirty="0" smtClean="0"/>
              <a:t> </a:t>
            </a:r>
            <a:r>
              <a:rPr lang="de-DE" dirty="0" err="1" smtClean="0"/>
              <a:t>values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group</a:t>
            </a:r>
            <a:r>
              <a:rPr lang="de-DE" dirty="0" smtClean="0"/>
              <a:t> </a:t>
            </a:r>
            <a:r>
              <a:rPr lang="de-DE" dirty="0" err="1" smtClean="0"/>
              <a:t>mean</a:t>
            </a:r>
            <a:endParaRPr lang="de-DE" dirty="0" smtClean="0"/>
          </a:p>
          <a:p>
            <a:r>
              <a:rPr lang="de-DE" dirty="0" err="1" smtClean="0"/>
              <a:t>SS</a:t>
            </a:r>
            <a:r>
              <a:rPr lang="de-DE" baseline="-25000" dirty="0" err="1" smtClean="0"/>
              <a:t>error</a:t>
            </a:r>
            <a:r>
              <a:rPr lang="de-DE" dirty="0" smtClean="0"/>
              <a:t> = 30</a:t>
            </a:r>
            <a:endParaRPr lang="de-DE" dirty="0"/>
          </a:p>
        </p:txBody>
      </p:sp>
      <p:graphicFrame>
        <p:nvGraphicFramePr>
          <p:cNvPr id="5" name="Inhaltsplatzhalt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295449"/>
              </p:ext>
            </p:extLst>
          </p:nvPr>
        </p:nvGraphicFramePr>
        <p:xfrm>
          <a:off x="6672064" y="3463632"/>
          <a:ext cx="3600401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0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0" baseline="-25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de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848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648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456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256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06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06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Inhaltsplatzhalt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9905568"/>
              </p:ext>
            </p:extLst>
          </p:nvPr>
        </p:nvGraphicFramePr>
        <p:xfrm>
          <a:off x="6960096" y="3463632"/>
          <a:ext cx="3600401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848">
                <a:tc>
                  <a:txBody>
                    <a:bodyPr/>
                    <a:lstStyle/>
                    <a:p>
                      <a:endParaRPr lang="de-DE" sz="2000" b="1" dirty="0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648"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456"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256"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064"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9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064"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Formal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75777" name="Object 1"/>
          <p:cNvGraphicFramePr>
            <a:graphicFrameLocks noChangeAspect="1"/>
          </p:cNvGraphicFramePr>
          <p:nvPr/>
        </p:nvGraphicFramePr>
        <p:xfrm>
          <a:off x="2045272" y="1844825"/>
          <a:ext cx="4122737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249" name="Formel" r:id="rId3" imgW="1739880" imgH="330120" progId="Equation.3">
                  <p:embed/>
                </p:oleObj>
              </mc:Choice>
              <mc:Fallback>
                <p:oleObj name="Formel" r:id="rId3" imgW="1739880" imgH="330120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5272" y="1844825"/>
                        <a:ext cx="4122737" cy="784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Relationship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Sum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Squares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S</a:t>
            </a:r>
            <a:r>
              <a:rPr lang="de-DE" dirty="0" err="1" smtClean="0"/>
              <a:t>S</a:t>
            </a:r>
            <a:r>
              <a:rPr lang="de-DE" baseline="-25000" dirty="0" err="1" smtClean="0"/>
              <a:t>tot</a:t>
            </a:r>
            <a:r>
              <a:rPr lang="de-DE" baseline="-25000" dirty="0" smtClean="0"/>
              <a:t> </a:t>
            </a:r>
            <a:r>
              <a:rPr lang="de-DE" dirty="0" smtClean="0"/>
              <a:t>= 100</a:t>
            </a:r>
          </a:p>
          <a:p>
            <a:r>
              <a:rPr lang="de-DE" dirty="0" err="1"/>
              <a:t>S</a:t>
            </a:r>
            <a:r>
              <a:rPr lang="de-DE" dirty="0" err="1" smtClean="0"/>
              <a:t>S</a:t>
            </a:r>
            <a:r>
              <a:rPr lang="de-DE" baseline="-25000" dirty="0" err="1" smtClean="0"/>
              <a:t>treat</a:t>
            </a:r>
            <a:r>
              <a:rPr lang="de-DE" baseline="-25000" dirty="0" smtClean="0"/>
              <a:t> </a:t>
            </a:r>
            <a:r>
              <a:rPr lang="de-DE" dirty="0" smtClean="0"/>
              <a:t>= 70</a:t>
            </a:r>
          </a:p>
          <a:p>
            <a:r>
              <a:rPr lang="de-DE" dirty="0" err="1"/>
              <a:t>S</a:t>
            </a:r>
            <a:r>
              <a:rPr lang="de-DE" dirty="0" err="1" smtClean="0"/>
              <a:t>S</a:t>
            </a:r>
            <a:r>
              <a:rPr lang="de-DE" baseline="-25000" dirty="0" err="1" smtClean="0"/>
              <a:t>error</a:t>
            </a:r>
            <a:r>
              <a:rPr lang="de-DE" dirty="0" smtClean="0"/>
              <a:t> = 30</a:t>
            </a:r>
          </a:p>
          <a:p>
            <a:endParaRPr lang="de-DE" dirty="0" smtClean="0"/>
          </a:p>
          <a:p>
            <a:r>
              <a:rPr lang="de-DE" dirty="0" err="1"/>
              <a:t>S</a:t>
            </a:r>
            <a:r>
              <a:rPr lang="de-DE" dirty="0" err="1" smtClean="0"/>
              <a:t>S</a:t>
            </a:r>
            <a:r>
              <a:rPr lang="de-DE" baseline="-25000" dirty="0" err="1" smtClean="0"/>
              <a:t>tot</a:t>
            </a:r>
            <a:r>
              <a:rPr lang="de-DE" dirty="0" smtClean="0"/>
              <a:t>  = </a:t>
            </a:r>
            <a:r>
              <a:rPr lang="de-DE" dirty="0" err="1"/>
              <a:t>S</a:t>
            </a:r>
            <a:r>
              <a:rPr lang="de-DE" dirty="0" err="1" smtClean="0"/>
              <a:t>S</a:t>
            </a:r>
            <a:r>
              <a:rPr lang="de-DE" baseline="-25000" dirty="0" err="1" smtClean="0"/>
              <a:t>treat</a:t>
            </a:r>
            <a:r>
              <a:rPr lang="de-DE" dirty="0" smtClean="0"/>
              <a:t>  + </a:t>
            </a:r>
            <a:r>
              <a:rPr lang="de-DE" dirty="0" err="1"/>
              <a:t>S</a:t>
            </a:r>
            <a:r>
              <a:rPr lang="de-DE" dirty="0" err="1" smtClean="0"/>
              <a:t>S</a:t>
            </a:r>
            <a:r>
              <a:rPr lang="de-DE" baseline="-25000" dirty="0" err="1" smtClean="0"/>
              <a:t>error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Step</a:t>
            </a:r>
            <a:r>
              <a:rPr lang="de-DE" dirty="0" smtClean="0"/>
              <a:t> 4a: </a:t>
            </a:r>
            <a:r>
              <a:rPr lang="de-DE" dirty="0" err="1" smtClean="0"/>
              <a:t>Degrees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Freedom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err="1" smtClean="0">
                <a:solidFill>
                  <a:prstClr val="black"/>
                </a:solidFill>
              </a:rPr>
              <a:t>df</a:t>
            </a:r>
            <a:r>
              <a:rPr lang="de-DE" baseline="-25000" dirty="0" err="1" smtClean="0">
                <a:solidFill>
                  <a:prstClr val="black"/>
                </a:solidFill>
              </a:rPr>
              <a:t>tot</a:t>
            </a:r>
            <a:r>
              <a:rPr lang="de-DE" dirty="0" smtClean="0">
                <a:solidFill>
                  <a:prstClr val="black"/>
                </a:solidFill>
              </a:rPr>
              <a:t>: </a:t>
            </a:r>
            <a:r>
              <a:rPr lang="de-DE" sz="2400" dirty="0">
                <a:solidFill>
                  <a:prstClr val="black"/>
                </a:solidFill>
              </a:rPr>
              <a:t>Levels * </a:t>
            </a:r>
            <a:r>
              <a:rPr lang="de-DE" sz="2400" dirty="0" err="1">
                <a:solidFill>
                  <a:prstClr val="black"/>
                </a:solidFill>
              </a:rPr>
              <a:t>Number</a:t>
            </a:r>
            <a:r>
              <a:rPr lang="de-DE" sz="2400" dirty="0">
                <a:solidFill>
                  <a:prstClr val="black"/>
                </a:solidFill>
              </a:rPr>
              <a:t> </a:t>
            </a:r>
            <a:r>
              <a:rPr lang="de-DE" sz="2400" dirty="0" err="1">
                <a:solidFill>
                  <a:prstClr val="black"/>
                </a:solidFill>
              </a:rPr>
              <a:t>of</a:t>
            </a:r>
            <a:r>
              <a:rPr lang="de-DE" sz="2400" dirty="0">
                <a:solidFill>
                  <a:prstClr val="black"/>
                </a:solidFill>
              </a:rPr>
              <a:t> </a:t>
            </a:r>
            <a:r>
              <a:rPr lang="de-DE" sz="2400" dirty="0" err="1">
                <a:solidFill>
                  <a:prstClr val="black"/>
                </a:solidFill>
              </a:rPr>
              <a:t>particpants</a:t>
            </a:r>
            <a:r>
              <a:rPr lang="de-DE" sz="2400" dirty="0">
                <a:solidFill>
                  <a:prstClr val="black"/>
                </a:solidFill>
              </a:rPr>
              <a:t> per </a:t>
            </a:r>
            <a:r>
              <a:rPr lang="de-DE" sz="2400" dirty="0" err="1">
                <a:solidFill>
                  <a:prstClr val="black"/>
                </a:solidFill>
              </a:rPr>
              <a:t>group</a:t>
            </a:r>
            <a:r>
              <a:rPr lang="de-DE" sz="2400" dirty="0">
                <a:solidFill>
                  <a:prstClr val="black"/>
                </a:solidFill>
              </a:rPr>
              <a:t> – 1 (=19)</a:t>
            </a:r>
          </a:p>
          <a:p>
            <a:r>
              <a:rPr lang="de-DE" dirty="0" err="1" smtClean="0"/>
              <a:t>df</a:t>
            </a:r>
            <a:r>
              <a:rPr lang="de-DE" baseline="-25000" dirty="0" err="1" smtClean="0"/>
              <a:t>treat</a:t>
            </a:r>
            <a:r>
              <a:rPr lang="de-DE" dirty="0" smtClean="0"/>
              <a:t> : </a:t>
            </a:r>
            <a:r>
              <a:rPr lang="de-DE" sz="2400" dirty="0" err="1"/>
              <a:t>Number</a:t>
            </a:r>
            <a:r>
              <a:rPr lang="de-DE" sz="2400" dirty="0"/>
              <a:t>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levels</a:t>
            </a:r>
            <a:r>
              <a:rPr lang="de-DE" sz="2400" dirty="0"/>
              <a:t> – 1 (=3)</a:t>
            </a:r>
          </a:p>
          <a:p>
            <a:r>
              <a:rPr lang="de-DE" dirty="0" err="1" smtClean="0"/>
              <a:t>df</a:t>
            </a:r>
            <a:r>
              <a:rPr lang="de-DE" baseline="-25000" dirty="0" err="1" smtClean="0"/>
              <a:t>error</a:t>
            </a:r>
            <a:r>
              <a:rPr lang="de-DE" dirty="0" smtClean="0"/>
              <a:t>: </a:t>
            </a:r>
            <a:r>
              <a:rPr lang="de-DE" sz="2400" dirty="0" err="1"/>
              <a:t>Number</a:t>
            </a:r>
            <a:r>
              <a:rPr lang="de-DE" sz="2400" dirty="0"/>
              <a:t>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levels</a:t>
            </a:r>
            <a:r>
              <a:rPr lang="de-DE" sz="2400" dirty="0"/>
              <a:t> * (</a:t>
            </a:r>
            <a:r>
              <a:rPr lang="de-DE" sz="2400" dirty="0" err="1">
                <a:solidFill>
                  <a:prstClr val="black"/>
                </a:solidFill>
              </a:rPr>
              <a:t>Number</a:t>
            </a:r>
            <a:r>
              <a:rPr lang="de-DE" sz="2400" dirty="0">
                <a:solidFill>
                  <a:prstClr val="black"/>
                </a:solidFill>
              </a:rPr>
              <a:t> </a:t>
            </a:r>
            <a:r>
              <a:rPr lang="de-DE" sz="2400" dirty="0" err="1">
                <a:solidFill>
                  <a:prstClr val="black"/>
                </a:solidFill>
              </a:rPr>
              <a:t>of</a:t>
            </a:r>
            <a:r>
              <a:rPr lang="de-DE" sz="2400" dirty="0">
                <a:solidFill>
                  <a:prstClr val="black"/>
                </a:solidFill>
              </a:rPr>
              <a:t> </a:t>
            </a:r>
            <a:r>
              <a:rPr lang="de-DE" sz="2400" dirty="0" err="1">
                <a:solidFill>
                  <a:prstClr val="black"/>
                </a:solidFill>
              </a:rPr>
              <a:t>particpants</a:t>
            </a:r>
            <a:r>
              <a:rPr lang="de-DE" sz="2400" dirty="0">
                <a:solidFill>
                  <a:prstClr val="black"/>
                </a:solidFill>
              </a:rPr>
              <a:t> per </a:t>
            </a:r>
            <a:r>
              <a:rPr lang="de-DE" sz="2400" dirty="0" err="1">
                <a:solidFill>
                  <a:prstClr val="black"/>
                </a:solidFill>
              </a:rPr>
              <a:t>group</a:t>
            </a:r>
            <a:r>
              <a:rPr lang="de-DE" sz="2400" dirty="0">
                <a:solidFill>
                  <a:prstClr val="black"/>
                </a:solidFill>
              </a:rPr>
              <a:t> – 1</a:t>
            </a:r>
            <a:r>
              <a:rPr lang="de-DE" sz="2400" dirty="0"/>
              <a:t>) (=16)</a:t>
            </a:r>
            <a:endParaRPr lang="de-DE" sz="2400" baseline="-25000" dirty="0"/>
          </a:p>
          <a:p>
            <a:pPr>
              <a:buNone/>
            </a:pPr>
            <a:endParaRPr lang="de-DE" sz="2400" dirty="0"/>
          </a:p>
          <a:p>
            <a:r>
              <a:rPr lang="de-DE" dirty="0" err="1" smtClean="0"/>
              <a:t>df</a:t>
            </a:r>
            <a:r>
              <a:rPr lang="de-DE" baseline="-25000" dirty="0" err="1" smtClean="0"/>
              <a:t>tot</a:t>
            </a:r>
            <a:r>
              <a:rPr lang="de-DE" dirty="0" smtClean="0"/>
              <a:t> = </a:t>
            </a:r>
            <a:r>
              <a:rPr lang="de-DE" dirty="0" err="1" smtClean="0"/>
              <a:t>df</a:t>
            </a:r>
            <a:r>
              <a:rPr lang="de-DE" baseline="-25000" dirty="0" err="1" smtClean="0"/>
              <a:t>treat</a:t>
            </a:r>
            <a:r>
              <a:rPr lang="de-DE" baseline="-25000" dirty="0" smtClean="0"/>
              <a:t> </a:t>
            </a:r>
            <a:r>
              <a:rPr lang="de-DE" dirty="0" smtClean="0"/>
              <a:t>+ </a:t>
            </a:r>
            <a:r>
              <a:rPr lang="de-DE" dirty="0" err="1" smtClean="0"/>
              <a:t>df</a:t>
            </a:r>
            <a:r>
              <a:rPr lang="de-DE" baseline="-25000" dirty="0" err="1" smtClean="0"/>
              <a:t>error</a:t>
            </a:r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Step</a:t>
            </a:r>
            <a:r>
              <a:rPr lang="de-DE" dirty="0" smtClean="0"/>
              <a:t> 4b: </a:t>
            </a:r>
            <a:r>
              <a:rPr lang="de-DE" dirty="0" err="1" smtClean="0"/>
              <a:t>Variances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7270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9242729"/>
              </p:ext>
            </p:extLst>
          </p:nvPr>
        </p:nvGraphicFramePr>
        <p:xfrm>
          <a:off x="2093914" y="3267076"/>
          <a:ext cx="4003675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250" name="Formel" r:id="rId3" imgW="1688760" imgH="431640" progId="Equation.3">
                  <p:embed/>
                </p:oleObj>
              </mc:Choice>
              <mc:Fallback>
                <p:oleObj name="Formel" r:id="rId3" imgW="1688760" imgH="431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3914" y="3267076"/>
                        <a:ext cx="4003675" cy="1025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9981655"/>
              </p:ext>
            </p:extLst>
          </p:nvPr>
        </p:nvGraphicFramePr>
        <p:xfrm>
          <a:off x="2093914" y="1755776"/>
          <a:ext cx="4124325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251" name="Formel" r:id="rId5" imgW="1739880" imgH="431640" progId="Equation.3">
                  <p:embed/>
                </p:oleObj>
              </mc:Choice>
              <mc:Fallback>
                <p:oleObj name="Formel" r:id="rId5" imgW="1739880" imgH="431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3914" y="1755776"/>
                        <a:ext cx="4124325" cy="1025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134037"/>
              </p:ext>
            </p:extLst>
          </p:nvPr>
        </p:nvGraphicFramePr>
        <p:xfrm>
          <a:off x="2089150" y="4724401"/>
          <a:ext cx="3760788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252" name="Formel" r:id="rId7" imgW="1587240" imgH="431640" progId="Equation.3">
                  <p:embed/>
                </p:oleObj>
              </mc:Choice>
              <mc:Fallback>
                <p:oleObj name="Formel" r:id="rId7" imgW="1587240" imgH="431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9150" y="4724401"/>
                        <a:ext cx="3760788" cy="1025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Step</a:t>
            </a:r>
            <a:r>
              <a:rPr lang="de-DE" dirty="0" smtClean="0"/>
              <a:t> 5: F </a:t>
            </a:r>
            <a:r>
              <a:rPr lang="de-DE" dirty="0" err="1" smtClean="0"/>
              <a:t>value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H</a:t>
            </a:r>
            <a:r>
              <a:rPr lang="de-DE" baseline="-25000" dirty="0" smtClean="0"/>
              <a:t>0</a:t>
            </a:r>
            <a:r>
              <a:rPr lang="de-DE" dirty="0" smtClean="0"/>
              <a:t>: </a:t>
            </a:r>
            <a:r>
              <a:rPr lang="de-DE" dirty="0" err="1" smtClean="0"/>
              <a:t>Mean</a:t>
            </a:r>
            <a:r>
              <a:rPr lang="de-DE" dirty="0" smtClean="0"/>
              <a:t> in all </a:t>
            </a:r>
            <a:r>
              <a:rPr lang="de-DE" dirty="0" err="1" smtClean="0"/>
              <a:t>groups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same</a:t>
            </a:r>
          </a:p>
          <a:p>
            <a:r>
              <a:rPr lang="de-DE" dirty="0" smtClean="0"/>
              <a:t>H</a:t>
            </a:r>
            <a:r>
              <a:rPr lang="de-DE" baseline="-25000" dirty="0" smtClean="0"/>
              <a:t>0</a:t>
            </a:r>
            <a:r>
              <a:rPr lang="de-DE" dirty="0" smtClean="0"/>
              <a:t>:</a:t>
            </a:r>
          </a:p>
          <a:p>
            <a:pPr>
              <a:buNone/>
            </a:pP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err="1" smtClean="0"/>
              <a:t>Signiciant</a:t>
            </a:r>
            <a:r>
              <a:rPr lang="de-DE" dirty="0" smtClean="0"/>
              <a:t> </a:t>
            </a:r>
            <a:r>
              <a:rPr lang="de-DE" dirty="0" err="1" smtClean="0"/>
              <a:t>difference</a:t>
            </a:r>
            <a:r>
              <a:rPr lang="de-DE" dirty="0" smtClean="0"/>
              <a:t>, i.e.:</a:t>
            </a:r>
          </a:p>
          <a:p>
            <a:pPr indent="17463">
              <a:buNone/>
            </a:pPr>
            <a:r>
              <a:rPr lang="de-DE" dirty="0" smtClean="0"/>
              <a:t>At least </a:t>
            </a:r>
            <a:r>
              <a:rPr lang="de-DE" dirty="0" err="1" smtClean="0"/>
              <a:t>two</a:t>
            </a:r>
            <a:r>
              <a:rPr lang="de-DE" dirty="0" smtClean="0"/>
              <a:t> </a:t>
            </a:r>
            <a:r>
              <a:rPr lang="de-DE" dirty="0" err="1" smtClean="0"/>
              <a:t>values</a:t>
            </a:r>
            <a:r>
              <a:rPr lang="de-DE" dirty="0" smtClean="0"/>
              <a:t> </a:t>
            </a:r>
            <a:r>
              <a:rPr lang="de-DE" dirty="0" err="1" smtClean="0"/>
              <a:t>differ</a:t>
            </a:r>
            <a:endParaRPr lang="de-DE" dirty="0" smtClean="0"/>
          </a:p>
        </p:txBody>
      </p:sp>
      <p:graphicFrame>
        <p:nvGraphicFramePr>
          <p:cNvPr id="7373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3432775"/>
              </p:ext>
            </p:extLst>
          </p:nvPr>
        </p:nvGraphicFramePr>
        <p:xfrm>
          <a:off x="2639616" y="2608212"/>
          <a:ext cx="2166937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76" name="Formel" r:id="rId3" imgW="914400" imgH="203040" progId="Equation.3">
                  <p:embed/>
                </p:oleObj>
              </mc:Choice>
              <mc:Fallback>
                <p:oleObj name="Formel" r:id="rId3" imgW="914400" imgH="203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9616" y="2608212"/>
                        <a:ext cx="2166937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6221666"/>
              </p:ext>
            </p:extLst>
          </p:nvPr>
        </p:nvGraphicFramePr>
        <p:xfrm>
          <a:off x="1928813" y="3187733"/>
          <a:ext cx="4003675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77" name="Formel" r:id="rId5" imgW="1688760" imgH="431640" progId="Equation.3">
                  <p:embed/>
                </p:oleObj>
              </mc:Choice>
              <mc:Fallback>
                <p:oleObj name="Formel" r:id="rId5" imgW="1688760" imgH="4316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813" y="3187733"/>
                        <a:ext cx="4003675" cy="1025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1182861"/>
              </p:ext>
            </p:extLst>
          </p:nvPr>
        </p:nvGraphicFramePr>
        <p:xfrm>
          <a:off x="1928813" y="4149725"/>
          <a:ext cx="4997450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78" name="Formel" r:id="rId7" imgW="2108160" imgH="241200" progId="Equation.3">
                  <p:embed/>
                </p:oleObj>
              </mc:Choice>
              <mc:Fallback>
                <p:oleObj name="Formel" r:id="rId7" imgW="2108160" imgH="2412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813" y="4149725"/>
                        <a:ext cx="4997450" cy="573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/>
          <p:cNvSpPr txBox="1">
            <a:spLocks/>
          </p:cNvSpPr>
          <p:nvPr/>
        </p:nvSpPr>
        <p:spPr>
          <a:xfrm>
            <a:off x="1981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de-DE" sz="3200" dirty="0"/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de-DE" sz="3200" dirty="0"/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de-DE" sz="3200" dirty="0"/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de-DE" sz="320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Step</a:t>
            </a:r>
            <a:r>
              <a:rPr lang="de-DE" dirty="0" smtClean="0"/>
              <a:t> 6: </a:t>
            </a:r>
            <a:r>
              <a:rPr lang="de-DE" dirty="0" err="1" smtClean="0"/>
              <a:t>Pairwise</a:t>
            </a:r>
            <a:r>
              <a:rPr lang="de-DE" dirty="0" smtClean="0"/>
              <a:t> </a:t>
            </a:r>
            <a:r>
              <a:rPr lang="de-DE" dirty="0" err="1"/>
              <a:t>C</a:t>
            </a:r>
            <a:r>
              <a:rPr lang="de-DE" dirty="0" err="1" smtClean="0"/>
              <a:t>omparisons</a:t>
            </a:r>
            <a:endParaRPr lang="de-DE" dirty="0"/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369510"/>
              </p:ext>
            </p:extLst>
          </p:nvPr>
        </p:nvGraphicFramePr>
        <p:xfrm>
          <a:off x="1187550" y="2085407"/>
          <a:ext cx="6696744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5064">
                <a:tc>
                  <a:txBody>
                    <a:bodyPr/>
                    <a:lstStyle/>
                    <a:p>
                      <a:endParaRPr lang="de-DE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433841" marR="433841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marL="433841" marR="433841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marL="433841" marR="433841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marL="433841" marR="433841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aseline="-25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marL="433841" marR="433841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064">
                <a:tc>
                  <a:txBody>
                    <a:bodyPr/>
                    <a:lstStyle/>
                    <a:p>
                      <a:r>
                        <a:rPr lang="de-DE" sz="2000" b="0" dirty="0" err="1" smtClean="0">
                          <a:solidFill>
                            <a:sysClr val="windowText" lastClr="000000"/>
                          </a:solidFill>
                        </a:rPr>
                        <a:t>Mean</a:t>
                      </a:r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433841" marR="433841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433841" marR="433841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433841" marR="433841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433841" marR="433841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433841" marR="433841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475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6326065"/>
              </p:ext>
            </p:extLst>
          </p:nvPr>
        </p:nvGraphicFramePr>
        <p:xfrm>
          <a:off x="2279576" y="4241848"/>
          <a:ext cx="2951162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314" name="Formel" r:id="rId3" imgW="1244520" imgH="507960" progId="Equation.3">
                  <p:embed/>
                </p:oleObj>
              </mc:Choice>
              <mc:Fallback>
                <p:oleObj name="Formel" r:id="rId3" imgW="1244520" imgH="5079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576" y="4241848"/>
                        <a:ext cx="2951162" cy="1206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8990822"/>
              </p:ext>
            </p:extLst>
          </p:nvPr>
        </p:nvGraphicFramePr>
        <p:xfrm>
          <a:off x="5231904" y="4237447"/>
          <a:ext cx="4062412" cy="105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315" name="Formel" r:id="rId5" imgW="1714320" imgH="444240" progId="Equation.3">
                  <p:embed/>
                </p:oleObj>
              </mc:Choice>
              <mc:Fallback>
                <p:oleObj name="Formel" r:id="rId5" imgW="1714320" imgH="4442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1904" y="4237447"/>
                        <a:ext cx="4062412" cy="1055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6" name="Object 4"/>
          <p:cNvGraphicFramePr>
            <a:graphicFrameLocks noChangeAspect="1"/>
          </p:cNvGraphicFramePr>
          <p:nvPr/>
        </p:nvGraphicFramePr>
        <p:xfrm>
          <a:off x="2281239" y="3213100"/>
          <a:ext cx="7437437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316" name="Formel" r:id="rId7" imgW="3136680" imgH="253800" progId="Equation.3">
                  <p:embed/>
                </p:oleObj>
              </mc:Choice>
              <mc:Fallback>
                <p:oleObj name="Formel" r:id="rId7" imgW="3136680" imgH="2538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1239" y="3213100"/>
                        <a:ext cx="7437437" cy="603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8958264"/>
              </p:ext>
            </p:extLst>
          </p:nvPr>
        </p:nvGraphicFramePr>
        <p:xfrm>
          <a:off x="8481516" y="2129608"/>
          <a:ext cx="1625600" cy="69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317" name="Formel" r:id="rId9" imgW="685800" imgH="291960" progId="Equation.3">
                  <p:embed/>
                </p:oleObj>
              </mc:Choice>
              <mc:Fallback>
                <p:oleObj name="Formel" r:id="rId9" imgW="685800" imgH="29196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81516" y="2129608"/>
                        <a:ext cx="1625600" cy="693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5653877"/>
              </p:ext>
            </p:extLst>
          </p:nvPr>
        </p:nvGraphicFramePr>
        <p:xfrm>
          <a:off x="1957388" y="5664225"/>
          <a:ext cx="5027612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318" name="Formel" r:id="rId11" imgW="2120760" imgH="241200" progId="Equation.3">
                  <p:embed/>
                </p:oleObj>
              </mc:Choice>
              <mc:Fallback>
                <p:oleObj name="Formel" r:id="rId11" imgW="2120760" imgH="2412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7388" y="5664225"/>
                        <a:ext cx="5027612" cy="573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Two</a:t>
            </a:r>
            <a:r>
              <a:rPr lang="de-DE" dirty="0" smtClean="0"/>
              <a:t> </a:t>
            </a:r>
            <a:r>
              <a:rPr lang="de-DE" dirty="0" err="1" smtClean="0"/>
              <a:t>factorial</a:t>
            </a:r>
            <a:r>
              <a:rPr lang="de-DE" dirty="0" smtClean="0"/>
              <a:t> ANOVA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Test </a:t>
            </a:r>
            <a:r>
              <a:rPr lang="de-DE" dirty="0" err="1" smtClean="0"/>
              <a:t>whether</a:t>
            </a:r>
            <a:r>
              <a:rPr lang="de-DE" dirty="0" smtClean="0"/>
              <a:t> </a:t>
            </a:r>
            <a:r>
              <a:rPr lang="de-DE" dirty="0" err="1" smtClean="0"/>
              <a:t>influence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two</a:t>
            </a:r>
            <a:r>
              <a:rPr lang="de-DE" dirty="0" smtClean="0"/>
              <a:t> </a:t>
            </a:r>
            <a:r>
              <a:rPr lang="de-DE" dirty="0" err="1" smtClean="0"/>
              <a:t>factors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significant</a:t>
            </a:r>
            <a:endParaRPr lang="de-DE" dirty="0" smtClean="0"/>
          </a:p>
          <a:p>
            <a:r>
              <a:rPr lang="de-DE" dirty="0" err="1" smtClean="0"/>
              <a:t>Difference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factorial</a:t>
            </a:r>
            <a:r>
              <a:rPr lang="de-DE" dirty="0" smtClean="0"/>
              <a:t> ANOVA:</a:t>
            </a:r>
          </a:p>
          <a:p>
            <a:pPr lvl="1"/>
            <a:r>
              <a:rPr lang="de-DE" dirty="0" smtClean="0"/>
              <a:t>Main </a:t>
            </a:r>
            <a:r>
              <a:rPr lang="de-DE" dirty="0" err="1" smtClean="0"/>
              <a:t>effects</a:t>
            </a:r>
            <a:endParaRPr lang="de-DE" dirty="0" smtClean="0"/>
          </a:p>
          <a:p>
            <a:pPr lvl="1"/>
            <a:r>
              <a:rPr lang="de-DE" dirty="0" smtClean="0"/>
              <a:t>Interaction </a:t>
            </a:r>
            <a:r>
              <a:rPr lang="de-DE" dirty="0" err="1" smtClean="0"/>
              <a:t>effects</a:t>
            </a:r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Main- </a:t>
            </a:r>
            <a:r>
              <a:rPr lang="en-US" dirty="0" smtClean="0"/>
              <a:t>and Interaction Effects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7" name="Foliennummernplatzhalter 5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49</a:t>
            </a:fld>
            <a:endParaRPr lang="de-DE"/>
          </a:p>
        </p:txBody>
      </p:sp>
      <p:cxnSp>
        <p:nvCxnSpPr>
          <p:cNvPr id="5" name="Gerade Verbindung 4"/>
          <p:cNvCxnSpPr/>
          <p:nvPr/>
        </p:nvCxnSpPr>
        <p:spPr>
          <a:xfrm rot="5400000">
            <a:off x="2416943" y="2964653"/>
            <a:ext cx="1214446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6"/>
          <p:cNvCxnSpPr/>
          <p:nvPr/>
        </p:nvCxnSpPr>
        <p:spPr>
          <a:xfrm>
            <a:off x="3024166" y="3571876"/>
            <a:ext cx="1571636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/>
          <p:cNvSpPr/>
          <p:nvPr/>
        </p:nvSpPr>
        <p:spPr>
          <a:xfrm>
            <a:off x="3238480" y="3714752"/>
            <a:ext cx="357190" cy="28575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2095472" y="2214554"/>
            <a:ext cx="714380" cy="285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PC</a:t>
            </a:r>
          </a:p>
        </p:txBody>
      </p:sp>
      <p:cxnSp>
        <p:nvCxnSpPr>
          <p:cNvPr id="10" name="Gerade Verbindung 9"/>
          <p:cNvCxnSpPr/>
          <p:nvPr/>
        </p:nvCxnSpPr>
        <p:spPr>
          <a:xfrm rot="16200000" flipH="1">
            <a:off x="3313897" y="3577442"/>
            <a:ext cx="150813" cy="156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/>
        </p:nvCxnSpPr>
        <p:spPr>
          <a:xfrm rot="16200000" flipH="1">
            <a:off x="4163990" y="3575062"/>
            <a:ext cx="150813" cy="156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/>
        </p:nvCxnSpPr>
        <p:spPr>
          <a:xfrm rot="10800000" flipV="1">
            <a:off x="3443292" y="2612231"/>
            <a:ext cx="764379" cy="290513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/>
          <p:nvPr/>
        </p:nvCxnSpPr>
        <p:spPr>
          <a:xfrm rot="10800000" flipV="1">
            <a:off x="3452815" y="2974181"/>
            <a:ext cx="735804" cy="28336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lipse 20"/>
          <p:cNvSpPr/>
          <p:nvPr/>
        </p:nvSpPr>
        <p:spPr>
          <a:xfrm>
            <a:off x="3369470" y="290036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Ellipse 21"/>
          <p:cNvSpPr/>
          <p:nvPr/>
        </p:nvSpPr>
        <p:spPr>
          <a:xfrm>
            <a:off x="3367107" y="3259934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Ellipse 26"/>
          <p:cNvSpPr/>
          <p:nvPr/>
        </p:nvSpPr>
        <p:spPr>
          <a:xfrm>
            <a:off x="4241026" y="256222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Ellipse 27"/>
          <p:cNvSpPr/>
          <p:nvPr/>
        </p:nvSpPr>
        <p:spPr>
          <a:xfrm>
            <a:off x="4219577" y="2940844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hteck 30"/>
          <p:cNvSpPr/>
          <p:nvPr/>
        </p:nvSpPr>
        <p:spPr>
          <a:xfrm>
            <a:off x="4595802" y="2428868"/>
            <a:ext cx="785818" cy="285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Expert</a:t>
            </a:r>
          </a:p>
        </p:txBody>
      </p:sp>
      <p:sp>
        <p:nvSpPr>
          <p:cNvPr id="32" name="Rechteck 31"/>
          <p:cNvSpPr/>
          <p:nvPr/>
        </p:nvSpPr>
        <p:spPr>
          <a:xfrm>
            <a:off x="4595802" y="2786058"/>
            <a:ext cx="928694" cy="285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Novice</a:t>
            </a:r>
          </a:p>
        </p:txBody>
      </p:sp>
      <p:sp>
        <p:nvSpPr>
          <p:cNvPr id="58" name="Rechteck 57"/>
          <p:cNvSpPr/>
          <p:nvPr/>
        </p:nvSpPr>
        <p:spPr>
          <a:xfrm>
            <a:off x="4024298" y="3714752"/>
            <a:ext cx="357190" cy="28575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grpSp>
        <p:nvGrpSpPr>
          <p:cNvPr id="93" name="Gruppieren 92"/>
          <p:cNvGrpSpPr/>
          <p:nvPr/>
        </p:nvGrpSpPr>
        <p:grpSpPr>
          <a:xfrm>
            <a:off x="2095472" y="4214818"/>
            <a:ext cx="3429072" cy="1857388"/>
            <a:chOff x="571472" y="4143380"/>
            <a:chExt cx="3429072" cy="1857388"/>
          </a:xfrm>
        </p:grpSpPr>
        <p:cxnSp>
          <p:nvCxnSpPr>
            <p:cNvPr id="43" name="Gerade Verbindung 42"/>
            <p:cNvCxnSpPr/>
            <p:nvPr/>
          </p:nvCxnSpPr>
          <p:spPr>
            <a:xfrm rot="5400000">
              <a:off x="892943" y="4893479"/>
              <a:ext cx="1214446" cy="158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 Verbindung 43"/>
            <p:cNvCxnSpPr/>
            <p:nvPr/>
          </p:nvCxnSpPr>
          <p:spPr>
            <a:xfrm>
              <a:off x="1500166" y="5500702"/>
              <a:ext cx="1571636" cy="158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hteck 45"/>
            <p:cNvSpPr/>
            <p:nvPr/>
          </p:nvSpPr>
          <p:spPr>
            <a:xfrm>
              <a:off x="571472" y="4143380"/>
              <a:ext cx="714380" cy="2857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tx1"/>
                  </a:solidFill>
                </a:rPr>
                <a:t>PC</a:t>
              </a:r>
            </a:p>
          </p:txBody>
        </p:sp>
        <p:cxnSp>
          <p:nvCxnSpPr>
            <p:cNvPr id="47" name="Gerade Verbindung 46"/>
            <p:cNvCxnSpPr/>
            <p:nvPr/>
          </p:nvCxnSpPr>
          <p:spPr>
            <a:xfrm rot="16200000" flipH="1">
              <a:off x="1789896" y="5506267"/>
              <a:ext cx="150813" cy="1567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 Verbindung 47"/>
            <p:cNvCxnSpPr/>
            <p:nvPr/>
          </p:nvCxnSpPr>
          <p:spPr>
            <a:xfrm rot="16200000" flipH="1">
              <a:off x="2639989" y="5503887"/>
              <a:ext cx="150813" cy="1567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 Verbindung 48"/>
            <p:cNvCxnSpPr/>
            <p:nvPr/>
          </p:nvCxnSpPr>
          <p:spPr>
            <a:xfrm rot="10800000" flipV="1">
              <a:off x="1919292" y="4831555"/>
              <a:ext cx="728658" cy="13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 Verbindung 49"/>
            <p:cNvCxnSpPr/>
            <p:nvPr/>
          </p:nvCxnSpPr>
          <p:spPr>
            <a:xfrm rot="10800000" flipV="1">
              <a:off x="1928817" y="5186363"/>
              <a:ext cx="709608" cy="12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Ellipse 50"/>
            <p:cNvSpPr/>
            <p:nvPr/>
          </p:nvSpPr>
          <p:spPr>
            <a:xfrm>
              <a:off x="1850251" y="4817272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Ellipse 51"/>
            <p:cNvSpPr/>
            <p:nvPr/>
          </p:nvSpPr>
          <p:spPr>
            <a:xfrm>
              <a:off x="1843106" y="5167328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Ellipse 52"/>
            <p:cNvSpPr/>
            <p:nvPr/>
          </p:nvSpPr>
          <p:spPr>
            <a:xfrm>
              <a:off x="2700369" y="480489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Ellipse 53"/>
            <p:cNvSpPr/>
            <p:nvPr/>
          </p:nvSpPr>
          <p:spPr>
            <a:xfrm>
              <a:off x="2695576" y="516923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hteck 54"/>
            <p:cNvSpPr/>
            <p:nvPr/>
          </p:nvSpPr>
          <p:spPr>
            <a:xfrm>
              <a:off x="3133726" y="4643446"/>
              <a:ext cx="866818" cy="2857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</a:rPr>
                <a:t>Expert</a:t>
              </a:r>
            </a:p>
          </p:txBody>
        </p:sp>
        <p:sp>
          <p:nvSpPr>
            <p:cNvPr id="56" name="Rechteck 55"/>
            <p:cNvSpPr/>
            <p:nvPr/>
          </p:nvSpPr>
          <p:spPr>
            <a:xfrm>
              <a:off x="3143240" y="5000636"/>
              <a:ext cx="857256" cy="2857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Novice</a:t>
              </a:r>
            </a:p>
          </p:txBody>
        </p:sp>
        <p:sp>
          <p:nvSpPr>
            <p:cNvPr id="86" name="Rechteck 85"/>
            <p:cNvSpPr/>
            <p:nvPr/>
          </p:nvSpPr>
          <p:spPr>
            <a:xfrm>
              <a:off x="1714480" y="5715016"/>
              <a:ext cx="357190" cy="28575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89" name="Rechteck 88"/>
            <p:cNvSpPr/>
            <p:nvPr/>
          </p:nvSpPr>
          <p:spPr>
            <a:xfrm>
              <a:off x="2500298" y="5715016"/>
              <a:ext cx="357190" cy="28575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</p:grpSp>
      <p:grpSp>
        <p:nvGrpSpPr>
          <p:cNvPr id="95" name="Gruppieren 94"/>
          <p:cNvGrpSpPr/>
          <p:nvPr/>
        </p:nvGrpSpPr>
        <p:grpSpPr>
          <a:xfrm>
            <a:off x="5738810" y="4214818"/>
            <a:ext cx="3429024" cy="1857388"/>
            <a:chOff x="4214810" y="4214818"/>
            <a:chExt cx="3429024" cy="1857388"/>
          </a:xfrm>
        </p:grpSpPr>
        <p:cxnSp>
          <p:nvCxnSpPr>
            <p:cNvPr id="61" name="Gerade Verbindung 60"/>
            <p:cNvCxnSpPr/>
            <p:nvPr/>
          </p:nvCxnSpPr>
          <p:spPr>
            <a:xfrm rot="5400000">
              <a:off x="4536281" y="4964917"/>
              <a:ext cx="1214446" cy="158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Gerade Verbindung 61"/>
            <p:cNvCxnSpPr/>
            <p:nvPr/>
          </p:nvCxnSpPr>
          <p:spPr>
            <a:xfrm>
              <a:off x="5143504" y="5572140"/>
              <a:ext cx="1571636" cy="158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hteck 63"/>
            <p:cNvSpPr/>
            <p:nvPr/>
          </p:nvSpPr>
          <p:spPr>
            <a:xfrm>
              <a:off x="4214810" y="4214818"/>
              <a:ext cx="714380" cy="2857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tx1"/>
                  </a:solidFill>
                </a:rPr>
                <a:t>PC</a:t>
              </a:r>
            </a:p>
          </p:txBody>
        </p:sp>
        <p:cxnSp>
          <p:nvCxnSpPr>
            <p:cNvPr id="65" name="Gerade Verbindung 64"/>
            <p:cNvCxnSpPr/>
            <p:nvPr/>
          </p:nvCxnSpPr>
          <p:spPr>
            <a:xfrm rot="16200000" flipH="1">
              <a:off x="5433234" y="5577705"/>
              <a:ext cx="150813" cy="1567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Gerade Verbindung 65"/>
            <p:cNvCxnSpPr/>
            <p:nvPr/>
          </p:nvCxnSpPr>
          <p:spPr>
            <a:xfrm rot="16200000" flipH="1">
              <a:off x="6283327" y="5575325"/>
              <a:ext cx="150813" cy="1567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Gerade Verbindung 67"/>
            <p:cNvCxnSpPr/>
            <p:nvPr/>
          </p:nvCxnSpPr>
          <p:spPr>
            <a:xfrm rot="10800000" flipV="1">
              <a:off x="5572153" y="4974444"/>
              <a:ext cx="735804" cy="283369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Ellipse 69"/>
            <p:cNvSpPr/>
            <p:nvPr/>
          </p:nvSpPr>
          <p:spPr>
            <a:xfrm>
              <a:off x="5486444" y="526019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Ellipse 71"/>
            <p:cNvSpPr/>
            <p:nvPr/>
          </p:nvSpPr>
          <p:spPr>
            <a:xfrm>
              <a:off x="6338914" y="494110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hteck 73"/>
            <p:cNvSpPr/>
            <p:nvPr/>
          </p:nvSpPr>
          <p:spPr>
            <a:xfrm>
              <a:off x="6715140" y="4786322"/>
              <a:ext cx="928694" cy="2857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</a:rPr>
                <a:t>Expert Novice</a:t>
              </a:r>
            </a:p>
          </p:txBody>
        </p:sp>
        <p:sp>
          <p:nvSpPr>
            <p:cNvPr id="90" name="Rechteck 89"/>
            <p:cNvSpPr/>
            <p:nvPr/>
          </p:nvSpPr>
          <p:spPr>
            <a:xfrm>
              <a:off x="5357818" y="5786454"/>
              <a:ext cx="357190" cy="28575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91" name="Rechteck 90"/>
            <p:cNvSpPr/>
            <p:nvPr/>
          </p:nvSpPr>
          <p:spPr>
            <a:xfrm>
              <a:off x="6143636" y="5786454"/>
              <a:ext cx="357190" cy="28575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</p:grpSp>
      <p:grpSp>
        <p:nvGrpSpPr>
          <p:cNvPr id="99" name="Gruppieren 98"/>
          <p:cNvGrpSpPr/>
          <p:nvPr/>
        </p:nvGrpSpPr>
        <p:grpSpPr>
          <a:xfrm>
            <a:off x="5738810" y="2214554"/>
            <a:ext cx="3357634" cy="1785950"/>
            <a:chOff x="4214810" y="2214554"/>
            <a:chExt cx="3357634" cy="1785950"/>
          </a:xfrm>
        </p:grpSpPr>
        <p:cxnSp>
          <p:nvCxnSpPr>
            <p:cNvPr id="18" name="Gerade Verbindung 17"/>
            <p:cNvCxnSpPr/>
            <p:nvPr/>
          </p:nvCxnSpPr>
          <p:spPr>
            <a:xfrm rot="5400000">
              <a:off x="4536281" y="2964653"/>
              <a:ext cx="1214446" cy="1588"/>
            </a:xfrm>
            <a:prstGeom prst="lin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>
              <a:off x="5143504" y="3571876"/>
              <a:ext cx="1571636" cy="1588"/>
            </a:xfrm>
            <a:prstGeom prst="lin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hteck 23"/>
            <p:cNvSpPr/>
            <p:nvPr/>
          </p:nvSpPr>
          <p:spPr>
            <a:xfrm>
              <a:off x="4214810" y="2214554"/>
              <a:ext cx="714380" cy="2857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tx1"/>
                  </a:solidFill>
                </a:rPr>
                <a:t>PC</a:t>
              </a:r>
            </a:p>
          </p:txBody>
        </p:sp>
        <p:cxnSp>
          <p:nvCxnSpPr>
            <p:cNvPr id="25" name="Gerade Verbindung 24"/>
            <p:cNvCxnSpPr/>
            <p:nvPr/>
          </p:nvCxnSpPr>
          <p:spPr>
            <a:xfrm rot="16200000" flipH="1">
              <a:off x="5433234" y="3577441"/>
              <a:ext cx="150813" cy="1567"/>
            </a:xfrm>
            <a:prstGeom prst="lin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/>
          </p:nvCxnSpPr>
          <p:spPr>
            <a:xfrm rot="16200000" flipH="1">
              <a:off x="6283327" y="3575061"/>
              <a:ext cx="150813" cy="1567"/>
            </a:xfrm>
            <a:prstGeom prst="lin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 rot="10800000" flipV="1">
              <a:off x="5562630" y="2809103"/>
              <a:ext cx="722840" cy="93640"/>
            </a:xfrm>
            <a:prstGeom prst="lin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10800000" flipV="1">
              <a:off x="5572154" y="2809103"/>
              <a:ext cx="713317" cy="448446"/>
            </a:xfrm>
            <a:prstGeom prst="lin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hteck 36"/>
            <p:cNvSpPr/>
            <p:nvPr/>
          </p:nvSpPr>
          <p:spPr>
            <a:xfrm>
              <a:off x="6715140" y="2428868"/>
              <a:ext cx="857304" cy="2857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</a:rPr>
                <a:t>Expert</a:t>
              </a:r>
            </a:p>
          </p:txBody>
        </p:sp>
        <p:sp>
          <p:nvSpPr>
            <p:cNvPr id="38" name="Rechteck 37"/>
            <p:cNvSpPr/>
            <p:nvPr/>
          </p:nvSpPr>
          <p:spPr>
            <a:xfrm>
              <a:off x="6715140" y="2786058"/>
              <a:ext cx="857256" cy="2857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Novice</a:t>
              </a:r>
            </a:p>
          </p:txBody>
        </p:sp>
        <p:sp>
          <p:nvSpPr>
            <p:cNvPr id="60" name="Rechteck 59"/>
            <p:cNvSpPr/>
            <p:nvPr/>
          </p:nvSpPr>
          <p:spPr>
            <a:xfrm>
              <a:off x="5357818" y="3714752"/>
              <a:ext cx="357190" cy="28575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71" name="Rechteck 70"/>
            <p:cNvSpPr/>
            <p:nvPr/>
          </p:nvSpPr>
          <p:spPr>
            <a:xfrm>
              <a:off x="6143636" y="3714752"/>
              <a:ext cx="357190" cy="28575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96" name="Ellipse 95"/>
            <p:cNvSpPr/>
            <p:nvPr/>
          </p:nvSpPr>
          <p:spPr>
            <a:xfrm>
              <a:off x="5484031" y="2888458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Ellipse 96"/>
            <p:cNvSpPr/>
            <p:nvPr/>
          </p:nvSpPr>
          <p:spPr>
            <a:xfrm>
              <a:off x="5481668" y="324802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Ellipse 97"/>
            <p:cNvSpPr/>
            <p:nvPr/>
          </p:nvSpPr>
          <p:spPr>
            <a:xfrm>
              <a:off x="6334138" y="277415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99884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Confidence</a:t>
            </a:r>
            <a:r>
              <a:rPr lang="de-DE" dirty="0"/>
              <a:t> </a:t>
            </a:r>
            <a:r>
              <a:rPr lang="de-DE" dirty="0" err="1" smtClean="0"/>
              <a:t>Interval</a:t>
            </a:r>
            <a:r>
              <a:rPr lang="de-DE" dirty="0" smtClean="0"/>
              <a:t>: </a:t>
            </a:r>
            <a:r>
              <a:rPr lang="de-DE" dirty="0" err="1" smtClean="0"/>
              <a:t>Meaning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0050"/>
            <a:r>
              <a:rPr lang="en-US" sz="3600" dirty="0" smtClean="0"/>
              <a:t>True means lies in 95% of cases within this interval</a:t>
            </a:r>
          </a:p>
          <a:p>
            <a:pPr marL="400050"/>
            <a:r>
              <a:rPr lang="en-US" sz="3600" dirty="0" smtClean="0"/>
              <a:t>More technical: With a large number of repetitions, in 95% of the cases, the true mean lies in the respective confidence intervals</a:t>
            </a:r>
            <a:endParaRPr lang="en-US" sz="36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7070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Two</a:t>
            </a:r>
            <a:r>
              <a:rPr lang="de-DE" dirty="0" smtClean="0"/>
              <a:t> </a:t>
            </a:r>
            <a:r>
              <a:rPr lang="de-DE" dirty="0" err="1" smtClean="0"/>
              <a:t>factorial</a:t>
            </a:r>
            <a:r>
              <a:rPr lang="de-DE" dirty="0" smtClean="0"/>
              <a:t> ANOVA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Null </a:t>
            </a:r>
            <a:r>
              <a:rPr lang="de-DE" dirty="0" err="1" smtClean="0"/>
              <a:t>hypotheses</a:t>
            </a:r>
            <a:r>
              <a:rPr lang="de-DE" dirty="0" smtClean="0"/>
              <a:t>:</a:t>
            </a:r>
          </a:p>
          <a:p>
            <a:pPr lvl="1"/>
            <a:r>
              <a:rPr lang="de-DE" dirty="0" smtClean="0"/>
              <a:t>H</a:t>
            </a:r>
            <a:r>
              <a:rPr lang="de-DE" baseline="-25000" dirty="0" smtClean="0"/>
              <a:t>0</a:t>
            </a:r>
            <a:r>
              <a:rPr lang="de-DE" sz="2000" baseline="-25000" dirty="0"/>
              <a:t>A</a:t>
            </a:r>
            <a:r>
              <a:rPr lang="de-DE" dirty="0" smtClean="0"/>
              <a:t>: Same </a:t>
            </a:r>
            <a:r>
              <a:rPr lang="de-DE" dirty="0" err="1" smtClean="0"/>
              <a:t>mean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levels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factor</a:t>
            </a:r>
            <a:r>
              <a:rPr lang="de-DE" dirty="0" smtClean="0"/>
              <a:t> A</a:t>
            </a:r>
          </a:p>
          <a:p>
            <a:pPr lvl="1"/>
            <a:r>
              <a:rPr lang="de-DE" dirty="0" smtClean="0"/>
              <a:t>H</a:t>
            </a:r>
            <a:r>
              <a:rPr lang="de-DE" baseline="-25000" dirty="0" smtClean="0"/>
              <a:t>0</a:t>
            </a:r>
            <a:r>
              <a:rPr lang="de-DE" sz="2000" baseline="-25000" dirty="0"/>
              <a:t>B</a:t>
            </a:r>
            <a:r>
              <a:rPr lang="de-DE" dirty="0" smtClean="0"/>
              <a:t>: </a:t>
            </a:r>
            <a:r>
              <a:rPr lang="de-DE" dirty="0"/>
              <a:t>Same </a:t>
            </a:r>
            <a:r>
              <a:rPr lang="de-DE" dirty="0" err="1"/>
              <a:t>mean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levels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factor</a:t>
            </a:r>
            <a:r>
              <a:rPr lang="de-DE" dirty="0"/>
              <a:t> </a:t>
            </a:r>
            <a:r>
              <a:rPr lang="de-DE" dirty="0" smtClean="0"/>
              <a:t>B</a:t>
            </a:r>
          </a:p>
          <a:p>
            <a:pPr lvl="1"/>
            <a:r>
              <a:rPr lang="de-DE" dirty="0" smtClean="0"/>
              <a:t>H</a:t>
            </a:r>
            <a:r>
              <a:rPr lang="de-DE" baseline="-25000" dirty="0" smtClean="0"/>
              <a:t>0</a:t>
            </a:r>
            <a:r>
              <a:rPr lang="de-DE" sz="2000" baseline="-25000" dirty="0"/>
              <a:t>AxB</a:t>
            </a:r>
            <a:r>
              <a:rPr lang="de-DE" dirty="0" smtClean="0"/>
              <a:t>: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interaction</a:t>
            </a:r>
            <a:r>
              <a:rPr lang="de-DE" dirty="0" smtClean="0"/>
              <a:t> </a:t>
            </a:r>
            <a:r>
              <a:rPr lang="de-DE" dirty="0" err="1" smtClean="0"/>
              <a:t>between</a:t>
            </a:r>
            <a:r>
              <a:rPr lang="de-DE" dirty="0" smtClean="0"/>
              <a:t> A und B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04282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Inhaltsplatzhalt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8510016"/>
              </p:ext>
            </p:extLst>
          </p:nvPr>
        </p:nvGraphicFramePr>
        <p:xfrm>
          <a:off x="2145904" y="2022455"/>
          <a:ext cx="3528392" cy="24688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74"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22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13</a:t>
                      </a:r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25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12</a:t>
                      </a:r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0" dirty="0" smtClean="0">
                          <a:solidFill>
                            <a:sysClr val="windowText" lastClr="000000"/>
                          </a:solidFill>
                        </a:rPr>
                        <a:t>22</a:t>
                      </a:r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12</a:t>
                      </a:r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21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13</a:t>
                      </a:r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22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12</a:t>
                      </a:r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3" name="Inhaltsplatzhalt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0515097"/>
              </p:ext>
            </p:extLst>
          </p:nvPr>
        </p:nvGraphicFramePr>
        <p:xfrm>
          <a:off x="3226024" y="4530082"/>
          <a:ext cx="2808312" cy="2067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3454"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1.21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4.41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0.81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3454"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4.41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9.61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8.41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3454"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0.01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0.81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3454"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16.81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0.81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15.21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3454"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4.41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0.81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8.41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Step</a:t>
            </a:r>
            <a:r>
              <a:rPr lang="de-DE" dirty="0" smtClean="0"/>
              <a:t> 1: Total </a:t>
            </a:r>
            <a:r>
              <a:rPr lang="de-DE" dirty="0" err="1" smtClean="0"/>
              <a:t>Sum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Squares</a:t>
            </a:r>
            <a:endParaRPr lang="de-DE" dirty="0"/>
          </a:p>
        </p:txBody>
      </p:sp>
      <p:graphicFrame>
        <p:nvGraphicFramePr>
          <p:cNvPr id="5" name="Inhaltsplatzhalt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4071935"/>
              </p:ext>
            </p:extLst>
          </p:nvPr>
        </p:nvGraphicFramePr>
        <p:xfrm>
          <a:off x="3226024" y="2475512"/>
          <a:ext cx="2808312" cy="2067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3454"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26.01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0.81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15.21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3454"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65.61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0.81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24.01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3454"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26.01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0.81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24.01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3454"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16.81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3.61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15.21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3454"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26.01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3.61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24.01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Inhaltsplatzhalt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7244544"/>
              </p:ext>
            </p:extLst>
          </p:nvPr>
        </p:nvGraphicFramePr>
        <p:xfrm>
          <a:off x="2145904" y="4487781"/>
          <a:ext cx="3528392" cy="2057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74">
                <a:tc>
                  <a:txBody>
                    <a:bodyPr/>
                    <a:lstStyle/>
                    <a:p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0" dirty="0" smtClean="0">
                          <a:solidFill>
                            <a:sysClr val="windowText" lastClr="000000"/>
                          </a:solidFill>
                        </a:rPr>
                        <a:t>18</a:t>
                      </a:r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0" dirty="0" smtClean="0">
                          <a:solidFill>
                            <a:sysClr val="windowText" lastClr="000000"/>
                          </a:solidFill>
                        </a:rPr>
                        <a:t>19</a:t>
                      </a:r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0" dirty="0" smtClean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19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20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14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17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17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21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13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19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14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" name="Inhaltsplatzhalter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1079766"/>
              </p:ext>
            </p:extLst>
          </p:nvPr>
        </p:nvGraphicFramePr>
        <p:xfrm>
          <a:off x="2217912" y="4523211"/>
          <a:ext cx="648072" cy="20542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54226">
                <a:tc>
                  <a:txBody>
                    <a:bodyPr/>
                    <a:lstStyle/>
                    <a:p>
                      <a:endParaRPr lang="de-DE" sz="2000" b="1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de-DE" sz="2000" b="1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de-DE" sz="2000" b="1" dirty="0" smtClean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r>
                        <a:rPr lang="de-DE" sz="2000" b="1" baseline="-25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de-DE" sz="2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Inhaltsplatzhalter 2"/>
          <p:cNvSpPr txBox="1">
            <a:spLocks/>
          </p:cNvSpPr>
          <p:nvPr/>
        </p:nvSpPr>
        <p:spPr>
          <a:xfrm>
            <a:off x="6214356" y="2204864"/>
            <a:ext cx="3898776" cy="4137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de-DE" sz="3200" dirty="0" err="1"/>
              <a:t>Squared</a:t>
            </a:r>
            <a:r>
              <a:rPr lang="de-DE" sz="3200" dirty="0"/>
              <a:t> </a:t>
            </a:r>
            <a:r>
              <a:rPr lang="de-DE" sz="3200" dirty="0" err="1"/>
              <a:t>difference</a:t>
            </a:r>
            <a:r>
              <a:rPr lang="de-DE" sz="3200" dirty="0"/>
              <a:t> </a:t>
            </a:r>
            <a:r>
              <a:rPr lang="de-DE" sz="3200" dirty="0" err="1"/>
              <a:t>of</a:t>
            </a:r>
            <a:r>
              <a:rPr lang="de-DE" sz="3200" dirty="0"/>
              <a:t> all </a:t>
            </a:r>
            <a:r>
              <a:rPr lang="de-DE" sz="3200" dirty="0" err="1"/>
              <a:t>values</a:t>
            </a:r>
            <a:r>
              <a:rPr lang="de-DE" sz="3200" dirty="0"/>
              <a:t> </a:t>
            </a:r>
            <a:r>
              <a:rPr lang="de-DE" sz="3200" dirty="0" err="1"/>
              <a:t>from</a:t>
            </a:r>
            <a:r>
              <a:rPr lang="de-DE" sz="3200" dirty="0"/>
              <a:t> total </a:t>
            </a:r>
            <a:r>
              <a:rPr lang="de-DE" sz="3200" dirty="0" err="1"/>
              <a:t>mean</a:t>
            </a:r>
            <a:endParaRPr lang="de-DE" sz="3200" dirty="0"/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de-DE" sz="3200" dirty="0"/>
              <a:t>M: 16,9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de-DE" sz="3200" dirty="0" err="1"/>
              <a:t>SS</a:t>
            </a:r>
            <a:r>
              <a:rPr lang="de-DE" sz="3200" baseline="-25000" dirty="0" err="1"/>
              <a:t>tot</a:t>
            </a:r>
            <a:r>
              <a:rPr lang="de-DE" sz="3200" baseline="-25000" dirty="0"/>
              <a:t> </a:t>
            </a:r>
            <a:r>
              <a:rPr lang="de-DE" sz="3200" dirty="0"/>
              <a:t>= 348.7</a:t>
            </a:r>
          </a:p>
        </p:txBody>
      </p:sp>
      <p:cxnSp>
        <p:nvCxnSpPr>
          <p:cNvPr id="14" name="Gerade Verbindung 13"/>
          <p:cNvCxnSpPr/>
          <p:nvPr/>
        </p:nvCxnSpPr>
        <p:spPr>
          <a:xfrm>
            <a:off x="6680002" y="3875945"/>
            <a:ext cx="28803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Inhaltsplatzhalter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5942988"/>
              </p:ext>
            </p:extLst>
          </p:nvPr>
        </p:nvGraphicFramePr>
        <p:xfrm>
          <a:off x="2135560" y="2670574"/>
          <a:ext cx="648072" cy="20542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54226">
                <a:tc>
                  <a:txBody>
                    <a:bodyPr/>
                    <a:lstStyle/>
                    <a:p>
                      <a:endParaRPr lang="de-DE" sz="2000" b="1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de-DE" sz="2000" b="1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de-DE" sz="2000" b="1" dirty="0" smtClean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r>
                        <a:rPr lang="de-DE" sz="2000" b="1" baseline="-250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Formal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82946" name="Object 2"/>
          <p:cNvGraphicFramePr>
            <a:graphicFrameLocks noChangeAspect="1"/>
          </p:cNvGraphicFramePr>
          <p:nvPr/>
        </p:nvGraphicFramePr>
        <p:xfrm>
          <a:off x="2073524" y="1700213"/>
          <a:ext cx="4454525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18" name="Formel" r:id="rId3" imgW="1879560" imgH="304560" progId="Equation.3">
                  <p:embed/>
                </p:oleObj>
              </mc:Choice>
              <mc:Fallback>
                <p:oleObj name="Formel" r:id="rId3" imgW="1879560" imgH="3045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3524" y="1700213"/>
                        <a:ext cx="4454525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Step</a:t>
            </a:r>
            <a:r>
              <a:rPr lang="de-DE" dirty="0" smtClean="0"/>
              <a:t> 2: </a:t>
            </a:r>
            <a:r>
              <a:rPr lang="de-DE" dirty="0" err="1" smtClean="0"/>
              <a:t>Sum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Squares</a:t>
            </a:r>
            <a:r>
              <a:rPr lang="de-DE" dirty="0" smtClean="0"/>
              <a:t> per </a:t>
            </a:r>
            <a:r>
              <a:rPr lang="de-DE" dirty="0" err="1" smtClean="0"/>
              <a:t>Cell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Inhaltsplatzhalter 2"/>
          <p:cNvSpPr txBox="1">
            <a:spLocks/>
          </p:cNvSpPr>
          <p:nvPr/>
        </p:nvSpPr>
        <p:spPr>
          <a:xfrm>
            <a:off x="2351584" y="4077072"/>
            <a:ext cx="4104456" cy="1944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de-DE" sz="2800" dirty="0" err="1"/>
              <a:t>Squared</a:t>
            </a:r>
            <a:r>
              <a:rPr lang="de-DE" sz="2800" dirty="0"/>
              <a:t> </a:t>
            </a:r>
            <a:r>
              <a:rPr lang="de-DE" sz="2800" dirty="0" err="1"/>
              <a:t>difference</a:t>
            </a:r>
            <a:r>
              <a:rPr lang="de-DE" sz="2800" dirty="0"/>
              <a:t> </a:t>
            </a:r>
            <a:r>
              <a:rPr lang="de-DE" sz="2800" dirty="0" err="1"/>
              <a:t>of</a:t>
            </a:r>
            <a:r>
              <a:rPr lang="de-DE" sz="2800" dirty="0"/>
              <a:t> </a:t>
            </a:r>
            <a:r>
              <a:rPr lang="de-DE" sz="2800" dirty="0" err="1"/>
              <a:t>group</a:t>
            </a:r>
            <a:r>
              <a:rPr lang="de-DE" sz="2800" dirty="0"/>
              <a:t> </a:t>
            </a:r>
            <a:r>
              <a:rPr lang="de-DE" sz="2800" dirty="0" err="1"/>
              <a:t>mean</a:t>
            </a:r>
            <a:r>
              <a:rPr lang="de-DE" sz="2800" dirty="0"/>
              <a:t> </a:t>
            </a:r>
            <a:r>
              <a:rPr lang="de-DE" sz="2800" dirty="0" err="1"/>
              <a:t>from</a:t>
            </a:r>
            <a:r>
              <a:rPr lang="de-DE" sz="2800" dirty="0"/>
              <a:t> total </a:t>
            </a:r>
            <a:r>
              <a:rPr lang="de-DE" sz="2800" dirty="0" err="1"/>
              <a:t>mean</a:t>
            </a:r>
            <a:endParaRPr lang="de-DE" sz="2800" dirty="0"/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de-DE" sz="2800" dirty="0"/>
              <a:t>SS</a:t>
            </a:r>
            <a:r>
              <a:rPr lang="de-DE" sz="2800" baseline="-25000" dirty="0" err="1"/>
              <a:t>cells</a:t>
            </a:r>
            <a:r>
              <a:rPr lang="de-DE" sz="2800" baseline="-25000" dirty="0"/>
              <a:t> </a:t>
            </a:r>
            <a:r>
              <a:rPr lang="de-DE" sz="2800" dirty="0"/>
              <a:t>= 307.9</a:t>
            </a:r>
          </a:p>
        </p:txBody>
      </p:sp>
      <p:graphicFrame>
        <p:nvGraphicFramePr>
          <p:cNvPr id="7" name="Inhaltsplatzhalt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8598437"/>
              </p:ext>
            </p:extLst>
          </p:nvPr>
        </p:nvGraphicFramePr>
        <p:xfrm>
          <a:off x="8256240" y="2492896"/>
          <a:ext cx="288032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r>
                        <a:rPr lang="de-DE" b="0" baseline="-250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r>
                        <a:rPr lang="de-DE" b="0" dirty="0" smtClean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r>
                        <a:rPr lang="de-DE" b="0" baseline="-250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de-DE" b="0" baseline="-25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ysClr val="windowText" lastClr="000000"/>
                          </a:solidFill>
                        </a:rPr>
                        <a:t>5*(22.4-16.9)</a:t>
                      </a:r>
                      <a:r>
                        <a:rPr lang="de-DE" b="0" baseline="30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de-DE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r>
                        <a:rPr lang="de-DE" b="0" baseline="-250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r>
                        <a:rPr lang="de-DE" b="0" dirty="0" smtClean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r>
                        <a:rPr lang="de-DE" b="0" baseline="-25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de-DE" b="0" baseline="-25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ysClr val="windowText" lastClr="000000"/>
                          </a:solidFill>
                        </a:rPr>
                        <a:t>5*(18.8-16.9)</a:t>
                      </a:r>
                      <a:r>
                        <a:rPr lang="de-DE" b="0" baseline="30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de-DE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r>
                        <a:rPr lang="de-DE" b="0" baseline="-250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r>
                        <a:rPr lang="de-DE" b="0" dirty="0" smtClean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r>
                        <a:rPr lang="de-DE" b="0" baseline="-250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de-DE" b="0" baseline="-25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ysClr val="windowText" lastClr="000000"/>
                          </a:solidFill>
                        </a:rPr>
                        <a:t>5*(15.6-16.9)</a:t>
                      </a:r>
                      <a:r>
                        <a:rPr lang="de-DE" b="0" baseline="30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de-DE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r>
                        <a:rPr lang="de-DE" b="0" baseline="-25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r>
                        <a:rPr lang="de-DE" b="0" dirty="0" smtClean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r>
                        <a:rPr lang="de-DE" b="0" baseline="-250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de-DE" b="0" baseline="-25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ysClr val="windowText" lastClr="000000"/>
                          </a:solidFill>
                        </a:rPr>
                        <a:t>5*(17.6-16.9)</a:t>
                      </a:r>
                      <a:r>
                        <a:rPr lang="de-DE" b="0" baseline="30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de-DE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r>
                        <a:rPr lang="de-DE" b="0" baseline="-25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r>
                        <a:rPr lang="de-DE" b="0" dirty="0" smtClean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r>
                        <a:rPr lang="de-DE" b="0" baseline="-25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de-DE" b="0" baseline="-25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ysClr val="windowText" lastClr="000000"/>
                          </a:solidFill>
                        </a:rPr>
                        <a:t>5*(12.4-16.9)</a:t>
                      </a:r>
                      <a:r>
                        <a:rPr lang="de-DE" b="0" baseline="30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de-DE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r>
                        <a:rPr lang="de-DE" b="0" baseline="-25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r>
                        <a:rPr lang="de-DE" b="0" dirty="0" smtClean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r>
                        <a:rPr lang="de-DE" b="0" baseline="-250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de-DE" b="0" baseline="-25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ysClr val="windowText" lastClr="000000"/>
                          </a:solidFill>
                        </a:rPr>
                        <a:t>5*(14.6-16.9)</a:t>
                      </a:r>
                      <a:r>
                        <a:rPr lang="de-DE" b="0" baseline="30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de-DE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1" name="Inhaltsplatzhalt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3537603"/>
              </p:ext>
            </p:extLst>
          </p:nvPr>
        </p:nvGraphicFramePr>
        <p:xfrm>
          <a:off x="2279576" y="2708920"/>
          <a:ext cx="3672408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6188"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188"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r>
                        <a:rPr lang="de-DE" sz="2000" b="1" baseline="-250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de-DE" sz="2000" b="1" baseline="-25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22.4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15.6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12.4</a:t>
                      </a:r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6188"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r>
                        <a:rPr lang="de-DE" sz="2000" b="1" baseline="-25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de-DE" sz="2000" b="1" baseline="-25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18.8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17.6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14.6</a:t>
                      </a:r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Formal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AB</a:t>
            </a:r>
            <a:r>
              <a:rPr lang="de-DE" baseline="-25000" dirty="0" err="1" smtClean="0"/>
              <a:t>ij</a:t>
            </a:r>
            <a:r>
              <a:rPr lang="de-DE" dirty="0" smtClean="0"/>
              <a:t>: Mittelwerte der einzelnen Gruppen</a:t>
            </a:r>
            <a:endParaRPr lang="de-DE" baseline="-25000" dirty="0"/>
          </a:p>
        </p:txBody>
      </p:sp>
      <p:graphicFrame>
        <p:nvGraphicFramePr>
          <p:cNvPr id="82946" name="Object 2"/>
          <p:cNvGraphicFramePr>
            <a:graphicFrameLocks noChangeAspect="1"/>
          </p:cNvGraphicFramePr>
          <p:nvPr/>
        </p:nvGraphicFramePr>
        <p:xfrm>
          <a:off x="2349500" y="1700213"/>
          <a:ext cx="4243388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466" name="Formel" r:id="rId3" imgW="1790640" imgH="304560" progId="Equation.3">
                  <p:embed/>
                </p:oleObj>
              </mc:Choice>
              <mc:Fallback>
                <p:oleObj name="Formel" r:id="rId3" imgW="1790640" imgH="3045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9500" y="1700213"/>
                        <a:ext cx="4243388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Gerade Verbindung 4"/>
          <p:cNvCxnSpPr/>
          <p:nvPr/>
        </p:nvCxnSpPr>
        <p:spPr>
          <a:xfrm>
            <a:off x="2407004" y="2708920"/>
            <a:ext cx="50405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 err="1" smtClean="0"/>
              <a:t>Step</a:t>
            </a:r>
            <a:r>
              <a:rPr lang="de-DE" dirty="0" smtClean="0"/>
              <a:t> </a:t>
            </a:r>
            <a:r>
              <a:rPr lang="de-DE" dirty="0" smtClean="0"/>
              <a:t>3: Error </a:t>
            </a:r>
            <a:r>
              <a:rPr lang="de-DE" dirty="0" err="1" smtClean="0"/>
              <a:t>Sum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Squares</a:t>
            </a:r>
            <a:endParaRPr lang="de-DE" dirty="0"/>
          </a:p>
        </p:txBody>
      </p:sp>
      <p:sp>
        <p:nvSpPr>
          <p:cNvPr id="11" name="Inhaltsplatzhalter 2"/>
          <p:cNvSpPr>
            <a:spLocks noGrp="1"/>
          </p:cNvSpPr>
          <p:nvPr>
            <p:ph idx="1"/>
          </p:nvPr>
        </p:nvSpPr>
        <p:spPr>
          <a:xfrm>
            <a:off x="1631504" y="2132856"/>
            <a:ext cx="5925864" cy="4594820"/>
          </a:xfrm>
        </p:spPr>
        <p:txBody>
          <a:bodyPr>
            <a:normAutofit/>
          </a:bodyPr>
          <a:lstStyle/>
          <a:p>
            <a:r>
              <a:rPr lang="de-DE" dirty="0" err="1"/>
              <a:t>Assumption</a:t>
            </a:r>
            <a:r>
              <a:rPr lang="de-DE" dirty="0"/>
              <a:t>: </a:t>
            </a:r>
            <a:r>
              <a:rPr lang="de-DE" dirty="0" err="1"/>
              <a:t>Differences</a:t>
            </a:r>
            <a:r>
              <a:rPr lang="de-DE" dirty="0"/>
              <a:t> in </a:t>
            </a:r>
            <a:r>
              <a:rPr lang="de-DE" dirty="0" err="1"/>
              <a:t>result</a:t>
            </a:r>
            <a:r>
              <a:rPr lang="de-DE" dirty="0"/>
              <a:t> per </a:t>
            </a:r>
            <a:r>
              <a:rPr lang="de-DE" dirty="0" err="1"/>
              <a:t>group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caused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confounding</a:t>
            </a:r>
            <a:r>
              <a:rPr lang="de-DE" dirty="0"/>
              <a:t> </a:t>
            </a:r>
            <a:r>
              <a:rPr lang="de-DE" dirty="0" err="1"/>
              <a:t>factors</a:t>
            </a:r>
            <a:endParaRPr lang="de-DE" dirty="0"/>
          </a:p>
          <a:p>
            <a:r>
              <a:rPr lang="de-DE" dirty="0" err="1"/>
              <a:t>Squared</a:t>
            </a:r>
            <a:r>
              <a:rPr lang="de-DE" dirty="0"/>
              <a:t> </a:t>
            </a:r>
            <a:r>
              <a:rPr lang="de-DE" dirty="0" err="1"/>
              <a:t>differences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individual </a:t>
            </a:r>
            <a:r>
              <a:rPr lang="de-DE" dirty="0" err="1"/>
              <a:t>measurement</a:t>
            </a:r>
            <a:r>
              <a:rPr lang="de-DE" dirty="0"/>
              <a:t> </a:t>
            </a:r>
            <a:r>
              <a:rPr lang="de-DE" dirty="0" err="1"/>
              <a:t>values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group</a:t>
            </a:r>
            <a:r>
              <a:rPr lang="de-DE" dirty="0"/>
              <a:t> </a:t>
            </a:r>
            <a:r>
              <a:rPr lang="de-DE" dirty="0" err="1"/>
              <a:t>mean</a:t>
            </a:r>
            <a:endParaRPr lang="de-DE" dirty="0"/>
          </a:p>
          <a:p>
            <a:endParaRPr lang="de-DE" dirty="0" smtClean="0"/>
          </a:p>
          <a:p>
            <a:r>
              <a:rPr lang="de-DE" dirty="0" err="1"/>
              <a:t>S</a:t>
            </a:r>
            <a:r>
              <a:rPr lang="de-DE" dirty="0" err="1" smtClean="0"/>
              <a:t>S</a:t>
            </a:r>
            <a:r>
              <a:rPr lang="de-DE" baseline="-25000" dirty="0" err="1" smtClean="0"/>
              <a:t>error</a:t>
            </a:r>
            <a:r>
              <a:rPr lang="de-DE" dirty="0" smtClean="0"/>
              <a:t> = 40,80</a:t>
            </a:r>
          </a:p>
          <a:p>
            <a:endParaRPr lang="de-DE" dirty="0"/>
          </a:p>
        </p:txBody>
      </p:sp>
      <p:graphicFrame>
        <p:nvGraphicFramePr>
          <p:cNvPr id="12" name="Inhaltsplatzhalt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2089703"/>
              </p:ext>
            </p:extLst>
          </p:nvPr>
        </p:nvGraphicFramePr>
        <p:xfrm>
          <a:off x="7942808" y="1320199"/>
          <a:ext cx="3672408" cy="2768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0900"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900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22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13</a:t>
                      </a:r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900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25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12</a:t>
                      </a:r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900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0" dirty="0" smtClean="0">
                          <a:solidFill>
                            <a:sysClr val="windowText" lastClr="000000"/>
                          </a:solidFill>
                        </a:rPr>
                        <a:t>22</a:t>
                      </a:r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12</a:t>
                      </a:r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900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21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13</a:t>
                      </a:r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900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22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12</a:t>
                      </a:r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900">
                <a:tc>
                  <a:txBody>
                    <a:bodyPr/>
                    <a:lstStyle/>
                    <a:p>
                      <a:r>
                        <a:rPr lang="de-DE" sz="1600" dirty="0" err="1" smtClean="0">
                          <a:solidFill>
                            <a:sysClr val="windowText" lastClr="000000"/>
                          </a:solidFill>
                        </a:rPr>
                        <a:t>Mean</a:t>
                      </a:r>
                      <a:endParaRPr lang="de-DE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solidFill>
                            <a:sysClr val="windowText" lastClr="000000"/>
                          </a:solidFill>
                        </a:rPr>
                        <a:t>22.4</a:t>
                      </a:r>
                      <a:endParaRPr lang="de-DE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solidFill>
                            <a:sysClr val="windowText" lastClr="000000"/>
                          </a:solidFill>
                        </a:rPr>
                        <a:t>15.6</a:t>
                      </a:r>
                      <a:endParaRPr lang="de-DE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12.4</a:t>
                      </a:r>
                      <a:endParaRPr lang="de-DE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3" name="Inhaltsplatzhalt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0514636"/>
              </p:ext>
            </p:extLst>
          </p:nvPr>
        </p:nvGraphicFramePr>
        <p:xfrm>
          <a:off x="7942808" y="4056500"/>
          <a:ext cx="3528392" cy="24688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74">
                <a:tc>
                  <a:txBody>
                    <a:bodyPr/>
                    <a:lstStyle/>
                    <a:p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0" dirty="0" smtClean="0">
                          <a:solidFill>
                            <a:sysClr val="windowText" lastClr="000000"/>
                          </a:solidFill>
                        </a:rPr>
                        <a:t>18</a:t>
                      </a:r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0" dirty="0" smtClean="0">
                          <a:solidFill>
                            <a:sysClr val="windowText" lastClr="000000"/>
                          </a:solidFill>
                        </a:rPr>
                        <a:t>19</a:t>
                      </a:r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0" dirty="0" smtClean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19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20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14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17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17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21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13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19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14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74">
                <a:tc>
                  <a:txBody>
                    <a:bodyPr/>
                    <a:lstStyle/>
                    <a:p>
                      <a:r>
                        <a:rPr lang="de-DE" sz="1600" dirty="0" err="1" smtClean="0">
                          <a:solidFill>
                            <a:sysClr val="windowText" lastClr="000000"/>
                          </a:solidFill>
                        </a:rPr>
                        <a:t>Mean</a:t>
                      </a:r>
                      <a:endParaRPr lang="de-DE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solidFill>
                            <a:sysClr val="windowText" lastClr="000000"/>
                          </a:solidFill>
                        </a:rPr>
                        <a:t>18.8</a:t>
                      </a:r>
                      <a:endParaRPr lang="de-DE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solidFill>
                            <a:sysClr val="windowText" lastClr="000000"/>
                          </a:solidFill>
                        </a:rPr>
                        <a:t>17.6</a:t>
                      </a:r>
                      <a:endParaRPr lang="de-DE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solidFill>
                            <a:sysClr val="windowText" lastClr="000000"/>
                          </a:solidFill>
                        </a:rPr>
                        <a:t>14.6</a:t>
                      </a:r>
                      <a:endParaRPr lang="de-DE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4" name="Inhaltsplatzhalter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8563933"/>
              </p:ext>
            </p:extLst>
          </p:nvPr>
        </p:nvGraphicFramePr>
        <p:xfrm>
          <a:off x="7942808" y="1320197"/>
          <a:ext cx="504056" cy="24722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72283">
                <a:tc>
                  <a:txBody>
                    <a:bodyPr/>
                    <a:lstStyle/>
                    <a:p>
                      <a:endParaRPr lang="de-DE" sz="2000" b="1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de-DE" sz="2000" b="1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de-DE" sz="2000" b="1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de-DE" sz="2000" b="1" dirty="0" smtClean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r>
                        <a:rPr lang="de-DE" sz="2000" b="1" baseline="-250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de-DE" sz="2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Inhaltsplatzhalter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7522662"/>
              </p:ext>
            </p:extLst>
          </p:nvPr>
        </p:nvGraphicFramePr>
        <p:xfrm>
          <a:off x="8014816" y="4056500"/>
          <a:ext cx="648072" cy="20542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54226">
                <a:tc>
                  <a:txBody>
                    <a:bodyPr/>
                    <a:lstStyle/>
                    <a:p>
                      <a:endParaRPr lang="de-DE" sz="2000" b="1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de-DE" sz="2000" b="1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de-DE" sz="2000" b="1" dirty="0" smtClean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r>
                        <a:rPr lang="de-DE" sz="2000" b="1" baseline="-25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de-DE" sz="2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Inhaltsplatzhalt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0988245"/>
              </p:ext>
            </p:extLst>
          </p:nvPr>
        </p:nvGraphicFramePr>
        <p:xfrm>
          <a:off x="9192344" y="1752244"/>
          <a:ext cx="2808312" cy="1995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9052"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0.16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0.16</a:t>
                      </a:r>
                      <a:endParaRPr lang="de-DE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0.36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9052"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6.76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0.16</a:t>
                      </a:r>
                      <a:endParaRPr lang="de-DE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0.16</a:t>
                      </a:r>
                      <a:endParaRPr lang="de-DE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9052"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0.16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0.16</a:t>
                      </a:r>
                      <a:endParaRPr lang="de-DE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0.16</a:t>
                      </a:r>
                      <a:endParaRPr lang="de-DE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9052"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1.96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0.36</a:t>
                      </a:r>
                      <a:endParaRPr lang="de-DE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0.36</a:t>
                      </a:r>
                      <a:endParaRPr lang="de-DE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9052"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0.16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0.36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0.16</a:t>
                      </a:r>
                      <a:endParaRPr lang="de-DE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7" name="Inhaltsplatzhalt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9637681"/>
              </p:ext>
            </p:extLst>
          </p:nvPr>
        </p:nvGraphicFramePr>
        <p:xfrm>
          <a:off x="9192344" y="4085808"/>
          <a:ext cx="2808312" cy="2067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3454"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0.64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1.96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1.96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3454"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0.04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5.76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0.36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3454"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3.24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0.36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1.96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3454"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4.84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2.56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2.56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3454"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0.04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2.56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0.36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Formal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AB</a:t>
            </a:r>
            <a:r>
              <a:rPr lang="de-DE" baseline="-25000" dirty="0" err="1" smtClean="0"/>
              <a:t>ij</a:t>
            </a:r>
            <a:r>
              <a:rPr lang="de-DE" dirty="0" smtClean="0"/>
              <a:t>: Mittelwerte der einzelnen Gruppen</a:t>
            </a:r>
            <a:endParaRPr lang="de-DE" baseline="-25000" dirty="0"/>
          </a:p>
        </p:txBody>
      </p:sp>
      <p:graphicFrame>
        <p:nvGraphicFramePr>
          <p:cNvPr id="82946" name="Object 2"/>
          <p:cNvGraphicFramePr>
            <a:graphicFrameLocks noChangeAspect="1"/>
          </p:cNvGraphicFramePr>
          <p:nvPr/>
        </p:nvGraphicFramePr>
        <p:xfrm>
          <a:off x="2063553" y="1700213"/>
          <a:ext cx="5027613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443" name="Formel" r:id="rId3" imgW="2120760" imgH="304560" progId="Equation.3">
                  <p:embed/>
                </p:oleObj>
              </mc:Choice>
              <mc:Fallback>
                <p:oleObj name="Formel" r:id="rId3" imgW="2120760" imgH="3045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553" y="1700213"/>
                        <a:ext cx="5027613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Gerade Verbindung 4"/>
          <p:cNvCxnSpPr/>
          <p:nvPr/>
        </p:nvCxnSpPr>
        <p:spPr>
          <a:xfrm>
            <a:off x="2407004" y="2708920"/>
            <a:ext cx="50405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Relationship</a:t>
            </a:r>
            <a:r>
              <a:rPr lang="de-DE" dirty="0" smtClean="0"/>
              <a:t> </a:t>
            </a:r>
            <a:r>
              <a:rPr lang="de-DE" dirty="0" err="1" smtClean="0"/>
              <a:t>Sum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Squares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S</a:t>
            </a:r>
            <a:r>
              <a:rPr lang="de-DE" dirty="0" err="1" smtClean="0"/>
              <a:t>S</a:t>
            </a:r>
            <a:r>
              <a:rPr lang="de-DE" baseline="-25000" dirty="0" err="1" smtClean="0"/>
              <a:t>tot</a:t>
            </a:r>
            <a:r>
              <a:rPr lang="de-DE" baseline="-25000" dirty="0" smtClean="0"/>
              <a:t> </a:t>
            </a:r>
            <a:r>
              <a:rPr lang="de-DE" dirty="0" smtClean="0"/>
              <a:t>= 348.7</a:t>
            </a:r>
          </a:p>
          <a:p>
            <a:r>
              <a:rPr lang="de-DE" dirty="0" err="1"/>
              <a:t>S</a:t>
            </a:r>
            <a:r>
              <a:rPr lang="de-DE" dirty="0" err="1" smtClean="0"/>
              <a:t>S</a:t>
            </a:r>
            <a:r>
              <a:rPr lang="de-DE" baseline="-25000" dirty="0" err="1" smtClean="0"/>
              <a:t>cells</a:t>
            </a:r>
            <a:r>
              <a:rPr lang="de-DE" baseline="-25000" dirty="0" smtClean="0"/>
              <a:t> </a:t>
            </a:r>
            <a:r>
              <a:rPr lang="de-DE" dirty="0" smtClean="0"/>
              <a:t>= 307.9</a:t>
            </a:r>
          </a:p>
          <a:p>
            <a:r>
              <a:rPr lang="de-DE" dirty="0" err="1"/>
              <a:t>S</a:t>
            </a:r>
            <a:r>
              <a:rPr lang="de-DE" dirty="0" err="1" smtClean="0"/>
              <a:t>S</a:t>
            </a:r>
            <a:r>
              <a:rPr lang="de-DE" baseline="-25000" dirty="0" err="1" smtClean="0"/>
              <a:t>error</a:t>
            </a:r>
            <a:r>
              <a:rPr lang="de-DE" dirty="0" smtClean="0"/>
              <a:t> = 40.8</a:t>
            </a:r>
          </a:p>
          <a:p>
            <a:endParaRPr lang="de-DE" dirty="0" smtClean="0"/>
          </a:p>
          <a:p>
            <a:r>
              <a:rPr lang="de-DE" dirty="0" err="1"/>
              <a:t>S</a:t>
            </a:r>
            <a:r>
              <a:rPr lang="de-DE" dirty="0" err="1" smtClean="0"/>
              <a:t>S</a:t>
            </a:r>
            <a:r>
              <a:rPr lang="de-DE" baseline="-25000" dirty="0" err="1" smtClean="0"/>
              <a:t>tot</a:t>
            </a:r>
            <a:r>
              <a:rPr lang="de-DE" dirty="0" smtClean="0"/>
              <a:t>  = </a:t>
            </a:r>
            <a:r>
              <a:rPr lang="de-DE" dirty="0" err="1"/>
              <a:t>S</a:t>
            </a:r>
            <a:r>
              <a:rPr lang="de-DE" dirty="0" err="1" smtClean="0"/>
              <a:t>S</a:t>
            </a:r>
            <a:r>
              <a:rPr lang="de-DE" baseline="-25000" dirty="0" err="1" smtClean="0"/>
              <a:t>cells</a:t>
            </a:r>
            <a:r>
              <a:rPr lang="de-DE" baseline="-25000" dirty="0" smtClean="0"/>
              <a:t> </a:t>
            </a:r>
            <a:r>
              <a:rPr lang="de-DE" dirty="0" smtClean="0"/>
              <a:t>+ </a:t>
            </a:r>
            <a:r>
              <a:rPr lang="de-DE" dirty="0" err="1"/>
              <a:t>S</a:t>
            </a:r>
            <a:r>
              <a:rPr lang="de-DE" dirty="0" err="1" smtClean="0"/>
              <a:t>S</a:t>
            </a:r>
            <a:r>
              <a:rPr lang="de-DE" baseline="-25000" dirty="0" err="1" smtClean="0"/>
              <a:t>error</a:t>
            </a:r>
            <a:endParaRPr lang="de-DE" dirty="0" smtClean="0"/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Step</a:t>
            </a:r>
            <a:r>
              <a:rPr lang="de-DE" dirty="0" smtClean="0"/>
              <a:t> </a:t>
            </a:r>
            <a:r>
              <a:rPr lang="de-DE" dirty="0" smtClean="0"/>
              <a:t>4: Main </a:t>
            </a:r>
            <a:r>
              <a:rPr lang="de-DE" dirty="0" err="1" smtClean="0"/>
              <a:t>Effects</a:t>
            </a:r>
            <a:r>
              <a:rPr lang="de-DE" dirty="0" smtClean="0"/>
              <a:t> </a:t>
            </a:r>
            <a:r>
              <a:rPr lang="de-DE" dirty="0" err="1" smtClean="0"/>
              <a:t>Sum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Squares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idx="1"/>
          </p:nvPr>
        </p:nvSpPr>
        <p:spPr>
          <a:xfrm>
            <a:off x="1631504" y="2132856"/>
            <a:ext cx="6533325" cy="4594820"/>
          </a:xfrm>
        </p:spPr>
        <p:txBody>
          <a:bodyPr>
            <a:normAutofit/>
          </a:bodyPr>
          <a:lstStyle/>
          <a:p>
            <a:r>
              <a:rPr lang="de-DE" dirty="0" err="1" smtClean="0"/>
              <a:t>Factor</a:t>
            </a:r>
            <a:r>
              <a:rPr lang="de-DE" dirty="0" smtClean="0"/>
              <a:t> A: </a:t>
            </a:r>
            <a:r>
              <a:rPr lang="de-DE" dirty="0" err="1" smtClean="0"/>
              <a:t>Squared</a:t>
            </a:r>
            <a:r>
              <a:rPr lang="de-DE" dirty="0" smtClean="0"/>
              <a:t> </a:t>
            </a:r>
            <a:r>
              <a:rPr lang="de-DE" dirty="0" err="1" smtClean="0"/>
              <a:t>difference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group</a:t>
            </a:r>
            <a:r>
              <a:rPr lang="de-DE" dirty="0" smtClean="0"/>
              <a:t> </a:t>
            </a:r>
            <a:r>
              <a:rPr lang="de-DE" dirty="0" err="1" smtClean="0"/>
              <a:t>mean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total </a:t>
            </a:r>
            <a:r>
              <a:rPr lang="de-DE" dirty="0" err="1" smtClean="0"/>
              <a:t>mean</a:t>
            </a:r>
            <a:endParaRPr lang="de-DE" dirty="0" smtClean="0"/>
          </a:p>
          <a:p>
            <a:r>
              <a:rPr lang="de-DE" dirty="0" err="1" smtClean="0"/>
              <a:t>Factor</a:t>
            </a:r>
            <a:r>
              <a:rPr lang="de-DE" dirty="0" smtClean="0"/>
              <a:t> B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ignored</a:t>
            </a:r>
            <a:endParaRPr lang="de-DE" dirty="0" smtClean="0"/>
          </a:p>
          <a:p>
            <a:r>
              <a:rPr lang="de-DE" dirty="0"/>
              <a:t>M</a:t>
            </a:r>
            <a:r>
              <a:rPr lang="de-DE" dirty="0" smtClean="0"/>
              <a:t>: 16.9</a:t>
            </a:r>
          </a:p>
          <a:p>
            <a:r>
              <a:rPr lang="de-DE" dirty="0" err="1" smtClean="0"/>
              <a:t>Weighted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number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participants</a:t>
            </a:r>
            <a:r>
              <a:rPr lang="de-DE" dirty="0" smtClean="0"/>
              <a:t> per </a:t>
            </a:r>
            <a:r>
              <a:rPr lang="de-DE" dirty="0" err="1" smtClean="0"/>
              <a:t>group</a:t>
            </a:r>
            <a:r>
              <a:rPr lang="de-DE" dirty="0" smtClean="0"/>
              <a:t> (5) * </a:t>
            </a:r>
            <a:r>
              <a:rPr lang="de-DE" dirty="0" err="1" smtClean="0"/>
              <a:t>number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levels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B (2)</a:t>
            </a:r>
          </a:p>
          <a:p>
            <a:pPr marL="0" indent="0">
              <a:buNone/>
            </a:pPr>
            <a:endParaRPr lang="de-DE" dirty="0" smtClean="0"/>
          </a:p>
          <a:p>
            <a:r>
              <a:rPr lang="de-DE" dirty="0" smtClean="0"/>
              <a:t>SS</a:t>
            </a:r>
            <a:r>
              <a:rPr lang="de-DE" baseline="-25000" dirty="0" smtClean="0"/>
              <a:t>A</a:t>
            </a:r>
            <a:r>
              <a:rPr lang="de-DE" dirty="0" smtClean="0"/>
              <a:t>: 253.4</a:t>
            </a:r>
            <a:endParaRPr lang="de-DE" dirty="0"/>
          </a:p>
        </p:txBody>
      </p:sp>
      <p:graphicFrame>
        <p:nvGraphicFramePr>
          <p:cNvPr id="10" name="Inhaltsplatzhalt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4285964"/>
              </p:ext>
            </p:extLst>
          </p:nvPr>
        </p:nvGraphicFramePr>
        <p:xfrm>
          <a:off x="7588764" y="1844824"/>
          <a:ext cx="3672408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0900"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900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22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13</a:t>
                      </a:r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900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25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12</a:t>
                      </a:r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900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0" dirty="0" smtClean="0">
                          <a:solidFill>
                            <a:sysClr val="windowText" lastClr="000000"/>
                          </a:solidFill>
                        </a:rPr>
                        <a:t>22</a:t>
                      </a:r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12</a:t>
                      </a:r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900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21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13</a:t>
                      </a:r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900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22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12</a:t>
                      </a:r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900">
                <a:tc>
                  <a:txBody>
                    <a:bodyPr/>
                    <a:lstStyle/>
                    <a:p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0" dirty="0" smtClean="0">
                          <a:solidFill>
                            <a:sysClr val="windowText" lastClr="000000"/>
                          </a:solidFill>
                        </a:rPr>
                        <a:t>18</a:t>
                      </a:r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0" dirty="0" smtClean="0">
                          <a:solidFill>
                            <a:sysClr val="windowText" lastClr="000000"/>
                          </a:solidFill>
                        </a:rPr>
                        <a:t>19</a:t>
                      </a:r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0" dirty="0" smtClean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900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19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20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14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0900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17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17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0900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21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13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0900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19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14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0900">
                <a:tc>
                  <a:txBody>
                    <a:bodyPr/>
                    <a:lstStyle/>
                    <a:p>
                      <a:r>
                        <a:rPr lang="de-DE" sz="2000" dirty="0" err="1" smtClean="0">
                          <a:solidFill>
                            <a:sysClr val="windowText" lastClr="000000"/>
                          </a:solidFill>
                        </a:rPr>
                        <a:t>Mean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20.6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16.6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13.5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11" name="Tabel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6358262"/>
              </p:ext>
            </p:extLst>
          </p:nvPr>
        </p:nvGraphicFramePr>
        <p:xfrm>
          <a:off x="9028925" y="6237309"/>
          <a:ext cx="3096343" cy="4134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3454"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13.69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0.09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11.56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2" name="Gerade Verbindung 11"/>
          <p:cNvCxnSpPr/>
          <p:nvPr/>
        </p:nvCxnSpPr>
        <p:spPr>
          <a:xfrm>
            <a:off x="2063552" y="3573016"/>
            <a:ext cx="28803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Formal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n: Anzahl Probanden pro Gruppe</a:t>
            </a:r>
          </a:p>
          <a:p>
            <a:r>
              <a:rPr lang="de-DE" dirty="0" smtClean="0"/>
              <a:t>q: Anzahl </a:t>
            </a:r>
            <a:r>
              <a:rPr lang="de-DE" dirty="0" err="1" smtClean="0"/>
              <a:t>Faktorstufen</a:t>
            </a:r>
            <a:r>
              <a:rPr lang="de-DE" dirty="0" smtClean="0"/>
              <a:t> B</a:t>
            </a:r>
          </a:p>
          <a:p>
            <a:r>
              <a:rPr lang="de-DE" dirty="0" smtClean="0"/>
              <a:t>A</a:t>
            </a:r>
            <a:r>
              <a:rPr lang="de-DE" baseline="-25000" dirty="0" smtClean="0"/>
              <a:t>i</a:t>
            </a:r>
            <a:r>
              <a:rPr lang="de-DE" dirty="0" smtClean="0"/>
              <a:t>: Mittelwert Faktor (über alle Stufen von Faktor B)</a:t>
            </a:r>
            <a:endParaRPr lang="de-DE" dirty="0"/>
          </a:p>
        </p:txBody>
      </p:sp>
      <p:graphicFrame>
        <p:nvGraphicFramePr>
          <p:cNvPr id="8601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3062296"/>
              </p:ext>
            </p:extLst>
          </p:nvPr>
        </p:nvGraphicFramePr>
        <p:xfrm>
          <a:off x="2524927" y="4437063"/>
          <a:ext cx="3643313" cy="69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491" name="Formel" r:id="rId3" imgW="1536480" imgH="291960" progId="Equation.3">
                  <p:embed/>
                </p:oleObj>
              </mc:Choice>
              <mc:Fallback>
                <p:oleObj name="Formel" r:id="rId3" imgW="1536480" imgH="2919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4927" y="4437063"/>
                        <a:ext cx="3643313" cy="693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Gerade Verbindung 4"/>
          <p:cNvCxnSpPr/>
          <p:nvPr/>
        </p:nvCxnSpPr>
        <p:spPr>
          <a:xfrm>
            <a:off x="2351584" y="3861048"/>
            <a:ext cx="28803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Confidence</a:t>
            </a:r>
            <a:r>
              <a:rPr lang="de-DE" dirty="0"/>
              <a:t> </a:t>
            </a:r>
            <a:r>
              <a:rPr lang="de-DE" dirty="0" err="1"/>
              <a:t>Interval</a:t>
            </a:r>
            <a:r>
              <a:rPr lang="de-DE" dirty="0"/>
              <a:t>: </a:t>
            </a:r>
            <a:r>
              <a:rPr lang="de-DE" dirty="0" err="1" smtClean="0"/>
              <a:t>Usage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Overlap</a:t>
            </a:r>
            <a:r>
              <a:rPr lang="de-DE" dirty="0" smtClean="0"/>
              <a:t>: </a:t>
            </a:r>
            <a:r>
              <a:rPr lang="de-DE" dirty="0" err="1" smtClean="0"/>
              <a:t>likely</a:t>
            </a:r>
            <a:r>
              <a:rPr lang="de-DE" dirty="0" smtClean="0"/>
              <a:t>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difference</a:t>
            </a:r>
            <a:endParaRPr lang="de-DE" dirty="0" smtClean="0"/>
          </a:p>
          <a:p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overlap</a:t>
            </a:r>
            <a:r>
              <a:rPr lang="de-DE" dirty="0" smtClean="0"/>
              <a:t>: </a:t>
            </a:r>
            <a:r>
              <a:rPr lang="de-DE" dirty="0" err="1" smtClean="0"/>
              <a:t>likely</a:t>
            </a:r>
            <a:r>
              <a:rPr lang="de-DE" dirty="0" smtClean="0"/>
              <a:t> a </a:t>
            </a:r>
            <a:r>
              <a:rPr lang="de-DE" dirty="0" err="1" smtClean="0"/>
              <a:t>difference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More </a:t>
            </a:r>
            <a:r>
              <a:rPr lang="de-DE" dirty="0" err="1" smtClean="0"/>
              <a:t>measurements</a:t>
            </a:r>
            <a:r>
              <a:rPr lang="de-DE" dirty="0" smtClean="0"/>
              <a:t> </a:t>
            </a:r>
            <a:r>
              <a:rPr lang="de-DE" dirty="0" err="1" smtClean="0"/>
              <a:t>make</a:t>
            </a:r>
            <a:r>
              <a:rPr lang="de-DE" dirty="0" smtClean="0"/>
              <a:t> </a:t>
            </a:r>
            <a:r>
              <a:rPr lang="de-DE" dirty="0" err="1" smtClean="0"/>
              <a:t>intervals</a:t>
            </a:r>
            <a:r>
              <a:rPr lang="de-DE" dirty="0" smtClean="0"/>
              <a:t> </a:t>
            </a:r>
            <a:r>
              <a:rPr lang="de-DE" dirty="0" err="1" smtClean="0"/>
              <a:t>smaller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</a:t>
            </a:fld>
            <a:endParaRPr lang="de-DE"/>
          </a:p>
        </p:txBody>
      </p:sp>
      <p:pic>
        <p:nvPicPr>
          <p:cNvPr id="5" name="Grafik 4" descr="normalDistr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52663" y="2857516"/>
            <a:ext cx="3929090" cy="2376456"/>
          </a:xfrm>
          <a:prstGeom prst="rect">
            <a:avLst/>
          </a:prstGeom>
        </p:spPr>
      </p:pic>
      <p:pic>
        <p:nvPicPr>
          <p:cNvPr id="6" name="Grafik 5" descr="normal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238876" y="2428888"/>
            <a:ext cx="3810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270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Step</a:t>
            </a:r>
            <a:r>
              <a:rPr lang="de-DE" dirty="0" smtClean="0"/>
              <a:t> </a:t>
            </a:r>
            <a:r>
              <a:rPr lang="de-DE" dirty="0" smtClean="0"/>
              <a:t>4: </a:t>
            </a:r>
            <a:r>
              <a:rPr lang="de-DE" dirty="0"/>
              <a:t>Main </a:t>
            </a:r>
            <a:r>
              <a:rPr lang="de-DE" dirty="0" err="1"/>
              <a:t>Effects</a:t>
            </a:r>
            <a:r>
              <a:rPr lang="de-DE" dirty="0"/>
              <a:t> </a:t>
            </a:r>
            <a:r>
              <a:rPr lang="de-DE" dirty="0" err="1"/>
              <a:t>Sum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Squares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631504" y="2132856"/>
            <a:ext cx="5256584" cy="4594820"/>
          </a:xfrm>
        </p:spPr>
        <p:txBody>
          <a:bodyPr/>
          <a:lstStyle/>
          <a:p>
            <a:r>
              <a:rPr lang="de-DE" dirty="0" err="1" smtClean="0"/>
              <a:t>Factor</a:t>
            </a:r>
            <a:r>
              <a:rPr lang="de-DE" dirty="0" smtClean="0"/>
              <a:t> B (</a:t>
            </a:r>
            <a:r>
              <a:rPr lang="de-DE" dirty="0" err="1" smtClean="0"/>
              <a:t>the</a:t>
            </a:r>
            <a:r>
              <a:rPr lang="de-DE" dirty="0" smtClean="0"/>
              <a:t> same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factor</a:t>
            </a:r>
            <a:r>
              <a:rPr lang="de-DE" dirty="0" smtClean="0"/>
              <a:t> A)</a:t>
            </a:r>
          </a:p>
          <a:p>
            <a:pPr lvl="1"/>
            <a:r>
              <a:rPr lang="de-DE" dirty="0" err="1"/>
              <a:t>Squared</a:t>
            </a:r>
            <a:r>
              <a:rPr lang="de-DE" dirty="0"/>
              <a:t> </a:t>
            </a:r>
            <a:r>
              <a:rPr lang="de-DE" dirty="0" err="1"/>
              <a:t>difference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group</a:t>
            </a:r>
            <a:r>
              <a:rPr lang="de-DE" dirty="0"/>
              <a:t> </a:t>
            </a:r>
            <a:r>
              <a:rPr lang="de-DE" dirty="0" err="1"/>
              <a:t>mean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total </a:t>
            </a:r>
            <a:r>
              <a:rPr lang="de-DE" dirty="0" err="1"/>
              <a:t>mean</a:t>
            </a:r>
            <a:endParaRPr lang="de-DE" dirty="0"/>
          </a:p>
          <a:p>
            <a:pPr lvl="1"/>
            <a:r>
              <a:rPr lang="de-DE" dirty="0" err="1"/>
              <a:t>Factor</a:t>
            </a:r>
            <a:r>
              <a:rPr lang="de-DE" dirty="0"/>
              <a:t> A</a:t>
            </a:r>
            <a:r>
              <a:rPr lang="de-DE" dirty="0" smtClean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ignored</a:t>
            </a:r>
            <a:endParaRPr lang="de-DE" dirty="0"/>
          </a:p>
          <a:p>
            <a:pPr lvl="1"/>
            <a:r>
              <a:rPr lang="de-DE" dirty="0" err="1"/>
              <a:t>Weighted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participants</a:t>
            </a:r>
            <a:r>
              <a:rPr lang="de-DE" dirty="0"/>
              <a:t> per </a:t>
            </a:r>
            <a:r>
              <a:rPr lang="de-DE" dirty="0" err="1"/>
              <a:t>group</a:t>
            </a:r>
            <a:r>
              <a:rPr lang="de-DE" dirty="0"/>
              <a:t> (5) *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levels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smtClean="0"/>
              <a:t>A (3)</a:t>
            </a:r>
            <a:endParaRPr lang="de-DE" dirty="0"/>
          </a:p>
          <a:p>
            <a:pPr lvl="1"/>
            <a:r>
              <a:rPr lang="de-DE" dirty="0"/>
              <a:t>S</a:t>
            </a:r>
            <a:r>
              <a:rPr lang="de-DE" dirty="0" smtClean="0"/>
              <a:t>S</a:t>
            </a:r>
            <a:r>
              <a:rPr lang="de-DE" baseline="-25000" dirty="0" smtClean="0"/>
              <a:t>B</a:t>
            </a:r>
            <a:r>
              <a:rPr lang="de-DE" dirty="0" smtClean="0"/>
              <a:t>: 0.30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6166490"/>
              </p:ext>
            </p:extLst>
          </p:nvPr>
        </p:nvGraphicFramePr>
        <p:xfrm>
          <a:off x="7588764" y="1844824"/>
          <a:ext cx="3979844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22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12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346840491"/>
                    </a:ext>
                  </a:extLst>
                </a:gridCol>
              </a:tblGrid>
              <a:tr h="390900"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1" dirty="0" err="1" smtClean="0">
                          <a:solidFill>
                            <a:schemeClr val="tx1"/>
                          </a:solidFill>
                        </a:rPr>
                        <a:t>Mean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900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22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13</a:t>
                      </a:r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900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25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12</a:t>
                      </a:r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9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b="1" baseline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de-DE" sz="20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0" dirty="0" smtClean="0">
                          <a:solidFill>
                            <a:sysClr val="windowText" lastClr="000000"/>
                          </a:solidFill>
                        </a:rPr>
                        <a:t>22</a:t>
                      </a:r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12</a:t>
                      </a:r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16.8</a:t>
                      </a:r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900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21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13</a:t>
                      </a:r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900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22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12</a:t>
                      </a:r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900">
                <a:tc>
                  <a:txBody>
                    <a:bodyPr/>
                    <a:lstStyle/>
                    <a:p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0" dirty="0" smtClean="0">
                          <a:solidFill>
                            <a:sysClr val="windowText" lastClr="000000"/>
                          </a:solidFill>
                        </a:rPr>
                        <a:t>18</a:t>
                      </a:r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0" dirty="0" smtClean="0">
                          <a:solidFill>
                            <a:sysClr val="windowText" lastClr="000000"/>
                          </a:solidFill>
                        </a:rPr>
                        <a:t>19</a:t>
                      </a:r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0" dirty="0" smtClean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900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19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20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14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09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b="1" baseline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de-DE" sz="20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de-DE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17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17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17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0900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21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13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0900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19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14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Formal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n: Anzahl Probanden pro Gruppe</a:t>
            </a:r>
          </a:p>
          <a:p>
            <a:r>
              <a:rPr lang="de-DE" dirty="0" smtClean="0"/>
              <a:t>p: Anzahl </a:t>
            </a:r>
            <a:r>
              <a:rPr lang="de-DE" dirty="0" err="1" smtClean="0"/>
              <a:t>Faktorstufen</a:t>
            </a:r>
            <a:r>
              <a:rPr lang="de-DE" dirty="0" smtClean="0"/>
              <a:t> A</a:t>
            </a:r>
          </a:p>
          <a:p>
            <a:r>
              <a:rPr lang="de-DE" dirty="0" smtClean="0"/>
              <a:t>B</a:t>
            </a:r>
            <a:r>
              <a:rPr lang="de-DE" baseline="-25000" dirty="0" smtClean="0"/>
              <a:t>i</a:t>
            </a:r>
            <a:r>
              <a:rPr lang="de-DE" dirty="0" smtClean="0"/>
              <a:t>: Mittelwert Faktor (über alle Stufen von Faktor A)</a:t>
            </a:r>
            <a:endParaRPr lang="de-DE" dirty="0"/>
          </a:p>
        </p:txBody>
      </p:sp>
      <p:graphicFrame>
        <p:nvGraphicFramePr>
          <p:cNvPr id="86018" name="Object 2"/>
          <p:cNvGraphicFramePr>
            <a:graphicFrameLocks noChangeAspect="1"/>
          </p:cNvGraphicFramePr>
          <p:nvPr/>
        </p:nvGraphicFramePr>
        <p:xfrm>
          <a:off x="2135561" y="1700213"/>
          <a:ext cx="3794125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514" name="Formel" r:id="rId3" imgW="1600200" imgH="304560" progId="Equation.3">
                  <p:embed/>
                </p:oleObj>
              </mc:Choice>
              <mc:Fallback>
                <p:oleObj name="Formel" r:id="rId3" imgW="1600200" imgH="3045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561" y="1700213"/>
                        <a:ext cx="3794125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Gerade Verbindung 4"/>
          <p:cNvCxnSpPr/>
          <p:nvPr/>
        </p:nvCxnSpPr>
        <p:spPr>
          <a:xfrm>
            <a:off x="2351584" y="3861048"/>
            <a:ext cx="28803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Relationship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Main </a:t>
            </a:r>
            <a:r>
              <a:rPr lang="de-DE" dirty="0" err="1" smtClean="0"/>
              <a:t>Effect</a:t>
            </a:r>
            <a:r>
              <a:rPr lang="de-DE" dirty="0" smtClean="0"/>
              <a:t> Square Sums</a:t>
            </a:r>
            <a:endParaRPr lang="de-DE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de-DE" dirty="0" err="1"/>
              <a:t>S</a:t>
            </a:r>
            <a:r>
              <a:rPr lang="de-DE" dirty="0" err="1" smtClean="0"/>
              <a:t>S</a:t>
            </a:r>
            <a:r>
              <a:rPr lang="de-DE" baseline="-25000" dirty="0" err="1" smtClean="0"/>
              <a:t>cells</a:t>
            </a:r>
            <a:r>
              <a:rPr lang="de-DE" baseline="-25000" dirty="0" smtClean="0"/>
              <a:t> </a:t>
            </a:r>
            <a:r>
              <a:rPr lang="de-DE" dirty="0" smtClean="0"/>
              <a:t>= 307.9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de-DE" dirty="0"/>
              <a:t>S</a:t>
            </a:r>
            <a:r>
              <a:rPr lang="de-DE" dirty="0" smtClean="0"/>
              <a:t>S</a:t>
            </a:r>
            <a:r>
              <a:rPr lang="de-DE" baseline="-25000" dirty="0" smtClean="0"/>
              <a:t>A</a:t>
            </a:r>
            <a:r>
              <a:rPr lang="de-DE" dirty="0" smtClean="0"/>
              <a:t>= 253.4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de-DE" dirty="0"/>
              <a:t>S</a:t>
            </a:r>
            <a:r>
              <a:rPr lang="de-DE" dirty="0" smtClean="0"/>
              <a:t>S</a:t>
            </a:r>
            <a:r>
              <a:rPr lang="de-DE" baseline="-25000" dirty="0" smtClean="0"/>
              <a:t>B</a:t>
            </a:r>
            <a:r>
              <a:rPr lang="de-DE" dirty="0" smtClean="0"/>
              <a:t>= 0.30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de-DE" dirty="0" smtClean="0"/>
          </a:p>
          <a:p>
            <a:pPr marL="342900" lvl="1" indent="-342900">
              <a:buFont typeface="Arial" pitchFamily="34" charset="0"/>
              <a:buChar char="•"/>
            </a:pPr>
            <a:endParaRPr lang="de-DE" dirty="0" smtClean="0"/>
          </a:p>
          <a:p>
            <a:endParaRPr lang="de-DE" dirty="0"/>
          </a:p>
        </p:txBody>
      </p:sp>
      <p:graphicFrame>
        <p:nvGraphicFramePr>
          <p:cNvPr id="8" name="Inhaltsplatzhalt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9997074"/>
              </p:ext>
            </p:extLst>
          </p:nvPr>
        </p:nvGraphicFramePr>
        <p:xfrm>
          <a:off x="1966743" y="4077072"/>
          <a:ext cx="3672408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6188"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188"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r>
                        <a:rPr lang="de-DE" sz="2000" b="1" baseline="-250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de-DE" sz="2000" b="1" baseline="-25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22.4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15.6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/>
                        <a:t>12.4</a:t>
                      </a:r>
                      <a:endParaRPr lang="de-DE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6188"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r>
                        <a:rPr lang="de-DE" sz="2000" b="1" baseline="-25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de-DE" sz="2000" b="1" baseline="-25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18.8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17.6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/>
                        <a:t>14.6</a:t>
                      </a:r>
                      <a:endParaRPr lang="de-DE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6188">
                <a:tc>
                  <a:txBody>
                    <a:bodyPr/>
                    <a:lstStyle/>
                    <a:p>
                      <a:endParaRPr lang="de-DE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Inhaltsplatzhalt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2704208"/>
              </p:ext>
            </p:extLst>
          </p:nvPr>
        </p:nvGraphicFramePr>
        <p:xfrm>
          <a:off x="6312025" y="4077072"/>
          <a:ext cx="4217431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53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3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3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33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6188"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188"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r>
                        <a:rPr lang="de-DE" sz="2000" b="1" baseline="-250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de-DE" sz="2000" b="1" baseline="-25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20.5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16.5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/>
                        <a:t>13.4</a:t>
                      </a:r>
                      <a:endParaRPr lang="de-DE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/>
                        <a:t>16.8</a:t>
                      </a:r>
                      <a:endParaRPr lang="de-DE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6188"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r>
                        <a:rPr lang="de-DE" sz="2000" b="1" baseline="-25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de-DE" sz="2000" b="1" baseline="-25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20.7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16.7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/>
                        <a:t>13.6</a:t>
                      </a:r>
                      <a:endParaRPr lang="de-DE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/>
                        <a:t>17.0</a:t>
                      </a:r>
                      <a:endParaRPr lang="de-DE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6188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20.6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16.6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/>
                        <a:t>13.5</a:t>
                      </a:r>
                      <a:endParaRPr lang="de-DE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/>
                        <a:t>16.9</a:t>
                      </a:r>
                      <a:endParaRPr lang="de-DE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6188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Rechteck 2"/>
          <p:cNvSpPr/>
          <p:nvPr/>
        </p:nvSpPr>
        <p:spPr>
          <a:xfrm>
            <a:off x="6168008" y="1988840"/>
            <a:ext cx="39095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de-DE" sz="2800" dirty="0" err="1"/>
              <a:t>SS</a:t>
            </a:r>
            <a:r>
              <a:rPr lang="de-DE" sz="2800" baseline="-25000" dirty="0" err="1"/>
              <a:t>cells</a:t>
            </a:r>
            <a:r>
              <a:rPr lang="de-DE" sz="2800" baseline="-25000" dirty="0"/>
              <a:t> </a:t>
            </a:r>
            <a:r>
              <a:rPr lang="de-DE" sz="2800" dirty="0"/>
              <a:t>= SS</a:t>
            </a:r>
            <a:r>
              <a:rPr lang="de-DE" sz="2800" baseline="-25000" dirty="0"/>
              <a:t>A</a:t>
            </a:r>
            <a:r>
              <a:rPr lang="de-DE" sz="2800" dirty="0"/>
              <a:t> + SS</a:t>
            </a:r>
            <a:r>
              <a:rPr lang="de-DE" sz="2800" baseline="-25000" dirty="0"/>
              <a:t>B</a:t>
            </a:r>
            <a:r>
              <a:rPr lang="de-DE" sz="2800" dirty="0"/>
              <a:t> + </a:t>
            </a:r>
            <a:r>
              <a:rPr lang="de-DE" sz="2800" dirty="0" err="1"/>
              <a:t>SS</a:t>
            </a:r>
            <a:r>
              <a:rPr lang="de-DE" sz="2800" baseline="-25000" dirty="0" err="1"/>
              <a:t>AxB</a:t>
            </a:r>
            <a:endParaRPr lang="de-DE" sz="2800" dirty="0"/>
          </a:p>
        </p:txBody>
      </p:sp>
      <p:sp>
        <p:nvSpPr>
          <p:cNvPr id="4" name="Rechteck 3"/>
          <p:cNvSpPr/>
          <p:nvPr/>
        </p:nvSpPr>
        <p:spPr>
          <a:xfrm>
            <a:off x="2684768" y="3696535"/>
            <a:ext cx="17591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de-DE" dirty="0" err="1"/>
              <a:t>Observed</a:t>
            </a:r>
            <a:r>
              <a:rPr lang="de-DE" dirty="0"/>
              <a:t> </a:t>
            </a:r>
            <a:r>
              <a:rPr lang="de-DE" dirty="0" err="1"/>
              <a:t>means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7541172" y="3707740"/>
            <a:ext cx="17178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de-DE" dirty="0" err="1"/>
              <a:t>Expected</a:t>
            </a:r>
            <a:r>
              <a:rPr lang="de-DE" dirty="0"/>
              <a:t> </a:t>
            </a:r>
            <a:r>
              <a:rPr lang="de-DE" dirty="0" err="1"/>
              <a:t>means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7506960" y="4545516"/>
            <a:ext cx="2304256" cy="648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3" grpId="0"/>
      <p:bldP spid="4" grpId="0"/>
      <p:bldP spid="10" grpId="0"/>
      <p:bldP spid="5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Step</a:t>
            </a:r>
            <a:r>
              <a:rPr lang="de-DE" dirty="0" smtClean="0"/>
              <a:t> </a:t>
            </a:r>
            <a:r>
              <a:rPr lang="de-DE" dirty="0" smtClean="0"/>
              <a:t>5: </a:t>
            </a:r>
            <a:r>
              <a:rPr lang="de-DE" dirty="0" smtClean="0"/>
              <a:t>Interaction </a:t>
            </a:r>
            <a:r>
              <a:rPr lang="de-DE" dirty="0" err="1" smtClean="0"/>
              <a:t>Sum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Squares</a:t>
            </a:r>
            <a:endParaRPr lang="de-DE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Squared</a:t>
            </a:r>
            <a:r>
              <a:rPr lang="de-DE" dirty="0" smtClean="0"/>
              <a:t> </a:t>
            </a:r>
            <a:r>
              <a:rPr lang="de-DE" dirty="0" err="1" smtClean="0"/>
              <a:t>difference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expected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observed</a:t>
            </a:r>
            <a:r>
              <a:rPr lang="de-DE" dirty="0" smtClean="0"/>
              <a:t> </a:t>
            </a:r>
            <a:r>
              <a:rPr lang="de-DE" dirty="0" err="1" smtClean="0"/>
              <a:t>group</a:t>
            </a:r>
            <a:r>
              <a:rPr lang="de-DE" dirty="0" smtClean="0"/>
              <a:t> </a:t>
            </a:r>
            <a:r>
              <a:rPr lang="de-DE" dirty="0" err="1" smtClean="0"/>
              <a:t>means</a:t>
            </a:r>
            <a:endParaRPr lang="de-DE" dirty="0" smtClean="0"/>
          </a:p>
          <a:p>
            <a:r>
              <a:rPr lang="de-DE" dirty="0" err="1" smtClean="0"/>
              <a:t>Weighted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number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participants</a:t>
            </a:r>
            <a:r>
              <a:rPr lang="de-DE" dirty="0" smtClean="0"/>
              <a:t> per </a:t>
            </a:r>
            <a:r>
              <a:rPr lang="de-DE" dirty="0" err="1" smtClean="0"/>
              <a:t>group</a:t>
            </a:r>
            <a:r>
              <a:rPr lang="de-DE" dirty="0" smtClean="0"/>
              <a:t> (5)</a:t>
            </a:r>
          </a:p>
          <a:p>
            <a:r>
              <a:rPr lang="de-DE" dirty="0" err="1" smtClean="0"/>
              <a:t>QS</a:t>
            </a:r>
            <a:r>
              <a:rPr lang="de-DE" baseline="-25000" dirty="0" err="1" smtClean="0"/>
              <a:t>AxB</a:t>
            </a:r>
            <a:r>
              <a:rPr lang="de-DE" dirty="0" smtClean="0"/>
              <a:t> = 54.2</a:t>
            </a:r>
            <a:endParaRPr lang="de-DE" dirty="0"/>
          </a:p>
        </p:txBody>
      </p:sp>
      <p:graphicFrame>
        <p:nvGraphicFramePr>
          <p:cNvPr id="8" name="Inhaltsplatzhalt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5649647"/>
              </p:ext>
            </p:extLst>
          </p:nvPr>
        </p:nvGraphicFramePr>
        <p:xfrm>
          <a:off x="2423592" y="4149080"/>
          <a:ext cx="4104456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8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36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1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6188"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188"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r>
                        <a:rPr lang="de-DE" sz="2000" b="1" baseline="-250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de-DE" sz="2000" b="1" baseline="-25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20.5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16.5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/>
                        <a:t>13.4</a:t>
                      </a:r>
                      <a:endParaRPr lang="de-DE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6188"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r>
                        <a:rPr lang="de-DE" sz="2000" b="1" baseline="-25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de-DE" sz="2000" b="1" baseline="-25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20.7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16.7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/>
                        <a:t>13.6</a:t>
                      </a:r>
                      <a:endParaRPr lang="de-DE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6085888"/>
              </p:ext>
            </p:extLst>
          </p:nvPr>
        </p:nvGraphicFramePr>
        <p:xfrm>
          <a:off x="4223793" y="4557459"/>
          <a:ext cx="3096343" cy="826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3454"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3.61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0.81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3454"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3.61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0.81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e-DE" sz="16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Inhaltsplatzhalt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1881092"/>
              </p:ext>
            </p:extLst>
          </p:nvPr>
        </p:nvGraphicFramePr>
        <p:xfrm>
          <a:off x="8071161" y="4148472"/>
          <a:ext cx="2808312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6188">
                <a:tc>
                  <a:txBody>
                    <a:bodyPr/>
                    <a:lstStyle/>
                    <a:p>
                      <a:endParaRPr lang="de-DE" sz="2000" b="1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188"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r>
                        <a:rPr lang="de-DE" sz="2000" b="1" baseline="-250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de-DE" sz="2000" b="1" baseline="-25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22.4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15.6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/>
                        <a:t>12.4</a:t>
                      </a:r>
                      <a:endParaRPr lang="de-DE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6188">
                <a:tc>
                  <a:txBody>
                    <a:bodyPr/>
                    <a:lstStyle/>
                    <a:p>
                      <a:r>
                        <a:rPr lang="de-DE" sz="2000" b="1" dirty="0" smtClean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r>
                        <a:rPr lang="de-DE" sz="2000" b="1" baseline="-25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de-DE" sz="2000" b="1" baseline="-25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18.8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17.6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 smtClean="0"/>
                        <a:t>14.6</a:t>
                      </a:r>
                      <a:endParaRPr lang="de-DE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Rechteck 8"/>
          <p:cNvSpPr/>
          <p:nvPr/>
        </p:nvSpPr>
        <p:spPr>
          <a:xfrm>
            <a:off x="9120337" y="3731712"/>
            <a:ext cx="17591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de-DE" dirty="0" err="1"/>
              <a:t>Observed</a:t>
            </a:r>
            <a:r>
              <a:rPr lang="de-DE" dirty="0"/>
              <a:t> </a:t>
            </a:r>
            <a:r>
              <a:rPr lang="de-DE" dirty="0" err="1"/>
              <a:t>means</a:t>
            </a:r>
            <a:endParaRPr lang="de-DE" dirty="0"/>
          </a:p>
        </p:txBody>
      </p:sp>
      <p:sp>
        <p:nvSpPr>
          <p:cNvPr id="12" name="Rechteck 11"/>
          <p:cNvSpPr/>
          <p:nvPr/>
        </p:nvSpPr>
        <p:spPr>
          <a:xfrm>
            <a:off x="4250636" y="3704734"/>
            <a:ext cx="17178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de-DE" dirty="0" err="1"/>
              <a:t>Expected</a:t>
            </a:r>
            <a:r>
              <a:rPr lang="de-DE" dirty="0"/>
              <a:t> </a:t>
            </a:r>
            <a:r>
              <a:rPr lang="de-DE" dirty="0" err="1"/>
              <a:t>means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Formal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88066" name="Object 2"/>
          <p:cNvGraphicFramePr>
            <a:graphicFrameLocks noChangeAspect="1"/>
          </p:cNvGraphicFramePr>
          <p:nvPr/>
        </p:nvGraphicFramePr>
        <p:xfrm>
          <a:off x="2152650" y="1677989"/>
          <a:ext cx="6561138" cy="814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010" name="Formel" r:id="rId3" imgW="2768400" imgH="342720" progId="Equation.3">
                  <p:embed/>
                </p:oleObj>
              </mc:Choice>
              <mc:Fallback>
                <p:oleObj name="Formel" r:id="rId3" imgW="2768400" imgH="34272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2650" y="1677989"/>
                        <a:ext cx="6561138" cy="814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67" name="Object 3"/>
          <p:cNvGraphicFramePr>
            <a:graphicFrameLocks noChangeAspect="1"/>
          </p:cNvGraphicFramePr>
          <p:nvPr/>
        </p:nvGraphicFramePr>
        <p:xfrm>
          <a:off x="2135561" y="2913064"/>
          <a:ext cx="4636467" cy="8759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011" name="Formel" r:id="rId5" imgW="1549080" imgH="291960" progId="Equation.3">
                  <p:embed/>
                </p:oleObj>
              </mc:Choice>
              <mc:Fallback>
                <p:oleObj name="Formel" r:id="rId5" imgW="1549080" imgH="29196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561" y="2913064"/>
                        <a:ext cx="4636467" cy="87597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Relationship</a:t>
            </a:r>
            <a:r>
              <a:rPr lang="de-DE" dirty="0" smtClean="0"/>
              <a:t> </a:t>
            </a:r>
            <a:r>
              <a:rPr lang="de-DE" dirty="0" err="1" smtClean="0"/>
              <a:t>Sum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Squares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SS</a:t>
            </a:r>
            <a:r>
              <a:rPr lang="de-DE" baseline="-25000" dirty="0" err="1" smtClean="0"/>
              <a:t>tot</a:t>
            </a:r>
            <a:r>
              <a:rPr lang="de-DE" dirty="0" smtClean="0"/>
              <a:t>  = </a:t>
            </a:r>
            <a:r>
              <a:rPr lang="de-DE" dirty="0" err="1"/>
              <a:t>S</a:t>
            </a:r>
            <a:r>
              <a:rPr lang="de-DE" dirty="0" err="1" smtClean="0"/>
              <a:t>S</a:t>
            </a:r>
            <a:r>
              <a:rPr lang="de-DE" baseline="-25000" dirty="0" err="1" smtClean="0"/>
              <a:t>cells</a:t>
            </a:r>
            <a:r>
              <a:rPr lang="de-DE" baseline="-25000" dirty="0" smtClean="0"/>
              <a:t> </a:t>
            </a:r>
            <a:r>
              <a:rPr lang="de-DE" dirty="0" smtClean="0"/>
              <a:t>+ </a:t>
            </a:r>
            <a:r>
              <a:rPr lang="de-DE" dirty="0" err="1"/>
              <a:t>S</a:t>
            </a:r>
            <a:r>
              <a:rPr lang="de-DE" dirty="0" err="1" smtClean="0"/>
              <a:t>S</a:t>
            </a:r>
            <a:r>
              <a:rPr lang="de-DE" baseline="-25000" dirty="0" err="1" smtClean="0"/>
              <a:t>error</a:t>
            </a:r>
            <a:endParaRPr lang="de-DE" dirty="0" smtClean="0"/>
          </a:p>
          <a:p>
            <a:r>
              <a:rPr lang="de-DE" dirty="0" err="1"/>
              <a:t>S</a:t>
            </a:r>
            <a:r>
              <a:rPr lang="de-DE" dirty="0" err="1" smtClean="0"/>
              <a:t>S</a:t>
            </a:r>
            <a:r>
              <a:rPr lang="de-DE" baseline="-25000" dirty="0" err="1" smtClean="0"/>
              <a:t>tot</a:t>
            </a:r>
            <a:r>
              <a:rPr lang="de-DE" dirty="0" smtClean="0"/>
              <a:t>  = SS</a:t>
            </a:r>
            <a:r>
              <a:rPr lang="de-DE" baseline="-25000" dirty="0" smtClean="0"/>
              <a:t>A</a:t>
            </a:r>
            <a:r>
              <a:rPr lang="de-DE" dirty="0" smtClean="0"/>
              <a:t> + SS</a:t>
            </a:r>
            <a:r>
              <a:rPr lang="de-DE" baseline="-25000" dirty="0" smtClean="0"/>
              <a:t>B</a:t>
            </a:r>
            <a:r>
              <a:rPr lang="de-DE" dirty="0" smtClean="0"/>
              <a:t> + </a:t>
            </a:r>
            <a:r>
              <a:rPr lang="de-DE" dirty="0" err="1"/>
              <a:t>S</a:t>
            </a:r>
            <a:r>
              <a:rPr lang="de-DE" dirty="0" err="1" smtClean="0"/>
              <a:t>S</a:t>
            </a:r>
            <a:r>
              <a:rPr lang="de-DE" baseline="-25000" dirty="0" err="1" smtClean="0"/>
              <a:t>AxB</a:t>
            </a:r>
            <a:r>
              <a:rPr lang="de-DE" baseline="-25000" dirty="0" smtClean="0"/>
              <a:t> </a:t>
            </a:r>
            <a:r>
              <a:rPr lang="de-DE" dirty="0" smtClean="0"/>
              <a:t>+ </a:t>
            </a:r>
            <a:r>
              <a:rPr lang="de-DE" dirty="0" err="1" smtClean="0"/>
              <a:t>SS</a:t>
            </a:r>
            <a:r>
              <a:rPr lang="de-DE" baseline="-25000" dirty="0" err="1" smtClean="0"/>
              <a:t>error</a:t>
            </a:r>
            <a:endParaRPr lang="de-DE" baseline="-25000" dirty="0" smtClean="0"/>
          </a:p>
          <a:p>
            <a:r>
              <a:rPr lang="de-DE" dirty="0" smtClean="0"/>
              <a:t>348.7 = 253.4 + 0.3 + 54.2 + 40.8</a:t>
            </a:r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Step</a:t>
            </a:r>
            <a:r>
              <a:rPr lang="de-DE" dirty="0" smtClean="0"/>
              <a:t> 6a: </a:t>
            </a:r>
            <a:r>
              <a:rPr lang="de-DE" dirty="0" err="1" smtClean="0"/>
              <a:t>Degrees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Freedom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 err="1"/>
              <a:t>df</a:t>
            </a:r>
            <a:r>
              <a:rPr lang="de-DE" sz="2400" baseline="-25000" dirty="0" err="1"/>
              <a:t>tot</a:t>
            </a:r>
            <a:r>
              <a:rPr lang="de-DE" sz="2400" dirty="0"/>
              <a:t>: Levels (A) * Levels (B) * </a:t>
            </a:r>
            <a:r>
              <a:rPr lang="de-DE" sz="2400" dirty="0" err="1"/>
              <a:t>Number</a:t>
            </a:r>
            <a:r>
              <a:rPr lang="de-DE" sz="2400" dirty="0"/>
              <a:t>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participants</a:t>
            </a:r>
            <a:r>
              <a:rPr lang="de-DE" sz="2400" dirty="0"/>
              <a:t> per </a:t>
            </a:r>
            <a:r>
              <a:rPr lang="de-DE" sz="2400" dirty="0" err="1"/>
              <a:t>group</a:t>
            </a:r>
            <a:r>
              <a:rPr lang="de-DE" sz="2400" dirty="0"/>
              <a:t> – 1 (=29)</a:t>
            </a:r>
          </a:p>
          <a:p>
            <a:r>
              <a:rPr lang="de-DE" sz="2400" dirty="0" err="1"/>
              <a:t>df</a:t>
            </a:r>
            <a:r>
              <a:rPr lang="de-DE" sz="2400" baseline="-25000" dirty="0" err="1"/>
              <a:t>A</a:t>
            </a:r>
            <a:r>
              <a:rPr lang="de-DE" sz="2400" dirty="0"/>
              <a:t>: Levels (A) – 1 (=2)</a:t>
            </a:r>
          </a:p>
          <a:p>
            <a:r>
              <a:rPr lang="de-DE" sz="2400" dirty="0" err="1"/>
              <a:t>df</a:t>
            </a:r>
            <a:r>
              <a:rPr lang="de-DE" sz="2400" baseline="-25000" dirty="0" err="1"/>
              <a:t>B</a:t>
            </a:r>
            <a:r>
              <a:rPr lang="de-DE" sz="2400" dirty="0"/>
              <a:t>: Levels (B) – 1 (=1)</a:t>
            </a:r>
          </a:p>
          <a:p>
            <a:r>
              <a:rPr lang="de-DE" sz="2400" dirty="0" err="1"/>
              <a:t>df</a:t>
            </a:r>
            <a:r>
              <a:rPr lang="de-DE" sz="2400" baseline="-25000" dirty="0" err="1"/>
              <a:t>AxB</a:t>
            </a:r>
            <a:r>
              <a:rPr lang="de-DE" sz="2400" dirty="0"/>
              <a:t>: (Levels (A) – 1)*(Levels (B) – 1) (=2)</a:t>
            </a:r>
          </a:p>
          <a:p>
            <a:r>
              <a:rPr lang="de-DE" sz="2400" dirty="0" err="1"/>
              <a:t>df</a:t>
            </a:r>
            <a:r>
              <a:rPr lang="de-DE" sz="2400" baseline="-25000" dirty="0" err="1"/>
              <a:t>error</a:t>
            </a:r>
            <a:r>
              <a:rPr lang="de-DE" sz="2400" dirty="0"/>
              <a:t>: Levels (A) * Levels (B) * (</a:t>
            </a:r>
            <a:r>
              <a:rPr lang="de-DE" sz="2400" dirty="0" err="1"/>
              <a:t>Number</a:t>
            </a:r>
            <a:r>
              <a:rPr lang="de-DE" sz="2400" dirty="0"/>
              <a:t>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participants</a:t>
            </a:r>
            <a:r>
              <a:rPr lang="de-DE" sz="2400" dirty="0"/>
              <a:t> per </a:t>
            </a:r>
            <a:r>
              <a:rPr lang="de-DE" sz="2400" dirty="0" err="1"/>
              <a:t>group</a:t>
            </a:r>
            <a:r>
              <a:rPr lang="de-DE" sz="2400" dirty="0"/>
              <a:t> – 1) (=24)</a:t>
            </a:r>
          </a:p>
          <a:p>
            <a:endParaRPr lang="de-DE" sz="2400" baseline="-25000" dirty="0"/>
          </a:p>
          <a:p>
            <a:r>
              <a:rPr lang="de-DE" sz="2400" dirty="0" err="1"/>
              <a:t>df</a:t>
            </a:r>
            <a:r>
              <a:rPr lang="de-DE" sz="2400" baseline="-25000" dirty="0" err="1"/>
              <a:t>tot</a:t>
            </a:r>
            <a:r>
              <a:rPr lang="de-DE" sz="2400" dirty="0"/>
              <a:t> = </a:t>
            </a:r>
            <a:r>
              <a:rPr lang="de-DE" sz="2400" dirty="0" err="1"/>
              <a:t>df</a:t>
            </a:r>
            <a:r>
              <a:rPr lang="de-DE" sz="2400" baseline="-25000" dirty="0" err="1"/>
              <a:t>A</a:t>
            </a:r>
            <a:r>
              <a:rPr lang="de-DE" sz="2400" dirty="0"/>
              <a:t> + </a:t>
            </a:r>
            <a:r>
              <a:rPr lang="de-DE" sz="2400" dirty="0" err="1"/>
              <a:t>df</a:t>
            </a:r>
            <a:r>
              <a:rPr lang="de-DE" sz="2400" baseline="-25000" dirty="0" err="1"/>
              <a:t>B</a:t>
            </a:r>
            <a:r>
              <a:rPr lang="de-DE" sz="2400" dirty="0"/>
              <a:t> + </a:t>
            </a:r>
            <a:r>
              <a:rPr lang="de-DE" sz="2400" dirty="0" err="1"/>
              <a:t>df</a:t>
            </a:r>
            <a:r>
              <a:rPr lang="de-DE" sz="2400" baseline="-25000" dirty="0" err="1"/>
              <a:t>AxB</a:t>
            </a:r>
            <a:r>
              <a:rPr lang="de-DE" sz="2400" dirty="0"/>
              <a:t> + </a:t>
            </a:r>
            <a:r>
              <a:rPr lang="de-DE" sz="2400" dirty="0" err="1"/>
              <a:t>df</a:t>
            </a:r>
            <a:r>
              <a:rPr lang="de-DE" sz="2400" baseline="-25000" dirty="0" err="1"/>
              <a:t>error</a:t>
            </a:r>
            <a:endParaRPr lang="de-DE" sz="2400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Step</a:t>
            </a:r>
            <a:r>
              <a:rPr lang="de-DE" dirty="0" smtClean="0"/>
              <a:t> 6b: </a:t>
            </a:r>
            <a:r>
              <a:rPr lang="de-DE" dirty="0" err="1" smtClean="0"/>
              <a:t>Variances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798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4370388"/>
              </p:ext>
            </p:extLst>
          </p:nvPr>
        </p:nvGraphicFramePr>
        <p:xfrm>
          <a:off x="2046289" y="2636838"/>
          <a:ext cx="3030537" cy="75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295" name="Formel" r:id="rId3" imgW="1739880" imgH="431640" progId="Equation.3">
                  <p:embed/>
                </p:oleObj>
              </mc:Choice>
              <mc:Fallback>
                <p:oleObj name="Formel" r:id="rId3" imgW="1739880" imgH="431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6289" y="2636838"/>
                        <a:ext cx="3030537" cy="754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6849599"/>
              </p:ext>
            </p:extLst>
          </p:nvPr>
        </p:nvGraphicFramePr>
        <p:xfrm>
          <a:off x="2014539" y="3644901"/>
          <a:ext cx="2962275" cy="75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296" name="Formel" r:id="rId5" imgW="1701720" imgH="431640" progId="Equation.3">
                  <p:embed/>
                </p:oleObj>
              </mc:Choice>
              <mc:Fallback>
                <p:oleObj name="Formel" r:id="rId5" imgW="1701720" imgH="431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4539" y="3644901"/>
                        <a:ext cx="2962275" cy="754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4353112"/>
              </p:ext>
            </p:extLst>
          </p:nvPr>
        </p:nvGraphicFramePr>
        <p:xfrm>
          <a:off x="2085975" y="1628776"/>
          <a:ext cx="2960688" cy="75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297" name="Formel" r:id="rId7" imgW="1701720" imgH="431640" progId="Equation.3">
                  <p:embed/>
                </p:oleObj>
              </mc:Choice>
              <mc:Fallback>
                <p:oleObj name="Formel" r:id="rId7" imgW="1701720" imgH="431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5975" y="1628776"/>
                        <a:ext cx="2960688" cy="754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2972767"/>
              </p:ext>
            </p:extLst>
          </p:nvPr>
        </p:nvGraphicFramePr>
        <p:xfrm>
          <a:off x="2057400" y="4508500"/>
          <a:ext cx="2432050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298" name="Formel" r:id="rId9" imgW="1396800" imgH="431640" progId="Equation.3">
                  <p:embed/>
                </p:oleObj>
              </mc:Choice>
              <mc:Fallback>
                <p:oleObj name="Formel" r:id="rId9" imgW="1396800" imgH="4316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508500"/>
                        <a:ext cx="2432050" cy="755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1238259"/>
              </p:ext>
            </p:extLst>
          </p:nvPr>
        </p:nvGraphicFramePr>
        <p:xfrm>
          <a:off x="2097088" y="5300663"/>
          <a:ext cx="3028950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299" name="Formel" r:id="rId11" imgW="1739880" imgH="431640" progId="Equation.3">
                  <p:embed/>
                </p:oleObj>
              </mc:Choice>
              <mc:Fallback>
                <p:oleObj name="Formel" r:id="rId11" imgW="1739880" imgH="43164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7088" y="5300663"/>
                        <a:ext cx="3028950" cy="755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Step</a:t>
            </a:r>
            <a:r>
              <a:rPr lang="de-DE" dirty="0" smtClean="0"/>
              <a:t> 7: </a:t>
            </a:r>
            <a:r>
              <a:rPr lang="de-DE" dirty="0" err="1" smtClean="0"/>
              <a:t>Significance</a:t>
            </a:r>
            <a:r>
              <a:rPr lang="de-DE" dirty="0" smtClean="0"/>
              <a:t> Tests</a:t>
            </a:r>
            <a:endParaRPr lang="de-DE" dirty="0"/>
          </a:p>
        </p:txBody>
      </p:sp>
      <p:graphicFrame>
        <p:nvGraphicFramePr>
          <p:cNvPr id="8089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1960015"/>
              </p:ext>
            </p:extLst>
          </p:nvPr>
        </p:nvGraphicFramePr>
        <p:xfrm>
          <a:off x="1991544" y="2290565"/>
          <a:ext cx="2756898" cy="9043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631" name="Formel" r:id="rId3" imgW="1206360" imgH="393480" progId="Equation.3">
                  <p:embed/>
                </p:oleObj>
              </mc:Choice>
              <mc:Fallback>
                <p:oleObj name="Formel" r:id="rId3" imgW="1206360" imgH="3934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1544" y="2290565"/>
                        <a:ext cx="2756898" cy="90437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7147234"/>
              </p:ext>
            </p:extLst>
          </p:nvPr>
        </p:nvGraphicFramePr>
        <p:xfrm>
          <a:off x="2063553" y="3442693"/>
          <a:ext cx="2263775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632" name="Formel" r:id="rId5" imgW="990360" imgH="393480" progId="Equation.3">
                  <p:embed/>
                </p:oleObj>
              </mc:Choice>
              <mc:Fallback>
                <p:oleObj name="Formel" r:id="rId5" imgW="990360" imgH="3934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553" y="3442693"/>
                        <a:ext cx="2263775" cy="904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0392008"/>
              </p:ext>
            </p:extLst>
          </p:nvPr>
        </p:nvGraphicFramePr>
        <p:xfrm>
          <a:off x="2084214" y="4646390"/>
          <a:ext cx="2787650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633" name="Formel" r:id="rId7" imgW="1218960" imgH="393480" progId="Equation.3">
                  <p:embed/>
                </p:oleObj>
              </mc:Choice>
              <mc:Fallback>
                <p:oleObj name="Formel" r:id="rId7" imgW="1218960" imgH="39348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4214" y="4646390"/>
                        <a:ext cx="2787650" cy="904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9355839"/>
              </p:ext>
            </p:extLst>
          </p:nvPr>
        </p:nvGraphicFramePr>
        <p:xfrm>
          <a:off x="4984750" y="2435003"/>
          <a:ext cx="4876800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634" name="Formel" r:id="rId9" imgW="2057400" imgH="241200" progId="Equation.3">
                  <p:embed/>
                </p:oleObj>
              </mc:Choice>
              <mc:Fallback>
                <p:oleObj name="Formel" r:id="rId9" imgW="2057400" imgH="2412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4750" y="2435003"/>
                        <a:ext cx="4876800" cy="573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2643568"/>
              </p:ext>
            </p:extLst>
          </p:nvPr>
        </p:nvGraphicFramePr>
        <p:xfrm>
          <a:off x="4922839" y="3585939"/>
          <a:ext cx="5026025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635" name="Formel" r:id="rId11" imgW="2120760" imgH="241200" progId="Equation.3">
                  <p:embed/>
                </p:oleObj>
              </mc:Choice>
              <mc:Fallback>
                <p:oleObj name="Formel" r:id="rId11" imgW="2120760" imgH="2412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2839" y="3585939"/>
                        <a:ext cx="5026025" cy="573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7201513"/>
              </p:ext>
            </p:extLst>
          </p:nvPr>
        </p:nvGraphicFramePr>
        <p:xfrm>
          <a:off x="5037138" y="4813077"/>
          <a:ext cx="4875212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636" name="Formel" r:id="rId13" imgW="2057400" imgH="241200" progId="Equation.3">
                  <p:embed/>
                </p:oleObj>
              </mc:Choice>
              <mc:Fallback>
                <p:oleObj name="Formel" r:id="rId13" imgW="2057400" imgH="2412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7138" y="4813077"/>
                        <a:ext cx="4875212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does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mean</a:t>
            </a:r>
            <a:r>
              <a:rPr lang="de-DE" dirty="0" smtClean="0"/>
              <a:t>?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Pairwise</a:t>
            </a:r>
            <a:r>
              <a:rPr lang="de-DE" dirty="0" smtClean="0"/>
              <a:t> </a:t>
            </a:r>
            <a:r>
              <a:rPr lang="de-DE" dirty="0" err="1" smtClean="0"/>
              <a:t>comparisons</a:t>
            </a:r>
            <a:r>
              <a:rPr lang="de-DE" dirty="0" smtClean="0"/>
              <a:t>, e.g., </a:t>
            </a:r>
            <a:r>
              <a:rPr lang="de-DE" dirty="0" err="1" smtClean="0"/>
              <a:t>with</a:t>
            </a:r>
            <a:r>
              <a:rPr lang="de-DE" dirty="0" smtClean="0"/>
              <a:t> a t </a:t>
            </a:r>
            <a:r>
              <a:rPr lang="de-DE" dirty="0" err="1" smtClean="0"/>
              <a:t>test</a:t>
            </a:r>
            <a:endParaRPr lang="en-US" dirty="0"/>
          </a:p>
        </p:txBody>
      </p:sp>
      <p:graphicFrame>
        <p:nvGraphicFramePr>
          <p:cNvPr id="4" name="Inhaltsplatzhalt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642366"/>
              </p:ext>
            </p:extLst>
          </p:nvPr>
        </p:nvGraphicFramePr>
        <p:xfrm>
          <a:off x="7968208" y="2085630"/>
          <a:ext cx="3528392" cy="24688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74">
                <a:tc>
                  <a:txBody>
                    <a:bodyPr/>
                    <a:lstStyle/>
                    <a:p>
                      <a:endParaRPr lang="de-DE" sz="2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de-DE" b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22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13</a:t>
                      </a:r>
                      <a:endParaRPr lang="de-DE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25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12</a:t>
                      </a:r>
                      <a:endParaRPr lang="de-DE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0" dirty="0" smtClean="0">
                          <a:solidFill>
                            <a:sysClr val="windowText" lastClr="000000"/>
                          </a:solidFill>
                        </a:rPr>
                        <a:t>22</a:t>
                      </a:r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12</a:t>
                      </a:r>
                      <a:endParaRPr lang="de-DE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21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13</a:t>
                      </a:r>
                      <a:endParaRPr lang="de-DE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22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12</a:t>
                      </a:r>
                      <a:endParaRPr lang="de-DE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Inhaltsplatzhalt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5484100"/>
              </p:ext>
            </p:extLst>
          </p:nvPr>
        </p:nvGraphicFramePr>
        <p:xfrm>
          <a:off x="7968208" y="4550956"/>
          <a:ext cx="3528392" cy="2057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74">
                <a:tc>
                  <a:txBody>
                    <a:bodyPr/>
                    <a:lstStyle/>
                    <a:p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0" dirty="0" smtClean="0">
                          <a:solidFill>
                            <a:sysClr val="windowText" lastClr="000000"/>
                          </a:solidFill>
                        </a:rPr>
                        <a:t>18</a:t>
                      </a:r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0" dirty="0" smtClean="0">
                          <a:solidFill>
                            <a:sysClr val="windowText" lastClr="000000"/>
                          </a:solidFill>
                        </a:rPr>
                        <a:t>19</a:t>
                      </a:r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0" dirty="0" smtClean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de-DE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19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20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14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17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17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21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13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74">
                <a:tc>
                  <a:txBody>
                    <a:bodyPr/>
                    <a:lstStyle/>
                    <a:p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19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 smtClean="0">
                          <a:solidFill>
                            <a:sysClr val="windowText" lastClr="000000"/>
                          </a:solidFill>
                        </a:rPr>
                        <a:t>14</a:t>
                      </a:r>
                      <a:endParaRPr lang="de-DE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Inhaltsplatzhalter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3429305"/>
              </p:ext>
            </p:extLst>
          </p:nvPr>
        </p:nvGraphicFramePr>
        <p:xfrm>
          <a:off x="8040216" y="4586386"/>
          <a:ext cx="648072" cy="20542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54226">
                <a:tc>
                  <a:txBody>
                    <a:bodyPr/>
                    <a:lstStyle/>
                    <a:p>
                      <a:endParaRPr lang="de-DE" sz="2000" b="1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de-DE" sz="2000" b="1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de-DE" sz="2000" b="1" dirty="0" smtClean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r>
                        <a:rPr lang="de-DE" sz="2000" b="1" baseline="-250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de-DE" sz="2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Inhaltsplatzhalter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9135819"/>
              </p:ext>
            </p:extLst>
          </p:nvPr>
        </p:nvGraphicFramePr>
        <p:xfrm>
          <a:off x="8040216" y="2464444"/>
          <a:ext cx="648072" cy="20542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54226">
                <a:tc>
                  <a:txBody>
                    <a:bodyPr/>
                    <a:lstStyle/>
                    <a:p>
                      <a:endParaRPr lang="de-DE" sz="2000" b="1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de-DE" sz="2000" b="1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de-DE" sz="2000" b="1" dirty="0" smtClean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r>
                        <a:rPr lang="de-DE" sz="2000" b="1" baseline="-250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de-DE" sz="2000" b="1" baseline="-25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0728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Significance</a:t>
            </a:r>
            <a:r>
              <a:rPr lang="de-DE" dirty="0" smtClean="0"/>
              <a:t> Tests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942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One</a:t>
            </a:r>
            <a:r>
              <a:rPr lang="de-DE" dirty="0" smtClean="0"/>
              <a:t>-Way ANOVA </a:t>
            </a:r>
            <a:r>
              <a:rPr lang="de-DE" dirty="0" err="1" smtClean="0"/>
              <a:t>with</a:t>
            </a:r>
            <a:r>
              <a:rPr lang="de-DE" dirty="0" smtClean="0"/>
              <a:t> 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http://rtutorialseries.blogspot.de</a:t>
            </a:r>
            <a:r>
              <a:rPr lang="de-DE" dirty="0" smtClean="0">
                <a:hlinkClick r:id="rId2"/>
              </a:rPr>
              <a:t>/</a:t>
            </a:r>
            <a:endParaRPr lang="de-DE" dirty="0" smtClean="0"/>
          </a:p>
          <a:p>
            <a:r>
              <a:rPr lang="de-DE" dirty="0" err="1"/>
              <a:t>One</a:t>
            </a:r>
            <a:r>
              <a:rPr lang="de-DE" dirty="0"/>
              <a:t>-Way Omnibus </a:t>
            </a:r>
            <a:r>
              <a:rPr lang="de-DE" dirty="0" smtClean="0"/>
              <a:t>ANOVA: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70</a:t>
            </a:fld>
            <a:endParaRPr lang="de-DE"/>
          </a:p>
        </p:txBody>
      </p:sp>
      <p:pic>
        <p:nvPicPr>
          <p:cNvPr id="3074" name="Picture 2" descr="http://1.bp.blogspot.com/-MIDkFLREMd8/T8FKCrH627I/AAAAAAAAA3A/jQ182dAZAck/s1600/20101011_anova_oneWay_omnibus_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601" y="3063921"/>
            <a:ext cx="6552723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351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R: </a:t>
            </a:r>
            <a:r>
              <a:rPr lang="de-DE" dirty="0" err="1" smtClean="0"/>
              <a:t>Two</a:t>
            </a:r>
            <a:r>
              <a:rPr lang="de-DE" dirty="0" smtClean="0"/>
              <a:t>-Way ANOVA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Two</a:t>
            </a:r>
            <a:r>
              <a:rPr lang="de-DE" dirty="0" smtClean="0"/>
              <a:t>-Way </a:t>
            </a:r>
            <a:r>
              <a:rPr lang="de-DE" dirty="0"/>
              <a:t>Omnibus ANOVA:</a:t>
            </a:r>
          </a:p>
          <a:p>
            <a:pPr lvl="1"/>
            <a:r>
              <a:rPr lang="de-DE" dirty="0" err="1"/>
              <a:t>anova</a:t>
            </a:r>
            <a:r>
              <a:rPr lang="de-DE" dirty="0"/>
              <a:t>(</a:t>
            </a:r>
            <a:r>
              <a:rPr lang="de-DE" dirty="0" err="1"/>
              <a:t>lm</a:t>
            </a:r>
            <a:r>
              <a:rPr lang="de-DE" dirty="0"/>
              <a:t>(Values ~ Group * Gender, </a:t>
            </a:r>
            <a:r>
              <a:rPr lang="de-DE" dirty="0" err="1"/>
              <a:t>dataTwoWay</a:t>
            </a:r>
            <a:r>
              <a:rPr lang="de-DE" dirty="0"/>
              <a:t>))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71</a:t>
            </a:fld>
            <a:endParaRPr lang="de-DE"/>
          </a:p>
        </p:txBody>
      </p:sp>
      <p:pic>
        <p:nvPicPr>
          <p:cNvPr id="4098" name="Picture 2" descr="20110117_anova_twoWay_omnibus_2.png (441×164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632" y="2996952"/>
            <a:ext cx="5421676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9760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R: t-Test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de-DE" sz="2000" dirty="0">
              <a:latin typeface="+mj-lt"/>
              <a:cs typeface="Consolas" pitchFamily="49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72</a:t>
            </a:fld>
            <a:endParaRPr lang="de-D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593" y="3429000"/>
            <a:ext cx="5896081" cy="2724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593" y="2014538"/>
            <a:ext cx="2844777" cy="1198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1451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R: </a:t>
            </a:r>
            <a:r>
              <a:rPr lang="de-DE" dirty="0" smtClean="0"/>
              <a:t>Mann-Whitney-U Test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73</a:t>
            </a:fld>
            <a:endParaRPr lang="de-DE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600" y="3284985"/>
            <a:ext cx="6768752" cy="1541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2573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R: Chi^2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http://ww2.coastal.edu/kingw/statistics/R-tutorials/independ.html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74</a:t>
            </a:fld>
            <a:endParaRPr lang="de-DE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592" y="2869976"/>
            <a:ext cx="7360974" cy="293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73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R: </a:t>
            </a:r>
            <a:r>
              <a:rPr lang="de-DE" dirty="0" err="1" smtClean="0"/>
              <a:t>Correlation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75</a:t>
            </a:fld>
            <a:endParaRPr lang="de-DE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593" y="2449539"/>
            <a:ext cx="6657189" cy="25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931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Effect</a:t>
            </a:r>
            <a:r>
              <a:rPr lang="de-DE" dirty="0" smtClean="0"/>
              <a:t> Sizes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ANOVA:</a:t>
            </a:r>
          </a:p>
          <a:p>
            <a:endParaRPr lang="de-DE" dirty="0">
              <a:sym typeface="Symbol" panose="05050102010706020507" pitchFamily="18" charset="2"/>
            </a:endParaRPr>
          </a:p>
          <a:p>
            <a:r>
              <a:rPr lang="de-DE" dirty="0" err="1" smtClean="0">
                <a:sym typeface="Symbol" panose="05050102010706020507" pitchFamily="18" charset="2"/>
              </a:rPr>
              <a:t>Metric</a:t>
            </a:r>
            <a:r>
              <a:rPr lang="de-DE" dirty="0" smtClean="0">
                <a:sym typeface="Symbol" panose="05050102010706020507" pitchFamily="18" charset="2"/>
              </a:rPr>
              <a:t> </a:t>
            </a:r>
            <a:r>
              <a:rPr lang="de-DE" dirty="0" err="1" smtClean="0">
                <a:sym typeface="Symbol" panose="05050102010706020507" pitchFamily="18" charset="2"/>
              </a:rPr>
              <a:t>data</a:t>
            </a:r>
            <a:r>
              <a:rPr lang="de-DE" dirty="0" smtClean="0">
                <a:sym typeface="Symbol" panose="05050102010706020507" pitchFamily="18" charset="2"/>
              </a:rPr>
              <a:t>, </a:t>
            </a:r>
            <a:r>
              <a:rPr lang="de-DE" dirty="0" err="1" smtClean="0">
                <a:sym typeface="Symbol" panose="05050102010706020507" pitchFamily="18" charset="2"/>
              </a:rPr>
              <a:t>normally</a:t>
            </a:r>
            <a:r>
              <a:rPr lang="de-DE" dirty="0" smtClean="0">
                <a:sym typeface="Symbol" panose="05050102010706020507" pitchFamily="18" charset="2"/>
              </a:rPr>
              <a:t> </a:t>
            </a:r>
            <a:r>
              <a:rPr lang="de-DE" dirty="0" err="1" smtClean="0">
                <a:sym typeface="Symbol" panose="05050102010706020507" pitchFamily="18" charset="2"/>
              </a:rPr>
              <a:t>distributed</a:t>
            </a:r>
            <a:r>
              <a:rPr lang="de-DE" dirty="0" smtClean="0">
                <a:sym typeface="Symbol" panose="05050102010706020507" pitchFamily="18" charset="2"/>
              </a:rPr>
              <a:t>: </a:t>
            </a:r>
            <a:r>
              <a:rPr lang="de-DE" dirty="0" err="1" smtClean="0">
                <a:sym typeface="Symbol" panose="05050102010706020507" pitchFamily="18" charset="2"/>
              </a:rPr>
              <a:t>Cohen‘s</a:t>
            </a:r>
            <a:r>
              <a:rPr lang="de-DE" dirty="0" smtClean="0">
                <a:sym typeface="Symbol" panose="05050102010706020507" pitchFamily="18" charset="2"/>
              </a:rPr>
              <a:t> d</a:t>
            </a:r>
          </a:p>
          <a:p>
            <a:r>
              <a:rPr lang="de-DE" dirty="0" err="1" smtClean="0"/>
              <a:t>Ordinal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(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metric</a:t>
            </a:r>
            <a:r>
              <a:rPr lang="de-DE" dirty="0"/>
              <a:t> </a:t>
            </a:r>
            <a:r>
              <a:rPr lang="de-DE" dirty="0" smtClean="0"/>
              <a:t>non-normal </a:t>
            </a:r>
            <a:r>
              <a:rPr lang="de-DE" dirty="0" err="1" smtClean="0"/>
              <a:t>data</a:t>
            </a:r>
            <a:r>
              <a:rPr lang="de-DE" dirty="0" smtClean="0"/>
              <a:t>): </a:t>
            </a:r>
            <a:r>
              <a:rPr lang="de-DE" dirty="0" err="1" smtClean="0"/>
              <a:t>Cliff‘s</a:t>
            </a:r>
            <a:r>
              <a:rPr lang="de-DE" dirty="0" smtClean="0"/>
              <a:t> </a:t>
            </a:r>
            <a:r>
              <a:rPr lang="de-DE" dirty="0" err="1" smtClean="0"/>
              <a:t>delta</a:t>
            </a:r>
            <a:endParaRPr lang="de-DE" dirty="0" smtClean="0"/>
          </a:p>
          <a:p>
            <a:r>
              <a:rPr lang="de-DE" dirty="0" err="1" smtClean="0"/>
              <a:t>Depending</a:t>
            </a:r>
            <a:r>
              <a:rPr lang="de-DE" dirty="0" smtClean="0"/>
              <a:t> on </a:t>
            </a:r>
            <a:r>
              <a:rPr lang="de-DE" dirty="0" err="1" smtClean="0"/>
              <a:t>concrete</a:t>
            </a:r>
            <a:r>
              <a:rPr lang="de-DE" dirty="0" smtClean="0"/>
              <a:t> </a:t>
            </a:r>
            <a:r>
              <a:rPr lang="de-DE" dirty="0" err="1" smtClean="0"/>
              <a:t>measure</a:t>
            </a:r>
            <a:r>
              <a:rPr lang="de-DE" dirty="0" smtClean="0"/>
              <a:t>, different </a:t>
            </a:r>
            <a:r>
              <a:rPr lang="de-DE" dirty="0" err="1" smtClean="0"/>
              <a:t>thresholds</a:t>
            </a:r>
            <a:r>
              <a:rPr lang="de-DE" dirty="0" smtClean="0"/>
              <a:t> </a:t>
            </a:r>
            <a:r>
              <a:rPr lang="de-DE" dirty="0" err="1" smtClean="0"/>
              <a:t>count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weak</a:t>
            </a:r>
            <a:r>
              <a:rPr lang="de-DE" dirty="0" smtClean="0"/>
              <a:t>, medium, </a:t>
            </a:r>
            <a:r>
              <a:rPr lang="de-DE" dirty="0" err="1" smtClean="0"/>
              <a:t>or</a:t>
            </a:r>
            <a:r>
              <a:rPr lang="de-DE" dirty="0" smtClean="0"/>
              <a:t> strong </a:t>
            </a:r>
            <a:r>
              <a:rPr lang="de-DE" dirty="0" err="1" smtClean="0"/>
              <a:t>effects</a:t>
            </a:r>
            <a:endParaRPr lang="de-DE" dirty="0"/>
          </a:p>
          <a:p>
            <a:r>
              <a:rPr lang="de-DE" dirty="0" err="1" smtClean="0"/>
              <a:t>Overview</a:t>
            </a:r>
            <a:r>
              <a:rPr lang="de-DE" dirty="0"/>
              <a:t>: https://www.psychometrica.de/effect_size.html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3359696" y="2055813"/>
          <a:ext cx="4003675" cy="1138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52" name="Formel" r:id="rId3" imgW="1752480" imgH="495000" progId="Equation.3">
                  <p:embed/>
                </p:oleObj>
              </mc:Choice>
              <mc:Fallback>
                <p:oleObj name="Formel" r:id="rId3" imgW="1752480" imgH="495000" progId="Equation.3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9696" y="2055813"/>
                        <a:ext cx="4003675" cy="1138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76180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Suggested</a:t>
            </a:r>
            <a:r>
              <a:rPr lang="de-DE" dirty="0" smtClean="0"/>
              <a:t> </a:t>
            </a:r>
            <a:r>
              <a:rPr lang="de-DE" dirty="0" err="1" smtClean="0"/>
              <a:t>Homework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Revisit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three</a:t>
            </a:r>
            <a:r>
              <a:rPr lang="de-DE" dirty="0" smtClean="0"/>
              <a:t> </a:t>
            </a:r>
            <a:r>
              <a:rPr lang="de-DE" dirty="0" err="1" smtClean="0"/>
              <a:t>research</a:t>
            </a:r>
            <a:r>
              <a:rPr lang="de-DE" dirty="0" smtClean="0"/>
              <a:t> </a:t>
            </a:r>
            <a:r>
              <a:rPr lang="de-DE" dirty="0" err="1" smtClean="0"/>
              <a:t>papers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first</a:t>
            </a:r>
            <a:r>
              <a:rPr lang="de-DE" dirty="0" smtClean="0"/>
              <a:t> </a:t>
            </a:r>
            <a:r>
              <a:rPr lang="de-DE" dirty="0" err="1" smtClean="0"/>
              <a:t>session</a:t>
            </a:r>
            <a:endParaRPr lang="de-DE" dirty="0" smtClean="0"/>
          </a:p>
          <a:p>
            <a:r>
              <a:rPr lang="de-DE" dirty="0" err="1" smtClean="0"/>
              <a:t>Evaluate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paper</a:t>
            </a:r>
            <a:r>
              <a:rPr lang="de-DE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37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Types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errors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2723335"/>
              </p:ext>
            </p:extLst>
          </p:nvPr>
        </p:nvGraphicFramePr>
        <p:xfrm>
          <a:off x="1631950" y="2133600"/>
          <a:ext cx="10511997" cy="3070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09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50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79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79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4666">
                <a:tc>
                  <a:txBody>
                    <a:bodyPr/>
                    <a:lstStyle/>
                    <a:p>
                      <a:endParaRPr lang="de-DE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40301" marR="140301"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40301" marR="14030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800" b="0" dirty="0" smtClean="0">
                          <a:solidFill>
                            <a:sysClr val="windowText" lastClr="000000"/>
                          </a:solidFill>
                        </a:rPr>
                        <a:t>Valid </a:t>
                      </a:r>
                      <a:r>
                        <a:rPr lang="de-DE" sz="2800" b="0" dirty="0" err="1" smtClean="0">
                          <a:solidFill>
                            <a:sysClr val="windowText" lastClr="000000"/>
                          </a:solidFill>
                        </a:rPr>
                        <a:t>is</a:t>
                      </a:r>
                      <a:r>
                        <a:rPr lang="de-DE" sz="2800" b="0" baseline="0" dirty="0" smtClean="0">
                          <a:solidFill>
                            <a:sysClr val="windowText" lastClr="000000"/>
                          </a:solidFill>
                        </a:rPr>
                        <a:t>:</a:t>
                      </a:r>
                      <a:endParaRPr lang="de-DE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40301" marR="140301"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8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40301" marR="14030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endParaRPr lang="de-DE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40301" marR="14030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40301" marR="14030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800" b="0" dirty="0" smtClean="0">
                          <a:solidFill>
                            <a:sysClr val="windowText" lastClr="000000"/>
                          </a:solidFill>
                        </a:rPr>
                        <a:t>H</a:t>
                      </a:r>
                      <a:r>
                        <a:rPr lang="de-DE" sz="2800" b="0" baseline="-250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de-DE" sz="2800" b="0" baseline="-25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40301" marR="14030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800" b="0" dirty="0" smtClean="0">
                          <a:solidFill>
                            <a:sysClr val="windowText" lastClr="000000"/>
                          </a:solidFill>
                        </a:rPr>
                        <a:t>H</a:t>
                      </a:r>
                      <a:r>
                        <a:rPr lang="de-DE" sz="2800" b="0" baseline="-250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de-DE" sz="2800" b="0" baseline="-25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40301" marR="14030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064">
                <a:tc rowSpan="2">
                  <a:txBody>
                    <a:bodyPr/>
                    <a:lstStyle/>
                    <a:p>
                      <a:r>
                        <a:rPr lang="de-DE" sz="2800" b="0" dirty="0" err="1" smtClean="0">
                          <a:solidFill>
                            <a:sysClr val="windowText" lastClr="000000"/>
                          </a:solidFill>
                        </a:rPr>
                        <a:t>Decision</a:t>
                      </a:r>
                      <a:r>
                        <a:rPr lang="de-DE" sz="2800" b="0" baseline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de-DE" sz="2800" b="0" baseline="0" dirty="0" err="1" smtClean="0">
                          <a:solidFill>
                            <a:sysClr val="windowText" lastClr="000000"/>
                          </a:solidFill>
                        </a:rPr>
                        <a:t>for</a:t>
                      </a:r>
                      <a:r>
                        <a:rPr lang="de-DE" sz="2800" b="0" baseline="0" dirty="0" smtClean="0">
                          <a:solidFill>
                            <a:sysClr val="windowText" lastClr="000000"/>
                          </a:solidFill>
                        </a:rPr>
                        <a:t>:</a:t>
                      </a:r>
                      <a:endParaRPr lang="de-DE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40301" marR="14030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800" b="0" dirty="0" smtClean="0">
                          <a:solidFill>
                            <a:sysClr val="windowText" lastClr="000000"/>
                          </a:solidFill>
                        </a:rPr>
                        <a:t>H</a:t>
                      </a:r>
                      <a:r>
                        <a:rPr lang="de-DE" sz="2800" b="0" baseline="-250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de-DE" sz="2800" b="0" baseline="-25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40301" marR="14030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40301" marR="1403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800" b="0" dirty="0" smtClean="0">
                          <a:solidFill>
                            <a:sysClr val="windowText" lastClr="000000"/>
                          </a:solidFill>
                          <a:sym typeface="Symbol"/>
                        </a:rPr>
                        <a:t></a:t>
                      </a:r>
                      <a:r>
                        <a:rPr lang="de-DE" sz="2800" b="0" baseline="0" dirty="0" smtClean="0">
                          <a:solidFill>
                            <a:sysClr val="windowText" lastClr="000000"/>
                          </a:solidFill>
                          <a:sym typeface="Symbol"/>
                        </a:rPr>
                        <a:t> </a:t>
                      </a:r>
                      <a:r>
                        <a:rPr lang="de-DE" sz="2800" b="0" dirty="0" err="1" smtClean="0">
                          <a:solidFill>
                            <a:sysClr val="windowText" lastClr="000000"/>
                          </a:solidFill>
                          <a:sym typeface="Symbol"/>
                        </a:rPr>
                        <a:t>error</a:t>
                      </a:r>
                      <a:r>
                        <a:rPr lang="de-DE" sz="2800" b="0" dirty="0" smtClean="0">
                          <a:solidFill>
                            <a:sysClr val="windowText" lastClr="000000"/>
                          </a:solidFill>
                          <a:sym typeface="Symbol"/>
                        </a:rPr>
                        <a:t>;</a:t>
                      </a:r>
                    </a:p>
                    <a:p>
                      <a:r>
                        <a:rPr lang="de-DE" sz="2800" b="0" dirty="0" smtClean="0">
                          <a:solidFill>
                            <a:sysClr val="windowText" lastClr="000000"/>
                          </a:solidFill>
                          <a:sym typeface="Symbol"/>
                        </a:rPr>
                        <a:t>Type-2 </a:t>
                      </a:r>
                      <a:r>
                        <a:rPr lang="de-DE" sz="2800" b="0" dirty="0" err="1" smtClean="0">
                          <a:solidFill>
                            <a:sysClr val="windowText" lastClr="000000"/>
                          </a:solidFill>
                          <a:sym typeface="Symbol"/>
                        </a:rPr>
                        <a:t>error</a:t>
                      </a:r>
                      <a:endParaRPr lang="de-DE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40301" marR="14030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064">
                <a:tc vMerge="1">
                  <a:txBody>
                    <a:bodyPr/>
                    <a:lstStyle/>
                    <a:p>
                      <a:endParaRPr lang="de-DE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800" b="0" dirty="0" smtClean="0">
                          <a:solidFill>
                            <a:sysClr val="windowText" lastClr="000000"/>
                          </a:solidFill>
                        </a:rPr>
                        <a:t>H</a:t>
                      </a:r>
                      <a:r>
                        <a:rPr lang="de-DE" sz="2800" b="0" baseline="-250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 marL="140301" marR="14030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800" b="0" dirty="0" smtClean="0">
                          <a:solidFill>
                            <a:sysClr val="windowText" lastClr="000000"/>
                          </a:solidFill>
                          <a:sym typeface="Symbol"/>
                        </a:rPr>
                        <a:t></a:t>
                      </a:r>
                      <a:r>
                        <a:rPr lang="de-DE" sz="2800" b="0" baseline="0" dirty="0" smtClean="0">
                          <a:solidFill>
                            <a:sysClr val="windowText" lastClr="000000"/>
                          </a:solidFill>
                          <a:sym typeface="Symbol"/>
                        </a:rPr>
                        <a:t> </a:t>
                      </a:r>
                      <a:r>
                        <a:rPr lang="de-DE" sz="2800" b="0" dirty="0" err="1" smtClean="0">
                          <a:solidFill>
                            <a:sysClr val="windowText" lastClr="000000"/>
                          </a:solidFill>
                          <a:sym typeface="Symbol"/>
                        </a:rPr>
                        <a:t>error</a:t>
                      </a:r>
                      <a:r>
                        <a:rPr lang="de-DE" sz="2800" b="0" dirty="0" smtClean="0">
                          <a:solidFill>
                            <a:sysClr val="windowText" lastClr="000000"/>
                          </a:solidFill>
                          <a:sym typeface="Symbol"/>
                        </a:rPr>
                        <a:t>;</a:t>
                      </a:r>
                    </a:p>
                    <a:p>
                      <a:r>
                        <a:rPr lang="de-DE" sz="2800" b="0" dirty="0" smtClean="0">
                          <a:solidFill>
                            <a:sysClr val="windowText" lastClr="000000"/>
                          </a:solidFill>
                          <a:sym typeface="Symbol"/>
                        </a:rPr>
                        <a:t>Type-1 </a:t>
                      </a:r>
                      <a:r>
                        <a:rPr lang="de-DE" sz="2800" b="0" dirty="0" err="1" smtClean="0">
                          <a:solidFill>
                            <a:sysClr val="windowText" lastClr="000000"/>
                          </a:solidFill>
                          <a:sym typeface="Symbol"/>
                        </a:rPr>
                        <a:t>error</a:t>
                      </a:r>
                      <a:endParaRPr lang="de-DE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40301" marR="1403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40301" marR="14030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5" name="Grafik 4" descr="correc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20450978">
            <a:off x="7168312" y="3631270"/>
            <a:ext cx="672350" cy="504821"/>
          </a:xfrm>
          <a:prstGeom prst="rect">
            <a:avLst/>
          </a:prstGeom>
        </p:spPr>
      </p:pic>
      <p:pic>
        <p:nvPicPr>
          <p:cNvPr id="6" name="Grafik 5" descr="correc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20450978">
            <a:off x="9904615" y="4593559"/>
            <a:ext cx="672350" cy="504821"/>
          </a:xfrm>
          <a:prstGeom prst="rect">
            <a:avLst/>
          </a:prstGeom>
        </p:spPr>
      </p:pic>
      <p:pic>
        <p:nvPicPr>
          <p:cNvPr id="90114" name="Picture 2" descr="https://pbs.twimg.com/media/BnLHzXxIYAAqzr6.jpg:lar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16" y="2204864"/>
            <a:ext cx="6286500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6911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Mann-Whitney-U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Non-parametric test</a:t>
            </a:r>
          </a:p>
          <a:p>
            <a:r>
              <a:rPr lang="de-DE" dirty="0" err="1" smtClean="0"/>
              <a:t>Ordinal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(</a:t>
            </a:r>
            <a:r>
              <a:rPr lang="de-DE" dirty="0" err="1" smtClean="0"/>
              <a:t>or</a:t>
            </a:r>
            <a:r>
              <a:rPr lang="de-DE" dirty="0" smtClean="0"/>
              <a:t> non-normal </a:t>
            </a:r>
            <a:r>
              <a:rPr lang="de-DE" dirty="0" err="1" smtClean="0"/>
              <a:t>distributed</a:t>
            </a:r>
            <a:r>
              <a:rPr lang="de-DE" dirty="0" smtClean="0"/>
              <a:t> </a:t>
            </a:r>
            <a:r>
              <a:rPr lang="de-DE" dirty="0" err="1" smtClean="0"/>
              <a:t>metric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)</a:t>
            </a:r>
            <a:endParaRPr lang="en-US" dirty="0" smtClean="0"/>
          </a:p>
          <a:p>
            <a:r>
              <a:rPr lang="en-US" dirty="0" smtClean="0"/>
              <a:t>Computation of test:</a:t>
            </a:r>
          </a:p>
          <a:p>
            <a:endParaRPr lang="en-US" dirty="0" smtClean="0"/>
          </a:p>
          <a:p>
            <a:endParaRPr lang="en-US" dirty="0" smtClean="0"/>
          </a:p>
          <a:p>
            <a:pPr marL="2152650" lvl="1"/>
            <a:r>
              <a:rPr lang="en-US" dirty="0" err="1" smtClean="0"/>
              <a:t>r</a:t>
            </a:r>
            <a:r>
              <a:rPr lang="en-US" baseline="-25000" dirty="0" err="1" smtClean="0"/>
              <a:t>i</a:t>
            </a:r>
            <a:r>
              <a:rPr lang="en-US" baseline="-25000" dirty="0" smtClean="0"/>
              <a:t> </a:t>
            </a:r>
            <a:r>
              <a:rPr lang="en-US" baseline="30000" dirty="0" smtClean="0"/>
              <a:t>:</a:t>
            </a:r>
            <a:r>
              <a:rPr lang="en-US" dirty="0" smtClean="0"/>
              <a:t> Ranks in the sample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9</a:t>
            </a:fld>
            <a:endParaRPr lang="de-DE"/>
          </a:p>
        </p:txBody>
      </p:sp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0406540"/>
              </p:ext>
            </p:extLst>
          </p:nvPr>
        </p:nvGraphicFramePr>
        <p:xfrm>
          <a:off x="2822056" y="3710396"/>
          <a:ext cx="3511550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54" name="Formel" r:id="rId4" imgW="1612800" imgH="393480" progId="Equation.3">
                  <p:embed/>
                </p:oleObj>
              </mc:Choice>
              <mc:Fallback>
                <p:oleObj name="Formel" r:id="rId4" imgW="1612800" imgH="393480" progId="Equation.3">
                  <p:embed/>
                  <p:pic>
                    <p:nvPicPr>
                      <p:cNvPr id="5" name="Objek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2056" y="3710396"/>
                        <a:ext cx="3511550" cy="857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kt 5"/>
          <p:cNvGraphicFramePr>
            <a:graphicFrameLocks noChangeAspect="1"/>
          </p:cNvGraphicFramePr>
          <p:nvPr/>
        </p:nvGraphicFramePr>
        <p:xfrm>
          <a:off x="2809852" y="5000636"/>
          <a:ext cx="1000132" cy="7728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55" name="Formel" r:id="rId6" imgW="558720" imgH="431640" progId="Equation.3">
                  <p:embed/>
                </p:oleObj>
              </mc:Choice>
              <mc:Fallback>
                <p:oleObj name="Formel" r:id="rId6" imgW="558720" imgH="431640" progId="Equation.3">
                  <p:embed/>
                  <p:pic>
                    <p:nvPicPr>
                      <p:cNvPr id="6" name="Objek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9852" y="5000636"/>
                        <a:ext cx="1000132" cy="77282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4886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2472</Words>
  <Application>Microsoft Office PowerPoint</Application>
  <PresentationFormat>Breitbild</PresentationFormat>
  <Paragraphs>1002</Paragraphs>
  <Slides>77</Slides>
  <Notes>5</Notes>
  <HiddenSlides>9</HiddenSlides>
  <MMClips>0</MMClips>
  <ScaleCrop>false</ScaleCrop>
  <HeadingPairs>
    <vt:vector size="8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77</vt:i4>
      </vt:variant>
    </vt:vector>
  </HeadingPairs>
  <TitlesOfParts>
    <vt:vector size="83" baseType="lpstr">
      <vt:lpstr>Arial</vt:lpstr>
      <vt:lpstr>Calibri</vt:lpstr>
      <vt:lpstr>Consolas</vt:lpstr>
      <vt:lpstr>Symbol</vt:lpstr>
      <vt:lpstr>Larissa-Design</vt:lpstr>
      <vt:lpstr>Formel</vt:lpstr>
      <vt:lpstr>Analysis</vt:lpstr>
      <vt:lpstr>Learning Goals</vt:lpstr>
      <vt:lpstr>Overview</vt:lpstr>
      <vt:lpstr>Confidence Interval</vt:lpstr>
      <vt:lpstr>Confidence Interval: Meaning</vt:lpstr>
      <vt:lpstr>Confidence Interval: Usage</vt:lpstr>
      <vt:lpstr>Significance Tests</vt:lpstr>
      <vt:lpstr>Types of errors</vt:lpstr>
      <vt:lpstr>Mann-Whitney-U</vt:lpstr>
      <vt:lpstr>2-Test</vt:lpstr>
      <vt:lpstr>2-Test by Hand</vt:lpstr>
      <vt:lpstr>2-Test by Hand</vt:lpstr>
      <vt:lpstr>2-Test by Hand</vt:lpstr>
      <vt:lpstr>2-Test with R</vt:lpstr>
      <vt:lpstr>2-Test - Prerequisits</vt:lpstr>
      <vt:lpstr>When to Apply Which Test?</vt:lpstr>
      <vt:lpstr>Decision Chart for Statistical Tests</vt:lpstr>
      <vt:lpstr>Multiple Testing - Example (1)</vt:lpstr>
      <vt:lpstr>Multiple Testing – Example (2)</vt:lpstr>
      <vt:lpstr>Extreme Example</vt:lpstr>
      <vt:lpstr>Real Example</vt:lpstr>
      <vt:lpstr>Experiments</vt:lpstr>
      <vt:lpstr>Open Questions From Last Time</vt:lpstr>
      <vt:lpstr>Correlation</vt:lpstr>
      <vt:lpstr>Visualization</vt:lpstr>
      <vt:lpstr>Significance Tests for Correlation</vt:lpstr>
      <vt:lpstr>Be Careful with Small, but Significant Correlations!</vt:lpstr>
      <vt:lpstr>Pearson‘s r</vt:lpstr>
      <vt:lpstr>Spearman - Correlation</vt:lpstr>
      <vt:lpstr>Contingency Coefficient</vt:lpstr>
      <vt:lpstr>Correlation != Causality</vt:lpstr>
      <vt:lpstr>Regression</vt:lpstr>
      <vt:lpstr>Correlation and Regression</vt:lpstr>
      <vt:lpstr>Multiple Comparisons</vt:lpstr>
      <vt:lpstr>Analysis of Variances</vt:lpstr>
      <vt:lpstr>ANOVA: Steps</vt:lpstr>
      <vt:lpstr>Step 1: Total Sum of Squares</vt:lpstr>
      <vt:lpstr>Formal</vt:lpstr>
      <vt:lpstr>Step 2: Treatment Sum of Squares</vt:lpstr>
      <vt:lpstr>Formal</vt:lpstr>
      <vt:lpstr>Step 3: Error Sum of Squares</vt:lpstr>
      <vt:lpstr>Formal</vt:lpstr>
      <vt:lpstr>Relationship of Sum of Squares</vt:lpstr>
      <vt:lpstr>Step 4a: Degrees of Freedom</vt:lpstr>
      <vt:lpstr>Step 4b: Variances</vt:lpstr>
      <vt:lpstr>Step 5: F value</vt:lpstr>
      <vt:lpstr>Step 6: Pairwise Comparisons</vt:lpstr>
      <vt:lpstr>Two factorial ANOVA</vt:lpstr>
      <vt:lpstr>Recap: Main- and Interaction Effects</vt:lpstr>
      <vt:lpstr>Two factorial ANOVA</vt:lpstr>
      <vt:lpstr>Step 1: Total Sum of Squares</vt:lpstr>
      <vt:lpstr>Formal</vt:lpstr>
      <vt:lpstr>Step 2: Sum of Squares per Cell</vt:lpstr>
      <vt:lpstr>Formal</vt:lpstr>
      <vt:lpstr>Step 3: Error Sum of Squares</vt:lpstr>
      <vt:lpstr>Formal</vt:lpstr>
      <vt:lpstr>Relationship Sum of Squares</vt:lpstr>
      <vt:lpstr>Step 4: Main Effects Sum of Squares</vt:lpstr>
      <vt:lpstr>Formal</vt:lpstr>
      <vt:lpstr>Step 4: Main Effects Sum of Squares</vt:lpstr>
      <vt:lpstr>Formal</vt:lpstr>
      <vt:lpstr>Relationship of Main Effect Square Sums</vt:lpstr>
      <vt:lpstr>Step 5: Interaction Sum of Squares</vt:lpstr>
      <vt:lpstr>Formal</vt:lpstr>
      <vt:lpstr>Relationship Sum of Squares</vt:lpstr>
      <vt:lpstr>Step 6a: Degrees of Freedom</vt:lpstr>
      <vt:lpstr>Step 6b: Variances</vt:lpstr>
      <vt:lpstr>Step 7: Significance Tests</vt:lpstr>
      <vt:lpstr>What does that mean?</vt:lpstr>
      <vt:lpstr>One-Way ANOVA with R</vt:lpstr>
      <vt:lpstr>R: Two-Way ANOVA</vt:lpstr>
      <vt:lpstr>R: t-Test</vt:lpstr>
      <vt:lpstr>R: Mann-Whitney-U Test</vt:lpstr>
      <vt:lpstr>R: Chi^2</vt:lpstr>
      <vt:lpstr>R: Correlation</vt:lpstr>
      <vt:lpstr>Effect Sizes</vt:lpstr>
      <vt:lpstr>Suggested 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Janet</dc:creator>
  <cp:lastModifiedBy>Janet</cp:lastModifiedBy>
  <cp:revision>1082</cp:revision>
  <cp:lastPrinted>2018-01-25T10:29:54Z</cp:lastPrinted>
  <dcterms:modified xsi:type="dcterms:W3CDTF">2019-12-11T08:25:44Z</dcterms:modified>
</cp:coreProperties>
</file>