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sldIdLst>
    <p:sldId id="375" r:id="rId2"/>
    <p:sldId id="379" r:id="rId3"/>
    <p:sldId id="347" r:id="rId4"/>
    <p:sldId id="348" r:id="rId5"/>
    <p:sldId id="307" r:id="rId6"/>
    <p:sldId id="335" r:id="rId7"/>
    <p:sldId id="308" r:id="rId8"/>
    <p:sldId id="312" r:id="rId9"/>
    <p:sldId id="306" r:id="rId10"/>
    <p:sldId id="322" r:id="rId11"/>
    <p:sldId id="323" r:id="rId12"/>
    <p:sldId id="305" r:id="rId13"/>
    <p:sldId id="376" r:id="rId14"/>
    <p:sldId id="377" r:id="rId15"/>
    <p:sldId id="343" r:id="rId16"/>
    <p:sldId id="344" r:id="rId17"/>
    <p:sldId id="345" r:id="rId18"/>
    <p:sldId id="346" r:id="rId19"/>
    <p:sldId id="328" r:id="rId20"/>
    <p:sldId id="332" r:id="rId21"/>
    <p:sldId id="330" r:id="rId22"/>
    <p:sldId id="333" r:id="rId23"/>
    <p:sldId id="327" r:id="rId24"/>
    <p:sldId id="331" r:id="rId25"/>
    <p:sldId id="349" r:id="rId26"/>
    <p:sldId id="334" r:id="rId27"/>
    <p:sldId id="325" r:id="rId28"/>
    <p:sldId id="350" r:id="rId29"/>
    <p:sldId id="352" r:id="rId30"/>
    <p:sldId id="354" r:id="rId31"/>
    <p:sldId id="353" r:id="rId32"/>
    <p:sldId id="351" r:id="rId33"/>
    <p:sldId id="355" r:id="rId34"/>
    <p:sldId id="356" r:id="rId35"/>
    <p:sldId id="357" r:id="rId36"/>
    <p:sldId id="358" r:id="rId37"/>
    <p:sldId id="359" r:id="rId38"/>
    <p:sldId id="362" r:id="rId39"/>
    <p:sldId id="363" r:id="rId40"/>
    <p:sldId id="364" r:id="rId41"/>
    <p:sldId id="369" r:id="rId42"/>
    <p:sldId id="365" r:id="rId43"/>
    <p:sldId id="366" r:id="rId44"/>
    <p:sldId id="367" r:id="rId45"/>
    <p:sldId id="368" r:id="rId46"/>
    <p:sldId id="370" r:id="rId47"/>
    <p:sldId id="371" r:id="rId48"/>
    <p:sldId id="372" r:id="rId49"/>
    <p:sldId id="373" r:id="rId50"/>
    <p:sldId id="378" r:id="rId51"/>
    <p:sldId id="300" r:id="rId52"/>
    <p:sldId id="301" r:id="rId53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AB9DDB"/>
    <a:srgbClr val="7F0055"/>
    <a:srgbClr val="339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9" autoAdjust="0"/>
    <p:restoredTop sz="78554" autoAdjust="0"/>
  </p:normalViewPr>
  <p:slideViewPr>
    <p:cSldViewPr>
      <p:cViewPr varScale="1">
        <p:scale>
          <a:sx n="86" d="100"/>
          <a:sy n="86" d="100"/>
        </p:scale>
        <p:origin x="150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3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B04F620-2ADE-4226-8587-1C1525F6ED6D}" type="datetimeFigureOut">
              <a:rPr lang="de-DE"/>
              <a:pPr>
                <a:defRPr/>
              </a:pPr>
              <a:t>09.12.2019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0D6BE42-3FF0-47D5-8F7E-05C76FCB1A7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0934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 dirty="0"/>
              <a:t>1 : 1</a:t>
            </a:r>
          </a:p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  <p:sp>
        <p:nvSpPr>
          <p:cNvPr id="15363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97FEC0-0E33-4350-92CC-81232F825F3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502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In Eclipse zeigen, wie nun ein Student und ein Worker ebenfalls das Interface implementieren, aber anders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A82C16E-832C-48ED-82F9-30D7ABAC4518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029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096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97A0B7F-7B03-4BC3-A59D-99219DEEE840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17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In Eclipse zeigen</a:t>
            </a:r>
          </a:p>
          <a:p>
            <a:pPr>
              <a:spcBef>
                <a:spcPct val="0"/>
              </a:spcBef>
            </a:pPr>
            <a:r>
              <a:rPr lang="de-DE"/>
              <a:t>compareTo bei Studenten mit MtrNr, bei Manager mit Gehalt, bei Personen mit Namen</a:t>
            </a:r>
          </a:p>
        </p:txBody>
      </p:sp>
      <p:sp>
        <p:nvSpPr>
          <p:cNvPr id="4710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283D141-1066-446B-8C83-626F9396846D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31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1945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73D32F-78F5-4A8C-A7D2-7C1A8D6D01EE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450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In </a:t>
            </a:r>
            <a:r>
              <a:rPr lang="de-DE" dirty="0" err="1"/>
              <a:t>Eclipse</a:t>
            </a:r>
            <a:r>
              <a:rPr lang="de-DE" dirty="0"/>
              <a:t>: </a:t>
            </a:r>
            <a:r>
              <a:rPr lang="de-DE" dirty="0" err="1"/>
              <a:t>IFahren</a:t>
            </a:r>
            <a:endParaRPr lang="de-DE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374E9F-A7E4-4605-A442-93B68E2E4877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355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In </a:t>
            </a:r>
            <a:r>
              <a:rPr lang="de-DE" dirty="0" err="1"/>
              <a:t>Eclipse</a:t>
            </a:r>
            <a:r>
              <a:rPr lang="de-DE" dirty="0"/>
              <a:t>, die Sache </a:t>
            </a:r>
            <a:r>
              <a:rPr lang="de-DE" dirty="0" smtClean="0"/>
              <a:t>implementieren</a:t>
            </a:r>
          </a:p>
          <a:p>
            <a:pPr>
              <a:spcBef>
                <a:spcPct val="0"/>
              </a:spcBef>
            </a:pPr>
            <a:r>
              <a:rPr lang="de-DE" dirty="0" smtClean="0"/>
              <a:t>Check: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constructor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generic</a:t>
            </a:r>
            <a:r>
              <a:rPr lang="de-DE" baseline="0" dirty="0" smtClean="0"/>
              <a:t>?</a:t>
            </a:r>
            <a:endParaRPr lang="de-DE" dirty="0"/>
          </a:p>
        </p:txBody>
      </p:sp>
      <p:sp>
        <p:nvSpPr>
          <p:cNvPr id="3277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1D44D78-7FB0-4622-B473-0F4412D461AF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122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In </a:t>
            </a:r>
            <a:r>
              <a:rPr lang="de-DE" dirty="0" err="1"/>
              <a:t>Eclipse</a:t>
            </a:r>
            <a:r>
              <a:rPr lang="de-DE" dirty="0"/>
              <a:t> zeigen</a:t>
            </a:r>
          </a:p>
          <a:p>
            <a:pPr>
              <a:spcBef>
                <a:spcPct val="0"/>
              </a:spcBef>
            </a:pPr>
            <a:r>
              <a:rPr lang="de-DE" dirty="0"/>
              <a:t>Zeile mit Santa ergibt</a:t>
            </a:r>
            <a:r>
              <a:rPr lang="de-DE" baseline="0" dirty="0"/>
              <a:t> Compiler-Fehler</a:t>
            </a:r>
            <a:endParaRPr lang="de-DE" dirty="0"/>
          </a:p>
        </p:txBody>
      </p:sp>
      <p:sp>
        <p:nvSpPr>
          <p:cNvPr id="2662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ACDFC1-99B2-4A74-8AAC-63E057C91649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52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A918C6-0863-41C6-AA46-F7030C07D484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304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A918C6-0863-41C6-AA46-F7030C07D484}" type="slidenum">
              <a:rPr lang="de-DE" smtClean="0"/>
              <a:pPr>
                <a:defRPr/>
              </a:pPr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48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sup</a:t>
            </a:r>
            <a:r>
              <a:rPr lang="de-DE" dirty="0" smtClean="0"/>
              <a:t> </a:t>
            </a:r>
            <a:r>
              <a:rPr lang="de-DE" dirty="0" err="1"/>
              <a:t>instanceof</a:t>
            </a:r>
            <a:r>
              <a:rPr lang="de-DE" dirty="0"/>
              <a:t> </a:t>
            </a:r>
            <a:r>
              <a:rPr lang="de-DE" dirty="0" err="1" smtClean="0"/>
              <a:t>SuperPremium</a:t>
            </a:r>
            <a:r>
              <a:rPr lang="de-DE" sz="1200" dirty="0" err="1" smtClean="0">
                <a:latin typeface="Consolas" panose="020B0609020204030204" pitchFamily="49" charset="0"/>
              </a:rPr>
              <a:t>Subscription</a:t>
            </a:r>
            <a:r>
              <a:rPr lang="de-DE" dirty="0" smtClean="0"/>
              <a:t> </a:t>
            </a:r>
            <a:r>
              <a:rPr lang="de-DE" dirty="0"/>
              <a:t>&amp;&amp; </a:t>
            </a:r>
            <a:r>
              <a:rPr lang="de-DE" dirty="0" err="1" smtClean="0"/>
              <a:t>sup.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user</a:t>
            </a:r>
            <a:r>
              <a:rPr lang="de-DE" dirty="0" err="1" smtClean="0"/>
              <a:t>.age</a:t>
            </a:r>
            <a:r>
              <a:rPr lang="de-DE" dirty="0" smtClean="0"/>
              <a:t> </a:t>
            </a:r>
            <a:r>
              <a:rPr lang="de-DE" dirty="0"/>
              <a:t>&gt; 18)</a:t>
            </a:r>
          </a:p>
          <a:p>
            <a:pPr>
              <a:spcBef>
                <a:spcPct val="0"/>
              </a:spcBef>
            </a:pPr>
            <a:r>
              <a:rPr lang="de-DE" dirty="0"/>
              <a:t>   </a:t>
            </a:r>
            <a:r>
              <a:rPr lang="de-DE" dirty="0" err="1" smtClean="0"/>
              <a:t>price</a:t>
            </a:r>
            <a:r>
              <a:rPr lang="de-DE" dirty="0" smtClean="0"/>
              <a:t> </a:t>
            </a:r>
            <a:r>
              <a:rPr lang="de-DE" dirty="0"/>
              <a:t>= </a:t>
            </a:r>
            <a:r>
              <a:rPr lang="de-DE" dirty="0" err="1" smtClean="0"/>
              <a:t>sup.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getPricePerYear</a:t>
            </a:r>
            <a:r>
              <a:rPr lang="de-DE" dirty="0" smtClean="0"/>
              <a:t>() </a:t>
            </a:r>
            <a:r>
              <a:rPr lang="de-DE" dirty="0"/>
              <a:t>* 0.5;</a:t>
            </a:r>
          </a:p>
          <a:p>
            <a:pPr>
              <a:spcBef>
                <a:spcPct val="0"/>
              </a:spcBef>
            </a:pPr>
            <a:r>
              <a:rPr lang="de-DE" dirty="0"/>
              <a:t>Else </a:t>
            </a:r>
            <a:r>
              <a:rPr lang="de-DE" dirty="0" err="1"/>
              <a:t>If</a:t>
            </a:r>
            <a:r>
              <a:rPr lang="de-DE" dirty="0"/>
              <a:t> (….) {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}</a:t>
            </a:r>
          </a:p>
          <a:p>
            <a:pPr>
              <a:spcBef>
                <a:spcPct val="0"/>
              </a:spcBef>
            </a:pPr>
            <a:r>
              <a:rPr lang="de-DE" dirty="0"/>
              <a:t>Else {</a:t>
            </a:r>
          </a:p>
          <a:p>
            <a:pPr>
              <a:spcBef>
                <a:spcPct val="0"/>
              </a:spcBef>
            </a:pPr>
            <a:r>
              <a:rPr lang="de-DE" dirty="0" err="1" smtClean="0"/>
              <a:t>price</a:t>
            </a:r>
            <a:r>
              <a:rPr lang="de-DE" dirty="0" smtClean="0"/>
              <a:t> </a:t>
            </a:r>
            <a:r>
              <a:rPr lang="de-DE" dirty="0"/>
              <a:t>= </a:t>
            </a:r>
            <a:r>
              <a:rPr lang="de-DE" dirty="0" err="1" smtClean="0"/>
              <a:t>sup.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getPricePerYear</a:t>
            </a:r>
            <a:r>
              <a:rPr lang="de-DE" dirty="0" smtClean="0"/>
              <a:t>();</a:t>
            </a: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}</a:t>
            </a:r>
          </a:p>
        </p:txBody>
      </p:sp>
      <p:sp>
        <p:nvSpPr>
          <p:cNvPr id="3277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8B22609-083C-48FB-B5D2-1678EB6E1F66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514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Show </a:t>
            </a:r>
            <a:r>
              <a:rPr lang="de-DE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Eclipse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D6BE42-3FF0-47D5-8F7E-05C76FCB1A75}" type="slidenum">
              <a:rPr lang="de-DE" smtClean="0"/>
              <a:pPr>
                <a:defRPr/>
              </a:pPr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83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53CAB-1ADB-443D-BB87-2A69A21D4421}" type="datetime1">
              <a:rPr lang="de-DE"/>
              <a:pPr>
                <a:defRPr/>
              </a:pPr>
              <a:t>09.12.2019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2814C-5EBD-4F55-91CF-2AD23285E26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8FD69-5A15-43C4-8B61-683F7F7B7A78}" type="datetime1">
              <a:rPr lang="de-DE"/>
              <a:pPr>
                <a:defRPr/>
              </a:pPr>
              <a:t>09.12.2019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0407C-7792-462A-9AF4-B6B5542806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2F9B7-A733-4079-B3CE-D63C8797C53D}" type="datetime1">
              <a:rPr lang="de-DE"/>
              <a:pPr>
                <a:defRPr/>
              </a:pPr>
              <a:t>09.12.2019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FD814-B3B2-4FF5-8CC3-6A69CF8F70C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898D8-9F7F-4441-9EA6-41DC22218CBF}" type="datetime1">
              <a:rPr lang="de-DE"/>
              <a:pPr>
                <a:defRPr/>
              </a:pPr>
              <a:t>09.12.2019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DFFD1-2934-4214-B9C7-56141888F16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B297E-FBA7-41D7-A01D-8294B6CA219F}" type="datetime1">
              <a:rPr lang="de-DE"/>
              <a:pPr>
                <a:defRPr/>
              </a:pPr>
              <a:t>09.12.2019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DEAB7-8262-4450-A54B-6671E2293B7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8D7B9-2A76-40D6-B0BB-E211844BC914}" type="datetime1">
              <a:rPr lang="de-DE"/>
              <a:pPr>
                <a:defRPr/>
              </a:pPr>
              <a:t>09.12.2019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44D13-D697-418F-9827-B433CDE9C91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5D5EE-93BA-4937-B811-FCE549AA2BE2}" type="datetime1">
              <a:rPr lang="de-DE"/>
              <a:pPr>
                <a:defRPr/>
              </a:pPr>
              <a:t>09.12.2019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16193-5E61-4923-9204-56435783387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8977F8-9526-43E7-A512-952DCC2A5AF3}" type="datetime1">
              <a:rPr lang="de-DE"/>
              <a:pPr>
                <a:defRPr/>
              </a:pPr>
              <a:t>09.12.2019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04BA4-4107-4F03-91AD-6F808A4DB56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AD40A-8D0A-4F0B-8236-C71883959CE5}" type="datetime1">
              <a:rPr lang="de-DE"/>
              <a:pPr>
                <a:defRPr/>
              </a:pPr>
              <a:t>09.12.2019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4077A-8753-4268-A4C5-EBD5E2F29EC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sp>
        <p:nvSpPr>
          <p:cNvPr id="12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09.12.2019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AB9DDB"/>
                </a:solidFill>
              </a:defRPr>
            </a:lvl1pPr>
            <a:lvl2pPr>
              <a:defRPr sz="2400">
                <a:solidFill>
                  <a:srgbClr val="AB9DDB"/>
                </a:solidFill>
              </a:defRPr>
            </a:lvl2pPr>
            <a:lvl3pPr>
              <a:defRPr sz="1600">
                <a:solidFill>
                  <a:srgbClr val="AB9DDB"/>
                </a:solidFill>
              </a:defRPr>
            </a:lvl3pPr>
            <a:lvl4pPr>
              <a:defRPr sz="1600">
                <a:solidFill>
                  <a:srgbClr val="AB9DDB"/>
                </a:solidFill>
              </a:defRPr>
            </a:lvl4pPr>
            <a:lvl5pPr>
              <a:defRPr sz="1600">
                <a:solidFill>
                  <a:srgbClr val="AB9DDB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73582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09.12.2019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929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10" y="3573020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09.12.2019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5471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09.12.2019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7594" y="4869160"/>
            <a:ext cx="1990287" cy="16931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25763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chemeClr val="bg1">
                    <a:lumMod val="95000"/>
                  </a:schemeClr>
                </a:solidFill>
              </a:rPr>
              <a:t>Einführung</a:t>
            </a:r>
            <a:r>
              <a:rPr lang="de-DE" sz="1100" baseline="0" dirty="0">
                <a:solidFill>
                  <a:schemeClr val="bg1">
                    <a:lumMod val="95000"/>
                  </a:schemeClr>
                </a:solidFill>
              </a:rPr>
              <a:t> in die Programmierung – Prof. Dr.-Ing. Norbert Siegmund</a:t>
            </a:r>
            <a:endParaRPr lang="de-DE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3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09.12.2019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34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1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09.12.2019</a:t>
            </a:fld>
            <a:endParaRPr lang="de-DE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07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2C07D-2B8C-4A3C-B402-D91C769A6152}" type="datetime1">
              <a:rPr lang="de-DE"/>
              <a:pPr>
                <a:defRPr/>
              </a:pPr>
              <a:t>09.12.2019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602414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9FCCC-6EAA-4FEC-BA0B-AC678D11E4D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EEAC2-2958-43C1-902C-88AAB80B1A2A}" type="datetime1">
              <a:rPr lang="de-DE"/>
              <a:pPr>
                <a:defRPr/>
              </a:pPr>
              <a:t>09.12.2019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ECFBB-5CB2-4D7E-93CB-E8365194A21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A81A5C9-8F9E-4DA3-A9EA-D0F7E8E27519}" type="datetime1">
              <a:rPr lang="de-DE"/>
              <a:pPr>
                <a:defRPr/>
              </a:pPr>
              <a:t>09.12.2019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C981C91-3BE9-4A98-9273-0F182D84610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64" r:id="rId3"/>
    <p:sldLayoutId id="2147483665" r:id="rId4"/>
    <p:sldLayoutId id="2147483666" r:id="rId5"/>
    <p:sldLayoutId id="2147483661" r:id="rId6"/>
    <p:sldLayoutId id="2147483662" r:id="rId7"/>
    <p:sldLayoutId id="214748366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 smtClean="0"/>
              <a:t>Polymorphism</a:t>
            </a:r>
            <a:endParaRPr lang="en-US" b="1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3630F12B-9953-4889-8899-E9F841DA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de-DE" dirty="0"/>
              <a:t>Software Engineering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Basics</a:t>
            </a:r>
            <a:endParaRPr lang="de-DE" sz="2800" dirty="0">
              <a:solidFill>
                <a:schemeClr val="accent1"/>
              </a:solidFill>
            </a:endParaRP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247F89BA-5025-4442-AB6A-042364646140}"/>
              </a:ext>
            </a:extLst>
          </p:cNvPr>
          <p:cNvSpPr txBox="1">
            <a:spLocks/>
          </p:cNvSpPr>
          <p:nvPr/>
        </p:nvSpPr>
        <p:spPr bwMode="auto">
          <a:xfrm>
            <a:off x="1701676" y="5589240"/>
            <a:ext cx="705862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de-DE" sz="1200" dirty="0" err="1" smtClean="0">
                <a:solidFill>
                  <a:srgbClr val="898989"/>
                </a:solidFill>
              </a:rPr>
              <a:t>Authors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of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slides</a:t>
            </a:r>
            <a:r>
              <a:rPr lang="de-DE" sz="1200" dirty="0" smtClean="0">
                <a:solidFill>
                  <a:srgbClr val="898989"/>
                </a:solidFill>
              </a:rPr>
              <a:t>:</a:t>
            </a:r>
          </a:p>
          <a:p>
            <a:pPr algn="l">
              <a:lnSpc>
                <a:spcPct val="80000"/>
              </a:lnSpc>
            </a:pPr>
            <a:r>
              <a:rPr lang="de-DE" sz="1200" dirty="0">
                <a:solidFill>
                  <a:srgbClr val="898989"/>
                </a:solidFill>
              </a:rPr>
              <a:t>Prof. Dr.-Ing. </a:t>
            </a:r>
            <a:r>
              <a:rPr lang="de-DE" sz="1200" dirty="0" smtClean="0">
                <a:solidFill>
                  <a:srgbClr val="898989"/>
                </a:solidFill>
              </a:rPr>
              <a:t>Janet Siegmund</a:t>
            </a:r>
            <a:endParaRPr lang="de-DE" sz="1200" dirty="0">
              <a:solidFill>
                <a:srgbClr val="898989"/>
              </a:solidFill>
            </a:endParaRPr>
          </a:p>
          <a:p>
            <a:pPr algn="l">
              <a:lnSpc>
                <a:spcPct val="80000"/>
              </a:lnSpc>
            </a:pPr>
            <a:r>
              <a:rPr lang="de-DE" sz="1200" dirty="0" smtClean="0">
                <a:solidFill>
                  <a:srgbClr val="898989"/>
                </a:solidFill>
              </a:rPr>
              <a:t>Prof</a:t>
            </a:r>
            <a:r>
              <a:rPr lang="de-DE" sz="1200" dirty="0">
                <a:solidFill>
                  <a:srgbClr val="898989"/>
                </a:solidFill>
              </a:rPr>
              <a:t>. Dr.-Ing. Norbert Siegmund</a:t>
            </a:r>
          </a:p>
          <a:p>
            <a:pPr algn="l">
              <a:lnSpc>
                <a:spcPct val="80000"/>
              </a:lnSpc>
            </a:pPr>
            <a:r>
              <a:rPr lang="de-DE" sz="1200" dirty="0">
                <a:solidFill>
                  <a:srgbClr val="898989"/>
                </a:solidFill>
              </a:rPr>
              <a:t>Prof. Christian </a:t>
            </a:r>
            <a:r>
              <a:rPr lang="de-DE" sz="1200" dirty="0" err="1">
                <a:solidFill>
                  <a:srgbClr val="898989"/>
                </a:solidFill>
              </a:rPr>
              <a:t>Lengauer</a:t>
            </a:r>
            <a:endParaRPr lang="de-DE" sz="1200" dirty="0">
              <a:solidFill>
                <a:srgbClr val="898989"/>
              </a:solidFill>
            </a:endParaRPr>
          </a:p>
          <a:p>
            <a:pPr algn="l">
              <a:lnSpc>
                <a:spcPct val="80000"/>
              </a:lnSpc>
            </a:pPr>
            <a:r>
              <a:rPr lang="de-DE" sz="1200" dirty="0" err="1" smtClean="0">
                <a:solidFill>
                  <a:srgbClr val="898989"/>
                </a:solidFill>
              </a:rPr>
              <a:t>Partly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extracted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from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script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of</a:t>
            </a:r>
            <a:r>
              <a:rPr lang="de-DE" sz="1200" dirty="0" smtClean="0">
                <a:solidFill>
                  <a:srgbClr val="898989"/>
                </a:solidFill>
              </a:rPr>
              <a:t> PD </a:t>
            </a:r>
            <a:r>
              <a:rPr lang="de-DE" sz="1200" dirty="0">
                <a:solidFill>
                  <a:srgbClr val="898989"/>
                </a:solidFill>
              </a:rPr>
              <a:t>Dr. Christian </a:t>
            </a:r>
            <a:r>
              <a:rPr lang="de-DE" sz="1200" dirty="0" smtClean="0">
                <a:solidFill>
                  <a:srgbClr val="898989"/>
                </a:solidFill>
              </a:rPr>
              <a:t>Bachmaier</a:t>
            </a:r>
            <a:endParaRPr lang="de-DE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Polymorphism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liennummernplatzhalt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6E574B-2837-493B-91E6-0066BBD6414B}" type="slidenum">
              <a:rPr lang="de-DE"/>
              <a:pPr>
                <a:defRPr/>
              </a:pPr>
              <a:t>10</a:t>
            </a:fld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4872039" y="1628776"/>
            <a:ext cx="2447925" cy="79216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 dirty="0" err="1" smtClean="0">
                <a:solidFill>
                  <a:srgbClr val="FFC000"/>
                </a:solidFill>
              </a:rPr>
              <a:t>Polymorphism</a:t>
            </a:r>
            <a:endParaRPr lang="de-DE" sz="2400" dirty="0">
              <a:solidFill>
                <a:srgbClr val="FFC000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7175501" y="2852738"/>
            <a:ext cx="2449513" cy="79216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 dirty="0">
                <a:solidFill>
                  <a:srgbClr val="FFC000"/>
                </a:solidFill>
              </a:rPr>
              <a:t>Ad-hoc </a:t>
            </a:r>
            <a:r>
              <a:rPr lang="de-DE" sz="2400" dirty="0" err="1" smtClean="0">
                <a:solidFill>
                  <a:srgbClr val="FFC000"/>
                </a:solidFill>
              </a:rPr>
              <a:t>Pplymorphism</a:t>
            </a:r>
            <a:r>
              <a:rPr lang="de-DE" sz="2400" dirty="0" smtClean="0">
                <a:solidFill>
                  <a:srgbClr val="FFC000"/>
                </a:solidFill>
              </a:rPr>
              <a:t> </a:t>
            </a:r>
            <a:endParaRPr lang="de-DE" sz="2400" dirty="0">
              <a:solidFill>
                <a:srgbClr val="FFC00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2927351" y="2852738"/>
            <a:ext cx="2447925" cy="79216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 dirty="0" smtClean="0">
                <a:solidFill>
                  <a:srgbClr val="FFC000"/>
                </a:solidFill>
              </a:rPr>
              <a:t>Universal </a:t>
            </a:r>
            <a:r>
              <a:rPr lang="de-DE" sz="2400" dirty="0" err="1">
                <a:solidFill>
                  <a:srgbClr val="FFC000"/>
                </a:solidFill>
              </a:rPr>
              <a:t>p</a:t>
            </a:r>
            <a:r>
              <a:rPr lang="de-DE" sz="2400" dirty="0" err="1" smtClean="0">
                <a:solidFill>
                  <a:srgbClr val="FFC000"/>
                </a:solidFill>
              </a:rPr>
              <a:t>olymorphism</a:t>
            </a:r>
            <a:endParaRPr lang="de-DE" sz="2400" dirty="0">
              <a:solidFill>
                <a:srgbClr val="FFC000"/>
              </a:solidFill>
            </a:endParaRPr>
          </a:p>
        </p:txBody>
      </p:sp>
      <p:sp>
        <p:nvSpPr>
          <p:cNvPr id="23557" name="Textfeld 7"/>
          <p:cNvSpPr txBox="1">
            <a:spLocks noChangeArrowheads="1"/>
          </p:cNvSpPr>
          <p:nvPr/>
        </p:nvSpPr>
        <p:spPr bwMode="auto">
          <a:xfrm>
            <a:off x="7535862" y="3789364"/>
            <a:ext cx="316864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dirty="0" err="1">
                <a:latin typeface="Calibri" pitchFamily="34" charset="0"/>
              </a:rPr>
              <a:t>Overloading</a:t>
            </a:r>
            <a:r>
              <a:rPr lang="de-DE" dirty="0">
                <a:latin typeface="Calibri" pitchFamily="34" charset="0"/>
              </a:rPr>
              <a:t>: </a:t>
            </a:r>
            <a:r>
              <a:rPr lang="de-DE" dirty="0" err="1" smtClean="0">
                <a:latin typeface="Calibri" pitchFamily="34" charset="0"/>
              </a:rPr>
              <a:t>methods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with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same </a:t>
            </a:r>
            <a:r>
              <a:rPr lang="de-DE" dirty="0" err="1" smtClean="0">
                <a:latin typeface="Calibri" pitchFamily="34" charset="0"/>
              </a:rPr>
              <a:t>name</a:t>
            </a:r>
            <a:r>
              <a:rPr lang="de-DE" dirty="0" smtClean="0">
                <a:latin typeface="Calibri" pitchFamily="34" charset="0"/>
              </a:rPr>
              <a:t> but different </a:t>
            </a:r>
            <a:r>
              <a:rPr lang="de-DE" dirty="0" err="1" smtClean="0">
                <a:latin typeface="Calibri" pitchFamily="34" charset="0"/>
              </a:rPr>
              <a:t>head</a:t>
            </a:r>
            <a:r>
              <a:rPr lang="de-DE" dirty="0" smtClean="0">
                <a:latin typeface="Calibri" pitchFamily="34" charset="0"/>
              </a:rPr>
              <a:t> (</a:t>
            </a:r>
            <a:r>
              <a:rPr lang="de-DE" dirty="0" err="1" smtClean="0">
                <a:latin typeface="Calibri" pitchFamily="34" charset="0"/>
              </a:rPr>
              <a:t>we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have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talked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about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this</a:t>
            </a:r>
            <a:r>
              <a:rPr lang="de-DE" dirty="0" smtClean="0">
                <a:latin typeface="Calibri" pitchFamily="34" charset="0"/>
              </a:rPr>
              <a:t>)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23558" name="Textfeld 8"/>
          <p:cNvSpPr txBox="1">
            <a:spLocks noChangeArrowheads="1"/>
          </p:cNvSpPr>
          <p:nvPr/>
        </p:nvSpPr>
        <p:spPr bwMode="auto">
          <a:xfrm>
            <a:off x="1992313" y="5084763"/>
            <a:ext cx="23034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>
                <a:latin typeface="Calibri" pitchFamily="34" charset="0"/>
              </a:rPr>
              <a:t>Overriding</a:t>
            </a:r>
            <a:r>
              <a:rPr lang="de-DE" dirty="0">
                <a:latin typeface="Calibri" pitchFamily="34" charset="0"/>
              </a:rPr>
              <a:t>: </a:t>
            </a:r>
          </a:p>
          <a:p>
            <a:r>
              <a:rPr lang="de-DE" dirty="0" err="1" smtClean="0">
                <a:latin typeface="Calibri" pitchFamily="34" charset="0"/>
              </a:rPr>
              <a:t>Inheritance</a:t>
            </a:r>
            <a:r>
              <a:rPr lang="de-DE" dirty="0" smtClean="0">
                <a:latin typeface="Calibri" pitchFamily="34" charset="0"/>
              </a:rPr>
              <a:t>/Interfaces 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23559" name="Textfeld 9"/>
          <p:cNvSpPr txBox="1">
            <a:spLocks noChangeArrowheads="1"/>
          </p:cNvSpPr>
          <p:nvPr/>
        </p:nvSpPr>
        <p:spPr bwMode="auto">
          <a:xfrm>
            <a:off x="4656139" y="5086350"/>
            <a:ext cx="28797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Generics</a:t>
            </a:r>
            <a:r>
              <a:rPr lang="de-DE" dirty="0" smtClean="0">
                <a:latin typeface="Calibri" pitchFamily="34" charset="0"/>
              </a:rPr>
              <a:t>/</a:t>
            </a:r>
            <a:r>
              <a:rPr lang="de-DE" dirty="0" err="1" smtClean="0">
                <a:latin typeface="Calibri" pitchFamily="34" charset="0"/>
              </a:rPr>
              <a:t>generic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types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1631951" y="4149726"/>
            <a:ext cx="2447925" cy="79216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 dirty="0" smtClean="0">
                <a:solidFill>
                  <a:srgbClr val="FFC000"/>
                </a:solidFill>
              </a:rPr>
              <a:t>Inclusive </a:t>
            </a:r>
            <a:r>
              <a:rPr lang="de-DE" sz="2400" dirty="0" err="1" smtClean="0">
                <a:solidFill>
                  <a:srgbClr val="FFC000"/>
                </a:solidFill>
              </a:rPr>
              <a:t>polymorphism</a:t>
            </a:r>
            <a:endParaRPr lang="de-DE" sz="2400" dirty="0">
              <a:solidFill>
                <a:srgbClr val="FFC000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4367213" y="4149726"/>
            <a:ext cx="2449512" cy="79216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 dirty="0" err="1" smtClean="0">
                <a:solidFill>
                  <a:srgbClr val="FFC000"/>
                </a:solidFill>
              </a:rPr>
              <a:t>Parametric</a:t>
            </a:r>
            <a:r>
              <a:rPr lang="de-DE" sz="2400" dirty="0" smtClean="0">
                <a:solidFill>
                  <a:srgbClr val="FFC000"/>
                </a:solidFill>
              </a:rPr>
              <a:t> </a:t>
            </a:r>
            <a:r>
              <a:rPr lang="de-DE" sz="2400" dirty="0" err="1" smtClean="0">
                <a:solidFill>
                  <a:srgbClr val="FFC000"/>
                </a:solidFill>
              </a:rPr>
              <a:t>polymorphism</a:t>
            </a:r>
            <a:endParaRPr lang="de-DE" sz="2400" dirty="0">
              <a:solidFill>
                <a:srgbClr val="FFC000"/>
              </a:solidFill>
            </a:endParaRPr>
          </a:p>
        </p:txBody>
      </p:sp>
      <p:cxnSp>
        <p:nvCxnSpPr>
          <p:cNvPr id="14" name="Gerade Verbindung 13"/>
          <p:cNvCxnSpPr>
            <a:stCxn id="5" idx="2"/>
            <a:endCxn id="7" idx="0"/>
          </p:cNvCxnSpPr>
          <p:nvPr/>
        </p:nvCxnSpPr>
        <p:spPr>
          <a:xfrm flipH="1">
            <a:off x="4151314" y="2420938"/>
            <a:ext cx="1944687" cy="43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5" idx="2"/>
            <a:endCxn id="6" idx="0"/>
          </p:cNvCxnSpPr>
          <p:nvPr/>
        </p:nvCxnSpPr>
        <p:spPr>
          <a:xfrm>
            <a:off x="6096001" y="2420938"/>
            <a:ext cx="2303463" cy="43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7" idx="2"/>
            <a:endCxn id="11" idx="0"/>
          </p:cNvCxnSpPr>
          <p:nvPr/>
        </p:nvCxnSpPr>
        <p:spPr>
          <a:xfrm flipH="1">
            <a:off x="2855913" y="3644901"/>
            <a:ext cx="1295400" cy="504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7" idx="2"/>
            <a:endCxn id="12" idx="0"/>
          </p:cNvCxnSpPr>
          <p:nvPr/>
        </p:nvCxnSpPr>
        <p:spPr>
          <a:xfrm>
            <a:off x="4151313" y="3644901"/>
            <a:ext cx="1439862" cy="504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7535863" y="3644900"/>
            <a:ext cx="0" cy="43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>
            <a:off x="4656138" y="4941888"/>
            <a:ext cx="0" cy="43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>
            <a:off x="1992313" y="4941888"/>
            <a:ext cx="0" cy="43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Overloading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Specific</a:t>
            </a:r>
            <a:r>
              <a:rPr lang="de-DE" dirty="0" smtClean="0"/>
              <a:t> Java </a:t>
            </a:r>
            <a:r>
              <a:rPr lang="de-DE" dirty="0" err="1" smtClean="0"/>
              <a:t>Terminology</a:t>
            </a:r>
            <a:r>
              <a:rPr lang="de-DE" dirty="0" smtClean="0"/>
              <a:t>!)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name</a:t>
            </a:r>
            <a:r>
              <a:rPr lang="de-DE" dirty="0" smtClean="0"/>
              <a:t>, but different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de-DE" dirty="0" smtClean="0"/>
          </a:p>
          <a:p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signature</a:t>
            </a:r>
            <a:r>
              <a:rPr lang="de-DE" dirty="0" smtClean="0"/>
              <a:t>,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different </a:t>
            </a:r>
            <a:r>
              <a:rPr lang="de-DE" dirty="0" err="1" smtClean="0"/>
              <a:t>behavior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Example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693899-0DD7-48D2-B1D4-9710845685CB}" type="slidenum">
              <a:rPr lang="de-DE"/>
              <a:pPr>
                <a:defRPr/>
              </a:pPr>
              <a:t>11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3935412" y="3919538"/>
            <a:ext cx="388878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add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pos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dirty="0" smtClean="0">
                <a:solidFill>
                  <a:srgbClr val="339D40"/>
                </a:solidFill>
                <a:latin typeface="Consolas" pitchFamily="49" charset="0"/>
              </a:rPr>
              <a:t>//</a:t>
            </a:r>
            <a:r>
              <a:rPr lang="de-DE" sz="1400" dirty="0" err="1" smtClean="0">
                <a:solidFill>
                  <a:srgbClr val="339D40"/>
                </a:solidFill>
                <a:latin typeface="Consolas" pitchFamily="49" charset="0"/>
              </a:rPr>
              <a:t>adds</a:t>
            </a:r>
            <a:r>
              <a:rPr lang="de-DE" sz="1400" dirty="0" smtClean="0">
                <a:solidFill>
                  <a:srgbClr val="339D40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39D40"/>
                </a:solidFill>
                <a:latin typeface="Consolas" pitchFamily="49" charset="0"/>
              </a:rPr>
              <a:t>data</a:t>
            </a:r>
            <a:r>
              <a:rPr lang="de-DE" sz="1400" dirty="0" smtClean="0">
                <a:solidFill>
                  <a:srgbClr val="339D40"/>
                </a:solidFill>
                <a:latin typeface="Consolas" pitchFamily="49" charset="0"/>
              </a:rPr>
              <a:t> at </a:t>
            </a:r>
            <a:r>
              <a:rPr lang="de-DE" sz="1400" dirty="0" err="1" smtClean="0">
                <a:solidFill>
                  <a:srgbClr val="339D40"/>
                </a:solidFill>
                <a:latin typeface="Consolas" pitchFamily="49" charset="0"/>
              </a:rPr>
              <a:t>position</a:t>
            </a:r>
            <a:r>
              <a:rPr lang="de-DE" sz="1400" dirty="0" smtClean="0">
                <a:solidFill>
                  <a:srgbClr val="339D40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39D40"/>
                </a:solidFill>
                <a:latin typeface="Consolas" pitchFamily="49" charset="0"/>
              </a:rPr>
              <a:t>pos</a:t>
            </a:r>
            <a:endParaRPr lang="de-DE" sz="1400" dirty="0">
              <a:solidFill>
                <a:srgbClr val="339D4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add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(String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dirty="0" smtClean="0">
                <a:solidFill>
                  <a:srgbClr val="339D40"/>
                </a:solidFill>
                <a:latin typeface="Consolas" pitchFamily="49" charset="0"/>
              </a:rPr>
              <a:t>//</a:t>
            </a:r>
            <a:r>
              <a:rPr lang="de-DE" sz="1400" dirty="0" err="1" smtClean="0">
                <a:solidFill>
                  <a:srgbClr val="339D40"/>
                </a:solidFill>
                <a:latin typeface="Consolas" pitchFamily="49" charset="0"/>
              </a:rPr>
              <a:t>adds</a:t>
            </a:r>
            <a:r>
              <a:rPr lang="de-DE" sz="1400" dirty="0" smtClean="0">
                <a:solidFill>
                  <a:srgbClr val="339D40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39D40"/>
                </a:solidFill>
                <a:latin typeface="Consolas" pitchFamily="49" charset="0"/>
              </a:rPr>
              <a:t>data</a:t>
            </a:r>
            <a:r>
              <a:rPr lang="de-DE" sz="1400" dirty="0" smtClean="0">
                <a:solidFill>
                  <a:srgbClr val="339D40"/>
                </a:solidFill>
                <a:latin typeface="Consolas" pitchFamily="49" charset="0"/>
              </a:rPr>
              <a:t> at </a:t>
            </a:r>
            <a:r>
              <a:rPr lang="de-DE" sz="1400" dirty="0" err="1" smtClean="0">
                <a:solidFill>
                  <a:srgbClr val="339D40"/>
                </a:solidFill>
                <a:latin typeface="Consolas" pitchFamily="49" charset="0"/>
              </a:rPr>
              <a:t>the</a:t>
            </a:r>
            <a:r>
              <a:rPr lang="de-DE" sz="1400" dirty="0" smtClean="0">
                <a:solidFill>
                  <a:srgbClr val="339D40"/>
                </a:solidFill>
                <a:latin typeface="Consolas" pitchFamily="49" charset="0"/>
              </a:rPr>
              <a:t> back </a:t>
            </a:r>
            <a:r>
              <a:rPr lang="de-DE" sz="1400" dirty="0" err="1" smtClean="0">
                <a:solidFill>
                  <a:srgbClr val="339D40"/>
                </a:solidFill>
                <a:latin typeface="Consolas" pitchFamily="49" charset="0"/>
              </a:rPr>
              <a:t>of</a:t>
            </a:r>
            <a:r>
              <a:rPr lang="de-DE" sz="1400" dirty="0" smtClean="0">
                <a:solidFill>
                  <a:srgbClr val="339D40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39D40"/>
                </a:solidFill>
                <a:latin typeface="Consolas" pitchFamily="49" charset="0"/>
              </a:rPr>
              <a:t>the</a:t>
            </a:r>
            <a:r>
              <a:rPr lang="de-DE" sz="1400" dirty="0" smtClean="0">
                <a:solidFill>
                  <a:srgbClr val="339D40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39D40"/>
                </a:solidFill>
                <a:latin typeface="Consolas" pitchFamily="49" charset="0"/>
              </a:rPr>
              <a:t>list</a:t>
            </a:r>
            <a:endParaRPr lang="de-DE" sz="1400" dirty="0">
              <a:solidFill>
                <a:srgbClr val="339D4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4578" name="Textfeld 2"/>
          <p:cNvSpPr txBox="1">
            <a:spLocks noChangeArrowheads="1"/>
          </p:cNvSpPr>
          <p:nvPr/>
        </p:nvSpPr>
        <p:spPr bwMode="auto">
          <a:xfrm>
            <a:off x="1919288" y="1916114"/>
            <a:ext cx="8748712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4800" dirty="0" err="1">
                <a:solidFill>
                  <a:schemeClr val="bg1"/>
                </a:solidFill>
                <a:latin typeface="Calibri" pitchFamily="34" charset="0"/>
              </a:rPr>
              <a:t>Generics</a:t>
            </a:r>
            <a:r>
              <a:rPr lang="de-DE" sz="4800" dirty="0">
                <a:solidFill>
                  <a:schemeClr val="bg1"/>
                </a:solidFill>
                <a:latin typeface="Calibri" pitchFamily="34" charset="0"/>
              </a:rPr>
              <a:t> / Templates / 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Generic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Types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2290" name="Picture 2" descr="http://research.microsoft.com/en-us/um/people/akenn/generics/cup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3338" y="2997201"/>
            <a:ext cx="3200400" cy="3419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C509F2-3614-4D00-96FE-4891108B8FEE}" type="slidenum">
              <a:rPr lang="de-DE"/>
              <a:pPr>
                <a:defRPr/>
              </a:pPr>
              <a:t>12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Problem: </a:t>
            </a:r>
            <a:r>
              <a:rPr lang="de-DE" dirty="0" err="1" smtClean="0"/>
              <a:t>Unsafe</a:t>
            </a:r>
            <a:r>
              <a:rPr lang="de-DE" dirty="0" smtClean="0"/>
              <a:t> </a:t>
            </a:r>
            <a:r>
              <a:rPr lang="de-DE" dirty="0"/>
              <a:t>Container</a:t>
            </a:r>
          </a:p>
        </p:txBody>
      </p:sp>
      <p:sp>
        <p:nvSpPr>
          <p:cNvPr id="2662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dirty="0" err="1" smtClean="0"/>
              <a:t>Saving</a:t>
            </a:r>
            <a:r>
              <a:rPr lang="de-DE" dirty="0" smtClean="0"/>
              <a:t> </a:t>
            </a:r>
            <a:r>
              <a:rPr lang="de-DE" dirty="0" err="1" smtClean="0"/>
              <a:t>buttons</a:t>
            </a:r>
            <a:r>
              <a:rPr lang="de-DE" dirty="0" smtClean="0"/>
              <a:t> in a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A4793-A587-4029-8D80-A223C681ECED}" type="slidenum">
              <a:rPr lang="de-DE"/>
              <a:pPr>
                <a:defRPr/>
              </a:pPr>
              <a:t>13</a:t>
            </a:fld>
            <a:endParaRPr lang="de-DE"/>
          </a:p>
        </p:txBody>
      </p:sp>
      <p:sp>
        <p:nvSpPr>
          <p:cNvPr id="26627" name="Rechteck 3"/>
          <p:cNvSpPr>
            <a:spLocks noChangeArrowheads="1"/>
          </p:cNvSpPr>
          <p:nvPr/>
        </p:nvSpPr>
        <p:spPr bwMode="auto">
          <a:xfrm>
            <a:off x="4079876" y="2492875"/>
            <a:ext cx="4995863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ArrayList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al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ArrayList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al.add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JButton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"Button 1"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al.add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JButton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"Button 2"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al.add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JButton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"Button 3"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al.add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JButton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"Button 4"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al.add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JButton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"Button 5"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al.add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MyButton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"Button 6"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 i = 0; i &lt; al.size(); i++)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JButton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button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JButton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al.get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(i);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button.setBackground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Color.white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b="1" dirty="0">
              <a:latin typeface="Calibri" pitchFamily="34" charset="0"/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3935413" y="4076701"/>
            <a:ext cx="2089150" cy="7207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2424113" y="5156700"/>
            <a:ext cx="19431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Problem 1: Casting</a:t>
            </a:r>
          </a:p>
          <a:p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error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prone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2008189" y="6443664"/>
            <a:ext cx="68542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Cast: </a:t>
            </a:r>
            <a:r>
              <a:rPr lang="de-DE" dirty="0" err="1" smtClean="0">
                <a:latin typeface="Calibri" pitchFamily="34" charset="0"/>
              </a:rPr>
              <a:t>We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tell</a:t>
            </a:r>
            <a:r>
              <a:rPr lang="de-DE" dirty="0" smtClean="0">
                <a:latin typeface="Calibri" pitchFamily="34" charset="0"/>
              </a:rPr>
              <a:t> Java </a:t>
            </a:r>
            <a:r>
              <a:rPr lang="de-DE" dirty="0" err="1" smtClean="0">
                <a:latin typeface="Calibri" pitchFamily="34" charset="0"/>
              </a:rPr>
              <a:t>that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object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that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are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casting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has</a:t>
            </a:r>
            <a:r>
              <a:rPr lang="de-DE" dirty="0" smtClean="0">
                <a:latin typeface="Calibri" pitchFamily="34" charset="0"/>
              </a:rPr>
              <a:t> a </a:t>
            </a:r>
            <a:r>
              <a:rPr lang="de-DE" dirty="0" err="1" smtClean="0">
                <a:latin typeface="Calibri" pitchFamily="34" charset="0"/>
              </a:rPr>
              <a:t>certain</a:t>
            </a:r>
            <a:r>
              <a:rPr lang="de-DE" dirty="0" smtClean="0">
                <a:latin typeface="Calibri" pitchFamily="34" charset="0"/>
              </a:rPr>
              <a:t> type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 flipH="1" flipV="1">
            <a:off x="5880100" y="4004175"/>
            <a:ext cx="1944688" cy="11525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6527800" y="5083675"/>
            <a:ext cx="40322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Problem 2: </a:t>
            </a:r>
            <a:r>
              <a:rPr lang="de-DE" dirty="0" err="1" smtClean="0">
                <a:latin typeface="Calibri" pitchFamily="34" charset="0"/>
              </a:rPr>
              <a:t>No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compiler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errors</a:t>
            </a:r>
            <a:r>
              <a:rPr lang="de-DE" dirty="0" smtClean="0">
                <a:latin typeface="Calibri" pitchFamily="34" charset="0"/>
              </a:rPr>
              <a:t>, but an </a:t>
            </a:r>
            <a:r>
              <a:rPr lang="de-DE" dirty="0" err="1" smtClean="0">
                <a:latin typeface="Calibri" pitchFamily="34" charset="0"/>
              </a:rPr>
              <a:t>object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with</a:t>
            </a:r>
            <a:r>
              <a:rPr lang="de-DE" dirty="0" smtClean="0">
                <a:latin typeface="Calibri" pitchFamily="34" charset="0"/>
              </a:rPr>
              <a:t> a different type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stored</a:t>
            </a:r>
            <a:r>
              <a:rPr lang="de-DE" dirty="0" smtClean="0">
                <a:latin typeface="Calibri" pitchFamily="34" charset="0"/>
              </a:rPr>
              <a:t>.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5468171" y="4422481"/>
            <a:ext cx="863600" cy="11509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>
            <a:spLocks noChangeArrowheads="1"/>
          </p:cNvSpPr>
          <p:nvPr/>
        </p:nvSpPr>
        <p:spPr bwMode="auto">
          <a:xfrm>
            <a:off x="2417764" y="5879013"/>
            <a:ext cx="76503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Problem 3: </a:t>
            </a:r>
            <a:r>
              <a:rPr lang="de-DE" dirty="0" smtClean="0">
                <a:latin typeface="Calibri" pitchFamily="34" charset="0"/>
              </a:rPr>
              <a:t>Run time </a:t>
            </a:r>
            <a:r>
              <a:rPr lang="de-DE" dirty="0" err="1" smtClean="0">
                <a:latin typeface="Calibri" pitchFamily="34" charset="0"/>
              </a:rPr>
              <a:t>error</a:t>
            </a:r>
            <a:endParaRPr lang="de-DE" dirty="0" smtClean="0">
              <a:latin typeface="Calibri" pitchFamily="34" charset="0"/>
            </a:endParaRPr>
          </a:p>
          <a:p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MyButton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does</a:t>
            </a:r>
            <a:r>
              <a:rPr lang="de-DE" dirty="0" smtClean="0">
                <a:latin typeface="Calibri" pitchFamily="34" charset="0"/>
              </a:rPr>
              <a:t> not </a:t>
            </a:r>
            <a:r>
              <a:rPr lang="de-DE" dirty="0" err="1" smtClean="0">
                <a:latin typeface="Calibri" pitchFamily="34" charset="0"/>
              </a:rPr>
              <a:t>extend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JButton</a:t>
            </a:r>
            <a:r>
              <a:rPr lang="de-DE" dirty="0" smtClean="0">
                <a:latin typeface="Calibri" pitchFamily="34" charset="0"/>
              </a:rPr>
              <a:t>; so </a:t>
            </a:r>
            <a:r>
              <a:rPr lang="de-DE" dirty="0" err="1" smtClean="0">
                <a:latin typeface="Calibri" pitchFamily="34" charset="0"/>
              </a:rPr>
              <a:t>casting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JButton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results</a:t>
            </a:r>
            <a:r>
              <a:rPr lang="de-DE" dirty="0" smtClean="0">
                <a:latin typeface="Calibri" pitchFamily="34" charset="0"/>
              </a:rPr>
              <a:t> in an </a:t>
            </a:r>
            <a:r>
              <a:rPr lang="de-DE" dirty="0" err="1" smtClean="0">
                <a:latin typeface="Calibri" pitchFamily="34" charset="0"/>
              </a:rPr>
              <a:t>error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9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8926" y="6232526"/>
            <a:ext cx="5000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983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Solution: </a:t>
            </a:r>
            <a:r>
              <a:rPr lang="de-DE" dirty="0" err="1"/>
              <a:t>Generics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Stating</a:t>
            </a:r>
            <a:r>
              <a:rPr lang="de-DE" dirty="0" smtClean="0"/>
              <a:t> type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stored</a:t>
            </a:r>
            <a:r>
              <a:rPr lang="de-DE" dirty="0" smtClean="0"/>
              <a:t> in angle </a:t>
            </a:r>
            <a:r>
              <a:rPr lang="de-DE" dirty="0" err="1" smtClean="0"/>
              <a:t>brackets</a:t>
            </a:r>
            <a:r>
              <a:rPr lang="de-DE" dirty="0" smtClean="0"/>
              <a:t>: </a:t>
            </a:r>
            <a:r>
              <a:rPr lang="de-DE" dirty="0"/>
              <a:t>&lt;</a:t>
            </a:r>
            <a:r>
              <a:rPr lang="de-DE" dirty="0" smtClean="0"/>
              <a:t>Type&gt;</a:t>
            </a:r>
            <a:endParaRPr lang="de-DE" dirty="0"/>
          </a:p>
          <a:p>
            <a:endParaRPr lang="de-DE" dirty="0"/>
          </a:p>
          <a:p>
            <a:pPr>
              <a:buFont typeface="Arial" charset="0"/>
              <a:buNone/>
            </a:pPr>
            <a:endParaRPr lang="de-DE" dirty="0"/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casting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r>
              <a:rPr lang="de-DE" dirty="0" smtClean="0"/>
              <a:t>, </a:t>
            </a:r>
            <a:r>
              <a:rPr lang="de-DE" dirty="0" err="1" smtClean="0"/>
              <a:t>because</a:t>
            </a:r>
            <a:r>
              <a:rPr lang="de-DE" dirty="0" smtClean="0"/>
              <a:t> type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de-DE" dirty="0" err="1" smtClean="0"/>
              <a:t>defiend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smtClean="0"/>
              <a:t>Type </a:t>
            </a:r>
            <a:r>
              <a:rPr lang="de-DE" dirty="0" err="1" smtClean="0"/>
              <a:t>errors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detected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compile</a:t>
            </a:r>
            <a:r>
              <a:rPr lang="de-DE" dirty="0" smtClean="0"/>
              <a:t> time</a:t>
            </a:r>
            <a:endParaRPr lang="de-DE" dirty="0"/>
          </a:p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1AE813-A871-4129-B984-83D6BE199194}" type="slidenum">
              <a:rPr lang="de-DE"/>
              <a:pPr>
                <a:defRPr/>
              </a:pPr>
              <a:t>14</a:t>
            </a:fld>
            <a:endParaRPr lang="de-DE"/>
          </a:p>
        </p:txBody>
      </p:sp>
      <p:sp>
        <p:nvSpPr>
          <p:cNvPr id="4" name="Rechteck 3"/>
          <p:cNvSpPr>
            <a:spLocks noChangeArrowheads="1"/>
          </p:cNvSpPr>
          <p:nvPr/>
        </p:nvSpPr>
        <p:spPr bwMode="auto">
          <a:xfrm>
            <a:off x="2566989" y="5229200"/>
            <a:ext cx="597693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ArrayList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JButton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&gt; al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ArrayList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JButton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&gt;();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al.add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JButton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"Button 1"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al.add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MyButton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"Button 2"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)); 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//Compiler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error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!!!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endParaRPr lang="nn-NO" sz="1400" b="1" dirty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 i = 0; i &lt; al.size(); i++)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al.get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(i).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setBackground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Color.white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  <p:sp>
        <p:nvSpPr>
          <p:cNvPr id="28676" name="Rechteck 4"/>
          <p:cNvSpPr>
            <a:spLocks noChangeArrowheads="1"/>
          </p:cNvSpPr>
          <p:nvPr/>
        </p:nvSpPr>
        <p:spPr bwMode="auto">
          <a:xfrm>
            <a:off x="2566989" y="2506662"/>
            <a:ext cx="7345362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ArrayList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&lt;</a:t>
            </a:r>
            <a:r>
              <a:rPr lang="de-DE" dirty="0" err="1">
                <a:solidFill>
                  <a:srgbClr val="FF0000"/>
                </a:solidFill>
                <a:latin typeface="Consolas" pitchFamily="49" charset="0"/>
              </a:rPr>
              <a:t>JButton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&gt;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a1 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ArrayList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&lt;</a:t>
            </a:r>
            <a:r>
              <a:rPr lang="de-DE" dirty="0" err="1">
                <a:solidFill>
                  <a:srgbClr val="FF0000"/>
                </a:solidFill>
                <a:latin typeface="Consolas" pitchFamily="49" charset="0"/>
              </a:rPr>
              <a:t>JButton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&gt;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ArrayList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&lt;Integer&gt;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a2 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ArrayList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&lt;Integer&gt;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ArrayList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&lt;String&gt;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a3 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ArrayList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&lt;String&gt;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2566989" y="3873228"/>
            <a:ext cx="43640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Integer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= a2[0];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String s = a3[2];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a1[0].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setBackground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Color.white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57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</a:t>
            </a:r>
            <a:r>
              <a:rPr lang="de-DE" dirty="0" smtClean="0"/>
              <a:t>: Inflexible </a:t>
            </a:r>
            <a:r>
              <a:rPr lang="de-DE" dirty="0"/>
              <a:t>D</a:t>
            </a:r>
            <a:r>
              <a:rPr lang="de-DE" dirty="0" smtClean="0"/>
              <a:t>ata </a:t>
            </a:r>
            <a:r>
              <a:rPr lang="de-DE" dirty="0" err="1" smtClean="0"/>
              <a:t>Structures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BA144E-1867-4842-B18D-3AAE36DE32A6}" type="slidenum">
              <a:rPr lang="de-DE"/>
              <a:pPr>
                <a:defRPr/>
              </a:pPr>
              <a:t>15</a:t>
            </a:fld>
            <a:endParaRPr lang="de-DE"/>
          </a:p>
        </p:txBody>
      </p:sp>
      <p:sp>
        <p:nvSpPr>
          <p:cNvPr id="25603" name="Rechteck 3"/>
          <p:cNvSpPr>
            <a:spLocks noChangeArrowheads="1"/>
          </p:cNvSpPr>
          <p:nvPr/>
        </p:nvSpPr>
        <p:spPr bwMode="auto">
          <a:xfrm>
            <a:off x="2135561" y="2564046"/>
            <a:ext cx="378020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private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Node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getNext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(Node next)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next;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getData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data)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data;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6" name="Rechteck 3"/>
          <p:cNvSpPr>
            <a:spLocks noChangeArrowheads="1"/>
          </p:cNvSpPr>
          <p:nvPr/>
        </p:nvSpPr>
        <p:spPr bwMode="auto">
          <a:xfrm>
            <a:off x="6168009" y="2556187"/>
            <a:ext cx="378020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private </a:t>
            </a:r>
            <a:r>
              <a:rPr lang="de-DE" sz="1400" dirty="0">
                <a:latin typeface="Consolas" pitchFamily="49" charset="0"/>
              </a:rPr>
              <a:t>String</a:t>
            </a:r>
            <a:r>
              <a:rPr lang="de-DE" sz="1400" b="1" dirty="0"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Node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getNext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(Node next)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next;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>
                <a:latin typeface="Consolas" pitchFamily="49" charset="0"/>
              </a:rPr>
              <a:t>String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getData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>
                <a:latin typeface="Consolas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data)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data;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2" name="Rechteck 1"/>
          <p:cNvSpPr/>
          <p:nvPr/>
        </p:nvSpPr>
        <p:spPr>
          <a:xfrm>
            <a:off x="3143672" y="2780928"/>
            <a:ext cx="38343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sz="1400" dirty="0">
                <a:latin typeface="Consolas" pitchFamily="49" charset="0"/>
              </a:rPr>
              <a:t>??</a:t>
            </a:r>
            <a:endParaRPr lang="en-US" sz="1400" dirty="0"/>
          </a:p>
        </p:txBody>
      </p:sp>
      <p:sp>
        <p:nvSpPr>
          <p:cNvPr id="8" name="Rechteck 7"/>
          <p:cNvSpPr/>
          <p:nvPr/>
        </p:nvSpPr>
        <p:spPr>
          <a:xfrm>
            <a:off x="3104353" y="5301208"/>
            <a:ext cx="38343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sz="1400" dirty="0">
                <a:latin typeface="Consolas" pitchFamily="49" charset="0"/>
              </a:rPr>
              <a:t>??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>
          <a:xfrm>
            <a:off x="4390668" y="5949280"/>
            <a:ext cx="38343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sz="1400" dirty="0">
                <a:latin typeface="Consolas" pitchFamily="49" charset="0"/>
              </a:rPr>
              <a:t>??</a:t>
            </a:r>
            <a:endParaRPr lang="en-US" sz="1400" dirty="0"/>
          </a:p>
        </p:txBody>
      </p:sp>
      <p:sp>
        <p:nvSpPr>
          <p:cNvPr id="10" name="Rechteck 9"/>
          <p:cNvSpPr/>
          <p:nvPr/>
        </p:nvSpPr>
        <p:spPr>
          <a:xfrm>
            <a:off x="7238603" y="2780928"/>
            <a:ext cx="64807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Consolas" pitchFamily="49" charset="0"/>
              </a:rPr>
              <a:t>??</a:t>
            </a:r>
            <a:endParaRPr lang="en-US" sz="1400" dirty="0"/>
          </a:p>
        </p:txBody>
      </p:sp>
      <p:sp>
        <p:nvSpPr>
          <p:cNvPr id="11" name="Rechteck 10"/>
          <p:cNvSpPr/>
          <p:nvPr/>
        </p:nvSpPr>
        <p:spPr>
          <a:xfrm>
            <a:off x="7104112" y="5333151"/>
            <a:ext cx="64807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Consolas" pitchFamily="49" charset="0"/>
              </a:rPr>
              <a:t>??</a:t>
            </a:r>
            <a:endParaRPr lang="en-US" sz="1400" dirty="0"/>
          </a:p>
        </p:txBody>
      </p:sp>
      <p:sp>
        <p:nvSpPr>
          <p:cNvPr id="12" name="Rechteck 11"/>
          <p:cNvSpPr/>
          <p:nvPr/>
        </p:nvSpPr>
        <p:spPr>
          <a:xfrm>
            <a:off x="8409782" y="6001543"/>
            <a:ext cx="64807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Consolas" pitchFamily="49" charset="0"/>
              </a:rPr>
              <a:t>??</a:t>
            </a:r>
            <a:endParaRPr lang="en-US" sz="1400" dirty="0"/>
          </a:p>
        </p:txBody>
      </p:sp>
      <p:sp>
        <p:nvSpPr>
          <p:cNvPr id="13" name="Rechteck 12"/>
          <p:cNvSpPr/>
          <p:nvPr/>
        </p:nvSpPr>
        <p:spPr>
          <a:xfrm>
            <a:off x="3612659" y="3203132"/>
            <a:ext cx="38343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sz="1400" dirty="0">
                <a:latin typeface="Consolas" pitchFamily="49" charset="0"/>
              </a:rPr>
              <a:t>??</a:t>
            </a:r>
            <a:endParaRPr lang="en-US" sz="1400" dirty="0"/>
          </a:p>
        </p:txBody>
      </p:sp>
      <p:sp>
        <p:nvSpPr>
          <p:cNvPr id="4" name="Ellipse 3"/>
          <p:cNvSpPr/>
          <p:nvPr/>
        </p:nvSpPr>
        <p:spPr>
          <a:xfrm>
            <a:off x="3104353" y="2771515"/>
            <a:ext cx="432048" cy="288032"/>
          </a:xfrm>
          <a:prstGeom prst="ellipse">
            <a:avLst/>
          </a:prstGeom>
          <a:noFill/>
          <a:ln>
            <a:solidFill>
              <a:srgbClr val="AB9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3593617" y="3225609"/>
            <a:ext cx="432048" cy="288032"/>
          </a:xfrm>
          <a:prstGeom prst="ellipse">
            <a:avLst/>
          </a:prstGeom>
          <a:noFill/>
          <a:ln>
            <a:solidFill>
              <a:srgbClr val="AB9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3055743" y="5288057"/>
            <a:ext cx="432048" cy="288032"/>
          </a:xfrm>
          <a:prstGeom prst="ellipse">
            <a:avLst/>
          </a:prstGeom>
          <a:noFill/>
          <a:ln>
            <a:solidFill>
              <a:srgbClr val="AB9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4382813" y="5949280"/>
            <a:ext cx="432048" cy="288032"/>
          </a:xfrm>
          <a:prstGeom prst="ellipse">
            <a:avLst/>
          </a:prstGeom>
          <a:noFill/>
          <a:ln>
            <a:solidFill>
              <a:srgbClr val="AB9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7320136" y="2771515"/>
            <a:ext cx="432048" cy="288032"/>
          </a:xfrm>
          <a:prstGeom prst="ellipse">
            <a:avLst/>
          </a:prstGeom>
          <a:noFill/>
          <a:ln>
            <a:solidFill>
              <a:srgbClr val="AB9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7212124" y="5320575"/>
            <a:ext cx="432048" cy="288032"/>
          </a:xfrm>
          <a:prstGeom prst="ellipse">
            <a:avLst/>
          </a:prstGeom>
          <a:noFill/>
          <a:ln>
            <a:solidFill>
              <a:srgbClr val="AB9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8517794" y="5979554"/>
            <a:ext cx="432048" cy="288032"/>
          </a:xfrm>
          <a:prstGeom prst="ellipse">
            <a:avLst/>
          </a:prstGeom>
          <a:noFill/>
          <a:ln>
            <a:solidFill>
              <a:srgbClr val="AB9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7644172" y="3205290"/>
            <a:ext cx="39604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Consolas" pitchFamily="49" charset="0"/>
              </a:rPr>
              <a:t>??</a:t>
            </a:r>
            <a:endParaRPr lang="en-US" sz="1400" dirty="0"/>
          </a:p>
        </p:txBody>
      </p:sp>
      <p:sp>
        <p:nvSpPr>
          <p:cNvPr id="23" name="Ellipse 22"/>
          <p:cNvSpPr/>
          <p:nvPr/>
        </p:nvSpPr>
        <p:spPr>
          <a:xfrm>
            <a:off x="7626065" y="3194846"/>
            <a:ext cx="432048" cy="288032"/>
          </a:xfrm>
          <a:prstGeom prst="ellipse">
            <a:avLst/>
          </a:prstGeom>
          <a:noFill/>
          <a:ln>
            <a:solidFill>
              <a:srgbClr val="AB9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357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3"/>
          <p:cNvSpPr>
            <a:spLocks noChangeArrowheads="1"/>
          </p:cNvSpPr>
          <p:nvPr/>
        </p:nvSpPr>
        <p:spPr bwMode="auto">
          <a:xfrm>
            <a:off x="6168009" y="2485037"/>
            <a:ext cx="378020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private </a:t>
            </a:r>
            <a:r>
              <a:rPr lang="de-DE" sz="1400" dirty="0">
                <a:latin typeface="Consolas" pitchFamily="49" charset="0"/>
              </a:rPr>
              <a:t>String</a:t>
            </a:r>
            <a:r>
              <a:rPr lang="de-DE" sz="1400" b="1" dirty="0"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Node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getNext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(Node next)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next;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>
                <a:latin typeface="Consolas" pitchFamily="49" charset="0"/>
              </a:rPr>
              <a:t>String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getData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>
                <a:latin typeface="Consolas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data)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data;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22" name="Rechteck 21"/>
          <p:cNvSpPr/>
          <p:nvPr/>
        </p:nvSpPr>
        <p:spPr>
          <a:xfrm>
            <a:off x="7616402" y="3148309"/>
            <a:ext cx="395833" cy="2797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Consolas" pitchFamily="49" charset="0"/>
              </a:rPr>
              <a:t>T</a:t>
            </a:r>
            <a:endParaRPr lang="en-US" sz="1400" dirty="0"/>
          </a:p>
        </p:txBody>
      </p:sp>
      <p:sp>
        <p:nvSpPr>
          <p:cNvPr id="256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Solution: </a:t>
            </a:r>
            <a:r>
              <a:rPr lang="de-DE" dirty="0" err="1"/>
              <a:t>Generics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BA144E-1867-4842-B18D-3AAE36DE32A6}" type="slidenum">
              <a:rPr lang="de-DE"/>
              <a:pPr>
                <a:defRPr/>
              </a:pPr>
              <a:t>16</a:t>
            </a:fld>
            <a:endParaRPr lang="de-DE"/>
          </a:p>
        </p:txBody>
      </p:sp>
      <p:sp>
        <p:nvSpPr>
          <p:cNvPr id="25603" name="Rechteck 3"/>
          <p:cNvSpPr>
            <a:spLocks noChangeArrowheads="1"/>
          </p:cNvSpPr>
          <p:nvPr/>
        </p:nvSpPr>
        <p:spPr bwMode="auto">
          <a:xfrm>
            <a:off x="2135561" y="2556187"/>
            <a:ext cx="378020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private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Node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getNext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(Node next)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next;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getData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data)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data;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2" name="Rechteck 1"/>
          <p:cNvSpPr/>
          <p:nvPr/>
        </p:nvSpPr>
        <p:spPr>
          <a:xfrm>
            <a:off x="3143672" y="2773069"/>
            <a:ext cx="38343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sz="1400" dirty="0">
                <a:latin typeface="Consolas" pitchFamily="49" charset="0"/>
              </a:rPr>
              <a:t>T </a:t>
            </a:r>
            <a:endParaRPr lang="en-US" sz="1400" dirty="0"/>
          </a:p>
        </p:txBody>
      </p:sp>
      <p:sp>
        <p:nvSpPr>
          <p:cNvPr id="8" name="Rechteck 7"/>
          <p:cNvSpPr/>
          <p:nvPr/>
        </p:nvSpPr>
        <p:spPr>
          <a:xfrm>
            <a:off x="3104353" y="5293349"/>
            <a:ext cx="38343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sz="1400" dirty="0">
                <a:latin typeface="Consolas" pitchFamily="49" charset="0"/>
              </a:rPr>
              <a:t>T 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>
          <a:xfrm>
            <a:off x="4390668" y="5941421"/>
            <a:ext cx="38343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sz="1400" dirty="0">
                <a:latin typeface="Consolas" pitchFamily="49" charset="0"/>
              </a:rPr>
              <a:t>T </a:t>
            </a:r>
            <a:endParaRPr lang="en-US" sz="1400" dirty="0"/>
          </a:p>
        </p:txBody>
      </p:sp>
      <p:sp>
        <p:nvSpPr>
          <p:cNvPr id="10" name="Rechteck 9"/>
          <p:cNvSpPr/>
          <p:nvPr/>
        </p:nvSpPr>
        <p:spPr>
          <a:xfrm>
            <a:off x="7238603" y="2705824"/>
            <a:ext cx="64807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Consolas" pitchFamily="49" charset="0"/>
              </a:rPr>
              <a:t>T</a:t>
            </a:r>
            <a:endParaRPr lang="en-US" sz="1400" dirty="0"/>
          </a:p>
        </p:txBody>
      </p:sp>
      <p:sp>
        <p:nvSpPr>
          <p:cNvPr id="12" name="Rechteck 11"/>
          <p:cNvSpPr/>
          <p:nvPr/>
        </p:nvSpPr>
        <p:spPr>
          <a:xfrm>
            <a:off x="8409782" y="5869413"/>
            <a:ext cx="64807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Consolas" pitchFamily="49" charset="0"/>
              </a:rPr>
              <a:t>T</a:t>
            </a:r>
            <a:endParaRPr lang="en-US" sz="1400" dirty="0"/>
          </a:p>
        </p:txBody>
      </p:sp>
      <p:sp>
        <p:nvSpPr>
          <p:cNvPr id="13" name="Rechteck 12"/>
          <p:cNvSpPr/>
          <p:nvPr/>
        </p:nvSpPr>
        <p:spPr>
          <a:xfrm>
            <a:off x="3575376" y="3203102"/>
            <a:ext cx="38343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sz="1400" dirty="0">
                <a:latin typeface="Consolas" pitchFamily="49" charset="0"/>
              </a:rPr>
              <a:t>T </a:t>
            </a:r>
            <a:endParaRPr lang="en-US" sz="1400" dirty="0"/>
          </a:p>
        </p:txBody>
      </p:sp>
      <p:sp>
        <p:nvSpPr>
          <p:cNvPr id="14" name="Ellipse 13"/>
          <p:cNvSpPr/>
          <p:nvPr/>
        </p:nvSpPr>
        <p:spPr>
          <a:xfrm>
            <a:off x="3104353" y="2771515"/>
            <a:ext cx="432048" cy="288032"/>
          </a:xfrm>
          <a:prstGeom prst="ellipse">
            <a:avLst/>
          </a:prstGeom>
          <a:noFill/>
          <a:ln>
            <a:solidFill>
              <a:srgbClr val="AB9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3593617" y="3225609"/>
            <a:ext cx="432048" cy="288032"/>
          </a:xfrm>
          <a:prstGeom prst="ellipse">
            <a:avLst/>
          </a:prstGeom>
          <a:noFill/>
          <a:ln>
            <a:solidFill>
              <a:srgbClr val="AB9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3055743" y="5288057"/>
            <a:ext cx="432048" cy="288032"/>
          </a:xfrm>
          <a:prstGeom prst="ellipse">
            <a:avLst/>
          </a:prstGeom>
          <a:noFill/>
          <a:ln>
            <a:solidFill>
              <a:srgbClr val="AB9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4382813" y="5949280"/>
            <a:ext cx="432048" cy="288032"/>
          </a:xfrm>
          <a:prstGeom prst="ellipse">
            <a:avLst/>
          </a:prstGeom>
          <a:noFill/>
          <a:ln>
            <a:solidFill>
              <a:srgbClr val="AB9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7265354" y="2683088"/>
            <a:ext cx="432048" cy="288032"/>
          </a:xfrm>
          <a:prstGeom prst="ellipse">
            <a:avLst/>
          </a:prstGeom>
          <a:noFill/>
          <a:ln>
            <a:solidFill>
              <a:srgbClr val="AB9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7600507" y="3139645"/>
            <a:ext cx="432048" cy="288032"/>
          </a:xfrm>
          <a:prstGeom prst="ellipse">
            <a:avLst/>
          </a:prstGeom>
          <a:noFill/>
          <a:ln>
            <a:solidFill>
              <a:srgbClr val="AB9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8543814" y="5860853"/>
            <a:ext cx="432048" cy="288032"/>
          </a:xfrm>
          <a:prstGeom prst="ellipse">
            <a:avLst/>
          </a:prstGeom>
          <a:noFill/>
          <a:ln>
            <a:solidFill>
              <a:srgbClr val="AB9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7108732" y="5259168"/>
            <a:ext cx="64807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Consolas" pitchFamily="49" charset="0"/>
              </a:rPr>
              <a:t>T</a:t>
            </a:r>
            <a:endParaRPr lang="en-US" sz="1400" dirty="0"/>
          </a:p>
        </p:txBody>
      </p:sp>
      <p:sp>
        <p:nvSpPr>
          <p:cNvPr id="20" name="Ellipse 19"/>
          <p:cNvSpPr/>
          <p:nvPr/>
        </p:nvSpPr>
        <p:spPr>
          <a:xfrm>
            <a:off x="7216744" y="5270728"/>
            <a:ext cx="432048" cy="288032"/>
          </a:xfrm>
          <a:prstGeom prst="ellipse">
            <a:avLst/>
          </a:prstGeom>
          <a:noFill/>
          <a:ln>
            <a:solidFill>
              <a:srgbClr val="AB9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69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22" grpId="0" animBg="1"/>
      <p:bldP spid="10" grpId="1" animBg="1"/>
      <p:bldP spid="12" grpId="1" animBg="1"/>
      <p:bldP spid="18" grpId="1" animBg="1"/>
      <p:bldP spid="19" grpId="1" animBg="1"/>
      <p:bldP spid="21" grpId="1" animBg="1"/>
      <p:bldP spid="23" grpId="0" animBg="1"/>
      <p:bldP spid="2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Solution: </a:t>
            </a:r>
            <a:r>
              <a:rPr lang="de-DE" dirty="0" err="1"/>
              <a:t>Generics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1504" y="2119745"/>
            <a:ext cx="10513168" cy="4607931"/>
          </a:xfrm>
        </p:spPr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BA144E-1867-4842-B18D-3AAE36DE32A6}" type="slidenum">
              <a:rPr lang="de-DE"/>
              <a:pPr>
                <a:defRPr/>
              </a:pPr>
              <a:t>17</a:t>
            </a:fld>
            <a:endParaRPr lang="de-DE"/>
          </a:p>
        </p:txBody>
      </p:sp>
      <p:sp>
        <p:nvSpPr>
          <p:cNvPr id="25603" name="Rechteck 3"/>
          <p:cNvSpPr>
            <a:spLocks noChangeArrowheads="1"/>
          </p:cNvSpPr>
          <p:nvPr/>
        </p:nvSpPr>
        <p:spPr bwMode="auto">
          <a:xfrm>
            <a:off x="2135560" y="2564904"/>
            <a:ext cx="378020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private </a:t>
            </a:r>
            <a:r>
              <a:rPr lang="de-DE" sz="1400" dirty="0">
                <a:latin typeface="Consolas" pitchFamily="49" charset="0"/>
              </a:rPr>
              <a:t>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latin typeface="Consolas" pitchFamily="49" charset="0"/>
              </a:rPr>
              <a:t>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Node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getNext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(Node next)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next;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latin typeface="Consolas"/>
              </a:rPr>
              <a:t>T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getData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latin typeface="Consolas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data)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data;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513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Solution: </a:t>
            </a:r>
            <a:r>
              <a:rPr lang="de-DE" dirty="0" err="1"/>
              <a:t>Generics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BA144E-1867-4842-B18D-3AAE36DE32A6}" type="slidenum">
              <a:rPr lang="de-DE"/>
              <a:pPr>
                <a:defRPr/>
              </a:pPr>
              <a:t>18</a:t>
            </a:fld>
            <a:endParaRPr lang="de-DE"/>
          </a:p>
        </p:txBody>
      </p:sp>
      <p:sp>
        <p:nvSpPr>
          <p:cNvPr id="25603" name="Rechteck 3"/>
          <p:cNvSpPr>
            <a:spLocks noChangeArrowheads="1"/>
          </p:cNvSpPr>
          <p:nvPr/>
        </p:nvSpPr>
        <p:spPr bwMode="auto">
          <a:xfrm>
            <a:off x="2135560" y="2556187"/>
            <a:ext cx="4464496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&lt;T&gt;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private </a:t>
            </a:r>
            <a:r>
              <a:rPr lang="de-DE" sz="1400" dirty="0">
                <a:latin typeface="Consolas" pitchFamily="49" charset="0"/>
              </a:rPr>
              <a:t>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&lt;T&gt;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latin typeface="Consolas" pitchFamily="49" charset="0"/>
              </a:rPr>
              <a:t>T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Node&lt;T&gt;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getNext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(Node&lt;T&gt; next)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next;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latin typeface="Consolas"/>
              </a:rPr>
              <a:t>T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getData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latin typeface="Consolas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data)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data;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6" name="Ellipse 5"/>
          <p:cNvSpPr/>
          <p:nvPr/>
        </p:nvSpPr>
        <p:spPr>
          <a:xfrm>
            <a:off x="3431705" y="2556186"/>
            <a:ext cx="853579" cy="42182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3157315" y="2919500"/>
            <a:ext cx="853579" cy="42182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3071665" y="4007424"/>
            <a:ext cx="853579" cy="42182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4285284" y="4637719"/>
            <a:ext cx="853579" cy="42182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6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Solution: </a:t>
            </a:r>
            <a:r>
              <a:rPr lang="de-DE" dirty="0" err="1"/>
              <a:t>Generics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Idea</a:t>
            </a:r>
            <a:r>
              <a:rPr lang="de-DE" dirty="0" smtClean="0"/>
              <a:t>: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generic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structures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independent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concrete</a:t>
            </a:r>
            <a:r>
              <a:rPr lang="de-DE" dirty="0" smtClean="0"/>
              <a:t> type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dirty="0"/>
              <a:t>Liste, Queue, etc.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b="1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defines</a:t>
            </a:r>
            <a:r>
              <a:rPr lang="de-DE" dirty="0" smtClean="0"/>
              <a:t> (not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who</a:t>
            </a:r>
            <a:r>
              <a:rPr lang="de-DE" dirty="0" smtClean="0"/>
              <a:t> </a:t>
            </a:r>
            <a:r>
              <a:rPr lang="de-DE" dirty="0" err="1" smtClean="0"/>
              <a:t>implements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)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So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generics</a:t>
            </a:r>
            <a:r>
              <a:rPr lang="de-DE" dirty="0" smtClean="0"/>
              <a:t>?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Parametric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The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type variables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uninstanitated</a:t>
            </a:r>
            <a:r>
              <a:rPr lang="de-DE" dirty="0" smtClean="0"/>
              <a:t> at </a:t>
            </a:r>
            <a:r>
              <a:rPr lang="de-DE" dirty="0" err="1" smtClean="0"/>
              <a:t>implementation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These type variables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specificied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endParaRPr lang="de-DE" dirty="0" smtClean="0"/>
          </a:p>
          <a:p>
            <a:pPr lvl="1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Since</a:t>
            </a:r>
            <a:r>
              <a:rPr lang="de-DE" dirty="0" smtClean="0"/>
              <a:t> Java 1.5: </a:t>
            </a:r>
            <a:r>
              <a:rPr lang="de-DE" dirty="0" err="1" smtClean="0"/>
              <a:t>Concrete</a:t>
            </a:r>
            <a:r>
              <a:rPr lang="de-DE" dirty="0" smtClean="0"/>
              <a:t> type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specified</a:t>
            </a:r>
            <a:r>
              <a:rPr lang="de-DE" dirty="0" smtClean="0"/>
              <a:t> in angle </a:t>
            </a:r>
            <a:r>
              <a:rPr lang="de-DE" dirty="0" err="1" smtClean="0"/>
              <a:t>brackets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CE4A40-50F0-42B1-80D5-E07200BF1FC6}" type="slidenum">
              <a:rPr lang="de-DE"/>
              <a:pPr>
                <a:defRPr/>
              </a:pPr>
              <a:t>19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Implement</a:t>
            </a:r>
            <a:r>
              <a:rPr lang="de-DE" dirty="0" smtClean="0"/>
              <a:t> a Queue </a:t>
            </a:r>
            <a:r>
              <a:rPr lang="de-DE" dirty="0" err="1" smtClean="0"/>
              <a:t>based</a:t>
            </a:r>
            <a:r>
              <a:rPr lang="de-DE" dirty="0" smtClean="0"/>
              <a:t> on a </a:t>
            </a:r>
            <a:r>
              <a:rPr lang="de-DE" dirty="0" err="1" smtClean="0"/>
              <a:t>list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offer</a:t>
            </a:r>
            <a:r>
              <a:rPr lang="de-DE" dirty="0"/>
              <a:t>([Type] [Name</a:t>
            </a:r>
            <a:r>
              <a:rPr lang="de-DE" dirty="0" smtClean="0"/>
              <a:t>]): Add </a:t>
            </a:r>
            <a:r>
              <a:rPr lang="de-DE" dirty="0" err="1" smtClean="0"/>
              <a:t>element</a:t>
            </a:r>
            <a:endParaRPr lang="de-DE" dirty="0"/>
          </a:p>
          <a:p>
            <a:pPr lvl="1"/>
            <a:r>
              <a:rPr lang="de-DE" dirty="0" smtClean="0"/>
              <a:t>[</a:t>
            </a:r>
            <a:r>
              <a:rPr lang="de-DE" dirty="0"/>
              <a:t>Type] </a:t>
            </a:r>
            <a:r>
              <a:rPr lang="de-DE" dirty="0" err="1"/>
              <a:t>peek</a:t>
            </a:r>
            <a:r>
              <a:rPr lang="de-DE" dirty="0" smtClean="0"/>
              <a:t>(): Show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element</a:t>
            </a:r>
            <a:endParaRPr lang="de-DE" dirty="0"/>
          </a:p>
          <a:p>
            <a:pPr lvl="1"/>
            <a:r>
              <a:rPr lang="de-DE" dirty="0" smtClean="0"/>
              <a:t>[</a:t>
            </a:r>
            <a:r>
              <a:rPr lang="de-DE" dirty="0"/>
              <a:t>Type] </a:t>
            </a:r>
            <a:r>
              <a:rPr lang="de-DE" dirty="0" err="1"/>
              <a:t>poll</a:t>
            </a:r>
            <a:r>
              <a:rPr lang="de-DE" dirty="0"/>
              <a:t> </a:t>
            </a:r>
            <a:r>
              <a:rPr lang="de-DE" dirty="0" smtClean="0"/>
              <a:t>(): Remove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element</a:t>
            </a:r>
            <a:endParaRPr lang="de-DE" dirty="0" smtClean="0"/>
          </a:p>
          <a:p>
            <a:pPr lvl="1"/>
            <a:r>
              <a:rPr lang="de-DE" dirty="0" err="1" smtClean="0"/>
              <a:t>display</a:t>
            </a:r>
            <a:r>
              <a:rPr lang="de-DE" dirty="0" smtClean="0"/>
              <a:t>(): Show all </a:t>
            </a:r>
            <a:r>
              <a:rPr lang="de-DE" dirty="0" err="1" smtClean="0"/>
              <a:t>elements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Queue</a:t>
            </a:r>
          </a:p>
          <a:p>
            <a:pPr lvl="1"/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084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 </a:t>
            </a:r>
            <a:r>
              <a:rPr lang="de-DE" dirty="0"/>
              <a:t>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a </a:t>
            </a:r>
            <a:r>
              <a:rPr lang="de-DE" dirty="0" err="1" smtClean="0"/>
              <a:t>generic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,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explicitly</a:t>
            </a:r>
            <a:endParaRPr lang="de-DE" dirty="0"/>
          </a:p>
          <a:p>
            <a:endParaRPr lang="de-DE" dirty="0">
              <a:solidFill>
                <a:srgbClr val="FF0000"/>
              </a:solidFill>
            </a:endParaRPr>
          </a:p>
          <a:p>
            <a:r>
              <a:rPr lang="de-DE" dirty="0" smtClean="0"/>
              <a:t>T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place</a:t>
            </a:r>
            <a:r>
              <a:rPr lang="de-DE" dirty="0" smtClean="0"/>
              <a:t> holder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parametric</a:t>
            </a:r>
            <a:r>
              <a:rPr lang="de-DE" dirty="0" smtClean="0"/>
              <a:t> type </a:t>
            </a:r>
            <a:r>
              <a:rPr lang="de-DE" dirty="0" err="1" smtClean="0"/>
              <a:t>element</a:t>
            </a:r>
            <a:endParaRPr lang="de-DE" dirty="0" smtClean="0"/>
          </a:p>
          <a:p>
            <a:pPr lvl="1"/>
            <a:r>
              <a:rPr lang="de-DE" dirty="0" smtClean="0"/>
              <a:t>Can also </a:t>
            </a:r>
            <a:r>
              <a:rPr lang="de-DE" dirty="0" err="1" smtClean="0"/>
              <a:t>have</a:t>
            </a:r>
            <a:r>
              <a:rPr lang="de-DE" dirty="0" smtClean="0"/>
              <a:t> a different </a:t>
            </a:r>
            <a:r>
              <a:rPr lang="de-DE" dirty="0" err="1" smtClean="0"/>
              <a:t>name</a:t>
            </a:r>
            <a:r>
              <a:rPr lang="de-DE" dirty="0" smtClean="0"/>
              <a:t>, but T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convention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short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template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Most </a:t>
            </a:r>
            <a:r>
              <a:rPr lang="de-DE" dirty="0" err="1" smtClean="0"/>
              <a:t>often</a:t>
            </a:r>
            <a:r>
              <a:rPr lang="de-DE" dirty="0" smtClean="0"/>
              <a:t>,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upper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letters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A7A2C-927C-4968-9A9F-E23ED8898889}" type="slidenum">
              <a:rPr lang="de-DE"/>
              <a:pPr>
                <a:defRPr/>
              </a:pPr>
              <a:t>20</a:t>
            </a:fld>
            <a:endParaRPr lang="de-DE"/>
          </a:p>
        </p:txBody>
      </p:sp>
      <p:sp>
        <p:nvSpPr>
          <p:cNvPr id="29699" name="Rechteck 4"/>
          <p:cNvSpPr>
            <a:spLocks noChangeArrowheads="1"/>
          </p:cNvSpPr>
          <p:nvPr/>
        </p:nvSpPr>
        <p:spPr bwMode="auto">
          <a:xfrm>
            <a:off x="3863976" y="2565400"/>
            <a:ext cx="3349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&lt;T&gt; {…}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</a:t>
            </a:r>
            <a:r>
              <a:rPr lang="de-DE" dirty="0" smtClean="0"/>
              <a:t>II</a:t>
            </a:r>
            <a:endParaRPr lang="de-DE" dirty="0"/>
          </a:p>
        </p:txBody>
      </p:sp>
      <p:sp>
        <p:nvSpPr>
          <p:cNvPr id="30722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Everywhere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added</a:t>
            </a:r>
            <a:r>
              <a:rPr lang="de-DE" dirty="0" smtClean="0"/>
              <a:t> a </a:t>
            </a:r>
            <a:r>
              <a:rPr lang="de-DE" dirty="0" err="1" smtClean="0"/>
              <a:t>concrete</a:t>
            </a:r>
            <a:r>
              <a:rPr lang="de-DE" dirty="0" smtClean="0"/>
              <a:t> type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a </a:t>
            </a:r>
            <a:r>
              <a:rPr lang="de-DE" dirty="0" err="1" smtClean="0"/>
              <a:t>generic</a:t>
            </a:r>
            <a:r>
              <a:rPr lang="de-DE" dirty="0" smtClean="0"/>
              <a:t> type </a:t>
            </a:r>
            <a:r>
              <a:rPr lang="de-DE" dirty="0" err="1" smtClean="0"/>
              <a:t>instead</a:t>
            </a:r>
            <a:r>
              <a:rPr lang="de-DE" dirty="0" smtClean="0"/>
              <a:t>,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identifier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A1591D-D574-414E-A5F6-210E14C2AFCF}" type="slidenum">
              <a:rPr lang="de-DE"/>
              <a:pPr>
                <a:defRPr/>
              </a:pPr>
              <a:t>21</a:t>
            </a:fld>
            <a:endParaRPr lang="de-DE"/>
          </a:p>
        </p:txBody>
      </p:sp>
      <p:sp>
        <p:nvSpPr>
          <p:cNvPr id="4" name="Rechteck 3"/>
          <p:cNvSpPr>
            <a:spLocks noChangeArrowheads="1"/>
          </p:cNvSpPr>
          <p:nvPr/>
        </p:nvSpPr>
        <p:spPr bwMode="auto">
          <a:xfrm>
            <a:off x="1703389" y="3573464"/>
            <a:ext cx="3455987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toString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"{"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"} 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1703388" y="3141663"/>
            <a:ext cx="18290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Non-</a:t>
            </a:r>
            <a:r>
              <a:rPr lang="de-DE" dirty="0" err="1" smtClean="0">
                <a:latin typeface="Calibri" pitchFamily="34" charset="0"/>
              </a:rPr>
              <a:t>generic</a:t>
            </a:r>
            <a:r>
              <a:rPr lang="de-DE" dirty="0" smtClean="0">
                <a:latin typeface="Calibri" pitchFamily="34" charset="0"/>
              </a:rPr>
              <a:t> (</a:t>
            </a:r>
            <a:r>
              <a:rPr lang="de-DE" dirty="0" err="1" smtClean="0">
                <a:latin typeface="Calibri" pitchFamily="34" charset="0"/>
              </a:rPr>
              <a:t>old</a:t>
            </a:r>
            <a:r>
              <a:rPr lang="de-DE" dirty="0" smtClean="0">
                <a:latin typeface="Calibri" pitchFamily="34" charset="0"/>
              </a:rPr>
              <a:t>)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5159376" y="4724400"/>
            <a:ext cx="72072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6024564" y="3573464"/>
            <a:ext cx="3455987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FF0000"/>
                </a:solidFill>
                <a:latin typeface="Consolas" pitchFamily="49" charset="0"/>
              </a:rPr>
              <a:t>&lt;T&gt;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>
                <a:solidFill>
                  <a:srgbClr val="FF0000"/>
                </a:solidFill>
                <a:latin typeface="Consolas" pitchFamily="49" charset="0"/>
              </a:rPr>
              <a:t>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FF0000"/>
                </a:solidFill>
                <a:latin typeface="Consolas" pitchFamily="49" charset="0"/>
              </a:rPr>
              <a:t>&lt;T&gt;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>
                <a:solidFill>
                  <a:srgbClr val="FF0000"/>
                </a:solidFill>
                <a:latin typeface="Consolas" pitchFamily="49" charset="0"/>
              </a:rPr>
              <a:t>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toString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"{"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"} 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6024564" y="3141663"/>
            <a:ext cx="15091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Generic</a:t>
            </a:r>
            <a:r>
              <a:rPr lang="de-DE" dirty="0" smtClean="0">
                <a:latin typeface="Calibri" pitchFamily="34" charset="0"/>
              </a:rPr>
              <a:t> (</a:t>
            </a:r>
            <a:r>
              <a:rPr lang="de-DE" dirty="0" err="1" smtClean="0">
                <a:latin typeface="Calibri" pitchFamily="34" charset="0"/>
              </a:rPr>
              <a:t>new</a:t>
            </a:r>
            <a:r>
              <a:rPr lang="de-DE" dirty="0" smtClean="0">
                <a:latin typeface="Calibri" pitchFamily="34" charset="0"/>
              </a:rPr>
              <a:t>)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7608889" y="4149725"/>
            <a:ext cx="115093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8975725" y="3573463"/>
            <a:ext cx="19446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Use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generic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node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18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91626" y="3068638"/>
            <a:ext cx="50006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0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List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generic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BF57-903E-462B-8EFD-CE53DD114E5E}" type="slidenum">
              <a:rPr lang="de-DE"/>
              <a:pPr>
                <a:defRPr/>
              </a:pPr>
              <a:t>22</a:t>
            </a:fld>
            <a:endParaRPr lang="de-DE"/>
          </a:p>
        </p:txBody>
      </p:sp>
      <p:sp>
        <p:nvSpPr>
          <p:cNvPr id="3174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Excercise</a:t>
            </a:r>
            <a:endParaRPr lang="de-DE" dirty="0"/>
          </a:p>
        </p:txBody>
      </p:sp>
      <p:sp>
        <p:nvSpPr>
          <p:cNvPr id="31747" name="Rechteck 5"/>
          <p:cNvSpPr>
            <a:spLocks noChangeArrowheads="1"/>
          </p:cNvSpPr>
          <p:nvPr/>
        </p:nvSpPr>
        <p:spPr bwMode="auto">
          <a:xfrm>
            <a:off x="1558926" y="3130625"/>
            <a:ext cx="4537075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List      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rear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List() {</a:t>
            </a:r>
          </a:p>
          <a:p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  front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rear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boolean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isEmpty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==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printContent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  for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(Node it = </a:t>
            </a:r>
            <a:r>
              <a:rPr lang="en-US" sz="12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; it != </a:t>
            </a:r>
            <a:r>
              <a:rPr lang="en-US" sz="1200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; it =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it.</a:t>
            </a:r>
            <a:r>
              <a:rPr lang="en-US" sz="12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.print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it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de-DE" sz="1200" dirty="0">
              <a:latin typeface="Consolas" pitchFamily="49" charset="0"/>
            </a:endParaRPr>
          </a:p>
          <a:p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31748" name="Rechteck 6"/>
          <p:cNvSpPr>
            <a:spLocks noChangeArrowheads="1"/>
          </p:cNvSpPr>
          <p:nvPr/>
        </p:nvSpPr>
        <p:spPr bwMode="auto">
          <a:xfrm>
            <a:off x="6252716" y="3075061"/>
            <a:ext cx="45720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addAt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position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n = </a:t>
            </a:r>
            <a:r>
              <a:rPr lang="de-DE" sz="12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position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== 0)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addFront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i = 1; n !=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&amp;&amp; i &lt;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position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 ++i)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n 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(n !=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add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(n,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);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}}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addFront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n =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  front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n;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…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49" name="Rechteck 9"/>
          <p:cNvSpPr>
            <a:spLocks noChangeArrowheads="1"/>
          </p:cNvSpPr>
          <p:nvPr/>
        </p:nvSpPr>
        <p:spPr bwMode="auto">
          <a:xfrm>
            <a:off x="9768408" y="4430266"/>
            <a:ext cx="15533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3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 5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minutes</a:t>
            </a:r>
            <a:endParaRPr lang="de-DE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9019612" y="3047103"/>
            <a:ext cx="28405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8111656" y="5051423"/>
            <a:ext cx="28405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122464" y="3100983"/>
            <a:ext cx="49986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451492" y="3300747"/>
            <a:ext cx="1944216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6425307" y="3263910"/>
            <a:ext cx="22236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FF0000"/>
                </a:solidFill>
                <a:latin typeface="Consolas" pitchFamily="49" charset="0"/>
              </a:rPr>
              <a:t>&lt;T&gt;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n = </a:t>
            </a:r>
            <a:r>
              <a:rPr lang="de-DE" sz="12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17" name="Rechteck 16"/>
          <p:cNvSpPr/>
          <p:nvPr/>
        </p:nvSpPr>
        <p:spPr>
          <a:xfrm>
            <a:off x="6287641" y="5314749"/>
            <a:ext cx="252028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6255892" y="5276081"/>
            <a:ext cx="31582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FF0000"/>
                </a:solidFill>
                <a:latin typeface="Consolas" pitchFamily="49" charset="0"/>
              </a:rPr>
              <a:t>&lt;T&gt;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n =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</p:txBody>
      </p:sp>
      <p:sp>
        <p:nvSpPr>
          <p:cNvPr id="19" name="Rechteck 18"/>
          <p:cNvSpPr/>
          <p:nvPr/>
        </p:nvSpPr>
        <p:spPr>
          <a:xfrm>
            <a:off x="1807270" y="5740447"/>
            <a:ext cx="414471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/>
          <p:cNvSpPr/>
          <p:nvPr/>
        </p:nvSpPr>
        <p:spPr>
          <a:xfrm>
            <a:off x="1633662" y="5690910"/>
            <a:ext cx="46875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 for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(Node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</a:rPr>
              <a:t>&lt;T&gt;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it = </a:t>
            </a:r>
            <a:r>
              <a:rPr lang="en-US" sz="12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; it != </a:t>
            </a:r>
            <a:r>
              <a:rPr lang="en-US" sz="1200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; it =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it.</a:t>
            </a:r>
            <a:r>
              <a:rPr lang="en-US" sz="12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1606390" y="3380283"/>
            <a:ext cx="2905435" cy="337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1559496" y="3314948"/>
            <a:ext cx="26658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FF0000"/>
                </a:solidFill>
                <a:latin typeface="Consolas" pitchFamily="49" charset="0"/>
              </a:rPr>
              <a:t>&lt;T&gt;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0"/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FF0000"/>
                </a:solidFill>
                <a:latin typeface="Consolas" pitchFamily="49" charset="0"/>
              </a:rPr>
              <a:t>&lt;T&gt;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rear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2" grpId="0" animBg="1"/>
      <p:bldP spid="7" grpId="0" animBg="1"/>
      <p:bldP spid="6" grpId="0"/>
      <p:bldP spid="17" grpId="0" animBg="1"/>
      <p:bldP spid="18" grpId="0"/>
      <p:bldP spid="19" grpId="0" animBg="1"/>
      <p:bldP spid="20" grpId="0"/>
      <p:bldP spid="21" grpId="0" animBg="1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Interlude</a:t>
            </a:r>
            <a:r>
              <a:rPr lang="de-DE" dirty="0" smtClean="0"/>
              <a:t>: </a:t>
            </a:r>
            <a:r>
              <a:rPr lang="de-DE" dirty="0"/>
              <a:t>Wrapper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Problem: Java </a:t>
            </a:r>
            <a:r>
              <a:rPr lang="de-DE" dirty="0" err="1" smtClean="0"/>
              <a:t>knows</a:t>
            </a:r>
            <a:r>
              <a:rPr lang="de-DE" dirty="0" smtClean="0"/>
              <a:t> </a:t>
            </a:r>
            <a:r>
              <a:rPr lang="de-DE" dirty="0" err="1" smtClean="0"/>
              <a:t>polymorphism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endParaRPr lang="de-DE" dirty="0"/>
          </a:p>
          <a:p>
            <a:pPr lvl="1"/>
            <a:r>
              <a:rPr lang="de-DE" dirty="0" smtClean="0"/>
              <a:t>Thus, primitive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cannot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generics</a:t>
            </a:r>
            <a:endParaRPr lang="de-DE" dirty="0"/>
          </a:p>
          <a:p>
            <a:pPr lvl="1"/>
            <a:r>
              <a:rPr lang="de-DE" b="1" dirty="0" smtClean="0">
                <a:solidFill>
                  <a:srgbClr val="AB9DDB"/>
                </a:solidFill>
              </a:rPr>
              <a:t>Not </a:t>
            </a:r>
            <a:r>
              <a:rPr lang="de-DE" b="1" dirty="0" err="1" smtClean="0">
                <a:solidFill>
                  <a:srgbClr val="AB9DDB"/>
                </a:solidFill>
              </a:rPr>
              <a:t>allowed</a:t>
            </a:r>
            <a:r>
              <a:rPr lang="de-DE" dirty="0" smtClean="0">
                <a:solidFill>
                  <a:srgbClr val="FF0000"/>
                </a:solidFill>
              </a:rPr>
              <a:t>:</a:t>
            </a:r>
            <a:endParaRPr lang="de-DE" dirty="0">
              <a:solidFill>
                <a:srgbClr val="FF0000"/>
              </a:solidFill>
            </a:endParaRPr>
          </a:p>
          <a:p>
            <a:pPr lvl="1"/>
            <a:r>
              <a:rPr lang="de-DE" dirty="0" smtClean="0"/>
              <a:t>A </a:t>
            </a:r>
            <a:r>
              <a:rPr lang="de-DE" dirty="0" err="1" smtClean="0"/>
              <a:t>generic</a:t>
            </a:r>
            <a:r>
              <a:rPr lang="de-DE" dirty="0" smtClean="0"/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List</a:t>
            </a:r>
            <a:r>
              <a:rPr lang="de-DE" dirty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contain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!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 smtClean="0"/>
              <a:t>Solution:</a:t>
            </a:r>
            <a:endParaRPr lang="de-DE" dirty="0"/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wrapper</a:t>
            </a:r>
            <a:r>
              <a:rPr lang="de-DE" dirty="0"/>
              <a:t>: </a:t>
            </a:r>
            <a:r>
              <a:rPr lang="de-DE" dirty="0" smtClean="0"/>
              <a:t>a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"</a:t>
            </a:r>
            <a:r>
              <a:rPr lang="de-DE" dirty="0" err="1" smtClean="0"/>
              <a:t>wraps</a:t>
            </a:r>
            <a:r>
              <a:rPr lang="de-DE" dirty="0" smtClean="0"/>
              <a:t>" a variable </a:t>
            </a:r>
            <a:r>
              <a:rPr lang="de-DE" dirty="0" err="1" smtClean="0"/>
              <a:t>of</a:t>
            </a:r>
            <a:r>
              <a:rPr lang="de-DE" dirty="0" smtClean="0"/>
              <a:t> a primitive type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B7BDC-4F27-4CBA-96D5-6D2D0D04B92B}" type="slidenum">
              <a:rPr lang="de-DE"/>
              <a:pPr>
                <a:defRPr/>
              </a:pPr>
              <a:t>23</a:t>
            </a:fld>
            <a:endParaRPr lang="de-DE"/>
          </a:p>
        </p:txBody>
      </p:sp>
      <p:sp>
        <p:nvSpPr>
          <p:cNvPr id="33795" name="Rechteck 3"/>
          <p:cNvSpPr>
            <a:spLocks noChangeArrowheads="1"/>
          </p:cNvSpPr>
          <p:nvPr/>
        </p:nvSpPr>
        <p:spPr bwMode="auto">
          <a:xfrm>
            <a:off x="4169345" y="3059112"/>
            <a:ext cx="6607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List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&lt;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&gt;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a1 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List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&lt;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&gt;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Idea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Wrappers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Encapsulate</a:t>
            </a:r>
            <a:r>
              <a:rPr lang="de-DE" dirty="0" smtClean="0"/>
              <a:t> ("</a:t>
            </a:r>
            <a:r>
              <a:rPr lang="de-DE" dirty="0" err="1" smtClean="0"/>
              <a:t>wrap</a:t>
            </a:r>
            <a:r>
              <a:rPr lang="de-DE" dirty="0" smtClean="0"/>
              <a:t>") </a:t>
            </a:r>
            <a:r>
              <a:rPr lang="de-DE" dirty="0" err="1" smtClean="0"/>
              <a:t>primivite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in </a:t>
            </a:r>
            <a:r>
              <a:rPr lang="de-DE" dirty="0" err="1" smtClean="0"/>
              <a:t>classes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Package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java.lang</a:t>
            </a:r>
            <a:r>
              <a:rPr lang="de-DE" dirty="0" smtClean="0"/>
              <a:t> </a:t>
            </a:r>
            <a:r>
              <a:rPr lang="de-DE" dirty="0" err="1" smtClean="0"/>
              <a:t>provides</a:t>
            </a:r>
            <a:r>
              <a:rPr lang="de-DE" dirty="0" smtClean="0"/>
              <a:t> </a:t>
            </a:r>
            <a:r>
              <a:rPr lang="de-DE" dirty="0" err="1" smtClean="0"/>
              <a:t>wrappers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ist primitive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: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Byte, Short, Integer, Long, Boolean, Float, Double, Character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>
              <a:latin typeface="+mj-lt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>
                <a:latin typeface="+mj-lt"/>
                <a:cs typeface="Consolas" pitchFamily="49" charset="0"/>
              </a:rPr>
              <a:t>The </a:t>
            </a:r>
            <a:r>
              <a:rPr lang="de-DE" dirty="0" err="1" smtClean="0">
                <a:latin typeface="+mj-lt"/>
                <a:cs typeface="Consolas" pitchFamily="49" charset="0"/>
              </a:rPr>
              <a:t>can</a:t>
            </a:r>
            <a:r>
              <a:rPr lang="de-DE" dirty="0" smtClean="0">
                <a:latin typeface="+mj-lt"/>
                <a:cs typeface="Consolas" pitchFamily="49" charset="0"/>
              </a:rPr>
              <a:t> </a:t>
            </a:r>
            <a:r>
              <a:rPr lang="de-DE" dirty="0" err="1" smtClean="0">
                <a:latin typeface="+mj-lt"/>
                <a:cs typeface="Consolas" pitchFamily="49" charset="0"/>
              </a:rPr>
              <a:t>be</a:t>
            </a:r>
            <a:r>
              <a:rPr lang="de-DE" dirty="0" smtClean="0">
                <a:latin typeface="+mj-lt"/>
                <a:cs typeface="Consolas" pitchFamily="49" charset="0"/>
              </a:rPr>
              <a:t> </a:t>
            </a:r>
            <a:r>
              <a:rPr lang="de-DE" dirty="0" err="1" smtClean="0">
                <a:latin typeface="+mj-lt"/>
                <a:cs typeface="Consolas" pitchFamily="49" charset="0"/>
              </a:rPr>
              <a:t>boxed</a:t>
            </a:r>
            <a:r>
              <a:rPr lang="de-DE" dirty="0" smtClean="0">
                <a:latin typeface="+mj-lt"/>
                <a:cs typeface="Consolas" pitchFamily="49" charset="0"/>
              </a:rPr>
              <a:t> </a:t>
            </a:r>
            <a:r>
              <a:rPr lang="de-DE" dirty="0" err="1" smtClean="0">
                <a:latin typeface="+mj-lt"/>
                <a:cs typeface="Consolas" pitchFamily="49" charset="0"/>
              </a:rPr>
              <a:t>and</a:t>
            </a:r>
            <a:r>
              <a:rPr lang="de-DE" dirty="0" smtClean="0">
                <a:latin typeface="+mj-lt"/>
                <a:cs typeface="Consolas" pitchFamily="49" charset="0"/>
              </a:rPr>
              <a:t> </a:t>
            </a:r>
            <a:r>
              <a:rPr lang="de-DE" dirty="0" err="1" smtClean="0">
                <a:latin typeface="+mj-lt"/>
                <a:cs typeface="Consolas" pitchFamily="49" charset="0"/>
              </a:rPr>
              <a:t>unboxed</a:t>
            </a:r>
            <a:r>
              <a:rPr lang="de-DE" dirty="0" smtClean="0">
                <a:latin typeface="+mj-lt"/>
                <a:cs typeface="Consolas" pitchFamily="49" charset="0"/>
              </a:rPr>
              <a:t>, </a:t>
            </a:r>
            <a:r>
              <a:rPr lang="de-DE" dirty="0" err="1" smtClean="0">
                <a:latin typeface="+mj-lt"/>
                <a:cs typeface="Consolas" pitchFamily="49" charset="0"/>
              </a:rPr>
              <a:t>which</a:t>
            </a:r>
            <a:r>
              <a:rPr lang="de-DE" dirty="0" smtClean="0">
                <a:latin typeface="+mj-lt"/>
                <a:cs typeface="Consolas" pitchFamily="49" charset="0"/>
              </a:rPr>
              <a:t> </a:t>
            </a:r>
            <a:r>
              <a:rPr lang="de-DE" dirty="0" err="1" smtClean="0">
                <a:latin typeface="+mj-lt"/>
                <a:cs typeface="Consolas" pitchFamily="49" charset="0"/>
              </a:rPr>
              <a:t>may</a:t>
            </a:r>
            <a:r>
              <a:rPr lang="de-DE" dirty="0" smtClean="0">
                <a:latin typeface="+mj-lt"/>
                <a:cs typeface="Consolas" pitchFamily="49" charset="0"/>
              </a:rPr>
              <a:t> also happen </a:t>
            </a:r>
            <a:r>
              <a:rPr lang="de-DE" dirty="0" err="1" smtClean="0">
                <a:latin typeface="+mj-lt"/>
                <a:cs typeface="Consolas" pitchFamily="49" charset="0"/>
              </a:rPr>
              <a:t>automatically</a:t>
            </a:r>
            <a:endParaRPr lang="de-DE" dirty="0" smtClean="0">
              <a:latin typeface="+mj-lt"/>
              <a:cs typeface="Consolas" pitchFamily="49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1A110E-3881-45BE-9913-679663E8F6A5}" type="slidenum">
              <a:rPr lang="de-DE"/>
              <a:pPr>
                <a:defRPr/>
              </a:pPr>
              <a:t>24</a:t>
            </a:fld>
            <a:endParaRPr lang="de-DE"/>
          </a:p>
        </p:txBody>
      </p:sp>
      <p:sp>
        <p:nvSpPr>
          <p:cNvPr id="4" name="Gleichschenkliges Dreieck 3"/>
          <p:cNvSpPr/>
          <p:nvPr/>
        </p:nvSpPr>
        <p:spPr>
          <a:xfrm>
            <a:off x="3503613" y="2781300"/>
            <a:ext cx="1079500" cy="86360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de-DE" sz="16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096000" y="2781300"/>
            <a:ext cx="2520950" cy="863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>
            <a:off x="7464425" y="2781300"/>
            <a:ext cx="1079500" cy="86360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de-DE" sz="16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6096001" y="3275014"/>
            <a:ext cx="10715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Integer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5016500" y="3213100"/>
            <a:ext cx="50323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>
            <a:spLocks noChangeArrowheads="1"/>
          </p:cNvSpPr>
          <p:nvPr/>
        </p:nvSpPr>
        <p:spPr bwMode="auto">
          <a:xfrm>
            <a:off x="3503613" y="2492375"/>
            <a:ext cx="1149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Prim. t</a:t>
            </a:r>
            <a:r>
              <a:rPr lang="de-DE" dirty="0" smtClean="0">
                <a:latin typeface="Calibri" pitchFamily="34" charset="0"/>
              </a:rPr>
              <a:t>ype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6096001" y="2492375"/>
            <a:ext cx="24559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Complex</a:t>
            </a:r>
            <a:r>
              <a:rPr lang="de-DE" dirty="0" smtClean="0">
                <a:latin typeface="Calibri" pitchFamily="34" charset="0"/>
              </a:rPr>
              <a:t> type (</a:t>
            </a:r>
            <a:r>
              <a:rPr lang="de-DE" dirty="0" err="1" smtClean="0">
                <a:latin typeface="Calibri" pitchFamily="34" charset="0"/>
              </a:rPr>
              <a:t>wrapper</a:t>
            </a:r>
            <a:r>
              <a:rPr lang="de-DE" dirty="0">
                <a:latin typeface="Calibri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6" grpId="0" animBg="1"/>
      <p:bldP spid="8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Implementing</a:t>
            </a:r>
            <a:r>
              <a:rPr lang="de-DE" dirty="0" smtClean="0"/>
              <a:t> Wrappers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de-DE" sz="1800" dirty="0"/>
          </a:p>
          <a:p>
            <a:pPr marL="57150" indent="0">
              <a:buNone/>
            </a:pPr>
            <a:endParaRPr lang="de-DE" sz="1800" dirty="0"/>
          </a:p>
          <a:p>
            <a:pPr marL="57150" indent="0">
              <a:buNone/>
            </a:pPr>
            <a:r>
              <a:rPr lang="de-DE" sz="1800" dirty="0" err="1">
                <a:latin typeface="Consolas" pitchFamily="49" charset="0"/>
                <a:cs typeface="Consolas" pitchFamily="49" charset="0"/>
              </a:rPr>
              <a:t>list.add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(1); </a:t>
            </a:r>
            <a:r>
              <a:rPr lang="de-DE" sz="1800" dirty="0">
                <a:solidFill>
                  <a:srgbClr val="339D40"/>
                </a:solidFill>
                <a:latin typeface="+mj-lt"/>
                <a:cs typeface="Consolas" pitchFamily="49" charset="0"/>
              </a:rPr>
              <a:t>//1 </a:t>
            </a:r>
            <a:r>
              <a:rPr lang="de-DE" sz="1800" dirty="0" err="1" smtClean="0">
                <a:solidFill>
                  <a:srgbClr val="339D40"/>
                </a:solidFill>
                <a:latin typeface="+mj-lt"/>
                <a:cs typeface="Consolas" pitchFamily="49" charset="0"/>
              </a:rPr>
              <a:t>is</a:t>
            </a:r>
            <a:r>
              <a:rPr lang="de-DE" sz="1800" dirty="0" smtClean="0">
                <a:solidFill>
                  <a:srgbClr val="339D40"/>
                </a:solidFill>
                <a:latin typeface="+mj-lt"/>
                <a:cs typeface="Consolas" pitchFamily="49" charset="0"/>
              </a:rPr>
              <a:t> </a:t>
            </a:r>
            <a:r>
              <a:rPr lang="de-DE" sz="1800" dirty="0" err="1" smtClean="0">
                <a:solidFill>
                  <a:srgbClr val="339D40"/>
                </a:solidFill>
                <a:latin typeface="+mj-lt"/>
                <a:cs typeface="Consolas" pitchFamily="49" charset="0"/>
              </a:rPr>
              <a:t>automatically</a:t>
            </a:r>
            <a:r>
              <a:rPr lang="de-DE" sz="1800" dirty="0" smtClean="0">
                <a:solidFill>
                  <a:srgbClr val="339D40"/>
                </a:solidFill>
                <a:latin typeface="+mj-lt"/>
                <a:cs typeface="Consolas" pitchFamily="49" charset="0"/>
              </a:rPr>
              <a:t> </a:t>
            </a:r>
            <a:r>
              <a:rPr lang="de-DE" sz="1800" dirty="0" err="1" smtClean="0">
                <a:solidFill>
                  <a:srgbClr val="339D40"/>
                </a:solidFill>
                <a:latin typeface="+mj-lt"/>
                <a:cs typeface="Consolas" pitchFamily="49" charset="0"/>
              </a:rPr>
              <a:t>transformed</a:t>
            </a:r>
            <a:r>
              <a:rPr lang="de-DE" sz="1800" dirty="0" smtClean="0">
                <a:solidFill>
                  <a:srgbClr val="339D40"/>
                </a:solidFill>
                <a:latin typeface="+mj-lt"/>
                <a:cs typeface="Consolas" pitchFamily="49" charset="0"/>
              </a:rPr>
              <a:t> </a:t>
            </a:r>
            <a:r>
              <a:rPr lang="de-DE" sz="1800" dirty="0" err="1" smtClean="0">
                <a:solidFill>
                  <a:srgbClr val="339D40"/>
                </a:solidFill>
                <a:latin typeface="+mj-lt"/>
                <a:cs typeface="Consolas" pitchFamily="49" charset="0"/>
              </a:rPr>
              <a:t>to</a:t>
            </a:r>
            <a:r>
              <a:rPr lang="de-DE" sz="1800" dirty="0" smtClean="0">
                <a:solidFill>
                  <a:srgbClr val="339D40"/>
                </a:solidFill>
                <a:latin typeface="+mj-lt"/>
                <a:cs typeface="Consolas" pitchFamily="49" charset="0"/>
              </a:rPr>
              <a:t> Integer </a:t>
            </a:r>
            <a:r>
              <a:rPr lang="de-DE" sz="1800" dirty="0">
                <a:solidFill>
                  <a:srgbClr val="339D40"/>
                </a:solidFill>
                <a:latin typeface="+mj-lt"/>
                <a:cs typeface="Consolas" pitchFamily="49" charset="0"/>
              </a:rPr>
              <a:t>(=</a:t>
            </a:r>
            <a:r>
              <a:rPr lang="de-DE" sz="1800" dirty="0" err="1">
                <a:solidFill>
                  <a:srgbClr val="339D40"/>
                </a:solidFill>
                <a:latin typeface="+mj-lt"/>
                <a:cs typeface="Consolas" pitchFamily="49" charset="0"/>
              </a:rPr>
              <a:t>autoboxing</a:t>
            </a:r>
            <a:r>
              <a:rPr lang="de-DE" sz="1800" dirty="0">
                <a:solidFill>
                  <a:srgbClr val="339D40"/>
                </a:solidFill>
                <a:latin typeface="+mj-lt"/>
                <a:cs typeface="Consolas" pitchFamily="49" charset="0"/>
              </a:rPr>
              <a:t>)</a:t>
            </a:r>
          </a:p>
          <a:p>
            <a:pPr marL="57150" indent="0">
              <a:buNone/>
            </a:pPr>
            <a:r>
              <a:rPr lang="de-DE" sz="1800" dirty="0" err="1">
                <a:latin typeface="Consolas" pitchFamily="49" charset="0"/>
                <a:cs typeface="Consolas" pitchFamily="49" charset="0"/>
              </a:rPr>
              <a:t>list.add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8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 Integer(2));</a:t>
            </a:r>
          </a:p>
          <a:p>
            <a:pPr marL="57150" indent="0">
              <a:buNone/>
            </a:pPr>
            <a:endParaRPr lang="de-DE" sz="18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buNone/>
            </a:pPr>
            <a:r>
              <a:rPr lang="de-DE" sz="1800" dirty="0">
                <a:latin typeface="Consolas" pitchFamily="49" charset="0"/>
                <a:cs typeface="Consolas" pitchFamily="49" charset="0"/>
              </a:rPr>
              <a:t>Integer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num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= </a:t>
            </a:r>
            <a:r>
              <a:rPr lang="de-DE" sz="18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 Integer(3);</a:t>
            </a:r>
          </a:p>
          <a:p>
            <a:pPr marL="57150" indent="0">
              <a:buNone/>
            </a:pP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list.add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num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);</a:t>
            </a:r>
            <a:endParaRPr lang="de-DE" sz="18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buNone/>
            </a:pPr>
            <a:endParaRPr lang="de-DE" sz="18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buNone/>
            </a:pPr>
            <a:r>
              <a:rPr lang="de-DE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num.intValue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(); </a:t>
            </a:r>
            <a:r>
              <a:rPr lang="de-DE" sz="1800" dirty="0" smtClean="0">
                <a:solidFill>
                  <a:srgbClr val="339D40"/>
                </a:solidFill>
                <a:latin typeface="+mj-lt"/>
                <a:cs typeface="Consolas" pitchFamily="49" charset="0"/>
              </a:rPr>
              <a:t>//explicit </a:t>
            </a:r>
            <a:r>
              <a:rPr lang="de-DE" sz="1800" dirty="0" err="1" smtClean="0">
                <a:solidFill>
                  <a:srgbClr val="339D40"/>
                </a:solidFill>
                <a:latin typeface="+mj-lt"/>
                <a:cs typeface="Consolas" pitchFamily="49" charset="0"/>
              </a:rPr>
              <a:t>transformation</a:t>
            </a:r>
            <a:r>
              <a:rPr lang="de-DE" sz="1800" dirty="0" smtClean="0">
                <a:solidFill>
                  <a:srgbClr val="339D40"/>
                </a:solidFill>
                <a:latin typeface="+mj-lt"/>
                <a:cs typeface="Consolas" pitchFamily="49" charset="0"/>
              </a:rPr>
              <a:t> </a:t>
            </a:r>
            <a:r>
              <a:rPr lang="de-DE" sz="1800" dirty="0" err="1" smtClean="0">
                <a:solidFill>
                  <a:srgbClr val="339D40"/>
                </a:solidFill>
                <a:latin typeface="+mj-lt"/>
                <a:cs typeface="Consolas" pitchFamily="49" charset="0"/>
              </a:rPr>
              <a:t>to</a:t>
            </a:r>
            <a:r>
              <a:rPr lang="de-DE" sz="1800" dirty="0" smtClean="0">
                <a:solidFill>
                  <a:srgbClr val="339D40"/>
                </a:solidFill>
                <a:latin typeface="+mj-lt"/>
                <a:cs typeface="Consolas" pitchFamily="49" charset="0"/>
              </a:rPr>
              <a:t> primitive type </a:t>
            </a:r>
            <a:r>
              <a:rPr lang="de-DE" sz="1800" dirty="0">
                <a:solidFill>
                  <a:srgbClr val="339D40"/>
                </a:solidFill>
                <a:latin typeface="+mj-lt"/>
                <a:cs typeface="Consolas" pitchFamily="49" charset="0"/>
              </a:rPr>
              <a:t>(=</a:t>
            </a:r>
            <a:r>
              <a:rPr lang="de-DE" sz="1800" dirty="0" err="1">
                <a:solidFill>
                  <a:srgbClr val="339D40"/>
                </a:solidFill>
                <a:latin typeface="+mj-lt"/>
                <a:cs typeface="Consolas" pitchFamily="49" charset="0"/>
              </a:rPr>
              <a:t>unboxing</a:t>
            </a:r>
            <a:r>
              <a:rPr lang="de-DE" sz="1800" dirty="0">
                <a:solidFill>
                  <a:srgbClr val="339D40"/>
                </a:solidFill>
                <a:latin typeface="+mj-lt"/>
                <a:cs typeface="Consolas" pitchFamily="49" charset="0"/>
              </a:rPr>
              <a:t>)</a:t>
            </a:r>
          </a:p>
          <a:p>
            <a:pPr marL="57150" indent="0">
              <a:buNone/>
            </a:pPr>
            <a:endParaRPr lang="de-DE" sz="18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buNone/>
            </a:pPr>
            <a:r>
              <a:rPr lang="de-DE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 j = 4;</a:t>
            </a:r>
          </a:p>
          <a:p>
            <a:pPr marL="57150" indent="0">
              <a:buNone/>
            </a:pPr>
            <a:r>
              <a:rPr lang="de-DE" sz="1800" dirty="0">
                <a:latin typeface="Consolas" pitchFamily="49" charset="0"/>
                <a:cs typeface="Consolas" pitchFamily="49" charset="0"/>
              </a:rPr>
              <a:t>Integer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anotherNum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= </a:t>
            </a:r>
            <a:r>
              <a:rPr lang="de-DE" sz="1800" dirty="0" err="1">
                <a:latin typeface="Consolas" pitchFamily="49" charset="0"/>
                <a:cs typeface="Consolas" pitchFamily="49" charset="0"/>
              </a:rPr>
              <a:t>new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 Integer(j); </a:t>
            </a:r>
            <a:r>
              <a:rPr lang="de-DE" sz="1800" dirty="0" smtClean="0">
                <a:solidFill>
                  <a:srgbClr val="339D40"/>
                </a:solidFill>
                <a:cs typeface="Consolas" pitchFamily="49" charset="0"/>
              </a:rPr>
              <a:t>//</a:t>
            </a:r>
            <a:r>
              <a:rPr lang="de-DE" sz="1800" dirty="0">
                <a:solidFill>
                  <a:srgbClr val="339D40"/>
                </a:solidFill>
                <a:cs typeface="Consolas" pitchFamily="49" charset="0"/>
              </a:rPr>
              <a:t> explicit </a:t>
            </a:r>
            <a:r>
              <a:rPr lang="de-DE" sz="1800" dirty="0" err="1">
                <a:solidFill>
                  <a:srgbClr val="339D40"/>
                </a:solidFill>
                <a:cs typeface="Consolas" pitchFamily="49" charset="0"/>
              </a:rPr>
              <a:t>transformation</a:t>
            </a:r>
            <a:r>
              <a:rPr lang="de-DE" sz="1800" dirty="0">
                <a:solidFill>
                  <a:srgbClr val="339D40"/>
                </a:solidFill>
                <a:cs typeface="Consolas" pitchFamily="49" charset="0"/>
              </a:rPr>
              <a:t> </a:t>
            </a:r>
            <a:r>
              <a:rPr lang="de-DE" sz="1800" dirty="0" err="1">
                <a:solidFill>
                  <a:srgbClr val="339D40"/>
                </a:solidFill>
                <a:cs typeface="Consolas" pitchFamily="49" charset="0"/>
              </a:rPr>
              <a:t>to</a:t>
            </a:r>
            <a:r>
              <a:rPr lang="de-DE" sz="1800" dirty="0">
                <a:solidFill>
                  <a:srgbClr val="339D40"/>
                </a:solidFill>
                <a:cs typeface="Consolas" pitchFamily="49" charset="0"/>
              </a:rPr>
              <a:t> </a:t>
            </a:r>
            <a:r>
              <a:rPr lang="de-DE" sz="1800" dirty="0" err="1" smtClean="0">
                <a:solidFill>
                  <a:srgbClr val="339D40"/>
                </a:solidFill>
                <a:cs typeface="Consolas" pitchFamily="49" charset="0"/>
              </a:rPr>
              <a:t>complex</a:t>
            </a:r>
            <a:r>
              <a:rPr lang="de-DE" sz="1800" dirty="0" smtClean="0">
                <a:solidFill>
                  <a:srgbClr val="339D40"/>
                </a:solidFill>
                <a:cs typeface="Consolas" pitchFamily="49" charset="0"/>
              </a:rPr>
              <a:t> </a:t>
            </a:r>
            <a:r>
              <a:rPr lang="de-DE" sz="1800" dirty="0">
                <a:solidFill>
                  <a:srgbClr val="339D40"/>
                </a:solidFill>
                <a:cs typeface="Consolas" pitchFamily="49" charset="0"/>
              </a:rPr>
              <a:t>type </a:t>
            </a:r>
            <a:r>
              <a:rPr lang="de-DE" sz="1800" dirty="0" smtClean="0">
                <a:solidFill>
                  <a:srgbClr val="339D40"/>
                </a:solidFill>
                <a:cs typeface="Consolas" pitchFamily="49" charset="0"/>
              </a:rPr>
              <a:t>(=</a:t>
            </a:r>
            <a:r>
              <a:rPr lang="de-DE" sz="1800" dirty="0" err="1">
                <a:solidFill>
                  <a:srgbClr val="339D40"/>
                </a:solidFill>
                <a:cs typeface="Consolas" pitchFamily="49" charset="0"/>
              </a:rPr>
              <a:t>boxing</a:t>
            </a:r>
            <a:r>
              <a:rPr lang="de-DE" sz="1800" dirty="0">
                <a:solidFill>
                  <a:srgbClr val="339D40"/>
                </a:solidFill>
                <a:cs typeface="Consolas" pitchFamily="49" charset="0"/>
              </a:rPr>
              <a:t>)</a:t>
            </a:r>
          </a:p>
          <a:p>
            <a:pPr marL="57150" indent="0">
              <a:buNone/>
            </a:pPr>
            <a:endParaRPr lang="de-DE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B7BDC-4F27-4CBA-96D5-6D2D0D04B92B}" type="slidenum">
              <a:rPr lang="de-DE"/>
              <a:pPr>
                <a:defRPr/>
              </a:pPr>
              <a:t>25</a:t>
            </a:fld>
            <a:endParaRPr lang="de-DE"/>
          </a:p>
        </p:txBody>
      </p:sp>
      <p:sp>
        <p:nvSpPr>
          <p:cNvPr id="33795" name="Rechteck 3"/>
          <p:cNvSpPr>
            <a:spLocks noChangeArrowheads="1"/>
          </p:cNvSpPr>
          <p:nvPr/>
        </p:nvSpPr>
        <p:spPr bwMode="auto">
          <a:xfrm>
            <a:off x="2279577" y="1628800"/>
            <a:ext cx="6607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List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&lt;</a:t>
            </a:r>
            <a:r>
              <a:rPr lang="de-DE" dirty="0">
                <a:latin typeface="Consolas" pitchFamily="49" charset="0"/>
              </a:rPr>
              <a:t>Integer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&gt;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list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List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&lt;</a:t>
            </a:r>
            <a:r>
              <a:rPr lang="de-DE" dirty="0">
                <a:latin typeface="Consolas" pitchFamily="49" charset="0"/>
              </a:rPr>
              <a:t>Integer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&gt;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0796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Comparing</a:t>
            </a:r>
            <a:r>
              <a:rPr lang="de-DE" dirty="0" smtClean="0"/>
              <a:t> Wrappers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Careful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comparing</a:t>
            </a:r>
            <a:r>
              <a:rPr lang="de-DE" dirty="0" smtClean="0"/>
              <a:t> </a:t>
            </a:r>
            <a:r>
              <a:rPr lang="de-DE" dirty="0" err="1" smtClean="0"/>
              <a:t>wrappers</a:t>
            </a:r>
            <a:r>
              <a:rPr lang="de-DE" dirty="0" smtClean="0"/>
              <a:t>!</a:t>
            </a:r>
            <a:endParaRPr lang="de-DE" dirty="0"/>
          </a:p>
          <a:p>
            <a:r>
              <a:rPr lang="de-DE" dirty="0"/>
              <a:t>Wrapper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wrapper</a:t>
            </a:r>
            <a:r>
              <a:rPr lang="de-DE" dirty="0" smtClean="0"/>
              <a:t> variables </a:t>
            </a:r>
            <a:r>
              <a:rPr lang="de-DE" dirty="0" err="1" smtClean="0"/>
              <a:t>are</a:t>
            </a:r>
            <a:r>
              <a:rPr lang="de-DE" dirty="0" smtClean="0"/>
              <a:t>, </a:t>
            </a:r>
            <a:r>
              <a:rPr lang="de-DE" dirty="0" err="1" smtClean="0"/>
              <a:t>thus</a:t>
            </a:r>
            <a:r>
              <a:rPr lang="de-DE" dirty="0" smtClean="0"/>
              <a:t>, </a:t>
            </a:r>
            <a:r>
              <a:rPr lang="de-DE" dirty="0" err="1" smtClean="0"/>
              <a:t>references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F36E7B-1BBA-4443-A0D1-5A4242917FC7}" type="slidenum">
              <a:rPr lang="de-DE"/>
              <a:pPr>
                <a:defRPr/>
              </a:pPr>
              <a:t>26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2287588" y="3059113"/>
            <a:ext cx="489585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Integer i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Integer(32);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Integer j = </a:t>
            </a:r>
            <a:r>
              <a:rPr lang="de-DE" sz="1400" dirty="0">
                <a:latin typeface="Consolas" pitchFamily="49" charset="0"/>
              </a:rPr>
              <a:t>i;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Integer k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Integer(32);</a:t>
            </a:r>
            <a:endParaRPr lang="de-DE" sz="1400" dirty="0">
              <a:latin typeface="Calibri" pitchFamily="34" charset="0"/>
            </a:endParaRP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2270523" y="3773488"/>
            <a:ext cx="79756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(i == k) { </a:t>
            </a:r>
            <a:endParaRPr lang="en-US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true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false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de-DE" sz="1400" dirty="0">
              <a:latin typeface="Calibri" pitchFamily="34" charset="0"/>
            </a:endParaRPr>
          </a:p>
        </p:txBody>
      </p:sp>
      <p:pic>
        <p:nvPicPr>
          <p:cNvPr id="7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35738" y="3818740"/>
            <a:ext cx="500062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7183438" y="3880652"/>
            <a:ext cx="16487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„==" vs. </a:t>
            </a:r>
            <a:r>
              <a:rPr lang="de-DE" dirty="0" err="1" smtClean="0">
                <a:latin typeface="Calibri" pitchFamily="34" charset="0"/>
              </a:rPr>
              <a:t>equals</a:t>
            </a:r>
            <a:r>
              <a:rPr lang="de-DE" dirty="0" smtClean="0">
                <a:latin typeface="Calibri" pitchFamily="34" charset="0"/>
              </a:rPr>
              <a:t>!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2270523" y="4779730"/>
            <a:ext cx="79756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(i == j) { </a:t>
            </a:r>
            <a:endParaRPr lang="en-US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true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false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de-DE" sz="1400" dirty="0">
              <a:latin typeface="Calibri" pitchFamily="34" charset="0"/>
            </a:endParaRPr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2252015" y="5571238"/>
            <a:ext cx="7975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i.equals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(k)) { </a:t>
            </a:r>
            <a:endParaRPr lang="en-US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true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false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de-DE" sz="1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Boxing</a:t>
            </a:r>
            <a:r>
              <a:rPr lang="de-DE" dirty="0"/>
              <a:t>/</a:t>
            </a:r>
            <a:r>
              <a:rPr lang="de-DE" dirty="0" err="1"/>
              <a:t>Unboxing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Automatic</a:t>
            </a:r>
            <a:r>
              <a:rPr lang="de-DE" dirty="0" smtClean="0"/>
              <a:t> </a:t>
            </a:r>
            <a:r>
              <a:rPr lang="de-DE" dirty="0" err="1" smtClean="0"/>
              <a:t>implicit</a:t>
            </a:r>
            <a:r>
              <a:rPr lang="de-DE" dirty="0" smtClean="0"/>
              <a:t> </a:t>
            </a:r>
            <a:r>
              <a:rPr lang="de-DE" dirty="0" err="1" smtClean="0"/>
              <a:t>transformation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Explicit:</a:t>
            </a:r>
            <a:endParaRPr lang="de-DE" dirty="0"/>
          </a:p>
          <a:p>
            <a:endParaRPr lang="de-DE" dirty="0"/>
          </a:p>
          <a:p>
            <a:r>
              <a:rPr lang="de-DE" dirty="0" err="1" smtClean="0"/>
              <a:t>However</a:t>
            </a:r>
            <a:r>
              <a:rPr lang="de-DE" dirty="0" smtClean="0"/>
              <a:t>: </a:t>
            </a:r>
            <a:r>
              <a:rPr lang="de-DE" b="1" dirty="0" err="1" smtClean="0">
                <a:solidFill>
                  <a:srgbClr val="AB9DDB"/>
                </a:solidFill>
              </a:rPr>
              <a:t>no</a:t>
            </a:r>
            <a:r>
              <a:rPr lang="de-DE" dirty="0" smtClean="0"/>
              <a:t> </a:t>
            </a:r>
            <a:r>
              <a:rPr lang="de-DE" dirty="0" err="1" smtClean="0"/>
              <a:t>implicit</a:t>
            </a:r>
            <a:r>
              <a:rPr lang="de-DE" dirty="0" smtClean="0"/>
              <a:t> </a:t>
            </a:r>
            <a:r>
              <a:rPr lang="de-DE" dirty="0" err="1" smtClean="0"/>
              <a:t>casting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calls</a:t>
            </a:r>
            <a:endParaRPr lang="de-DE" dirty="0"/>
          </a:p>
          <a:p>
            <a:pPr lvl="1"/>
            <a:r>
              <a:rPr lang="de-DE" sz="2200" dirty="0" err="1">
                <a:latin typeface="Consolas" pitchFamily="49" charset="0"/>
                <a:cs typeface="Consolas" pitchFamily="49" charset="0"/>
              </a:rPr>
              <a:t>j.toString</a:t>
            </a:r>
            <a:r>
              <a:rPr lang="de-DE" sz="22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de-DE" dirty="0" err="1" smtClean="0"/>
              <a:t>instead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sz="2200" dirty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2200" dirty="0" err="1">
                <a:latin typeface="Consolas" pitchFamily="49" charset="0"/>
                <a:cs typeface="Consolas" pitchFamily="49" charset="0"/>
              </a:rPr>
              <a:t>new</a:t>
            </a:r>
            <a:r>
              <a:rPr lang="de-DE" sz="2200" dirty="0">
                <a:latin typeface="Consolas" pitchFamily="49" charset="0"/>
                <a:cs typeface="Consolas" pitchFamily="49" charset="0"/>
              </a:rPr>
              <a:t> Integer(j)).</a:t>
            </a:r>
            <a:r>
              <a:rPr lang="de-DE" sz="2200" dirty="0" err="1">
                <a:latin typeface="Consolas" pitchFamily="49" charset="0"/>
                <a:cs typeface="Consolas" pitchFamily="49" charset="0"/>
              </a:rPr>
              <a:t>toString</a:t>
            </a:r>
            <a:r>
              <a:rPr lang="de-DE" sz="2200" dirty="0">
                <a:latin typeface="Consolas" pitchFamily="49" charset="0"/>
                <a:cs typeface="Consolas" pitchFamily="49" charset="0"/>
              </a:rPr>
              <a:t>()</a:t>
            </a:r>
            <a:r>
              <a:rPr lang="de-DE" dirty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in </a:t>
            </a:r>
            <a:r>
              <a:rPr lang="de-DE" dirty="0" err="1" smtClean="0"/>
              <a:t>compiler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B8C9A-230D-4FDD-8B94-7985C867BAF6}" type="slidenum">
              <a:rPr lang="de-DE"/>
              <a:pPr>
                <a:defRPr/>
              </a:pPr>
              <a:t>27</a:t>
            </a:fld>
            <a:endParaRPr lang="de-DE"/>
          </a:p>
        </p:txBody>
      </p:sp>
      <p:sp>
        <p:nvSpPr>
          <p:cNvPr id="36867" name="Rechteck 3"/>
          <p:cNvSpPr>
            <a:spLocks noChangeArrowheads="1"/>
          </p:cNvSpPr>
          <p:nvPr/>
        </p:nvSpPr>
        <p:spPr bwMode="auto">
          <a:xfrm>
            <a:off x="3287688" y="2615035"/>
            <a:ext cx="5454650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n-NO" dirty="0">
                <a:solidFill>
                  <a:srgbClr val="000000"/>
                </a:solidFill>
                <a:latin typeface="Consolas" pitchFamily="49" charset="0"/>
              </a:rPr>
              <a:t>Integer i = </a:t>
            </a:r>
            <a:r>
              <a:rPr lang="nn-NO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nn-NO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itchFamily="49" charset="0"/>
              </a:rPr>
              <a:t>Integer(10); i = 11;</a:t>
            </a:r>
          </a:p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j = i + 1;</a:t>
            </a:r>
          </a:p>
          <a:p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(i + 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" "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+ j); </a:t>
            </a:r>
            <a:r>
              <a:rPr lang="de-DE" dirty="0">
                <a:solidFill>
                  <a:srgbClr val="3F7F5F"/>
                </a:solidFill>
                <a:latin typeface="Consolas" pitchFamily="49" charset="0"/>
              </a:rPr>
              <a:t>// 11 12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3287688" y="3524111"/>
            <a:ext cx="19573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n-NO" dirty="0">
                <a:solidFill>
                  <a:srgbClr val="000000"/>
                </a:solidFill>
                <a:latin typeface="Consolas" pitchFamily="49" charset="0"/>
              </a:rPr>
              <a:t>i.intValue(); 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 flipV="1">
            <a:off x="2504282" y="5311776"/>
            <a:ext cx="433387" cy="50323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 flipV="1">
            <a:off x="7175748" y="5303986"/>
            <a:ext cx="433388" cy="50323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2871042" y="5815013"/>
            <a:ext cx="19617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j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a primitive type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6528048" y="5807223"/>
            <a:ext cx="3924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here</a:t>
            </a:r>
            <a:r>
              <a:rPr lang="de-DE" dirty="0" smtClean="0">
                <a:latin typeface="Calibri" pitchFamily="34" charset="0"/>
              </a:rPr>
              <a:t>, j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encapsulated</a:t>
            </a:r>
            <a:r>
              <a:rPr lang="de-DE" dirty="0" smtClean="0">
                <a:latin typeface="Calibri" pitchFamily="34" charset="0"/>
              </a:rPr>
              <a:t> in a </a:t>
            </a:r>
            <a:r>
              <a:rPr lang="de-DE" dirty="0" err="1" smtClean="0">
                <a:latin typeface="Calibri" pitchFamily="34" charset="0"/>
              </a:rPr>
              <a:t>wrapper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that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provides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method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9458" name="Textfeld 2"/>
          <p:cNvSpPr txBox="1">
            <a:spLocks noChangeArrowheads="1"/>
          </p:cNvSpPr>
          <p:nvPr/>
        </p:nvSpPr>
        <p:spPr bwMode="auto">
          <a:xfrm>
            <a:off x="1919288" y="1916113"/>
            <a:ext cx="30337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Inheritance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4DD68A-E9D4-48AB-AA56-58C33AE3288A}" type="slidenum">
              <a:rPr lang="de-DE"/>
              <a:pPr>
                <a:defRPr/>
              </a:pPr>
              <a:t>28</a:t>
            </a:fld>
            <a:endParaRPr lang="de-DE"/>
          </a:p>
        </p:txBody>
      </p:sp>
      <p:pic>
        <p:nvPicPr>
          <p:cNvPr id="1026" name="Picture 2" descr="http://www.heise.de/tp/artikel/41/41124/41124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59375" y="2565400"/>
            <a:ext cx="3619500" cy="3200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22488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Inheritance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3" name="Foliennummernplatzhalt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141-CB18-4A4F-A19D-F5B8CAABD9F7}" type="slidenum">
              <a:rPr lang="de-DE"/>
              <a:pPr>
                <a:defRPr/>
              </a:pPr>
              <a:t>29</a:t>
            </a:fld>
            <a:endParaRPr lang="de-DE"/>
          </a:p>
        </p:txBody>
      </p:sp>
      <p:sp>
        <p:nvSpPr>
          <p:cNvPr id="6" name="Abgerundetes Rechteck 5"/>
          <p:cNvSpPr/>
          <p:nvPr/>
        </p:nvSpPr>
        <p:spPr>
          <a:xfrm>
            <a:off x="5272666" y="2564109"/>
            <a:ext cx="1368225" cy="360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/>
              <a:t>Living </a:t>
            </a:r>
            <a:r>
              <a:rPr lang="de-DE" dirty="0" err="1" smtClean="0"/>
              <a:t>being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3000375" y="3572172"/>
            <a:ext cx="1295400" cy="36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/>
              <a:t>Mammal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1919289" y="4508797"/>
            <a:ext cx="1296987" cy="36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/>
              <a:t>Human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3863975" y="4508797"/>
            <a:ext cx="1295400" cy="36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/>
              <a:t>Cow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5303839" y="3572172"/>
            <a:ext cx="1296987" cy="36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/>
              <a:t>Bird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7751764" y="3572172"/>
            <a:ext cx="1296987" cy="36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/>
              <a:t>Fish</a:t>
            </a:r>
            <a:endParaRPr lang="de-DE" dirty="0"/>
          </a:p>
        </p:txBody>
      </p:sp>
      <p:sp>
        <p:nvSpPr>
          <p:cNvPr id="12" name="Abgerundetes Rechteck 11"/>
          <p:cNvSpPr/>
          <p:nvPr/>
        </p:nvSpPr>
        <p:spPr>
          <a:xfrm>
            <a:off x="6888163" y="4508797"/>
            <a:ext cx="1295400" cy="36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/>
              <a:t>Shark</a:t>
            </a:r>
            <a:endParaRPr lang="de-DE" dirty="0"/>
          </a:p>
        </p:txBody>
      </p:sp>
      <p:sp>
        <p:nvSpPr>
          <p:cNvPr id="13" name="Abgerundetes Rechteck 12"/>
          <p:cNvSpPr/>
          <p:nvPr/>
        </p:nvSpPr>
        <p:spPr>
          <a:xfrm>
            <a:off x="8904288" y="4508797"/>
            <a:ext cx="1295400" cy="36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/>
              <a:t>Carp</a:t>
            </a:r>
            <a:endParaRPr lang="de-DE" dirty="0"/>
          </a:p>
        </p:txBody>
      </p:sp>
      <p:cxnSp>
        <p:nvCxnSpPr>
          <p:cNvPr id="15" name="Gewinkelte Verbindung 14"/>
          <p:cNvCxnSpPr>
            <a:stCxn id="7" idx="0"/>
            <a:endCxn id="6" idx="2"/>
          </p:cNvCxnSpPr>
          <p:nvPr/>
        </p:nvCxnSpPr>
        <p:spPr>
          <a:xfrm rot="5400000" flipH="1" flipV="1">
            <a:off x="4478577" y="2093970"/>
            <a:ext cx="647701" cy="230870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10" idx="0"/>
            <a:endCxn id="6" idx="2"/>
          </p:cNvCxnSpPr>
          <p:nvPr/>
        </p:nvCxnSpPr>
        <p:spPr>
          <a:xfrm rot="5400000" flipH="1" flipV="1">
            <a:off x="5630706" y="3246099"/>
            <a:ext cx="647701" cy="444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winkelte Verbindung 18"/>
          <p:cNvCxnSpPr>
            <a:stCxn id="11" idx="0"/>
            <a:endCxn id="6" idx="2"/>
          </p:cNvCxnSpPr>
          <p:nvPr/>
        </p:nvCxnSpPr>
        <p:spPr>
          <a:xfrm rot="16200000" flipV="1">
            <a:off x="6854669" y="2026582"/>
            <a:ext cx="647701" cy="244347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/>
          <p:cNvCxnSpPr>
            <a:stCxn id="9" idx="0"/>
            <a:endCxn id="7" idx="2"/>
          </p:cNvCxnSpPr>
          <p:nvPr/>
        </p:nvCxnSpPr>
        <p:spPr>
          <a:xfrm rot="16200000" flipV="1">
            <a:off x="3791744" y="3788865"/>
            <a:ext cx="576262" cy="8636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winkelte Verbindung 24"/>
          <p:cNvCxnSpPr>
            <a:stCxn id="8" idx="0"/>
            <a:endCxn id="7" idx="2"/>
          </p:cNvCxnSpPr>
          <p:nvPr/>
        </p:nvCxnSpPr>
        <p:spPr>
          <a:xfrm rot="5400000" flipH="1" flipV="1">
            <a:off x="2819401" y="3680122"/>
            <a:ext cx="576262" cy="108108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13" idx="0"/>
            <a:endCxn id="11" idx="2"/>
          </p:cNvCxnSpPr>
          <p:nvPr/>
        </p:nvCxnSpPr>
        <p:spPr>
          <a:xfrm rot="16200000" flipV="1">
            <a:off x="8687595" y="3644403"/>
            <a:ext cx="576262" cy="115252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winkelte Verbindung 30"/>
          <p:cNvCxnSpPr>
            <a:stCxn id="12" idx="0"/>
            <a:endCxn id="11" idx="2"/>
          </p:cNvCxnSpPr>
          <p:nvPr/>
        </p:nvCxnSpPr>
        <p:spPr>
          <a:xfrm rot="5400000" flipH="1" flipV="1">
            <a:off x="7679532" y="3788865"/>
            <a:ext cx="576262" cy="8636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6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Catching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7EAC1-FD68-4371-913C-D4DEE369535F}" type="slidenum">
              <a:rPr lang="de-DE"/>
              <a:pPr>
                <a:defRPr/>
              </a:pPr>
              <a:t>3</a:t>
            </a:fld>
            <a:endParaRPr lang="de-DE"/>
          </a:p>
        </p:txBody>
      </p:sp>
      <p:pic>
        <p:nvPicPr>
          <p:cNvPr id="18436" name="Picture 4" descr="http://sourcemaking.com/files/sm/images/antipatterns/img_3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9289" y="1628775"/>
            <a:ext cx="5545137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2135188" y="4778376"/>
            <a:ext cx="78188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400" dirty="0">
                <a:latin typeface="Calibri" pitchFamily="34" charset="0"/>
              </a:rPr>
              <a:t>Benutzen Sie erklärende Namen für Variablen und Methoden</a:t>
            </a:r>
          </a:p>
        </p:txBody>
      </p:sp>
      <p:sp>
        <p:nvSpPr>
          <p:cNvPr id="7" name="Textfeld 6"/>
          <p:cNvSpPr txBox="1">
            <a:spLocks noChangeArrowheads="1"/>
          </p:cNvSpPr>
          <p:nvPr/>
        </p:nvSpPr>
        <p:spPr bwMode="auto">
          <a:xfrm>
            <a:off x="2147889" y="5300664"/>
            <a:ext cx="71896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400" dirty="0">
                <a:latin typeface="Calibri" pitchFamily="34" charset="0"/>
              </a:rPr>
              <a:t>Bilden Sie kleine Methoden: eine Funktion pro Methode</a:t>
            </a: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2135188" y="5854701"/>
            <a:ext cx="8483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2400" dirty="0">
                <a:latin typeface="Calibri" pitchFamily="34" charset="0"/>
              </a:rPr>
              <a:t>Verwenden Sie Kommentare und halten Sie sich an die Code </a:t>
            </a:r>
            <a:r>
              <a:rPr lang="de-DE" sz="2400" dirty="0" err="1">
                <a:latin typeface="Calibri" pitchFamily="34" charset="0"/>
              </a:rPr>
              <a:t>Conventions</a:t>
            </a:r>
            <a:endParaRPr lang="de-DE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7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Terms</a:t>
            </a:r>
            <a:endParaRPr lang="de-DE" dirty="0"/>
          </a:p>
        </p:txBody>
      </p:sp>
      <p:sp>
        <p:nvSpPr>
          <p:cNvPr id="2355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 not </a:t>
            </a:r>
            <a:r>
              <a:rPr lang="de-DE" dirty="0" err="1" smtClean="0"/>
              <a:t>let</a:t>
            </a:r>
            <a:r>
              <a:rPr lang="de-DE" dirty="0" smtClean="0"/>
              <a:t> </a:t>
            </a:r>
            <a:r>
              <a:rPr lang="de-DE" dirty="0" err="1" smtClean="0"/>
              <a:t>yourself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confused</a:t>
            </a:r>
            <a:r>
              <a:rPr lang="de-DE" dirty="0" smtClean="0"/>
              <a:t>!</a:t>
            </a:r>
            <a:endParaRPr lang="de-DE" dirty="0"/>
          </a:p>
          <a:p>
            <a:pPr lvl="1"/>
            <a:r>
              <a:rPr lang="de-DE" dirty="0" smtClean="0"/>
              <a:t>Super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/>
              <a:t>== </a:t>
            </a:r>
            <a:r>
              <a:rPr lang="de-DE" dirty="0" err="1"/>
              <a:t>p</a:t>
            </a:r>
            <a:r>
              <a:rPr lang="de-DE" dirty="0" err="1" smtClean="0"/>
              <a:t>arent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== </a:t>
            </a:r>
            <a:r>
              <a:rPr lang="de-DE" dirty="0" err="1" smtClean="0"/>
              <a:t>base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endParaRPr lang="de-DE" dirty="0"/>
          </a:p>
          <a:p>
            <a:pPr lvl="1"/>
            <a:r>
              <a:rPr lang="de-DE" dirty="0" smtClean="0"/>
              <a:t>Sub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/>
              <a:t>== </a:t>
            </a:r>
            <a:r>
              <a:rPr lang="de-DE" dirty="0" err="1" smtClean="0"/>
              <a:t>Inherited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/>
              <a:t>== </a:t>
            </a:r>
            <a:r>
              <a:rPr lang="de-DE" dirty="0" err="1" smtClean="0"/>
              <a:t>child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B6E87-B6B6-48EC-8F28-4772920607B4}" type="slidenum">
              <a:rPr lang="de-DE"/>
              <a:pPr>
                <a:defRPr/>
              </a:pPr>
              <a:t>30</a:t>
            </a:fld>
            <a:endParaRPr lang="de-DE"/>
          </a:p>
        </p:txBody>
      </p:sp>
      <p:pic>
        <p:nvPicPr>
          <p:cNvPr id="23555" name="Picture 2" descr="http://upload.wikimedia.org/wikipedia/commons/thumb/3/36/InheritancePgmUML.svg/240px-InheritancePgmUML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7575" y="3429001"/>
            <a:ext cx="22860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Gerade Verbindung mit Pfeil 5"/>
          <p:cNvCxnSpPr/>
          <p:nvPr/>
        </p:nvCxnSpPr>
        <p:spPr>
          <a:xfrm flipH="1">
            <a:off x="5951539" y="4724400"/>
            <a:ext cx="158432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7" name="Textfeld 6"/>
          <p:cNvSpPr txBox="1">
            <a:spLocks noChangeArrowheads="1"/>
          </p:cNvSpPr>
          <p:nvPr/>
        </p:nvSpPr>
        <p:spPr bwMode="auto">
          <a:xfrm>
            <a:off x="7535863" y="4572000"/>
            <a:ext cx="23109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Symbol </a:t>
            </a:r>
            <a:r>
              <a:rPr lang="de-DE" dirty="0" err="1" smtClean="0">
                <a:latin typeface="Calibri" pitchFamily="34" charset="0"/>
              </a:rPr>
              <a:t>for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inheritance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8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5188" y="6102351"/>
            <a:ext cx="50006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2782888" y="6165850"/>
            <a:ext cx="43016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Sub </a:t>
            </a:r>
            <a:r>
              <a:rPr lang="de-DE" dirty="0" err="1" smtClean="0">
                <a:latin typeface="Calibri" pitchFamily="34" charset="0"/>
              </a:rPr>
              <a:t>class</a:t>
            </a:r>
            <a:r>
              <a:rPr lang="de-DE" dirty="0" smtClean="0">
                <a:latin typeface="Calibri" pitchFamily="34" charset="0"/>
              </a:rPr>
              <a:t> also </a:t>
            </a:r>
            <a:r>
              <a:rPr lang="de-DE" dirty="0" err="1" smtClean="0">
                <a:latin typeface="Calibri" pitchFamily="34" charset="0"/>
              </a:rPr>
              <a:t>has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attribute</a:t>
            </a:r>
            <a:r>
              <a:rPr lang="de-DE" dirty="0" smtClean="0">
                <a:latin typeface="Calibri" pitchFamily="34" charset="0"/>
              </a:rPr>
              <a:t> x </a:t>
            </a:r>
            <a:r>
              <a:rPr lang="de-DE" dirty="0" err="1" smtClean="0">
                <a:latin typeface="Calibri" pitchFamily="34" charset="0"/>
              </a:rPr>
              <a:t>and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method</a:t>
            </a:r>
            <a:r>
              <a:rPr lang="de-DE" dirty="0" smtClean="0">
                <a:latin typeface="Calibri" pitchFamily="34" charset="0"/>
              </a:rPr>
              <a:t> a!</a:t>
            </a:r>
          </a:p>
        </p:txBody>
      </p:sp>
      <p:sp>
        <p:nvSpPr>
          <p:cNvPr id="2" name="Rechteck 1"/>
          <p:cNvSpPr/>
          <p:nvPr/>
        </p:nvSpPr>
        <p:spPr>
          <a:xfrm>
            <a:off x="5258135" y="3573016"/>
            <a:ext cx="1224880" cy="216024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tx1"/>
                </a:solidFill>
              </a:rPr>
              <a:t>Base </a:t>
            </a:r>
            <a:r>
              <a:rPr lang="de-DE" b="1" dirty="0" err="1" smtClean="0">
                <a:solidFill>
                  <a:schemeClr val="tx1"/>
                </a:solidFill>
              </a:rPr>
              <a:t>class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4871864" y="3895664"/>
            <a:ext cx="1224880" cy="216024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tx1"/>
                </a:solidFill>
              </a:rPr>
              <a:t>attribute</a:t>
            </a:r>
            <a:r>
              <a:rPr lang="de-DE" dirty="0" smtClean="0">
                <a:solidFill>
                  <a:schemeClr val="tx1"/>
                </a:solidFill>
              </a:rPr>
              <a:t> x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4871863" y="4225177"/>
            <a:ext cx="1611151" cy="176575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tx1"/>
                </a:solidFill>
              </a:rPr>
              <a:t>method</a:t>
            </a:r>
            <a:r>
              <a:rPr lang="de-DE" dirty="0" smtClean="0">
                <a:solidFill>
                  <a:schemeClr val="tx1"/>
                </a:solidFill>
              </a:rPr>
              <a:t> a(...)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098048" y="4999181"/>
            <a:ext cx="1728192" cy="208907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tx1"/>
                </a:solidFill>
              </a:rPr>
              <a:t>Child </a:t>
            </a:r>
            <a:r>
              <a:rPr lang="de-DE" b="1" dirty="0" err="1" smtClean="0">
                <a:solidFill>
                  <a:schemeClr val="tx1"/>
                </a:solidFill>
              </a:rPr>
              <a:t>class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4857993" y="5311669"/>
            <a:ext cx="1224880" cy="216024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tx1"/>
                </a:solidFill>
              </a:rPr>
              <a:t>attribute</a:t>
            </a:r>
            <a:r>
              <a:rPr lang="de-DE" dirty="0" smtClean="0">
                <a:solidFill>
                  <a:schemeClr val="tx1"/>
                </a:solidFill>
              </a:rPr>
              <a:t> 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4857992" y="5641182"/>
            <a:ext cx="1611151" cy="176575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tx1"/>
                </a:solidFill>
              </a:rPr>
              <a:t>method</a:t>
            </a:r>
            <a:r>
              <a:rPr lang="de-DE" dirty="0" smtClean="0">
                <a:solidFill>
                  <a:schemeClr val="tx1"/>
                </a:solidFill>
              </a:rPr>
              <a:t> b(...)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54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Keyword: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inherit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sub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,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attributes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added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needed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rgbClr val="AB9DDB"/>
                </a:solidFill>
              </a:rPr>
              <a:t>in </a:t>
            </a:r>
            <a:r>
              <a:rPr lang="de-DE" b="1" dirty="0" err="1" smtClean="0">
                <a:solidFill>
                  <a:srgbClr val="AB9DDB"/>
                </a:solidFill>
              </a:rPr>
              <a:t>addition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ones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base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AF439-A8D3-4ACF-93CB-6E00A6585CA6}" type="slidenum">
              <a:rPr lang="de-DE"/>
              <a:pPr>
                <a:defRPr/>
              </a:pPr>
              <a:t>31</a:t>
            </a:fld>
            <a:endParaRPr lang="de-DE"/>
          </a:p>
        </p:txBody>
      </p:sp>
      <p:sp>
        <p:nvSpPr>
          <p:cNvPr id="22531" name="Rechteck 3"/>
          <p:cNvSpPr>
            <a:spLocks noChangeArrowheads="1"/>
          </p:cNvSpPr>
          <p:nvPr/>
        </p:nvSpPr>
        <p:spPr bwMode="auto">
          <a:xfrm>
            <a:off x="2640013" y="2744242"/>
            <a:ext cx="7127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Student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extends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Person {…}</a:t>
            </a: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992313" y="4657899"/>
            <a:ext cx="4572000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Person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protected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firstName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protected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protected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protected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Ort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Residence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Person (String 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age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200" b="1" dirty="0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200" b="1" dirty="0" err="1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age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}…}</a:t>
            </a:r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5988050" y="4653136"/>
            <a:ext cx="467995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Student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extends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Person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protected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mtrNr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endParaRPr lang="de-DE" sz="12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Student (String 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age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String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mtrNr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200" b="1" dirty="0" smtClean="0">
                <a:solidFill>
                  <a:srgbClr val="7F0055"/>
                </a:solidFill>
                <a:latin typeface="Consolas" pitchFamily="49" charset="0"/>
              </a:rPr>
              <a:t>super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age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); 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mtrNr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mtrNr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}…}</a:t>
            </a:r>
          </a:p>
          <a:p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 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5016500" y="5732636"/>
            <a:ext cx="1079500" cy="1444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5016500" y="6166023"/>
            <a:ext cx="35035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Call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constructor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base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class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2" name="Ellipse 1"/>
          <p:cNvSpPr/>
          <p:nvPr/>
        </p:nvSpPr>
        <p:spPr>
          <a:xfrm>
            <a:off x="2208164" y="4869210"/>
            <a:ext cx="863699" cy="220737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6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4" grpId="0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Inheritance</a:t>
            </a:r>
            <a:r>
              <a:rPr lang="de-DE" dirty="0" smtClean="0"/>
              <a:t> – </a:t>
            </a: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err="1" smtClean="0"/>
              <a:t>Build</a:t>
            </a:r>
            <a:r>
              <a:rPr lang="de-DE" sz="2800" dirty="0" smtClean="0"/>
              <a:t> on an </a:t>
            </a:r>
            <a:r>
              <a:rPr lang="de-DE" sz="2800" dirty="0" err="1" smtClean="0"/>
              <a:t>existing</a:t>
            </a:r>
            <a:r>
              <a:rPr lang="de-DE" sz="2800" dirty="0" smtClean="0"/>
              <a:t> </a:t>
            </a:r>
            <a:r>
              <a:rPr lang="de-DE" sz="2800" dirty="0" err="1" smtClean="0"/>
              <a:t>base</a:t>
            </a:r>
            <a:r>
              <a:rPr lang="de-DE" sz="2800" dirty="0" smtClean="0"/>
              <a:t> </a:t>
            </a:r>
            <a:r>
              <a:rPr lang="de-DE" sz="2800" dirty="0" err="1" smtClean="0"/>
              <a:t>class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implementation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a </a:t>
            </a:r>
            <a:r>
              <a:rPr lang="de-DE" sz="2800" dirty="0" err="1" smtClean="0"/>
              <a:t>new</a:t>
            </a:r>
            <a:r>
              <a:rPr lang="de-DE" sz="2800" dirty="0" smtClean="0"/>
              <a:t> </a:t>
            </a:r>
            <a:r>
              <a:rPr lang="de-DE" sz="2800" dirty="0" err="1" smtClean="0"/>
              <a:t>class</a:t>
            </a:r>
            <a:endParaRPr lang="de-DE" sz="2800" dirty="0" smtClean="0"/>
          </a:p>
          <a:p>
            <a:r>
              <a:rPr lang="de-DE" sz="2800" dirty="0" smtClean="0"/>
              <a:t>Reuse all </a:t>
            </a:r>
            <a:r>
              <a:rPr lang="de-DE" sz="2800" dirty="0" err="1" smtClean="0"/>
              <a:t>attributes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methods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base</a:t>
            </a:r>
            <a:r>
              <a:rPr lang="de-DE" sz="2800" dirty="0" smtClean="0"/>
              <a:t> </a:t>
            </a:r>
            <a:r>
              <a:rPr lang="de-DE" sz="2800" dirty="0" err="1" smtClean="0"/>
              <a:t>class</a:t>
            </a:r>
            <a:r>
              <a:rPr lang="de-DE" sz="2800" dirty="0" smtClean="0"/>
              <a:t> in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sub</a:t>
            </a:r>
            <a:r>
              <a:rPr lang="de-DE" sz="2800" dirty="0" smtClean="0"/>
              <a:t> </a:t>
            </a:r>
            <a:r>
              <a:rPr lang="de-DE" sz="2800" dirty="0" err="1" smtClean="0"/>
              <a:t>class</a:t>
            </a:r>
            <a:endParaRPr lang="de-DE" sz="2800" dirty="0" smtClean="0"/>
          </a:p>
          <a:p>
            <a:endParaRPr lang="de-DE" sz="2800" dirty="0" smtClean="0"/>
          </a:p>
          <a:p>
            <a:r>
              <a:rPr lang="de-DE" sz="2800" dirty="0" smtClean="0"/>
              <a:t>Add </a:t>
            </a:r>
            <a:r>
              <a:rPr lang="de-DE" sz="2800" dirty="0" err="1" smtClean="0"/>
              <a:t>further</a:t>
            </a:r>
            <a:r>
              <a:rPr lang="de-DE" sz="2800" dirty="0" smtClean="0"/>
              <a:t> </a:t>
            </a:r>
            <a:r>
              <a:rPr lang="de-DE" sz="2800" dirty="0" err="1" smtClean="0"/>
              <a:t>attributes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methods</a:t>
            </a:r>
            <a:endParaRPr lang="de-DE" sz="2800" dirty="0" smtClean="0"/>
          </a:p>
          <a:p>
            <a:r>
              <a:rPr lang="de-DE" sz="2800" dirty="0" err="1" smtClean="0"/>
              <a:t>Override</a:t>
            </a:r>
            <a:r>
              <a:rPr lang="de-DE" sz="2800" dirty="0" smtClean="0"/>
              <a:t> </a:t>
            </a:r>
            <a:r>
              <a:rPr lang="de-DE" sz="2800" dirty="0" err="1" smtClean="0"/>
              <a:t>existing</a:t>
            </a:r>
            <a:r>
              <a:rPr lang="de-DE" sz="2800" dirty="0" smtClean="0"/>
              <a:t> </a:t>
            </a:r>
            <a:r>
              <a:rPr lang="de-DE" sz="2800" dirty="0" err="1" smtClean="0"/>
              <a:t>methods</a:t>
            </a:r>
            <a:endParaRPr lang="de-DE" sz="2800" dirty="0"/>
          </a:p>
          <a:p>
            <a:endParaRPr lang="de-DE" sz="2800" dirty="0"/>
          </a:p>
          <a:p>
            <a:r>
              <a:rPr lang="de-DE" sz="2800" dirty="0" smtClean="0"/>
              <a:t>Goal: </a:t>
            </a:r>
            <a:r>
              <a:rPr lang="de-DE" sz="2800" dirty="0" err="1" smtClean="0"/>
              <a:t>allow</a:t>
            </a:r>
            <a:r>
              <a:rPr lang="de-DE" sz="2800" dirty="0" smtClean="0"/>
              <a:t> a </a:t>
            </a:r>
            <a:r>
              <a:rPr lang="de-DE" sz="2800" dirty="0" err="1" smtClean="0"/>
              <a:t>maximum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resusing</a:t>
            </a:r>
            <a:r>
              <a:rPr lang="de-DE" sz="2800" dirty="0" smtClean="0"/>
              <a:t> </a:t>
            </a:r>
            <a:r>
              <a:rPr lang="de-DE" sz="2800" dirty="0" err="1" smtClean="0"/>
              <a:t>existing</a:t>
            </a:r>
            <a:r>
              <a:rPr lang="de-DE" sz="2800" dirty="0" smtClean="0"/>
              <a:t> </a:t>
            </a:r>
            <a:r>
              <a:rPr lang="de-DE" sz="2800" dirty="0" err="1" smtClean="0"/>
              <a:t>implementations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options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easy </a:t>
            </a:r>
            <a:r>
              <a:rPr lang="de-DE" sz="2800" dirty="0" err="1" smtClean="0"/>
              <a:t>extension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adaptation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programs</a:t>
            </a:r>
            <a:endParaRPr lang="de-DE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83823-61C4-4C07-AE10-DE1CDFD4ADC9}" type="slidenum">
              <a:rPr lang="de-DE"/>
              <a:pPr>
                <a:defRPr/>
              </a:pPr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72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Access </a:t>
            </a:r>
            <a:r>
              <a:rPr lang="de-DE" dirty="0" err="1" smtClean="0"/>
              <a:t>Modifier</a:t>
            </a:r>
            <a:endParaRPr lang="de-DE" dirty="0"/>
          </a:p>
        </p:txBody>
      </p:sp>
      <p:sp>
        <p:nvSpPr>
          <p:cNvPr id="2457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Catching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:</a:t>
            </a:r>
            <a:endParaRPr lang="de-DE" dirty="0"/>
          </a:p>
          <a:p>
            <a:pPr lvl="1"/>
            <a:r>
              <a:rPr lang="de-DE" dirty="0"/>
              <a:t>Private:</a:t>
            </a:r>
          </a:p>
          <a:p>
            <a:pPr lvl="2"/>
            <a:r>
              <a:rPr lang="de-DE" dirty="0" err="1" smtClean="0"/>
              <a:t>Visibilty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within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r>
              <a:rPr lang="de-DE" dirty="0" smtClean="0"/>
              <a:t>;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usage</a:t>
            </a:r>
            <a:r>
              <a:rPr lang="de-DE" dirty="0" smtClean="0"/>
              <a:t> in </a:t>
            </a:r>
            <a:r>
              <a:rPr lang="de-DE" dirty="0" err="1" smtClean="0"/>
              <a:t>sub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endParaRPr lang="de-DE" dirty="0" smtClean="0"/>
          </a:p>
          <a:p>
            <a:pPr lvl="1"/>
            <a:r>
              <a:rPr lang="de-DE" dirty="0" err="1" smtClean="0"/>
              <a:t>Protected</a:t>
            </a:r>
            <a:r>
              <a:rPr lang="de-DE" dirty="0" smtClean="0"/>
              <a:t>:</a:t>
            </a:r>
            <a:endParaRPr lang="de-DE" dirty="0"/>
          </a:p>
          <a:p>
            <a:pPr lvl="2"/>
            <a:r>
              <a:rPr lang="de-DE" dirty="0" err="1" smtClean="0"/>
              <a:t>Visibility</a:t>
            </a:r>
            <a:r>
              <a:rPr lang="de-DE" dirty="0" smtClean="0"/>
              <a:t> </a:t>
            </a:r>
            <a:r>
              <a:rPr lang="de-DE" dirty="0" err="1" smtClean="0"/>
              <a:t>within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all </a:t>
            </a:r>
            <a:r>
              <a:rPr lang="de-DE" dirty="0" err="1" smtClean="0"/>
              <a:t>extended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0C44FA-47D7-4D71-AABA-0CADAA08389A}" type="slidenum">
              <a:rPr lang="de-DE"/>
              <a:pPr>
                <a:defRPr/>
              </a:pPr>
              <a:t>33</a:t>
            </a:fld>
            <a:endParaRPr lang="de-DE"/>
          </a:p>
        </p:txBody>
      </p:sp>
      <p:sp>
        <p:nvSpPr>
          <p:cNvPr id="4" name="Rechteck 3"/>
          <p:cNvSpPr>
            <a:spLocks noChangeArrowheads="1"/>
          </p:cNvSpPr>
          <p:nvPr/>
        </p:nvSpPr>
        <p:spPr bwMode="auto">
          <a:xfrm>
            <a:off x="1774825" y="4377135"/>
            <a:ext cx="4572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Person {</a:t>
            </a:r>
          </a:p>
          <a:p>
            <a:r>
              <a:rPr lang="de-DE" sz="16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protected</a:t>
            </a:r>
            <a:r>
              <a:rPr lang="de-DE" sz="16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600" dirty="0" err="1" smtClean="0">
                <a:solidFill>
                  <a:srgbClr val="0000C0"/>
                </a:solidFill>
                <a:latin typeface="Consolas" pitchFamily="49" charset="0"/>
              </a:rPr>
              <a:t>firstName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6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protected</a:t>
            </a:r>
            <a:r>
              <a:rPr lang="de-DE" sz="16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600" dirty="0" err="1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600" b="1" dirty="0">
                <a:solidFill>
                  <a:srgbClr val="7F0055"/>
                </a:solidFill>
                <a:latin typeface="Consolas" pitchFamily="49" charset="0"/>
              </a:rPr>
              <a:t>  private </a:t>
            </a:r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600" dirty="0" err="1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5519738" y="4377134"/>
            <a:ext cx="4572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Student </a:t>
            </a:r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extends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Person {</a:t>
            </a:r>
          </a:p>
          <a:p>
            <a:r>
              <a:rPr lang="de-DE" sz="16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sz="1600" dirty="0" err="1" smtClean="0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sz="1600" i="1" dirty="0" err="1" smtClean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 err="1" smtClean="0">
                <a:solidFill>
                  <a:srgbClr val="2A00FF"/>
                </a:solidFill>
                <a:latin typeface="Consolas" pitchFamily="49" charset="0"/>
              </a:rPr>
              <a:t>firstName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en-US" sz="1600" dirty="0">
              <a:solidFill>
                <a:srgbClr val="2A00FF"/>
              </a:solidFill>
              <a:latin typeface="Consolas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sz="1600" dirty="0" err="1" smtClean="0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sz="1600" i="1" dirty="0" err="1" smtClean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nsolas" pitchFamily="49" charset="0"/>
              </a:rPr>
              <a:t>name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en-US" sz="1600" dirty="0">
              <a:solidFill>
                <a:srgbClr val="2A00FF"/>
              </a:solidFill>
              <a:latin typeface="Consolas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sz="16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itchFamily="49" charset="0"/>
              </a:rPr>
              <a:t>age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7" name="Gerade Verbindung mit Pfeil 6"/>
          <p:cNvCxnSpPr/>
          <p:nvPr/>
        </p:nvCxnSpPr>
        <p:spPr>
          <a:xfrm flipH="1" flipV="1">
            <a:off x="8472489" y="5701110"/>
            <a:ext cx="630237" cy="10415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7608889" y="5805265"/>
            <a:ext cx="29876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Calibri" pitchFamily="34" charset="0"/>
              </a:rPr>
              <a:t>Error! Access </a:t>
            </a:r>
            <a:r>
              <a:rPr lang="de-DE" dirty="0" err="1" smtClean="0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DE" dirty="0" smtClean="0">
                <a:solidFill>
                  <a:srgbClr val="FF0000"/>
                </a:solidFill>
                <a:latin typeface="Calibri" pitchFamily="34" charset="0"/>
              </a:rPr>
              <a:t> private </a:t>
            </a:r>
            <a:r>
              <a:rPr lang="de-DE" dirty="0" err="1" smtClean="0">
                <a:solidFill>
                  <a:srgbClr val="FF0000"/>
                </a:solidFill>
                <a:latin typeface="Calibri" pitchFamily="34" charset="0"/>
              </a:rPr>
              <a:t>members</a:t>
            </a:r>
            <a:r>
              <a:rPr lang="de-DE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latin typeface="Calibri" pitchFamily="34" charset="0"/>
              </a:rPr>
              <a:t>of</a:t>
            </a:r>
            <a:r>
              <a:rPr lang="de-DE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latin typeface="Calibri" pitchFamily="34" charset="0"/>
              </a:rPr>
              <a:t>the</a:t>
            </a:r>
            <a:r>
              <a:rPr lang="de-DE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latin typeface="Calibri" pitchFamily="34" charset="0"/>
              </a:rPr>
              <a:t>base</a:t>
            </a:r>
            <a:r>
              <a:rPr lang="de-DE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latin typeface="Calibri" pitchFamily="34" charset="0"/>
              </a:rPr>
              <a:t>class</a:t>
            </a:r>
            <a:r>
              <a:rPr lang="de-DE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latin typeface="Calibri" pitchFamily="34" charset="0"/>
              </a:rPr>
              <a:t>is</a:t>
            </a:r>
            <a:r>
              <a:rPr lang="de-DE" dirty="0" smtClean="0">
                <a:solidFill>
                  <a:srgbClr val="FF0000"/>
                </a:solidFill>
                <a:latin typeface="Calibri" pitchFamily="34" charset="0"/>
              </a:rPr>
              <a:t> not </a:t>
            </a:r>
            <a:r>
              <a:rPr lang="de-DE" dirty="0" err="1" smtClean="0">
                <a:solidFill>
                  <a:srgbClr val="FF0000"/>
                </a:solidFill>
                <a:latin typeface="Calibri" pitchFamily="34" charset="0"/>
              </a:rPr>
              <a:t>possible</a:t>
            </a:r>
            <a:r>
              <a:rPr lang="de-DE" dirty="0" smtClean="0">
                <a:solidFill>
                  <a:srgbClr val="FF0000"/>
                </a:solidFill>
                <a:latin typeface="Calibri" pitchFamily="34" charset="0"/>
              </a:rPr>
              <a:t>!</a:t>
            </a:r>
            <a:endParaRPr lang="de-DE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38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p"/>
      <p:bldP spid="4" grpId="0"/>
      <p:bldP spid="5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Method Overriding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Sub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rgbClr val="AB9DDB"/>
                </a:solidFill>
              </a:rPr>
              <a:t>same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(</a:t>
            </a:r>
            <a:r>
              <a:rPr lang="de-DE" dirty="0" err="1" smtClean="0"/>
              <a:t>identical</a:t>
            </a:r>
            <a:r>
              <a:rPr lang="de-DE" dirty="0" smtClean="0"/>
              <a:t> </a:t>
            </a:r>
            <a:r>
              <a:rPr lang="de-DE" dirty="0" err="1" smtClean="0"/>
              <a:t>head</a:t>
            </a:r>
            <a:r>
              <a:rPr lang="de-DE" dirty="0" smtClean="0"/>
              <a:t>)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super </a:t>
            </a:r>
            <a:r>
              <a:rPr lang="de-DE" dirty="0" err="1" smtClean="0"/>
              <a:t>class</a:t>
            </a:r>
            <a:r>
              <a:rPr lang="de-DE" dirty="0" smtClean="0"/>
              <a:t>, but </a:t>
            </a:r>
            <a:r>
              <a:rPr lang="de-DE" b="1" dirty="0" smtClean="0">
                <a:solidFill>
                  <a:srgbClr val="AB9DDB"/>
                </a:solidFill>
              </a:rPr>
              <a:t>different</a:t>
            </a:r>
            <a:r>
              <a:rPr lang="de-DE" dirty="0" smtClean="0"/>
              <a:t> </a:t>
            </a:r>
            <a:r>
              <a:rPr lang="de-DE" dirty="0" err="1" smtClean="0"/>
              <a:t>implementations</a:t>
            </a:r>
            <a:endParaRPr lang="de-DE" dirty="0" smtClean="0"/>
          </a:p>
          <a:p>
            <a:pPr lvl="1"/>
            <a:r>
              <a:rPr lang="de-DE" dirty="0" smtClean="0"/>
              <a:t>Sub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overrides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super </a:t>
            </a:r>
            <a:r>
              <a:rPr lang="de-DE" dirty="0" err="1" smtClean="0"/>
              <a:t>class</a:t>
            </a:r>
            <a:endParaRPr lang="de-DE" dirty="0" smtClean="0"/>
          </a:p>
          <a:p>
            <a:pPr lvl="1"/>
            <a:r>
              <a:rPr lang="de-DE" dirty="0" smtClean="0"/>
              <a:t>But: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super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remain</a:t>
            </a:r>
            <a:r>
              <a:rPr lang="de-DE" dirty="0" smtClean="0"/>
              <a:t> </a:t>
            </a:r>
            <a:r>
              <a:rPr lang="de-DE" dirty="0" err="1" smtClean="0"/>
              <a:t>unchanged</a:t>
            </a:r>
            <a:endParaRPr lang="de-DE" dirty="0"/>
          </a:p>
          <a:p>
            <a:pPr marL="0" indent="0">
              <a:buNone/>
            </a:pPr>
            <a:endParaRPr lang="de-DE" dirty="0">
              <a:latin typeface="Consolas" pitchFamily="49" charset="0"/>
              <a:cs typeface="Consolas" pitchFamily="49" charset="0"/>
            </a:endParaRPr>
          </a:p>
          <a:p>
            <a:endParaRPr lang="de-DE" dirty="0"/>
          </a:p>
          <a:p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35C977-291C-423C-A7BF-099219C55A4B}" type="slidenum">
              <a:rPr lang="de-DE"/>
              <a:pPr>
                <a:defRPr/>
              </a:pPr>
              <a:t>34</a:t>
            </a:fld>
            <a:endParaRPr lang="de-DE"/>
          </a:p>
        </p:txBody>
      </p:sp>
      <p:sp>
        <p:nvSpPr>
          <p:cNvPr id="4" name="Rechteck 3"/>
          <p:cNvSpPr>
            <a:spLocks noChangeArrowheads="1"/>
          </p:cNvSpPr>
          <p:nvPr/>
        </p:nvSpPr>
        <p:spPr bwMode="auto">
          <a:xfrm>
            <a:off x="1703388" y="3573464"/>
            <a:ext cx="45720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Person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protected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firstName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protected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protected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printBusinessCard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2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smtClean="0">
                <a:solidFill>
                  <a:srgbClr val="2A00FF"/>
                </a:solidFill>
                <a:latin typeface="Consolas" pitchFamily="49" charset="0"/>
              </a:rPr>
              <a:t>"Person 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+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…}</a:t>
            </a:r>
            <a:endParaRPr lang="de-DE" sz="1200" dirty="0">
              <a:latin typeface="Calibri" pitchFamily="34" charset="0"/>
            </a:endParaRP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024563" y="3789364"/>
            <a:ext cx="46609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Manager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extends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Person {</a:t>
            </a:r>
          </a:p>
          <a:p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…</a:t>
            </a:r>
          </a:p>
          <a:p>
            <a:r>
              <a:rPr lang="de-DE" sz="1200" dirty="0">
                <a:solidFill>
                  <a:srgbClr val="646464"/>
                </a:solidFill>
                <a:latin typeface="Consolas" pitchFamily="49" charset="0"/>
              </a:rPr>
              <a:t>@</a:t>
            </a:r>
            <a:r>
              <a:rPr lang="de-DE" sz="1200" dirty="0" err="1">
                <a:solidFill>
                  <a:srgbClr val="646464"/>
                </a:solidFill>
                <a:latin typeface="Consolas" pitchFamily="49" charset="0"/>
              </a:rPr>
              <a:t>Override</a:t>
            </a:r>
            <a:endParaRPr lang="de-DE" sz="1200" dirty="0">
              <a:solidFill>
                <a:srgbClr val="646464"/>
              </a:solidFill>
              <a:latin typeface="Consolas" pitchFamily="49" charset="0"/>
            </a:endParaRPr>
          </a:p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printBusinessCard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sz="12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endParaRPr lang="en-US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	(</a:t>
            </a:r>
            <a:r>
              <a:rPr lang="en-US" sz="1200" dirty="0">
                <a:solidFill>
                  <a:srgbClr val="2A00FF"/>
                </a:solidFill>
                <a:latin typeface="Consolas" pitchFamily="49" charset="0"/>
              </a:rPr>
              <a:t>"Famous manager Mr. "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en-US" sz="1200" dirty="0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2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2782888" y="5229225"/>
            <a:ext cx="6858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sz="1400" dirty="0">
              <a:latin typeface="Consolas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 Person p =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nsolas" pitchFamily="49" charset="0"/>
              </a:rPr>
              <a:t>"Picard"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42);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Manager m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Manager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smtClean="0">
                <a:solidFill>
                  <a:srgbClr val="2A00FF"/>
                </a:solidFill>
                <a:latin typeface="Consolas" pitchFamily="49" charset="0"/>
              </a:rPr>
              <a:t>"Ross"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55);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 Person k =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Manager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nsolas" pitchFamily="49" charset="0"/>
              </a:rPr>
              <a:t>"X"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22);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 Manager r =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Person(</a:t>
            </a:r>
            <a:r>
              <a:rPr lang="en-US" sz="1400" dirty="0">
                <a:solidFill>
                  <a:srgbClr val="2A00FF"/>
                </a:solidFill>
                <a:latin typeface="Consolas" pitchFamily="49" charset="0"/>
              </a:rPr>
              <a:t>"Santa"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, 45);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7319963" y="5589241"/>
            <a:ext cx="3096517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rgbClr val="339D40"/>
                </a:solidFill>
                <a:latin typeface="Calibri" pitchFamily="34" charset="0"/>
              </a:rPr>
              <a:t>//Person </a:t>
            </a:r>
            <a:r>
              <a:rPr lang="de-DE" sz="1400" dirty="0" smtClean="0">
                <a:solidFill>
                  <a:srgbClr val="339D40"/>
                </a:solidFill>
                <a:latin typeface="Calibri" pitchFamily="34" charset="0"/>
              </a:rPr>
              <a:t>Picard</a:t>
            </a:r>
            <a:endParaRPr lang="de-DE" sz="1400" dirty="0">
              <a:solidFill>
                <a:srgbClr val="339D40"/>
              </a:solidFill>
              <a:latin typeface="Calibri" pitchFamily="34" charset="0"/>
            </a:endParaRPr>
          </a:p>
          <a:p>
            <a:r>
              <a:rPr lang="de-DE" sz="1400" dirty="0">
                <a:solidFill>
                  <a:srgbClr val="339D40"/>
                </a:solidFill>
                <a:latin typeface="Calibri" pitchFamily="34" charset="0"/>
              </a:rPr>
              <a:t>//</a:t>
            </a:r>
            <a:r>
              <a:rPr lang="de-DE" sz="1400" dirty="0" err="1">
                <a:solidFill>
                  <a:srgbClr val="339D40"/>
                </a:solidFill>
                <a:latin typeface="Calibri" pitchFamily="34" charset="0"/>
              </a:rPr>
              <a:t>Famous</a:t>
            </a:r>
            <a:r>
              <a:rPr lang="de-DE" sz="1400" dirty="0">
                <a:solidFill>
                  <a:srgbClr val="339D40"/>
                </a:solidFill>
                <a:latin typeface="Calibri" pitchFamily="34" charset="0"/>
              </a:rPr>
              <a:t> </a:t>
            </a:r>
            <a:r>
              <a:rPr lang="de-DE" sz="1400" dirty="0" err="1">
                <a:solidFill>
                  <a:srgbClr val="339D40"/>
                </a:solidFill>
                <a:latin typeface="Calibri" pitchFamily="34" charset="0"/>
              </a:rPr>
              <a:t>manger</a:t>
            </a:r>
            <a:r>
              <a:rPr lang="de-DE" sz="1400" dirty="0">
                <a:solidFill>
                  <a:srgbClr val="339D40"/>
                </a:solidFill>
                <a:latin typeface="Calibri" pitchFamily="34" charset="0"/>
              </a:rPr>
              <a:t> Mr. </a:t>
            </a:r>
            <a:r>
              <a:rPr lang="de-DE" sz="1400" dirty="0" smtClean="0">
                <a:solidFill>
                  <a:srgbClr val="339D40"/>
                </a:solidFill>
                <a:latin typeface="Calibri" pitchFamily="34" charset="0"/>
              </a:rPr>
              <a:t>Ross</a:t>
            </a:r>
            <a:endParaRPr lang="de-DE" sz="1400" dirty="0">
              <a:solidFill>
                <a:srgbClr val="339D40"/>
              </a:solidFill>
              <a:latin typeface="Calibri" pitchFamily="34" charset="0"/>
            </a:endParaRPr>
          </a:p>
          <a:p>
            <a:r>
              <a:rPr lang="de-DE" sz="1400" dirty="0">
                <a:solidFill>
                  <a:srgbClr val="339D40"/>
                </a:solidFill>
                <a:latin typeface="Calibri" pitchFamily="34" charset="0"/>
              </a:rPr>
              <a:t>//</a:t>
            </a:r>
            <a:r>
              <a:rPr lang="de-DE" sz="1400" dirty="0" err="1">
                <a:solidFill>
                  <a:srgbClr val="339D40"/>
                </a:solidFill>
                <a:latin typeface="Calibri" pitchFamily="34" charset="0"/>
              </a:rPr>
              <a:t>Famous</a:t>
            </a:r>
            <a:r>
              <a:rPr lang="de-DE" sz="1400" dirty="0">
                <a:solidFill>
                  <a:srgbClr val="339D40"/>
                </a:solidFill>
                <a:latin typeface="Calibri" pitchFamily="34" charset="0"/>
              </a:rPr>
              <a:t> </a:t>
            </a:r>
            <a:r>
              <a:rPr lang="de-DE" sz="1400" dirty="0" err="1">
                <a:solidFill>
                  <a:srgbClr val="339D40"/>
                </a:solidFill>
                <a:latin typeface="Calibri" pitchFamily="34" charset="0"/>
              </a:rPr>
              <a:t>manger</a:t>
            </a:r>
            <a:r>
              <a:rPr lang="de-DE" sz="1400" dirty="0">
                <a:solidFill>
                  <a:srgbClr val="339D40"/>
                </a:solidFill>
                <a:latin typeface="Calibri" pitchFamily="34" charset="0"/>
              </a:rPr>
              <a:t> Mr. X</a:t>
            </a:r>
          </a:p>
          <a:p>
            <a:r>
              <a:rPr lang="de-DE" sz="1400" dirty="0">
                <a:solidFill>
                  <a:srgbClr val="339D40"/>
                </a:solidFill>
                <a:latin typeface="Calibri" pitchFamily="34" charset="0"/>
              </a:rPr>
              <a:t>//</a:t>
            </a:r>
            <a:r>
              <a:rPr lang="de-DE" sz="1400" dirty="0" smtClean="0">
                <a:solidFill>
                  <a:srgbClr val="339D40"/>
                </a:solidFill>
                <a:latin typeface="Calibri" pitchFamily="34" charset="0"/>
              </a:rPr>
              <a:t>Compiler </a:t>
            </a:r>
            <a:r>
              <a:rPr lang="de-DE" sz="1400" dirty="0" err="1" smtClean="0">
                <a:solidFill>
                  <a:srgbClr val="339D40"/>
                </a:solidFill>
                <a:latin typeface="Calibri" pitchFamily="34" charset="0"/>
              </a:rPr>
              <a:t>error</a:t>
            </a:r>
            <a:endParaRPr lang="de-DE" sz="1400" dirty="0">
              <a:solidFill>
                <a:srgbClr val="339D40"/>
              </a:solidFill>
              <a:latin typeface="Calibri" pitchFamily="34" charset="0"/>
            </a:endParaRPr>
          </a:p>
          <a:p>
            <a:endParaRPr lang="de-DE" sz="1400" dirty="0">
              <a:solidFill>
                <a:srgbClr val="339D4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02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</a:t>
            </a:r>
            <a:r>
              <a:rPr lang="de-DE" dirty="0" err="1" smtClean="0"/>
              <a:t>Methods</a:t>
            </a:r>
            <a:endParaRPr lang="de-DE" dirty="0"/>
          </a:p>
        </p:txBody>
      </p:sp>
      <p:sp>
        <p:nvSpPr>
          <p:cNvPr id="27650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calls</a:t>
            </a:r>
            <a:r>
              <a:rPr lang="de-DE" dirty="0" smtClean="0"/>
              <a:t> </a:t>
            </a:r>
            <a:r>
              <a:rPr lang="de-DE" dirty="0" err="1" smtClean="0"/>
              <a:t>print</a:t>
            </a:r>
            <a:r>
              <a:rPr lang="de-DE" dirty="0" smtClean="0"/>
              <a:t>?</a:t>
            </a:r>
            <a:endParaRPr lang="de-DE" dirty="0"/>
          </a:p>
          <a:p>
            <a:pPr marL="0" indent="0">
              <a:buNone/>
            </a:pP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pPr>
              <a:buFont typeface="Arial" charset="0"/>
              <a:buNone/>
            </a:pPr>
            <a:endParaRPr lang="de-DE" dirty="0"/>
          </a:p>
          <a:p>
            <a:endParaRPr lang="de-DE" dirty="0"/>
          </a:p>
          <a:p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r>
              <a:rPr lang="de-DE" dirty="0" smtClean="0"/>
              <a:t> time, </a:t>
            </a:r>
            <a:r>
              <a:rPr lang="de-DE" dirty="0" err="1" smtClean="0"/>
              <a:t>the</a:t>
            </a:r>
            <a:r>
              <a:rPr lang="de-DE" dirty="0" smtClean="0"/>
              <a:t> JVM </a:t>
            </a:r>
            <a:r>
              <a:rPr lang="de-DE" dirty="0" err="1" smtClean="0"/>
              <a:t>executes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Manager, </a:t>
            </a:r>
            <a:r>
              <a:rPr lang="de-DE" dirty="0" err="1" smtClean="0"/>
              <a:t>since</a:t>
            </a:r>
            <a:r>
              <a:rPr lang="de-DE" dirty="0" smtClean="0"/>
              <a:t> k was </a:t>
            </a:r>
            <a:r>
              <a:rPr lang="de-DE" dirty="0" err="1" smtClean="0"/>
              <a:t>instantiated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type </a:t>
            </a:r>
            <a:r>
              <a:rPr lang="de-DE" dirty="0" err="1" smtClean="0"/>
              <a:t>manager</a:t>
            </a:r>
            <a:endParaRPr lang="de-DE" dirty="0" smtClean="0"/>
          </a:p>
          <a:p>
            <a:pPr lvl="1"/>
            <a:r>
              <a:rPr lang="de-DE" dirty="0" smtClean="0"/>
              <a:t>This </a:t>
            </a:r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referred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virtual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invocation</a:t>
            </a:r>
            <a:endParaRPr lang="de-DE" dirty="0" smtClean="0"/>
          </a:p>
          <a:p>
            <a:pPr lvl="1"/>
            <a:r>
              <a:rPr lang="de-DE" dirty="0" smtClean="0"/>
              <a:t>Java </a:t>
            </a:r>
            <a:r>
              <a:rPr lang="de-DE" b="1" dirty="0" err="1" smtClean="0">
                <a:solidFill>
                  <a:srgbClr val="AB9DDB"/>
                </a:solidFill>
              </a:rPr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executes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overriden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E9B40-A429-4BE7-9B06-F6E72D930E22}" type="slidenum">
              <a:rPr lang="de-DE"/>
              <a:pPr>
                <a:defRPr/>
              </a:pPr>
              <a:t>35</a:t>
            </a:fld>
            <a:endParaRPr lang="de-DE"/>
          </a:p>
        </p:txBody>
      </p:sp>
      <p:sp>
        <p:nvSpPr>
          <p:cNvPr id="27651" name="Rechteck 3"/>
          <p:cNvSpPr>
            <a:spLocks noChangeArrowheads="1"/>
          </p:cNvSpPr>
          <p:nvPr/>
        </p:nvSpPr>
        <p:spPr bwMode="auto">
          <a:xfrm>
            <a:off x="2227312" y="2485206"/>
            <a:ext cx="6858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sz="1400" dirty="0">
              <a:latin typeface="Consolas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Manager m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Manager(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"Hoeneß"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, 55);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m.printBusinessCard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 Person k =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Manager(</a:t>
            </a:r>
            <a:r>
              <a:rPr lang="en-US" sz="1400" dirty="0">
                <a:solidFill>
                  <a:srgbClr val="2A00FF"/>
                </a:solidFill>
                <a:latin typeface="Consolas" pitchFamily="49" charset="0"/>
              </a:rPr>
              <a:t>"X"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, 22);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k.printBusinessCard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  <p:sp>
        <p:nvSpPr>
          <p:cNvPr id="27652" name="Rechteck 4"/>
          <p:cNvSpPr>
            <a:spLocks noChangeArrowheads="1"/>
          </p:cNvSpPr>
          <p:nvPr/>
        </p:nvSpPr>
        <p:spPr bwMode="auto">
          <a:xfrm>
            <a:off x="7104112" y="2967335"/>
            <a:ext cx="4572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//</a:t>
            </a:r>
            <a:r>
              <a:rPr lang="de-DE" dirty="0" err="1">
                <a:latin typeface="Calibri" pitchFamily="34" charset="0"/>
              </a:rPr>
              <a:t>Famous</a:t>
            </a:r>
            <a:r>
              <a:rPr lang="de-DE" dirty="0">
                <a:latin typeface="Calibri" pitchFamily="34" charset="0"/>
              </a:rPr>
              <a:t> </a:t>
            </a:r>
            <a:r>
              <a:rPr lang="de-DE" dirty="0" err="1">
                <a:latin typeface="Calibri" pitchFamily="34" charset="0"/>
              </a:rPr>
              <a:t>manager</a:t>
            </a:r>
            <a:r>
              <a:rPr lang="de-DE" dirty="0">
                <a:latin typeface="Calibri" pitchFamily="34" charset="0"/>
              </a:rPr>
              <a:t> Mr. Hoeneß</a:t>
            </a:r>
          </a:p>
          <a:p>
            <a:endParaRPr lang="de-DE" dirty="0">
              <a:latin typeface="Calibri" pitchFamily="34" charset="0"/>
            </a:endParaRPr>
          </a:p>
          <a:p>
            <a:r>
              <a:rPr lang="de-DE" dirty="0">
                <a:latin typeface="Calibri" pitchFamily="34" charset="0"/>
              </a:rPr>
              <a:t>//</a:t>
            </a:r>
            <a:r>
              <a:rPr lang="de-DE" dirty="0" err="1">
                <a:latin typeface="Calibri" pitchFamily="34" charset="0"/>
              </a:rPr>
              <a:t>Famous</a:t>
            </a:r>
            <a:r>
              <a:rPr lang="de-DE" dirty="0">
                <a:latin typeface="Calibri" pitchFamily="34" charset="0"/>
              </a:rPr>
              <a:t> </a:t>
            </a:r>
            <a:r>
              <a:rPr lang="de-DE" dirty="0" err="1">
                <a:latin typeface="Calibri" pitchFamily="34" charset="0"/>
              </a:rPr>
              <a:t>manager</a:t>
            </a:r>
            <a:r>
              <a:rPr lang="de-DE" dirty="0">
                <a:latin typeface="Calibri" pitchFamily="34" charset="0"/>
              </a:rPr>
              <a:t> Mr. X</a:t>
            </a:r>
          </a:p>
        </p:txBody>
      </p:sp>
    </p:spTree>
    <p:extLst>
      <p:ext uri="{BB962C8B-B14F-4D97-AF65-F5344CB8AC3E}">
        <p14:creationId xmlns:p14="http://schemas.microsoft.com/office/powerpoint/2010/main" val="258849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Annotation @</a:t>
            </a:r>
            <a:r>
              <a:rPr lang="de-DE" dirty="0" err="1"/>
              <a:t>Override</a:t>
            </a:r>
            <a:endParaRPr lang="de-DE" dirty="0"/>
          </a:p>
        </p:txBody>
      </p:sp>
      <p:sp>
        <p:nvSpPr>
          <p:cNvPr id="28674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Not </a:t>
            </a:r>
            <a:r>
              <a:rPr lang="de-DE" sz="2800" dirty="0" err="1" smtClean="0"/>
              <a:t>necessary</a:t>
            </a:r>
            <a:endParaRPr lang="de-DE" sz="2800" dirty="0"/>
          </a:p>
          <a:p>
            <a:endParaRPr lang="de-DE" sz="2800" dirty="0"/>
          </a:p>
          <a:p>
            <a:r>
              <a:rPr lang="de-DE" sz="2800" dirty="0" smtClean="0"/>
              <a:t>But:</a:t>
            </a:r>
          </a:p>
          <a:p>
            <a:pPr lvl="1"/>
            <a:r>
              <a:rPr lang="de-DE" sz="2800" dirty="0" smtClean="0"/>
              <a:t>Compiler </a:t>
            </a:r>
            <a:r>
              <a:rPr lang="de-DE" sz="2800" dirty="0" err="1" smtClean="0"/>
              <a:t>checks</a:t>
            </a:r>
            <a:r>
              <a:rPr lang="de-DE" sz="2800" dirty="0" smtClean="0"/>
              <a:t> </a:t>
            </a:r>
            <a:r>
              <a:rPr lang="de-DE" sz="2800" dirty="0" err="1" smtClean="0"/>
              <a:t>whether</a:t>
            </a:r>
            <a:r>
              <a:rPr lang="de-DE" sz="2800" dirty="0" smtClean="0"/>
              <a:t> </a:t>
            </a:r>
            <a:r>
              <a:rPr lang="de-DE" sz="2800" dirty="0" err="1" smtClean="0"/>
              <a:t>method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overriden</a:t>
            </a:r>
            <a:r>
              <a:rPr lang="de-DE" sz="2800" dirty="0" smtClean="0"/>
              <a:t> (</a:t>
            </a:r>
            <a:r>
              <a:rPr lang="de-DE" sz="2800" dirty="0" err="1" smtClean="0"/>
              <a:t>avoids</a:t>
            </a:r>
            <a:r>
              <a:rPr lang="de-DE" sz="2800" dirty="0" smtClean="0"/>
              <a:t> </a:t>
            </a:r>
            <a:r>
              <a:rPr lang="de-DE" sz="2800" dirty="0" err="1" smtClean="0"/>
              <a:t>typing</a:t>
            </a:r>
            <a:r>
              <a:rPr lang="de-DE" sz="2800" dirty="0" smtClean="0"/>
              <a:t> </a:t>
            </a:r>
            <a:r>
              <a:rPr lang="de-DE" sz="2800" dirty="0" err="1" smtClean="0"/>
              <a:t>errors</a:t>
            </a:r>
            <a:r>
              <a:rPr lang="de-DE" sz="2800" dirty="0" smtClean="0"/>
              <a:t> </a:t>
            </a:r>
            <a:r>
              <a:rPr lang="de-DE" sz="2800" dirty="0" err="1" smtClean="0"/>
              <a:t>or</a:t>
            </a:r>
            <a:r>
              <a:rPr lang="de-DE" sz="2800" dirty="0" smtClean="0"/>
              <a:t> </a:t>
            </a:r>
            <a:r>
              <a:rPr lang="de-DE" sz="2800" dirty="0" err="1" smtClean="0"/>
              <a:t>wrong</a:t>
            </a:r>
            <a:r>
              <a:rPr lang="de-DE" sz="2800" dirty="0" smtClean="0"/>
              <a:t> </a:t>
            </a:r>
            <a:r>
              <a:rPr lang="de-DE" sz="2800" dirty="0" err="1" smtClean="0"/>
              <a:t>expectations</a:t>
            </a:r>
            <a:r>
              <a:rPr lang="de-DE" sz="2800" dirty="0" smtClean="0"/>
              <a:t>)</a:t>
            </a:r>
          </a:p>
          <a:p>
            <a:pPr lvl="1"/>
            <a:r>
              <a:rPr lang="de-DE" sz="2800" dirty="0" err="1" smtClean="0"/>
              <a:t>Increases</a:t>
            </a:r>
            <a:r>
              <a:rPr lang="de-DE" sz="2800" dirty="0" smtClean="0"/>
              <a:t> </a:t>
            </a:r>
            <a:r>
              <a:rPr lang="de-DE" sz="2800" dirty="0" err="1" smtClean="0"/>
              <a:t>understandability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code</a:t>
            </a:r>
            <a:r>
              <a:rPr lang="de-DE" sz="2800" dirty="0" smtClean="0"/>
              <a:t>, </a:t>
            </a:r>
            <a:r>
              <a:rPr lang="de-DE" sz="2800" dirty="0" err="1" smtClean="0"/>
              <a:t>because</a:t>
            </a:r>
            <a:r>
              <a:rPr lang="de-DE" sz="2800" dirty="0" smtClean="0"/>
              <a:t> </a:t>
            </a:r>
            <a:r>
              <a:rPr lang="de-DE" sz="2800" dirty="0" err="1" smtClean="0"/>
              <a:t>it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clear</a:t>
            </a:r>
            <a:r>
              <a:rPr lang="de-DE" sz="2800" dirty="0" smtClean="0"/>
              <a:t> at </a:t>
            </a:r>
            <a:r>
              <a:rPr lang="de-DE" sz="2800" dirty="0" err="1" smtClean="0"/>
              <a:t>once</a:t>
            </a:r>
            <a:r>
              <a:rPr lang="de-DE" sz="2800" dirty="0" smtClean="0"/>
              <a:t> </a:t>
            </a:r>
            <a:r>
              <a:rPr lang="de-DE" sz="2800" dirty="0" err="1" smtClean="0"/>
              <a:t>that</a:t>
            </a:r>
            <a:r>
              <a:rPr lang="de-DE" sz="2800" dirty="0" smtClean="0"/>
              <a:t> </a:t>
            </a:r>
            <a:r>
              <a:rPr lang="de-DE" sz="2800" dirty="0" err="1" smtClean="0"/>
              <a:t>base</a:t>
            </a:r>
            <a:r>
              <a:rPr lang="de-DE" sz="2800" dirty="0" smtClean="0"/>
              <a:t> </a:t>
            </a:r>
            <a:r>
              <a:rPr lang="de-DE" sz="2800" dirty="0" err="1" smtClean="0"/>
              <a:t>class</a:t>
            </a:r>
            <a:r>
              <a:rPr lang="de-DE" sz="2800" dirty="0" smtClean="0"/>
              <a:t> </a:t>
            </a:r>
            <a:r>
              <a:rPr lang="de-DE" sz="2800" dirty="0" err="1" smtClean="0"/>
              <a:t>has</a:t>
            </a:r>
            <a:r>
              <a:rPr lang="de-DE" sz="2800" dirty="0" smtClean="0"/>
              <a:t> also such a </a:t>
            </a:r>
            <a:r>
              <a:rPr lang="de-DE" sz="2800" dirty="0" err="1" smtClean="0"/>
              <a:t>method</a:t>
            </a:r>
            <a:r>
              <a:rPr lang="de-DE" sz="2800" dirty="0" smtClean="0"/>
              <a:t> </a:t>
            </a:r>
            <a:r>
              <a:rPr lang="de-DE" sz="2800" dirty="0" err="1" smtClean="0"/>
              <a:t>that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overriden</a:t>
            </a:r>
            <a:endParaRPr lang="de-DE" sz="2800" dirty="0" smtClean="0"/>
          </a:p>
          <a:p>
            <a:pPr lvl="1"/>
            <a:r>
              <a:rPr lang="de-DE" sz="2800" dirty="0" smtClean="0"/>
              <a:t>Also </a:t>
            </a:r>
            <a:r>
              <a:rPr lang="de-DE" sz="2800" dirty="0" err="1" smtClean="0"/>
              <a:t>supports</a:t>
            </a:r>
            <a:r>
              <a:rPr lang="de-DE" sz="2800" dirty="0" smtClean="0"/>
              <a:t> </a:t>
            </a:r>
            <a:r>
              <a:rPr lang="de-DE" sz="2800" dirty="0" err="1" smtClean="0"/>
              <a:t>documentation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code</a:t>
            </a:r>
            <a:endParaRPr lang="de-DE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A0EC8-D517-4B0E-935B-E137DE1FA388}" type="slidenum">
              <a:rPr lang="de-DE"/>
              <a:pPr>
                <a:defRPr/>
              </a:pPr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7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Keyword: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check </a:t>
            </a:r>
            <a:r>
              <a:rPr lang="de-DE" dirty="0" err="1" smtClean="0"/>
              <a:t>the</a:t>
            </a:r>
            <a:r>
              <a:rPr lang="de-DE" dirty="0" smtClean="0"/>
              <a:t> type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object</a:t>
            </a:r>
            <a:r>
              <a:rPr lang="de-DE" dirty="0" smtClean="0"/>
              <a:t>?</a:t>
            </a:r>
            <a:endParaRPr lang="de-DE" dirty="0"/>
          </a:p>
          <a:p>
            <a:r>
              <a:rPr lang="de-DE" dirty="0" smtClean="0"/>
              <a:t>Solution: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instanceof</a:t>
            </a:r>
            <a:r>
              <a:rPr lang="de-DE" dirty="0"/>
              <a:t> </a:t>
            </a:r>
            <a:r>
              <a:rPr lang="de-DE" dirty="0" err="1" smtClean="0"/>
              <a:t>checks</a:t>
            </a:r>
            <a:r>
              <a:rPr lang="de-DE" dirty="0" smtClean="0"/>
              <a:t> </a:t>
            </a:r>
            <a:r>
              <a:rPr lang="de-DE" dirty="0" err="1" smtClean="0"/>
              <a:t>whether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a </a:t>
            </a:r>
            <a:r>
              <a:rPr lang="de-DE" dirty="0" err="1" smtClean="0"/>
              <a:t>certain</a:t>
            </a:r>
            <a:r>
              <a:rPr lang="de-DE" dirty="0" smtClean="0"/>
              <a:t> type</a:t>
            </a:r>
            <a:endParaRPr lang="de-DE" dirty="0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3359150" y="3919539"/>
            <a:ext cx="4572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Person p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Manager();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(p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instanceof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Manager)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Manager m = (Manager)p;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4367213" y="3919538"/>
            <a:ext cx="2025650" cy="14446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6392864" y="3592514"/>
            <a:ext cx="308768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p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declared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person</a:t>
            </a:r>
            <a:r>
              <a:rPr lang="de-DE" dirty="0" smtClean="0">
                <a:latin typeface="Calibri" pitchFamily="34" charset="0"/>
              </a:rPr>
              <a:t>: </a:t>
            </a:r>
            <a:r>
              <a:rPr lang="de-DE" dirty="0" err="1" smtClean="0">
                <a:latin typeface="Calibri" pitchFamily="34" charset="0"/>
              </a:rPr>
              <a:t>only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attributes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and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methods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class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person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can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used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 flipH="1" flipV="1">
            <a:off x="4800601" y="4397375"/>
            <a:ext cx="1439863" cy="5715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>
            <a:spLocks noChangeArrowheads="1"/>
          </p:cNvSpPr>
          <p:nvPr/>
        </p:nvSpPr>
        <p:spPr bwMode="auto">
          <a:xfrm>
            <a:off x="6240464" y="4640264"/>
            <a:ext cx="33115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If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>
                <a:latin typeface="Calibri" pitchFamily="34" charset="0"/>
              </a:rPr>
              <a:t>p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also </a:t>
            </a:r>
            <a:r>
              <a:rPr lang="de-DE" dirty="0" err="1" smtClean="0">
                <a:latin typeface="Calibri" pitchFamily="34" charset="0"/>
              </a:rPr>
              <a:t>manager</a:t>
            </a:r>
            <a:r>
              <a:rPr lang="de-DE" dirty="0" smtClean="0">
                <a:latin typeface="Calibri" pitchFamily="34" charset="0"/>
              </a:rPr>
              <a:t> Manager,  </a:t>
            </a:r>
            <a:r>
              <a:rPr lang="de-DE" dirty="0" err="1" smtClean="0">
                <a:latin typeface="Calibri" pitchFamily="34" charset="0"/>
              </a:rPr>
              <a:t>we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can</a:t>
            </a:r>
            <a:r>
              <a:rPr lang="de-DE" dirty="0" smtClean="0">
                <a:latin typeface="Calibri" pitchFamily="34" charset="0"/>
              </a:rPr>
              <a:t> also </a:t>
            </a:r>
            <a:r>
              <a:rPr lang="de-DE" dirty="0" err="1" smtClean="0">
                <a:latin typeface="Calibri" pitchFamily="34" charset="0"/>
              </a:rPr>
              <a:t>cast</a:t>
            </a:r>
            <a:r>
              <a:rPr lang="de-DE" dirty="0" smtClean="0">
                <a:latin typeface="Calibri" pitchFamily="34" charset="0"/>
              </a:rPr>
              <a:t> p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a </a:t>
            </a:r>
            <a:r>
              <a:rPr lang="de-DE" dirty="0" err="1" smtClean="0">
                <a:latin typeface="Calibri" pitchFamily="34" charset="0"/>
              </a:rPr>
              <a:t>manager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7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1" name="Inhaltsplatzhalt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err="1" smtClean="0"/>
              <a:t>Compute</a:t>
            </a:r>
            <a:r>
              <a:rPr lang="de-DE" sz="2000" dirty="0" smtClean="0"/>
              <a:t> </a:t>
            </a:r>
            <a:r>
              <a:rPr lang="de-DE" sz="2000" dirty="0" err="1" smtClean="0"/>
              <a:t>price</a:t>
            </a:r>
            <a:r>
              <a:rPr lang="de-DE" sz="2000" dirty="0" smtClean="0"/>
              <a:t>: </a:t>
            </a:r>
            <a:endParaRPr lang="de-DE" sz="2000" dirty="0"/>
          </a:p>
          <a:p>
            <a:pPr lvl="1"/>
            <a:r>
              <a:rPr lang="de-DE" sz="2000" dirty="0" err="1" smtClean="0"/>
              <a:t>SuperPremiumSubscription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age</a:t>
            </a:r>
            <a:r>
              <a:rPr lang="de-DE" sz="2000" dirty="0" smtClean="0"/>
              <a:t> </a:t>
            </a:r>
            <a:r>
              <a:rPr lang="de-DE" sz="2000" dirty="0"/>
              <a:t>&lt; </a:t>
            </a:r>
            <a:r>
              <a:rPr lang="de-DE" sz="2000" dirty="0" smtClean="0"/>
              <a:t>18: </a:t>
            </a:r>
            <a:r>
              <a:rPr lang="de-DE" sz="2000" dirty="0"/>
              <a:t>50</a:t>
            </a:r>
            <a:r>
              <a:rPr lang="de-DE" sz="2000" dirty="0" smtClean="0"/>
              <a:t>% </a:t>
            </a:r>
            <a:r>
              <a:rPr lang="de-DE" sz="2000" dirty="0" err="1" smtClean="0"/>
              <a:t>discount</a:t>
            </a:r>
            <a:endParaRPr lang="de-DE" sz="2000" dirty="0"/>
          </a:p>
          <a:p>
            <a:pPr lvl="1"/>
            <a:r>
              <a:rPr lang="de-DE" sz="2000" dirty="0" err="1"/>
              <a:t>PremiumSubscription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age</a:t>
            </a:r>
            <a:r>
              <a:rPr lang="de-DE" sz="2000" dirty="0"/>
              <a:t> &lt; 18: </a:t>
            </a:r>
            <a:r>
              <a:rPr lang="de-DE" sz="2000" dirty="0" smtClean="0"/>
              <a:t>25% </a:t>
            </a:r>
            <a:r>
              <a:rPr lang="de-DE" sz="2000" dirty="0" err="1" smtClean="0"/>
              <a:t>discount</a:t>
            </a:r>
            <a:endParaRPr lang="de-DE" sz="2000" dirty="0" smtClean="0"/>
          </a:p>
          <a:p>
            <a:pPr lvl="1"/>
            <a:r>
              <a:rPr lang="de-DE" sz="2000" dirty="0" err="1"/>
              <a:t>NormalSubscription</a:t>
            </a:r>
            <a:r>
              <a:rPr lang="de-DE" sz="2000" dirty="0"/>
              <a:t>: </a:t>
            </a:r>
            <a:r>
              <a:rPr lang="de-DE" sz="2000" dirty="0" err="1" smtClean="0"/>
              <a:t>no</a:t>
            </a:r>
            <a:r>
              <a:rPr lang="de-DE" sz="2000" dirty="0" smtClean="0"/>
              <a:t> </a:t>
            </a:r>
            <a:r>
              <a:rPr lang="de-DE" sz="2000" dirty="0" err="1" smtClean="0"/>
              <a:t>discount</a:t>
            </a:r>
            <a:endParaRPr lang="de-DE" sz="2000" dirty="0"/>
          </a:p>
        </p:txBody>
      </p:sp>
      <p:sp>
        <p:nvSpPr>
          <p:cNvPr id="3174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1746" name="Rechteck 4"/>
          <p:cNvSpPr>
            <a:spLocks noChangeArrowheads="1"/>
          </p:cNvSpPr>
          <p:nvPr/>
        </p:nvSpPr>
        <p:spPr bwMode="auto">
          <a:xfrm>
            <a:off x="2063751" y="6022976"/>
            <a:ext cx="22320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Subscriber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47" name="Rechteck 6"/>
          <p:cNvSpPr>
            <a:spLocks noChangeArrowheads="1"/>
          </p:cNvSpPr>
          <p:nvPr/>
        </p:nvSpPr>
        <p:spPr bwMode="auto">
          <a:xfrm>
            <a:off x="2063750" y="3641726"/>
            <a:ext cx="457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Subscription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Abonnent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user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double 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getPricePerYear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();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31748" name="Rechteck 8"/>
          <p:cNvSpPr>
            <a:spLocks noChangeArrowheads="1"/>
          </p:cNvSpPr>
          <p:nvPr/>
        </p:nvSpPr>
        <p:spPr bwMode="auto">
          <a:xfrm>
            <a:off x="2081214" y="4438651"/>
            <a:ext cx="53101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</a:rPr>
              <a:t>Premium</a:t>
            </a:r>
            <a:r>
              <a:rPr lang="de-DE" sz="1200" dirty="0" err="1">
                <a:latin typeface="Consolas" panose="020B0609020204030204" pitchFamily="49" charset="0"/>
              </a:rPr>
              <a:t>Subscription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extends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Subscription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dirty="0">
                <a:latin typeface="Consolas" pitchFamily="49" charset="0"/>
              </a:rPr>
              <a:t>…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49" name="Rechteck 10"/>
          <p:cNvSpPr>
            <a:spLocks noChangeArrowheads="1"/>
          </p:cNvSpPr>
          <p:nvPr/>
        </p:nvSpPr>
        <p:spPr bwMode="auto">
          <a:xfrm>
            <a:off x="2081214" y="5159376"/>
            <a:ext cx="55975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</a:rPr>
              <a:t>SuperPremium</a:t>
            </a:r>
            <a:r>
              <a:rPr lang="de-DE" sz="1200" dirty="0" err="1">
                <a:latin typeface="Consolas" panose="020B0609020204030204" pitchFamily="49" charset="0"/>
              </a:rPr>
              <a:t>Subscription</a:t>
            </a:r>
            <a:r>
              <a:rPr lang="en-US" sz="1200" b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extends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</a:rPr>
              <a:t>Premium</a:t>
            </a:r>
            <a:r>
              <a:rPr lang="de-DE" sz="1200" dirty="0" err="1">
                <a:latin typeface="Consolas" panose="020B0609020204030204" pitchFamily="49" charset="0"/>
              </a:rPr>
              <a:t>Subscription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dirty="0">
                <a:latin typeface="Consolas" pitchFamily="49" charset="0"/>
              </a:rPr>
              <a:t>…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50" name="Rechteck 13"/>
          <p:cNvSpPr>
            <a:spLocks noChangeArrowheads="1"/>
          </p:cNvSpPr>
          <p:nvPr/>
        </p:nvSpPr>
        <p:spPr bwMode="auto">
          <a:xfrm>
            <a:off x="6311901" y="3573464"/>
            <a:ext cx="5815013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</a:rPr>
              <a:t>SubscriptionPriceComputer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computePriceWithDiscount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</a:rPr>
              <a:t>Subscription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sup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  double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price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= 0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 err="1"/>
              <a:t>If</a:t>
            </a:r>
            <a:r>
              <a:rPr lang="de-DE" sz="1200" dirty="0"/>
              <a:t> (</a:t>
            </a:r>
            <a:r>
              <a:rPr lang="de-DE" sz="1200" dirty="0" err="1"/>
              <a:t>sup</a:t>
            </a:r>
            <a:r>
              <a:rPr lang="de-DE" sz="1200" dirty="0"/>
              <a:t> </a:t>
            </a:r>
            <a:r>
              <a:rPr lang="de-DE" sz="1200" dirty="0" err="1"/>
              <a:t>instanceof</a:t>
            </a:r>
            <a:r>
              <a:rPr lang="de-DE" sz="1200" dirty="0"/>
              <a:t> </a:t>
            </a:r>
            <a:r>
              <a:rPr lang="de-DE" sz="1200" dirty="0" err="1"/>
              <a:t>SuperPremium</a:t>
            </a:r>
            <a:r>
              <a:rPr lang="de-DE" sz="1200" dirty="0" err="1">
                <a:latin typeface="Consolas" panose="020B0609020204030204" pitchFamily="49" charset="0"/>
              </a:rPr>
              <a:t>Subscription</a:t>
            </a:r>
            <a:r>
              <a:rPr lang="de-DE" sz="1200" dirty="0"/>
              <a:t> &amp;&amp; </a:t>
            </a:r>
            <a:r>
              <a:rPr lang="de-DE" sz="1200" dirty="0" err="1"/>
              <a:t>sup.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user</a:t>
            </a:r>
            <a:r>
              <a:rPr lang="de-DE" sz="1200" dirty="0" err="1"/>
              <a:t>.age</a:t>
            </a:r>
            <a:r>
              <a:rPr lang="de-DE" sz="1200" dirty="0"/>
              <a:t> </a:t>
            </a:r>
            <a:r>
              <a:rPr lang="de-DE" sz="1200" dirty="0" smtClean="0"/>
              <a:t>&lt; </a:t>
            </a:r>
            <a:r>
              <a:rPr lang="de-DE" sz="1200" dirty="0"/>
              <a:t>18</a:t>
            </a:r>
            <a:r>
              <a:rPr lang="de-DE" sz="1200" dirty="0" smtClean="0"/>
              <a:t>)</a:t>
            </a:r>
          </a:p>
          <a:p>
            <a:r>
              <a:rPr lang="de-DE" sz="1200" dirty="0" smtClean="0"/>
              <a:t>	</a:t>
            </a:r>
            <a:r>
              <a:rPr lang="de-DE" sz="1200" dirty="0" err="1" smtClean="0"/>
              <a:t>price</a:t>
            </a:r>
            <a:r>
              <a:rPr lang="de-DE" sz="1200" dirty="0" smtClean="0"/>
              <a:t> </a:t>
            </a:r>
            <a:r>
              <a:rPr lang="de-DE" sz="1200" dirty="0"/>
              <a:t>= </a:t>
            </a:r>
            <a:r>
              <a:rPr lang="de-DE" sz="1200" dirty="0" err="1"/>
              <a:t>sup.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getPricePerYear</a:t>
            </a:r>
            <a:r>
              <a:rPr lang="de-DE" sz="1200" dirty="0"/>
              <a:t>() * 0.5;</a:t>
            </a:r>
          </a:p>
          <a:p>
            <a:endParaRPr lang="de-DE" sz="1200" dirty="0"/>
          </a:p>
          <a:p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endParaRPr lang="de-DE" sz="1200" dirty="0">
              <a:latin typeface="Consolas" pitchFamily="49" charset="0"/>
            </a:endParaRPr>
          </a:p>
          <a:p>
            <a:endParaRPr lang="de-DE" sz="1200" dirty="0">
              <a:latin typeface="Consolas" pitchFamily="49" charset="0"/>
            </a:endParaRPr>
          </a:p>
          <a:p>
            <a:endParaRPr lang="de-DE" sz="1200" dirty="0">
              <a:latin typeface="Consolas" pitchFamily="49" charset="0"/>
            </a:endParaRP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price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200" dirty="0">
              <a:latin typeface="Calibri" pitchFamily="34" charset="0"/>
            </a:endParaRPr>
          </a:p>
        </p:txBody>
      </p:sp>
      <p:pic>
        <p:nvPicPr>
          <p:cNvPr id="31752" name="Picture 4" descr="C:\Users\siegmunn\AppData\Local\Microsoft\Windows\Temporary Internet Files\Content.IE5\6HQAUY4N\question_mark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88762" y="6171294"/>
            <a:ext cx="67627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3" name="Rechteck 18"/>
          <p:cNvSpPr>
            <a:spLocks noChangeArrowheads="1"/>
          </p:cNvSpPr>
          <p:nvPr/>
        </p:nvSpPr>
        <p:spPr bwMode="auto">
          <a:xfrm>
            <a:off x="9696400" y="4485146"/>
            <a:ext cx="15533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3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 5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minutes</a:t>
            </a:r>
            <a:endParaRPr lang="de-DE" b="1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84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Objects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sub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like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base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All non-private </a:t>
            </a:r>
            <a:r>
              <a:rPr lang="de-DE" dirty="0" err="1" smtClean="0"/>
              <a:t>members</a:t>
            </a:r>
            <a:r>
              <a:rPr lang="de-DE" dirty="0" smtClean="0"/>
              <a:t> (</a:t>
            </a:r>
            <a:r>
              <a:rPr lang="de-DE" dirty="0" err="1" smtClean="0"/>
              <a:t>methods</a:t>
            </a:r>
            <a:r>
              <a:rPr lang="de-DE" dirty="0" smtClean="0"/>
              <a:t> + </a:t>
            </a:r>
            <a:r>
              <a:rPr lang="de-DE" dirty="0" err="1" smtClean="0"/>
              <a:t>attributes</a:t>
            </a:r>
            <a:r>
              <a:rPr lang="de-DE" dirty="0" smtClean="0"/>
              <a:t>)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Container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base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also </a:t>
            </a: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subclass</a:t>
            </a:r>
            <a:r>
              <a:rPr lang="de-DE" dirty="0" smtClean="0"/>
              <a:t> (e.g., </a:t>
            </a:r>
            <a:r>
              <a:rPr lang="de-DE" dirty="0" err="1" smtClean="0"/>
              <a:t>Persons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Managers)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inherit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AB9DDB"/>
                </a:solidFill>
              </a:rPr>
              <a:t>one</a:t>
            </a:r>
            <a:r>
              <a:rPr lang="de-DE" b="1" dirty="0" smtClean="0">
                <a:solidFill>
                  <a:srgbClr val="AB9DDB"/>
                </a:solidFill>
              </a:rPr>
              <a:t> </a:t>
            </a:r>
            <a:r>
              <a:rPr lang="de-DE" b="1" dirty="0" err="1" smtClean="0">
                <a:solidFill>
                  <a:srgbClr val="AB9DDB"/>
                </a:solidFill>
              </a:rPr>
              <a:t>class</a:t>
            </a:r>
            <a:r>
              <a:rPr lang="de-DE" b="1" dirty="0" smtClean="0">
                <a:solidFill>
                  <a:srgbClr val="AB9DDB"/>
                </a:solidFill>
              </a:rPr>
              <a:t> </a:t>
            </a:r>
            <a:r>
              <a:rPr lang="de-DE" b="1" dirty="0" err="1" smtClean="0">
                <a:solidFill>
                  <a:srgbClr val="AB9DDB"/>
                </a:solidFill>
              </a:rPr>
              <a:t>only</a:t>
            </a:r>
            <a:r>
              <a:rPr lang="de-DE" b="1" dirty="0" smtClean="0">
                <a:solidFill>
                  <a:srgbClr val="AB9DDB"/>
                </a:solidFill>
              </a:rPr>
              <a:t> </a:t>
            </a:r>
            <a:r>
              <a:rPr lang="de-DE" dirty="0" smtClean="0"/>
              <a:t>in Java</a:t>
            </a:r>
            <a:endParaRPr lang="de-DE" b="1" dirty="0" smtClean="0">
              <a:solidFill>
                <a:srgbClr val="AB9DDB"/>
              </a:solidFill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Other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languages</a:t>
            </a:r>
            <a:r>
              <a:rPr lang="de-DE" dirty="0" smtClean="0"/>
              <a:t> </a:t>
            </a:r>
            <a:r>
              <a:rPr lang="de-DE" dirty="0" err="1" smtClean="0"/>
              <a:t>allow</a:t>
            </a:r>
            <a:r>
              <a:rPr lang="de-DE" dirty="0" smtClean="0"/>
              <a:t> multiple </a:t>
            </a:r>
            <a:r>
              <a:rPr lang="de-DE" dirty="0" err="1" smtClean="0"/>
              <a:t>inheritance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Leads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diamond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Keywords 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de-DE" dirty="0"/>
              <a:t> </a:t>
            </a:r>
            <a:r>
              <a:rPr lang="de-DE" dirty="0" smtClean="0"/>
              <a:t> in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heads</a:t>
            </a:r>
            <a:r>
              <a:rPr lang="de-DE" dirty="0" smtClean="0"/>
              <a:t> </a:t>
            </a:r>
            <a:r>
              <a:rPr lang="de-DE" dirty="0" err="1" smtClean="0"/>
              <a:t>prohibit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overriden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76CE62-3D52-4FD9-B9BE-8A7EBD7E7BD2}" type="slidenum">
              <a:rPr lang="de-DE"/>
              <a:pPr>
                <a:defRPr/>
              </a:pPr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81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Wiederholung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sind </a:t>
            </a:r>
            <a:r>
              <a:rPr lang="de-DE" dirty="0" err="1"/>
              <a:t>Generics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Generische Datentypen bekommen einen –oder auch mehrere– Parameter, die je einen Typ </a:t>
            </a:r>
            <a:r>
              <a:rPr lang="de-DE" dirty="0" err="1"/>
              <a:t>spezifieren</a:t>
            </a:r>
            <a:endParaRPr lang="de-DE" dirty="0"/>
          </a:p>
          <a:p>
            <a:pPr lvl="1"/>
            <a:r>
              <a:rPr lang="de-DE" dirty="0"/>
              <a:t>Daher können einheitliche Datenstrukturen und Methoden für unterschiedliche Typen implementiert werden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868" y="3789040"/>
            <a:ext cx="3726160" cy="279462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289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37890" name="Textfeld 2"/>
          <p:cNvSpPr txBox="1">
            <a:spLocks noChangeArrowheads="1"/>
          </p:cNvSpPr>
          <p:nvPr/>
        </p:nvSpPr>
        <p:spPr bwMode="auto">
          <a:xfrm>
            <a:off x="1919289" y="1916113"/>
            <a:ext cx="265588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>
                <a:solidFill>
                  <a:schemeClr val="bg1"/>
                </a:solidFill>
                <a:latin typeface="Calibri" pitchFamily="34" charset="0"/>
              </a:rPr>
              <a:t>Interfaces</a:t>
            </a:r>
          </a:p>
        </p:txBody>
      </p:sp>
      <p:pic>
        <p:nvPicPr>
          <p:cNvPr id="14338" name="Picture 2" descr="http://i.stack.imgur.com/FSqh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59376" y="3284538"/>
            <a:ext cx="4048125" cy="2686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1A784C-C3E9-47D4-AFE9-54926E2587C2}" type="slidenum">
              <a:rPr lang="de-DE"/>
              <a:pPr>
                <a:defRPr/>
              </a:pPr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8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Interface: </a:t>
            </a: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An </a:t>
            </a:r>
            <a:r>
              <a:rPr lang="de-DE" sz="2800" dirty="0" err="1" smtClean="0"/>
              <a:t>interface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kind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a </a:t>
            </a:r>
            <a:r>
              <a:rPr lang="de-DE" sz="2800" dirty="0" err="1" smtClean="0"/>
              <a:t>contract</a:t>
            </a:r>
            <a:r>
              <a:rPr lang="de-DE" sz="2800" dirty="0" smtClean="0"/>
              <a:t>:</a:t>
            </a:r>
          </a:p>
          <a:p>
            <a:pPr lvl="1"/>
            <a:r>
              <a:rPr lang="de-DE" sz="2800" dirty="0" smtClean="0"/>
              <a:t>The </a:t>
            </a:r>
            <a:r>
              <a:rPr lang="de-DE" sz="2800" dirty="0" err="1" smtClean="0"/>
              <a:t>interface</a:t>
            </a:r>
            <a:r>
              <a:rPr lang="de-DE" sz="2800" dirty="0" smtClean="0"/>
              <a:t> </a:t>
            </a:r>
            <a:r>
              <a:rPr lang="de-DE" sz="2800" dirty="0" err="1" smtClean="0"/>
              <a:t>defines</a:t>
            </a:r>
            <a:r>
              <a:rPr lang="de-DE" sz="2800" dirty="0" smtClean="0"/>
              <a:t> </a:t>
            </a:r>
            <a:r>
              <a:rPr lang="de-DE" sz="2800" dirty="0" err="1" smtClean="0"/>
              <a:t>which</a:t>
            </a:r>
            <a:r>
              <a:rPr lang="de-DE" sz="2800" dirty="0" smtClean="0"/>
              <a:t> </a:t>
            </a:r>
            <a:r>
              <a:rPr lang="de-DE" sz="2800" dirty="0" err="1" smtClean="0"/>
              <a:t>methods</a:t>
            </a:r>
            <a:r>
              <a:rPr lang="de-DE" sz="2800" dirty="0" smtClean="0"/>
              <a:t> </a:t>
            </a:r>
            <a:r>
              <a:rPr lang="de-DE" sz="2800" b="1" dirty="0" err="1" smtClean="0"/>
              <a:t>have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to</a:t>
            </a:r>
            <a:r>
              <a:rPr lang="de-DE" sz="2800" b="1" dirty="0" smtClean="0"/>
              <a:t> </a:t>
            </a:r>
            <a:r>
              <a:rPr lang="de-DE" sz="2800" dirty="0" err="1" smtClean="0"/>
              <a:t>be</a:t>
            </a:r>
            <a:r>
              <a:rPr lang="de-DE" sz="2800" dirty="0" smtClean="0"/>
              <a:t> </a:t>
            </a:r>
            <a:r>
              <a:rPr lang="de-DE" sz="2800" dirty="0" err="1" smtClean="0"/>
              <a:t>implemented</a:t>
            </a:r>
            <a:endParaRPr lang="de-DE" sz="2800" dirty="0" smtClean="0"/>
          </a:p>
          <a:p>
            <a:pPr lvl="1"/>
            <a:r>
              <a:rPr lang="de-DE" sz="2800" dirty="0" err="1" smtClean="0"/>
              <a:t>It</a:t>
            </a:r>
            <a:r>
              <a:rPr lang="de-DE" sz="2800" dirty="0" smtClean="0"/>
              <a:t> </a:t>
            </a:r>
            <a:r>
              <a:rPr lang="de-DE" sz="2800" dirty="0" err="1" smtClean="0"/>
              <a:t>defines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expected</a:t>
            </a:r>
            <a:r>
              <a:rPr lang="de-DE" sz="2800" dirty="0" smtClean="0"/>
              <a:t> </a:t>
            </a:r>
            <a:r>
              <a:rPr lang="de-DE" sz="2800" b="1" dirty="0" err="1" smtClean="0"/>
              <a:t>behavior</a:t>
            </a:r>
            <a:r>
              <a:rPr lang="de-DE" sz="2800" dirty="0" smtClean="0"/>
              <a:t>!</a:t>
            </a:r>
          </a:p>
          <a:p>
            <a:r>
              <a:rPr lang="de-DE" sz="2800" dirty="0" err="1" smtClean="0"/>
              <a:t>Classes</a:t>
            </a:r>
            <a:r>
              <a:rPr lang="de-DE" sz="2800" dirty="0" smtClean="0"/>
              <a:t> </a:t>
            </a:r>
            <a:r>
              <a:rPr lang="de-DE" sz="2800" dirty="0" err="1" smtClean="0"/>
              <a:t>that</a:t>
            </a:r>
            <a:r>
              <a:rPr lang="de-DE" sz="2800" dirty="0" smtClean="0"/>
              <a:t> </a:t>
            </a:r>
            <a:r>
              <a:rPr lang="de-DE" sz="2800" dirty="0" err="1" smtClean="0"/>
              <a:t>implement</a:t>
            </a:r>
            <a:r>
              <a:rPr lang="de-DE" sz="2800" dirty="0" smtClean="0"/>
              <a:t> an </a:t>
            </a:r>
            <a:r>
              <a:rPr lang="de-DE" sz="2800" dirty="0" err="1" smtClean="0"/>
              <a:t>interface</a:t>
            </a:r>
            <a:r>
              <a:rPr lang="de-DE" sz="2800" dirty="0" smtClean="0"/>
              <a:t> </a:t>
            </a:r>
            <a:r>
              <a:rPr lang="de-DE" sz="2800" dirty="0" err="1" smtClean="0"/>
              <a:t>sign</a:t>
            </a:r>
            <a:r>
              <a:rPr lang="de-DE" sz="2800" dirty="0" smtClean="0"/>
              <a:t> </a:t>
            </a:r>
            <a:r>
              <a:rPr lang="de-DE" sz="2800" dirty="0" err="1" smtClean="0"/>
              <a:t>this</a:t>
            </a:r>
            <a:r>
              <a:rPr lang="de-DE" sz="2800" dirty="0" smtClean="0"/>
              <a:t> </a:t>
            </a:r>
            <a:r>
              <a:rPr lang="de-DE" sz="2800" dirty="0" err="1" smtClean="0"/>
              <a:t>contract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thus</a:t>
            </a:r>
            <a:r>
              <a:rPr lang="de-DE" sz="2800" dirty="0" smtClean="0"/>
              <a:t> </a:t>
            </a:r>
            <a:r>
              <a:rPr lang="de-DE" sz="2800" dirty="0" err="1" smtClean="0"/>
              <a:t>need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offer</a:t>
            </a:r>
            <a:r>
              <a:rPr lang="de-DE" sz="2800" dirty="0" smtClean="0"/>
              <a:t> all </a:t>
            </a:r>
            <a:r>
              <a:rPr lang="de-DE" sz="2800" dirty="0" err="1" smtClean="0"/>
              <a:t>methods</a:t>
            </a:r>
            <a:r>
              <a:rPr lang="de-DE" sz="2800" dirty="0" smtClean="0"/>
              <a:t>, but </a:t>
            </a:r>
            <a:r>
              <a:rPr lang="de-DE" sz="2800" dirty="0" err="1" smtClean="0"/>
              <a:t>can</a:t>
            </a:r>
            <a:r>
              <a:rPr lang="de-DE" sz="2800" dirty="0" smtClean="0"/>
              <a:t> </a:t>
            </a:r>
            <a:r>
              <a:rPr lang="de-DE" sz="2800" dirty="0" err="1" smtClean="0"/>
              <a:t>implement</a:t>
            </a:r>
            <a:r>
              <a:rPr lang="de-DE" sz="2800" dirty="0" smtClean="0"/>
              <a:t> </a:t>
            </a:r>
            <a:r>
              <a:rPr lang="de-DE" sz="2800" dirty="0" err="1" smtClean="0"/>
              <a:t>them</a:t>
            </a:r>
            <a:r>
              <a:rPr lang="de-DE" sz="2800" dirty="0" smtClean="0"/>
              <a:t> in a different </a:t>
            </a:r>
            <a:r>
              <a:rPr lang="de-DE" sz="2800" dirty="0" err="1" smtClean="0"/>
              <a:t>way</a:t>
            </a:r>
            <a:r>
              <a:rPr lang="de-DE" sz="2800" dirty="0" smtClean="0"/>
              <a:t> (</a:t>
            </a:r>
            <a:r>
              <a:rPr lang="de-DE" sz="2800" dirty="0" err="1" smtClean="0"/>
              <a:t>polymorphism</a:t>
            </a:r>
            <a:r>
              <a:rPr lang="de-DE" sz="2800" dirty="0" smtClean="0"/>
              <a:t>)</a:t>
            </a:r>
            <a:endParaRPr lang="de-DE" sz="28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AB799B-0AB1-4BB0-98F5-9AC346645388}" type="slidenum">
              <a:rPr lang="de-DE"/>
              <a:pPr>
                <a:defRPr/>
              </a:pPr>
              <a:t>41</a:t>
            </a:fld>
            <a:endParaRPr lang="de-DE" dirty="0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3431704" y="5373216"/>
            <a:ext cx="575786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Manager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</a:rPr>
              <a:t>IEmployee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{…}</a:t>
            </a:r>
          </a:p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Worker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</a:rPr>
              <a:t>IEmployee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{…}</a:t>
            </a:r>
          </a:p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Student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</a:rPr>
              <a:t>IEmployee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95270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an Interface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meanings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term</a:t>
            </a:r>
            <a:r>
              <a:rPr lang="de-DE" dirty="0" smtClean="0"/>
              <a:t> "</a:t>
            </a:r>
            <a:r>
              <a:rPr lang="de-DE" dirty="0" err="1" smtClean="0"/>
              <a:t>interface</a:t>
            </a:r>
            <a:r>
              <a:rPr lang="de-DE" dirty="0" smtClean="0"/>
              <a:t>"</a:t>
            </a:r>
          </a:p>
          <a:p>
            <a:pPr lvl="1"/>
            <a:r>
              <a:rPr lang="de-DE" b="1" dirty="0" smtClean="0">
                <a:solidFill>
                  <a:srgbClr val="AB9DDB"/>
                </a:solidFill>
              </a:rPr>
              <a:t>Interface </a:t>
            </a:r>
            <a:r>
              <a:rPr lang="de-DE" b="1" dirty="0" err="1" smtClean="0">
                <a:solidFill>
                  <a:srgbClr val="AB9DDB"/>
                </a:solidFill>
              </a:rPr>
              <a:t>of</a:t>
            </a:r>
            <a:r>
              <a:rPr lang="de-DE" b="1" dirty="0" smtClean="0">
                <a:solidFill>
                  <a:srgbClr val="AB9DDB"/>
                </a:solidFill>
              </a:rPr>
              <a:t> a </a:t>
            </a:r>
            <a:r>
              <a:rPr lang="de-DE" b="1" dirty="0" err="1" smtClean="0">
                <a:solidFill>
                  <a:srgbClr val="AB9DDB"/>
                </a:solidFill>
              </a:rPr>
              <a:t>class</a:t>
            </a:r>
            <a:r>
              <a:rPr lang="de-DE" b="1" dirty="0" smtClean="0">
                <a:solidFill>
                  <a:srgbClr val="AB9DDB"/>
                </a:solidFill>
              </a:rPr>
              <a:t> </a:t>
            </a:r>
            <a:r>
              <a:rPr lang="de-DE" dirty="0" err="1" smtClean="0"/>
              <a:t>describes</a:t>
            </a:r>
            <a:r>
              <a:rPr lang="de-DE" dirty="0" smtClean="0"/>
              <a:t> </a:t>
            </a:r>
            <a:r>
              <a:rPr lang="de-DE" dirty="0" err="1" smtClean="0"/>
              <a:t>heads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public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/>
          </a:p>
          <a:p>
            <a:pPr lvl="1"/>
            <a:r>
              <a:rPr lang="de-DE" dirty="0" smtClean="0"/>
              <a:t>Keyword </a:t>
            </a:r>
            <a:r>
              <a:rPr lang="de-DE" sz="22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/>
              <a:t>in Java </a:t>
            </a:r>
            <a:r>
              <a:rPr lang="de-DE" dirty="0" err="1" smtClean="0"/>
              <a:t>describes</a:t>
            </a:r>
            <a:r>
              <a:rPr lang="de-DE" dirty="0" smtClean="0"/>
              <a:t> </a:t>
            </a:r>
            <a:r>
              <a:rPr lang="de-DE" dirty="0" err="1" smtClean="0"/>
              <a:t>special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bodies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 smtClean="0"/>
              <a:t>Example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59FF30-88F6-4434-A5FE-312844A76E14}" type="slidenum">
              <a:rPr lang="de-DE"/>
              <a:pPr>
                <a:defRPr/>
              </a:pPr>
              <a:t>42</a:t>
            </a:fld>
            <a:endParaRPr lang="de-DE"/>
          </a:p>
        </p:txBody>
      </p:sp>
      <p:sp>
        <p:nvSpPr>
          <p:cNvPr id="4" name="Rechteck 3"/>
          <p:cNvSpPr>
            <a:spLocks noChangeArrowheads="1"/>
          </p:cNvSpPr>
          <p:nvPr/>
        </p:nvSpPr>
        <p:spPr bwMode="auto">
          <a:xfrm>
            <a:off x="3810000" y="4756150"/>
            <a:ext cx="45720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interface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IEmployee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paySalary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workingHours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getAge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825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Using</a:t>
            </a:r>
            <a:r>
              <a:rPr lang="de-DE" dirty="0" smtClean="0"/>
              <a:t> Interfaces I</a:t>
            </a:r>
            <a:endParaRPr lang="de-DE" dirty="0"/>
          </a:p>
        </p:txBody>
      </p:sp>
      <p:sp>
        <p:nvSpPr>
          <p:cNvPr id="4301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implements</a:t>
            </a:r>
            <a:r>
              <a:rPr lang="de-DE" dirty="0" smtClean="0"/>
              <a:t> an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follow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specifications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: all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, 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bodies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4108E4-A28E-4107-8661-03213654762A}" type="slidenum">
              <a:rPr lang="de-DE"/>
              <a:pPr>
                <a:defRPr/>
              </a:pPr>
              <a:t>43</a:t>
            </a:fld>
            <a:endParaRPr lang="de-DE"/>
          </a:p>
        </p:txBody>
      </p:sp>
      <p:sp>
        <p:nvSpPr>
          <p:cNvPr id="43011" name="Rechteck 3"/>
          <p:cNvSpPr>
            <a:spLocks noChangeArrowheads="1"/>
          </p:cNvSpPr>
          <p:nvPr/>
        </p:nvSpPr>
        <p:spPr bwMode="auto">
          <a:xfrm>
            <a:off x="6096001" y="2987074"/>
            <a:ext cx="5400675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Manager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implements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IEmployee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400" dirty="0">
                <a:solidFill>
                  <a:srgbClr val="646464"/>
                </a:solidFill>
                <a:latin typeface="Consolas" pitchFamily="49" charset="0"/>
              </a:rPr>
              <a:t>  </a:t>
            </a:r>
            <a:endParaRPr lang="de-DE" sz="1400" b="1" dirty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private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400" dirty="0" err="1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private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sz="1400" b="1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400" b="1" dirty="0">
              <a:solidFill>
                <a:srgbClr val="000000"/>
              </a:solidFill>
              <a:latin typeface="Consolas" pitchFamily="49" charset="0"/>
            </a:endParaRPr>
          </a:p>
          <a:p>
            <a:endParaRPr lang="de-DE" sz="1400" dirty="0">
              <a:solidFill>
                <a:srgbClr val="646464"/>
              </a:solidFill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paySalary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workingHours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workingHours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* 500;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646464"/>
                </a:solidFill>
                <a:latin typeface="Consolas" pitchFamily="49" charset="0"/>
              </a:rPr>
              <a:t>  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getNachname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Manager(String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alter)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400" b="1" dirty="0" smtClean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sz="1400" b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400" b="1" dirty="0" err="1" smtClean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sz="1400" b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alter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latin typeface="Consolas" pitchFamily="49" charset="0"/>
              </a:rPr>
              <a:t>…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43012" name="Rechteck 4"/>
          <p:cNvSpPr>
            <a:spLocks noChangeArrowheads="1"/>
          </p:cNvSpPr>
          <p:nvPr/>
        </p:nvSpPr>
        <p:spPr bwMode="auto">
          <a:xfrm>
            <a:off x="1524000" y="2979136"/>
            <a:ext cx="45720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interface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IEmployee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paySalary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workingHours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getAge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487487" y="4355500"/>
            <a:ext cx="597693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dirty="0">
                <a:latin typeface="Consolas" pitchFamily="49" charset="0"/>
              </a:rPr>
              <a:t>Firma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  <a:endParaRPr lang="en-US" sz="1400" b="1" dirty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Manager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manager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Manager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smtClean="0">
                <a:solidFill>
                  <a:srgbClr val="2A00FF"/>
                </a:solidFill>
                <a:latin typeface="Consolas" pitchFamily="49" charset="0"/>
              </a:rPr>
              <a:t>"Picard"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Student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student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Student(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 pitchFamily="49" charset="0"/>
              </a:rPr>
              <a:t>peter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52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Interface: </a:t>
            </a:r>
            <a:r>
              <a:rPr lang="de-DE" dirty="0" err="1" smtClean="0"/>
              <a:t>Applying</a:t>
            </a:r>
            <a:r>
              <a:rPr lang="de-DE" dirty="0" smtClean="0"/>
              <a:t> </a:t>
            </a:r>
            <a:r>
              <a:rPr lang="de-DE" dirty="0" err="1" smtClean="0"/>
              <a:t>Polymorphism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err="1" smtClean="0"/>
              <a:t>Mandatory</a:t>
            </a:r>
            <a:r>
              <a:rPr lang="de-DE" sz="2800" dirty="0" smtClean="0"/>
              <a:t> </a:t>
            </a:r>
            <a:r>
              <a:rPr lang="de-DE" sz="2800" dirty="0" err="1" smtClean="0"/>
              <a:t>actions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</a:t>
            </a:r>
            <a:r>
              <a:rPr lang="de-DE" sz="2800" dirty="0" err="1" smtClean="0"/>
              <a:t>described</a:t>
            </a:r>
            <a:r>
              <a:rPr lang="de-DE" sz="2800" dirty="0" smtClean="0"/>
              <a:t> </a:t>
            </a:r>
            <a:r>
              <a:rPr lang="de-DE" sz="2800" dirty="0" err="1" smtClean="0"/>
              <a:t>as</a:t>
            </a:r>
            <a:r>
              <a:rPr lang="de-DE" sz="2800" dirty="0" smtClean="0"/>
              <a:t> </a:t>
            </a:r>
            <a:r>
              <a:rPr lang="de-DE" sz="2800" dirty="0" err="1" smtClean="0"/>
              <a:t>collection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method</a:t>
            </a:r>
            <a:r>
              <a:rPr lang="de-DE" sz="2800" dirty="0" smtClean="0"/>
              <a:t> </a:t>
            </a:r>
            <a:r>
              <a:rPr lang="de-DE" sz="2800" dirty="0" err="1" smtClean="0"/>
              <a:t>heads</a:t>
            </a:r>
            <a:r>
              <a:rPr lang="de-DE" sz="2800" dirty="0" smtClean="0"/>
              <a:t> (</a:t>
            </a:r>
            <a:r>
              <a:rPr lang="de-DE" sz="2800" dirty="0" err="1" smtClean="0"/>
              <a:t>interface</a:t>
            </a:r>
            <a:r>
              <a:rPr lang="de-DE" sz="2800" dirty="0" smtClean="0"/>
              <a:t>)</a:t>
            </a:r>
          </a:p>
          <a:p>
            <a:r>
              <a:rPr lang="de-DE" sz="2800" dirty="0" err="1" smtClean="0"/>
              <a:t>One</a:t>
            </a:r>
            <a:r>
              <a:rPr lang="de-DE" sz="2800" dirty="0" smtClean="0"/>
              <a:t> </a:t>
            </a:r>
            <a:r>
              <a:rPr lang="de-DE" sz="2800" dirty="0" err="1" smtClean="0"/>
              <a:t>action</a:t>
            </a:r>
            <a:r>
              <a:rPr lang="de-DE" sz="2800" dirty="0" smtClean="0"/>
              <a:t> </a:t>
            </a:r>
            <a:r>
              <a:rPr lang="de-DE" sz="2800" dirty="0" err="1" smtClean="0"/>
              <a:t>can</a:t>
            </a:r>
            <a:r>
              <a:rPr lang="de-DE" sz="2800" dirty="0" smtClean="0"/>
              <a:t> </a:t>
            </a:r>
            <a:r>
              <a:rPr lang="de-DE" sz="2800" dirty="0" err="1" smtClean="0"/>
              <a:t>have</a:t>
            </a:r>
            <a:r>
              <a:rPr lang="de-DE" sz="2800" dirty="0" smtClean="0"/>
              <a:t> different </a:t>
            </a:r>
            <a:r>
              <a:rPr lang="de-DE" sz="2800" dirty="0" err="1" smtClean="0"/>
              <a:t>behavior</a:t>
            </a:r>
            <a:r>
              <a:rPr lang="de-DE" sz="2800" dirty="0" smtClean="0"/>
              <a:t> in different </a:t>
            </a:r>
            <a:r>
              <a:rPr lang="de-DE" sz="2800" dirty="0" err="1" smtClean="0"/>
              <a:t>instances</a:t>
            </a:r>
            <a:r>
              <a:rPr lang="de-DE" sz="2800" dirty="0" smtClean="0"/>
              <a:t>/</a:t>
            </a:r>
            <a:r>
              <a:rPr lang="de-DE" sz="2800" dirty="0" err="1" smtClean="0"/>
              <a:t>applications</a:t>
            </a:r>
            <a:endParaRPr lang="de-DE" sz="2800" dirty="0" smtClean="0"/>
          </a:p>
          <a:p>
            <a:r>
              <a:rPr lang="de-DE" sz="2800" dirty="0" smtClean="0"/>
              <a:t>The </a:t>
            </a:r>
            <a:r>
              <a:rPr lang="de-DE" sz="2800" dirty="0" err="1" smtClean="0"/>
              <a:t>behavior</a:t>
            </a:r>
            <a:r>
              <a:rPr lang="de-DE" sz="2800" dirty="0" smtClean="0"/>
              <a:t> </a:t>
            </a:r>
            <a:r>
              <a:rPr lang="de-DE" sz="2800" dirty="0" err="1" smtClean="0"/>
              <a:t>depends</a:t>
            </a:r>
            <a:r>
              <a:rPr lang="de-DE" sz="2800" dirty="0" smtClean="0"/>
              <a:t> on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data</a:t>
            </a:r>
            <a:r>
              <a:rPr lang="de-DE" sz="2800" dirty="0" smtClean="0"/>
              <a:t> </a:t>
            </a:r>
            <a:r>
              <a:rPr lang="de-DE" sz="2800" dirty="0" err="1" smtClean="0"/>
              <a:t>types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parameters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call</a:t>
            </a:r>
            <a:endParaRPr lang="de-DE" sz="2800" dirty="0"/>
          </a:p>
          <a:p>
            <a:r>
              <a:rPr lang="de-DE" sz="2800" dirty="0" smtClean="0"/>
              <a:t>Different internal </a:t>
            </a:r>
            <a:r>
              <a:rPr lang="de-DE" sz="2800" dirty="0" err="1" smtClean="0"/>
              <a:t>structures</a:t>
            </a:r>
            <a:r>
              <a:rPr lang="de-DE" sz="2800" dirty="0" smtClean="0"/>
              <a:t> </a:t>
            </a:r>
            <a:r>
              <a:rPr lang="de-DE" sz="2800" dirty="0" err="1" smtClean="0"/>
              <a:t>can</a:t>
            </a:r>
            <a:r>
              <a:rPr lang="de-DE" sz="2800" dirty="0" smtClean="0"/>
              <a:t> </a:t>
            </a:r>
            <a:r>
              <a:rPr lang="de-DE" sz="2800" dirty="0" err="1" smtClean="0"/>
              <a:t>offer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same </a:t>
            </a:r>
            <a:r>
              <a:rPr lang="de-DE" sz="2800" dirty="0" err="1" smtClean="0"/>
              <a:t>interface</a:t>
            </a:r>
            <a:endParaRPr lang="de-DE" sz="28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265F3-EEA5-4B17-9E0F-6CEC089AC191}" type="slidenum">
              <a:rPr lang="de-DE"/>
              <a:pPr>
                <a:defRPr/>
              </a:pPr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23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"</a:t>
            </a:r>
            <a:r>
              <a:rPr lang="de-DE" dirty="0" err="1" smtClean="0"/>
              <a:t>empty</a:t>
            </a:r>
            <a:r>
              <a:rPr lang="de-DE" dirty="0" smtClean="0"/>
              <a:t>" </a:t>
            </a:r>
            <a:r>
              <a:rPr lang="de-DE" dirty="0" err="1" smtClean="0"/>
              <a:t>methods</a:t>
            </a:r>
            <a:r>
              <a:rPr lang="de-DE" dirty="0" smtClean="0"/>
              <a:t>?</a:t>
            </a:r>
            <a:endParaRPr lang="de-DE" dirty="0"/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uses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r>
              <a:rPr lang="de-DE" dirty="0" smtClean="0"/>
              <a:t> </a:t>
            </a:r>
            <a:r>
              <a:rPr lang="de-DE" dirty="0" err="1" smtClean="0"/>
              <a:t>exist</a:t>
            </a:r>
            <a:r>
              <a:rPr lang="de-DE" dirty="0" smtClean="0"/>
              <a:t>?</a:t>
            </a:r>
            <a:endParaRPr lang="de-DE" dirty="0"/>
          </a:p>
          <a:p>
            <a:r>
              <a:rPr lang="de-DE" dirty="0" smtClean="0"/>
              <a:t>Real-World </a:t>
            </a:r>
            <a:r>
              <a:rPr lang="de-DE" dirty="0" err="1" smtClean="0"/>
              <a:t>Example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F6874-F871-4EDD-85E1-B261D2556696}" type="slidenum">
              <a:rPr lang="de-DE"/>
              <a:pPr>
                <a:defRPr/>
              </a:pPr>
              <a:t>45</a:t>
            </a:fld>
            <a:endParaRPr lang="de-DE"/>
          </a:p>
        </p:txBody>
      </p:sp>
      <p:pic>
        <p:nvPicPr>
          <p:cNvPr id="1026" name="Picture 2" descr="http://i01.i.aliimg.com/img/pb/092/762/387/387762092_19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7938" y="3216276"/>
            <a:ext cx="4895850" cy="345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feld 6"/>
          <p:cNvSpPr txBox="1">
            <a:spLocks noChangeArrowheads="1"/>
          </p:cNvSpPr>
          <p:nvPr/>
        </p:nvSpPr>
        <p:spPr bwMode="auto">
          <a:xfrm>
            <a:off x="2214906" y="3867150"/>
            <a:ext cx="40322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User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interface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does</a:t>
            </a:r>
            <a:r>
              <a:rPr lang="de-DE" dirty="0" smtClean="0">
                <a:latin typeface="Calibri" pitchFamily="34" charset="0"/>
              </a:rPr>
              <a:t> not care </a:t>
            </a:r>
            <a:r>
              <a:rPr lang="de-DE" dirty="0" err="1" smtClean="0">
                <a:latin typeface="Calibri" pitchFamily="34" charset="0"/>
              </a:rPr>
              <a:t>what's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behind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8399463" y="4521201"/>
            <a:ext cx="26289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Same </a:t>
            </a:r>
            <a:r>
              <a:rPr lang="de-DE" dirty="0" err="1" smtClean="0">
                <a:latin typeface="Calibri" pitchFamily="34" charset="0"/>
              </a:rPr>
              <a:t>usage</a:t>
            </a:r>
            <a:r>
              <a:rPr lang="de-DE" dirty="0" smtClean="0">
                <a:latin typeface="Calibri" pitchFamily="34" charset="0"/>
              </a:rPr>
              <a:t>, but different </a:t>
            </a:r>
            <a:r>
              <a:rPr lang="de-DE" dirty="0" err="1" smtClean="0">
                <a:latin typeface="Calibri" pitchFamily="34" charset="0"/>
              </a:rPr>
              <a:t>behavior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5664200" y="4005264"/>
            <a:ext cx="19446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>
                <a:latin typeface="Calibri" pitchFamily="34" charset="0"/>
              </a:rPr>
              <a:t>Interface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775" y="4793518"/>
            <a:ext cx="2115421" cy="1587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90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Using</a:t>
            </a:r>
            <a:r>
              <a:rPr lang="de-DE" dirty="0" smtClean="0"/>
              <a:t> Interfaces II</a:t>
            </a:r>
            <a:endParaRPr lang="de-DE" dirty="0"/>
          </a:p>
        </p:txBody>
      </p:sp>
      <p:sp>
        <p:nvSpPr>
          <p:cNvPr id="4505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Often</a:t>
            </a:r>
            <a:r>
              <a:rPr lang="de-DE" dirty="0" smtClean="0"/>
              <a:t>, </a:t>
            </a:r>
            <a:r>
              <a:rPr lang="de-DE" dirty="0" err="1" smtClean="0"/>
              <a:t>interfaces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endParaRPr lang="de-DE" dirty="0" smtClean="0"/>
          </a:p>
          <a:p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dirty="0" err="1"/>
              <a:t>Comparable</a:t>
            </a:r>
            <a:endParaRPr lang="de-DE" dirty="0"/>
          </a:p>
          <a:p>
            <a:pPr lvl="1"/>
            <a:r>
              <a:rPr lang="de-DE" dirty="0" smtClean="0"/>
              <a:t>Goal: Store </a:t>
            </a:r>
            <a:r>
              <a:rPr lang="de-DE" dirty="0" err="1" smtClean="0"/>
              <a:t>persons</a:t>
            </a:r>
            <a:r>
              <a:rPr lang="de-DE" dirty="0" smtClean="0"/>
              <a:t> in a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sort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75A084-8861-4C0E-B237-433ABA274873}" type="slidenum">
              <a:rPr lang="de-DE"/>
              <a:pPr>
                <a:defRPr/>
              </a:pPr>
              <a:t>46</a:t>
            </a:fld>
            <a:endParaRPr lang="de-DE"/>
          </a:p>
        </p:txBody>
      </p:sp>
      <p:sp>
        <p:nvSpPr>
          <p:cNvPr id="4" name="Rechteck 3"/>
          <p:cNvSpPr>
            <a:spLocks noChangeArrowheads="1"/>
          </p:cNvSpPr>
          <p:nvPr/>
        </p:nvSpPr>
        <p:spPr bwMode="auto">
          <a:xfrm>
            <a:off x="2208214" y="4221088"/>
            <a:ext cx="8459787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sz="1400" dirty="0">
              <a:latin typeface="Consolas" pitchFamily="49" charset="0"/>
            </a:endParaRPr>
          </a:p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ArrayList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&lt;Person&gt;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persons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ArrayList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&lt;Person&gt;();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Person p1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Person(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"AAA"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, 10);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Person p2 =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Person(</a:t>
            </a:r>
            <a:r>
              <a:rPr lang="en-US" sz="1400" dirty="0">
                <a:solidFill>
                  <a:srgbClr val="2A00FF"/>
                </a:solidFill>
                <a:latin typeface="Consolas" pitchFamily="49" charset="0"/>
              </a:rPr>
              <a:t>"BBB"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, 20);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persons.add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(p1);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persons.add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(p2);</a:t>
            </a:r>
          </a:p>
          <a:p>
            <a:r>
              <a:rPr lang="de-DE" sz="1400" dirty="0" err="1">
                <a:solidFill>
                  <a:srgbClr val="FF0000"/>
                </a:solidFill>
                <a:latin typeface="Consolas" pitchFamily="49" charset="0"/>
              </a:rPr>
              <a:t>Collections.sort</a:t>
            </a:r>
            <a:r>
              <a:rPr lang="de-DE" sz="1400" dirty="0">
                <a:solidFill>
                  <a:srgbClr val="FF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FF0000"/>
                </a:solidFill>
                <a:latin typeface="Consolas" pitchFamily="49" charset="0"/>
              </a:rPr>
              <a:t>persons</a:t>
            </a:r>
            <a:r>
              <a:rPr lang="de-DE" sz="1400" dirty="0">
                <a:solidFill>
                  <a:srgbClr val="FF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(Person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temp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: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persons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temp.getNachname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 + 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temp.getAge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 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 flipH="1">
            <a:off x="5016500" y="5229225"/>
            <a:ext cx="6477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>
            <a:spLocks noChangeArrowheads="1"/>
          </p:cNvSpPr>
          <p:nvPr/>
        </p:nvSpPr>
        <p:spPr bwMode="auto">
          <a:xfrm>
            <a:off x="6024564" y="4724325"/>
            <a:ext cx="41751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Problem: </a:t>
            </a:r>
            <a:r>
              <a:rPr lang="de-DE" dirty="0" err="1" smtClean="0">
                <a:latin typeface="Calibri" pitchFamily="34" charset="0"/>
              </a:rPr>
              <a:t>How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should</a:t>
            </a:r>
            <a:r>
              <a:rPr lang="de-DE" dirty="0" smtClean="0">
                <a:latin typeface="Calibri" pitchFamily="34" charset="0"/>
              </a:rPr>
              <a:t> Java </a:t>
            </a:r>
            <a:r>
              <a:rPr lang="de-DE" dirty="0" err="1" smtClean="0">
                <a:latin typeface="Calibri" pitchFamily="34" charset="0"/>
              </a:rPr>
              <a:t>know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which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criteria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should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used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for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sorting</a:t>
            </a:r>
            <a:r>
              <a:rPr lang="de-DE" dirty="0" smtClean="0">
                <a:latin typeface="Calibri" pitchFamily="34" charset="0"/>
              </a:rPr>
              <a:t> (</a:t>
            </a:r>
            <a:r>
              <a:rPr lang="de-DE" dirty="0" err="1" smtClean="0">
                <a:latin typeface="Calibri" pitchFamily="34" charset="0"/>
              </a:rPr>
              <a:t>comparing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two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objects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type </a:t>
            </a:r>
            <a:r>
              <a:rPr lang="de-DE" dirty="0" err="1" smtClean="0">
                <a:latin typeface="Calibri" pitchFamily="34" charset="0"/>
              </a:rPr>
              <a:t>person</a:t>
            </a:r>
            <a:r>
              <a:rPr lang="de-DE" dirty="0" smtClean="0">
                <a:latin typeface="Calibri" pitchFamily="34" charset="0"/>
              </a:rPr>
              <a:t>)?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47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Interface </a:t>
            </a:r>
            <a:r>
              <a:rPr lang="de-DE" dirty="0" err="1"/>
              <a:t>Comparable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Java </a:t>
            </a:r>
            <a:r>
              <a:rPr lang="de-DE" dirty="0" err="1" smtClean="0"/>
              <a:t>offers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comparable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smtClean="0"/>
              <a:t>Class </a:t>
            </a:r>
            <a:r>
              <a:rPr lang="de-DE" dirty="0" err="1" smtClean="0"/>
              <a:t>person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, so Java </a:t>
            </a:r>
            <a:r>
              <a:rPr lang="de-DE" dirty="0" err="1" smtClean="0"/>
              <a:t>knows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Consequence</a:t>
            </a:r>
            <a:r>
              <a:rPr lang="de-DE" dirty="0" smtClean="0"/>
              <a:t>: </a:t>
            </a:r>
            <a:r>
              <a:rPr lang="de-DE" dirty="0" err="1" smtClean="0"/>
              <a:t>persons</a:t>
            </a:r>
            <a:r>
              <a:rPr lang="de-DE" dirty="0" smtClean="0"/>
              <a:t> </a:t>
            </a:r>
            <a:r>
              <a:rPr lang="de-DE" dirty="0" err="1" smtClean="0"/>
              <a:t>offer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sz="2400" dirty="0" err="1" smtClean="0"/>
              <a:t>compareTo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3CB3C-3174-41BE-AAF0-E77B0A21620A}" type="slidenum">
              <a:rPr lang="de-DE"/>
              <a:pPr>
                <a:defRPr/>
              </a:pPr>
              <a:t>47</a:t>
            </a:fld>
            <a:endParaRPr lang="de-DE"/>
          </a:p>
        </p:txBody>
      </p:sp>
      <p:sp>
        <p:nvSpPr>
          <p:cNvPr id="46083" name="Rectangle 1"/>
          <p:cNvSpPr>
            <a:spLocks noChangeArrowheads="1"/>
          </p:cNvSpPr>
          <p:nvPr/>
        </p:nvSpPr>
        <p:spPr bwMode="auto">
          <a:xfrm>
            <a:off x="3719736" y="2510316"/>
            <a:ext cx="403225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interface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Comparable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&lt;T&gt; { 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compareTo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(T o); 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3575720" y="4365104"/>
            <a:ext cx="610235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implements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Comparable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&lt;Person&gt;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compareTo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(Person 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p)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Integer.signum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p.getAge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 – </a:t>
            </a:r>
            <a:r>
              <a:rPr lang="de-DE" sz="1400" b="1" dirty="0" err="1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.age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…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68B4EB-2163-4A9A-8D68-10D6C264F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926" y="5257800"/>
            <a:ext cx="2233875" cy="748440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5E997D6-C8A9-41FF-B59A-8E84FDA8ACF9}"/>
              </a:ext>
            </a:extLst>
          </p:cNvPr>
          <p:cNvCxnSpPr/>
          <p:nvPr/>
        </p:nvCxnSpPr>
        <p:spPr>
          <a:xfrm>
            <a:off x="5879976" y="5057254"/>
            <a:ext cx="1944216" cy="574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51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This </a:t>
            </a:r>
            <a:r>
              <a:rPr lang="de-DE" dirty="0" err="1" smtClean="0"/>
              <a:t>Related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Polymorhism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Different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compareTo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/>
              <a:t>differently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So: different </a:t>
            </a:r>
            <a:r>
              <a:rPr lang="de-DE" dirty="0" err="1" smtClean="0"/>
              <a:t>behavior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AB9DDB"/>
                </a:solidFill>
              </a:rPr>
              <a:t>depends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type</a:t>
            </a:r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compiler</a:t>
            </a:r>
            <a:r>
              <a:rPr lang="de-DE" dirty="0" smtClean="0"/>
              <a:t> </a:t>
            </a:r>
            <a:r>
              <a:rPr lang="de-DE" dirty="0" err="1" smtClean="0"/>
              <a:t>knows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compareTo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In </a:t>
            </a:r>
            <a:r>
              <a:rPr lang="de-DE" dirty="0" err="1" smtClean="0"/>
              <a:t>general</a:t>
            </a:r>
            <a:r>
              <a:rPr lang="de-DE" dirty="0" smtClean="0"/>
              <a:t>,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known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r>
              <a:rPr lang="de-DE" dirty="0" smtClean="0"/>
              <a:t> time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76B0A3-66DD-4338-9B00-409FA932D7A1}" type="slidenum">
              <a:rPr lang="de-DE"/>
              <a:pPr>
                <a:defRPr/>
              </a:pPr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18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convention</a:t>
            </a:r>
            <a:r>
              <a:rPr lang="de-DE" dirty="0" smtClean="0"/>
              <a:t>, </a:t>
            </a:r>
            <a:r>
              <a:rPr lang="de-DE" dirty="0" err="1" smtClean="0"/>
              <a:t>interfaces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"I" (</a:t>
            </a:r>
            <a:r>
              <a:rPr lang="de-DE" dirty="0" err="1" smtClean="0"/>
              <a:t>capital</a:t>
            </a:r>
            <a:r>
              <a:rPr lang="de-DE" dirty="0" smtClean="0"/>
              <a:t> i), </a:t>
            </a:r>
            <a:r>
              <a:rPr lang="de-DE" dirty="0" err="1" smtClean="0"/>
              <a:t>followed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(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letter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also </a:t>
            </a:r>
            <a:r>
              <a:rPr lang="de-DE" dirty="0" err="1" smtClean="0"/>
              <a:t>capital</a:t>
            </a:r>
            <a:r>
              <a:rPr lang="de-DE" dirty="0"/>
              <a:t>)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Interfaces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AB9DDB"/>
                </a:solidFill>
              </a:rPr>
              <a:t>never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changed</a:t>
            </a:r>
            <a:endParaRPr lang="de-DE" dirty="0" smtClean="0"/>
          </a:p>
          <a:p>
            <a:pPr lvl="1"/>
            <a:r>
              <a:rPr lang="de-DE" dirty="0" err="1" smtClean="0"/>
              <a:t>Otherwise</a:t>
            </a:r>
            <a:r>
              <a:rPr lang="de-DE" dirty="0" smtClean="0"/>
              <a:t>, all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"break"</a:t>
            </a:r>
            <a:endParaRPr lang="de-DE" dirty="0"/>
          </a:p>
          <a:p>
            <a:pPr lvl="1"/>
            <a:r>
              <a:rPr lang="de-DE" dirty="0" smtClean="0"/>
              <a:t>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r>
              <a:rPr lang="de-DE" dirty="0" smtClean="0"/>
              <a:t>: "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contract</a:t>
            </a:r>
            <a:r>
              <a:rPr lang="de-DE" dirty="0" smtClean="0"/>
              <a:t> was </a:t>
            </a:r>
            <a:r>
              <a:rPr lang="de-DE" dirty="0" err="1" smtClean="0"/>
              <a:t>broken</a:t>
            </a:r>
            <a:r>
              <a:rPr lang="de-DE" dirty="0" smtClean="0"/>
              <a:t>"</a:t>
            </a:r>
          </a:p>
          <a:p>
            <a:pPr lvl="1"/>
            <a:r>
              <a:rPr lang="de-DE" dirty="0" smtClean="0"/>
              <a:t>Thus: </a:t>
            </a: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great</a:t>
            </a:r>
            <a:r>
              <a:rPr lang="de-DE" dirty="0" smtClean="0"/>
              <a:t> care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designing</a:t>
            </a:r>
            <a:r>
              <a:rPr lang="de-DE" dirty="0" smtClean="0"/>
              <a:t> an </a:t>
            </a:r>
            <a:r>
              <a:rPr lang="de-DE" dirty="0" err="1" smtClean="0"/>
              <a:t>interface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2714AF-D0A5-4F62-8132-6CEE21E7A149}" type="slidenum">
              <a:rPr lang="de-DE"/>
              <a:pPr>
                <a:defRPr/>
              </a:pPr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248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Wiederholung 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Welche Arten von </a:t>
            </a:r>
            <a:r>
              <a:rPr lang="de-DE" dirty="0" err="1"/>
              <a:t>Exceptions</a:t>
            </a:r>
            <a:r>
              <a:rPr lang="de-DE"/>
              <a:t> gibt es?</a:t>
            </a:r>
          </a:p>
          <a:p>
            <a:pPr lvl="1"/>
            <a:r>
              <a:rPr lang="de-DE"/>
              <a:t>Statisch</a:t>
            </a:r>
          </a:p>
          <a:p>
            <a:pPr lvl="1"/>
            <a:r>
              <a:rPr lang="de-DE"/>
              <a:t>Laufzeit (Runtime)</a:t>
            </a:r>
          </a:p>
          <a:p>
            <a:pPr lvl="1"/>
            <a:endParaRPr lang="de-DE"/>
          </a:p>
          <a:p>
            <a:r>
              <a:rPr lang="de-DE"/>
              <a:t>Was sind die Unterschiede?</a:t>
            </a:r>
          </a:p>
          <a:p>
            <a:pPr lvl="1"/>
            <a:r>
              <a:rPr lang="de-DE"/>
              <a:t>Statische Ausnahmen muss man abfangen und entweder behandeln oder weiterleiten</a:t>
            </a:r>
          </a:p>
          <a:p>
            <a:pPr lvl="1"/>
            <a:r>
              <a:rPr lang="de-DE"/>
              <a:t>Laufzeitausnahmen müssen nicht gefangen werden</a:t>
            </a:r>
          </a:p>
          <a:p>
            <a:pPr lvl="1"/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6B6FB-3160-4E7F-A715-6DAFA97804D8}" type="slidenum">
              <a:rPr lang="de-DE"/>
              <a:pPr>
                <a:defRPr/>
              </a:pPr>
              <a:t>5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Polymorphism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liennummernplatzhalt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6E574B-2837-493B-91E6-0066BBD6414B}" type="slidenum">
              <a:rPr lang="de-DE"/>
              <a:pPr>
                <a:defRPr/>
              </a:pPr>
              <a:t>50</a:t>
            </a:fld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4872039" y="1628776"/>
            <a:ext cx="2447925" cy="79216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 dirty="0" err="1" smtClean="0">
                <a:solidFill>
                  <a:srgbClr val="FFC000"/>
                </a:solidFill>
              </a:rPr>
              <a:t>Polymorphism</a:t>
            </a:r>
            <a:endParaRPr lang="de-DE" sz="2400" dirty="0">
              <a:solidFill>
                <a:srgbClr val="FFC000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7175501" y="2852738"/>
            <a:ext cx="2449513" cy="79216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 dirty="0">
                <a:solidFill>
                  <a:srgbClr val="FFC000"/>
                </a:solidFill>
              </a:rPr>
              <a:t>Ad-hoc </a:t>
            </a:r>
            <a:r>
              <a:rPr lang="de-DE" sz="2400" dirty="0" err="1" smtClean="0">
                <a:solidFill>
                  <a:srgbClr val="FFC000"/>
                </a:solidFill>
              </a:rPr>
              <a:t>polymorphism</a:t>
            </a:r>
            <a:r>
              <a:rPr lang="de-DE" sz="2400" dirty="0" smtClean="0">
                <a:solidFill>
                  <a:srgbClr val="FFC000"/>
                </a:solidFill>
              </a:rPr>
              <a:t> </a:t>
            </a:r>
            <a:endParaRPr lang="de-DE" sz="2400" dirty="0">
              <a:solidFill>
                <a:srgbClr val="FFC00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2927351" y="2852738"/>
            <a:ext cx="2447925" cy="79216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 dirty="0" smtClean="0">
                <a:solidFill>
                  <a:srgbClr val="FFC000"/>
                </a:solidFill>
              </a:rPr>
              <a:t>Universal </a:t>
            </a:r>
            <a:r>
              <a:rPr lang="de-DE" sz="2400" dirty="0" err="1">
                <a:solidFill>
                  <a:srgbClr val="FFC000"/>
                </a:solidFill>
              </a:rPr>
              <a:t>p</a:t>
            </a:r>
            <a:r>
              <a:rPr lang="de-DE" sz="2400" dirty="0" err="1" smtClean="0">
                <a:solidFill>
                  <a:srgbClr val="FFC000"/>
                </a:solidFill>
              </a:rPr>
              <a:t>olymorphism</a:t>
            </a:r>
            <a:endParaRPr lang="de-DE" sz="2400" dirty="0">
              <a:solidFill>
                <a:srgbClr val="FFC000"/>
              </a:solidFill>
            </a:endParaRPr>
          </a:p>
        </p:txBody>
      </p:sp>
      <p:sp>
        <p:nvSpPr>
          <p:cNvPr id="23557" name="Textfeld 7"/>
          <p:cNvSpPr txBox="1">
            <a:spLocks noChangeArrowheads="1"/>
          </p:cNvSpPr>
          <p:nvPr/>
        </p:nvSpPr>
        <p:spPr bwMode="auto">
          <a:xfrm>
            <a:off x="7535862" y="3789364"/>
            <a:ext cx="316864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dirty="0" err="1">
                <a:latin typeface="Calibri" pitchFamily="34" charset="0"/>
              </a:rPr>
              <a:t>Overloading</a:t>
            </a:r>
            <a:r>
              <a:rPr lang="de-DE" dirty="0">
                <a:latin typeface="Calibri" pitchFamily="34" charset="0"/>
              </a:rPr>
              <a:t>: </a:t>
            </a:r>
            <a:r>
              <a:rPr lang="de-DE" dirty="0" err="1" smtClean="0">
                <a:latin typeface="Calibri" pitchFamily="34" charset="0"/>
              </a:rPr>
              <a:t>methods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with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same </a:t>
            </a:r>
            <a:r>
              <a:rPr lang="de-DE" dirty="0" err="1" smtClean="0">
                <a:latin typeface="Calibri" pitchFamily="34" charset="0"/>
              </a:rPr>
              <a:t>name</a:t>
            </a:r>
            <a:r>
              <a:rPr lang="de-DE" dirty="0" smtClean="0">
                <a:latin typeface="Calibri" pitchFamily="34" charset="0"/>
              </a:rPr>
              <a:t> but different </a:t>
            </a:r>
            <a:r>
              <a:rPr lang="de-DE" dirty="0" err="1" smtClean="0">
                <a:latin typeface="Calibri" pitchFamily="34" charset="0"/>
              </a:rPr>
              <a:t>head</a:t>
            </a:r>
            <a:r>
              <a:rPr lang="de-DE" dirty="0" smtClean="0">
                <a:latin typeface="Calibri" pitchFamily="34" charset="0"/>
              </a:rPr>
              <a:t> (</a:t>
            </a:r>
            <a:r>
              <a:rPr lang="de-DE" dirty="0" err="1" smtClean="0">
                <a:latin typeface="Calibri" pitchFamily="34" charset="0"/>
              </a:rPr>
              <a:t>we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have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talked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about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this</a:t>
            </a:r>
            <a:r>
              <a:rPr lang="de-DE" dirty="0" smtClean="0">
                <a:latin typeface="Calibri" pitchFamily="34" charset="0"/>
              </a:rPr>
              <a:t>)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23558" name="Textfeld 8"/>
          <p:cNvSpPr txBox="1">
            <a:spLocks noChangeArrowheads="1"/>
          </p:cNvSpPr>
          <p:nvPr/>
        </p:nvSpPr>
        <p:spPr bwMode="auto">
          <a:xfrm>
            <a:off x="1992313" y="5084763"/>
            <a:ext cx="23034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>
                <a:latin typeface="Calibri" pitchFamily="34" charset="0"/>
              </a:rPr>
              <a:t>Overriding</a:t>
            </a:r>
            <a:r>
              <a:rPr lang="de-DE" dirty="0">
                <a:latin typeface="Calibri" pitchFamily="34" charset="0"/>
              </a:rPr>
              <a:t>: </a:t>
            </a:r>
          </a:p>
          <a:p>
            <a:r>
              <a:rPr lang="de-DE" dirty="0" err="1" smtClean="0">
                <a:latin typeface="Calibri" pitchFamily="34" charset="0"/>
              </a:rPr>
              <a:t>Inheritance</a:t>
            </a:r>
            <a:r>
              <a:rPr lang="de-DE" dirty="0" smtClean="0">
                <a:latin typeface="Calibri" pitchFamily="34" charset="0"/>
              </a:rPr>
              <a:t>/Interfaces 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23559" name="Textfeld 9"/>
          <p:cNvSpPr txBox="1">
            <a:spLocks noChangeArrowheads="1"/>
          </p:cNvSpPr>
          <p:nvPr/>
        </p:nvSpPr>
        <p:spPr bwMode="auto">
          <a:xfrm>
            <a:off x="4656139" y="5086350"/>
            <a:ext cx="28797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Generics</a:t>
            </a:r>
            <a:r>
              <a:rPr lang="de-DE" dirty="0" smtClean="0">
                <a:latin typeface="Calibri" pitchFamily="34" charset="0"/>
              </a:rPr>
              <a:t>/</a:t>
            </a:r>
            <a:r>
              <a:rPr lang="de-DE" dirty="0" err="1" smtClean="0">
                <a:latin typeface="Calibri" pitchFamily="34" charset="0"/>
              </a:rPr>
              <a:t>generic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types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1631951" y="4149726"/>
            <a:ext cx="2447925" cy="79216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 dirty="0" smtClean="0">
                <a:solidFill>
                  <a:srgbClr val="FFC000"/>
                </a:solidFill>
              </a:rPr>
              <a:t>Inclusive </a:t>
            </a:r>
            <a:r>
              <a:rPr lang="de-DE" sz="2400" dirty="0" err="1" smtClean="0">
                <a:solidFill>
                  <a:srgbClr val="FFC000"/>
                </a:solidFill>
              </a:rPr>
              <a:t>polymorphism</a:t>
            </a:r>
            <a:endParaRPr lang="de-DE" sz="2400" dirty="0">
              <a:solidFill>
                <a:srgbClr val="FFC000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4367213" y="4149726"/>
            <a:ext cx="2449512" cy="79216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 dirty="0" err="1" smtClean="0">
                <a:solidFill>
                  <a:srgbClr val="FFC000"/>
                </a:solidFill>
              </a:rPr>
              <a:t>Parametric</a:t>
            </a:r>
            <a:r>
              <a:rPr lang="de-DE" sz="2400" dirty="0" smtClean="0">
                <a:solidFill>
                  <a:srgbClr val="FFC000"/>
                </a:solidFill>
              </a:rPr>
              <a:t> </a:t>
            </a:r>
            <a:r>
              <a:rPr lang="de-DE" sz="2400" dirty="0" err="1" smtClean="0">
                <a:solidFill>
                  <a:srgbClr val="FFC000"/>
                </a:solidFill>
              </a:rPr>
              <a:t>polymorphism</a:t>
            </a:r>
            <a:endParaRPr lang="de-DE" sz="2400" dirty="0">
              <a:solidFill>
                <a:srgbClr val="FFC000"/>
              </a:solidFill>
            </a:endParaRPr>
          </a:p>
        </p:txBody>
      </p:sp>
      <p:cxnSp>
        <p:nvCxnSpPr>
          <p:cNvPr id="14" name="Gerade Verbindung 13"/>
          <p:cNvCxnSpPr>
            <a:stCxn id="5" idx="2"/>
            <a:endCxn id="7" idx="0"/>
          </p:cNvCxnSpPr>
          <p:nvPr/>
        </p:nvCxnSpPr>
        <p:spPr>
          <a:xfrm flipH="1">
            <a:off x="4151314" y="2420938"/>
            <a:ext cx="1944687" cy="43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5" idx="2"/>
            <a:endCxn id="6" idx="0"/>
          </p:cNvCxnSpPr>
          <p:nvPr/>
        </p:nvCxnSpPr>
        <p:spPr>
          <a:xfrm>
            <a:off x="6096001" y="2420938"/>
            <a:ext cx="2303463" cy="43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7" idx="2"/>
            <a:endCxn id="11" idx="0"/>
          </p:cNvCxnSpPr>
          <p:nvPr/>
        </p:nvCxnSpPr>
        <p:spPr>
          <a:xfrm flipH="1">
            <a:off x="2855913" y="3644901"/>
            <a:ext cx="1295400" cy="504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7" idx="2"/>
            <a:endCxn id="12" idx="0"/>
          </p:cNvCxnSpPr>
          <p:nvPr/>
        </p:nvCxnSpPr>
        <p:spPr>
          <a:xfrm>
            <a:off x="4151313" y="3644901"/>
            <a:ext cx="1439862" cy="504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7535863" y="3644900"/>
            <a:ext cx="0" cy="43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>
            <a:off x="4656138" y="4941888"/>
            <a:ext cx="0" cy="43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>
            <a:off x="1992313" y="4941888"/>
            <a:ext cx="0" cy="43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14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Polymorphism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core</a:t>
            </a:r>
            <a:r>
              <a:rPr lang="de-DE" dirty="0" smtClean="0"/>
              <a:t> </a:t>
            </a:r>
            <a:r>
              <a:rPr lang="de-DE" dirty="0" err="1" smtClean="0"/>
              <a:t>concept</a:t>
            </a:r>
            <a:r>
              <a:rPr lang="de-DE" dirty="0" smtClean="0"/>
              <a:t> in </a:t>
            </a:r>
            <a:r>
              <a:rPr lang="de-DE" dirty="0" err="1" smtClean="0"/>
              <a:t>object</a:t>
            </a:r>
            <a:r>
              <a:rPr lang="de-DE" dirty="0"/>
              <a:t> </a:t>
            </a:r>
            <a:r>
              <a:rPr lang="de-DE" dirty="0" err="1" smtClean="0"/>
              <a:t>oriented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endParaRPr lang="de-DE" dirty="0" smtClean="0"/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action</a:t>
            </a:r>
            <a:r>
              <a:rPr lang="de-DE" dirty="0" smtClean="0"/>
              <a:t> </a:t>
            </a:r>
            <a:r>
              <a:rPr lang="de-DE" dirty="0" err="1" smtClean="0"/>
              <a:t>depends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type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endParaRPr lang="de-DE" dirty="0" smtClean="0"/>
          </a:p>
          <a:p>
            <a:r>
              <a:rPr lang="de-DE" dirty="0" err="1" smtClean="0"/>
              <a:t>Types</a:t>
            </a:r>
            <a:r>
              <a:rPr lang="de-DE" dirty="0" smtClean="0"/>
              <a:t>:</a:t>
            </a:r>
            <a:endParaRPr lang="de-DE" dirty="0"/>
          </a:p>
          <a:p>
            <a:pPr lvl="1"/>
            <a:r>
              <a:rPr lang="de-DE" dirty="0" err="1" smtClean="0"/>
              <a:t>Parametric</a:t>
            </a:r>
            <a:r>
              <a:rPr lang="de-DE" dirty="0" smtClean="0"/>
              <a:t> (</a:t>
            </a:r>
            <a:r>
              <a:rPr lang="de-DE" dirty="0" err="1"/>
              <a:t>Generics</a:t>
            </a:r>
            <a:r>
              <a:rPr lang="de-DE" dirty="0"/>
              <a:t>)</a:t>
            </a:r>
          </a:p>
          <a:p>
            <a:pPr lvl="2"/>
            <a:r>
              <a:rPr lang="de-DE" dirty="0" err="1" smtClean="0"/>
              <a:t>Generic</a:t>
            </a:r>
            <a:r>
              <a:rPr lang="de-DE" dirty="0" smtClean="0"/>
              <a:t> Type </a:t>
            </a:r>
            <a:r>
              <a:rPr lang="de-DE" dirty="0"/>
              <a:t>&lt;T&gt;, </a:t>
            </a:r>
            <a:r>
              <a:rPr lang="de-DE" dirty="0" err="1" smtClean="0"/>
              <a:t>instead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concrete</a:t>
            </a:r>
            <a:r>
              <a:rPr lang="de-DE" dirty="0" smtClean="0"/>
              <a:t> type</a:t>
            </a:r>
            <a:endParaRPr lang="de-DE" dirty="0"/>
          </a:p>
          <a:p>
            <a:pPr lvl="1"/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overloading</a:t>
            </a:r>
            <a:endParaRPr lang="de-DE" dirty="0"/>
          </a:p>
          <a:p>
            <a:pPr lvl="1"/>
            <a:r>
              <a:rPr lang="de-DE" dirty="0"/>
              <a:t>Interfaces</a:t>
            </a:r>
          </a:p>
          <a:p>
            <a:pPr lvl="2"/>
            <a:r>
              <a:rPr lang="de-DE" dirty="0" smtClean="0"/>
              <a:t>Forces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existence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certain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pPr lvl="1"/>
            <a:r>
              <a:rPr lang="de-DE" dirty="0" err="1" smtClean="0"/>
              <a:t>Inheritance</a:t>
            </a:r>
            <a:endParaRPr lang="de-DE" dirty="0"/>
          </a:p>
          <a:p>
            <a:pPr lvl="2"/>
            <a:r>
              <a:rPr lang="de-DE" dirty="0" err="1" smtClean="0"/>
              <a:t>Extending</a:t>
            </a:r>
            <a:r>
              <a:rPr lang="de-DE" dirty="0" smtClean="0"/>
              <a:t> an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members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FE30E-8FE9-45DD-BABE-A7BBC903267A}" type="slidenum">
              <a:rPr lang="de-DE"/>
              <a:pPr>
                <a:defRPr/>
              </a:pPr>
              <a:t>51</a:t>
            </a:fld>
            <a:endParaRPr lang="de-DE"/>
          </a:p>
        </p:txBody>
      </p:sp>
      <p:sp>
        <p:nvSpPr>
          <p:cNvPr id="5017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Take </a:t>
            </a:r>
            <a:r>
              <a:rPr lang="de-DE" dirty="0" err="1" smtClean="0"/>
              <a:t>Aways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Nächste Vorlesung</a:t>
            </a:r>
          </a:p>
        </p:txBody>
      </p:sp>
      <p:sp>
        <p:nvSpPr>
          <p:cNvPr id="51202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Exceptions</a:t>
            </a:r>
            <a:endParaRPr lang="de-DE" dirty="0"/>
          </a:p>
          <a:p>
            <a:r>
              <a:rPr lang="de-DE" dirty="0"/>
              <a:t>Wichtige Klassen in Java</a:t>
            </a:r>
          </a:p>
          <a:p>
            <a:r>
              <a:rPr lang="de-DE" dirty="0"/>
              <a:t>Debugging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C26EB-6A5A-4F1A-BBED-40C161DAA414}" type="slidenum">
              <a:rPr lang="de-DE"/>
              <a:pPr>
                <a:defRPr/>
              </a:pPr>
              <a:t>52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Wiederholung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fängt man eine </a:t>
            </a:r>
            <a:r>
              <a:rPr lang="de-DE" dirty="0" err="1"/>
              <a:t>Exception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Try-Catch-</a:t>
            </a:r>
            <a:r>
              <a:rPr lang="de-DE" dirty="0" err="1"/>
              <a:t>Finally</a:t>
            </a:r>
            <a:r>
              <a:rPr lang="de-DE" dirty="0"/>
              <a:t> Block</a:t>
            </a:r>
          </a:p>
          <a:p>
            <a:endParaRPr lang="de-DE" dirty="0"/>
          </a:p>
          <a:p>
            <a:r>
              <a:rPr lang="de-DE" dirty="0"/>
              <a:t>Wie definiert man eigene </a:t>
            </a:r>
            <a:r>
              <a:rPr lang="de-DE" dirty="0" err="1"/>
              <a:t>Exceptions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Erweiterung der Klasse </a:t>
            </a:r>
            <a:r>
              <a:rPr lang="de-DE" dirty="0" err="1"/>
              <a:t>Exception</a:t>
            </a:r>
            <a:r>
              <a:rPr lang="de-DE" dirty="0"/>
              <a:t> bzw. </a:t>
            </a:r>
            <a:r>
              <a:rPr lang="de-DE" dirty="0" err="1"/>
              <a:t>RuntimeException</a:t>
            </a:r>
            <a:endParaRPr lang="de-DE" dirty="0"/>
          </a:p>
          <a:p>
            <a:pPr lvl="1"/>
            <a:r>
              <a:rPr lang="de-DE" dirty="0"/>
              <a:t>Bsp.: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MyException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extends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Exception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{…}</a:t>
            </a:r>
          </a:p>
          <a:p>
            <a:pPr lvl="1"/>
            <a:r>
              <a:rPr lang="de-DE" dirty="0"/>
              <a:t>Zwei Konstruktoren müssen implementiert werden</a:t>
            </a:r>
          </a:p>
          <a:p>
            <a:pPr lvl="2"/>
            <a:r>
              <a:rPr lang="de-DE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MyException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() {super();}</a:t>
            </a:r>
          </a:p>
          <a:p>
            <a:pPr lvl="2"/>
            <a:r>
              <a:rPr lang="de-DE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MyException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(String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) {super(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);}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06CEA-9A80-4888-B09C-AE7D11AB591E}" type="slidenum">
              <a:rPr lang="de-DE"/>
              <a:pPr>
                <a:defRPr/>
              </a:pPr>
              <a:t>6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Understanding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concept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polymorphism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r>
              <a:rPr lang="de-DE" dirty="0" smtClean="0"/>
              <a:t>Learning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extandable</a:t>
            </a:r>
            <a:r>
              <a:rPr lang="de-DE" dirty="0" smtClean="0"/>
              <a:t> </a:t>
            </a:r>
            <a:r>
              <a:rPr lang="de-DE" dirty="0" err="1" smtClean="0"/>
              <a:t>programs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extend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generics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E21D6A-C183-4E71-8AA2-605447EA0654}" type="slidenum">
              <a:rPr lang="de-DE"/>
              <a:pPr>
                <a:defRPr/>
              </a:pPr>
              <a:t>7</a:t>
            </a:fld>
            <a:endParaRPr lang="de-DE"/>
          </a:p>
        </p:txBody>
      </p:sp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Learning Goals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26988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8434" name="Textfeld 2"/>
          <p:cNvSpPr txBox="1">
            <a:spLocks noChangeArrowheads="1"/>
          </p:cNvSpPr>
          <p:nvPr/>
        </p:nvSpPr>
        <p:spPr bwMode="auto">
          <a:xfrm>
            <a:off x="1919289" y="1916113"/>
            <a:ext cx="378872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Polymorphism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5122" name="Picture 2" descr="http://www.wissen.de/sites/default/files/styles/lightbox/public/wissensserver/jadis/incoming/g847_2.jpg?itok=8NlaIDU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3338" y="3429001"/>
            <a:ext cx="3143250" cy="2047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7C47E-730E-483A-96BB-B4ED6529BA1C}" type="slidenum">
              <a:rPr lang="de-DE"/>
              <a:pPr>
                <a:defRPr/>
              </a:pPr>
              <a:t>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Term: </a:t>
            </a:r>
            <a:r>
              <a:rPr lang="de-DE" dirty="0" err="1" smtClean="0"/>
              <a:t>Polymorphism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forms</a:t>
            </a:r>
            <a:endParaRPr lang="de-DE" dirty="0"/>
          </a:p>
          <a:p>
            <a:r>
              <a:rPr lang="de-DE" dirty="0"/>
              <a:t>In Java: </a:t>
            </a:r>
            <a:r>
              <a:rPr lang="de-DE" dirty="0" err="1" smtClean="0"/>
              <a:t>concept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(</a:t>
            </a:r>
            <a:r>
              <a:rPr lang="de-DE" dirty="0" err="1" smtClean="0"/>
              <a:t>classes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an </a:t>
            </a:r>
            <a:r>
              <a:rPr lang="de-DE" dirty="0" err="1" smtClean="0"/>
              <a:t>identifier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represent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different </a:t>
            </a:r>
            <a:r>
              <a:rPr lang="de-DE" dirty="0" err="1" smtClean="0"/>
              <a:t>types</a:t>
            </a:r>
            <a:r>
              <a:rPr lang="de-DE" dirty="0" smtClean="0"/>
              <a:t>, </a:t>
            </a:r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endParaRPr lang="de-DE" dirty="0" smtClean="0"/>
          </a:p>
          <a:p>
            <a:pPr lvl="1"/>
            <a:r>
              <a:rPr lang="de-DE" dirty="0" err="1" smtClean="0"/>
              <a:t>Until</a:t>
            </a:r>
            <a:r>
              <a:rPr lang="de-DE" dirty="0" smtClean="0"/>
              <a:t> </a:t>
            </a:r>
            <a:r>
              <a:rPr lang="de-DE" dirty="0" err="1" smtClean="0"/>
              <a:t>now</a:t>
            </a:r>
            <a:r>
              <a:rPr lang="de-DE" dirty="0" smtClean="0"/>
              <a:t>: </a:t>
            </a:r>
            <a:r>
              <a:rPr lang="de-DE" dirty="0" err="1" smtClean="0"/>
              <a:t>One</a:t>
            </a:r>
            <a:r>
              <a:rPr lang="de-DE" dirty="0" smtClean="0"/>
              <a:t> variable = </a:t>
            </a:r>
            <a:r>
              <a:rPr lang="de-DE" dirty="0" err="1" smtClean="0"/>
              <a:t>one</a:t>
            </a:r>
            <a:r>
              <a:rPr lang="de-DE" dirty="0" smtClean="0"/>
              <a:t> type</a:t>
            </a:r>
            <a:endParaRPr lang="de-DE" dirty="0"/>
          </a:p>
          <a:p>
            <a:pPr lvl="1"/>
            <a:r>
              <a:rPr lang="de-DE" dirty="0" err="1" smtClean="0"/>
              <a:t>Now</a:t>
            </a:r>
            <a:r>
              <a:rPr lang="de-DE" dirty="0" smtClean="0"/>
              <a:t>: </a:t>
            </a:r>
            <a:r>
              <a:rPr lang="de-DE" dirty="0" err="1" smtClean="0"/>
              <a:t>one</a:t>
            </a:r>
            <a:r>
              <a:rPr lang="de-DE" dirty="0" smtClean="0"/>
              <a:t> variable = different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different </a:t>
            </a:r>
            <a:r>
              <a:rPr lang="de-DE" dirty="0" err="1" smtClean="0"/>
              <a:t>instances</a:t>
            </a:r>
            <a:endParaRPr lang="de-DE" dirty="0"/>
          </a:p>
          <a:p>
            <a:r>
              <a:rPr lang="de-DE" dirty="0" smtClean="0"/>
              <a:t>Fundamental </a:t>
            </a:r>
            <a:r>
              <a:rPr lang="de-DE" dirty="0" err="1" smtClean="0"/>
              <a:t>principle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fundamental </a:t>
            </a:r>
            <a:r>
              <a:rPr lang="de-DE" dirty="0" err="1" smtClean="0"/>
              <a:t>concepts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orientation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Generics</a:t>
            </a:r>
            <a:r>
              <a:rPr lang="de-DE" dirty="0"/>
              <a:t>, Interfaces, </a:t>
            </a:r>
            <a:r>
              <a:rPr lang="de-DE" dirty="0" err="1" smtClean="0"/>
              <a:t>Inheritance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20DAF-E6D5-49F9-849D-B94DE98574F5}" type="slidenum">
              <a:rPr lang="de-DE"/>
              <a:pPr>
                <a:defRPr/>
              </a:pPr>
              <a:t>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</Template>
  <TotalTime>0</TotalTime>
  <Words>3860</Words>
  <Application>Microsoft Office PowerPoint</Application>
  <PresentationFormat>Breitbild</PresentationFormat>
  <Paragraphs>862</Paragraphs>
  <Slides>52</Slides>
  <Notes>12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52</vt:i4>
      </vt:variant>
    </vt:vector>
  </HeadingPairs>
  <TitlesOfParts>
    <vt:vector size="56" baseType="lpstr">
      <vt:lpstr>Arial</vt:lpstr>
      <vt:lpstr>Calibri</vt:lpstr>
      <vt:lpstr>Consolas</vt:lpstr>
      <vt:lpstr>vorlage</vt:lpstr>
      <vt:lpstr>Software Engineering and Programming Basics</vt:lpstr>
      <vt:lpstr>PowerPoint-Präsentation</vt:lpstr>
      <vt:lpstr>Catching Up</vt:lpstr>
      <vt:lpstr>Wiederholung II</vt:lpstr>
      <vt:lpstr>Wiederholung I</vt:lpstr>
      <vt:lpstr>Wiederholung II</vt:lpstr>
      <vt:lpstr>Learning Goals</vt:lpstr>
      <vt:lpstr>PowerPoint-Präsentation</vt:lpstr>
      <vt:lpstr>Term: Polymorphism</vt:lpstr>
      <vt:lpstr>Types of Polymorphism</vt:lpstr>
      <vt:lpstr>Overloading (Specific Java Terminology!)</vt:lpstr>
      <vt:lpstr>PowerPoint-Präsentation</vt:lpstr>
      <vt:lpstr>Problem: Unsafe Container</vt:lpstr>
      <vt:lpstr>Solution: Generics</vt:lpstr>
      <vt:lpstr>Problem: Inflexible Data Structures</vt:lpstr>
      <vt:lpstr>Solution: Generics</vt:lpstr>
      <vt:lpstr>Solution: Generics</vt:lpstr>
      <vt:lpstr>Solution: Generics</vt:lpstr>
      <vt:lpstr>Solution: Generics</vt:lpstr>
      <vt:lpstr>Implementation I</vt:lpstr>
      <vt:lpstr>Implementation II</vt:lpstr>
      <vt:lpstr>Excercise</vt:lpstr>
      <vt:lpstr>Interlude: Wrapper</vt:lpstr>
      <vt:lpstr>Idea of Wrappers</vt:lpstr>
      <vt:lpstr>Implementing Wrappers</vt:lpstr>
      <vt:lpstr>Comparing Wrappers</vt:lpstr>
      <vt:lpstr>Boxing/Unboxing</vt:lpstr>
      <vt:lpstr>PowerPoint-Präsentation</vt:lpstr>
      <vt:lpstr>Example of Inheritance</vt:lpstr>
      <vt:lpstr>Terms</vt:lpstr>
      <vt:lpstr>Keyword: extends </vt:lpstr>
      <vt:lpstr>Inheritance – Idea</vt:lpstr>
      <vt:lpstr>Access Modifier</vt:lpstr>
      <vt:lpstr>Method Overriding</vt:lpstr>
      <vt:lpstr>Virtual Methods</vt:lpstr>
      <vt:lpstr>Annotation @Override</vt:lpstr>
      <vt:lpstr>Keyword: instanceof</vt:lpstr>
      <vt:lpstr>PowerPoint-Präsentation</vt:lpstr>
      <vt:lpstr>Good to Know</vt:lpstr>
      <vt:lpstr>PowerPoint-Präsentation</vt:lpstr>
      <vt:lpstr>Interface: Idea</vt:lpstr>
      <vt:lpstr>What Is an Interface?</vt:lpstr>
      <vt:lpstr>Using Interfaces I</vt:lpstr>
      <vt:lpstr>Interface: Applying Polymorphism</vt:lpstr>
      <vt:lpstr>What Is It Good For?</vt:lpstr>
      <vt:lpstr>Using Interfaces II</vt:lpstr>
      <vt:lpstr>Interface Comparable</vt:lpstr>
      <vt:lpstr>How Is This Related to Polymorhism?</vt:lpstr>
      <vt:lpstr>Good To Know</vt:lpstr>
      <vt:lpstr>Types of Polymorphism</vt:lpstr>
      <vt:lpstr>Take Aways</vt:lpstr>
      <vt:lpstr>Nächste Vorlesung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Programmierung I Einführung in die Programmierung mit Java</dc:title>
  <dc:creator>Norbert</dc:creator>
  <cp:lastModifiedBy>Janet</cp:lastModifiedBy>
  <cp:revision>698</cp:revision>
  <dcterms:created xsi:type="dcterms:W3CDTF">2015-01-02T12:25:18Z</dcterms:created>
  <dcterms:modified xsi:type="dcterms:W3CDTF">2019-12-10T12:51:33Z</dcterms:modified>
</cp:coreProperties>
</file>