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85" r:id="rId2"/>
    <p:sldId id="307" r:id="rId3"/>
    <p:sldId id="285" r:id="rId4"/>
    <p:sldId id="341" r:id="rId5"/>
    <p:sldId id="306" r:id="rId6"/>
    <p:sldId id="342" r:id="rId7"/>
    <p:sldId id="314" r:id="rId8"/>
    <p:sldId id="315" r:id="rId9"/>
    <p:sldId id="327" r:id="rId10"/>
    <p:sldId id="316" r:id="rId11"/>
    <p:sldId id="326" r:id="rId12"/>
    <p:sldId id="317" r:id="rId13"/>
    <p:sldId id="318" r:id="rId14"/>
    <p:sldId id="319" r:id="rId15"/>
    <p:sldId id="344" r:id="rId16"/>
    <p:sldId id="346" r:id="rId17"/>
    <p:sldId id="320" r:id="rId18"/>
    <p:sldId id="321" r:id="rId19"/>
    <p:sldId id="322" r:id="rId20"/>
    <p:sldId id="329" r:id="rId21"/>
    <p:sldId id="330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  <p:sldId id="300" r:id="rId59"/>
    <p:sldId id="302" r:id="rId60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6418" autoAdjust="0"/>
  </p:normalViewPr>
  <p:slideViewPr>
    <p:cSldViewPr>
      <p:cViewPr varScale="1">
        <p:scale>
          <a:sx n="83" d="100"/>
          <a:sy n="83" d="100"/>
        </p:scale>
        <p:origin x="127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D56B4C8-443B-4EE0-B4D8-8E6567A7C3E5}" type="datetimeFigureOut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37DB0F3-5667-4BA9-AF37-01286943D10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5074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69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Beispiel an Tafel:</a:t>
            </a:r>
          </a:p>
          <a:p>
            <a:pPr>
              <a:spcBef>
                <a:spcPct val="0"/>
              </a:spcBef>
            </a:pPr>
            <a:r>
              <a:rPr lang="de-DE"/>
              <a:t>Int parseNumber(String s) {</a:t>
            </a:r>
          </a:p>
          <a:p>
            <a:pPr>
              <a:spcBef>
                <a:spcPct val="0"/>
              </a:spcBef>
            </a:pPr>
            <a:r>
              <a:rPr lang="de-DE"/>
              <a:t>	Was passiert, wenn s keine Zahl enthält?</a:t>
            </a:r>
          </a:p>
          <a:p>
            <a:pPr>
              <a:spcBef>
                <a:spcPct val="0"/>
              </a:spcBef>
            </a:pPr>
            <a:r>
              <a:rPr lang="de-DE"/>
              <a:t>	Was wird zurück gegeben?</a:t>
            </a:r>
          </a:p>
          <a:p>
            <a:pPr>
              <a:spcBef>
                <a:spcPct val="0"/>
              </a:spcBef>
            </a:pPr>
            <a:r>
              <a:rPr lang="de-DE"/>
              <a:t>}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2. Beispiel: GGT (was passiert, wenn eine Zahl 0 oder negativ ist?)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94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F5AD815-F94A-4F33-A488-4A0BE744B57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51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046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428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Julianische</a:t>
            </a:r>
            <a:r>
              <a:rPr lang="en-US" dirty="0"/>
              <a:t> vs. </a:t>
            </a:r>
            <a:r>
              <a:rPr lang="en-US" dirty="0" err="1"/>
              <a:t>gregorianische</a:t>
            </a:r>
            <a:r>
              <a:rPr lang="en-US" dirty="0"/>
              <a:t> </a:t>
            </a:r>
            <a:r>
              <a:rPr lang="en-US" dirty="0" err="1"/>
              <a:t>kalender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7DB0F3-5667-4BA9-AF37-01286943D102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258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378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3BFE6BA-597D-4BF5-BEDB-97406B98CAD6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50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430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2CCA7F-0E24-4C18-983C-AC6E95D1625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90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String[] tokens = s.split("\\s+");</a:t>
            </a:r>
          </a:p>
          <a:p>
            <a:pPr>
              <a:spcBef>
                <a:spcPct val="0"/>
              </a:spcBef>
            </a:pPr>
            <a:r>
              <a:rPr lang="de-DE"/>
              <a:t>L Irgendein Leerzeichen als Trennzeichen (Tab, Blank, . . . )</a:t>
            </a:r>
          </a:p>
          <a:p>
            <a:pPr>
              <a:spcBef>
                <a:spcPct val="0"/>
              </a:spcBef>
            </a:pPr>
            <a:r>
              <a:rPr lang="de-DE"/>
              <a:t>L Bzw. beliebig viele (mindestens eines) von denen hintereinander</a:t>
            </a:r>
          </a:p>
          <a:p>
            <a:pPr>
              <a:spcBef>
                <a:spcPct val="0"/>
              </a:spcBef>
            </a:pPr>
            <a:r>
              <a:rPr lang="de-DE"/>
              <a:t>L Backslash als Escape-Zeichen für Backslash, der normalerweise Sonderzeichen</a:t>
            </a:r>
          </a:p>
          <a:p>
            <a:pPr>
              <a:spcBef>
                <a:spcPct val="0"/>
              </a:spcBef>
            </a:pPr>
            <a:r>
              <a:rPr lang="de-DE"/>
              <a:t>einleitet</a:t>
            </a:r>
          </a:p>
        </p:txBody>
      </p:sp>
      <p:sp>
        <p:nvSpPr>
          <p:cNvPr id="491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37C8F36-A528-4AAB-8252-FD32A039873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464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0:1h11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12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52D8C86-F26C-4B5B-B148-CDBEA489E87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9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6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68599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B27DE-F194-42D2-BB0A-6F50D5D7D9DC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333-43B4-496A-A0FF-7BE8DD1852D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F07D3F-1580-43B1-A30F-27CA4772C6BB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DD3EC8-DBCA-4573-A8CF-9A817F2A113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FC5C7-D6B9-4CEB-B17E-C700CBE4349D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13259-F800-4F9E-9A3D-413C0070760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CC9639-E532-48C0-A92B-9C1A8596B574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1D0B3-1018-4C7A-9ACC-9EB684EE75D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11917B-5B3D-42EF-8505-EE5CDAB7F50B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CA162-B338-405D-8056-47506F3F993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9D76C-0FC2-48E6-882D-893A5AE24A16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581B6-33AB-40FE-90AB-0D873365685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2D1B5-2947-4A81-BC44-AF64BC2A2E74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D0C7D-400A-4D77-8EB3-E22917BC3B0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48373-5C3A-445D-8948-60BBEF7323E0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DEF96-02AF-48E8-8F7D-816E53376A8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925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2" y="20963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10" y="3573020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65604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4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4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4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4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6"/>
            <a:ext cx="9793088" cy="64397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96812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07FB5-740E-43AB-AC91-E17C978DC7CB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8688F-3442-4BA5-8073-1F83FD7FA36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96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5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5AAF54-1476-4EC5-B574-22B440E43A0D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737600" y="660717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641C2-9A4A-48F7-BA9D-217A717073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3A883-449C-4AE9-9465-F36395712355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E5893-08F7-416F-AA1B-4B9143E3A6E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06DC1E4-C210-43F0-8B85-1811B81F355A}" type="datetime1">
              <a:rPr lang="de-DE"/>
              <a:pPr>
                <a:defRPr/>
              </a:pPr>
              <a:t>13.12.2019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de-DE"/>
              <a:t>Programmierung I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3EBC968-22A8-42A3-A3FE-BA47A854727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50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Exceptions und Debugging</a:t>
            </a:r>
            <a:endParaRPr lang="en-US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3630F12B-9953-4889-8899-E9F841DA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dirty="0"/>
              <a:t>Software Engineering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Basics</a:t>
            </a:r>
            <a:endParaRPr lang="de-DE" sz="2800" dirty="0">
              <a:solidFill>
                <a:schemeClr val="accent1"/>
              </a:solidFill>
            </a:endParaRP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7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User-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/>
          </a:p>
        </p:txBody>
      </p:sp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Needs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offer</a:t>
            </a:r>
            <a:r>
              <a:rPr lang="de-DE" dirty="0" smtClean="0"/>
              <a:t> at least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constructors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5A14FA-3417-47AD-9A23-C025A4D45E0B}" type="slidenum">
              <a:rPr lang="de-DE"/>
              <a:pPr>
                <a:defRPr/>
              </a:pPr>
              <a:t>10</a:t>
            </a:fld>
            <a:endParaRPr lang="de-DE"/>
          </a:p>
        </p:txBody>
      </p:sp>
      <p:sp>
        <p:nvSpPr>
          <p:cNvPr id="24580" name="Rechteck 5"/>
          <p:cNvSpPr>
            <a:spLocks noChangeArrowheads="1"/>
          </p:cNvSpPr>
          <p:nvPr/>
        </p:nvSpPr>
        <p:spPr bwMode="auto">
          <a:xfrm>
            <a:off x="3359696" y="2924944"/>
            <a:ext cx="5815013" cy="258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super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Beispiel: </a:t>
            </a:r>
            <a:r>
              <a:rPr lang="de-DE" dirty="0" err="1"/>
              <a:t>ggT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2E5FB-6B72-46FA-A65A-213530CC2819}" type="slidenum">
              <a:rPr lang="de-DE"/>
              <a:pPr>
                <a:defRPr/>
              </a:pPr>
              <a:t>11</a:t>
            </a:fld>
            <a:endParaRPr lang="de-DE"/>
          </a:p>
        </p:txBody>
      </p:sp>
      <p:sp>
        <p:nvSpPr>
          <p:cNvPr id="21508" name="Rechteck 5"/>
          <p:cNvSpPr>
            <a:spLocks noChangeArrowheads="1"/>
          </p:cNvSpPr>
          <p:nvPr/>
        </p:nvSpPr>
        <p:spPr bwMode="auto">
          <a:xfrm>
            <a:off x="2351089" y="2133600"/>
            <a:ext cx="7705725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itchFamily="49" charset="0"/>
              </a:rPr>
              <a:t>ggt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nb1,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nb2)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//Defensive Programmierung: Prüfen, ob Eingaben korrekt sind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(nb1 &lt; 1 || nb2 &lt; 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throw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IllegalArgumentException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//Rekursionsabbruch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(nb1 == nb2)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nb1;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//Austausch der Zahlen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(nb2 &gt; nb1)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nb1;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nb1 = nb2;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nb2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//Rekursionsschritt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ggt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(nb1-nb2, nb2);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H="1" flipV="1">
            <a:off x="6600825" y="3213100"/>
            <a:ext cx="863600" cy="2873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391401" y="3500439"/>
            <a:ext cx="303371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latin typeface="Calibri" pitchFamily="34" charset="0"/>
              </a:rPr>
              <a:t>Da RuntimeException,</a:t>
            </a:r>
          </a:p>
          <a:p>
            <a:r>
              <a:rPr lang="de-DE">
                <a:latin typeface="Calibri" pitchFamily="34" charset="0"/>
              </a:rPr>
              <a:t>throws im Methodenkopf nicht zwingend erforderlich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6383339" y="2565400"/>
            <a:ext cx="1081087" cy="9350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Treating</a:t>
            </a:r>
            <a:r>
              <a:rPr lang="de-DE" dirty="0" smtClean="0"/>
              <a:t> Errors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Statements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enforce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treatment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(e.g., </a:t>
            </a:r>
            <a:r>
              <a:rPr lang="de-DE" dirty="0" err="1" smtClean="0"/>
              <a:t>calling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may</a:t>
            </a:r>
            <a:r>
              <a:rPr lang="de-DE" dirty="0" smtClean="0"/>
              <a:t> </a:t>
            </a:r>
            <a:r>
              <a:rPr lang="de-DE" dirty="0" err="1" smtClean="0"/>
              <a:t>throw</a:t>
            </a:r>
            <a:r>
              <a:rPr lang="de-DE" dirty="0" smtClean="0"/>
              <a:t> an </a:t>
            </a:r>
            <a:r>
              <a:rPr lang="de-DE" dirty="0" err="1" smtClean="0"/>
              <a:t>exception</a:t>
            </a:r>
            <a:r>
              <a:rPr lang="de-DE" dirty="0" smtClean="0"/>
              <a:t>)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Solution: </a:t>
            </a:r>
            <a:r>
              <a:rPr lang="de-DE" dirty="0" err="1" smtClean="0"/>
              <a:t>try</a:t>
            </a:r>
            <a:r>
              <a:rPr lang="de-DE" dirty="0" smtClean="0"/>
              <a:t>-catch block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mandatory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de-DE" dirty="0"/>
              <a:t>: </a:t>
            </a:r>
            <a:r>
              <a:rPr lang="de-DE" dirty="0" smtClean="0"/>
              <a:t>„Try </a:t>
            </a:r>
            <a:r>
              <a:rPr lang="de-DE" dirty="0" err="1" smtClean="0"/>
              <a:t>executing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lines</a:t>
            </a:r>
            <a:r>
              <a:rPr lang="de-DE" dirty="0" smtClean="0"/>
              <a:t>“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everything</a:t>
            </a:r>
            <a:r>
              <a:rPr lang="de-DE" dirty="0" smtClean="0"/>
              <a:t> </a:t>
            </a:r>
            <a:r>
              <a:rPr lang="de-DE" dirty="0" err="1" smtClean="0"/>
              <a:t>wents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r>
              <a:rPr lang="de-DE" dirty="0" smtClean="0"/>
              <a:t>,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endParaRPr lang="de-DE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If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catch block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de-DE" dirty="0"/>
              <a:t>: </a:t>
            </a:r>
            <a:r>
              <a:rPr lang="de-DE" dirty="0" smtClean="0"/>
              <a:t>„In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“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endParaRPr lang="de-DE" dirty="0" smtClean="0"/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potentially</a:t>
            </a:r>
            <a:r>
              <a:rPr lang="de-DE" dirty="0" smtClean="0"/>
              <a:t> </a:t>
            </a:r>
            <a:r>
              <a:rPr lang="de-DE" dirty="0" err="1" smtClean="0"/>
              <a:t>occuring</a:t>
            </a:r>
            <a:r>
              <a:rPr lang="de-DE" dirty="0" smtClean="0"/>
              <a:t> </a:t>
            </a:r>
            <a:r>
              <a:rPr lang="de-DE" dirty="0" err="1" smtClean="0"/>
              <a:t>execption</a:t>
            </a:r>
            <a:r>
              <a:rPr lang="de-DE" dirty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a catch block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… an </a:t>
            </a:r>
            <a:r>
              <a:rPr lang="de-DE" dirty="0" err="1" smtClean="0"/>
              <a:t>one</a:t>
            </a:r>
            <a:r>
              <a:rPr lang="de-DE" dirty="0" smtClean="0"/>
              <a:t> optional </a:t>
            </a:r>
            <a:r>
              <a:rPr lang="de-DE" dirty="0" err="1" smtClean="0"/>
              <a:t>part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de-DE" dirty="0"/>
              <a:t>: </a:t>
            </a:r>
            <a:r>
              <a:rPr lang="de-DE" dirty="0" smtClean="0"/>
              <a:t>Optional </a:t>
            </a:r>
            <a:r>
              <a:rPr lang="de-DE" dirty="0" err="1" smtClean="0"/>
              <a:t>concluding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indepedent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4F1DF-EB97-4636-95B4-E95FC1EDB8EB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Treating</a:t>
            </a:r>
            <a:r>
              <a:rPr lang="de-DE" dirty="0" smtClean="0"/>
              <a:t> Errors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Will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finall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y</a:t>
            </a:r>
            <a:r>
              <a:rPr lang="de-DE" dirty="0" smtClean="0"/>
              <a:t> block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try</a:t>
            </a:r>
            <a:r>
              <a:rPr lang="de-DE" dirty="0" smtClean="0"/>
              <a:t>-catch block?</a:t>
            </a:r>
            <a:endParaRPr lang="de-DE" dirty="0" smtClean="0"/>
          </a:p>
          <a:p>
            <a:pPr lvl="1"/>
            <a:r>
              <a:rPr lang="de-DE" dirty="0" smtClean="0"/>
              <a:t>YES! </a:t>
            </a:r>
            <a:r>
              <a:rPr lang="de-DE" dirty="0" err="1"/>
              <a:t>Finally</a:t>
            </a:r>
            <a:r>
              <a:rPr lang="de-DE" dirty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/>
          </a:p>
          <a:p>
            <a:pPr lvl="1"/>
            <a:r>
              <a:rPr lang="de-DE" dirty="0" smtClean="0"/>
              <a:t>But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evaluated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endParaRPr lang="de-DE" dirty="0"/>
          </a:p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sense?</a:t>
            </a:r>
            <a:endParaRPr lang="de-DE" dirty="0"/>
          </a:p>
          <a:p>
            <a:pPr lvl="1"/>
            <a:r>
              <a:rPr lang="de-DE" dirty="0" err="1" smtClean="0"/>
              <a:t>Closing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scanners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Termining</a:t>
            </a:r>
            <a:r>
              <a:rPr lang="de-DE" dirty="0" smtClean="0"/>
              <a:t> a web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lvl="1"/>
            <a:r>
              <a:rPr lang="de-DE" dirty="0" err="1" smtClean="0"/>
              <a:t>Cleaning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(e.g., </a:t>
            </a:r>
            <a:r>
              <a:rPr lang="de-DE" dirty="0" err="1" smtClean="0"/>
              <a:t>erroneous</a:t>
            </a:r>
            <a:r>
              <a:rPr lang="de-DE" dirty="0" smtClean="0"/>
              <a:t> </a:t>
            </a:r>
            <a:r>
              <a:rPr lang="de-DE" dirty="0" err="1" smtClean="0"/>
              <a:t>bank</a:t>
            </a:r>
            <a:r>
              <a:rPr lang="de-DE" dirty="0" smtClean="0"/>
              <a:t> </a:t>
            </a:r>
            <a:r>
              <a:rPr lang="de-DE" dirty="0" err="1" smtClean="0"/>
              <a:t>transaction</a:t>
            </a:r>
            <a:r>
              <a:rPr lang="de-DE" dirty="0" smtClean="0"/>
              <a:t>)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E5A898-F3F6-47F2-8C69-3AF0FF8E9D9D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5673F-6BC4-4FB0-9C2C-3493F05DAC53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27652" name="Rechteck 5"/>
          <p:cNvSpPr>
            <a:spLocks noChangeArrowheads="1"/>
          </p:cNvSpPr>
          <p:nvPr/>
        </p:nvSpPr>
        <p:spPr bwMode="auto">
          <a:xfrm>
            <a:off x="2135189" y="1916114"/>
            <a:ext cx="81375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readInput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(System.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String s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in.readLine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Integer.parseInt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"ok"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must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treated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err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read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problems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may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be</a:t>
            </a:r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 pitchFamily="49" charset="0"/>
              </a:rPr>
              <a:t>treated</a:t>
            </a:r>
            <a:endParaRPr lang="de-DE" sz="1400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</a:rPr>
              <a:t>err</a:t>
            </a:r>
            <a:r>
              <a:rPr lang="en-US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"entry is no integer"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 pitchFamily="49" charset="0"/>
              </a:rPr>
              <a:t>    // optional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anyway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Controlled</a:t>
            </a:r>
            <a:r>
              <a:rPr lang="de-DE" dirty="0" smtClean="0"/>
              <a:t> vs. </a:t>
            </a:r>
            <a:r>
              <a:rPr lang="de-DE" dirty="0" err="1" smtClean="0"/>
              <a:t>Uncontrolled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Controlled</a:t>
            </a:r>
            <a:r>
              <a:rPr lang="de-DE" dirty="0" smtClean="0"/>
              <a:t> </a:t>
            </a:r>
            <a:r>
              <a:rPr lang="de-DE" dirty="0" err="1" smtClean="0"/>
              <a:t>expection</a:t>
            </a:r>
            <a:r>
              <a:rPr lang="de-DE" dirty="0" err="1" smtClean="0"/>
              <a:t>s</a:t>
            </a:r>
            <a:r>
              <a:rPr lang="de-DE" dirty="0" smtClean="0"/>
              <a:t> (Super </a:t>
            </a:r>
            <a:r>
              <a:rPr lang="de-DE" dirty="0" err="1" smtClean="0"/>
              <a:t>class</a:t>
            </a:r>
            <a:r>
              <a:rPr lang="de-DE" dirty="0" smtClean="0"/>
              <a:t>: </a:t>
            </a:r>
            <a:r>
              <a:rPr lang="de-DE" dirty="0" err="1" smtClean="0"/>
              <a:t>Exception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FileNoteFoundException</a:t>
            </a:r>
            <a:r>
              <a:rPr lang="de-DE" dirty="0"/>
              <a:t>, </a:t>
            </a:r>
            <a:r>
              <a:rPr lang="de-DE" dirty="0" err="1"/>
              <a:t>InterruptedException</a:t>
            </a:r>
            <a:r>
              <a:rPr lang="de-DE" dirty="0"/>
              <a:t>,…</a:t>
            </a:r>
          </a:p>
          <a:p>
            <a:pPr lvl="1"/>
            <a:r>
              <a:rPr lang="de-DE" dirty="0" smtClean="0"/>
              <a:t>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(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 smtClean="0"/>
              <a:t>exceptions</a:t>
            </a:r>
            <a:r>
              <a:rPr lang="de-DE" dirty="0"/>
              <a:t>)</a:t>
            </a:r>
          </a:p>
          <a:p>
            <a:r>
              <a:rPr lang="de-DE" dirty="0" err="1" smtClean="0"/>
              <a:t>Uncontrolled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(</a:t>
            </a:r>
            <a:r>
              <a:rPr lang="de-DE" i="1" dirty="0"/>
              <a:t>Error</a:t>
            </a:r>
            <a:r>
              <a:rPr lang="de-DE" dirty="0"/>
              <a:t>, </a:t>
            </a:r>
            <a:r>
              <a:rPr lang="de-DE" i="1" dirty="0" err="1"/>
              <a:t>RuntimeException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OutOfMemoryError</a:t>
            </a:r>
            <a:r>
              <a:rPr lang="de-DE" dirty="0"/>
              <a:t>, </a:t>
            </a:r>
            <a:r>
              <a:rPr lang="de-DE" dirty="0" err="1"/>
              <a:t>StackOverflowError</a:t>
            </a:r>
            <a:r>
              <a:rPr lang="de-DE" dirty="0"/>
              <a:t>, </a:t>
            </a:r>
            <a:r>
              <a:rPr lang="de-DE" dirty="0" err="1"/>
              <a:t>ArrayIndex-OutOfBoundsException</a:t>
            </a:r>
            <a:r>
              <a:rPr lang="de-DE" dirty="0"/>
              <a:t>, </a:t>
            </a:r>
            <a:r>
              <a:rPr lang="de-DE" dirty="0" err="1"/>
              <a:t>IllegalArgumentException</a:t>
            </a:r>
            <a:r>
              <a:rPr lang="de-DE" dirty="0"/>
              <a:t>,…</a:t>
            </a:r>
          </a:p>
          <a:p>
            <a:pPr lvl="1"/>
            <a:r>
              <a:rPr lang="de-DE" dirty="0" smtClean="0"/>
              <a:t>Are not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(</a:t>
            </a:r>
            <a:r>
              <a:rPr lang="de-DE" dirty="0" err="1" smtClean="0"/>
              <a:t>unchecked</a:t>
            </a:r>
            <a:r>
              <a:rPr lang="de-DE" dirty="0" smtClean="0"/>
              <a:t> </a:t>
            </a:r>
            <a:r>
              <a:rPr lang="de-DE" dirty="0" err="1"/>
              <a:t>Exceptions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641C2-9A4A-48F7-BA9D-217A717073C7}" type="slidenum">
              <a:rPr lang="de-DE" smtClean="0"/>
              <a:pPr>
                <a:defRPr/>
              </a:pPr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20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Controlled</a:t>
            </a:r>
            <a:r>
              <a:rPr lang="de-DE" dirty="0" smtClean="0"/>
              <a:t> vs. </a:t>
            </a:r>
            <a:r>
              <a:rPr lang="de-DE" dirty="0" err="1" smtClean="0"/>
              <a:t>Uncontrolled</a:t>
            </a:r>
            <a:r>
              <a:rPr lang="de-DE" dirty="0" smtClean="0"/>
              <a:t> </a:t>
            </a:r>
            <a:r>
              <a:rPr lang="de-DE" dirty="0" err="1"/>
              <a:t>Exceptions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Kontrollierte Ausnahmen (Oberklasse </a:t>
            </a:r>
            <a:r>
              <a:rPr lang="de-DE" i="1" dirty="0" err="1"/>
              <a:t>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FileNoteFoundException</a:t>
            </a:r>
            <a:r>
              <a:rPr lang="de-DE" dirty="0"/>
              <a:t>, </a:t>
            </a:r>
            <a:r>
              <a:rPr lang="de-DE" dirty="0" err="1"/>
              <a:t>InterruptedException</a:t>
            </a:r>
            <a:r>
              <a:rPr lang="de-DE" dirty="0"/>
              <a:t>,…</a:t>
            </a:r>
          </a:p>
          <a:p>
            <a:r>
              <a:rPr lang="de-DE" dirty="0"/>
              <a:t>Nicht kontrollierte Ausnahmen (</a:t>
            </a:r>
            <a:r>
              <a:rPr lang="de-DE" i="1" dirty="0"/>
              <a:t>Error</a:t>
            </a:r>
            <a:r>
              <a:rPr lang="de-DE" dirty="0"/>
              <a:t>, </a:t>
            </a:r>
            <a:r>
              <a:rPr lang="de-DE" i="1" dirty="0" err="1"/>
              <a:t>RuntimeException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OutOfMemoryError</a:t>
            </a:r>
            <a:r>
              <a:rPr lang="de-DE" dirty="0"/>
              <a:t>, </a:t>
            </a:r>
            <a:r>
              <a:rPr lang="de-DE" dirty="0" err="1"/>
              <a:t>StackOverflowError</a:t>
            </a:r>
            <a:r>
              <a:rPr lang="de-DE" dirty="0"/>
              <a:t>,…</a:t>
            </a:r>
          </a:p>
          <a:p>
            <a:pPr lvl="1"/>
            <a:r>
              <a:rPr lang="de-DE" dirty="0" err="1"/>
              <a:t>ArrayIndexOutOfBoundsException</a:t>
            </a:r>
            <a:r>
              <a:rPr lang="de-DE" dirty="0"/>
              <a:t>, </a:t>
            </a:r>
            <a:r>
              <a:rPr lang="de-DE" dirty="0" err="1"/>
              <a:t>IllegalArgumentException</a:t>
            </a:r>
            <a:r>
              <a:rPr lang="de-DE" dirty="0"/>
              <a:t>,…</a:t>
            </a:r>
          </a:p>
          <a:p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own</a:t>
            </a:r>
            <a:r>
              <a:rPr lang="de-DE" dirty="0"/>
              <a:t> </a:t>
            </a:r>
            <a:r>
              <a:rPr lang="de-DE" dirty="0" err="1"/>
              <a:t>exceptions</a:t>
            </a:r>
            <a:r>
              <a:rPr lang="de-DE" dirty="0"/>
              <a:t>:</a:t>
            </a:r>
          </a:p>
          <a:p>
            <a:pPr lvl="1"/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has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b="1" dirty="0"/>
              <a:t> </a:t>
            </a:r>
            <a:r>
              <a:rPr lang="de-DE" dirty="0" err="1"/>
              <a:t>caught</a:t>
            </a:r>
            <a:r>
              <a:rPr lang="de-DE" dirty="0"/>
              <a:t> (</a:t>
            </a:r>
            <a:r>
              <a:rPr lang="de-DE" dirty="0" err="1"/>
              <a:t>controlled</a:t>
            </a:r>
            <a:r>
              <a:rPr lang="de-DE" dirty="0"/>
              <a:t>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MyException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{..}</a:t>
            </a:r>
            <a:endParaRPr lang="de-DE" dirty="0"/>
          </a:p>
          <a:p>
            <a:pPr lvl="1"/>
            <a:r>
              <a:rPr lang="de-DE" dirty="0" err="1"/>
              <a:t>Exception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b="1" dirty="0" err="1"/>
              <a:t>can</a:t>
            </a:r>
            <a:r>
              <a:rPr lang="de-DE" b="1" dirty="0"/>
              <a:t> </a:t>
            </a:r>
            <a:r>
              <a:rPr lang="de-DE" b="1" dirty="0" err="1"/>
              <a:t>be</a:t>
            </a:r>
            <a:r>
              <a:rPr lang="de-DE" dirty="0"/>
              <a:t> </a:t>
            </a:r>
            <a:r>
              <a:rPr lang="de-DE" dirty="0" err="1"/>
              <a:t>caught</a:t>
            </a:r>
            <a:r>
              <a:rPr lang="de-DE" dirty="0"/>
              <a:t> (</a:t>
            </a:r>
            <a:r>
              <a:rPr lang="de-DE" dirty="0" err="1"/>
              <a:t>uncontrolled</a:t>
            </a:r>
            <a:r>
              <a:rPr lang="de-DE" dirty="0"/>
              <a:t>, </a:t>
            </a:r>
            <a:r>
              <a:rPr lang="de-DE" dirty="0" err="1"/>
              <a:t>occurs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runtime</a:t>
            </a:r>
            <a:r>
              <a:rPr lang="de-DE" dirty="0"/>
              <a:t>)</a:t>
            </a:r>
          </a:p>
          <a:p>
            <a:pPr lvl="1"/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MyOtherException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err="1">
                <a:latin typeface="Consolas" pitchFamily="49" charset="0"/>
                <a:cs typeface="Consolas" pitchFamily="49" charset="0"/>
              </a:rPr>
              <a:t>RuntimeException</a:t>
            </a:r>
            <a:r>
              <a:rPr lang="de-DE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000" dirty="0" smtClean="0">
                <a:latin typeface="Consolas" pitchFamily="49" charset="0"/>
                <a:cs typeface="Consolas" pitchFamily="49" charset="0"/>
              </a:rPr>
              <a:t>{..}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D641C2-9A4A-48F7-BA9D-217A717073C7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6" y="2105521"/>
            <a:ext cx="87852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8472264" y="3942443"/>
            <a:ext cx="936104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Passing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Error</a:t>
            </a:r>
            <a:endParaRPr lang="de-DE" dirty="0"/>
          </a:p>
        </p:txBody>
      </p:sp>
      <p:sp>
        <p:nvSpPr>
          <p:cNvPr id="286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Errors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treated</a:t>
            </a:r>
            <a:r>
              <a:rPr lang="de-DE" dirty="0" smtClean="0"/>
              <a:t> </a:t>
            </a:r>
            <a:r>
              <a:rPr lang="de-DE" dirty="0" err="1" smtClean="0"/>
              <a:t>directly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occured</a:t>
            </a:r>
            <a:r>
              <a:rPr lang="de-DE" dirty="0" smtClean="0"/>
              <a:t> (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possibly</a:t>
            </a:r>
            <a:r>
              <a:rPr lang="de-DE" dirty="0" smtClean="0"/>
              <a:t> a </a:t>
            </a:r>
            <a:r>
              <a:rPr lang="de-DE" dirty="0" err="1" smtClean="0"/>
              <a:t>better</a:t>
            </a:r>
            <a:r>
              <a:rPr lang="de-DE" dirty="0" smtClean="0"/>
              <a:t> </a:t>
            </a:r>
            <a:r>
              <a:rPr lang="de-DE" dirty="0" err="1" smtClean="0"/>
              <a:t>place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Error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</a:t>
            </a:r>
            <a:r>
              <a:rPr lang="de-DE" dirty="0" err="1" smtClean="0"/>
              <a:t>along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hierarchy</a:t>
            </a:r>
            <a:r>
              <a:rPr lang="de-DE" dirty="0" smtClean="0"/>
              <a:t> (i.e., </a:t>
            </a:r>
            <a:r>
              <a:rPr lang="de-DE" dirty="0" err="1" smtClean="0"/>
              <a:t>the</a:t>
            </a:r>
            <a:r>
              <a:rPr lang="de-DE" dirty="0" smtClean="0"/>
              <a:t> Java Stack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D744EC-1014-495E-8DD3-540638462E84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28676" name="Rechteck 5"/>
          <p:cNvSpPr>
            <a:spLocks noChangeArrowheads="1"/>
          </p:cNvSpPr>
          <p:nvPr/>
        </p:nvSpPr>
        <p:spPr bwMode="auto">
          <a:xfrm>
            <a:off x="2208213" y="3489151"/>
            <a:ext cx="80645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input()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InputStreamReader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(System.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String s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in.readLine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i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Integer.parseInt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"ok"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endParaRPr lang="de-DE" sz="1400" dirty="0"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caller()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i="1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input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NumberFormatException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"Keine Zahl!"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 flipV="1">
            <a:off x="5232401" y="3714575"/>
            <a:ext cx="1584325" cy="576262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5448301" y="4290837"/>
            <a:ext cx="122396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6672264" y="4074938"/>
            <a:ext cx="34559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Exception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may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occur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here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5303838" y="5730700"/>
            <a:ext cx="1223962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527800" y="5514801"/>
            <a:ext cx="345598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its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passing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treated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here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Hints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de-DE" dirty="0" smtClean="0"/>
              <a:t>Never catch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let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</a:rPr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throw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programmatically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hard</a:t>
            </a:r>
            <a:r>
              <a:rPr lang="de-DE" dirty="0" err="1" smtClean="0"/>
              <a:t>ware</a:t>
            </a:r>
            <a:r>
              <a:rPr lang="de-DE" dirty="0" smtClean="0"/>
              <a:t> </a:t>
            </a:r>
            <a:r>
              <a:rPr lang="de-DE" dirty="0" err="1" smtClean="0"/>
              <a:t>defect</a:t>
            </a:r>
            <a:r>
              <a:rPr lang="de-DE" dirty="0" smtClean="0"/>
              <a:t>?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r>
              <a:rPr lang="de-DE" dirty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Pass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26A779-6289-42B0-9AE2-6D643989F616}" type="slidenum">
              <a:rPr lang="de-DE"/>
              <a:pPr>
                <a:defRPr/>
              </a:pPr>
              <a:t>18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1400" y="4167188"/>
            <a:ext cx="3384550" cy="2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Printing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now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Standard </a:t>
            </a:r>
            <a:r>
              <a:rPr lang="de-DE" dirty="0" err="1" smtClean="0"/>
              <a:t>output</a:t>
            </a:r>
            <a:r>
              <a:rPr lang="de-DE" dirty="0" smtClean="0"/>
              <a:t>: </a:t>
            </a:r>
            <a:r>
              <a:rPr lang="de-DE" dirty="0" err="1"/>
              <a:t>System.</a:t>
            </a:r>
            <a:r>
              <a:rPr lang="de-DE" dirty="0" err="1">
                <a:solidFill>
                  <a:srgbClr val="FF0000"/>
                </a:solidFill>
              </a:rPr>
              <a:t>out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smtClean="0"/>
              <a:t>(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screen</a:t>
            </a:r>
            <a:r>
              <a:rPr lang="de-DE" dirty="0" smtClean="0"/>
              <a:t>)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smtClean="0"/>
              <a:t>Standardeingabe</a:t>
            </a:r>
            <a:r>
              <a:rPr lang="de-DE" dirty="0"/>
              <a:t>: </a:t>
            </a:r>
            <a:r>
              <a:rPr lang="de-DE" dirty="0" smtClean="0"/>
              <a:t>System.</a:t>
            </a:r>
            <a:r>
              <a:rPr lang="de-DE" dirty="0" smtClean="0">
                <a:solidFill>
                  <a:srgbClr val="FF0000"/>
                </a:solidFill>
              </a:rPr>
              <a:t>in </a:t>
            </a:r>
            <a:r>
              <a:rPr lang="de-DE" dirty="0" smtClean="0"/>
              <a:t>(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keyboard</a:t>
            </a:r>
            <a:r>
              <a:rPr lang="de-DE" dirty="0" smtClean="0"/>
              <a:t>)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/>
              <a:t>Problem:</a:t>
            </a:r>
          </a:p>
          <a:p>
            <a:pPr lvl="1"/>
            <a:r>
              <a:rPr lang="de-DE" dirty="0" smtClean="0"/>
              <a:t>Error 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mixed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endParaRPr lang="de-DE" dirty="0" smtClean="0"/>
          </a:p>
          <a:p>
            <a:r>
              <a:rPr lang="de-DE" dirty="0" smtClean="0"/>
              <a:t>Thus: </a:t>
            </a:r>
            <a:r>
              <a:rPr lang="de-DE" dirty="0" err="1"/>
              <a:t>System.</a:t>
            </a:r>
            <a:r>
              <a:rPr lang="de-DE" dirty="0" err="1">
                <a:solidFill>
                  <a:srgbClr val="FF0000"/>
                </a:solidFill>
              </a:rPr>
              <a:t>err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/>
              <a:t>System.err.println</a:t>
            </a:r>
            <a:r>
              <a:rPr lang="de-DE" dirty="0"/>
              <a:t>(…) </a:t>
            </a:r>
            <a:r>
              <a:rPr lang="de-DE" dirty="0" err="1" smtClean="0"/>
              <a:t>writes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0B5F29-A614-43E2-9AF2-21C4C94D7025}" type="slidenum">
              <a:rPr lang="de-DE"/>
              <a:pPr>
                <a:defRPr/>
              </a:pPr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9D2E87-7FDC-48B7-BADE-FCFB01CBF9E9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163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Printing</a:t>
            </a:r>
            <a:r>
              <a:rPr lang="de-DE" dirty="0" smtClean="0"/>
              <a:t> Errors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  <a:p>
            <a:pPr lvl="1"/>
            <a:r>
              <a:rPr lang="de-DE" sz="2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getMessage</a:t>
            </a:r>
            <a:r>
              <a:rPr lang="de-DE" sz="22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</a:t>
            </a:r>
            <a:r>
              <a:rPr lang="de-DE" dirty="0" err="1" smtClean="0"/>
              <a:t>return</a:t>
            </a:r>
            <a:r>
              <a:rPr lang="de-DE" dirty="0" err="1" smtClean="0"/>
              <a:t>s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constructor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 (</a:t>
            </a:r>
            <a:r>
              <a:rPr lang="de-DE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 </a:t>
            </a:r>
            <a:r>
              <a:rPr lang="de-DE" dirty="0" err="1" smtClean="0">
                <a:latin typeface="+mj-lt"/>
                <a:cs typeface="Consolas" pitchFamily="49" charset="0"/>
              </a:rPr>
              <a:t>otherwise</a:t>
            </a:r>
            <a:r>
              <a:rPr lang="de-DE" sz="2000" dirty="0" smtClean="0">
                <a:latin typeface="+mj-lt"/>
                <a:cs typeface="Consolas" pitchFamily="49" charset="0"/>
              </a:rPr>
              <a:t>)</a:t>
            </a:r>
            <a:endParaRPr lang="de-DE" sz="20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sz="22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endParaRPr lang="de-DE" dirty="0"/>
          </a:p>
          <a:p>
            <a:pPr lvl="1"/>
            <a:r>
              <a:rPr lang="de-DE" sz="2200" dirty="0" err="1">
                <a:latin typeface="Consolas" pitchFamily="49" charset="0"/>
                <a:cs typeface="Consolas" pitchFamily="49" charset="0"/>
              </a:rPr>
              <a:t>printStackTrace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()</a:t>
            </a:r>
            <a:r>
              <a:rPr lang="de-DE" dirty="0"/>
              <a:t> 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toString</a:t>
            </a:r>
            <a:r>
              <a:rPr lang="de-DE" dirty="0" smtClean="0"/>
              <a:t>, Information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Java Stack</a:t>
            </a:r>
            <a:endParaRPr lang="de-DE" dirty="0"/>
          </a:p>
          <a:p>
            <a:r>
              <a:rPr lang="de-DE" dirty="0" smtClean="0"/>
              <a:t>Best </a:t>
            </a:r>
            <a:r>
              <a:rPr lang="de-DE" dirty="0" err="1" smtClean="0"/>
              <a:t>solution</a:t>
            </a:r>
            <a:r>
              <a:rPr lang="de-DE" dirty="0" smtClean="0"/>
              <a:t>: </a:t>
            </a:r>
            <a:r>
              <a:rPr lang="de-DE" dirty="0"/>
              <a:t>Java-</a:t>
            </a:r>
            <a:r>
              <a:rPr lang="de-DE" dirty="0" err="1"/>
              <a:t>Logging</a:t>
            </a:r>
            <a:r>
              <a:rPr lang="de-DE" dirty="0"/>
              <a:t> API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3B31B6-5E98-4AC8-B4DB-2FB8DA477011}" type="slidenum">
              <a:rPr lang="de-DE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Assertions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Simple </a:t>
            </a:r>
            <a:r>
              <a:rPr lang="de-DE" dirty="0" err="1" smtClean="0"/>
              <a:t>construct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treat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asseration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logical</a:t>
            </a:r>
            <a:r>
              <a:rPr lang="de-DE" dirty="0" smtClean="0"/>
              <a:t> </a:t>
            </a:r>
            <a:r>
              <a:rPr lang="de-DE" dirty="0" err="1" smtClean="0"/>
              <a:t>expression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expects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 </a:t>
            </a:r>
            <a:r>
              <a:rPr lang="de-DE" dirty="0" err="1" smtClean="0"/>
              <a:t>case</a:t>
            </a:r>
            <a:r>
              <a:rPr lang="de-DE" dirty="0" smtClean="0"/>
              <a:t> </a:t>
            </a:r>
            <a:r>
              <a:rPr lang="de-DE" dirty="0" err="1" smtClean="0"/>
              <a:t>assertion</a:t>
            </a:r>
            <a:r>
              <a:rPr lang="de-DE" dirty="0" smtClean="0"/>
              <a:t> </a:t>
            </a:r>
            <a:r>
              <a:rPr lang="de-DE" dirty="0" err="1" smtClean="0"/>
              <a:t>evaluates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de-DE" dirty="0" smtClean="0"/>
              <a:t>, an </a:t>
            </a:r>
            <a:r>
              <a:rPr lang="de-DE" dirty="0" err="1" smtClean="0"/>
              <a:t>exception</a:t>
            </a:r>
            <a:r>
              <a:rPr lang="de-DE" dirty="0" smtClean="0"/>
              <a:t> 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thrown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precisley</a:t>
            </a:r>
            <a:r>
              <a:rPr lang="de-DE" dirty="0" smtClean="0"/>
              <a:t>: </a:t>
            </a:r>
            <a:r>
              <a:rPr lang="de-DE" sz="22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22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AssertionError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r>
              <a:rPr lang="de-DE" dirty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testing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Assumptions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In </a:t>
            </a:r>
            <a:r>
              <a:rPr lang="de-DE" dirty="0" err="1" smtClean="0"/>
              <a:t>productive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consequences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Also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internal </a:t>
            </a:r>
            <a:r>
              <a:rPr lang="de-DE" dirty="0" err="1" smtClean="0"/>
              <a:t>documentation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E5830-6ADA-4EEF-94EC-1B3E50012DED}" type="slidenum">
              <a:rPr lang="de-DE"/>
              <a:pPr>
                <a:defRPr/>
              </a:pPr>
              <a:t>21</a:t>
            </a:fld>
            <a:endParaRPr lang="de-DE"/>
          </a:p>
        </p:txBody>
      </p:sp>
      <p:sp>
        <p:nvSpPr>
          <p:cNvPr id="32772" name="Rechteck 5"/>
          <p:cNvSpPr>
            <a:spLocks noChangeArrowheads="1"/>
          </p:cNvSpPr>
          <p:nvPr/>
        </p:nvSpPr>
        <p:spPr bwMode="auto">
          <a:xfrm>
            <a:off x="2718163" y="2492680"/>
            <a:ext cx="69119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assert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it !=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: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2711451" y="4005264"/>
            <a:ext cx="81375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it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== 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  throw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AssertionError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"cannot insert after null"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379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702397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Finding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Avoiding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Errors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s3.amazonaws.com/rapgenius/1302910822_inspector_gadget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7054107" y="3212977"/>
            <a:ext cx="2314575" cy="3048001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304623-EA8C-4DFF-B72A-2003E606ED7E}" type="slidenum">
              <a:rPr lang="de-DE"/>
              <a:pPr>
                <a:defRPr/>
              </a:pPr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424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Avoiding</a:t>
            </a:r>
            <a:r>
              <a:rPr lang="de-DE" dirty="0" smtClean="0"/>
              <a:t>: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Most </a:t>
            </a:r>
            <a:r>
              <a:rPr lang="de-DE" dirty="0" err="1" smtClean="0"/>
              <a:t>Frequent</a:t>
            </a:r>
            <a:r>
              <a:rPr lang="de-DE" dirty="0" smtClean="0"/>
              <a:t> Errors </a:t>
            </a:r>
            <a:r>
              <a:rPr lang="de-DE" dirty="0"/>
              <a:t>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/>
              <a:t>10. Accessing non-static member variables from static methods (such as main)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="1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/>
              <a:t>9. Mistyping the name of a method when overriding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“Typos” occur often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Use</a:t>
            </a:r>
            <a:r>
              <a:rPr lang="de-DE" dirty="0" smtClean="0"/>
              <a:t> @</a:t>
            </a:r>
            <a:r>
              <a:rPr lang="de-DE" dirty="0" err="1" smtClean="0"/>
              <a:t>Override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BA8FC1-3F58-4194-85C0-BC7D2C0872D8}" type="slidenum">
              <a:rPr lang="de-DE"/>
              <a:pPr>
                <a:defRPr/>
              </a:pPr>
              <a:t>23</a:t>
            </a:fld>
            <a:endParaRPr lang="de-DE"/>
          </a:p>
        </p:txBody>
      </p:sp>
      <p:sp>
        <p:nvSpPr>
          <p:cNvPr id="34820" name="Rechteck 6"/>
          <p:cNvSpPr>
            <a:spLocks noChangeArrowheads="1"/>
          </p:cNvSpPr>
          <p:nvPr/>
        </p:nvSpPr>
        <p:spPr bwMode="auto">
          <a:xfrm>
            <a:off x="1992313" y="2420938"/>
            <a:ext cx="84963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StaticDemo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my_member_variable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somedata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main (String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{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itchFamily="49" charset="0"/>
              </a:rPr>
              <a:t>    // Access a non-static member from static method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"This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generates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a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compiler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2A00FF"/>
                </a:solidFill>
                <a:latin typeface="Consolas" pitchFamily="49" charset="0"/>
              </a:rPr>
              <a:t>error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my_member_variable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7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Errors II</a:t>
            </a:r>
            <a:endParaRPr lang="de-DE" dirty="0"/>
          </a:p>
        </p:txBody>
      </p:sp>
      <p:sp>
        <p:nvSpPr>
          <p:cNvPr id="3584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8. Comparison assignment (  = rather than == )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7. Comparing two objects ( == instead of .equals)</a:t>
            </a:r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4D2471-2066-4CA1-B27D-229AA8739981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35844" name="Rechteck 5"/>
          <p:cNvSpPr>
            <a:spLocks noChangeArrowheads="1"/>
          </p:cNvSpPr>
          <p:nvPr/>
        </p:nvSpPr>
        <p:spPr bwMode="auto">
          <a:xfrm>
            <a:off x="1847528" y="2618734"/>
            <a:ext cx="86407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someVar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en-US" b="1" dirty="0">
                <a:solidFill>
                  <a:srgbClr val="3F7F5F"/>
                </a:solidFill>
                <a:latin typeface="Consolas" pitchFamily="49" charset="0"/>
              </a:rPr>
              <a:t>//Complex computation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someVar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	   </a:t>
            </a:r>
            <a:r>
              <a:rPr lang="en-US" b="1" dirty="0">
                <a:solidFill>
                  <a:srgbClr val="3F7F5F"/>
                </a:solidFill>
                <a:latin typeface="Consolas" pitchFamily="49" charset="0"/>
              </a:rPr>
              <a:t>//Wrong!!!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5845" name="Rechteck 7"/>
          <p:cNvSpPr>
            <a:spLocks noChangeArrowheads="1"/>
          </p:cNvSpPr>
          <p:nvPr/>
        </p:nvSpPr>
        <p:spPr bwMode="auto">
          <a:xfrm>
            <a:off x="1199456" y="4402539"/>
            <a:ext cx="80645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String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abc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 String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def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 err="1">
                <a:solidFill>
                  <a:srgbClr val="2A00FF"/>
                </a:solidFill>
                <a:latin typeface="Consolas" pitchFamily="49" charset="0"/>
              </a:rPr>
              <a:t>def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Bad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way</a:t>
            </a:r>
            <a:endParaRPr lang="de-DE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( (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de-DE" b="1" dirty="0" err="1">
                <a:solidFill>
                  <a:srgbClr val="000000"/>
                </a:solidFill>
                <a:latin typeface="Consolas" pitchFamily="49" charset="0"/>
              </a:rPr>
              <a:t>def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) == </a:t>
            </a:r>
            <a:r>
              <a:rPr lang="de-DE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b="1" dirty="0" err="1">
                <a:solidFill>
                  <a:srgbClr val="2A00FF"/>
                </a:solidFill>
                <a:latin typeface="Consolas" pitchFamily="49" charset="0"/>
              </a:rPr>
              <a:t>abcdef</a:t>
            </a:r>
            <a:r>
              <a:rPr lang="de-DE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//......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	      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Good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3F7F5F"/>
                </a:solidFill>
                <a:latin typeface="Consolas" pitchFamily="49" charset="0"/>
              </a:rPr>
              <a:t>way</a:t>
            </a:r>
            <a:endParaRPr lang="de-DE" dirty="0">
              <a:solidFill>
                <a:srgbClr val="3F7F5F"/>
              </a:solidFill>
              <a:latin typeface="Consolas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( (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abc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+ 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).equals(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b="1" dirty="0" err="1">
                <a:solidFill>
                  <a:srgbClr val="2A00FF"/>
                </a:solidFill>
                <a:latin typeface="Consolas" pitchFamily="49" charset="0"/>
              </a:rPr>
              <a:t>abcdef</a:t>
            </a:r>
            <a:r>
              <a:rPr lang="en-US" b="1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) )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{</a:t>
            </a:r>
            <a:r>
              <a:rPr lang="de-DE" dirty="0">
                <a:solidFill>
                  <a:srgbClr val="3F7F5F"/>
                </a:solidFill>
                <a:latin typeface="Consolas" pitchFamily="49" charset="0"/>
              </a:rPr>
              <a:t>//.....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891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Errors III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 Confusion of passing by value and passing by reference</a:t>
            </a:r>
          </a:p>
          <a:p>
            <a:pPr lvl="1"/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passing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b="1" dirty="0"/>
          </a:p>
          <a:p>
            <a:r>
              <a:rPr lang="de-DE" b="1" dirty="0"/>
              <a:t>5. Writing blank </a:t>
            </a:r>
            <a:r>
              <a:rPr lang="de-DE" b="1" dirty="0" err="1"/>
              <a:t>exception</a:t>
            </a:r>
            <a:r>
              <a:rPr lang="de-DE" b="1" dirty="0"/>
              <a:t> </a:t>
            </a:r>
            <a:r>
              <a:rPr lang="de-DE" b="1" dirty="0" err="1"/>
              <a:t>handlers</a:t>
            </a:r>
            <a:endParaRPr lang="de-DE" b="1" dirty="0"/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ignore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messages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a </a:t>
            </a:r>
            <a:r>
              <a:rPr lang="de-DE" dirty="0" err="1" smtClean="0"/>
              <a:t>messagen</a:t>
            </a:r>
            <a:r>
              <a:rPr lang="de-DE" dirty="0" smtClean="0"/>
              <a:t>, but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chance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its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/>
          </a:p>
          <a:p>
            <a:pPr lvl="1"/>
            <a:r>
              <a:rPr lang="de-DE" dirty="0" smtClean="0"/>
              <a:t>Solution: Try-Catch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entire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66B20-BC55-40D9-B4E2-3DC62C4C8462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639616" y="5229200"/>
            <a:ext cx="6678612" cy="138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main(String </a:t>
            </a:r>
            <a:r>
              <a:rPr lang="en-US" sz="1200" b="1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[])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	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Your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code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goes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here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 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catch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Exception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e)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2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2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Err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- 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+ e 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88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Errors 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4. Forgetting that Java is zero-indexed</a:t>
            </a:r>
          </a:p>
          <a:p>
            <a:endParaRPr lang="en-US" b="1" dirty="0"/>
          </a:p>
          <a:p>
            <a:endParaRPr lang="en-US" b="1" dirty="0" smtClean="0"/>
          </a:p>
          <a:p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Preventing </a:t>
            </a:r>
            <a:r>
              <a:rPr lang="en-US" b="1" dirty="0"/>
              <a:t>concurrent access to shared variables by threads</a:t>
            </a:r>
          </a:p>
          <a:p>
            <a:pPr lvl="1"/>
            <a:r>
              <a:rPr lang="en-US" dirty="0" err="1" smtClean="0"/>
              <a:t>Parallele</a:t>
            </a:r>
            <a:r>
              <a:rPr lang="en-US" dirty="0" smtClean="0"/>
              <a:t> execution to the same data = difficult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>
              <a:sym typeface="Wingdings" pitchFamily="2" charset="2"/>
            </a:endParaRPr>
          </a:p>
          <a:p>
            <a:pPr marL="457200" lvl="1" indent="0">
              <a:buNone/>
            </a:pPr>
            <a:endParaRPr lang="de-DE" b="1" dirty="0"/>
          </a:p>
          <a:p>
            <a:r>
              <a:rPr lang="de-DE" b="1" dirty="0"/>
              <a:t>2. </a:t>
            </a:r>
            <a:r>
              <a:rPr lang="de-DE" b="1" dirty="0" err="1"/>
              <a:t>Capitalization</a:t>
            </a:r>
            <a:r>
              <a:rPr lang="de-DE" b="1" dirty="0"/>
              <a:t> </a:t>
            </a:r>
            <a:r>
              <a:rPr lang="de-DE" b="1" dirty="0" err="1"/>
              <a:t>errors</a:t>
            </a:r>
            <a:endParaRPr lang="de-DE" b="1" dirty="0"/>
          </a:p>
          <a:p>
            <a:pPr lvl="1"/>
            <a:r>
              <a:rPr lang="en-US" dirty="0" smtClean="0"/>
              <a:t>Problem: When names of classes and methods do not follow convention, they can be easily confused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DA220A-9762-4758-9EA5-BF877A654794}" type="slidenum">
              <a:rPr lang="de-DE"/>
              <a:pPr>
                <a:defRPr/>
              </a:pPr>
              <a:t>26</a:t>
            </a:fld>
            <a:endParaRPr lang="de-DE"/>
          </a:p>
        </p:txBody>
      </p:sp>
      <p:sp>
        <p:nvSpPr>
          <p:cNvPr id="37892" name="Rechteck 5"/>
          <p:cNvSpPr>
            <a:spLocks noChangeArrowheads="1"/>
          </p:cNvSpPr>
          <p:nvPr/>
        </p:nvSpPr>
        <p:spPr bwMode="auto">
          <a:xfrm>
            <a:off x="1991544" y="2492896"/>
            <a:ext cx="6750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chars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chars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[3]);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96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Drum Roll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5B81B8-3616-40E6-B9E2-CFAC2C922CD7}" type="slidenum">
              <a:rPr lang="de-DE"/>
              <a:pPr>
                <a:defRPr/>
              </a:pPr>
              <a:t>27</a:t>
            </a:fld>
            <a:endParaRPr lang="de-DE"/>
          </a:p>
        </p:txBody>
      </p:sp>
      <p:pic>
        <p:nvPicPr>
          <p:cNvPr id="38916" name="Picture 2" descr="http://samsung-galaxy.empfehlerin.de/wp-content/uploads/2014/01/trommel-wirbel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63975" y="2205038"/>
            <a:ext cx="413385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0459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Avoiding</a:t>
            </a:r>
            <a:r>
              <a:rPr lang="de-DE" dirty="0"/>
              <a:t>: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Most </a:t>
            </a:r>
            <a:r>
              <a:rPr lang="de-DE" dirty="0" err="1"/>
              <a:t>Frequent</a:t>
            </a:r>
            <a:r>
              <a:rPr lang="de-DE" dirty="0"/>
              <a:t> </a:t>
            </a:r>
            <a:r>
              <a:rPr lang="de-DE" dirty="0" smtClean="0"/>
              <a:t>Errors 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5472608" cy="459482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b="1" dirty="0"/>
              <a:t>1. Null </a:t>
            </a:r>
            <a:r>
              <a:rPr lang="de-DE" b="1" dirty="0" err="1"/>
              <a:t>pointers</a:t>
            </a:r>
            <a:r>
              <a:rPr lang="de-DE" b="1" dirty="0"/>
              <a:t>!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runtime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indicate</a:t>
            </a:r>
            <a:r>
              <a:rPr lang="de-DE" dirty="0" smtClean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error</a:t>
            </a:r>
            <a:r>
              <a:rPr lang="de-DE" dirty="0" smtClean="0"/>
              <a:t>, but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However</a:t>
            </a:r>
            <a:r>
              <a:rPr lang="de-DE" dirty="0" smtClean="0"/>
              <a:t>, </a:t>
            </a:r>
            <a:r>
              <a:rPr lang="de-DE" dirty="0" err="1" smtClean="0"/>
              <a:t>since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err="1" smtClean="0"/>
              <a:t>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an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occurred</a:t>
            </a:r>
            <a:r>
              <a:rPr lang="de-DE" dirty="0" smtClean="0"/>
              <a:t>,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difficult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…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213F9-2CD5-41DF-9980-295CAF310870}" type="slidenum">
              <a:rPr lang="de-DE"/>
              <a:pPr>
                <a:defRPr/>
              </a:pPr>
              <a:t>28</a:t>
            </a:fld>
            <a:endParaRPr lang="de-DE"/>
          </a:p>
        </p:txBody>
      </p:sp>
      <p:sp>
        <p:nvSpPr>
          <p:cNvPr id="39940" name="Rechteck 5"/>
          <p:cNvSpPr>
            <a:spLocks noChangeArrowheads="1"/>
          </p:cNvSpPr>
          <p:nvPr/>
        </p:nvSpPr>
        <p:spPr bwMode="auto">
          <a:xfrm>
            <a:off x="7680177" y="2492896"/>
            <a:ext cx="4392488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[])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en-US" sz="1200" dirty="0">
                <a:solidFill>
                  <a:srgbClr val="3F7F5F"/>
                </a:solidFill>
                <a:latin typeface="Consolas" pitchFamily="49" charset="0"/>
              </a:rPr>
              <a:t>// Accept up to three parameters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String[]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String[3];</a:t>
            </a:r>
          </a:p>
          <a:p>
            <a:r>
              <a:rPr lang="de-DE" sz="1200" dirty="0"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0;</a:t>
            </a:r>
          </a:p>
          <a:p>
            <a:r>
              <a:rPr lang="de-DE" sz="1200" dirty="0">
                <a:latin typeface="Consolas" pitchFamily="49" charset="0"/>
              </a:rPr>
              <a:t> 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((index &lt;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args.length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 &amp;&amp; (index &lt; 3))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++]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index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];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 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Check all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the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parameters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</a:t>
            </a:r>
          </a:p>
          <a:p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2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onsolas" pitchFamily="49" charset="0"/>
              </a:rPr>
              <a:t> i = 0; i &lt; list.length; i++)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equals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"-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help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.........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list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[i].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equals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"-</a:t>
            </a:r>
            <a:r>
              <a:rPr lang="de-DE" sz="1200" dirty="0" err="1">
                <a:solidFill>
                  <a:srgbClr val="2A00FF"/>
                </a:solidFill>
                <a:latin typeface="Consolas" pitchFamily="49" charset="0"/>
              </a:rPr>
              <a:t>cp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)) {</a:t>
            </a:r>
          </a:p>
          <a:p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.........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// </a:t>
            </a:r>
            <a:r>
              <a:rPr lang="de-DE" sz="1200" dirty="0" err="1">
                <a:solidFill>
                  <a:srgbClr val="3F7F5F"/>
                </a:solidFill>
                <a:latin typeface="Consolas" pitchFamily="49" charset="0"/>
              </a:rPr>
              <a:t>else</a:t>
            </a:r>
            <a:r>
              <a:rPr lang="de-DE" sz="1200" dirty="0">
                <a:solidFill>
                  <a:srgbClr val="3F7F5F"/>
                </a:solidFill>
                <a:latin typeface="Consolas" pitchFamily="49" charset="0"/>
              </a:rPr>
              <a:t> .....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sz="1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9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Avoiding</a:t>
            </a:r>
            <a:r>
              <a:rPr lang="de-DE" dirty="0" smtClean="0"/>
              <a:t>: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Special Cases</a:t>
            </a:r>
            <a:endParaRPr lang="de-DE" dirty="0"/>
          </a:p>
        </p:txBody>
      </p:sp>
      <p:sp>
        <p:nvSpPr>
          <p:cNvPr id="4096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Special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ignored</a:t>
            </a:r>
            <a:endParaRPr lang="de-DE" dirty="0" smtClean="0"/>
          </a:p>
          <a:p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rarely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behave</a:t>
            </a:r>
            <a:r>
              <a:rPr lang="de-DE" dirty="0" smtClean="0"/>
              <a:t> </a:t>
            </a:r>
            <a:r>
              <a:rPr lang="de-DE" dirty="0" err="1" smtClean="0"/>
              <a:t>differently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r>
              <a:rPr lang="de-DE" dirty="0" smtClean="0"/>
              <a:t> (e.g., </a:t>
            </a:r>
            <a:r>
              <a:rPr lang="de-DE" dirty="0" err="1" smtClean="0"/>
              <a:t>inserting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last/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element</a:t>
            </a:r>
            <a:r>
              <a:rPr lang="de-DE" dirty="0" smtClean="0"/>
              <a:t> in a </a:t>
            </a:r>
            <a:r>
              <a:rPr lang="de-DE" dirty="0" err="1" smtClean="0"/>
              <a:t>list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„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enter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crash</a:t>
            </a:r>
            <a:r>
              <a:rPr lang="de-DE" dirty="0" smtClean="0"/>
              <a:t>“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215704-DA02-4EB1-B8D2-F78E99B65E5D}" type="slidenum">
              <a:rPr lang="de-DE"/>
              <a:pPr>
                <a:defRPr/>
              </a:pPr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00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17410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588962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Exceptions and Asserts</a:t>
            </a:r>
          </a:p>
        </p:txBody>
      </p:sp>
      <p:pic>
        <p:nvPicPr>
          <p:cNvPr id="1026" name="Picture 2" descr="http://johannesmutzke.com/wp-content/uploads/2014/10/thumb.jpe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6137489" y="3501008"/>
            <a:ext cx="4029075" cy="238125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2AA39A-D5EF-46B3-807C-65700668498A}" type="slidenum">
              <a:rPr lang="de-DE"/>
              <a:pPr>
                <a:defRPr/>
              </a:pPr>
              <a:t>3</a:t>
            </a:fld>
            <a:endParaRPr lang="de-D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Imagine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a </a:t>
            </a:r>
            <a:r>
              <a:rPr lang="de-DE" dirty="0" err="1" smtClean="0"/>
              <a:t>calender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(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/</a:t>
            </a:r>
            <a:r>
              <a:rPr lang="de-DE" dirty="0" err="1" smtClean="0"/>
              <a:t>output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features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week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date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r>
              <a:rPr lang="de-DE" dirty="0" smtClean="0"/>
              <a:t> (e.g., 12/16719 -&gt; </a:t>
            </a:r>
            <a:r>
              <a:rPr lang="de-DE" dirty="0" err="1" smtClean="0"/>
              <a:t>Monday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dates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console</a:t>
            </a:r>
            <a:endParaRPr lang="de-DE" dirty="0"/>
          </a:p>
          <a:p>
            <a:pPr lvl="1"/>
            <a:r>
              <a:rPr lang="de-DE" dirty="0" smtClean="0"/>
              <a:t>Check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leap</a:t>
            </a:r>
            <a:r>
              <a:rPr lang="de-DE" dirty="0" smtClean="0"/>
              <a:t> </a:t>
            </a:r>
            <a:r>
              <a:rPr lang="de-DE" dirty="0" err="1" smtClean="0"/>
              <a:t>year</a:t>
            </a:r>
            <a:endParaRPr lang="de-DE" dirty="0" smtClean="0"/>
          </a:p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input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1C4E44-0AC2-4110-B21C-F808FC35A770}" type="slidenum">
              <a:rPr lang="de-DE"/>
              <a:pPr>
                <a:defRPr/>
              </a:pPr>
              <a:t>30</a:t>
            </a:fld>
            <a:endParaRPr lang="de-DE"/>
          </a:p>
        </p:txBody>
      </p:sp>
      <p:sp>
        <p:nvSpPr>
          <p:cNvPr id="419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Task</a:t>
            </a:r>
            <a:endParaRPr lang="de-DE" dirty="0"/>
          </a:p>
        </p:txBody>
      </p:sp>
      <p:sp>
        <p:nvSpPr>
          <p:cNvPr id="41988" name="Rechteck 4"/>
          <p:cNvSpPr>
            <a:spLocks noChangeArrowheads="1"/>
          </p:cNvSpPr>
          <p:nvPr/>
        </p:nvSpPr>
        <p:spPr bwMode="auto">
          <a:xfrm>
            <a:off x="9768408" y="4430266"/>
            <a:ext cx="1331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  <a:latin typeface="Calibri" pitchFamily="34" charset="0"/>
              </a:rPr>
              <a:t>3-5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015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Special Cases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Treat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just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symptoms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Example</a:t>
            </a:r>
            <a:r>
              <a:rPr lang="de-DE" dirty="0" smtClean="0"/>
              <a:t>: Code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, but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String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contain</a:t>
            </a:r>
            <a:r>
              <a:rPr lang="de-DE" dirty="0" smtClean="0"/>
              <a:t> 71 </a:t>
            </a:r>
            <a:r>
              <a:rPr lang="de-DE" dirty="0" err="1" smtClean="0"/>
              <a:t>characters</a:t>
            </a:r>
            <a:endParaRPr lang="de-DE" dirty="0" smtClean="0"/>
          </a:p>
          <a:p>
            <a:pPr lvl="2"/>
            <a:r>
              <a:rPr lang="de-DE" sz="1800" dirty="0" smtClean="0"/>
              <a:t>Bad </a:t>
            </a:r>
            <a:r>
              <a:rPr lang="de-DE" sz="1800" dirty="0" err="1" smtClean="0"/>
              <a:t>solution</a:t>
            </a:r>
            <a:r>
              <a:rPr lang="de-DE" sz="1800" dirty="0" smtClean="0"/>
              <a:t>: </a:t>
            </a:r>
            <a:r>
              <a:rPr lang="de-DE" sz="1800" dirty="0" err="1" smtClean="0"/>
              <a:t>Include</a:t>
            </a:r>
            <a:r>
              <a:rPr lang="de-DE" sz="1800" dirty="0" smtClean="0"/>
              <a:t> </a:t>
            </a:r>
            <a:r>
              <a:rPr lang="de-DE" sz="1800" dirty="0" err="1" smtClean="0"/>
              <a:t>special</a:t>
            </a:r>
            <a:r>
              <a:rPr lang="de-DE" sz="1800" dirty="0" smtClean="0"/>
              <a:t> </a:t>
            </a:r>
            <a:r>
              <a:rPr lang="de-DE" sz="1800" dirty="0" err="1" smtClean="0"/>
              <a:t>treatment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case</a:t>
            </a:r>
            <a:r>
              <a:rPr lang="de-DE" sz="1800" dirty="0" smtClean="0"/>
              <a:t> (</a:t>
            </a:r>
            <a:r>
              <a:rPr lang="de-DE" sz="1800" dirty="0" err="1" smtClean="0"/>
              <a:t>this</a:t>
            </a:r>
            <a:r>
              <a:rPr lang="de-DE" sz="1800" dirty="0" smtClean="0"/>
              <a:t> </a:t>
            </a:r>
            <a:r>
              <a:rPr lang="de-DE" sz="1800" dirty="0" err="1" smtClean="0"/>
              <a:t>may</a:t>
            </a:r>
            <a:r>
              <a:rPr lang="de-DE" sz="1800" dirty="0" smtClean="0"/>
              <a:t> </a:t>
            </a:r>
            <a:r>
              <a:rPr lang="de-DE" sz="1800" dirty="0" err="1" smtClean="0"/>
              <a:t>lead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further</a:t>
            </a:r>
            <a:r>
              <a:rPr lang="de-DE" sz="1800" dirty="0" smtClean="0"/>
              <a:t> </a:t>
            </a:r>
            <a:r>
              <a:rPr lang="de-DE" sz="1800" dirty="0" err="1" smtClean="0"/>
              <a:t>errors</a:t>
            </a:r>
            <a:r>
              <a:rPr lang="de-DE" sz="1800" dirty="0" smtClean="0"/>
              <a:t> in </a:t>
            </a:r>
            <a:r>
              <a:rPr lang="de-DE" sz="1800" dirty="0" err="1" smtClean="0"/>
              <a:t>other</a:t>
            </a:r>
            <a:r>
              <a:rPr lang="de-DE" sz="1800" dirty="0" smtClean="0"/>
              <a:t> </a:t>
            </a:r>
            <a:r>
              <a:rPr lang="de-DE" sz="1800" dirty="0" err="1" smtClean="0"/>
              <a:t>positions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)</a:t>
            </a:r>
            <a:endParaRPr lang="de-DE" sz="1800" dirty="0"/>
          </a:p>
          <a:p>
            <a:pPr lvl="2"/>
            <a:r>
              <a:rPr lang="de-DE" sz="1800" dirty="0" err="1" smtClean="0"/>
              <a:t>Better</a:t>
            </a:r>
            <a:r>
              <a:rPr lang="de-DE" sz="1800" dirty="0" smtClean="0"/>
              <a:t>: Find </a:t>
            </a:r>
            <a:r>
              <a:rPr lang="de-DE" sz="1800" dirty="0" err="1" smtClean="0"/>
              <a:t>reason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bug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refactor</a:t>
            </a:r>
            <a:r>
              <a:rPr lang="de-DE" sz="1800" dirty="0" smtClean="0"/>
              <a:t> </a:t>
            </a:r>
            <a:r>
              <a:rPr lang="de-DE" sz="1800" dirty="0" err="1" smtClean="0"/>
              <a:t>code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fix </a:t>
            </a:r>
            <a:r>
              <a:rPr lang="de-DE" sz="1800" dirty="0" err="1" smtClean="0"/>
              <a:t>it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5A775F-571E-4FA8-B757-6495E819A810}" type="slidenum">
              <a:rPr lang="de-DE"/>
              <a:pPr>
                <a:defRPr/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9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Finding</a:t>
            </a:r>
            <a:r>
              <a:rPr lang="de-DE" dirty="0" smtClean="0"/>
              <a:t>: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Output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looked</a:t>
            </a:r>
            <a:r>
              <a:rPr lang="de-DE" dirty="0" smtClean="0"/>
              <a:t> at </a:t>
            </a:r>
            <a:r>
              <a:rPr lang="de-DE" dirty="0" err="1" smtClean="0"/>
              <a:t>System.err</a:t>
            </a:r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errors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("Hier</a:t>
            </a:r>
            <a:r>
              <a:rPr lang="de-DE" dirty="0" smtClean="0">
                <a:latin typeface="Consolas" pitchFamily="49" charset="0"/>
                <a:cs typeface="Consolas" pitchFamily="49" charset="0"/>
              </a:rPr>
              <a:t>");</a:t>
            </a:r>
            <a:endParaRPr lang="de-DE" dirty="0"/>
          </a:p>
          <a:p>
            <a:r>
              <a:rPr lang="de-DE" dirty="0" smtClean="0"/>
              <a:t>Advantage:</a:t>
            </a:r>
            <a:endParaRPr lang="de-DE" dirty="0"/>
          </a:p>
          <a:p>
            <a:pPr lvl="1"/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easily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path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taking</a:t>
            </a:r>
            <a:endParaRPr lang="de-DE" dirty="0" smtClean="0"/>
          </a:p>
          <a:p>
            <a:pPr lvl="1"/>
            <a:r>
              <a:rPr lang="de-DE" dirty="0" smtClean="0"/>
              <a:t>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see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variables, </a:t>
            </a:r>
            <a:r>
              <a:rPr lang="de-DE" dirty="0" err="1" smtClean="0"/>
              <a:t>etc</a:t>
            </a:r>
            <a:endParaRPr lang="de-DE" dirty="0"/>
          </a:p>
          <a:p>
            <a:r>
              <a:rPr lang="de-DE" dirty="0" smtClean="0"/>
              <a:t>Problem:</a:t>
            </a:r>
            <a:endParaRPr lang="de-DE" dirty="0"/>
          </a:p>
          <a:p>
            <a:pPr lvl="1"/>
            <a:r>
              <a:rPr lang="de-DE" dirty="0" smtClean="0"/>
              <a:t>Lines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removed</a:t>
            </a:r>
            <a:r>
              <a:rPr lang="de-DE" dirty="0" smtClean="0"/>
              <a:t> in </a:t>
            </a:r>
            <a:r>
              <a:rPr lang="de-DE" dirty="0" err="1" smtClean="0"/>
              <a:t>productive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(easy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overlooked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Quick </a:t>
            </a:r>
            <a:r>
              <a:rPr lang="de-DE" dirty="0"/>
              <a:t>&amp; </a:t>
            </a:r>
            <a:r>
              <a:rPr lang="de-DE" dirty="0" err="1"/>
              <a:t>Dirty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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BAAEBE-A6CC-49FE-9CF6-90CC3B340111}" type="slidenum">
              <a:rPr lang="de-DE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1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608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55294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de-DE" sz="4800" dirty="0" err="1">
                <a:solidFill>
                  <a:schemeClr val="bg1"/>
                </a:solidFill>
                <a:latin typeface="Calibri" pitchFamily="34" charset="0"/>
              </a:rPr>
              <a:t>Eclipse</a:t>
            </a:r>
            <a:r>
              <a:rPr lang="de-DE" sz="4800" dirty="0">
                <a:solidFill>
                  <a:schemeClr val="bg1"/>
                </a:solidFill>
                <a:latin typeface="Calibri" pitchFamily="34" charset="0"/>
              </a:rPr>
              <a:t> Debugger</a:t>
            </a:r>
          </a:p>
        </p:txBody>
      </p:sp>
      <p:pic>
        <p:nvPicPr>
          <p:cNvPr id="3074" name="Picture 2" descr="http://blog.idrsolutions.com/wp-content/uploads/2013/07/eclipse_bckgr_logo_fc_lg.jpg"/>
          <p:cNvPicPr>
            <a:picLocks noChangeAspect="1" noChangeArrowheads="1"/>
          </p:cNvPicPr>
          <p:nvPr/>
        </p:nvPicPr>
        <p:blipFill>
          <a:blip r:embed="rId2" cstate="print">
            <a:extLst/>
          </a:blip>
          <a:srcRect/>
          <a:stretch>
            <a:fillRect/>
          </a:stretch>
        </p:blipFill>
        <p:spPr bwMode="auto">
          <a:xfrm>
            <a:off x="6168008" y="3717032"/>
            <a:ext cx="4035996" cy="2242220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81D404-BFF5-479D-947E-8A31872386D5}" type="slidenum">
              <a:rPr lang="de-DE"/>
              <a:pPr>
                <a:defRPr/>
              </a:pPr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0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Step-by-Step Execution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r>
              <a:rPr lang="de-DE" dirty="0" smtClean="0"/>
              <a:t> a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line</a:t>
            </a:r>
            <a:endParaRPr lang="de-DE" dirty="0" smtClean="0"/>
          </a:p>
          <a:p>
            <a:r>
              <a:rPr lang="de-DE" dirty="0" err="1" smtClean="0"/>
              <a:t>Really</a:t>
            </a:r>
            <a:r>
              <a:rPr lang="de-DE" dirty="0" smtClean="0"/>
              <a:t> </a:t>
            </a:r>
            <a:r>
              <a:rPr lang="de-DE" dirty="0" err="1" smtClean="0"/>
              <a:t>helpful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check </a:t>
            </a:r>
            <a:r>
              <a:rPr lang="de-DE" dirty="0" err="1" smtClean="0"/>
              <a:t>control</a:t>
            </a:r>
            <a:r>
              <a:rPr lang="de-DE" dirty="0" smtClean="0"/>
              <a:t> </a:t>
            </a:r>
            <a:r>
              <a:rPr lang="de-DE" dirty="0" err="1" smtClean="0"/>
              <a:t>flow</a:t>
            </a:r>
            <a:r>
              <a:rPr lang="de-DE" dirty="0" smtClean="0"/>
              <a:t> (i.e.,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executes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smtClean="0"/>
              <a:t>Are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in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order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I </a:t>
            </a:r>
            <a:r>
              <a:rPr lang="de-DE" dirty="0" err="1" smtClean="0"/>
              <a:t>forget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Do I </a:t>
            </a:r>
            <a:r>
              <a:rPr lang="de-DE" dirty="0" err="1" smtClean="0"/>
              <a:t>leave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/</a:t>
            </a:r>
            <a:r>
              <a:rPr lang="de-DE" dirty="0" err="1" smtClean="0"/>
              <a:t>too</a:t>
            </a:r>
            <a:r>
              <a:rPr lang="de-DE" dirty="0" smtClean="0"/>
              <a:t> </a:t>
            </a:r>
            <a:r>
              <a:rPr lang="de-DE" dirty="0" err="1" smtClean="0"/>
              <a:t>late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check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serveral</a:t>
            </a:r>
            <a:r>
              <a:rPr lang="de-DE" dirty="0" smtClean="0"/>
              <a:t> variables </a:t>
            </a:r>
            <a:r>
              <a:rPr lang="de-DE" dirty="0" err="1" smtClean="0"/>
              <a:t>simultaneuosly</a:t>
            </a:r>
            <a:endParaRPr lang="de-DE" dirty="0"/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do </a:t>
            </a:r>
            <a:r>
              <a:rPr lang="de-DE" dirty="0" err="1" smtClean="0"/>
              <a:t>the</a:t>
            </a:r>
            <a:r>
              <a:rPr lang="de-DE" dirty="0" err="1" smtClean="0"/>
              <a:t>y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been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F6576-1A56-4F2D-8B00-35E0607137F4}" type="slidenum">
              <a:rPr lang="de-DE"/>
              <a:pPr>
                <a:defRPr/>
              </a:pPr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93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Breakpoints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Via double </a:t>
            </a:r>
            <a:r>
              <a:rPr lang="de-DE" dirty="0" err="1" smtClean="0"/>
              <a:t>click</a:t>
            </a:r>
            <a:r>
              <a:rPr lang="de-DE" dirty="0" smtClean="0"/>
              <a:t> on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a break </a:t>
            </a:r>
            <a:r>
              <a:rPr lang="de-DE" dirty="0" err="1" smtClean="0"/>
              <a:t>point</a:t>
            </a:r>
            <a:endParaRPr lang="de-DE" dirty="0" smtClean="0"/>
          </a:p>
          <a:p>
            <a:r>
              <a:rPr lang="de-DE" dirty="0" err="1" smtClean="0"/>
              <a:t>Program</a:t>
            </a:r>
            <a:r>
              <a:rPr lang="de-DE" dirty="0" smtClean="0"/>
              <a:t> will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break </a:t>
            </a:r>
            <a:r>
              <a:rPr lang="de-DE" dirty="0" err="1" smtClean="0"/>
              <a:t>point</a:t>
            </a:r>
            <a:r>
              <a:rPr lang="de-DE" dirty="0" smtClean="0"/>
              <a:t> (</a:t>
            </a:r>
            <a:r>
              <a:rPr lang="de-DE" dirty="0" err="1" smtClean="0"/>
              <a:t>waits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proceed</a:t>
            </a:r>
            <a:r>
              <a:rPr lang="de-DE" dirty="0" smtClean="0"/>
              <a:t>)</a:t>
            </a:r>
            <a:endParaRPr lang="de-DE" dirty="0" smtClean="0"/>
          </a:p>
          <a:p>
            <a:r>
              <a:rPr lang="de-DE" dirty="0" smtClean="0"/>
              <a:t>Breakpoints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refined</a:t>
            </a:r>
            <a:endParaRPr lang="de-DE" dirty="0"/>
          </a:p>
          <a:p>
            <a:pPr lvl="1"/>
            <a:r>
              <a:rPr lang="de-DE" dirty="0" smtClean="0"/>
              <a:t>Logical </a:t>
            </a:r>
            <a:r>
              <a:rPr lang="de-DE" dirty="0" err="1" smtClean="0"/>
              <a:t>condition</a:t>
            </a:r>
            <a:r>
              <a:rPr lang="de-DE" dirty="0" smtClean="0"/>
              <a:t> (e.g.,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wait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an </a:t>
            </a:r>
            <a:r>
              <a:rPr lang="de-DE" dirty="0" err="1" smtClean="0"/>
              <a:t>int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larger </a:t>
            </a:r>
            <a:r>
              <a:rPr lang="de-DE" dirty="0" err="1" smtClean="0"/>
              <a:t>than</a:t>
            </a:r>
            <a:r>
              <a:rPr lang="de-DE" dirty="0" smtClean="0"/>
              <a:t> 0)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passing</a:t>
            </a:r>
            <a:r>
              <a:rPr lang="de-DE" dirty="0" smtClean="0"/>
              <a:t> a break </a:t>
            </a:r>
            <a:r>
              <a:rPr lang="de-DE" dirty="0" err="1" smtClean="0"/>
              <a:t>point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useful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loops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recursion</a:t>
            </a:r>
            <a:r>
              <a:rPr lang="de-DE" dirty="0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…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989474-5216-463A-8526-F2BA2451EDB7}" type="slidenum">
              <a:rPr lang="de-DE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55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Expression View</a:t>
            </a:r>
          </a:p>
        </p:txBody>
      </p:sp>
      <p:sp>
        <p:nvSpPr>
          <p:cNvPr id="4915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expression</a:t>
            </a:r>
            <a:r>
              <a:rPr lang="de-DE" dirty="0" smtClean="0"/>
              <a:t> at </a:t>
            </a:r>
            <a:r>
              <a:rPr lang="de-DE" dirty="0" err="1" smtClean="0"/>
              <a:t>any</a:t>
            </a:r>
            <a:r>
              <a:rPr lang="de-DE" dirty="0" smtClean="0"/>
              <a:t> time</a:t>
            </a:r>
          </a:p>
          <a:p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checked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time</a:t>
            </a:r>
            <a:endParaRPr lang="de-DE" dirty="0"/>
          </a:p>
          <a:p>
            <a:pPr lvl="1"/>
            <a:r>
              <a:rPr lang="de-DE" dirty="0" smtClean="0"/>
              <a:t>Do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match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assumptions</a:t>
            </a:r>
            <a:r>
              <a:rPr lang="de-DE" dirty="0" smtClean="0"/>
              <a:t>?</a:t>
            </a:r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my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Tutorials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de-DE" dirty="0"/>
              <a:t>http://www.informit.com/articles/</a:t>
            </a:r>
            <a:br>
              <a:rPr lang="de-DE" dirty="0"/>
            </a:br>
            <a:r>
              <a:rPr lang="de-DE" dirty="0" err="1"/>
              <a:t>article.aspx?p</a:t>
            </a:r>
            <a:r>
              <a:rPr lang="de-DE" dirty="0"/>
              <a:t>=342034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3354EA-8DEE-4FA3-AB70-A58EE7439684}" type="slidenum">
              <a:rPr lang="de-DE"/>
              <a:pPr>
                <a:defRPr/>
              </a:pPr>
              <a:t>36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7EE8CC0-CD96-428F-8745-59627942C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88" y="3212976"/>
            <a:ext cx="2478013" cy="331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584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68848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Important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Classes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in Java II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5843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59600" y="3284539"/>
            <a:ext cx="439738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4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1764" y="3284539"/>
            <a:ext cx="439737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5" name="Picture 2" descr="C:\Users\siegmunn\AppData\Local\Microsoft\Windows\Temporary Internet Files\Content.IE5\EY0RM7X8\Ausrufezeichen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6950" y="3284539"/>
            <a:ext cx="438150" cy="179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43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36866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42338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The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class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b="1" dirty="0" err="1" smtClean="0">
                <a:solidFill>
                  <a:schemeClr val="bg1"/>
                </a:solidFill>
                <a:latin typeface="Calibri" pitchFamily="34" charset="0"/>
              </a:rPr>
              <a:t>Object</a:t>
            </a:r>
            <a:endParaRPr lang="de-DE" sz="48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E9D330-C239-4023-A98F-8197E7205DCF}" type="slidenum">
              <a:rPr lang="de-DE"/>
              <a:pPr>
                <a:defRPr/>
              </a:pPr>
              <a:t>38</a:t>
            </a:fld>
            <a:endParaRPr lang="de-DE"/>
          </a:p>
        </p:txBody>
      </p:sp>
      <p:pic>
        <p:nvPicPr>
          <p:cNvPr id="36868" name="Picture 5" descr="http://upload.wikimedia.org/wikipedia/commons/9/97/DNA_Double_Heli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95775" y="1557339"/>
            <a:ext cx="558165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019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Class: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3891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in Java </a:t>
            </a:r>
            <a:r>
              <a:rPr lang="de-DE" dirty="0" err="1" smtClean="0"/>
              <a:t>inherits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Object</a:t>
            </a:r>
            <a:endParaRPr lang="de-DE" dirty="0" smtClean="0"/>
          </a:p>
          <a:p>
            <a:pPr lvl="1"/>
            <a:r>
              <a:rPr lang="de-DE" dirty="0" smtClean="0"/>
              <a:t>Thus, </a:t>
            </a:r>
            <a:r>
              <a:rPr lang="de-DE" dirty="0" err="1" smtClean="0"/>
              <a:t>eac</a:t>
            </a:r>
            <a:r>
              <a:rPr lang="de-DE" dirty="0" err="1" smtClean="0"/>
              <a:t>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all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>
                <a:latin typeface="Consolas" pitchFamily="49" charset="0"/>
                <a:cs typeface="Consolas" pitchFamily="49" charset="0"/>
              </a:rPr>
              <a:t>Object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dirty="0" smtClean="0"/>
              <a:t>This </a:t>
            </a:r>
            <a:r>
              <a:rPr lang="de-DE" dirty="0" err="1" smtClean="0"/>
              <a:t>way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/>
          </a:p>
          <a:p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dirty="0" err="1" smtClean="0"/>
              <a:t>methdos</a:t>
            </a:r>
            <a:r>
              <a:rPr lang="de-DE" dirty="0" smtClean="0"/>
              <a:t>:</a:t>
            </a:r>
            <a:endParaRPr lang="en-US" sz="1600" dirty="0"/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Object clone()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CloneNotSupportedException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equals(Object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protected void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finalize() </a:t>
            </a:r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Throwable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final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Class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</a:t>
            </a:r>
            <a:endParaRPr lang="de-DE" sz="1600" dirty="0">
              <a:latin typeface="Consolas" pitchFamily="49" charset="0"/>
              <a:cs typeface="Consolas" pitchFamily="49" charset="0"/>
            </a:endParaRPr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B484F3-C986-4400-AB55-E267E628553B}" type="slidenum">
              <a:rPr lang="de-DE"/>
              <a:pPr>
                <a:defRPr/>
              </a:pPr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11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b){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(b == 0)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-1;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a/b;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1D0B3-1018-4C7A-9ACC-9EB684EE75D1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59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Object</a:t>
            </a:r>
            <a:r>
              <a:rPr lang="de-DE" dirty="0" smtClean="0"/>
              <a:t>: </a:t>
            </a:r>
            <a:r>
              <a:rPr lang="de-DE" dirty="0" err="1" smtClean="0"/>
              <a:t>Methods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Object clone()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CloneNotSupportedException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Allows the call to clone if it is </a:t>
            </a:r>
            <a:r>
              <a:rPr lang="en-US" dirty="0" smtClean="0"/>
              <a:t>implemented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equals(Object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Compares value of primitive data types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>
                <a:latin typeface="+mj-lt"/>
                <a:cs typeface="Consolas" panose="020B0609020204030204" pitchFamily="49" charset="0"/>
              </a:rPr>
              <a:t>Compares the address of two objects (i.e., the references) and returns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 smtClean="0">
                <a:latin typeface="+mj-lt"/>
                <a:cs typeface="Consolas" panose="020B0609020204030204" pitchFamily="49" charset="0"/>
              </a:rPr>
              <a:t> if they point to the same address</a:t>
            </a:r>
            <a:endParaRPr lang="en-US" dirty="0">
              <a:latin typeface="+mj-lt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finalize()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Throwable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 smtClean="0"/>
              <a:t>Destructor for </a:t>
            </a:r>
            <a:r>
              <a:rPr lang="en-US" dirty="0" smtClean="0"/>
              <a:t>hint to the garbage collector</a:t>
            </a:r>
            <a:endParaRPr lang="en-US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579A8F-4D4D-449C-B458-2CEAD808EDF3}" type="slidenum">
              <a:rPr lang="de-DE"/>
              <a:pPr>
                <a:defRPr/>
              </a:pPr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1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Object</a:t>
            </a:r>
            <a:r>
              <a:rPr lang="de-DE" dirty="0"/>
              <a:t>: </a:t>
            </a:r>
            <a:r>
              <a:rPr lang="de-DE" dirty="0" err="1" smtClean="0"/>
              <a:t>Methods</a:t>
            </a:r>
            <a:r>
              <a:rPr lang="de-DE" dirty="0" smtClean="0"/>
              <a:t> II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final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Class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getClass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Returns an object of the type of this class</a:t>
            </a:r>
          </a:p>
          <a:p>
            <a:pPr lvl="1"/>
            <a:r>
              <a:rPr lang="en-US" dirty="0" smtClean="0"/>
              <a:t>You can use this to get the class of an object at runtime</a:t>
            </a:r>
            <a:endParaRPr lang="en-US" dirty="0"/>
          </a:p>
          <a:p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US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hashCode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Memory address of object in hexadecimal</a:t>
            </a:r>
          </a:p>
          <a:p>
            <a:pPr lvl="1"/>
            <a:r>
              <a:rPr lang="en-US" dirty="0" smtClean="0"/>
              <a:t>When two objects are the same (i.e., equals returns </a:t>
            </a:r>
            <a:r>
              <a:rPr lang="en-US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dirty="0" smtClean="0"/>
              <a:t>), the </a:t>
            </a:r>
            <a:r>
              <a:rPr lang="en-US" dirty="0" err="1" smtClean="0"/>
              <a:t>hashCode</a:t>
            </a:r>
            <a:r>
              <a:rPr lang="en-US" dirty="0" smtClean="0"/>
              <a:t> is also the same</a:t>
            </a:r>
            <a:endParaRPr lang="en-US" dirty="0"/>
          </a:p>
          <a:p>
            <a:r>
              <a:rPr lang="en-US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1"/>
            <a:r>
              <a:rPr lang="en-US" dirty="0" smtClean="0"/>
              <a:t>Returns a string representation of an object</a:t>
            </a:r>
          </a:p>
          <a:p>
            <a:pPr lvl="1"/>
            <a:r>
              <a:rPr lang="en-US" dirty="0" smtClean="0"/>
              <a:t>Should always be implemented for the own class</a:t>
            </a:r>
            <a:endParaRPr lang="en-US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E6CEA9-9A78-4AF2-8D43-90CDF97990FD}" type="slidenum">
              <a:rPr lang="de-DE"/>
              <a:pPr>
                <a:defRPr/>
              </a:pPr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26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41986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658971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Klassen für Zeichenketten</a:t>
            </a:r>
            <a:endParaRPr lang="de-DE" sz="4800" i="1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28FDEB-9BFB-4DB8-B98E-4B1004C3074F}" type="slidenum">
              <a:rPr lang="de-DE"/>
              <a:pPr>
                <a:defRPr/>
              </a:pPr>
              <a:t>42</a:t>
            </a:fld>
            <a:endParaRPr lang="de-DE"/>
          </a:p>
        </p:txBody>
      </p:sp>
      <p:pic>
        <p:nvPicPr>
          <p:cNvPr id="3074" name="Picture 2" descr="http://www.kotzendes-einhorn.de/blog/wp-content/uploads/2012/10/buchstabensuppe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19739" y="3068638"/>
            <a:ext cx="4619625" cy="3429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9252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 </a:t>
            </a:r>
            <a:r>
              <a:rPr lang="de-DE" dirty="0" err="1" smtClean="0"/>
              <a:t>Remember</a:t>
            </a:r>
            <a:r>
              <a:rPr lang="de-DE" dirty="0" smtClean="0"/>
              <a:t>: </a:t>
            </a:r>
            <a:r>
              <a:rPr lang="de-DE" dirty="0"/>
              <a:t>Operator ==  </a:t>
            </a:r>
            <a:r>
              <a:rPr lang="de-DE" dirty="0" err="1" smtClean="0"/>
              <a:t>comprares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equal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() –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Length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of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string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charAt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 i) –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at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position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i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toCharArray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Changes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String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000" b="1" dirty="0" err="1" smtClean="0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Array</a:t>
            </a:r>
            <a:endParaRPr lang="de-DE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de-DE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sz="2000" dirty="0">
                <a:latin typeface="Consolas" panose="020B0609020204030204" pitchFamily="49" charset="0"/>
                <a:cs typeface="Consolas" panose="020B0609020204030204" pitchFamily="49" charset="0"/>
              </a:rPr>
              <a:t>(String s) –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Splites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a String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based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on a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regular</a:t>
            </a:r>
            <a:r>
              <a:rPr lang="de-DE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dirty="0" err="1" smtClean="0">
                <a:latin typeface="+mj-lt"/>
                <a:cs typeface="Consolas" panose="020B0609020204030204" pitchFamily="49" charset="0"/>
              </a:rPr>
              <a:t>expression</a:t>
            </a:r>
            <a:endParaRPr lang="de-DE" dirty="0">
              <a:latin typeface="+mj-lt"/>
              <a:cs typeface="Consolas" panose="020B0609020204030204" pitchFamily="49" charset="0"/>
            </a:endParaRP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200" dirty="0">
                <a:cs typeface="Consolas" panose="020B0609020204030204" pitchFamily="49" charset="0"/>
              </a:rPr>
              <a:t>e.g</a:t>
            </a:r>
            <a:r>
              <a:rPr lang="de-DE" sz="2200" dirty="0" smtClean="0">
                <a:cs typeface="Consolas" panose="020B0609020204030204" pitchFamily="49" charset="0"/>
              </a:rPr>
              <a:t>., 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„\\</a:t>
            </a:r>
            <a:r>
              <a:rPr lang="de-DE" sz="2200" dirty="0">
                <a:latin typeface="+mj-lt"/>
                <a:cs typeface="Consolas" panose="020B0609020204030204" pitchFamily="49" charset="0"/>
              </a:rPr>
              <a:t>s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“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splits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at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any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white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space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(Tab</a:t>
            </a:r>
            <a:r>
              <a:rPr lang="de-DE" sz="2200" dirty="0">
                <a:latin typeface="+mj-lt"/>
                <a:cs typeface="Consolas" panose="020B0609020204030204" pitchFamily="49" charset="0"/>
              </a:rPr>
              <a:t>, Blank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,…)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200" dirty="0" smtClean="0">
                <a:latin typeface="+mj-lt"/>
                <a:cs typeface="Consolas" panose="020B0609020204030204" pitchFamily="49" charset="0"/>
              </a:rPr>
              <a:t>„a“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would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split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at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every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occurence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</a:t>
            </a:r>
            <a:r>
              <a:rPr lang="de-DE" sz="2200" dirty="0" err="1" smtClean="0">
                <a:latin typeface="+mj-lt"/>
                <a:cs typeface="Consolas" panose="020B0609020204030204" pitchFamily="49" charset="0"/>
              </a:rPr>
              <a:t>of</a:t>
            </a:r>
            <a:r>
              <a:rPr lang="de-DE" sz="2200" dirty="0" smtClean="0">
                <a:latin typeface="+mj-lt"/>
                <a:cs typeface="Consolas" panose="020B0609020204030204" pitchFamily="49" charset="0"/>
              </a:rPr>
              <a:t> a</a:t>
            </a:r>
            <a:endParaRPr lang="de-DE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62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2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String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 (String s,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… </a:t>
            </a:r>
            <a:r>
              <a:rPr lang="de-DE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de-DE" sz="2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"% [argument index] [flag] [width] [.precision] type"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% </a:t>
            </a:r>
            <a:r>
              <a:rPr lang="en-US" dirty="0" err="1"/>
              <a:t>zeigt</a:t>
            </a:r>
            <a:r>
              <a:rPr lang="en-US" dirty="0"/>
              <a:t> an,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Formatierungsanweisung</a:t>
            </a:r>
            <a:r>
              <a:rPr lang="en-US" dirty="0"/>
              <a:t> </a:t>
            </a:r>
            <a:r>
              <a:rPr lang="en-US" dirty="0" err="1"/>
              <a:t>folgt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[argument index] </a:t>
            </a:r>
            <a:r>
              <a:rPr lang="en-US" dirty="0" err="1"/>
              <a:t>gibt</a:t>
            </a:r>
            <a:r>
              <a:rPr lang="en-US" dirty="0"/>
              <a:t> </a:t>
            </a:r>
            <a:r>
              <a:rPr lang="en-US" dirty="0" err="1"/>
              <a:t>explizit</a:t>
            </a:r>
            <a:r>
              <a:rPr lang="en-US" dirty="0"/>
              <a:t> den Index des Arguments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[flag] 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spezielle</a:t>
            </a:r>
            <a:r>
              <a:rPr lang="en-US" dirty="0"/>
              <a:t> </a:t>
            </a:r>
            <a:r>
              <a:rPr lang="en-US" dirty="0" err="1"/>
              <a:t>Instruktion</a:t>
            </a:r>
            <a:r>
              <a:rPr lang="en-US" dirty="0"/>
              <a:t> (optional). </a:t>
            </a:r>
            <a:r>
              <a:rPr lang="en-US" dirty="0" err="1"/>
              <a:t>Beispiel</a:t>
            </a:r>
            <a:r>
              <a:rPr lang="en-US" dirty="0"/>
              <a:t>:</a:t>
            </a:r>
          </a:p>
          <a:p>
            <a:pPr lvl="2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“+”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sollten</a:t>
            </a:r>
            <a:r>
              <a:rPr lang="en-US" dirty="0"/>
              <a:t> </a:t>
            </a:r>
            <a:r>
              <a:rPr lang="en-US" dirty="0" err="1"/>
              <a:t>immer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Vorzeichen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[width] </a:t>
            </a:r>
            <a:r>
              <a:rPr lang="en-US" dirty="0" err="1"/>
              <a:t>gibt</a:t>
            </a:r>
            <a:r>
              <a:rPr lang="en-US" dirty="0"/>
              <a:t> das Minimum an </a:t>
            </a:r>
            <a:r>
              <a:rPr lang="en-US" dirty="0" err="1"/>
              <a:t>auszugebenden</a:t>
            </a:r>
            <a:r>
              <a:rPr lang="en-US" dirty="0"/>
              <a:t> </a:t>
            </a:r>
            <a:r>
              <a:rPr lang="en-US" dirty="0" err="1"/>
              <a:t>Zeichen</a:t>
            </a:r>
            <a:r>
              <a:rPr lang="en-US" dirty="0"/>
              <a:t>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[.precision] </a:t>
            </a:r>
            <a:r>
              <a:rPr lang="en-US" dirty="0" err="1"/>
              <a:t>gibt</a:t>
            </a:r>
            <a:r>
              <a:rPr lang="en-US" dirty="0"/>
              <a:t> die </a:t>
            </a:r>
            <a:r>
              <a:rPr lang="en-US" dirty="0" err="1"/>
              <a:t>Genauigkeit</a:t>
            </a:r>
            <a:r>
              <a:rPr lang="en-US" dirty="0"/>
              <a:t> (</a:t>
            </a:r>
            <a:r>
              <a:rPr lang="en-US" dirty="0" err="1"/>
              <a:t>Zahl</a:t>
            </a:r>
            <a:r>
              <a:rPr lang="en-US" dirty="0"/>
              <a:t> der </a:t>
            </a:r>
            <a:r>
              <a:rPr lang="en-US" dirty="0" err="1"/>
              <a:t>Nachkommastellen</a:t>
            </a:r>
            <a:r>
              <a:rPr lang="en-US" dirty="0"/>
              <a:t>)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Formatierung</a:t>
            </a:r>
            <a:r>
              <a:rPr lang="en-US" dirty="0"/>
              <a:t> von </a:t>
            </a:r>
            <a:r>
              <a:rPr lang="en-US" dirty="0" err="1"/>
              <a:t>Fließkommazahlen</a:t>
            </a:r>
            <a:r>
              <a:rPr lang="en-US" dirty="0"/>
              <a:t> an (optional)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en-US" dirty="0"/>
              <a:t>type </a:t>
            </a:r>
            <a:r>
              <a:rPr lang="en-US" dirty="0" err="1"/>
              <a:t>gibt</a:t>
            </a:r>
            <a:r>
              <a:rPr lang="en-US" dirty="0"/>
              <a:t> den </a:t>
            </a:r>
            <a:r>
              <a:rPr lang="en-US" dirty="0" err="1"/>
              <a:t>Typ</a:t>
            </a:r>
            <a:r>
              <a:rPr lang="en-US" dirty="0"/>
              <a:t> des </a:t>
            </a:r>
            <a:r>
              <a:rPr lang="en-US" dirty="0" err="1"/>
              <a:t>Objektes</a:t>
            </a:r>
            <a:r>
              <a:rPr lang="en-US" dirty="0"/>
              <a:t> an, das </a:t>
            </a:r>
            <a:r>
              <a:rPr lang="en-US" dirty="0" err="1"/>
              <a:t>formatiert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soll</a:t>
            </a:r>
            <a:r>
              <a:rPr lang="en-US" dirty="0"/>
              <a:t>; </a:t>
            </a:r>
            <a:r>
              <a:rPr lang="en-US" dirty="0" err="1"/>
              <a:t>int</a:t>
            </a:r>
            <a:r>
              <a:rPr lang="en-US" dirty="0"/>
              <a:t> → d, String → s, float → f, </a:t>
            </a:r>
            <a:r>
              <a:rPr lang="en-US" dirty="0" err="1"/>
              <a:t>usw</a:t>
            </a:r>
            <a:r>
              <a:rPr lang="en-US" dirty="0"/>
              <a:t>.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318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StringBuilder I</a:t>
            </a:r>
          </a:p>
        </p:txBody>
      </p:sp>
      <p:sp>
        <p:nvSpPr>
          <p:cNvPr id="46082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Problems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Strings: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Each</a:t>
            </a:r>
            <a:r>
              <a:rPr lang="de-DE" dirty="0" smtClean="0"/>
              <a:t> Manipulation </a:t>
            </a:r>
            <a:r>
              <a:rPr lang="de-DE" dirty="0" err="1" smtClean="0"/>
              <a:t>creates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String in </a:t>
            </a:r>
            <a:r>
              <a:rPr lang="de-DE" dirty="0" err="1" smtClean="0"/>
              <a:t>memory</a:t>
            </a:r>
            <a:endParaRPr lang="de-DE" dirty="0"/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drop</a:t>
            </a:r>
            <a:endParaRPr lang="de-DE" dirty="0"/>
          </a:p>
          <a:p>
            <a:pPr lvl="1"/>
            <a:r>
              <a:rPr lang="de-DE" dirty="0" err="1" smtClean="0"/>
              <a:t>Waste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r>
              <a:rPr lang="de-DE" dirty="0" smtClean="0"/>
              <a:t>Strings </a:t>
            </a:r>
            <a:r>
              <a:rPr lang="de-DE" dirty="0" err="1" smtClean="0"/>
              <a:t>were</a:t>
            </a:r>
            <a:r>
              <a:rPr lang="de-DE" dirty="0" smtClean="0"/>
              <a:t> not </a:t>
            </a:r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manipulated</a:t>
            </a:r>
            <a:endParaRPr lang="de-DE" dirty="0"/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 bwMode="auto">
          <a:xfrm>
            <a:off x="7824192" y="2032154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endParaRPr lang="de-DE" sz="1600" dirty="0">
              <a:solidFill>
                <a:srgbClr val="0070C0"/>
              </a:solidFill>
              <a:latin typeface="Arial" panose="020B0604020202020204" pitchFamily="34" charset="0"/>
              <a:ea typeface="ヒラギノ角ゴ ProN W3" charset="0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Rechteck 5"/>
          <p:cNvSpPr/>
          <p:nvPr/>
        </p:nvSpPr>
        <p:spPr bwMode="auto">
          <a:xfrm>
            <a:off x="7824192" y="2427442"/>
            <a:ext cx="2087562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7822605" y="2822730"/>
            <a:ext cx="2087563" cy="358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</a:t>
            </a:r>
          </a:p>
        </p:txBody>
      </p:sp>
      <p:sp>
        <p:nvSpPr>
          <p:cNvPr id="8" name="Rechteck 7"/>
          <p:cNvSpPr/>
          <p:nvPr/>
        </p:nvSpPr>
        <p:spPr bwMode="auto">
          <a:xfrm>
            <a:off x="7824192" y="3213254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123</a:t>
            </a:r>
          </a:p>
        </p:txBody>
      </p:sp>
      <p:sp>
        <p:nvSpPr>
          <p:cNvPr id="9" name="Rechteck 8"/>
          <p:cNvSpPr/>
          <p:nvPr/>
        </p:nvSpPr>
        <p:spPr bwMode="auto">
          <a:xfrm>
            <a:off x="7824192" y="3610129"/>
            <a:ext cx="2087562" cy="360362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1234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7822605" y="4011767"/>
            <a:ext cx="2087563" cy="36036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 smtClean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Numbers: </a:t>
            </a: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12345</a:t>
            </a:r>
          </a:p>
        </p:txBody>
      </p:sp>
      <p:cxnSp>
        <p:nvCxnSpPr>
          <p:cNvPr id="11" name="Gerade Verbindung mit Pfeil 10"/>
          <p:cNvCxnSpPr>
            <a:cxnSpLocks noChangeShapeType="1"/>
          </p:cNvCxnSpPr>
          <p:nvPr/>
        </p:nvCxnSpPr>
        <p:spPr bwMode="auto">
          <a:xfrm flipV="1">
            <a:off x="4152304" y="2211542"/>
            <a:ext cx="3600450" cy="79057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2" name="Gerade Verbindung mit Pfeil 11"/>
          <p:cNvCxnSpPr>
            <a:cxnSpLocks noChangeShapeType="1"/>
          </p:cNvCxnSpPr>
          <p:nvPr/>
        </p:nvCxnSpPr>
        <p:spPr bwMode="auto">
          <a:xfrm flipV="1">
            <a:off x="3863380" y="2643341"/>
            <a:ext cx="3889375" cy="10795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3" name="Gerade Verbindung mit Pfeil 12"/>
          <p:cNvCxnSpPr>
            <a:cxnSpLocks noChangeShapeType="1"/>
          </p:cNvCxnSpPr>
          <p:nvPr/>
        </p:nvCxnSpPr>
        <p:spPr bwMode="auto">
          <a:xfrm flipV="1">
            <a:off x="3863380" y="3002117"/>
            <a:ext cx="3889375" cy="7207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4" name="Gerade Verbindung mit Pfeil 13"/>
          <p:cNvCxnSpPr>
            <a:cxnSpLocks noChangeShapeType="1"/>
          </p:cNvCxnSpPr>
          <p:nvPr/>
        </p:nvCxnSpPr>
        <p:spPr bwMode="auto">
          <a:xfrm flipV="1">
            <a:off x="3871318" y="3394229"/>
            <a:ext cx="3887787" cy="3286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5" name="Gerade Verbindung mit Pfeil 14"/>
          <p:cNvCxnSpPr>
            <a:cxnSpLocks noChangeShapeType="1"/>
          </p:cNvCxnSpPr>
          <p:nvPr/>
        </p:nvCxnSpPr>
        <p:spPr bwMode="auto">
          <a:xfrm>
            <a:off x="3871317" y="3722841"/>
            <a:ext cx="380841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cxnSp>
        <p:nvCxnSpPr>
          <p:cNvPr id="16" name="Gerade Verbindung mit Pfeil 15"/>
          <p:cNvCxnSpPr>
            <a:cxnSpLocks noChangeShapeType="1"/>
          </p:cNvCxnSpPr>
          <p:nvPr/>
        </p:nvCxnSpPr>
        <p:spPr bwMode="auto">
          <a:xfrm>
            <a:off x="3871317" y="3722841"/>
            <a:ext cx="3808412" cy="36195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17" name="Textfeld 2"/>
          <p:cNvSpPr txBox="1">
            <a:spLocks noChangeArrowheads="1"/>
          </p:cNvSpPr>
          <p:nvPr/>
        </p:nvSpPr>
        <p:spPr bwMode="auto">
          <a:xfrm>
            <a:off x="7773393" y="1733705"/>
            <a:ext cx="10514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 smtClean="0">
                <a:latin typeface="+mn-lt"/>
                <a:cs typeface="+mn-cs"/>
              </a:rPr>
              <a:t>Memory:</a:t>
            </a:r>
            <a:endParaRPr lang="de-DE" altLang="de-DE" sz="1800" dirty="0">
              <a:latin typeface="+mn-lt"/>
              <a:cs typeface="+mn-cs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495600" y="26334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de-D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stringTest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smtClean="0">
                <a:solidFill>
                  <a:srgbClr val="2A00FF"/>
                </a:solidFill>
                <a:latin typeface="Consolas" panose="020B0609020204030204" pitchFamily="49" charset="0"/>
              </a:rPr>
              <a:t>„Numbers"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nn-NO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 &lt;= 5; </a:t>
            </a:r>
            <a:r>
              <a:rPr lang="nn-NO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de-DE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de-DE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de-DE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de-DE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622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StringBuilder II</a:t>
            </a:r>
          </a:p>
        </p:txBody>
      </p:sp>
      <p:sp>
        <p:nvSpPr>
          <p:cNvPr id="4710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Solution: </a:t>
            </a:r>
            <a:r>
              <a:rPr lang="de-DE" dirty="0" err="1"/>
              <a:t>StringBuilder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change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StringBuilder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im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manipulate</a:t>
            </a:r>
            <a:r>
              <a:rPr lang="de-DE" dirty="0" smtClean="0"/>
              <a:t> </a:t>
            </a:r>
            <a:r>
              <a:rPr lang="de-DE" dirty="0" err="1" smtClean="0"/>
              <a:t>strings</a:t>
            </a:r>
            <a:r>
              <a:rPr lang="de-DE" dirty="0" smtClean="0"/>
              <a:t> (in </a:t>
            </a:r>
            <a:r>
              <a:rPr lang="de-DE" dirty="0" err="1" smtClean="0"/>
              <a:t>the</a:t>
            </a:r>
            <a:r>
              <a:rPr lang="de-DE" dirty="0" smtClean="0"/>
              <a:t> sense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sequences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char</a:t>
            </a:r>
            <a:r>
              <a:rPr lang="de-DE" dirty="0" err="1" smtClean="0"/>
              <a:t>s</a:t>
            </a:r>
            <a:r>
              <a:rPr lang="de-DE" dirty="0" smtClean="0"/>
              <a:t>)</a:t>
            </a:r>
            <a:endParaRPr lang="de-DE" dirty="0"/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3326" y="2582019"/>
            <a:ext cx="66198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 bwMode="auto">
          <a:xfrm>
            <a:off x="8323263" y="3734544"/>
            <a:ext cx="2087562" cy="358775"/>
          </a:xfrm>
          <a:prstGeom prst="rect">
            <a:avLst/>
          </a:prstGeom>
          <a:solidFill>
            <a:schemeClr val="accent3">
              <a:lumMod val="8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dirty="0">
                <a:solidFill>
                  <a:srgbClr val="0070C0"/>
                </a:solidFill>
                <a:latin typeface="Arial" panose="020B0604020202020204" pitchFamily="34" charset="0"/>
                <a:ea typeface="ヒラギノ角ゴ ProN W3" charset="0"/>
                <a:cs typeface="Arial" panose="020B0604020202020204" pitchFamily="34" charset="0"/>
                <a:sym typeface="Gill Sans" charset="0"/>
              </a:rPr>
              <a:t> </a:t>
            </a:r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8666164" y="3755182"/>
            <a:ext cx="8667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7" name="Gerade Verbindung mit Pfeil 6"/>
          <p:cNvCxnSpPr>
            <a:cxnSpLocks noChangeShapeType="1"/>
          </p:cNvCxnSpPr>
          <p:nvPr/>
        </p:nvCxnSpPr>
        <p:spPr bwMode="auto">
          <a:xfrm>
            <a:off x="4992689" y="3229719"/>
            <a:ext cx="3311525" cy="6953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8678863" y="3748832"/>
            <a:ext cx="1039812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8674101" y="3753593"/>
            <a:ext cx="11525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0" name="Rechteck 9"/>
          <p:cNvSpPr>
            <a:spLocks noChangeArrowheads="1"/>
          </p:cNvSpPr>
          <p:nvPr/>
        </p:nvSpPr>
        <p:spPr bwMode="auto">
          <a:xfrm>
            <a:off x="8666164" y="3748832"/>
            <a:ext cx="12668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8669339" y="3748832"/>
            <a:ext cx="1381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1234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8666164" y="3755182"/>
            <a:ext cx="14938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altLang="de-DE" sz="1600">
                <a:solidFill>
                  <a:srgbClr val="0070C0"/>
                </a:solidFill>
                <a:ea typeface="ヒラギノ角ゴ ProN W3"/>
                <a:cs typeface="ヒラギノ角ゴ ProN W3"/>
                <a:sym typeface="Gill Sans"/>
              </a:rPr>
              <a:t>Zahlen: 12345</a:t>
            </a:r>
            <a:endParaRPr lang="de-DE" altLang="de-DE" sz="4200">
              <a:solidFill>
                <a:srgbClr val="000000"/>
              </a:solidFill>
              <a:latin typeface="Gill Sans"/>
              <a:ea typeface="ヒラギノ角ゴ ProN W3"/>
              <a:cs typeface="ヒラギノ角ゴ ProN W3"/>
              <a:sym typeface="Gill Sans"/>
            </a:endParaRPr>
          </a:p>
        </p:txBody>
      </p:sp>
      <p:cxnSp>
        <p:nvCxnSpPr>
          <p:cNvPr id="13" name="Gerade Verbindung mit Pfeil 12"/>
          <p:cNvCxnSpPr>
            <a:cxnSpLocks noChangeShapeType="1"/>
          </p:cNvCxnSpPr>
          <p:nvPr/>
        </p:nvCxnSpPr>
        <p:spPr bwMode="auto">
          <a:xfrm>
            <a:off x="4200525" y="3871069"/>
            <a:ext cx="4103688" cy="4286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20038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StringTokenizer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Splits a </a:t>
            </a:r>
            <a:r>
              <a:rPr lang="de-DE" dirty="0" err="1" smtClean="0"/>
              <a:t>string</a:t>
            </a:r>
            <a:r>
              <a:rPr lang="de-DE" dirty="0" smtClean="0"/>
              <a:t> in </a:t>
            </a:r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parts</a:t>
            </a:r>
            <a:r>
              <a:rPr lang="de-DE" dirty="0" smtClean="0"/>
              <a:t>, </a:t>
            </a:r>
            <a:r>
              <a:rPr lang="de-DE" dirty="0" err="1" smtClean="0"/>
              <a:t>depending</a:t>
            </a:r>
            <a:r>
              <a:rPr lang="de-DE" dirty="0" smtClean="0"/>
              <a:t> on </a:t>
            </a:r>
            <a:r>
              <a:rPr lang="de-DE" dirty="0" err="1" smtClean="0"/>
              <a:t>criteria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000" b="1" dirty="0" err="1">
                <a:solidFill>
                  <a:srgbClr val="7F0055"/>
                </a:solidFill>
                <a:latin typeface="Consolas"/>
              </a:rPr>
              <a:t>import</a:t>
            </a:r>
            <a:r>
              <a:rPr lang="de-DE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Consolas"/>
              </a:rPr>
              <a:t>java.util.StringTokenizer</a:t>
            </a:r>
            <a:r>
              <a:rPr lang="de-DE" sz="20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sz="2000" dirty="0">
              <a:solidFill>
                <a:srgbClr val="000000"/>
              </a:solidFill>
              <a:latin typeface="Consolas"/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dirty="0" smtClean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de-DE" dirty="0" smtClean="0"/>
              <a:t>- </a:t>
            </a:r>
            <a:r>
              <a:rPr lang="de-DE" dirty="0" err="1" smtClean="0"/>
              <a:t>method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 </a:t>
            </a:r>
            <a:r>
              <a:rPr lang="de-DE" dirty="0" err="1" smtClean="0"/>
              <a:t>class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de-DE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powerful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also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expressions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However</a:t>
            </a:r>
            <a:r>
              <a:rPr lang="de-DE" dirty="0" smtClean="0"/>
              <a:t>: </a:t>
            </a:r>
            <a:r>
              <a:rPr lang="de-DE" dirty="0" err="1" smtClean="0"/>
              <a:t>old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StringTokenizer</a:t>
            </a:r>
            <a:endParaRPr lang="de-DE" dirty="0"/>
          </a:p>
        </p:txBody>
      </p:sp>
      <p:sp>
        <p:nvSpPr>
          <p:cNvPr id="48131" name="Rechteck 4"/>
          <p:cNvSpPr>
            <a:spLocks noChangeArrowheads="1"/>
          </p:cNvSpPr>
          <p:nvPr/>
        </p:nvSpPr>
        <p:spPr bwMode="auto">
          <a:xfrm>
            <a:off x="2495080" y="3140893"/>
            <a:ext cx="6319837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„This </a:t>
            </a:r>
            <a:r>
              <a:rPr lang="de-DE" sz="1400" dirty="0" err="1" smtClean="0">
                <a:solidFill>
                  <a:srgbClr val="2A00FF"/>
                </a:solidFill>
                <a:latin typeface="Consolas" pitchFamily="49" charset="0"/>
              </a:rPr>
              <a:t>is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 pitchFamily="49" charset="0"/>
              </a:rPr>
              <a:t>my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400" dirty="0" err="1" smtClean="0">
                <a:solidFill>
                  <a:srgbClr val="2A00FF"/>
                </a:solidFill>
                <a:latin typeface="Consolas" pitchFamily="49" charset="0"/>
              </a:rPr>
              <a:t>test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 String!"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StringTokenizer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StringTokenizer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(s,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 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st.hasMoreTokens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st.nextToken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token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103592" y="3394893"/>
            <a:ext cx="936625" cy="3222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3" name="Textfeld 7"/>
          <p:cNvSpPr txBox="1">
            <a:spLocks noChangeArrowheads="1"/>
          </p:cNvSpPr>
          <p:nvPr/>
        </p:nvSpPr>
        <p:spPr bwMode="auto">
          <a:xfrm>
            <a:off x="8040217" y="3071043"/>
            <a:ext cx="24479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Criteria</a:t>
            </a:r>
            <a:r>
              <a:rPr lang="de-DE" dirty="0" smtClean="0">
                <a:latin typeface="Calibri" pitchFamily="34" charset="0"/>
              </a:rPr>
              <a:t>: [Space]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H="1" flipV="1">
            <a:off x="5303367" y="3940994"/>
            <a:ext cx="2773363" cy="32543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8040216" y="3933056"/>
            <a:ext cx="3089435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 err="1" smtClean="0">
                <a:latin typeface="+mj-lt"/>
                <a:cs typeface="+mn-cs"/>
              </a:rPr>
              <a:t>Iterating</a:t>
            </a:r>
            <a:r>
              <a:rPr lang="de-DE" altLang="de-DE" sz="1800" dirty="0" smtClean="0">
                <a:latin typeface="+mj-lt"/>
                <a:cs typeface="+mn-cs"/>
              </a:rPr>
              <a:t> </a:t>
            </a:r>
            <a:r>
              <a:rPr lang="de-DE" altLang="de-DE" sz="1800" dirty="0" err="1" smtClean="0">
                <a:latin typeface="+mj-lt"/>
                <a:cs typeface="+mn-cs"/>
              </a:rPr>
              <a:t>over</a:t>
            </a:r>
            <a:r>
              <a:rPr lang="de-DE" altLang="de-DE" sz="1800" dirty="0" smtClean="0">
                <a:latin typeface="+mj-lt"/>
                <a:cs typeface="+mn-cs"/>
              </a:rPr>
              <a:t> all </a:t>
            </a:r>
            <a:r>
              <a:rPr lang="de-DE" altLang="de-DE" sz="1800" dirty="0" err="1" smtClean="0">
                <a:latin typeface="+mj-lt"/>
                <a:cs typeface="+mn-cs"/>
              </a:rPr>
              <a:t>tokens</a:t>
            </a:r>
            <a:r>
              <a:rPr lang="de-DE" altLang="de-DE" sz="1800" dirty="0" smtClean="0">
                <a:latin typeface="+mj-lt"/>
                <a:cs typeface="+mn-cs"/>
              </a:rPr>
              <a:t> in </a:t>
            </a:r>
            <a:r>
              <a:rPr lang="de-DE" altLang="de-DE" sz="1800" dirty="0" err="1" smtClean="0">
                <a:latin typeface="+mj-lt"/>
                <a:cs typeface="+mn-cs"/>
              </a:rPr>
              <a:t>loop</a:t>
            </a:r>
            <a:endParaRPr lang="de-DE" altLang="de-DE" sz="1800" dirty="0">
              <a:latin typeface="+mj-lt"/>
              <a:cs typeface="+mn-cs"/>
            </a:endParaRPr>
          </a:p>
        </p:txBody>
      </p:sp>
      <p:cxnSp>
        <p:nvCxnSpPr>
          <p:cNvPr id="19" name="Straight Arrow Connector 16"/>
          <p:cNvCxnSpPr>
            <a:cxnSpLocks noChangeShapeType="1"/>
            <a:stCxn id="20" idx="1"/>
          </p:cNvCxnSpPr>
          <p:nvPr/>
        </p:nvCxnSpPr>
        <p:spPr bwMode="auto">
          <a:xfrm flipH="1" flipV="1">
            <a:off x="5627216" y="4266430"/>
            <a:ext cx="2413000" cy="63234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8040216" y="4714106"/>
            <a:ext cx="3092321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1pPr>
            <a:lvl2pPr marL="742950" indent="-28575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2pPr>
            <a:lvl3pPr marL="11430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3pPr>
            <a:lvl4pPr marL="16002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4pPr>
            <a:lvl5pPr marL="2057400" indent="-228600" eaLnBrk="0" hangingPunct="0"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itchFamily="1" charset="0"/>
                <a:ea typeface="ヒラギノ角ゴ ProN W3" pitchFamily="1" charset="-128"/>
                <a:sym typeface="Gill Sans" pitchFamily="1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de-DE" sz="1800" dirty="0" err="1" smtClean="0">
                <a:latin typeface="+mj-lt"/>
                <a:cs typeface="+mn-cs"/>
              </a:rPr>
              <a:t>Each</a:t>
            </a:r>
            <a:r>
              <a:rPr lang="de-DE" altLang="de-DE" sz="1800" dirty="0" smtClean="0">
                <a:latin typeface="+mj-lt"/>
                <a:cs typeface="+mn-cs"/>
              </a:rPr>
              <a:t> </a:t>
            </a:r>
            <a:r>
              <a:rPr lang="de-DE" altLang="de-DE" sz="1800" dirty="0" err="1" smtClean="0">
                <a:latin typeface="+mj-lt"/>
                <a:cs typeface="+mn-cs"/>
              </a:rPr>
              <a:t>token</a:t>
            </a:r>
            <a:r>
              <a:rPr lang="de-DE" altLang="de-DE" sz="1800" dirty="0" smtClean="0">
                <a:latin typeface="+mj-lt"/>
                <a:cs typeface="+mn-cs"/>
              </a:rPr>
              <a:t> </a:t>
            </a:r>
            <a:r>
              <a:rPr lang="de-DE" altLang="de-DE" sz="1800" dirty="0" err="1" smtClean="0">
                <a:latin typeface="+mj-lt"/>
                <a:cs typeface="+mn-cs"/>
              </a:rPr>
              <a:t>respresents</a:t>
            </a:r>
            <a:r>
              <a:rPr lang="de-DE" altLang="de-DE" sz="1800" dirty="0" smtClean="0">
                <a:latin typeface="+mj-lt"/>
                <a:cs typeface="+mn-cs"/>
              </a:rPr>
              <a:t> a </a:t>
            </a:r>
            <a:r>
              <a:rPr lang="de-DE" altLang="de-DE" sz="1800" dirty="0" err="1" smtClean="0">
                <a:latin typeface="+mj-lt"/>
                <a:cs typeface="+mn-cs"/>
              </a:rPr>
              <a:t>string</a:t>
            </a:r>
            <a:endParaRPr lang="de-DE" altLang="de-DE" sz="1800" dirty="0">
              <a:latin typeface="+mj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68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0178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35750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Other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Classes</a:t>
            </a:r>
            <a:endParaRPr lang="de-DE" sz="4800" i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25869C-B423-4446-9B27-4FCFAF85B7A6}" type="slidenum">
              <a:rPr lang="de-DE"/>
              <a:pPr>
                <a:defRPr/>
              </a:pPr>
              <a:t>48</a:t>
            </a:fld>
            <a:endParaRPr lang="de-DE"/>
          </a:p>
        </p:txBody>
      </p:sp>
      <p:pic>
        <p:nvPicPr>
          <p:cNvPr id="50180" name="Picture 4" descr="Kettenrad, Getriebe, Zahnrad, Maschine, Mechanik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1900" y="3289301"/>
            <a:ext cx="2808288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19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Math I</a:t>
            </a:r>
          </a:p>
        </p:txBody>
      </p:sp>
      <p:sp>
        <p:nvSpPr>
          <p:cNvPr id="52226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/>
          </a:p>
          <a:p>
            <a:pPr lvl="1"/>
            <a:r>
              <a:rPr lang="de-DE" dirty="0" err="1" smtClean="0"/>
              <a:t>Trigonometry</a:t>
            </a:r>
            <a:r>
              <a:rPr lang="de-DE" dirty="0" smtClean="0"/>
              <a:t>: </a:t>
            </a:r>
            <a:r>
              <a:rPr lang="de-DE" dirty="0" err="1"/>
              <a:t>Math.sin</a:t>
            </a:r>
            <a:r>
              <a:rPr lang="de-DE" dirty="0"/>
              <a:t>, </a:t>
            </a:r>
            <a:r>
              <a:rPr lang="de-DE" dirty="0" err="1"/>
              <a:t>Math.cos</a:t>
            </a:r>
            <a:r>
              <a:rPr lang="de-DE" dirty="0"/>
              <a:t>, . . .</a:t>
            </a:r>
          </a:p>
          <a:p>
            <a:pPr lvl="1"/>
            <a:r>
              <a:rPr lang="de-DE" dirty="0" smtClean="0"/>
              <a:t>Round: </a:t>
            </a:r>
            <a:r>
              <a:rPr lang="de-DE" dirty="0" err="1"/>
              <a:t>Math.round</a:t>
            </a:r>
            <a:r>
              <a:rPr lang="de-DE" dirty="0"/>
              <a:t>, </a:t>
            </a:r>
            <a:r>
              <a:rPr lang="de-DE" dirty="0" err="1"/>
              <a:t>Math.ceil</a:t>
            </a:r>
            <a:r>
              <a:rPr lang="de-DE" dirty="0"/>
              <a:t>, </a:t>
            </a:r>
            <a:r>
              <a:rPr lang="de-DE" dirty="0" err="1"/>
              <a:t>Math.floor</a:t>
            </a:r>
            <a:endParaRPr lang="de-DE" dirty="0"/>
          </a:p>
          <a:p>
            <a:pPr lvl="1"/>
            <a:r>
              <a:rPr lang="de-DE" dirty="0" err="1" smtClean="0"/>
              <a:t>Exponentiation</a:t>
            </a:r>
            <a:r>
              <a:rPr lang="de-DE" dirty="0" smtClean="0"/>
              <a:t>: </a:t>
            </a:r>
            <a:r>
              <a:rPr lang="de-DE" dirty="0" err="1"/>
              <a:t>Math.pow</a:t>
            </a:r>
            <a:r>
              <a:rPr lang="de-DE" dirty="0"/>
              <a:t>, </a:t>
            </a:r>
            <a:r>
              <a:rPr lang="de-DE" dirty="0" err="1"/>
              <a:t>Math.sqrt</a:t>
            </a:r>
            <a:r>
              <a:rPr lang="de-DE" dirty="0"/>
              <a:t>, </a:t>
            </a:r>
            <a:r>
              <a:rPr lang="de-DE" dirty="0" err="1"/>
              <a:t>Math.exp</a:t>
            </a:r>
            <a:r>
              <a:rPr lang="de-DE" dirty="0"/>
              <a:t>, Math.log</a:t>
            </a:r>
          </a:p>
          <a:p>
            <a:pPr lvl="1"/>
            <a:r>
              <a:rPr lang="de-DE" dirty="0"/>
              <a:t>Extrema: </a:t>
            </a:r>
            <a:r>
              <a:rPr lang="de-DE" dirty="0" err="1"/>
              <a:t>Math.min</a:t>
            </a:r>
            <a:r>
              <a:rPr lang="de-DE" dirty="0"/>
              <a:t>, </a:t>
            </a:r>
            <a:r>
              <a:rPr lang="de-DE" dirty="0" err="1"/>
              <a:t>Math.max</a:t>
            </a:r>
            <a:endParaRPr lang="de-DE" dirty="0"/>
          </a:p>
          <a:p>
            <a:pPr lvl="1"/>
            <a:r>
              <a:rPr lang="de-DE" dirty="0" smtClean="0"/>
              <a:t>Absolute: </a:t>
            </a:r>
            <a:r>
              <a:rPr lang="de-DE" dirty="0" err="1"/>
              <a:t>Math.abs</a:t>
            </a:r>
            <a:endParaRPr lang="de-DE" dirty="0"/>
          </a:p>
          <a:p>
            <a:pPr lvl="1"/>
            <a:r>
              <a:rPr lang="de-DE" dirty="0" err="1" smtClean="0"/>
              <a:t>Sign</a:t>
            </a:r>
            <a:r>
              <a:rPr lang="de-DE" dirty="0" smtClean="0"/>
              <a:t>: </a:t>
            </a:r>
            <a:r>
              <a:rPr lang="de-DE" dirty="0" err="1"/>
              <a:t>Math.signum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smtClean="0"/>
              <a:t>Constants: </a:t>
            </a:r>
            <a:r>
              <a:rPr lang="de-DE" dirty="0" err="1"/>
              <a:t>Math.PI</a:t>
            </a:r>
            <a:r>
              <a:rPr lang="de-DE" dirty="0"/>
              <a:t>, </a:t>
            </a:r>
            <a:r>
              <a:rPr lang="de-DE" dirty="0" err="1"/>
              <a:t>Math.E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14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Exceptions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Errors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avoided</a:t>
            </a:r>
            <a:r>
              <a:rPr lang="de-DE" dirty="0" smtClean="0"/>
              <a:t> </a:t>
            </a:r>
            <a:r>
              <a:rPr lang="de-DE" dirty="0" err="1" smtClean="0"/>
              <a:t>entirely</a:t>
            </a:r>
            <a:endParaRPr lang="de-DE" dirty="0" smtClean="0"/>
          </a:p>
          <a:p>
            <a:r>
              <a:rPr lang="de-DE" dirty="0" err="1" smtClean="0"/>
              <a:t>However</a:t>
            </a:r>
            <a:r>
              <a:rPr lang="de-DE" dirty="0" smtClean="0"/>
              <a:t>: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 smtClean="0"/>
          </a:p>
          <a:p>
            <a:pPr lvl="1"/>
            <a:r>
              <a:rPr lang="de-DE" dirty="0" smtClean="0"/>
              <a:t>Abort, </a:t>
            </a:r>
            <a:r>
              <a:rPr lang="de-DE" dirty="0" err="1" smtClean="0"/>
              <a:t>repetition</a:t>
            </a:r>
            <a:r>
              <a:rPr lang="de-DE" dirty="0" smtClean="0"/>
              <a:t>, </a:t>
            </a:r>
            <a:r>
              <a:rPr lang="de-DE" dirty="0" err="1" smtClean="0"/>
              <a:t>continue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cleaned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r>
              <a:rPr lang="de-DE" dirty="0" smtClean="0"/>
              <a:t>In Java,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thrown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055ACE-3EBE-48D7-8261-69DD64190775}" type="slidenum">
              <a:rPr lang="de-DE"/>
              <a:pPr>
                <a:defRPr/>
              </a:pPr>
              <a:t>5</a:t>
            </a:fld>
            <a:endParaRPr lang="de-D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Math II</a:t>
            </a:r>
          </a:p>
        </p:txBody>
      </p:sp>
      <p:sp>
        <p:nvSpPr>
          <p:cNvPr id="5325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(Pseudo-</a:t>
            </a:r>
            <a:r>
              <a:rPr lang="de-DE" dirty="0" smtClean="0"/>
              <a:t>)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r>
              <a:rPr lang="de-DE" dirty="0" smtClean="0"/>
              <a:t> via </a:t>
            </a:r>
            <a:r>
              <a:rPr lang="de-DE" dirty="0" smtClean="0"/>
              <a:t>double </a:t>
            </a:r>
            <a:r>
              <a:rPr lang="de-DE" dirty="0" err="1"/>
              <a:t>Math.random</a:t>
            </a:r>
            <a:r>
              <a:rPr lang="de-DE" dirty="0"/>
              <a:t>() &gt; [0; 1[</a:t>
            </a:r>
          </a:p>
          <a:p>
            <a:pPr lvl="1"/>
            <a:r>
              <a:rPr lang="de-DE" sz="2000" dirty="0" smtClean="0">
                <a:latin typeface="+mj-lt"/>
                <a:cs typeface="Consolas" pitchFamily="49" charset="0"/>
              </a:rPr>
              <a:t>Natural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random</a:t>
            </a:r>
            <a:r>
              <a:rPr lang="de-DE" sz="2000" dirty="0" smtClean="0">
                <a:latin typeface="+mj-lt"/>
                <a:cs typeface="Consolas" pitchFamily="49" charset="0"/>
              </a:rPr>
              <a:t>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number</a:t>
            </a:r>
            <a:r>
              <a:rPr lang="de-DE" sz="2000" dirty="0" smtClean="0">
                <a:latin typeface="+mj-lt"/>
                <a:cs typeface="Consolas" pitchFamily="49" charset="0"/>
              </a:rPr>
              <a:t>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between</a:t>
            </a:r>
            <a:r>
              <a:rPr lang="de-DE" sz="2000" dirty="0" smtClean="0">
                <a:latin typeface="+mj-lt"/>
                <a:cs typeface="Consolas" pitchFamily="49" charset="0"/>
              </a:rPr>
              <a:t> 0 </a:t>
            </a:r>
            <a:r>
              <a:rPr lang="de-DE" sz="2000" dirty="0" err="1" smtClean="0">
                <a:latin typeface="+mj-lt"/>
                <a:cs typeface="Consolas" pitchFamily="49" charset="0"/>
              </a:rPr>
              <a:t>and</a:t>
            </a:r>
            <a:r>
              <a:rPr lang="de-DE" sz="2000" dirty="0" smtClean="0">
                <a:latin typeface="+mj-lt"/>
                <a:cs typeface="Consolas" pitchFamily="49" charset="0"/>
              </a:rPr>
              <a:t> 100:</a:t>
            </a:r>
            <a:endParaRPr lang="en-US" sz="2000" dirty="0">
              <a:latin typeface="+mj-lt"/>
              <a:cs typeface="Consolas" pitchFamily="49" charset="0"/>
            </a:endParaRPr>
          </a:p>
          <a:p>
            <a:pPr lvl="2"/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b="1" dirty="0">
                <a:latin typeface="Consolas" pitchFamily="49" charset="0"/>
                <a:cs typeface="Consolas" pitchFamily="49" charset="0"/>
              </a:rPr>
              <a:t>)</a:t>
            </a:r>
            <a:r>
              <a:rPr lang="de-DE" sz="16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* 100;</a:t>
            </a:r>
            <a:endParaRPr lang="de-DE" sz="1600" b="1" dirty="0">
              <a:solidFill>
                <a:srgbClr val="7F0055"/>
              </a:solidFill>
              <a:latin typeface="Consolas" pitchFamily="49" charset="0"/>
              <a:cs typeface="Consolas" pitchFamily="49" charset="0"/>
            </a:endParaRPr>
          </a:p>
          <a:p>
            <a:pPr lvl="2"/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lower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2, </a:t>
            </a:r>
            <a:r>
              <a:rPr lang="de-DE" sz="1600" dirty="0" err="1">
                <a:latin typeface="Consolas" pitchFamily="49" charset="0"/>
                <a:cs typeface="Consolas" pitchFamily="49" charset="0"/>
              </a:rPr>
              <a:t>upper</a:t>
            </a:r>
            <a:r>
              <a:rPr lang="de-DE" sz="1600" dirty="0">
                <a:latin typeface="Consolas" pitchFamily="49" charset="0"/>
                <a:cs typeface="Consolas" pitchFamily="49" charset="0"/>
              </a:rPr>
              <a:t> = 7;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r = (</a:t>
            </a:r>
            <a:r>
              <a:rPr lang="en-US" sz="16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(lower +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Math.random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() *  				(upper - lower + 1)));</a:t>
            </a: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56139" y="4070350"/>
            <a:ext cx="4103687" cy="259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07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Collections</a:t>
            </a:r>
            <a:endParaRPr lang="de-DE" dirty="0"/>
          </a:p>
        </p:txBody>
      </p:sp>
      <p:sp>
        <p:nvSpPr>
          <p:cNvPr id="5427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200" dirty="0"/>
              <a:t>Eine Klasse, die den Umgang mit Containern (Listen, Sets, </a:t>
            </a:r>
            <a:r>
              <a:rPr lang="de-DE" sz="2200" dirty="0" err="1"/>
              <a:t>Maps</a:t>
            </a:r>
            <a:r>
              <a:rPr lang="de-DE" sz="2200" dirty="0"/>
              <a:t>) erleichtert</a:t>
            </a:r>
          </a:p>
          <a:p>
            <a:r>
              <a:rPr lang="de-DE" sz="2200" dirty="0"/>
              <a:t>Interessante Methoden</a:t>
            </a:r>
          </a:p>
          <a:p>
            <a:pPr lvl="1"/>
            <a:r>
              <a:rPr lang="en-US" sz="1700" dirty="0" err="1"/>
              <a:t>addAll</a:t>
            </a:r>
            <a:r>
              <a:rPr lang="en-US" sz="1700" dirty="0"/>
              <a:t>(Collection&lt;? super T&gt; c, T... elements) – </a:t>
            </a:r>
            <a:r>
              <a:rPr lang="en-US" sz="1700" dirty="0" err="1"/>
              <a:t>fügt</a:t>
            </a:r>
            <a:r>
              <a:rPr lang="en-US" sz="1700" dirty="0"/>
              <a:t> </a:t>
            </a:r>
            <a:r>
              <a:rPr lang="en-US" sz="1700" dirty="0" err="1"/>
              <a:t>alle</a:t>
            </a:r>
            <a:r>
              <a:rPr lang="en-US" sz="1700" dirty="0"/>
              <a:t> </a:t>
            </a:r>
            <a:r>
              <a:rPr lang="en-US" sz="1700" dirty="0" err="1"/>
              <a:t>Elemente</a:t>
            </a:r>
            <a:r>
              <a:rPr lang="en-US" sz="1700" dirty="0"/>
              <a:t> </a:t>
            </a:r>
            <a:r>
              <a:rPr lang="en-US" sz="1700" dirty="0" err="1"/>
              <a:t>zu</a:t>
            </a:r>
            <a:r>
              <a:rPr lang="en-US" sz="1700" dirty="0"/>
              <a:t> der </a:t>
            </a:r>
            <a:r>
              <a:rPr lang="en-US" sz="1700" dirty="0" err="1"/>
              <a:t>spezifizierten</a:t>
            </a:r>
            <a:r>
              <a:rPr lang="en-US" sz="1700" dirty="0"/>
              <a:t> </a:t>
            </a:r>
            <a:r>
              <a:rPr lang="en-US" sz="1700" dirty="0" err="1"/>
              <a:t>Liste</a:t>
            </a:r>
            <a:r>
              <a:rPr lang="en-US" sz="1700" dirty="0"/>
              <a:t> </a:t>
            </a:r>
            <a:r>
              <a:rPr lang="en-US" sz="1700" dirty="0" err="1"/>
              <a:t>hinzu</a:t>
            </a:r>
            <a:endParaRPr lang="en-US" sz="1700" dirty="0"/>
          </a:p>
          <a:p>
            <a:pPr lvl="1"/>
            <a:r>
              <a:rPr lang="en-US" sz="1700" dirty="0"/>
              <a:t>copy(List&lt;? super T&gt; </a:t>
            </a:r>
            <a:r>
              <a:rPr lang="en-US" sz="1700" dirty="0" err="1"/>
              <a:t>dest</a:t>
            </a:r>
            <a:r>
              <a:rPr lang="en-US" sz="1700" dirty="0"/>
              <a:t>, List&lt;? extends T&gt; </a:t>
            </a:r>
            <a:r>
              <a:rPr lang="en-US" sz="1700" dirty="0" err="1"/>
              <a:t>src</a:t>
            </a:r>
            <a:r>
              <a:rPr lang="en-US" sz="1700" dirty="0"/>
              <a:t>) – </a:t>
            </a:r>
            <a:r>
              <a:rPr lang="en-US" sz="1700" dirty="0" err="1"/>
              <a:t>kopiert</a:t>
            </a:r>
            <a:r>
              <a:rPr lang="en-US" sz="1700" dirty="0"/>
              <a:t> </a:t>
            </a:r>
            <a:r>
              <a:rPr lang="en-US" sz="1700" dirty="0" err="1"/>
              <a:t>alle</a:t>
            </a:r>
            <a:r>
              <a:rPr lang="en-US" sz="1700" dirty="0"/>
              <a:t> </a:t>
            </a:r>
            <a:r>
              <a:rPr lang="en-US" sz="1700" dirty="0" err="1"/>
              <a:t>Elemente</a:t>
            </a:r>
            <a:r>
              <a:rPr lang="en-US" sz="1700" dirty="0"/>
              <a:t> von der </a:t>
            </a:r>
            <a:r>
              <a:rPr lang="en-US" sz="1700" dirty="0" err="1"/>
              <a:t>src-Liste</a:t>
            </a:r>
            <a:r>
              <a:rPr lang="en-US" sz="1700" dirty="0"/>
              <a:t> </a:t>
            </a:r>
            <a:r>
              <a:rPr lang="en-US" sz="1700" dirty="0" err="1"/>
              <a:t>zur</a:t>
            </a:r>
            <a:r>
              <a:rPr lang="en-US" sz="1700" dirty="0"/>
              <a:t> </a:t>
            </a:r>
            <a:r>
              <a:rPr lang="en-US" sz="1700" dirty="0" err="1"/>
              <a:t>dest-Liste</a:t>
            </a:r>
            <a:endParaRPr lang="en-US" sz="1700" dirty="0"/>
          </a:p>
          <a:p>
            <a:pPr lvl="1"/>
            <a:r>
              <a:rPr lang="en-US" sz="1700" dirty="0"/>
              <a:t>disjoint(Collection&lt;?&gt; c1, Collection&lt;?&gt; c2) – </a:t>
            </a:r>
            <a:r>
              <a:rPr lang="en-US" sz="1700" dirty="0" err="1"/>
              <a:t>gibt</a:t>
            </a:r>
            <a:r>
              <a:rPr lang="en-US" sz="1700" dirty="0"/>
              <a:t> true </a:t>
            </a:r>
            <a:r>
              <a:rPr lang="en-US" sz="1700" dirty="0" err="1"/>
              <a:t>zurück</a:t>
            </a:r>
            <a:r>
              <a:rPr lang="en-US" sz="1700" dirty="0"/>
              <a:t>, </a:t>
            </a:r>
            <a:r>
              <a:rPr lang="en-US" sz="1700" dirty="0" err="1"/>
              <a:t>wenn</a:t>
            </a:r>
            <a:r>
              <a:rPr lang="en-US" sz="1700" dirty="0"/>
              <a:t> </a:t>
            </a:r>
            <a:r>
              <a:rPr lang="en-US" sz="1700" dirty="0" err="1"/>
              <a:t>beide</a:t>
            </a:r>
            <a:r>
              <a:rPr lang="en-US" sz="1700" dirty="0"/>
              <a:t> Collections </a:t>
            </a:r>
            <a:r>
              <a:rPr lang="en-US" sz="1700" dirty="0" err="1"/>
              <a:t>keine</a:t>
            </a:r>
            <a:r>
              <a:rPr lang="en-US" sz="1700" dirty="0"/>
              <a:t> </a:t>
            </a:r>
            <a:r>
              <a:rPr lang="en-US" sz="1700" dirty="0" err="1"/>
              <a:t>gemeinsamen</a:t>
            </a:r>
            <a:r>
              <a:rPr lang="en-US" sz="1700" dirty="0"/>
              <a:t> </a:t>
            </a:r>
            <a:r>
              <a:rPr lang="en-US" sz="1700" dirty="0" err="1"/>
              <a:t>Mitglieder</a:t>
            </a:r>
            <a:r>
              <a:rPr lang="en-US" sz="1700" dirty="0"/>
              <a:t> </a:t>
            </a:r>
            <a:r>
              <a:rPr lang="en-US" sz="1700" dirty="0" err="1"/>
              <a:t>haben</a:t>
            </a:r>
            <a:endParaRPr lang="en-US" sz="1700" dirty="0"/>
          </a:p>
          <a:p>
            <a:pPr lvl="1"/>
            <a:r>
              <a:rPr lang="fr-FR" sz="1700" dirty="0"/>
              <a:t>sort(List&lt;T&gt; </a:t>
            </a:r>
            <a:r>
              <a:rPr lang="fr-FR" sz="1700" dirty="0" err="1"/>
              <a:t>list</a:t>
            </a:r>
            <a:r>
              <a:rPr lang="fr-FR" sz="1700" dirty="0"/>
              <a:t>) – </a:t>
            </a:r>
            <a:r>
              <a:rPr lang="fr-FR" sz="1700" dirty="0" err="1"/>
              <a:t>Sortiert</a:t>
            </a:r>
            <a:r>
              <a:rPr lang="fr-FR" sz="1700" dirty="0"/>
              <a:t> die Liste </a:t>
            </a:r>
            <a:r>
              <a:rPr lang="fr-FR" sz="1700" dirty="0" err="1"/>
              <a:t>anhand</a:t>
            </a:r>
            <a:r>
              <a:rPr lang="fr-FR" sz="1700" dirty="0"/>
              <a:t> des per Interface </a:t>
            </a:r>
            <a:r>
              <a:rPr lang="fr-FR" sz="1700" dirty="0" err="1"/>
              <a:t>assoziierten</a:t>
            </a:r>
            <a:r>
              <a:rPr lang="fr-FR" sz="1700" dirty="0"/>
              <a:t> </a:t>
            </a:r>
            <a:r>
              <a:rPr lang="de-DE" sz="1700" dirty="0"/>
              <a:t>„</a:t>
            </a:r>
            <a:r>
              <a:rPr lang="fr-FR" sz="1700" dirty="0" err="1"/>
              <a:t>Vergleichers</a:t>
            </a:r>
            <a:r>
              <a:rPr lang="de-DE" sz="1700" dirty="0"/>
              <a:t>“ </a:t>
            </a:r>
            <a:r>
              <a:rPr lang="fr-FR" sz="1700" dirty="0"/>
              <a:t> </a:t>
            </a:r>
            <a:endParaRPr lang="en-US" sz="17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de-DE" sz="1800" dirty="0"/>
              <a:t>http://docs.oracle.com/javase/7/docs/api/java/util/Collections.html</a:t>
            </a:r>
          </a:p>
        </p:txBody>
      </p:sp>
      <p:sp>
        <p:nvSpPr>
          <p:cNvPr id="54275" name="Rechteck 4"/>
          <p:cNvSpPr>
            <a:spLocks noChangeArrowheads="1"/>
          </p:cNvSpPr>
          <p:nvPr/>
        </p:nvSpPr>
        <p:spPr bwMode="auto">
          <a:xfrm>
            <a:off x="3287713" y="4868864"/>
            <a:ext cx="6318250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>
              <a:latin typeface="Consolas" pitchFamily="49" charset="0"/>
            </a:endParaRP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List&lt;String&gt; lst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ArrayList&lt;String&gt;();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List&lt;String&gt; lst2 = </a:t>
            </a:r>
            <a:r>
              <a:rPr lang="de-DE" sz="1400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400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ArrayList&lt;String&gt;();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addAll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(lst, 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"s"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"hallo"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de-DE" sz="1400">
                <a:solidFill>
                  <a:srgbClr val="2A00FF"/>
                </a:solidFill>
                <a:latin typeface="Consolas" pitchFamily="49" charset="0"/>
              </a:rPr>
              <a:t>"hihihi"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sort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(lst);</a:t>
            </a:r>
          </a:p>
          <a:p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Collections.</a:t>
            </a:r>
            <a:r>
              <a:rPr lang="de-DE" sz="1400" i="1">
                <a:solidFill>
                  <a:srgbClr val="000000"/>
                </a:solidFill>
                <a:latin typeface="Consolas" pitchFamily="49" charset="0"/>
              </a:rPr>
              <a:t>copy</a:t>
            </a:r>
            <a:r>
              <a:rPr lang="de-DE" sz="1400">
                <a:solidFill>
                  <a:srgbClr val="000000"/>
                </a:solidFill>
                <a:latin typeface="Consolas" pitchFamily="49" charset="0"/>
              </a:rPr>
              <a:t>(lst2, lst);</a:t>
            </a:r>
            <a:endParaRPr lang="de-DE" sz="14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</a:t>
            </a:r>
          </a:p>
        </p:txBody>
      </p:sp>
      <p:sp>
        <p:nvSpPr>
          <p:cNvPr id="5529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Class </a:t>
            </a:r>
            <a:r>
              <a:rPr lang="de-DE" dirty="0" err="1"/>
              <a:t>java.util.Arrays</a:t>
            </a:r>
            <a:r>
              <a:rPr lang="de-DE" dirty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endParaRPr lang="de-DE" dirty="0" smtClean="0"/>
          </a:p>
          <a:p>
            <a:r>
              <a:rPr lang="de-DE" dirty="0" err="1" smtClean="0"/>
              <a:t>Important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:</a:t>
            </a:r>
            <a:endParaRPr lang="de-DE" dirty="0"/>
          </a:p>
          <a:p>
            <a:pPr lvl="1"/>
            <a:r>
              <a:rPr lang="en-US" sz="2000" b="1" dirty="0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0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fill([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[] a,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] data) </a:t>
            </a:r>
            <a:r>
              <a:rPr lang="en-US" dirty="0"/>
              <a:t>– </a:t>
            </a:r>
            <a:r>
              <a:rPr lang="en-US" dirty="0" smtClean="0"/>
              <a:t>fills a </a:t>
            </a:r>
            <a:r>
              <a:rPr lang="en-US" dirty="0" smtClean="0"/>
              <a:t>with data</a:t>
            </a:r>
            <a:endParaRPr lang="en-US" dirty="0"/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binarySearch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a, 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data) </a:t>
            </a:r>
            <a:r>
              <a:rPr lang="en-US" dirty="0"/>
              <a:t>– </a:t>
            </a:r>
            <a:r>
              <a:rPr lang="en-US" dirty="0" smtClean="0"/>
              <a:t>returns index of data; assumes a is sorted</a:t>
            </a:r>
            <a:endParaRPr lang="en-US" dirty="0"/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sort(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a) </a:t>
            </a:r>
            <a:r>
              <a:rPr lang="en-US" dirty="0"/>
              <a:t>– </a:t>
            </a:r>
            <a:r>
              <a:rPr lang="en-US" dirty="0" smtClean="0"/>
              <a:t>sorts element in ascending order</a:t>
            </a:r>
            <a:endParaRPr lang="en-US" dirty="0"/>
          </a:p>
          <a:p>
            <a:pPr lvl="1"/>
            <a:r>
              <a:rPr lang="de-DE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boolean</a:t>
            </a:r>
            <a:r>
              <a:rPr lang="de-DE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2200" dirty="0" err="1">
                <a:latin typeface="Consolas" pitchFamily="49" charset="0"/>
                <a:cs typeface="Consolas" pitchFamily="49" charset="0"/>
              </a:rPr>
              <a:t>equals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Typ] [] a,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de-DE" sz="2200" dirty="0">
                <a:latin typeface="Consolas" pitchFamily="49" charset="0"/>
                <a:cs typeface="Consolas" pitchFamily="49" charset="0"/>
              </a:rPr>
              <a:t>Typ] [] b) </a:t>
            </a:r>
            <a:r>
              <a:rPr lang="de-DE" dirty="0"/>
              <a:t>– </a:t>
            </a:r>
            <a:r>
              <a:rPr lang="de-DE" dirty="0" err="1" smtClean="0"/>
              <a:t>checks</a:t>
            </a:r>
            <a:r>
              <a:rPr lang="de-DE" dirty="0" smtClean="0"/>
              <a:t> </a:t>
            </a:r>
            <a:r>
              <a:rPr lang="de-DE" dirty="0" err="1" smtClean="0"/>
              <a:t>whether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</a:t>
            </a:r>
            <a:endParaRPr lang="de-DE" dirty="0"/>
          </a:p>
          <a:p>
            <a:pPr lvl="1"/>
            <a:r>
              <a:rPr lang="en-US" sz="22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String 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200" dirty="0" err="1">
                <a:latin typeface="Consolas" pitchFamily="49" charset="0"/>
                <a:cs typeface="Consolas" pitchFamily="49" charset="0"/>
              </a:rPr>
              <a:t>Typ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] [] a) </a:t>
            </a:r>
            <a:r>
              <a:rPr lang="en-US" dirty="0"/>
              <a:t>– </a:t>
            </a:r>
            <a:r>
              <a:rPr lang="en-US" dirty="0" smtClean="0"/>
              <a:t>returns content of String</a:t>
            </a:r>
            <a:endParaRPr lang="en-US" dirty="0"/>
          </a:p>
          <a:p>
            <a:pPr lvl="2"/>
            <a:r>
              <a:rPr lang="en-US" sz="19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[] a = 1, 2, 3, 4, 5;</a:t>
            </a:r>
          </a:p>
          <a:p>
            <a:pPr lvl="2"/>
            <a:r>
              <a:rPr lang="en-US" sz="1900" dirty="0">
                <a:latin typeface="Consolas" pitchFamily="49" charset="0"/>
                <a:cs typeface="Consolas" pitchFamily="49" charset="0"/>
              </a:rPr>
              <a:t>String s = </a:t>
            </a:r>
            <a:r>
              <a:rPr lang="en-US" sz="1900" dirty="0" err="1">
                <a:latin typeface="Consolas" pitchFamily="49" charset="0"/>
                <a:cs typeface="Consolas" pitchFamily="49" charset="0"/>
              </a:rPr>
              <a:t>Arrays.toString</a:t>
            </a:r>
            <a:r>
              <a:rPr lang="en-US" sz="1900" dirty="0">
                <a:latin typeface="Consolas" pitchFamily="49" charset="0"/>
                <a:cs typeface="Consolas" pitchFamily="49" charset="0"/>
              </a:rPr>
              <a:t>(a); </a:t>
            </a:r>
            <a:r>
              <a:rPr lang="en-US" sz="1900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[1, 2, 3, 4, 5]</a:t>
            </a:r>
            <a:endParaRPr lang="de-DE" sz="1900" dirty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1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632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2214562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Streams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2539" y="3019425"/>
            <a:ext cx="4867275" cy="3240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8466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I/O Streams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Deshalb reden wir von „Strömen“: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Input Stream (System.in)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Output Stream (</a:t>
            </a:r>
            <a:r>
              <a:rPr lang="de-DE" dirty="0" err="1"/>
              <a:t>System.out</a:t>
            </a:r>
            <a:r>
              <a:rPr lang="de-DE" dirty="0"/>
              <a:t>, </a:t>
            </a:r>
            <a:r>
              <a:rPr lang="de-DE" dirty="0" err="1"/>
              <a:t>System.err</a:t>
            </a:r>
            <a:r>
              <a:rPr lang="de-DE" dirty="0"/>
              <a:t>)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/>
              <a:t>Quellen: Dateien, Programme, Geräte, Speicherzellen,…</a:t>
            </a:r>
          </a:p>
        </p:txBody>
      </p:sp>
      <p:pic>
        <p:nvPicPr>
          <p:cNvPr id="57347" name="Picture 2" descr="Reading information into a program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3775" y="2474914"/>
            <a:ext cx="46482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8" name="Picture 4" descr="Writing information from a program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6625" y="4292601"/>
            <a:ext cx="47053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3782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Bytestream</a:t>
            </a:r>
            <a:endParaRPr lang="de-DE" dirty="0"/>
          </a:p>
        </p:txBody>
      </p:sp>
      <p:sp>
        <p:nvSpPr>
          <p:cNvPr id="5837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Basic </a:t>
            </a:r>
            <a:r>
              <a:rPr lang="de-DE" dirty="0" err="1" smtClean="0"/>
              <a:t>stream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reads</a:t>
            </a:r>
            <a:r>
              <a:rPr lang="de-DE" dirty="0" smtClean="0"/>
              <a:t>/</a:t>
            </a:r>
            <a:r>
              <a:rPr lang="de-DE" dirty="0" err="1" smtClean="0"/>
              <a:t>writes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in a byte-</a:t>
            </a:r>
            <a:r>
              <a:rPr lang="de-DE" dirty="0" err="1" smtClean="0"/>
              <a:t>wise</a:t>
            </a:r>
            <a:r>
              <a:rPr lang="de-DE" dirty="0" smtClean="0"/>
              <a:t> </a:t>
            </a:r>
            <a:r>
              <a:rPr lang="de-DE" dirty="0" err="1" smtClean="0"/>
              <a:t>manner</a:t>
            </a:r>
            <a:endParaRPr lang="de-DE" dirty="0" smtClean="0"/>
          </a:p>
          <a:p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abstract</a:t>
            </a:r>
            <a:r>
              <a:rPr lang="de-DE" dirty="0" smtClean="0"/>
              <a:t> </a:t>
            </a:r>
            <a:r>
              <a:rPr lang="de-DE" dirty="0" err="1" smtClean="0"/>
              <a:t>structures</a:t>
            </a:r>
            <a:r>
              <a:rPr lang="de-DE" dirty="0" smtClean="0"/>
              <a:t>, such </a:t>
            </a:r>
            <a:r>
              <a:rPr lang="de-DE" dirty="0" err="1" smtClean="0"/>
              <a:t>as</a:t>
            </a:r>
            <a:r>
              <a:rPr lang="de-DE" dirty="0" smtClean="0"/>
              <a:t> String </a:t>
            </a:r>
            <a:r>
              <a:rPr lang="de-DE" dirty="0" err="1" smtClean="0"/>
              <a:t>or</a:t>
            </a:r>
            <a:r>
              <a:rPr lang="de-DE" dirty="0" smtClean="0"/>
              <a:t> Numbers</a:t>
            </a:r>
          </a:p>
          <a:p>
            <a:endParaRPr lang="de-DE" dirty="0"/>
          </a:p>
        </p:txBody>
      </p:sp>
      <p:sp>
        <p:nvSpPr>
          <p:cNvPr id="58371" name="Rechteck 4"/>
          <p:cNvSpPr>
            <a:spLocks noChangeArrowheads="1"/>
          </p:cNvSpPr>
          <p:nvPr/>
        </p:nvSpPr>
        <p:spPr bwMode="auto">
          <a:xfrm>
            <a:off x="2279651" y="2987055"/>
            <a:ext cx="6894513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in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out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in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FileInputStream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„fileToRead.txt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out =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FileOutputStream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„fileToWrite.txt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c;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((c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in.read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()) != -1)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out.write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(c);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(in !=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(out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608889" y="4068141"/>
            <a:ext cx="5032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8256589" y="3445841"/>
            <a:ext cx="22320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Initialization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streams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path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fiels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9" name="Gerade Verbindung mit Pfeil 8"/>
          <p:cNvCxnSpPr/>
          <p:nvPr/>
        </p:nvCxnSpPr>
        <p:spPr>
          <a:xfrm flipH="1">
            <a:off x="6096001" y="4799979"/>
            <a:ext cx="504825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6743701" y="4355479"/>
            <a:ext cx="33131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While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loop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reading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writing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4872039" y="5736604"/>
            <a:ext cx="50323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5375276" y="5288929"/>
            <a:ext cx="33115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Important</a:t>
            </a:r>
            <a:r>
              <a:rPr lang="de-DE" dirty="0" smtClean="0">
                <a:latin typeface="Calibri" pitchFamily="34" charset="0"/>
              </a:rPr>
              <a:t>: Streams </a:t>
            </a:r>
            <a:r>
              <a:rPr lang="de-DE" dirty="0" err="1" smtClean="0">
                <a:latin typeface="Calibri" pitchFamily="34" charset="0"/>
              </a:rPr>
              <a:t>need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closed</a:t>
            </a:r>
            <a:r>
              <a:rPr lang="de-DE" dirty="0" smtClean="0">
                <a:latin typeface="Calibri" pitchFamily="34" charset="0"/>
              </a:rPr>
              <a:t> so </a:t>
            </a:r>
            <a:r>
              <a:rPr lang="de-DE" dirty="0" err="1" smtClean="0">
                <a:latin typeface="Calibri" pitchFamily="34" charset="0"/>
              </a:rPr>
              <a:t>files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are</a:t>
            </a:r>
            <a:r>
              <a:rPr lang="de-DE" dirty="0" smtClean="0">
                <a:latin typeface="Calibri" pitchFamily="34" charset="0"/>
              </a:rPr>
              <a:t> not </a:t>
            </a:r>
            <a:r>
              <a:rPr lang="de-DE" dirty="0" err="1" smtClean="0">
                <a:latin typeface="Calibri" pitchFamily="34" charset="0"/>
              </a:rPr>
              <a:t>blocked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83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Streams für Zeichenketten</a:t>
            </a:r>
          </a:p>
        </p:txBody>
      </p:sp>
      <p:sp>
        <p:nvSpPr>
          <p:cNvPr id="5939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BufferedReader</a:t>
            </a:r>
            <a:r>
              <a:rPr lang="de-DE" dirty="0"/>
              <a:t> und </a:t>
            </a:r>
            <a:r>
              <a:rPr lang="de-DE" dirty="0" err="1"/>
              <a:t>PrintWriter</a:t>
            </a:r>
            <a:endParaRPr lang="de-DE" dirty="0"/>
          </a:p>
          <a:p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buffers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reading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writingSchreiben</a:t>
            </a:r>
            <a:endParaRPr lang="de-DE" dirty="0"/>
          </a:p>
        </p:txBody>
      </p:sp>
      <p:sp>
        <p:nvSpPr>
          <p:cNvPr id="59395" name="Rechteck 5"/>
          <p:cNvSpPr>
            <a:spLocks noChangeArrowheads="1"/>
          </p:cNvSpPr>
          <p:nvPr/>
        </p:nvSpPr>
        <p:spPr bwMode="auto">
          <a:xfrm>
            <a:off x="1799876" y="2996952"/>
            <a:ext cx="7489825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main(String[]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throws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IOException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PrintWriter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FileReader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fileToRead.txt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outputStream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PrintWriter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itchFamily="49" charset="0"/>
              </a:rPr>
              <a:t>FileWriter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200" dirty="0">
                <a:solidFill>
                  <a:srgbClr val="2A00FF"/>
                </a:solidFill>
                <a:latin typeface="Consolas" pitchFamily="49" charset="0"/>
              </a:rPr>
              <a:t> </a:t>
            </a:r>
            <a:r>
              <a:rPr lang="de-DE" sz="1200" dirty="0" smtClean="0">
                <a:solidFill>
                  <a:srgbClr val="2A00FF"/>
                </a:solidFill>
                <a:latin typeface="Consolas" pitchFamily="49" charset="0"/>
              </a:rPr>
              <a:t>fileToWrite.txt</a:t>
            </a:r>
            <a:r>
              <a:rPr lang="en-US" sz="1200" dirty="0" smtClean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</a:rPr>
              <a:t>));</a:t>
            </a:r>
            <a:endParaRPr lang="en-US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String l;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((l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inputStream.readLine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())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outputStream.println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(l);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inputStream.close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!=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outputStream.close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  }</a:t>
            </a:r>
            <a:endParaRPr lang="de-DE" sz="1200" dirty="0">
              <a:latin typeface="Calibri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5807968" y="3170239"/>
            <a:ext cx="1459609" cy="74111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>
            <a:spLocks noChangeArrowheads="1"/>
          </p:cNvSpPr>
          <p:nvPr/>
        </p:nvSpPr>
        <p:spPr bwMode="auto">
          <a:xfrm>
            <a:off x="7619973" y="2859079"/>
            <a:ext cx="30972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Streams </a:t>
            </a:r>
            <a:r>
              <a:rPr lang="de-DE" dirty="0" err="1" smtClean="0">
                <a:latin typeface="Calibri" pitchFamily="34" charset="0"/>
              </a:rPr>
              <a:t>can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be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nested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get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them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more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structured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5807968" y="4827590"/>
            <a:ext cx="1008759" cy="711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6888164" y="4437063"/>
            <a:ext cx="3671887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>
                <a:latin typeface="Calibri" pitchFamily="34" charset="0"/>
              </a:rPr>
              <a:t>readLine</a:t>
            </a:r>
            <a:r>
              <a:rPr lang="de-DE" dirty="0">
                <a:latin typeface="Calibri" pitchFamily="34" charset="0"/>
              </a:rPr>
              <a:t>() </a:t>
            </a:r>
            <a:r>
              <a:rPr lang="de-DE" dirty="0" err="1" smtClean="0">
                <a:latin typeface="Calibri" pitchFamily="34" charset="0"/>
              </a:rPr>
              <a:t>reads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exactly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one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line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and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println</a:t>
            </a:r>
            <a:r>
              <a:rPr lang="de-DE" dirty="0" smtClean="0">
                <a:latin typeface="Calibri" pitchFamily="34" charset="0"/>
              </a:rPr>
              <a:t>(String </a:t>
            </a:r>
            <a:r>
              <a:rPr lang="de-DE" dirty="0">
                <a:latin typeface="Calibri" pitchFamily="34" charset="0"/>
              </a:rPr>
              <a:t>s)  </a:t>
            </a:r>
            <a:r>
              <a:rPr lang="de-DE" dirty="0" err="1" smtClean="0">
                <a:latin typeface="Calibri" pitchFamily="34" charset="0"/>
              </a:rPr>
              <a:t>writes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string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line</a:t>
            </a:r>
            <a:r>
              <a:rPr lang="de-DE" dirty="0" smtClean="0">
                <a:latin typeface="Calibri" pitchFamily="34" charset="0"/>
              </a:rPr>
              <a:t> break </a:t>
            </a:r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a </a:t>
            </a:r>
            <a:r>
              <a:rPr lang="de-DE" dirty="0" err="1" smtClean="0">
                <a:latin typeface="Calibri" pitchFamily="34" charset="0"/>
              </a:rPr>
              <a:t>stream</a:t>
            </a:r>
            <a:endParaRPr lang="de-DE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40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Scanner</a:t>
            </a:r>
          </a:p>
        </p:txBody>
      </p:sp>
      <p:sp>
        <p:nvSpPr>
          <p:cNvPr id="604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Scanner: also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streams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60419" name="Rechteck 4"/>
          <p:cNvSpPr>
            <a:spLocks noChangeArrowheads="1"/>
          </p:cNvSpPr>
          <p:nvPr/>
        </p:nvSpPr>
        <p:spPr bwMode="auto">
          <a:xfrm>
            <a:off x="1847528" y="2852936"/>
            <a:ext cx="8424863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Scanner s 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           s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Scanner(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BufferedReader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FileReader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en-US" sz="1400" dirty="0" smtClean="0">
                <a:solidFill>
                  <a:srgbClr val="2A00FF"/>
                </a:solidFill>
                <a:latin typeface="Consolas" pitchFamily="49" charset="0"/>
              </a:rPr>
              <a:t>“file.txt"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</a:rPr>
              <a:t>)));</a:t>
            </a:r>
            <a:endParaRPr lang="en-US" sz="14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400" dirty="0"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while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s.hasNext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s.next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(s != 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s.close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    }</a:t>
            </a:r>
            <a:endParaRPr lang="de-DE" sz="1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6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Errors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,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erroneous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throw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Catch </a:t>
            </a:r>
            <a:r>
              <a:rPr lang="de-DE" dirty="0" err="1" smtClean="0"/>
              <a:t>thrown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treat</a:t>
            </a:r>
            <a:r>
              <a:rPr lang="de-DE" dirty="0" smtClean="0"/>
              <a:t> </a:t>
            </a:r>
            <a:r>
              <a:rPr lang="de-DE" dirty="0" err="1" smtClean="0"/>
              <a:t>them</a:t>
            </a:r>
            <a:r>
              <a:rPr lang="de-DE" dirty="0" smtClean="0"/>
              <a:t> </a:t>
            </a:r>
            <a:r>
              <a:rPr lang="de-DE" dirty="0" err="1" smtClean="0"/>
              <a:t>accordingly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ones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Asserts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comfortable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evaluate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System.out.println</a:t>
            </a:r>
            <a:r>
              <a:rPr lang="de-DE" dirty="0"/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Debugger </a:t>
            </a:r>
            <a:r>
              <a:rPr lang="de-DE" dirty="0" err="1" smtClean="0"/>
              <a:t>to</a:t>
            </a:r>
            <a:r>
              <a:rPr lang="de-DE" dirty="0" smtClean="0"/>
              <a:t> find </a:t>
            </a:r>
            <a:r>
              <a:rPr lang="de-DE" dirty="0" err="1" smtClean="0"/>
              <a:t>errors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F51093-CBDD-4A9B-96F7-94499718FD7E}" type="slidenum">
              <a:rPr lang="de-DE"/>
              <a:pPr>
                <a:defRPr/>
              </a:pPr>
              <a:t>58</a:t>
            </a:fld>
            <a:endParaRPr lang="de-DE"/>
          </a:p>
        </p:txBody>
      </p:sp>
      <p:sp>
        <p:nvSpPr>
          <p:cNvPr id="501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Übersicht Themenkomplexe I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302D9-E54B-4DE1-8A08-D5F874B753F0}" type="slidenum">
              <a:rPr lang="de-DE"/>
              <a:pPr>
                <a:defRPr/>
              </a:pPr>
              <a:t>59</a:t>
            </a:fld>
            <a:endParaRPr lang="de-DE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3389" y="1530351"/>
            <a:ext cx="5629275" cy="51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  <p:sp>
        <p:nvSpPr>
          <p:cNvPr id="6" name="Textfeld 5"/>
          <p:cNvSpPr txBox="1"/>
          <p:nvPr/>
        </p:nvSpPr>
        <p:spPr>
          <a:xfrm>
            <a:off x="7535863" y="2387600"/>
            <a:ext cx="30464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Konstruktoren, Zuweisungen,..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535863" y="1773239"/>
            <a:ext cx="2354262" cy="922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Variablen, Konstanten,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static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 vs. </a:t>
            </a:r>
            <a:r>
              <a:rPr lang="de-DE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instance</a:t>
            </a: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+mn-cs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516813" y="3132138"/>
            <a:ext cx="31877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Methoden, Übergabeparameter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7535864" y="2700338"/>
            <a:ext cx="129222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Sichtbarkeit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7507289" y="5589588"/>
            <a:ext cx="2973387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Kontrollstrukturen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(Schleifen, Bedingungen, etc.)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491413" y="5035550"/>
            <a:ext cx="32575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Datentypen (primitiv &amp; komplex)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535863" y="3644900"/>
            <a:ext cx="25765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Arrays, Listen, Stacks, etc.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7507289" y="1412875"/>
            <a:ext cx="31972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Java-Klassen, Aufzählungen, etc.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7540626" y="4067175"/>
            <a:ext cx="204152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OOP: Instanziierung</a:t>
            </a:r>
          </a:p>
        </p:txBody>
      </p:sp>
      <p:cxnSp>
        <p:nvCxnSpPr>
          <p:cNvPr id="17" name="Gerade Verbindung mit Pfeil 16"/>
          <p:cNvCxnSpPr/>
          <p:nvPr/>
        </p:nvCxnSpPr>
        <p:spPr>
          <a:xfrm flipH="1">
            <a:off x="3503613" y="1597025"/>
            <a:ext cx="40322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3935413" y="2098675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3916363" y="2565400"/>
            <a:ext cx="360045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9" idx="1"/>
          </p:cNvCxnSpPr>
          <p:nvPr/>
        </p:nvCxnSpPr>
        <p:spPr>
          <a:xfrm flipH="1">
            <a:off x="2782889" y="2884488"/>
            <a:ext cx="4752975" cy="1841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flipH="1" flipV="1">
            <a:off x="3959225" y="3132138"/>
            <a:ext cx="3600450" cy="177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flipH="1">
            <a:off x="6311901" y="3829051"/>
            <a:ext cx="1204913" cy="10477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/>
          <p:nvPr/>
        </p:nvCxnSpPr>
        <p:spPr>
          <a:xfrm flipH="1">
            <a:off x="4494213" y="4252914"/>
            <a:ext cx="3041650" cy="255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0" idx="1"/>
          </p:cNvCxnSpPr>
          <p:nvPr/>
        </p:nvCxnSpPr>
        <p:spPr>
          <a:xfrm flipH="1" flipV="1">
            <a:off x="4008438" y="5732464"/>
            <a:ext cx="3498850" cy="1793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1"/>
          </p:cNvCxnSpPr>
          <p:nvPr/>
        </p:nvCxnSpPr>
        <p:spPr>
          <a:xfrm flipH="1">
            <a:off x="4151313" y="5219700"/>
            <a:ext cx="33401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public static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b) </a:t>
            </a:r>
            <a:r>
              <a:rPr lang="en-US" sz="1600" b="1" dirty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DivisionByZeroException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(b == 0)</a:t>
            </a:r>
          </a:p>
          <a:p>
            <a:pPr marL="0" indent="0">
              <a:buNone/>
            </a:pPr>
            <a:r>
              <a:rPr lang="de-DE" sz="16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throw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</a:rPr>
              <a:t>DivisionByZeroException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e-DE" sz="1600" dirty="0">
                <a:solidFill>
                  <a:srgbClr val="000000"/>
                </a:solidFill>
                <a:latin typeface="Consolas"/>
              </a:rPr>
              <a:t>;</a:t>
            </a:r>
            <a:endParaRPr lang="en-US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/>
              </a:rPr>
              <a:t>  return</a:t>
            </a:r>
            <a:r>
              <a:rPr lang="en-US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/>
              </a:rPr>
              <a:t>a/b;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/>
              </a:rPr>
              <a:t>}</a:t>
            </a:r>
            <a:endParaRPr lang="en-US" sz="1600" dirty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1D0B3-1018-4C7A-9ACC-9EB684EE75D1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01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Recognizing</a:t>
            </a:r>
            <a:r>
              <a:rPr lang="de-DE" dirty="0" smtClean="0"/>
              <a:t> Errors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Recognize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detect</a:t>
            </a:r>
            <a:r>
              <a:rPr lang="de-DE" dirty="0" smtClean="0"/>
              <a:t> </a:t>
            </a:r>
            <a:r>
              <a:rPr lang="de-DE" dirty="0" err="1" smtClean="0"/>
              <a:t>erroneus</a:t>
            </a:r>
            <a:r>
              <a:rPr lang="de-DE" dirty="0" smtClean="0"/>
              <a:t> </a:t>
            </a:r>
            <a:r>
              <a:rPr lang="de-DE" dirty="0" err="1" smtClean="0"/>
              <a:t>states</a:t>
            </a:r>
            <a:r>
              <a:rPr lang="de-DE" dirty="0" smtClean="0"/>
              <a:t>/</a:t>
            </a:r>
            <a:r>
              <a:rPr lang="de-DE" dirty="0" err="1" smtClean="0"/>
              <a:t>conditions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pPr lvl="1"/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tell</a:t>
            </a:r>
            <a:r>
              <a:rPr lang="de-DE" dirty="0" smtClean="0"/>
              <a:t> Java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certain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 </a:t>
            </a:r>
            <a:r>
              <a:rPr lang="de-DE" dirty="0" err="1" smtClean="0"/>
              <a:t>might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, so </a:t>
            </a:r>
            <a:r>
              <a:rPr lang="de-DE" dirty="0" err="1" smtClean="0"/>
              <a:t>userse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react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914400" lvl="1" indent="-457200">
              <a:buFont typeface="+mj-lt"/>
              <a:buAutoNum type="arabicPeriod"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CC6503-2E47-4AFF-B416-A50D807E1700}" type="slidenum">
              <a:rPr lang="de-DE"/>
              <a:pPr>
                <a:defRPr/>
              </a:pPr>
              <a:t>7</a:t>
            </a:fld>
            <a:endParaRPr lang="de-DE"/>
          </a:p>
        </p:txBody>
      </p:sp>
      <p:sp>
        <p:nvSpPr>
          <p:cNvPr id="5" name="Rechteck 4"/>
          <p:cNvSpPr>
            <a:spLocks noChangeArrowheads="1"/>
          </p:cNvSpPr>
          <p:nvPr/>
        </p:nvSpPr>
        <p:spPr bwMode="auto">
          <a:xfrm>
            <a:off x="2495600" y="3845948"/>
            <a:ext cx="684076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myMethod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(...)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endParaRPr lang="de-DE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(...) {</a:t>
            </a:r>
          </a:p>
          <a:p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XxxException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(...) {</a:t>
            </a:r>
          </a:p>
          <a:p>
            <a:r>
              <a:rPr lang="de-DE" sz="14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("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");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6907544" y="3837093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YyyException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...{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options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Look at Java API (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own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DD8A89-BA0F-49E7-B2AD-FD250C6E9538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JAVA API - Exceptions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EFF6F-FC6A-4B55-A6CB-CC528A95DDDC}" type="slidenum">
              <a:rPr lang="de-DE"/>
              <a:pPr>
                <a:defRPr/>
              </a:pPr>
              <a:t>9</a:t>
            </a:fld>
            <a:endParaRPr lang="de-DE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8926" y="1916114"/>
            <a:ext cx="8785225" cy="218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7351" y="4432301"/>
            <a:ext cx="5400675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2711451" y="3789364"/>
            <a:ext cx="504825" cy="71913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3551</Words>
  <Application>Microsoft Office PowerPoint</Application>
  <PresentationFormat>Breitbild</PresentationFormat>
  <Paragraphs>681</Paragraphs>
  <Slides>59</Slides>
  <Notes>9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Gill Sans</vt:lpstr>
      <vt:lpstr>Wingdings</vt:lpstr>
      <vt:lpstr>ヒラギノ角ゴ ProN W3</vt:lpstr>
      <vt:lpstr>vorlage</vt:lpstr>
      <vt:lpstr>Software Engineering and Programming Basics</vt:lpstr>
      <vt:lpstr>Learning Goals</vt:lpstr>
      <vt:lpstr>PowerPoint-Präsentation</vt:lpstr>
      <vt:lpstr>Example</vt:lpstr>
      <vt:lpstr>Exceptions</vt:lpstr>
      <vt:lpstr>Example</vt:lpstr>
      <vt:lpstr>Recognizing Errors</vt:lpstr>
      <vt:lpstr>Which Exceptions?</vt:lpstr>
      <vt:lpstr>JAVA API - Exceptions</vt:lpstr>
      <vt:lpstr>User-Defined Exceptions</vt:lpstr>
      <vt:lpstr>Beispiel: ggT</vt:lpstr>
      <vt:lpstr>Treating Errors I</vt:lpstr>
      <vt:lpstr>Treating Errors II</vt:lpstr>
      <vt:lpstr>Example</vt:lpstr>
      <vt:lpstr>Controlled vs. Uncontrolled Exceptions</vt:lpstr>
      <vt:lpstr>Controlled vs. Uncontrolled Exceptions</vt:lpstr>
      <vt:lpstr>Passing on the Error</vt:lpstr>
      <vt:lpstr>Hints</vt:lpstr>
      <vt:lpstr>Printing errors</vt:lpstr>
      <vt:lpstr>Printing Errors II</vt:lpstr>
      <vt:lpstr>Assertions</vt:lpstr>
      <vt:lpstr>PowerPoint-Präsentation</vt:lpstr>
      <vt:lpstr>Avoiding: Know the Most Frequent Errors I</vt:lpstr>
      <vt:lpstr>Avoiding: Know the Most Frequent Errors II</vt:lpstr>
      <vt:lpstr>Avoiding: Know the Most Frequent Errors III</vt:lpstr>
      <vt:lpstr>Avoiding: Know the Most Frequent Errors IV</vt:lpstr>
      <vt:lpstr>Drum Roll</vt:lpstr>
      <vt:lpstr>Avoiding: Know the Most Frequent Errors V</vt:lpstr>
      <vt:lpstr>Avoiding: Know the Special Cases</vt:lpstr>
      <vt:lpstr>Task</vt:lpstr>
      <vt:lpstr>Special Cases</vt:lpstr>
      <vt:lpstr>Finding: Use the Output</vt:lpstr>
      <vt:lpstr>PowerPoint-Präsentation</vt:lpstr>
      <vt:lpstr>Step-by-Step Execution</vt:lpstr>
      <vt:lpstr>Breakpoints</vt:lpstr>
      <vt:lpstr>Expression View</vt:lpstr>
      <vt:lpstr>PowerPoint-Präsentation</vt:lpstr>
      <vt:lpstr>PowerPoint-Präsentation</vt:lpstr>
      <vt:lpstr>Class: Object</vt:lpstr>
      <vt:lpstr>Class Object: Methods I</vt:lpstr>
      <vt:lpstr>Class Object: Methods II</vt:lpstr>
      <vt:lpstr>PowerPoint-Präsentation</vt:lpstr>
      <vt:lpstr>String I</vt:lpstr>
      <vt:lpstr>String II</vt:lpstr>
      <vt:lpstr>StringBuilder I</vt:lpstr>
      <vt:lpstr>StringBuilder II</vt:lpstr>
      <vt:lpstr>StringTokenizer</vt:lpstr>
      <vt:lpstr>PowerPoint-Präsentation</vt:lpstr>
      <vt:lpstr>Math I</vt:lpstr>
      <vt:lpstr>Math II</vt:lpstr>
      <vt:lpstr>Collections</vt:lpstr>
      <vt:lpstr>Array</vt:lpstr>
      <vt:lpstr>PowerPoint-Präsentation</vt:lpstr>
      <vt:lpstr>I/O Streams</vt:lpstr>
      <vt:lpstr>Bytestream</vt:lpstr>
      <vt:lpstr>Streams für Zeichenketten</vt:lpstr>
      <vt:lpstr>Scanner</vt:lpstr>
      <vt:lpstr>Learning Goals</vt:lpstr>
      <vt:lpstr>Übersicht Themenkomplexe I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426</cp:revision>
  <dcterms:created xsi:type="dcterms:W3CDTF">2014-11-12T13:27:41Z</dcterms:created>
  <dcterms:modified xsi:type="dcterms:W3CDTF">2019-12-13T13:34:34Z</dcterms:modified>
</cp:coreProperties>
</file>