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62" r:id="rId2"/>
    <p:sldId id="359" r:id="rId3"/>
    <p:sldId id="379" r:id="rId4"/>
    <p:sldId id="353" r:id="rId5"/>
    <p:sldId id="354" r:id="rId6"/>
    <p:sldId id="355" r:id="rId7"/>
    <p:sldId id="356" r:id="rId8"/>
    <p:sldId id="285" r:id="rId9"/>
    <p:sldId id="309" r:id="rId10"/>
    <p:sldId id="310" r:id="rId11"/>
    <p:sldId id="311" r:id="rId12"/>
    <p:sldId id="313" r:id="rId13"/>
    <p:sldId id="314" r:id="rId14"/>
    <p:sldId id="315" r:id="rId15"/>
    <p:sldId id="316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8" r:id="rId31"/>
    <p:sldId id="300" r:id="rId32"/>
    <p:sldId id="301" r:id="rId33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t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55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439" autoAdjust="0"/>
  </p:normalViewPr>
  <p:slideViewPr>
    <p:cSldViewPr>
      <p:cViewPr varScale="1">
        <p:scale>
          <a:sx n="87" d="100"/>
          <a:sy n="87" d="100"/>
        </p:scale>
        <p:origin x="816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4A4A17A-B7D5-4AF6-88DF-163D59EB35C5}" type="datetimeFigureOut">
              <a:rPr lang="de-DE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E5940B9-7227-4732-ABD5-F4F4991DC22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9230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 dirty="0"/>
              <a:t>1 : 1</a:t>
            </a:r>
          </a:p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97FEC0-0E33-4350-92CC-81232F825F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27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2 : 12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Frage an Studierende, wann kann es sinnvoll sein, den </a:t>
            </a:r>
            <a:r>
              <a:rPr lang="de-DE" dirty="0" err="1"/>
              <a:t>else</a:t>
            </a:r>
            <a:r>
              <a:rPr lang="de-DE" dirty="0"/>
              <a:t> Teil wegzulassen?</a:t>
            </a:r>
          </a:p>
        </p:txBody>
      </p:sp>
      <p:sp>
        <p:nvSpPr>
          <p:cNvPr id="5222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5FA423F-9969-48BD-B7BE-DB4D0C310A9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5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let's</a:t>
            </a:r>
            <a:r>
              <a:rPr lang="de-DE" dirty="0" smtClean="0"/>
              <a:t> </a:t>
            </a:r>
            <a:r>
              <a:rPr lang="de-DE" dirty="0" err="1" smtClean="0"/>
              <a:t>look</a:t>
            </a:r>
            <a:r>
              <a:rPr lang="de-DE" dirty="0" smtClean="0"/>
              <a:t> at a </a:t>
            </a:r>
            <a:r>
              <a:rPr lang="de-DE" dirty="0" err="1" smtClean="0"/>
              <a:t>few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examples</a:t>
            </a:r>
            <a:endParaRPr lang="de-DE" dirty="0" smtClean="0"/>
          </a:p>
          <a:p>
            <a:pPr>
              <a:spcBef>
                <a:spcPct val="0"/>
              </a:spcBef>
            </a:pP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smtClean="0"/>
              <a:t>Zeit </a:t>
            </a:r>
            <a:r>
              <a:rPr lang="de-DE" dirty="0"/>
              <a:t>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2 : 14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Wie lautet die bessere Schachtelung?</a:t>
            </a:r>
          </a:p>
        </p:txBody>
      </p:sp>
      <p:sp>
        <p:nvSpPr>
          <p:cNvPr id="5427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E3452F-7647-47D3-8A59-7CD9DDB5F47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37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15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632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EDA7C04-5319-45C0-8717-3248446AA8D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771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837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17E96C5-275E-42EE-A17F-79D29A67C36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526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19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041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36119D3-9D7E-4382-8FCB-BE9AE1A930C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545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21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246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2D4484D-3D11-4027-9A75-33C91E7D905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481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0 : 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765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A00D2F-E02E-4DF1-9DAD-041B053D1CD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0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24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174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EA160C-7CAC-4A2A-A4C3-4B79A256C7A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101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3 : 27</a:t>
            </a:r>
          </a:p>
          <a:p>
            <a:pPr>
              <a:spcBef>
                <a:spcPct val="0"/>
              </a:spcBef>
            </a:pPr>
            <a:r>
              <a:rPr lang="de-DE" dirty="0"/>
              <a:t>Tafel: main-methode</a:t>
            </a:r>
            <a:r>
              <a:rPr lang="de-DE" baseline="0" dirty="0"/>
              <a:t> anschreiben</a:t>
            </a:r>
          </a:p>
          <a:p>
            <a:pPr>
              <a:spcBef>
                <a:spcPct val="0"/>
              </a:spcBef>
            </a:pPr>
            <a:r>
              <a:rPr lang="de-DE" baseline="0" dirty="0"/>
              <a:t>Ausführung simulieren</a:t>
            </a:r>
            <a:endParaRPr lang="de-DE" dirty="0"/>
          </a:p>
        </p:txBody>
      </p:sp>
      <p:sp>
        <p:nvSpPr>
          <p:cNvPr id="3379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8F3C687-7C8F-4588-B522-9C42222DF8A0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39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29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584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775F4EC-DEEA-4793-910D-88DCA067A77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42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A75ADFF-1EFB-4A24-9A4C-73BF416CD28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879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31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789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1EADCCB-B628-4590-91B8-B07671D99A4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64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In Eclipse die untere Schleife programmieren und Ausgabe tätigen lassen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3 : 34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993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D89FD8-EDAA-40EC-B29D-88F7C45DE47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03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36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198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DB0977C-AFC3-4804-86A8-5F46F45E4E74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8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38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73714E-EB77-4BE7-BE78-9CC8960C80B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31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40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608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34058F-A96F-4213-9004-1B3E4B96C1E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905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44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813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FB0C6BA-45E1-4F0E-9BFD-C75A15C18A3A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144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2. Code gibt alle geraden Zahlen aus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2 : 46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5017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4F6459-B2C2-4107-9550-A2A29BA92FB2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0820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47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222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FCC56F-7E66-4421-974F-5FFEFD4ABE4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324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49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427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A210AB8-8D48-4542-A5D4-A1CF1AFED8C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9077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5 : 57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5837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B7D7067-6583-4173-AFA7-8FAAEF48C1D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15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2 : 9</a:t>
            </a:r>
          </a:p>
          <a:p>
            <a:pPr>
              <a:spcBef>
                <a:spcPct val="0"/>
              </a:spcBef>
            </a:pPr>
            <a:r>
              <a:rPr lang="de-DE" dirty="0" smtClean="0"/>
              <a:t>Model a </a:t>
            </a:r>
            <a:r>
              <a:rPr lang="de-DE" dirty="0" err="1" smtClean="0"/>
              <a:t>point</a:t>
            </a:r>
            <a:r>
              <a:rPr lang="de-DE" dirty="0" smtClean="0"/>
              <a:t> (</a:t>
            </a:r>
            <a:r>
              <a:rPr lang="de-DE" dirty="0" err="1" smtClean="0"/>
              <a:t>int</a:t>
            </a:r>
            <a:r>
              <a:rPr lang="de-DE" dirty="0" smtClean="0"/>
              <a:t> x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</a:t>
            </a:r>
            <a:r>
              <a:rPr lang="de-DE" dirty="0" smtClean="0"/>
              <a:t> y)</a:t>
            </a:r>
          </a:p>
          <a:p>
            <a:pPr>
              <a:spcBef>
                <a:spcPct val="0"/>
              </a:spcBef>
            </a:pPr>
            <a:r>
              <a:rPr lang="de-DE" dirty="0" smtClean="0"/>
              <a:t>Model a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a </a:t>
            </a:r>
            <a:r>
              <a:rPr lang="de-DE" dirty="0" err="1" smtClean="0"/>
              <a:t>rectangle</a:t>
            </a: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smtClean="0"/>
              <a:t>Model a </a:t>
            </a:r>
            <a:r>
              <a:rPr lang="de-DE" dirty="0" err="1" smtClean="0"/>
              <a:t>tweet</a:t>
            </a:r>
            <a:r>
              <a:rPr lang="de-DE" dirty="0" smtClean="0"/>
              <a:t>, </a:t>
            </a:r>
            <a:r>
              <a:rPr lang="de-DE" dirty="0" err="1" smtClean="0"/>
              <a:t>model</a:t>
            </a:r>
            <a:r>
              <a:rPr lang="de-DE" dirty="0" smtClean="0"/>
              <a:t> a </a:t>
            </a:r>
            <a:r>
              <a:rPr lang="de-DE" dirty="0" err="1" smtClean="0"/>
              <a:t>person</a:t>
            </a:r>
            <a:r>
              <a:rPr lang="de-DE" dirty="0" smtClean="0"/>
              <a:t>;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2457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CD16866-E251-4B2E-8F48-192BF2BDFAA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83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1h25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451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283A2B9-8CD9-44BD-B48F-D9C1AAE7330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99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1h27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861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1DB6B2B-FBB6-4BF4-B941-32302B25B2D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15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0 : 1h15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096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39E21E-F853-4A0C-8404-284E847CEFA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139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1h17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301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B236DE-A3C8-410D-A198-6DD01378D9C7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28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3 : 1h20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4505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17E590-9BEB-485E-9973-8B0B62CD05E4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405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5940B9-7227-4732-ABD5-F4F4991DC22D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48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0 : 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813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E2A9D5-1482-4C7E-A05B-5CE98DFCE5A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289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3 : 10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017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C2AAB4B-0A3E-4E77-B5B4-2B8F6BF7CC0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08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6AF3D-5332-4C62-90A3-22D9F7DFEFBF}" type="datetime1">
              <a:rPr lang="de-DE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86E8E-990E-433E-ABD1-F6A08ACA382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B56FF-72E6-4A46-9689-D5F95467515F}" type="datetime1">
              <a:rPr lang="de-DE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C1C55-234B-4DD7-91D1-5636EE1BEE0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9F71A-CB5B-441A-9B3B-979BBEB36012}" type="datetime1">
              <a:rPr lang="de-DE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3A557-241B-4F18-8EBD-0301AA83D0A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C65EC-D8DD-4A04-9F6A-11B7C21ECBCF}" type="datetime1">
              <a:rPr lang="de-DE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789EE-8990-4A3F-9BDD-81E369B0C96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A6E38-AF98-4F50-8C7C-1D22AFA61A50}" type="datetime1">
              <a:rPr lang="de-DE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DC19B-72EC-4348-814A-DED368A8C9C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FBB2F-2705-42A9-9FA6-83ECF2C4BB16}" type="datetime1">
              <a:rPr lang="de-DE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30CEE-7228-45D0-B1D7-F815887FB17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59C5E-7DBF-4377-BA7D-3C4945FDD771}" type="datetime1">
              <a:rPr lang="de-DE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7A6C5-9FB7-468A-90F8-0CC61B1814E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D1EBA-0218-4E9C-9CD3-1D7D05015A0E}" type="datetime1">
              <a:rPr lang="de-DE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1BA8B-AEE7-463C-A7EE-15226563CA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F244A-3E47-4A08-8AFD-E2B0E9499C36}" type="datetime1">
              <a:rPr lang="de-DE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A14FE-7EA5-475C-895B-6E41D5413EA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2000">
                <a:solidFill>
                  <a:srgbClr val="AB9DDB"/>
                </a:solidFill>
              </a:defRPr>
            </a:lvl3pPr>
            <a:lvl4pPr>
              <a:defRPr sz="1800">
                <a:solidFill>
                  <a:srgbClr val="AB9DDB"/>
                </a:solidFill>
              </a:defRPr>
            </a:lvl4pPr>
            <a:lvl5pPr>
              <a:defRPr sz="18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35560" y="836712"/>
            <a:ext cx="9793088" cy="64397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3813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135560" y="836712"/>
            <a:ext cx="9793088" cy="64397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3939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08" y="3573016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2"/>
            <a:ext cx="9793088" cy="64397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38258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7592" y="4869160"/>
            <a:ext cx="1990286" cy="16931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2"/>
            <a:ext cx="9793088" cy="64397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0257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Einführung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in die Programmierung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79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72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47863-5769-4A08-899B-872AC6CA11AC}" type="datetime1">
              <a:rPr lang="de-DE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0326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8856D-B31E-49F9-8579-D580DBB5009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90149-3C98-457C-BF87-DFF79F2A569B}" type="datetime1">
              <a:rPr lang="de-DE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A78A7-883C-4D68-B18D-EBF43775D2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6860B8-9390-427E-90D0-19010702D2D5}" type="datetime1">
              <a:rPr lang="de-DE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A5FE7A0-A548-4F6F-AB76-D098F0AD5AF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4" r:id="rId3"/>
    <p:sldLayoutId id="2147483665" r:id="rId4"/>
    <p:sldLayoutId id="2147483666" r:id="rId5"/>
    <p:sldLayoutId id="2147483661" r:id="rId6"/>
    <p:sldLayoutId id="2147483662" r:id="rId7"/>
    <p:sldLayoutId id="214748366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01500990-D93D-4101-9B0A-3A5CDDBA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pPr algn="l" eaLnBrk="1" hangingPunct="1"/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Basics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Control </a:t>
            </a:r>
            <a:r>
              <a:rPr lang="de-DE" dirty="0" err="1" smtClean="0"/>
              <a:t>Structures</a:t>
            </a:r>
            <a:endParaRPr lang="en-US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47F89BA-5025-4442-AB6A-042364646140}"/>
              </a:ext>
            </a:extLst>
          </p:cNvPr>
          <p:cNvSpPr txBox="1">
            <a:spLocks/>
          </p:cNvSpPr>
          <p:nvPr/>
        </p:nvSpPr>
        <p:spPr bwMode="auto">
          <a:xfrm>
            <a:off x="1701676" y="5589240"/>
            <a:ext cx="70586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Authors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slides</a:t>
            </a:r>
            <a:r>
              <a:rPr lang="de-DE" sz="1200" dirty="0" smtClean="0">
                <a:solidFill>
                  <a:srgbClr val="898989"/>
                </a:solidFill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Dr.-Ing. </a:t>
            </a:r>
            <a:r>
              <a:rPr lang="de-DE" sz="1200" dirty="0" smtClean="0">
                <a:solidFill>
                  <a:srgbClr val="898989"/>
                </a:solidFill>
              </a:rPr>
              <a:t>Janet Siegmund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Prof</a:t>
            </a:r>
            <a:r>
              <a:rPr lang="de-DE" sz="1200" dirty="0">
                <a:solidFill>
                  <a:srgbClr val="898989"/>
                </a:solidFill>
              </a:rPr>
              <a:t>. Dr.-Ing. Norbert Siegmund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Christian </a:t>
            </a:r>
            <a:r>
              <a:rPr lang="de-DE" sz="1200" dirty="0" err="1">
                <a:solidFill>
                  <a:srgbClr val="898989"/>
                </a:solidFill>
              </a:rPr>
              <a:t>Lengauer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Partly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extracted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from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script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PD </a:t>
            </a:r>
            <a:r>
              <a:rPr lang="de-DE" sz="1200" dirty="0">
                <a:solidFill>
                  <a:srgbClr val="898989"/>
                </a:solidFill>
              </a:rPr>
              <a:t>Dr. Christian </a:t>
            </a:r>
            <a:r>
              <a:rPr lang="de-DE" sz="1200" dirty="0" smtClean="0">
                <a:solidFill>
                  <a:srgbClr val="898989"/>
                </a:solidFill>
              </a:rPr>
              <a:t>Bachmaier</a:t>
            </a:r>
            <a:endParaRPr lang="de-DE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2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Branching</a:t>
            </a:r>
            <a:r>
              <a:rPr lang="de-DE" dirty="0"/>
              <a:t> </a:t>
            </a:r>
            <a:r>
              <a:rPr lang="de-DE" dirty="0" smtClean="0"/>
              <a:t>II</a:t>
            </a:r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76B8E9-DC5C-4E71-80A1-705F880D2C08}" type="slidenum">
              <a:rPr lang="de-DE"/>
              <a:pPr>
                <a:defRPr/>
              </a:pPr>
              <a:t>10</a:t>
            </a:fld>
            <a:endParaRPr lang="de-DE"/>
          </a:p>
        </p:txBody>
      </p:sp>
      <p:sp>
        <p:nvSpPr>
          <p:cNvPr id="51202" name="Rechteck 4"/>
          <p:cNvSpPr>
            <a:spLocks noChangeArrowheads="1"/>
          </p:cNvSpPr>
          <p:nvPr/>
        </p:nvSpPr>
        <p:spPr bwMode="auto">
          <a:xfrm>
            <a:off x="1847528" y="2069307"/>
            <a:ext cx="7993062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   Person p =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itchFamily="49" charset="0"/>
              </a:rPr>
              <a:t>“Westley"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dirty="0" smtClean="0">
                <a:solidFill>
                  <a:srgbClr val="2A00FF"/>
                </a:solidFill>
                <a:latin typeface="Consolas" pitchFamily="49" charset="0"/>
              </a:rPr>
              <a:t>“Crusher"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p.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= 15;</a:t>
            </a:r>
          </a:p>
          <a:p>
            <a:endParaRPr lang="de-DE" dirty="0">
              <a:latin typeface="Consolas" pitchFamily="49" charset="0"/>
            </a:endParaRP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p.getAge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 &gt;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18)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itchFamily="49" charset="0"/>
              </a:rPr>
              <a:t>“</a:t>
            </a:r>
            <a:r>
              <a:rPr lang="de-DE" i="1" dirty="0" err="1" smtClean="0">
                <a:solidFill>
                  <a:srgbClr val="2A00FF"/>
                </a:solidFill>
                <a:latin typeface="Consolas" pitchFamily="49" charset="0"/>
              </a:rPr>
              <a:t>full</a:t>
            </a:r>
            <a:r>
              <a:rPr lang="de-DE" i="1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i="1" dirty="0" err="1" smtClean="0">
                <a:solidFill>
                  <a:srgbClr val="2A00FF"/>
                </a:solidFill>
                <a:latin typeface="Consolas" pitchFamily="49" charset="0"/>
              </a:rPr>
              <a:t>age</a:t>
            </a:r>
            <a:r>
              <a:rPr lang="de-DE" i="1" dirty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p.getAge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 &gt;= 15){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itchFamily="49" charset="0"/>
              </a:rPr>
              <a:t>“</a:t>
            </a:r>
            <a:r>
              <a:rPr lang="de-DE" i="1" dirty="0" smtClean="0">
                <a:solidFill>
                  <a:srgbClr val="2A00FF"/>
                </a:solidFill>
                <a:latin typeface="Consolas" pitchFamily="49" charset="0"/>
              </a:rPr>
              <a:t>not </a:t>
            </a:r>
            <a:r>
              <a:rPr lang="de-DE" i="1" dirty="0" err="1" smtClean="0">
                <a:solidFill>
                  <a:srgbClr val="2A00FF"/>
                </a:solidFill>
                <a:latin typeface="Consolas" pitchFamily="49" charset="0"/>
              </a:rPr>
              <a:t>yet</a:t>
            </a:r>
            <a:r>
              <a:rPr lang="de-DE" i="1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i="1" dirty="0" err="1" smtClean="0">
                <a:solidFill>
                  <a:srgbClr val="2A00FF"/>
                </a:solidFill>
                <a:latin typeface="Consolas" pitchFamily="49" charset="0"/>
              </a:rPr>
              <a:t>full</a:t>
            </a:r>
            <a:r>
              <a:rPr lang="de-DE" i="1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i="1" dirty="0" err="1" smtClean="0">
                <a:solidFill>
                  <a:srgbClr val="2A00FF"/>
                </a:solidFill>
                <a:latin typeface="Consolas" pitchFamily="49" charset="0"/>
              </a:rPr>
              <a:t>age</a:t>
            </a:r>
            <a:r>
              <a:rPr lang="de-DE" i="1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 smtClean="0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itchFamily="49" charset="0"/>
              </a:rPr>
              <a:t>“</a:t>
            </a:r>
            <a:r>
              <a:rPr lang="de-DE" i="1" dirty="0" err="1" smtClean="0">
                <a:solidFill>
                  <a:srgbClr val="2A00FF"/>
                </a:solidFill>
                <a:latin typeface="Consolas" pitchFamily="49" charset="0"/>
              </a:rPr>
              <a:t>Well</a:t>
            </a:r>
            <a:r>
              <a:rPr lang="de-DE" i="1" dirty="0" smtClean="0">
                <a:solidFill>
                  <a:srgbClr val="2A00FF"/>
                </a:solidFill>
                <a:latin typeface="Consolas" pitchFamily="49" charset="0"/>
              </a:rPr>
              <a:t>, </a:t>
            </a:r>
            <a:r>
              <a:rPr lang="de-DE" i="1" dirty="0" err="1" smtClean="0">
                <a:solidFill>
                  <a:srgbClr val="2A00FF"/>
                </a:solidFill>
                <a:latin typeface="Consolas" pitchFamily="49" charset="0"/>
              </a:rPr>
              <a:t>it</a:t>
            </a:r>
            <a:r>
              <a:rPr lang="de-DE" i="1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i="1" dirty="0" err="1" smtClean="0">
                <a:solidFill>
                  <a:srgbClr val="2A00FF"/>
                </a:solidFill>
                <a:latin typeface="Consolas" pitchFamily="49" charset="0"/>
              </a:rPr>
              <a:t>takes</a:t>
            </a:r>
            <a:r>
              <a:rPr lang="de-DE" i="1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i="1" dirty="0" err="1" smtClean="0">
                <a:solidFill>
                  <a:srgbClr val="2A00FF"/>
                </a:solidFill>
                <a:latin typeface="Consolas" pitchFamily="49" charset="0"/>
              </a:rPr>
              <a:t>some</a:t>
            </a:r>
            <a:r>
              <a:rPr lang="de-DE" i="1" dirty="0" smtClean="0">
                <a:solidFill>
                  <a:srgbClr val="2A00FF"/>
                </a:solidFill>
                <a:latin typeface="Consolas" pitchFamily="49" charset="0"/>
              </a:rPr>
              <a:t> time."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i="1" dirty="0">
                <a:solidFill>
                  <a:srgbClr val="000000"/>
                </a:solidFill>
                <a:latin typeface="Consolas" pitchFamily="49" charset="0"/>
              </a:rPr>
              <a:t>	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p.isBirthday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();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endParaRPr lang="de-DE" dirty="0"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7" name="Gerade Verbindung mit Pfeil 6"/>
          <p:cNvCxnSpPr>
            <a:stCxn id="8" idx="1"/>
          </p:cNvCxnSpPr>
          <p:nvPr/>
        </p:nvCxnSpPr>
        <p:spPr>
          <a:xfrm flipH="1">
            <a:off x="7032625" y="2768600"/>
            <a:ext cx="925801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7958426" y="2445434"/>
            <a:ext cx="35274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Single </a:t>
            </a:r>
            <a:r>
              <a:rPr lang="de-DE" dirty="0" err="1" smtClean="0">
                <a:latin typeface="Calibri" pitchFamily="34" charset="0"/>
              </a:rPr>
              <a:t>statement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no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curly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braces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necessary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0" name="Gerade Verbindung mit Pfeil 9"/>
          <p:cNvCxnSpPr>
            <a:stCxn id="11" idx="1"/>
          </p:cNvCxnSpPr>
          <p:nvPr/>
        </p:nvCxnSpPr>
        <p:spPr>
          <a:xfrm flipH="1">
            <a:off x="6183602" y="3914629"/>
            <a:ext cx="17748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>
            <a:spLocks noChangeArrowheads="1"/>
          </p:cNvSpPr>
          <p:nvPr/>
        </p:nvSpPr>
        <p:spPr bwMode="auto">
          <a:xfrm>
            <a:off x="7958426" y="3729685"/>
            <a:ext cx="3527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Optional, </a:t>
            </a:r>
            <a:r>
              <a:rPr lang="de-DE" dirty="0" smtClean="0">
                <a:latin typeface="Calibri" pitchFamily="34" charset="0"/>
              </a:rPr>
              <a:t>but </a:t>
            </a:r>
            <a:r>
              <a:rPr lang="de-DE" dirty="0" err="1" smtClean="0">
                <a:latin typeface="Calibri" pitchFamily="34" charset="0"/>
              </a:rPr>
              <a:t>possible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3" name="Gerade Verbindung mit Pfeil 12"/>
          <p:cNvCxnSpPr>
            <a:stCxn id="14" idx="1"/>
          </p:cNvCxnSpPr>
          <p:nvPr/>
        </p:nvCxnSpPr>
        <p:spPr>
          <a:xfrm flipH="1">
            <a:off x="8256240" y="4508894"/>
            <a:ext cx="627380" cy="4429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8883620" y="4185728"/>
            <a:ext cx="33256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Necessary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for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more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than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one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statement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5" name="Textfeld 14"/>
          <p:cNvSpPr txBox="1">
            <a:spLocks noChangeArrowheads="1"/>
          </p:cNvSpPr>
          <p:nvPr/>
        </p:nvSpPr>
        <p:spPr bwMode="auto">
          <a:xfrm>
            <a:off x="2315207" y="5911355"/>
            <a:ext cx="79930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Jave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needs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know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exactly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should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executed</a:t>
            </a:r>
            <a:r>
              <a:rPr lang="de-DE" dirty="0" smtClean="0">
                <a:latin typeface="Calibri" pitchFamily="34" charset="0"/>
              </a:rPr>
              <a:t> in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true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and</a:t>
            </a:r>
            <a:r>
              <a:rPr lang="de-DE" dirty="0" smtClean="0">
                <a:latin typeface="Calibri" pitchFamily="34" charset="0"/>
              </a:rPr>
              <a:t> in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false</a:t>
            </a:r>
            <a:r>
              <a:rPr lang="de-DE" dirty="0" smtClean="0">
                <a:latin typeface="Calibri" pitchFamily="34" charset="0"/>
              </a:rPr>
              <a:t>. </a:t>
            </a:r>
            <a:r>
              <a:rPr lang="de-DE" dirty="0" err="1" smtClean="0">
                <a:latin typeface="Calibri" pitchFamily="34" charset="0"/>
              </a:rPr>
              <a:t>Curly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braces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denote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which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statements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belong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which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.</a:t>
            </a:r>
          </a:p>
          <a:p>
            <a:endParaRPr lang="de-DE" dirty="0">
              <a:latin typeface="Calibri" pitchFamily="34" charset="0"/>
            </a:endParaRPr>
          </a:p>
        </p:txBody>
      </p:sp>
      <p:pic>
        <p:nvPicPr>
          <p:cNvPr id="16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3388" y="5837238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feld 5"/>
          <p:cNvSpPr txBox="1">
            <a:spLocks noChangeArrowheads="1"/>
          </p:cNvSpPr>
          <p:nvPr/>
        </p:nvSpPr>
        <p:spPr bwMode="auto">
          <a:xfrm>
            <a:off x="3349120" y="2627868"/>
            <a:ext cx="418704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5" grpId="0"/>
      <p:bldP spid="18" grpId="0" animBg="1"/>
      <p:bldP spid="1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Pecularity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0B088-3D70-41A8-AA4A-F1C720C5984C}" type="slidenum">
              <a:rPr lang="de-DE"/>
              <a:pPr>
                <a:defRPr/>
              </a:pPr>
              <a:t>11</a:t>
            </a:fld>
            <a:endParaRPr lang="de-DE"/>
          </a:p>
        </p:txBody>
      </p:sp>
      <p:sp>
        <p:nvSpPr>
          <p:cNvPr id="53251" name="Rechteck 5"/>
          <p:cNvSpPr>
            <a:spLocks noChangeArrowheads="1"/>
          </p:cNvSpPr>
          <p:nvPr/>
        </p:nvSpPr>
        <p:spPr bwMode="auto">
          <a:xfrm>
            <a:off x="2351089" y="1844676"/>
            <a:ext cx="806608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b = 1;</a:t>
            </a: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c = -1;</a:t>
            </a: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(b == 1)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(c &gt; 0)</a:t>
            </a:r>
          </a:p>
          <a:p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itchFamily="49" charset="0"/>
              </a:rPr>
              <a:t>"c is greater than 0"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endParaRPr lang="de-DE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itchFamily="49" charset="0"/>
              </a:rPr>
              <a:t>"c is smaller than or equal to 0"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</p:txBody>
      </p:sp>
      <p:cxnSp>
        <p:nvCxnSpPr>
          <p:cNvPr id="8" name="Gerade Verbindung mit Pfeil 7"/>
          <p:cNvCxnSpPr>
            <a:stCxn id="53253" idx="1"/>
          </p:cNvCxnSpPr>
          <p:nvPr/>
        </p:nvCxnSpPr>
        <p:spPr>
          <a:xfrm flipH="1">
            <a:off x="4655840" y="2497897"/>
            <a:ext cx="1730932" cy="2634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3" name="Textfeld 8"/>
          <p:cNvSpPr txBox="1">
            <a:spLocks noChangeArrowheads="1"/>
          </p:cNvSpPr>
          <p:nvPr/>
        </p:nvSpPr>
        <p:spPr bwMode="auto">
          <a:xfrm>
            <a:off x="6386772" y="2036232"/>
            <a:ext cx="302418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No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braces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necessary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because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another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conditional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following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2279650" y="4581525"/>
            <a:ext cx="61023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i = 1;</a:t>
            </a: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(i &lt;= 0)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(i == 0) 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"i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zero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de-DE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(i);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2279650" y="4292600"/>
            <a:ext cx="34563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Watch out </a:t>
            </a:r>
            <a:r>
              <a:rPr lang="de-DE" dirty="0" err="1" smtClean="0">
                <a:latin typeface="Calibri" pitchFamily="34" charset="0"/>
              </a:rPr>
              <a:t>for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>
                <a:latin typeface="Calibri" pitchFamily="34" charset="0"/>
              </a:rPr>
              <a:t>„</a:t>
            </a:r>
            <a:r>
              <a:rPr lang="de-DE" dirty="0" err="1">
                <a:latin typeface="Calibri" pitchFamily="34" charset="0"/>
              </a:rPr>
              <a:t>dangling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</a:rPr>
              <a:t>else</a:t>
            </a:r>
            <a:r>
              <a:rPr lang="de-DE" dirty="0">
                <a:latin typeface="Calibri" pitchFamily="34" charset="0"/>
              </a:rPr>
              <a:t>“</a:t>
            </a:r>
          </a:p>
        </p:txBody>
      </p: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2279650" y="6335713"/>
            <a:ext cx="655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>
                <a:latin typeface="Calibri" pitchFamily="34" charset="0"/>
              </a:rPr>
              <a:t>else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bound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next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if</a:t>
            </a:r>
            <a:r>
              <a:rPr lang="de-DE" dirty="0" smtClean="0">
                <a:latin typeface="Calibri" pitchFamily="34" charset="0"/>
              </a:rPr>
              <a:t>; </a:t>
            </a:r>
            <a:r>
              <a:rPr lang="de-DE" dirty="0" err="1" smtClean="0">
                <a:latin typeface="Calibri" pitchFamily="34" charset="0"/>
              </a:rPr>
              <a:t>nothing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returned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 flipV="1">
            <a:off x="2855914" y="5457825"/>
            <a:ext cx="71437" cy="274638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7392989" y="4652964"/>
            <a:ext cx="30241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Always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use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braces</a:t>
            </a:r>
            <a:r>
              <a:rPr lang="de-DE" dirty="0" smtClean="0">
                <a:latin typeface="Calibri" pitchFamily="34" charset="0"/>
              </a:rPr>
              <a:t>!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17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2263" y="4513263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Selection</a:t>
            </a:r>
            <a:r>
              <a:rPr lang="de-DE" dirty="0" smtClean="0"/>
              <a:t>: </a:t>
            </a:r>
            <a:r>
              <a:rPr lang="de-DE" dirty="0" err="1"/>
              <a:t>switch</a:t>
            </a:r>
            <a:r>
              <a:rPr lang="de-DE" dirty="0"/>
              <a:t> – </a:t>
            </a:r>
            <a:r>
              <a:rPr lang="de-DE" dirty="0" err="1"/>
              <a:t>case</a:t>
            </a:r>
            <a:r>
              <a:rPr lang="de-DE" dirty="0"/>
              <a:t> I</a:t>
            </a:r>
          </a:p>
        </p:txBody>
      </p:sp>
      <p:sp>
        <p:nvSpPr>
          <p:cNvPr id="5529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lots </a:t>
            </a:r>
            <a:r>
              <a:rPr lang="de-DE" dirty="0" err="1" smtClean="0"/>
              <a:t>and</a:t>
            </a:r>
            <a:r>
              <a:rPr lang="de-DE" dirty="0" smtClean="0"/>
              <a:t> lots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if-else</a:t>
            </a:r>
            <a:r>
              <a:rPr lang="de-DE" dirty="0" smtClean="0"/>
              <a:t> </a:t>
            </a:r>
            <a:r>
              <a:rPr lang="de-DE" dirty="0" err="1" smtClean="0"/>
              <a:t>statement</a:t>
            </a:r>
            <a:r>
              <a:rPr lang="de-DE" dirty="0" smtClean="0"/>
              <a:t>?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Simpler alternative: </a:t>
            </a:r>
            <a:r>
              <a:rPr lang="de-DE" dirty="0" err="1"/>
              <a:t>switch</a:t>
            </a:r>
            <a:r>
              <a:rPr lang="de-DE" dirty="0"/>
              <a:t> – </a:t>
            </a:r>
            <a:r>
              <a:rPr lang="de-DE" dirty="0" err="1"/>
              <a:t>case</a:t>
            </a:r>
            <a:r>
              <a:rPr lang="de-DE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C1E34-E398-43E8-96A3-BE73E18AD7EF}" type="slidenum">
              <a:rPr lang="de-DE"/>
              <a:pPr>
                <a:defRPr/>
              </a:pPr>
              <a:t>12</a:t>
            </a:fld>
            <a:endParaRPr lang="de-DE"/>
          </a:p>
        </p:txBody>
      </p:sp>
      <p:sp>
        <p:nvSpPr>
          <p:cNvPr id="55300" name="Rechteck 5"/>
          <p:cNvSpPr>
            <a:spLocks noChangeArrowheads="1"/>
          </p:cNvSpPr>
          <p:nvPr/>
        </p:nvSpPr>
        <p:spPr bwMode="auto">
          <a:xfrm>
            <a:off x="2279576" y="2780928"/>
            <a:ext cx="6678613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(a &gt; 20)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(a);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(a &gt; 19)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 &gt; 18)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 &gt; 17)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 &gt; 16)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 &gt; 15)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 &gt; 14)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 &gt; 13)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 &gt; 12)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 &gt; 11)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(a);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Selection</a:t>
            </a:r>
            <a:r>
              <a:rPr lang="de-DE" dirty="0" smtClean="0"/>
              <a:t>: </a:t>
            </a:r>
            <a:r>
              <a:rPr lang="de-DE" dirty="0" err="1" smtClean="0"/>
              <a:t>switch</a:t>
            </a:r>
            <a:r>
              <a:rPr lang="de-DE" dirty="0" smtClean="0"/>
              <a:t> – </a:t>
            </a:r>
            <a:r>
              <a:rPr lang="de-DE" dirty="0" err="1" smtClean="0"/>
              <a:t>case</a:t>
            </a:r>
            <a:r>
              <a:rPr lang="de-DE" dirty="0" smtClean="0"/>
              <a:t> II</a:t>
            </a:r>
            <a:endParaRPr lang="de-DE" dirty="0"/>
          </a:p>
        </p:txBody>
      </p:sp>
      <p:sp>
        <p:nvSpPr>
          <p:cNvPr id="57346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 smtClean="0"/>
              <a:t>Enables</a:t>
            </a:r>
            <a:r>
              <a:rPr lang="de-DE" dirty="0" smtClean="0"/>
              <a:t> multiple </a:t>
            </a:r>
            <a:r>
              <a:rPr lang="de-DE" dirty="0" err="1" smtClean="0"/>
              <a:t>branching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b="1" dirty="0" err="1" smtClean="0">
                <a:latin typeface="Consolas" panose="020B0609020204030204" pitchFamily="49" charset="0"/>
              </a:rPr>
              <a:t>case</a:t>
            </a:r>
            <a:r>
              <a:rPr lang="de-DE" dirty="0" smtClean="0"/>
              <a:t> </a:t>
            </a:r>
            <a:r>
              <a:rPr lang="de-DE" dirty="0" err="1" smtClean="0"/>
              <a:t>describes</a:t>
            </a:r>
            <a:r>
              <a:rPr lang="de-DE" dirty="0" smtClean="0"/>
              <a:t> </a:t>
            </a:r>
            <a:r>
              <a:rPr lang="de-DE" dirty="0" err="1" smtClean="0"/>
              <a:t>constant</a:t>
            </a:r>
            <a:endParaRPr lang="de-DE" dirty="0" smtClean="0"/>
          </a:p>
          <a:p>
            <a:r>
              <a:rPr lang="de-DE" dirty="0" smtClean="0"/>
              <a:t>Read: In </a:t>
            </a:r>
            <a:r>
              <a:rPr lang="de-DE" dirty="0" err="1" smtClean="0"/>
              <a:t>case</a:t>
            </a:r>
            <a:r>
              <a:rPr lang="de-DE" dirty="0" smtClean="0"/>
              <a:t> variable x == 10 </a:t>
            </a:r>
            <a:r>
              <a:rPr lang="de-DE" dirty="0" err="1" smtClean="0"/>
              <a:t>evaluates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true</a:t>
            </a:r>
            <a:r>
              <a:rPr lang="de-DE" dirty="0" smtClean="0"/>
              <a:t>, </a:t>
            </a:r>
            <a:r>
              <a:rPr lang="de-DE" dirty="0" err="1" smtClean="0"/>
              <a:t>execute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break;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x == 11 </a:t>
            </a:r>
            <a:r>
              <a:rPr lang="de-DE" dirty="0" err="1" smtClean="0"/>
              <a:t>evaluates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true</a:t>
            </a:r>
            <a:r>
              <a:rPr lang="de-DE" dirty="0" smtClean="0"/>
              <a:t>, </a:t>
            </a:r>
            <a:r>
              <a:rPr lang="de-DE" dirty="0" err="1" smtClean="0"/>
              <a:t>execute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break;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E822-6A4C-4418-A47B-1E4B079C75C6}" type="slidenum">
              <a:rPr lang="de-DE" smtClean="0"/>
              <a:pPr/>
              <a:t>13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>
            <a:off x="5508625" y="2869604"/>
            <a:ext cx="0" cy="495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49" name="Textfeld 5"/>
          <p:cNvSpPr txBox="1">
            <a:spLocks noChangeArrowheads="1"/>
          </p:cNvSpPr>
          <p:nvPr/>
        </p:nvSpPr>
        <p:spPr bwMode="auto">
          <a:xfrm>
            <a:off x="3983038" y="2499716"/>
            <a:ext cx="29970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Sequential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program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execution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57350" name="Textfeld 6"/>
          <p:cNvSpPr txBox="1">
            <a:spLocks noChangeArrowheads="1"/>
          </p:cNvSpPr>
          <p:nvPr/>
        </p:nvSpPr>
        <p:spPr bwMode="auto">
          <a:xfrm>
            <a:off x="4511675" y="3364904"/>
            <a:ext cx="22653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err="1">
                <a:latin typeface="Consolas" panose="020B0609020204030204" pitchFamily="49" charset="0"/>
              </a:rPr>
              <a:t>switch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smtClean="0">
                <a:latin typeface="Calibri" pitchFamily="34" charset="0"/>
              </a:rPr>
              <a:t>(</a:t>
            </a:r>
            <a:r>
              <a:rPr lang="de-DE" dirty="0" err="1" smtClean="0">
                <a:latin typeface="Calibri" pitchFamily="34" charset="0"/>
              </a:rPr>
              <a:t>expression</a:t>
            </a:r>
            <a:r>
              <a:rPr lang="de-DE" dirty="0" smtClean="0">
                <a:latin typeface="Calibri" pitchFamily="34" charset="0"/>
              </a:rPr>
              <a:t>) </a:t>
            </a:r>
            <a:r>
              <a:rPr lang="de-DE" dirty="0">
                <a:latin typeface="Calibri" pitchFamily="34" charset="0"/>
              </a:rPr>
              <a:t>{</a:t>
            </a:r>
          </a:p>
        </p:txBody>
      </p:sp>
      <p:cxnSp>
        <p:nvCxnSpPr>
          <p:cNvPr id="8" name="Gerade Verbindung mit Pfeil 7"/>
          <p:cNvCxnSpPr>
            <a:stCxn id="57350" idx="2"/>
            <a:endCxn id="57353" idx="0"/>
          </p:cNvCxnSpPr>
          <p:nvPr/>
        </p:nvCxnSpPr>
        <p:spPr>
          <a:xfrm flipH="1">
            <a:off x="3145410" y="3734236"/>
            <a:ext cx="2498915" cy="349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57350" idx="2"/>
            <a:endCxn id="57355" idx="0"/>
          </p:cNvCxnSpPr>
          <p:nvPr/>
        </p:nvCxnSpPr>
        <p:spPr>
          <a:xfrm>
            <a:off x="5644325" y="3734236"/>
            <a:ext cx="1021328" cy="349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53" name="Textfeld 9"/>
          <p:cNvSpPr txBox="1">
            <a:spLocks noChangeArrowheads="1"/>
          </p:cNvSpPr>
          <p:nvPr/>
        </p:nvSpPr>
        <p:spPr bwMode="auto">
          <a:xfrm>
            <a:off x="2692401" y="4084041"/>
            <a:ext cx="90601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err="1">
                <a:latin typeface="Consolas" panose="020B0609020204030204" pitchFamily="49" charset="0"/>
              </a:rPr>
              <a:t>case</a:t>
            </a:r>
            <a:r>
              <a:rPr lang="de-DE" dirty="0">
                <a:latin typeface="Calibri" pitchFamily="34" charset="0"/>
              </a:rPr>
              <a:t> x:</a:t>
            </a:r>
          </a:p>
        </p:txBody>
      </p:sp>
      <p:sp>
        <p:nvSpPr>
          <p:cNvPr id="57354" name="Textfeld 10"/>
          <p:cNvSpPr txBox="1">
            <a:spLocks noChangeArrowheads="1"/>
          </p:cNvSpPr>
          <p:nvPr/>
        </p:nvSpPr>
        <p:spPr bwMode="auto">
          <a:xfrm>
            <a:off x="4440239" y="4084041"/>
            <a:ext cx="91082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err="1">
                <a:latin typeface="Consolas" panose="020B0609020204030204" pitchFamily="49" charset="0"/>
              </a:rPr>
              <a:t>case</a:t>
            </a:r>
            <a:r>
              <a:rPr lang="de-DE" dirty="0">
                <a:latin typeface="Calibri" pitchFamily="34" charset="0"/>
              </a:rPr>
              <a:t> y:</a:t>
            </a:r>
          </a:p>
        </p:txBody>
      </p:sp>
      <p:sp>
        <p:nvSpPr>
          <p:cNvPr id="57355" name="Textfeld 11"/>
          <p:cNvSpPr txBox="1">
            <a:spLocks noChangeArrowheads="1"/>
          </p:cNvSpPr>
          <p:nvPr/>
        </p:nvSpPr>
        <p:spPr bwMode="auto">
          <a:xfrm>
            <a:off x="6216651" y="4084041"/>
            <a:ext cx="89800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err="1">
                <a:latin typeface="Consolas" panose="020B0609020204030204" pitchFamily="49" charset="0"/>
              </a:rPr>
              <a:t>case</a:t>
            </a:r>
            <a:r>
              <a:rPr lang="de-DE" dirty="0">
                <a:latin typeface="Calibri" pitchFamily="34" charset="0"/>
              </a:rPr>
              <a:t> z:</a:t>
            </a:r>
          </a:p>
        </p:txBody>
      </p:sp>
      <p:sp>
        <p:nvSpPr>
          <p:cNvPr id="57356" name="Textfeld 12"/>
          <p:cNvSpPr txBox="1">
            <a:spLocks noChangeArrowheads="1"/>
          </p:cNvSpPr>
          <p:nvPr/>
        </p:nvSpPr>
        <p:spPr bwMode="auto">
          <a:xfrm>
            <a:off x="8107364" y="4093566"/>
            <a:ext cx="88357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err="1">
                <a:latin typeface="Consolas" panose="020B0609020204030204" pitchFamily="49" charset="0"/>
              </a:rPr>
              <a:t>case</a:t>
            </a:r>
            <a:r>
              <a:rPr lang="de-DE" dirty="0">
                <a:latin typeface="Calibri" pitchFamily="34" charset="0"/>
              </a:rPr>
              <a:t> t:</a:t>
            </a:r>
          </a:p>
        </p:txBody>
      </p:sp>
      <p:cxnSp>
        <p:nvCxnSpPr>
          <p:cNvPr id="16" name="Gerade Verbindung mit Pfeil 15"/>
          <p:cNvCxnSpPr>
            <a:stCxn id="57350" idx="2"/>
            <a:endCxn id="57356" idx="0"/>
          </p:cNvCxnSpPr>
          <p:nvPr/>
        </p:nvCxnSpPr>
        <p:spPr>
          <a:xfrm>
            <a:off x="5644325" y="3734236"/>
            <a:ext cx="2904827" cy="3593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57350" idx="2"/>
            <a:endCxn id="57354" idx="0"/>
          </p:cNvCxnSpPr>
          <p:nvPr/>
        </p:nvCxnSpPr>
        <p:spPr>
          <a:xfrm flipH="1">
            <a:off x="4895653" y="3734236"/>
            <a:ext cx="748672" cy="349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59" name="Textfeld 19"/>
          <p:cNvSpPr txBox="1">
            <a:spLocks noChangeArrowheads="1"/>
          </p:cNvSpPr>
          <p:nvPr/>
        </p:nvSpPr>
        <p:spPr bwMode="auto">
          <a:xfrm>
            <a:off x="9912351" y="4787305"/>
            <a:ext cx="257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}</a:t>
            </a:r>
          </a:p>
        </p:txBody>
      </p:sp>
      <p:sp>
        <p:nvSpPr>
          <p:cNvPr id="57360" name="Textfeld 20"/>
          <p:cNvSpPr txBox="1">
            <a:spLocks noChangeArrowheads="1"/>
          </p:cNvSpPr>
          <p:nvPr/>
        </p:nvSpPr>
        <p:spPr bwMode="auto">
          <a:xfrm>
            <a:off x="2424113" y="4453929"/>
            <a:ext cx="124912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Statements</a:t>
            </a:r>
            <a:endParaRPr lang="de-DE" dirty="0">
              <a:latin typeface="Calibri" pitchFamily="34" charset="0"/>
            </a:endParaRPr>
          </a:p>
          <a:p>
            <a:r>
              <a:rPr lang="de-DE" b="1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de-DE" dirty="0">
                <a:solidFill>
                  <a:srgbClr val="FF0000"/>
                </a:solidFill>
                <a:latin typeface="Calibri" pitchFamily="34" charset="0"/>
              </a:rPr>
              <a:t>;</a:t>
            </a:r>
          </a:p>
        </p:txBody>
      </p:sp>
      <p:sp>
        <p:nvSpPr>
          <p:cNvPr id="57361" name="Textfeld 21"/>
          <p:cNvSpPr txBox="1">
            <a:spLocks noChangeArrowheads="1"/>
          </p:cNvSpPr>
          <p:nvPr/>
        </p:nvSpPr>
        <p:spPr bwMode="auto">
          <a:xfrm>
            <a:off x="4170363" y="4453929"/>
            <a:ext cx="124912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Statements</a:t>
            </a:r>
          </a:p>
          <a:p>
            <a:r>
              <a:rPr lang="de-DE" b="1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de-DE" dirty="0">
                <a:solidFill>
                  <a:srgbClr val="FF0000"/>
                </a:solidFill>
                <a:latin typeface="Calibri" pitchFamily="34" charset="0"/>
              </a:rPr>
              <a:t>;</a:t>
            </a:r>
          </a:p>
        </p:txBody>
      </p:sp>
      <p:sp>
        <p:nvSpPr>
          <p:cNvPr id="57362" name="Textfeld 22"/>
          <p:cNvSpPr txBox="1">
            <a:spLocks noChangeArrowheads="1"/>
          </p:cNvSpPr>
          <p:nvPr/>
        </p:nvSpPr>
        <p:spPr bwMode="auto">
          <a:xfrm>
            <a:off x="5932488" y="4453929"/>
            <a:ext cx="124912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Statements</a:t>
            </a:r>
          </a:p>
          <a:p>
            <a:r>
              <a:rPr lang="de-DE" b="1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de-DE" dirty="0">
                <a:solidFill>
                  <a:srgbClr val="FF0000"/>
                </a:solidFill>
                <a:latin typeface="Calibri" pitchFamily="34" charset="0"/>
              </a:rPr>
              <a:t>;</a:t>
            </a:r>
          </a:p>
        </p:txBody>
      </p:sp>
      <p:sp>
        <p:nvSpPr>
          <p:cNvPr id="57363" name="Textfeld 23"/>
          <p:cNvSpPr txBox="1">
            <a:spLocks noChangeArrowheads="1"/>
          </p:cNvSpPr>
          <p:nvPr/>
        </p:nvSpPr>
        <p:spPr bwMode="auto">
          <a:xfrm>
            <a:off x="7778751" y="4453929"/>
            <a:ext cx="124912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Statements</a:t>
            </a:r>
          </a:p>
          <a:p>
            <a:r>
              <a:rPr lang="de-DE" b="1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de-DE" dirty="0">
                <a:solidFill>
                  <a:srgbClr val="FF0000"/>
                </a:solidFill>
                <a:latin typeface="Calibri" pitchFamily="34" charset="0"/>
              </a:rPr>
              <a:t>;</a:t>
            </a:r>
          </a:p>
        </p:txBody>
      </p:sp>
      <p:pic>
        <p:nvPicPr>
          <p:cNvPr id="21" name="Grafik 20" descr="Kopf mit Zahnrädern">
            <a:extLst>
              <a:ext uri="{FF2B5EF4-FFF2-40B4-BE49-F238E27FC236}">
                <a16:creationId xmlns:a16="http://schemas.microsoft.com/office/drawing/2014/main" id="{48D17C77-D075-4B8A-8F98-9CF9931C8A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0416" y="594519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/>
              <a:t>Selection</a:t>
            </a:r>
            <a:r>
              <a:rPr lang="de-DE" dirty="0"/>
              <a:t>: </a:t>
            </a:r>
            <a:r>
              <a:rPr lang="de-DE" dirty="0" err="1"/>
              <a:t>switch</a:t>
            </a:r>
            <a:r>
              <a:rPr lang="de-DE" dirty="0"/>
              <a:t> – </a:t>
            </a:r>
            <a:r>
              <a:rPr lang="de-DE" dirty="0" err="1"/>
              <a:t>case</a:t>
            </a:r>
            <a:r>
              <a:rPr lang="de-DE" dirty="0"/>
              <a:t> II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EBB364-105B-4CAE-812A-F674FF563F45}" type="slidenum">
              <a:rPr lang="de-DE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59395" name="Rechteck 5"/>
          <p:cNvSpPr>
            <a:spLocks noChangeArrowheads="1"/>
          </p:cNvSpPr>
          <p:nvPr/>
        </p:nvSpPr>
        <p:spPr bwMode="auto">
          <a:xfrm>
            <a:off x="1654808" y="1872497"/>
            <a:ext cx="965041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dirty="0">
              <a:latin typeface="Consolas" pitchFamily="49" charset="0"/>
            </a:endParaRP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(3 *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9: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 smtClean="0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You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are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 3 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years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old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    break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12: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You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are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4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years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old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    break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15:</a:t>
            </a:r>
          </a:p>
          <a:p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You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are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5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years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old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18: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You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are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5 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or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 6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years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old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    break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default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„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I‘m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 not 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sure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about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your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age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8" name="Gerade Verbindung mit Pfeil 7"/>
          <p:cNvCxnSpPr>
            <a:stCxn id="9" idx="1"/>
          </p:cNvCxnSpPr>
          <p:nvPr/>
        </p:nvCxnSpPr>
        <p:spPr>
          <a:xfrm flipH="1">
            <a:off x="3215680" y="1915434"/>
            <a:ext cx="1224136" cy="18522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4439816" y="1730768"/>
            <a:ext cx="40901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Expressions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can</a:t>
            </a:r>
            <a:r>
              <a:rPr lang="de-DE" dirty="0" smtClean="0">
                <a:latin typeface="Calibri" pitchFamily="34" charset="0"/>
              </a:rPr>
              <a:t> also </a:t>
            </a:r>
            <a:r>
              <a:rPr lang="de-DE" dirty="0" err="1" smtClean="0">
                <a:latin typeface="Calibri" pitchFamily="34" charset="0"/>
              </a:rPr>
              <a:t>contain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computation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0" name="Geschweifte Klammer rechts 9"/>
          <p:cNvSpPr/>
          <p:nvPr/>
        </p:nvSpPr>
        <p:spPr>
          <a:xfrm>
            <a:off x="9346812" y="4005263"/>
            <a:ext cx="215900" cy="129594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Textfeld 10"/>
          <p:cNvSpPr txBox="1">
            <a:spLocks noChangeArrowheads="1"/>
          </p:cNvSpPr>
          <p:nvPr/>
        </p:nvSpPr>
        <p:spPr bwMode="auto">
          <a:xfrm>
            <a:off x="9634150" y="4017964"/>
            <a:ext cx="26289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Without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de-DE" dirty="0" smtClean="0">
                <a:latin typeface="Calibri" pitchFamily="34" charset="0"/>
              </a:rPr>
              <a:t>,</a:t>
            </a:r>
            <a:r>
              <a:rPr lang="de-DE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following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statements</a:t>
            </a:r>
            <a:r>
              <a:rPr lang="de-DE" dirty="0" smtClean="0">
                <a:latin typeface="Calibri" pitchFamily="34" charset="0"/>
              </a:rPr>
              <a:t> will </a:t>
            </a:r>
            <a:r>
              <a:rPr lang="de-DE" dirty="0" err="1" smtClean="0">
                <a:latin typeface="Calibri" pitchFamily="34" charset="0"/>
              </a:rPr>
              <a:t>be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executed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until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next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endParaRPr lang="de-DE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Geschweifte Klammer rechts 11"/>
          <p:cNvSpPr/>
          <p:nvPr/>
        </p:nvSpPr>
        <p:spPr>
          <a:xfrm>
            <a:off x="8469233" y="2524399"/>
            <a:ext cx="215900" cy="124142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8832304" y="2969421"/>
            <a:ext cx="2627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Normal </a:t>
            </a:r>
            <a:r>
              <a:rPr lang="de-DE" dirty="0" err="1" smtClean="0">
                <a:latin typeface="Calibri" pitchFamily="34" charset="0"/>
              </a:rPr>
              <a:t>case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flipH="1" flipV="1">
            <a:off x="2530475" y="5625307"/>
            <a:ext cx="792164" cy="3246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>
            <a:spLocks noChangeArrowheads="1"/>
          </p:cNvSpPr>
          <p:nvPr/>
        </p:nvSpPr>
        <p:spPr bwMode="auto">
          <a:xfrm>
            <a:off x="3719736" y="6116693"/>
            <a:ext cx="71691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Default: </a:t>
            </a:r>
            <a:r>
              <a:rPr lang="de-DE" dirty="0" smtClean="0">
                <a:latin typeface="Calibri" pitchFamily="34" charset="0"/>
              </a:rPr>
              <a:t>Standard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. </a:t>
            </a:r>
            <a:r>
              <a:rPr lang="de-DE" dirty="0" err="1" smtClean="0">
                <a:latin typeface="Calibri" pitchFamily="34" charset="0"/>
              </a:rPr>
              <a:t>Here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everything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does</a:t>
            </a:r>
            <a:r>
              <a:rPr lang="de-DE" dirty="0" smtClean="0">
                <a:latin typeface="Calibri" pitchFamily="34" charset="0"/>
              </a:rPr>
              <a:t> not </a:t>
            </a:r>
            <a:r>
              <a:rPr lang="de-DE" dirty="0" err="1" smtClean="0">
                <a:latin typeface="Calibri" pitchFamily="34" charset="0"/>
              </a:rPr>
              <a:t>fulfull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conditions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covered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by</a:t>
            </a:r>
            <a:r>
              <a:rPr lang="de-DE" dirty="0" smtClean="0">
                <a:latin typeface="Calibri" pitchFamily="34" charset="0"/>
              </a:rPr>
              <a:t> all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de-DE" dirty="0" err="1" smtClean="0">
                <a:latin typeface="Calibri" pitchFamily="34" charset="0"/>
              </a:rPr>
              <a:t>s</a:t>
            </a:r>
            <a:r>
              <a:rPr lang="de-DE" dirty="0" smtClean="0">
                <a:latin typeface="Calibri" pitchFamily="34" charset="0"/>
              </a:rPr>
              <a:t>. (e.g.,: </a:t>
            </a:r>
            <a:r>
              <a:rPr lang="de-DE" dirty="0">
                <a:latin typeface="Calibri" pitchFamily="34" charset="0"/>
              </a:rPr>
              <a:t>6, 3, 3000, -21).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 animBg="1"/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/>
              <a:t>Selection</a:t>
            </a:r>
            <a:r>
              <a:rPr lang="de-DE" dirty="0"/>
              <a:t>: </a:t>
            </a:r>
            <a:r>
              <a:rPr lang="de-DE" dirty="0" err="1"/>
              <a:t>switch</a:t>
            </a:r>
            <a:r>
              <a:rPr lang="de-DE" dirty="0"/>
              <a:t> –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smtClean="0"/>
              <a:t>IV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Only</a:t>
            </a:r>
            <a:r>
              <a:rPr lang="de-DE" sz="2400" dirty="0" smtClean="0"/>
              <a:t> </a:t>
            </a:r>
            <a:r>
              <a:rPr lang="de-DE" sz="2400" dirty="0" err="1" smtClean="0"/>
              <a:t>certain</a:t>
            </a:r>
            <a:r>
              <a:rPr lang="de-DE" sz="2400" dirty="0" smtClean="0"/>
              <a:t> </a:t>
            </a:r>
            <a:r>
              <a:rPr lang="de-DE" sz="2400" dirty="0" err="1" smtClean="0"/>
              <a:t>expressions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used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endParaRPr lang="de-DE" sz="24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de-DE" sz="2400" dirty="0" err="1" smtClean="0"/>
              <a:t>Depends</a:t>
            </a:r>
            <a:r>
              <a:rPr lang="de-DE" sz="2400" dirty="0" smtClean="0"/>
              <a:t> on </a:t>
            </a:r>
            <a:r>
              <a:rPr lang="de-DE" sz="2400" dirty="0" err="1" smtClean="0"/>
              <a:t>return</a:t>
            </a:r>
            <a:r>
              <a:rPr lang="de-DE" sz="2400" dirty="0" smtClean="0"/>
              <a:t> type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expression</a:t>
            </a:r>
            <a:endParaRPr lang="de-DE" sz="2400" dirty="0"/>
          </a:p>
          <a:p>
            <a:pPr lvl="1"/>
            <a:r>
              <a:rPr lang="de-DE" sz="2000" dirty="0" err="1" smtClean="0"/>
              <a:t>Some</a:t>
            </a:r>
            <a:r>
              <a:rPr lang="de-DE" sz="2000" dirty="0" smtClean="0"/>
              <a:t> primitive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types</a:t>
            </a:r>
            <a:r>
              <a:rPr lang="de-DE" sz="2000" dirty="0" smtClean="0"/>
              <a:t> (</a:t>
            </a:r>
            <a:r>
              <a:rPr lang="de-DE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de-DE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, </a:t>
            </a:r>
            <a:r>
              <a:rPr lang="de-DE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de-DE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, </a:t>
            </a:r>
            <a:r>
              <a:rPr lang="de-DE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de-DE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, </a:t>
            </a:r>
            <a:r>
              <a:rPr lang="de-DE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, </a:t>
            </a:r>
            <a:r>
              <a:rPr lang="de-DE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de-DE" sz="2000" dirty="0" smtClean="0"/>
              <a:t>)</a:t>
            </a:r>
            <a:endParaRPr lang="de-DE" sz="2000" dirty="0"/>
          </a:p>
          <a:p>
            <a:pPr lvl="1"/>
            <a:r>
              <a:rPr lang="de-DE" sz="2000" dirty="0" smtClean="0"/>
              <a:t>A </a:t>
            </a:r>
            <a:r>
              <a:rPr lang="de-DE" sz="2000" dirty="0" err="1" smtClean="0"/>
              <a:t>few</a:t>
            </a:r>
            <a:r>
              <a:rPr lang="de-DE" sz="2000" dirty="0" smtClean="0"/>
              <a:t> </a:t>
            </a:r>
            <a:r>
              <a:rPr lang="de-DE" sz="2000" dirty="0" err="1" smtClean="0"/>
              <a:t>complex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types</a:t>
            </a:r>
            <a:r>
              <a:rPr lang="de-DE" sz="2000" dirty="0" smtClean="0"/>
              <a:t> (</a:t>
            </a:r>
            <a:r>
              <a:rPr lang="de-DE" sz="2000" dirty="0" err="1" smtClean="0"/>
              <a:t>specified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Java)</a:t>
            </a:r>
          </a:p>
          <a:p>
            <a:pPr lvl="2"/>
            <a:r>
              <a:rPr lang="de-DE" sz="1800" dirty="0" err="1" smtClean="0"/>
              <a:t>Character</a:t>
            </a:r>
            <a:r>
              <a:rPr lang="de-DE" sz="1800" dirty="0"/>
              <a:t>, Byte, Short, Integer, Long, String</a:t>
            </a:r>
          </a:p>
          <a:p>
            <a:pPr lvl="1"/>
            <a:r>
              <a:rPr lang="de-DE" sz="2000" dirty="0" err="1" smtClean="0"/>
              <a:t>Enumarations</a:t>
            </a:r>
            <a:r>
              <a:rPr lang="de-DE" sz="2000" dirty="0" smtClean="0"/>
              <a:t> (</a:t>
            </a:r>
            <a:r>
              <a:rPr lang="de-DE" sz="2000" dirty="0" err="1" smtClean="0"/>
              <a:t>more</a:t>
            </a:r>
            <a:r>
              <a:rPr lang="de-DE" sz="2000" dirty="0" smtClean="0"/>
              <a:t> </a:t>
            </a:r>
            <a:r>
              <a:rPr lang="de-DE" sz="2000" dirty="0" err="1" smtClean="0"/>
              <a:t>details</a:t>
            </a:r>
            <a:r>
              <a:rPr lang="de-DE" sz="2000" dirty="0" smtClean="0"/>
              <a:t> </a:t>
            </a:r>
            <a:r>
              <a:rPr lang="de-DE" sz="2000" dirty="0" err="1" smtClean="0"/>
              <a:t>later</a:t>
            </a:r>
            <a:r>
              <a:rPr lang="de-DE" sz="2000" dirty="0" smtClean="0"/>
              <a:t>) </a:t>
            </a:r>
            <a:endParaRPr lang="de-DE" sz="2000" dirty="0"/>
          </a:p>
          <a:p>
            <a:r>
              <a:rPr lang="de-DE" sz="2400" dirty="0" smtClean="0"/>
              <a:t>Case </a:t>
            </a:r>
            <a:r>
              <a:rPr lang="de-DE" sz="2400" dirty="0" err="1" smtClean="0"/>
              <a:t>expression</a:t>
            </a:r>
            <a:r>
              <a:rPr lang="de-DE" sz="2400" dirty="0" smtClean="0"/>
              <a:t> </a:t>
            </a:r>
            <a:r>
              <a:rPr lang="de-DE" sz="2400" dirty="0" err="1" smtClean="0"/>
              <a:t>needs</a:t>
            </a:r>
            <a:endParaRPr lang="de-DE" sz="2400" dirty="0"/>
          </a:p>
          <a:p>
            <a:pPr marL="0" indent="0">
              <a:buNone/>
            </a:pPr>
            <a:r>
              <a:rPr lang="de-DE" sz="2400" dirty="0"/>
              <a:t> </a:t>
            </a:r>
            <a:r>
              <a:rPr lang="de-DE" sz="2400" dirty="0" smtClean="0"/>
              <a:t>   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constant</a:t>
            </a:r>
            <a:endParaRPr lang="de-DE" sz="2400" dirty="0"/>
          </a:p>
          <a:p>
            <a:pPr lvl="1"/>
            <a:endParaRPr lang="de-DE" sz="2000" dirty="0"/>
          </a:p>
          <a:p>
            <a:endParaRPr lang="de-DE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074F05-0F0A-47D8-A7ED-3C50B3643F53}" type="slidenum">
              <a:rPr lang="de-DE"/>
              <a:pPr>
                <a:defRPr/>
              </a:pPr>
              <a:t>15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871864" y="4581129"/>
            <a:ext cx="72728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 err="1">
                <a:solidFill>
                  <a:srgbClr val="7F0055"/>
                </a:solidFill>
                <a:highlight>
                  <a:srgbClr val="D4D4D4"/>
                </a:highlight>
                <a:latin typeface="Consolas"/>
                <a:cs typeface="+mn-cs"/>
              </a:rPr>
              <a:t>switch</a:t>
            </a:r>
            <a:r>
              <a:rPr lang="de-DE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cs typeface="+mn-cs"/>
              </a:rPr>
              <a:t> (a)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>
                <a:solidFill>
                  <a:srgbClr val="7F0055"/>
                </a:solidFill>
                <a:latin typeface="Consolas"/>
                <a:cs typeface="+mn-cs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  <a:cs typeface="+mn-cs"/>
              </a:rPr>
              <a:t>case</a:t>
            </a:r>
            <a:r>
              <a:rPr lang="de-DE" sz="1400" b="1" dirty="0">
                <a:solidFill>
                  <a:srgbClr val="000000"/>
                </a:solidFill>
                <a:latin typeface="Consolas"/>
                <a:cs typeface="+mn-cs"/>
              </a:rPr>
              <a:t> ONE: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cs typeface="+mn-cs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/>
                <a:cs typeface="+mn-cs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/>
                <a:cs typeface="+mn-cs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/>
                <a:cs typeface="+mn-cs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cs typeface="+mn-cs"/>
              </a:rPr>
              <a:t>One</a:t>
            </a:r>
            <a:r>
              <a:rPr lang="de-DE" sz="1400" dirty="0">
                <a:solidFill>
                  <a:srgbClr val="2A00FF"/>
                </a:solidFill>
                <a:latin typeface="Consolas"/>
                <a:cs typeface="+mn-cs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  <a:r>
              <a:rPr lang="de-DE" sz="1400" i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de-DE" sz="1400" i="1" dirty="0">
                <a:solidFill>
                  <a:srgbClr val="3F7F5F"/>
                </a:solidFill>
                <a:latin typeface="Consolas"/>
                <a:cs typeface="+mn-cs"/>
              </a:rPr>
              <a:t>// Konstante -&gt; </a:t>
            </a:r>
            <a:r>
              <a:rPr lang="de-DE" sz="1400" i="1" u="sng" dirty="0">
                <a:solidFill>
                  <a:srgbClr val="3F7F5F"/>
                </a:solidFill>
                <a:latin typeface="Consolas"/>
                <a:cs typeface="+mn-cs"/>
              </a:rPr>
              <a:t>ok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>
                <a:solidFill>
                  <a:srgbClr val="7F0055"/>
                </a:solidFill>
                <a:latin typeface="Consolas"/>
                <a:cs typeface="+mn-cs"/>
              </a:rPr>
              <a:t>    break</a:t>
            </a:r>
            <a:r>
              <a:rPr lang="de-DE" sz="1400" b="1" dirty="0">
                <a:solidFill>
                  <a:srgbClr val="000000"/>
                </a:solidFill>
                <a:latin typeface="Consolas"/>
                <a:cs typeface="+mn-cs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>
                <a:solidFill>
                  <a:srgbClr val="7F0055"/>
                </a:solidFill>
                <a:latin typeface="Consolas"/>
                <a:cs typeface="+mn-cs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  <a:cs typeface="+mn-cs"/>
              </a:rPr>
              <a:t>case</a:t>
            </a:r>
            <a:r>
              <a:rPr lang="de-DE" sz="1400" b="1" dirty="0">
                <a:solidFill>
                  <a:srgbClr val="000000"/>
                </a:solidFill>
                <a:latin typeface="Consolas"/>
                <a:cs typeface="+mn-cs"/>
              </a:rPr>
              <a:t> ONE + 1: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  <a:cs typeface="+mn-cs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+mn-cs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cs typeface="+mn-cs"/>
              </a:rPr>
              <a:t>"Two"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  <a:r>
              <a:rPr lang="en-US" sz="1400" i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400" i="1" dirty="0">
                <a:solidFill>
                  <a:srgbClr val="3F7F5F"/>
                </a:solidFill>
                <a:latin typeface="Consolas"/>
                <a:cs typeface="+mn-cs"/>
              </a:rPr>
              <a:t>// </a:t>
            </a:r>
            <a:r>
              <a:rPr lang="en-US" sz="1400" i="1" dirty="0" err="1">
                <a:solidFill>
                  <a:srgbClr val="3F7F5F"/>
                </a:solidFill>
                <a:latin typeface="Consolas"/>
                <a:cs typeface="+mn-cs"/>
              </a:rPr>
              <a:t>Konstanter</a:t>
            </a:r>
            <a:r>
              <a:rPr lang="en-US" sz="1400" i="1" dirty="0">
                <a:solidFill>
                  <a:srgbClr val="3F7F5F"/>
                </a:solidFill>
                <a:latin typeface="Consolas"/>
                <a:cs typeface="+mn-cs"/>
              </a:rPr>
              <a:t> </a:t>
            </a:r>
            <a:r>
              <a:rPr lang="en-US" sz="1400" i="1" dirty="0" err="1">
                <a:solidFill>
                  <a:srgbClr val="3F7F5F"/>
                </a:solidFill>
                <a:latin typeface="Consolas"/>
                <a:cs typeface="+mn-cs"/>
              </a:rPr>
              <a:t>Ausdruck</a:t>
            </a:r>
            <a:r>
              <a:rPr lang="en-US" sz="1400" i="1" dirty="0">
                <a:solidFill>
                  <a:srgbClr val="3F7F5F"/>
                </a:solidFill>
                <a:latin typeface="Consolas"/>
                <a:cs typeface="+mn-cs"/>
              </a:rPr>
              <a:t> -&gt; </a:t>
            </a:r>
            <a:r>
              <a:rPr lang="en-US" sz="1400" i="1" u="sng" dirty="0">
                <a:solidFill>
                  <a:srgbClr val="3F7F5F"/>
                </a:solidFill>
                <a:latin typeface="Consolas"/>
                <a:cs typeface="+mn-cs"/>
              </a:rPr>
              <a:t>ok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>
                <a:solidFill>
                  <a:srgbClr val="7F0055"/>
                </a:solidFill>
                <a:latin typeface="Consolas"/>
                <a:cs typeface="+mn-cs"/>
              </a:rPr>
              <a:t>    break</a:t>
            </a:r>
            <a:r>
              <a:rPr lang="de-DE" sz="1400" b="1" dirty="0">
                <a:solidFill>
                  <a:srgbClr val="000000"/>
                </a:solidFill>
                <a:latin typeface="Consolas"/>
                <a:cs typeface="+mn-cs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>
                <a:solidFill>
                  <a:srgbClr val="7F0055"/>
                </a:solidFill>
                <a:latin typeface="Consolas"/>
                <a:cs typeface="+mn-cs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  <a:cs typeface="+mn-cs"/>
              </a:rPr>
              <a:t>case</a:t>
            </a:r>
            <a:r>
              <a:rPr lang="de-DE" sz="14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  <a:cs typeface="+mn-cs"/>
              </a:rPr>
              <a:t>three</a:t>
            </a:r>
            <a:r>
              <a:rPr lang="de-DE" sz="1400" b="1" dirty="0">
                <a:solidFill>
                  <a:srgbClr val="000000"/>
                </a:solidFill>
                <a:latin typeface="Consolas"/>
                <a:cs typeface="+mn-cs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  <a:cs typeface="+mn-cs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+mn-cs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cs typeface="+mn-cs"/>
              </a:rPr>
              <a:t>"Three"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  <a:r>
              <a:rPr lang="en-US" sz="1400" i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400" i="1" dirty="0">
                <a:solidFill>
                  <a:srgbClr val="3F7F5F"/>
                </a:solidFill>
                <a:latin typeface="Consolas"/>
                <a:cs typeface="+mn-cs"/>
              </a:rPr>
              <a:t>// </a:t>
            </a:r>
            <a:r>
              <a:rPr lang="en-US" sz="1400" i="1" dirty="0" err="1">
                <a:solidFill>
                  <a:srgbClr val="3F7F5F"/>
                </a:solidFill>
                <a:latin typeface="Consolas"/>
                <a:cs typeface="+mn-cs"/>
              </a:rPr>
              <a:t>Fehler</a:t>
            </a:r>
            <a:r>
              <a:rPr lang="en-US" sz="1400" i="1" dirty="0">
                <a:solidFill>
                  <a:srgbClr val="3F7F5F"/>
                </a:solidFill>
                <a:latin typeface="Consolas"/>
                <a:cs typeface="+mn-cs"/>
              </a:rPr>
              <a:t>: </a:t>
            </a:r>
            <a:r>
              <a:rPr lang="en-US" sz="1400" i="1" dirty="0" err="1">
                <a:solidFill>
                  <a:srgbClr val="3F7F5F"/>
                </a:solidFill>
                <a:latin typeface="Consolas"/>
                <a:cs typeface="+mn-cs"/>
              </a:rPr>
              <a:t>Kein</a:t>
            </a:r>
            <a:r>
              <a:rPr lang="en-US" sz="1400" i="1" dirty="0">
                <a:solidFill>
                  <a:srgbClr val="3F7F5F"/>
                </a:solidFill>
                <a:latin typeface="Consolas"/>
                <a:cs typeface="+mn-cs"/>
              </a:rPr>
              <a:t> </a:t>
            </a:r>
            <a:r>
              <a:rPr lang="en-US" sz="1400" i="1" dirty="0" err="1">
                <a:solidFill>
                  <a:srgbClr val="3F7F5F"/>
                </a:solidFill>
                <a:latin typeface="Consolas"/>
                <a:cs typeface="+mn-cs"/>
              </a:rPr>
              <a:t>konstanter</a:t>
            </a:r>
            <a:r>
              <a:rPr lang="en-US" sz="1400" i="1" dirty="0">
                <a:solidFill>
                  <a:srgbClr val="3F7F5F"/>
                </a:solidFill>
                <a:latin typeface="Consolas"/>
                <a:cs typeface="+mn-cs"/>
              </a:rPr>
              <a:t> </a:t>
            </a:r>
            <a:r>
              <a:rPr lang="en-US" sz="1400" i="1" dirty="0" err="1">
                <a:solidFill>
                  <a:srgbClr val="3F7F5F"/>
                </a:solidFill>
                <a:latin typeface="Consolas"/>
                <a:cs typeface="+mn-cs"/>
              </a:rPr>
              <a:t>Ausdruck</a:t>
            </a:r>
            <a:endParaRPr lang="en-US" sz="1400" i="1" dirty="0">
              <a:solidFill>
                <a:srgbClr val="3F7F5F"/>
              </a:solidFill>
              <a:latin typeface="Consolas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>
                <a:solidFill>
                  <a:srgbClr val="7F0055"/>
                </a:solidFill>
                <a:latin typeface="Consolas"/>
                <a:cs typeface="+mn-cs"/>
              </a:rPr>
              <a:t>    break</a:t>
            </a:r>
            <a:r>
              <a:rPr lang="de-DE" sz="1400" b="1" dirty="0">
                <a:solidFill>
                  <a:srgbClr val="000000"/>
                </a:solidFill>
                <a:latin typeface="Consolas"/>
                <a:cs typeface="+mn-cs"/>
              </a:rPr>
              <a:t>;</a:t>
            </a: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cs typeface="+mn-cs"/>
              </a:rPr>
              <a:t>}</a:t>
            </a:r>
            <a:endParaRPr lang="de-DE" sz="1400" dirty="0">
              <a:latin typeface="+mn-lt"/>
              <a:cs typeface="+mn-cs"/>
            </a:endParaRP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9672638" y="3630166"/>
            <a:ext cx="2328018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de-DE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final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ONE = 1;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three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3;</a:t>
            </a:r>
            <a:endParaRPr lang="de-DE" sz="1400" dirty="0">
              <a:latin typeface="Calibri" pitchFamily="34" charset="0"/>
            </a:endParaRPr>
          </a:p>
        </p:txBody>
      </p:sp>
      <p:cxnSp>
        <p:nvCxnSpPr>
          <p:cNvPr id="10" name="Gerade Verbindung mit Pfeil 9"/>
          <p:cNvCxnSpPr>
            <a:stCxn id="8" idx="1"/>
          </p:cNvCxnSpPr>
          <p:nvPr/>
        </p:nvCxnSpPr>
        <p:spPr>
          <a:xfrm flipH="1">
            <a:off x="7752184" y="4030216"/>
            <a:ext cx="1920454" cy="9509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8" idx="1"/>
          </p:cNvCxnSpPr>
          <p:nvPr/>
        </p:nvCxnSpPr>
        <p:spPr>
          <a:xfrm flipH="1">
            <a:off x="7896200" y="4030216"/>
            <a:ext cx="1776438" cy="2207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47104" y="5380663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10" descr="Kopf mit Zahnrädern">
            <a:extLst>
              <a:ext uri="{FF2B5EF4-FFF2-40B4-BE49-F238E27FC236}">
                <a16:creationId xmlns:a16="http://schemas.microsoft.com/office/drawing/2014/main" id="{CB96A16D-86C3-49A1-857B-B7A8E75468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40416" y="594519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6626" name="Textfeld 2"/>
          <p:cNvSpPr txBox="1">
            <a:spLocks noChangeArrowheads="1"/>
          </p:cNvSpPr>
          <p:nvPr/>
        </p:nvSpPr>
        <p:spPr bwMode="auto">
          <a:xfrm>
            <a:off x="4875602" y="2976989"/>
            <a:ext cx="16548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Loops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6950" y="6592889"/>
            <a:ext cx="2133600" cy="365125"/>
          </a:xfrm>
        </p:spPr>
        <p:txBody>
          <a:bodyPr/>
          <a:lstStyle/>
          <a:p>
            <a:pPr>
              <a:defRPr/>
            </a:pPr>
            <a:fld id="{F904371B-0910-46BB-9FB5-63759BD675F0}" type="slidenum">
              <a:rPr lang="de-DE"/>
              <a:pPr>
                <a:defRPr/>
              </a:pPr>
              <a:t>16</a:t>
            </a:fld>
            <a:endParaRPr lang="de-DE" dirty="0"/>
          </a:p>
        </p:txBody>
      </p:sp>
      <p:pic>
        <p:nvPicPr>
          <p:cNvPr id="3" name="Picture 2" descr="Bildergebnis für kreise schleife">
            <a:extLst>
              <a:ext uri="{FF2B5EF4-FFF2-40B4-BE49-F238E27FC236}">
                <a16:creationId xmlns:a16="http://schemas.microsoft.com/office/drawing/2014/main" id="{D1F12804-966C-45E3-8F01-A13FCC52D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008" y="-82549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5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smtClean="0"/>
              <a:t>Loops </a:t>
            </a:r>
            <a:r>
              <a:rPr lang="de-DE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err="1" smtClean="0"/>
                  <a:t>Frequent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problem</a:t>
                </a:r>
                <a:r>
                  <a:rPr lang="de-DE" dirty="0" smtClean="0"/>
                  <a:t>: </a:t>
                </a:r>
                <a:r>
                  <a:rPr lang="de-DE" dirty="0" err="1" smtClean="0"/>
                  <a:t>executing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same </a:t>
                </a:r>
                <a:r>
                  <a:rPr lang="de-DE" dirty="0" err="1" smtClean="0"/>
                  <a:t>statements</a:t>
                </a:r>
                <a:r>
                  <a:rPr lang="de-DE" dirty="0" smtClean="0"/>
                  <a:t> multiple </a:t>
                </a:r>
                <a:r>
                  <a:rPr lang="de-DE" dirty="0" err="1" smtClean="0"/>
                  <a:t>times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Add a </a:t>
                </a:r>
                <a:r>
                  <a:rPr lang="de-DE" dirty="0" err="1" smtClean="0"/>
                  <a:t>sequence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numbers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Play </a:t>
                </a:r>
                <a:r>
                  <a:rPr lang="de-DE" dirty="0" err="1" smtClean="0"/>
                  <a:t>each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song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music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collection</a:t>
                </a:r>
                <a:endParaRPr lang="de-DE" dirty="0"/>
              </a:p>
              <a:p>
                <a:r>
                  <a:rPr lang="de-DE" dirty="0" smtClean="0"/>
                  <a:t>Different </a:t>
                </a:r>
                <a:r>
                  <a:rPr lang="de-DE" dirty="0" err="1" smtClean="0"/>
                  <a:t>kinds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loops</a:t>
                </a:r>
                <a:r>
                  <a:rPr lang="de-DE" dirty="0" smtClean="0"/>
                  <a:t>: </a:t>
                </a:r>
                <a:r>
                  <a:rPr lang="de-DE" dirty="0" err="1" smtClean="0"/>
                  <a:t>while</a:t>
                </a:r>
                <a:r>
                  <a:rPr lang="de-DE" dirty="0"/>
                  <a:t>, do-</a:t>
                </a:r>
                <a:r>
                  <a:rPr lang="de-DE" dirty="0" err="1"/>
                  <a:t>while</a:t>
                </a:r>
                <a:r>
                  <a:rPr lang="de-DE" dirty="0"/>
                  <a:t>, </a:t>
                </a:r>
                <a:r>
                  <a:rPr lang="de-DE" dirty="0" err="1"/>
                  <a:t>for</a:t>
                </a:r>
                <a:r>
                  <a:rPr lang="de-DE" dirty="0"/>
                  <a:t>, </a:t>
                </a:r>
                <a:r>
                  <a:rPr lang="de-DE" dirty="0" err="1" smtClean="0"/>
                  <a:t>foreach</a:t>
                </a:r>
                <a:r>
                  <a:rPr lang="de-DE" dirty="0" smtClean="0"/>
                  <a:t>, etc.</a:t>
                </a:r>
                <a:endParaRPr lang="de-DE" dirty="0"/>
              </a:p>
              <a:p>
                <a:r>
                  <a:rPr lang="de-DE" dirty="0" err="1" smtClean="0"/>
                  <a:t>Example</a:t>
                </a:r>
                <a:r>
                  <a:rPr lang="de-DE" dirty="0" smtClean="0"/>
                  <a:t>: </a:t>
                </a:r>
                <a:r>
                  <a:rPr lang="en-US" dirty="0"/>
                  <a:t>Triangular number</a:t>
                </a:r>
              </a:p>
              <a:p>
                <a:pPr lvl="1"/>
                <a:r>
                  <a:rPr lang="de-DE" dirty="0" err="1" smtClean="0"/>
                  <a:t>Sum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numbers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1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n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/>
                          </a:rPr>
                          <m:t>𝑘</m:t>
                        </m:r>
                        <m:r>
                          <a:rPr lang="de-DE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de-DE" b="0" i="1" smtClean="0">
                            <a:latin typeface="Cambria Math"/>
                          </a:rPr>
                          <m:t>𝑘</m:t>
                        </m:r>
                        <m:r>
                          <a:rPr lang="de-DE" b="0" i="1" smtClean="0">
                            <a:latin typeface="Cambria Math"/>
                          </a:rPr>
                          <m:t>= 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+1)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://upload.wikimedia.org/wikipedia/commons/thumb/9/94/Triangular_number_10_as_sum_of_gnomons.svg/101px-Triangular_number_10_as_sum_of_gnomons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0188" y="4508500"/>
            <a:ext cx="1485900" cy="148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372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Actually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First </a:t>
            </a:r>
            <a:r>
              <a:rPr lang="de-DE" dirty="0" err="1" smtClean="0"/>
              <a:t>Lecture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Setze Zeiger auf rechte Ziffer</a:t>
            </a: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Nimm Ziffer unter Zeiger 1. Zahl</a:t>
            </a: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Nimm Ziffer unter Zeiger 2. Zahl</a:t>
            </a: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Addiere beide Ziffern und merke sie in Variable </a:t>
            </a:r>
            <a:r>
              <a:rPr lang="de-DE" sz="2000" dirty="0" err="1"/>
              <a:t>sum</a:t>
            </a:r>
            <a:r>
              <a:rPr lang="de-DE" sz="2000" dirty="0"/>
              <a:t> </a:t>
            </a: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Schreibe rechte Ziffer der Variablen </a:t>
            </a:r>
            <a:r>
              <a:rPr lang="de-DE" sz="2000" dirty="0" err="1"/>
              <a:t>sum</a:t>
            </a:r>
            <a:r>
              <a:rPr lang="de-DE" sz="2000" dirty="0"/>
              <a:t> unter den Strich</a:t>
            </a: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Setze Zeiger eine Stelle weiter links</a:t>
            </a: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Falls keine Ziffer unter Zeiger</a:t>
            </a:r>
          </a:p>
          <a:p>
            <a:pPr marL="685800" lvl="1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1800" dirty="0"/>
              <a:t>Falls linke Ziffer von </a:t>
            </a:r>
            <a:r>
              <a:rPr lang="de-DE" sz="1800" dirty="0" err="1"/>
              <a:t>sum</a:t>
            </a:r>
            <a:r>
              <a:rPr lang="de-DE" sz="1800" dirty="0"/>
              <a:t> &gt; 0: Schreibe Ziffer unter Strich</a:t>
            </a:r>
          </a:p>
          <a:p>
            <a:pPr marL="685800" lvl="1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1800" dirty="0">
                <a:solidFill>
                  <a:srgbClr val="FF0000"/>
                </a:solidFill>
              </a:rPr>
              <a:t>Fertig!</a:t>
            </a:r>
            <a:endParaRPr lang="de-DE" sz="1600" dirty="0">
              <a:solidFill>
                <a:srgbClr val="FF0000"/>
              </a:solidFill>
            </a:endParaRP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Falls linke Ziffer von </a:t>
            </a:r>
            <a:r>
              <a:rPr lang="de-DE" sz="2000" dirty="0" err="1"/>
              <a:t>sum</a:t>
            </a:r>
            <a:r>
              <a:rPr lang="de-DE" sz="2000" dirty="0"/>
              <a:t> &gt; 0: Nimm linke Ziffer von </a:t>
            </a:r>
            <a:r>
              <a:rPr lang="de-DE" sz="2000" dirty="0" err="1"/>
              <a:t>sum</a:t>
            </a:r>
            <a:endParaRPr lang="de-DE" sz="2000" dirty="0"/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Nimm Ziffer unter Zeiger 1. Zahl </a:t>
            </a: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Nimm Ziffer unter Zeige 2. Zahl </a:t>
            </a: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Addiere alle drei Ziffern und merke sie in Variable </a:t>
            </a:r>
            <a:r>
              <a:rPr lang="de-DE" sz="2000" dirty="0" err="1"/>
              <a:t>sum</a:t>
            </a:r>
            <a:endParaRPr lang="de-DE" sz="2000" dirty="0"/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Schreibe rechte Ziffer von </a:t>
            </a:r>
            <a:r>
              <a:rPr lang="de-DE" sz="2000" dirty="0" err="1"/>
              <a:t>sum</a:t>
            </a:r>
            <a:r>
              <a:rPr lang="de-DE" sz="2000" dirty="0"/>
              <a:t> unter den Strich</a:t>
            </a: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Gehe zu Schritt [6]</a:t>
            </a: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de-DE" sz="2000" dirty="0"/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de-DE" sz="20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E538B0-F02E-438D-BACD-00D51C3F738F}" type="slidenum">
              <a:rPr lang="de-DE"/>
              <a:pPr>
                <a:defRPr/>
              </a:pPr>
              <a:t>18</a:t>
            </a:fld>
            <a:endParaRPr lang="de-DE"/>
          </a:p>
        </p:txBody>
      </p:sp>
      <p:sp>
        <p:nvSpPr>
          <p:cNvPr id="30723" name="Textfeld 3"/>
          <p:cNvSpPr txBox="1">
            <a:spLocks noChangeArrowheads="1"/>
          </p:cNvSpPr>
          <p:nvPr/>
        </p:nvSpPr>
        <p:spPr bwMode="auto">
          <a:xfrm>
            <a:off x="9072563" y="1484313"/>
            <a:ext cx="5762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200">
                <a:latin typeface="Calibri" pitchFamily="34" charset="0"/>
              </a:rPr>
              <a:t>  1234</a:t>
            </a:r>
          </a:p>
          <a:p>
            <a:pPr algn="r"/>
            <a:r>
              <a:rPr lang="de-DE" sz="1200">
                <a:latin typeface="Calibri" pitchFamily="34" charset="0"/>
              </a:rPr>
              <a:t>+5678</a:t>
            </a:r>
          </a:p>
          <a:p>
            <a:pPr algn="r"/>
            <a:endParaRPr lang="de-DE" sz="1200">
              <a:latin typeface="Calibri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 flipH="1">
            <a:off x="9120189" y="1885950"/>
            <a:ext cx="447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9513888" y="1325563"/>
            <a:ext cx="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6" name="Textfeld 9"/>
          <p:cNvSpPr txBox="1">
            <a:spLocks noChangeArrowheads="1"/>
          </p:cNvSpPr>
          <p:nvPr/>
        </p:nvSpPr>
        <p:spPr bwMode="auto">
          <a:xfrm>
            <a:off x="9048751" y="3286125"/>
            <a:ext cx="5746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200">
                <a:latin typeface="Calibri" pitchFamily="34" charset="0"/>
              </a:rPr>
              <a:t>  1234</a:t>
            </a:r>
          </a:p>
          <a:p>
            <a:pPr algn="r"/>
            <a:r>
              <a:rPr lang="de-DE" sz="1200">
                <a:latin typeface="Calibri" pitchFamily="34" charset="0"/>
              </a:rPr>
              <a:t>+5678</a:t>
            </a:r>
          </a:p>
          <a:p>
            <a:pPr algn="r"/>
            <a:r>
              <a:rPr lang="de-DE" sz="1200">
                <a:latin typeface="Calibri" pitchFamily="34" charset="0"/>
              </a:rPr>
              <a:t>2</a:t>
            </a:r>
          </a:p>
        </p:txBody>
      </p:sp>
      <p:cxnSp>
        <p:nvCxnSpPr>
          <p:cNvPr id="12" name="Gerade Verbindung 11"/>
          <p:cNvCxnSpPr/>
          <p:nvPr/>
        </p:nvCxnSpPr>
        <p:spPr>
          <a:xfrm flipH="1">
            <a:off x="9120189" y="3686175"/>
            <a:ext cx="447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9409113" y="3094038"/>
            <a:ext cx="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9" name="Textfeld 13"/>
          <p:cNvSpPr txBox="1">
            <a:spLocks noChangeArrowheads="1"/>
          </p:cNvSpPr>
          <p:nvPr/>
        </p:nvSpPr>
        <p:spPr bwMode="auto">
          <a:xfrm>
            <a:off x="8904288" y="2636838"/>
            <a:ext cx="75406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200">
                <a:latin typeface="Calibri" pitchFamily="34" charset="0"/>
              </a:rPr>
              <a:t>sum = 12</a:t>
            </a:r>
          </a:p>
        </p:txBody>
      </p:sp>
      <p:sp>
        <p:nvSpPr>
          <p:cNvPr id="30730" name="Textfeld 14"/>
          <p:cNvSpPr txBox="1">
            <a:spLocks noChangeArrowheads="1"/>
          </p:cNvSpPr>
          <p:nvPr/>
        </p:nvSpPr>
        <p:spPr bwMode="auto">
          <a:xfrm>
            <a:off x="9067801" y="5878513"/>
            <a:ext cx="5746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200">
                <a:latin typeface="Calibri" pitchFamily="34" charset="0"/>
              </a:rPr>
              <a:t>  1234</a:t>
            </a:r>
          </a:p>
          <a:p>
            <a:pPr algn="r"/>
            <a:r>
              <a:rPr lang="de-DE" sz="1200">
                <a:latin typeface="Calibri" pitchFamily="34" charset="0"/>
              </a:rPr>
              <a:t>+5678</a:t>
            </a:r>
          </a:p>
          <a:p>
            <a:pPr algn="r"/>
            <a:r>
              <a:rPr lang="de-DE" sz="1200">
                <a:latin typeface="Calibri" pitchFamily="34" charset="0"/>
              </a:rPr>
              <a:t>12</a:t>
            </a:r>
          </a:p>
        </p:txBody>
      </p:sp>
      <p:cxnSp>
        <p:nvCxnSpPr>
          <p:cNvPr id="16" name="Gerade Verbindung 15"/>
          <p:cNvCxnSpPr/>
          <p:nvPr/>
        </p:nvCxnSpPr>
        <p:spPr>
          <a:xfrm flipH="1">
            <a:off x="9139239" y="6278563"/>
            <a:ext cx="447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2" name="Textfeld 16"/>
          <p:cNvSpPr txBox="1">
            <a:spLocks noChangeArrowheads="1"/>
          </p:cNvSpPr>
          <p:nvPr/>
        </p:nvSpPr>
        <p:spPr bwMode="auto">
          <a:xfrm>
            <a:off x="8904288" y="5602289"/>
            <a:ext cx="7540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200">
                <a:latin typeface="Calibri" pitchFamily="34" charset="0"/>
              </a:rPr>
              <a:t>sum = 11</a:t>
            </a:r>
          </a:p>
        </p:txBody>
      </p:sp>
      <p:sp>
        <p:nvSpPr>
          <p:cNvPr id="22" name="Freihandform 21"/>
          <p:cNvSpPr/>
          <p:nvPr/>
        </p:nvSpPr>
        <p:spPr>
          <a:xfrm>
            <a:off x="1581151" y="3482975"/>
            <a:ext cx="422275" cy="2986088"/>
          </a:xfrm>
          <a:custGeom>
            <a:avLst/>
            <a:gdLst>
              <a:gd name="connsiteX0" fmla="*/ 361683 w 422643"/>
              <a:gd name="connsiteY0" fmla="*/ 2987040 h 2987040"/>
              <a:gd name="connsiteX1" fmla="*/ 56883 w 422643"/>
              <a:gd name="connsiteY1" fmla="*/ 2080260 h 2987040"/>
              <a:gd name="connsiteX2" fmla="*/ 34023 w 422643"/>
              <a:gd name="connsiteY2" fmla="*/ 502920 h 2987040"/>
              <a:gd name="connsiteX3" fmla="*/ 422643 w 422643"/>
              <a:gd name="connsiteY3" fmla="*/ 0 h 298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643" h="2987040">
                <a:moveTo>
                  <a:pt x="361683" y="2987040"/>
                </a:moveTo>
                <a:cubicBezTo>
                  <a:pt x="236588" y="2740660"/>
                  <a:pt x="111493" y="2494280"/>
                  <a:pt x="56883" y="2080260"/>
                </a:cubicBezTo>
                <a:cubicBezTo>
                  <a:pt x="2273" y="1666240"/>
                  <a:pt x="-26937" y="849630"/>
                  <a:pt x="34023" y="502920"/>
                </a:cubicBezTo>
                <a:cubicBezTo>
                  <a:pt x="94983" y="156210"/>
                  <a:pt x="258813" y="78105"/>
                  <a:pt x="422643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0734" name="Textfeld 22"/>
          <p:cNvSpPr txBox="1">
            <a:spLocks noChangeArrowheads="1"/>
          </p:cNvSpPr>
          <p:nvPr/>
        </p:nvSpPr>
        <p:spPr bwMode="auto">
          <a:xfrm>
            <a:off x="9351964" y="2049464"/>
            <a:ext cx="263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200">
                <a:latin typeface="Calibri" pitchFamily="34" charset="0"/>
              </a:rPr>
              <a:t>4</a:t>
            </a:r>
          </a:p>
        </p:txBody>
      </p:sp>
      <p:sp>
        <p:nvSpPr>
          <p:cNvPr id="30735" name="Textfeld 23"/>
          <p:cNvSpPr txBox="1">
            <a:spLocks noChangeArrowheads="1"/>
          </p:cNvSpPr>
          <p:nvPr/>
        </p:nvSpPr>
        <p:spPr bwMode="auto">
          <a:xfrm>
            <a:off x="9359900" y="2336801"/>
            <a:ext cx="261938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200">
                <a:latin typeface="Calibri" pitchFamily="34" charset="0"/>
              </a:rPr>
              <a:t>8</a:t>
            </a:r>
          </a:p>
        </p:txBody>
      </p:sp>
      <p:sp>
        <p:nvSpPr>
          <p:cNvPr id="30736" name="Textfeld 24"/>
          <p:cNvSpPr txBox="1">
            <a:spLocks noChangeArrowheads="1"/>
          </p:cNvSpPr>
          <p:nvPr/>
        </p:nvSpPr>
        <p:spPr bwMode="auto">
          <a:xfrm>
            <a:off x="9345614" y="4983163"/>
            <a:ext cx="2635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200">
                <a:latin typeface="Calibri" pitchFamily="34" charset="0"/>
              </a:rPr>
              <a:t>3</a:t>
            </a:r>
          </a:p>
        </p:txBody>
      </p:sp>
      <p:sp>
        <p:nvSpPr>
          <p:cNvPr id="30737" name="Textfeld 25"/>
          <p:cNvSpPr txBox="1">
            <a:spLocks noChangeArrowheads="1"/>
          </p:cNvSpPr>
          <p:nvPr/>
        </p:nvSpPr>
        <p:spPr bwMode="auto">
          <a:xfrm>
            <a:off x="9351964" y="5272089"/>
            <a:ext cx="263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200">
                <a:latin typeface="Calibri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818742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/>
              <a:t>While</a:t>
            </a:r>
            <a:r>
              <a:rPr lang="de-DE" dirty="0"/>
              <a:t> – </a:t>
            </a:r>
            <a:r>
              <a:rPr lang="de-DE" dirty="0" smtClean="0"/>
              <a:t>Loop </a:t>
            </a:r>
            <a:endParaRPr lang="de-DE" dirty="0"/>
          </a:p>
        </p:txBody>
      </p:sp>
      <p:sp>
        <p:nvSpPr>
          <p:cNvPr id="3277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Rejecting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(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evaluated</a:t>
            </a:r>
            <a:r>
              <a:rPr lang="de-DE" dirty="0" smtClean="0"/>
              <a:t>,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body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</a:t>
            </a:r>
            <a:r>
              <a:rPr lang="de-DE" dirty="0" err="1" smtClean="0"/>
              <a:t>evaluates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true</a:t>
            </a:r>
            <a:r>
              <a:rPr lang="de-DE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5B56F-5E1A-4ABD-B08D-74E9CD0DF026}" type="slidenum">
              <a:rPr lang="de-DE"/>
              <a:pPr>
                <a:defRPr/>
              </a:pPr>
              <a:t>19</a:t>
            </a:fld>
            <a:endParaRPr lang="de-DE"/>
          </a:p>
        </p:txBody>
      </p:sp>
      <p:sp>
        <p:nvSpPr>
          <p:cNvPr id="32772" name="Rechteck 5"/>
          <p:cNvSpPr>
            <a:spLocks noChangeArrowheads="1"/>
          </p:cNvSpPr>
          <p:nvPr/>
        </p:nvSpPr>
        <p:spPr bwMode="auto">
          <a:xfrm>
            <a:off x="3434209" y="3128167"/>
            <a:ext cx="457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([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logical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expression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])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statement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3432176" y="4264633"/>
            <a:ext cx="5616575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triangularNumber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n) {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k = 0;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(k &lt;= n)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+ k;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k = k + 1;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" name="Rechteck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24192" y="4826259"/>
            <a:ext cx="1440160" cy="110087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noFill/>
                <a:latin typeface="+mn-lt"/>
                <a:cs typeface="+mn-cs"/>
              </a:rPr>
              <a:t> 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5087939" y="4826000"/>
            <a:ext cx="3024187" cy="9794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5303838" y="4984751"/>
            <a:ext cx="2952750" cy="10001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5808663" y="5381625"/>
            <a:ext cx="273526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 flipV="1">
            <a:off x="5375275" y="5661026"/>
            <a:ext cx="2736850" cy="14446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703389" y="5145088"/>
            <a:ext cx="1323975" cy="646112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+= k;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++k;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2" name="Textfeld 21"/>
          <p:cNvSpPr txBox="1">
            <a:spLocks noChangeArrowheads="1"/>
          </p:cNvSpPr>
          <p:nvPr/>
        </p:nvSpPr>
        <p:spPr bwMode="auto">
          <a:xfrm>
            <a:off x="1703388" y="4797425"/>
            <a:ext cx="14377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Alternatively</a:t>
            </a:r>
            <a:r>
              <a:rPr lang="de-DE" dirty="0" smtClean="0">
                <a:latin typeface="Calibri" pitchFamily="34" charset="0"/>
              </a:rPr>
              <a:t>: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5231904" y="4437113"/>
            <a:ext cx="1800200" cy="54446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 descr="Kopf mit Zahnrädern">
            <a:extLst>
              <a:ext uri="{FF2B5EF4-FFF2-40B4-BE49-F238E27FC236}">
                <a16:creationId xmlns:a16="http://schemas.microsoft.com/office/drawing/2014/main" id="{DC457872-B430-46B8-9EB6-572312336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40416" y="5945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503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r>
              <a:rPr lang="de-DE" dirty="0" smtClean="0"/>
              <a:t> in Java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b="1" dirty="0" err="1" smtClean="0"/>
              <a:t>head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a </a:t>
            </a:r>
            <a:r>
              <a:rPr lang="de-DE" b="1" dirty="0" err="1" smtClean="0"/>
              <a:t>body</a:t>
            </a:r>
            <a:endParaRPr lang="de-DE" b="1" dirty="0" smtClean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ReturnType</a:t>
            </a:r>
            <a:r>
              <a:rPr lang="de-DE" dirty="0" smtClean="0"/>
              <a:t> Name ([</a:t>
            </a:r>
            <a:r>
              <a:rPr lang="de-DE" dirty="0"/>
              <a:t>Parameter, …] ) { </a:t>
            </a:r>
            <a:r>
              <a:rPr lang="de-DE" dirty="0" smtClean="0"/>
              <a:t>[Body] </a:t>
            </a:r>
            <a:r>
              <a:rPr lang="de-DE" dirty="0"/>
              <a:t>}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b="1" dirty="0" err="1" smtClean="0">
                <a:latin typeface="Consolas" panose="020B0609020204030204" pitchFamily="49" charset="0"/>
              </a:rPr>
              <a:t>void</a:t>
            </a:r>
            <a:r>
              <a:rPr lang="de-DE" b="1" dirty="0" smtClean="0">
                <a:latin typeface="Consolas" panose="020B0609020204030204" pitchFamily="49" charset="0"/>
              </a:rPr>
              <a:t>: </a:t>
            </a:r>
            <a:r>
              <a:rPr lang="de-DE" dirty="0" err="1" smtClean="0">
                <a:latin typeface="+mj-lt"/>
              </a:rPr>
              <a:t>nothing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is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returned</a:t>
            </a:r>
            <a:endParaRPr lang="de-DE" dirty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b="1" dirty="0" err="1">
                <a:latin typeface="Consolas" panose="020B0609020204030204" pitchFamily="49" charset="0"/>
              </a:rPr>
              <a:t>return</a:t>
            </a:r>
            <a:r>
              <a:rPr lang="de-DE" dirty="0"/>
              <a:t> </a:t>
            </a:r>
            <a:r>
              <a:rPr lang="de-DE" dirty="0" err="1" smtClean="0"/>
              <a:t>indicates</a:t>
            </a:r>
            <a:r>
              <a:rPr lang="de-DE" dirty="0" smtClean="0"/>
              <a:t>, </a:t>
            </a:r>
            <a:r>
              <a:rPr lang="de-DE" dirty="0" err="1" smtClean="0"/>
              <a:t>what</a:t>
            </a:r>
            <a:r>
              <a:rPr lang="de-DE" dirty="0" smtClean="0"/>
              <a:t> a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in Java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applied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variables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constants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Arithmetic</a:t>
            </a:r>
            <a:r>
              <a:rPr lang="de-DE" dirty="0" smtClean="0"/>
              <a:t>, </a:t>
            </a:r>
            <a:r>
              <a:rPr lang="de-DE" dirty="0" err="1" smtClean="0"/>
              <a:t>logical</a:t>
            </a:r>
            <a:r>
              <a:rPr lang="de-DE" dirty="0" smtClean="0"/>
              <a:t>, relational, </a:t>
            </a:r>
            <a:r>
              <a:rPr lang="de-DE" dirty="0" err="1" smtClean="0"/>
              <a:t>assignment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binding</a:t>
            </a:r>
            <a:r>
              <a:rPr lang="de-DE" dirty="0" smtClean="0"/>
              <a:t> </a:t>
            </a:r>
            <a:r>
              <a:rPr lang="de-DE" dirty="0" err="1" smtClean="0"/>
              <a:t>priorities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9249EF-6561-4213-8625-32FA9AB7995C}" type="slidenum">
              <a:rPr lang="de-DE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smtClean="0"/>
              <a:t>do-</a:t>
            </a:r>
            <a:r>
              <a:rPr lang="de-DE" dirty="0" err="1" smtClean="0"/>
              <a:t>while</a:t>
            </a:r>
            <a:r>
              <a:rPr lang="de-DE" dirty="0" smtClean="0"/>
              <a:t>-loop </a:t>
            </a:r>
            <a:endParaRPr lang="de-DE" dirty="0"/>
          </a:p>
        </p:txBody>
      </p:sp>
      <p:sp>
        <p:nvSpPr>
          <p:cNvPr id="3481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Non-</a:t>
            </a:r>
            <a:r>
              <a:rPr lang="de-DE" dirty="0" err="1" smtClean="0"/>
              <a:t>rejecting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(i.e.,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body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at least </a:t>
            </a:r>
            <a:r>
              <a:rPr lang="de-DE" dirty="0" err="1" smtClean="0"/>
              <a:t>once</a:t>
            </a:r>
            <a:r>
              <a:rPr lang="de-DE" dirty="0" smtClean="0"/>
              <a:t>; post-test)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E3C9F2-39D3-4224-B4E4-BA8D354B5772}" type="slidenum">
              <a:rPr lang="de-DE"/>
              <a:pPr>
                <a:defRPr/>
              </a:pPr>
              <a:t>20</a:t>
            </a:fld>
            <a:endParaRPr lang="de-DE"/>
          </a:p>
        </p:txBody>
      </p:sp>
      <p:sp>
        <p:nvSpPr>
          <p:cNvPr id="34820" name="Rechteck 5"/>
          <p:cNvSpPr>
            <a:spLocks noChangeArrowheads="1"/>
          </p:cNvSpPr>
          <p:nvPr/>
        </p:nvSpPr>
        <p:spPr bwMode="auto">
          <a:xfrm>
            <a:off x="2639616" y="4142353"/>
            <a:ext cx="5291534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triangularNumber2(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n) {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k = 0;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do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+ k;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k = k + 1;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(k &lt;= n);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34821" name="Rechteck 6"/>
          <p:cNvSpPr>
            <a:spLocks noChangeArrowheads="1"/>
          </p:cNvSpPr>
          <p:nvPr/>
        </p:nvSpPr>
        <p:spPr bwMode="auto">
          <a:xfrm>
            <a:off x="2639616" y="3042742"/>
            <a:ext cx="457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do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statement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([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logical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expression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])</a:t>
            </a:r>
            <a:r>
              <a:rPr lang="de-DE" dirty="0" smtClean="0">
                <a:latin typeface="Calibri" pitchFamily="34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6744072" y="3213100"/>
            <a:ext cx="1512518" cy="4590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8543926" y="2811463"/>
            <a:ext cx="17002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„;“ </a:t>
            </a:r>
            <a:r>
              <a:rPr lang="de-DE" dirty="0" err="1" smtClean="0">
                <a:latin typeface="Calibri" pitchFamily="34" charset="0"/>
              </a:rPr>
              <a:t>Don‘t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forget</a:t>
            </a:r>
            <a:r>
              <a:rPr lang="de-DE" dirty="0" smtClean="0">
                <a:latin typeface="Calibri" pitchFamily="34" charset="0"/>
              </a:rPr>
              <a:t>!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11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99475" y="3179764"/>
            <a:ext cx="6477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7392144" y="4797153"/>
            <a:ext cx="25557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(k &lt;= n) {</a:t>
            </a:r>
          </a:p>
          <a:p>
            <a:pPr lvl="0"/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+ k;</a:t>
            </a:r>
          </a:p>
          <a:p>
            <a:pPr lvl="0"/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k = k + 1;</a:t>
            </a:r>
          </a:p>
          <a:p>
            <a:pPr lvl="0"/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pic>
        <p:nvPicPr>
          <p:cNvPr id="12" name="Grafik 11" descr="Kopf mit Zahnrädern">
            <a:extLst>
              <a:ext uri="{FF2B5EF4-FFF2-40B4-BE49-F238E27FC236}">
                <a16:creationId xmlns:a16="http://schemas.microsoft.com/office/drawing/2014/main" id="{85F47852-743F-4951-84AF-2D84AB9875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40416" y="5945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560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Code Print?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11A7D-4FED-466F-8B89-599A601001A4}" type="slidenum">
              <a:rPr lang="de-DE"/>
              <a:pPr>
                <a:defRPr/>
              </a:pPr>
              <a:t>21</a:t>
            </a:fld>
            <a:endParaRPr lang="de-DE"/>
          </a:p>
        </p:txBody>
      </p:sp>
      <p:sp>
        <p:nvSpPr>
          <p:cNvPr id="36867" name="Rechteck 5"/>
          <p:cNvSpPr>
            <a:spLocks noChangeArrowheads="1"/>
          </p:cNvSpPr>
          <p:nvPr/>
        </p:nvSpPr>
        <p:spPr bwMode="auto">
          <a:xfrm>
            <a:off x="2279650" y="1990209"/>
            <a:ext cx="5670550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questionInLecture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line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1;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line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&lt;= 5) {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star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1;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star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&lt;= 2 *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line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"*"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++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star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++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line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36868" name="Rechteck 6"/>
          <p:cNvSpPr>
            <a:spLocks noChangeArrowheads="1"/>
          </p:cNvSpPr>
          <p:nvPr/>
        </p:nvSpPr>
        <p:spPr bwMode="auto">
          <a:xfrm>
            <a:off x="2776538" y="5951021"/>
            <a:ext cx="740298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 –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Print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to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console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 –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Print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to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console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and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make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line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7464426" y="3574534"/>
            <a:ext cx="2716213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latin typeface="Calibri" pitchFamily="34" charset="0"/>
              </a:rPr>
              <a:t>**</a:t>
            </a:r>
          </a:p>
          <a:p>
            <a:r>
              <a:rPr lang="de-DE">
                <a:latin typeface="Calibri" pitchFamily="34" charset="0"/>
              </a:rPr>
              <a:t>****</a:t>
            </a:r>
          </a:p>
          <a:p>
            <a:r>
              <a:rPr lang="de-DE">
                <a:latin typeface="Calibri" pitchFamily="34" charset="0"/>
              </a:rPr>
              <a:t>******</a:t>
            </a:r>
          </a:p>
          <a:p>
            <a:r>
              <a:rPr lang="de-DE">
                <a:latin typeface="Calibri" pitchFamily="34" charset="0"/>
              </a:rPr>
              <a:t>********</a:t>
            </a:r>
          </a:p>
          <a:p>
            <a:r>
              <a:rPr lang="de-DE">
                <a:latin typeface="Calibri" pitchFamily="34" charset="0"/>
              </a:rPr>
              <a:t>**********</a:t>
            </a:r>
          </a:p>
        </p:txBody>
      </p:sp>
    </p:spTree>
    <p:extLst>
      <p:ext uri="{BB962C8B-B14F-4D97-AF65-F5344CB8AC3E}">
        <p14:creationId xmlns:p14="http://schemas.microsoft.com/office/powerpoint/2010/main" val="4718630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Hints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Termination: </a:t>
            </a:r>
            <a:r>
              <a:rPr lang="de-DE" dirty="0" err="1" smtClean="0"/>
              <a:t>avoid</a:t>
            </a:r>
            <a:r>
              <a:rPr lang="de-DE" dirty="0" smtClean="0"/>
              <a:t> infinite </a:t>
            </a:r>
            <a:r>
              <a:rPr lang="de-DE" dirty="0" err="1" smtClean="0"/>
              <a:t>loops</a:t>
            </a: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Safe </a:t>
            </a:r>
            <a:r>
              <a:rPr lang="de-DE" dirty="0" err="1" smtClean="0"/>
              <a:t>Stop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: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Take care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overflow</a:t>
            </a:r>
            <a:r>
              <a:rPr lang="de-DE" dirty="0" smtClean="0"/>
              <a:t> (e.g., </a:t>
            </a:r>
            <a:r>
              <a:rPr lang="de-DE" dirty="0" err="1" smtClean="0"/>
              <a:t>values</a:t>
            </a:r>
            <a:r>
              <a:rPr lang="de-DE" dirty="0" smtClean="0"/>
              <a:t> &gt; </a:t>
            </a:r>
            <a:r>
              <a:rPr lang="de-DE" dirty="0"/>
              <a:t>9)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Consider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inaccuracies</a:t>
            </a:r>
            <a:r>
              <a:rPr lang="de-DE" dirty="0" smtClean="0"/>
              <a:t> in </a:t>
            </a:r>
            <a:r>
              <a:rPr lang="de-DE" dirty="0" err="1" smtClean="0"/>
              <a:t>computation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2E620-6146-40E9-A5BC-A43BC1BAB940}" type="slidenum">
              <a:rPr lang="de-DE"/>
              <a:pPr>
                <a:defRPr/>
              </a:pPr>
              <a:t>22</a:t>
            </a:fld>
            <a:endParaRPr lang="de-DE"/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2960688" y="2458243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dirty="0">
              <a:latin typeface="Consolas" pitchFamily="49" charset="0"/>
            </a:endParaRP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2145260" y="3915320"/>
            <a:ext cx="35274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unsafeAbort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!= 9)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++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6906418" y="3915320"/>
            <a:ext cx="3311525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safeAbort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&lt; 9)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{++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;}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5288362" y="4753723"/>
            <a:ext cx="11699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5450288" y="4383835"/>
            <a:ext cx="8268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better</a:t>
            </a:r>
            <a:r>
              <a:rPr lang="de-DE" dirty="0" smtClean="0">
                <a:latin typeface="Calibri" pitchFamily="34" charset="0"/>
              </a:rPr>
              <a:t>: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auto">
          <a:xfrm>
            <a:off x="1919288" y="5686769"/>
            <a:ext cx="457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b="1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de-DE" b="1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loop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double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d = 0.0;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(d != 1.0)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d += 0.1;}}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4660901" y="6412256"/>
            <a:ext cx="117157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>
            <a:spLocks noChangeArrowheads="1"/>
          </p:cNvSpPr>
          <p:nvPr/>
        </p:nvSpPr>
        <p:spPr bwMode="auto">
          <a:xfrm>
            <a:off x="4824413" y="6043956"/>
            <a:ext cx="8268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better</a:t>
            </a:r>
            <a:r>
              <a:rPr lang="de-DE" dirty="0" smtClean="0">
                <a:latin typeface="Calibri" pitchFamily="34" charset="0"/>
              </a:rPr>
              <a:t>: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5672685" y="5686769"/>
            <a:ext cx="5003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loop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double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d = 0.0;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(d &gt;= 0.99 || d &lt;= 1.01)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d += 0.1;}}</a:t>
            </a:r>
          </a:p>
        </p:txBody>
      </p:sp>
    </p:spTree>
    <p:extLst>
      <p:ext uri="{BB962C8B-B14F-4D97-AF65-F5344CB8AC3E}">
        <p14:creationId xmlns:p14="http://schemas.microsoft.com/office/powerpoint/2010/main" val="3580627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6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7788696" y="4653137"/>
            <a:ext cx="25557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(k &lt;= n) {</a:t>
            </a:r>
          </a:p>
          <a:p>
            <a:pPr lvl="0"/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+ k;</a:t>
            </a:r>
          </a:p>
          <a:p>
            <a:pPr lvl="0"/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k = k + 1;</a:t>
            </a:r>
          </a:p>
          <a:p>
            <a:pPr lvl="0"/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0961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Counting</a:t>
            </a:r>
            <a:r>
              <a:rPr lang="de-DE" dirty="0" smtClean="0"/>
              <a:t> Loop: </a:t>
            </a:r>
            <a:r>
              <a:rPr lang="de-DE" dirty="0" err="1"/>
              <a:t>for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Counts </a:t>
            </a:r>
            <a:r>
              <a:rPr lang="de-DE" dirty="0"/>
              <a:t>( </a:t>
            </a:r>
            <a:r>
              <a:rPr lang="de-DE" dirty="0" smtClean="0">
                <a:solidFill>
                  <a:srgbClr val="00B0F0"/>
                </a:solidFill>
              </a:rPr>
              <a:t>[Start] </a:t>
            </a:r>
            <a:r>
              <a:rPr lang="de-DE" dirty="0"/>
              <a:t>; </a:t>
            </a:r>
            <a:r>
              <a:rPr lang="de-DE" dirty="0" smtClean="0">
                <a:solidFill>
                  <a:srgbClr val="00B050"/>
                </a:solidFill>
              </a:rPr>
              <a:t>[END] </a:t>
            </a:r>
            <a:r>
              <a:rPr lang="de-DE" dirty="0"/>
              <a:t>; </a:t>
            </a:r>
            <a:r>
              <a:rPr lang="de-DE" dirty="0">
                <a:solidFill>
                  <a:srgbClr val="7030A0"/>
                </a:solidFill>
              </a:rPr>
              <a:t>[DELTA </a:t>
            </a:r>
            <a:r>
              <a:rPr lang="de-DE" dirty="0" smtClean="0">
                <a:solidFill>
                  <a:srgbClr val="7030A0"/>
                </a:solidFill>
              </a:rPr>
              <a:t>COUNTER]</a:t>
            </a:r>
            <a:r>
              <a:rPr lang="de-DE" dirty="0" smtClean="0"/>
              <a:t> </a:t>
            </a:r>
            <a:r>
              <a:rPr lang="de-DE" dirty="0"/>
              <a:t>) { 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[Statements] </a:t>
            </a:r>
            <a:r>
              <a:rPr lang="de-DE" dirty="0"/>
              <a:t>}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000" dirty="0" smtClean="0">
                <a:solidFill>
                  <a:srgbClr val="00B0F0"/>
                </a:solidFill>
                <a:latin typeface="Consolas"/>
              </a:rPr>
              <a:t>[</a:t>
            </a:r>
            <a:r>
              <a:rPr lang="de-DE" sz="2000" dirty="0" err="1" smtClean="0">
                <a:solidFill>
                  <a:srgbClr val="00B0F0"/>
                </a:solidFill>
                <a:latin typeface="Consolas"/>
              </a:rPr>
              <a:t>Initialization</a:t>
            </a:r>
            <a:r>
              <a:rPr lang="de-DE" sz="2000" dirty="0" smtClean="0">
                <a:solidFill>
                  <a:srgbClr val="00B0F0"/>
                </a:solidFill>
                <a:latin typeface="Consolas"/>
              </a:rPr>
              <a:t>]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once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sz="2000" dirty="0" smtClean="0">
                <a:solidFill>
                  <a:srgbClr val="00B050"/>
                </a:solidFill>
                <a:latin typeface="Consolas"/>
              </a:rPr>
              <a:t>[</a:t>
            </a:r>
            <a:r>
              <a:rPr lang="de-DE" sz="2000" dirty="0" err="1" smtClean="0">
                <a:solidFill>
                  <a:srgbClr val="00B050"/>
                </a:solidFill>
                <a:latin typeface="Consolas"/>
              </a:rPr>
              <a:t>logical</a:t>
            </a:r>
            <a:r>
              <a:rPr lang="de-DE" sz="2000" dirty="0" smtClean="0">
                <a:solidFill>
                  <a:srgbClr val="00B05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B050"/>
                </a:solidFill>
                <a:latin typeface="Consolas"/>
              </a:rPr>
              <a:t>expression</a:t>
            </a:r>
            <a:r>
              <a:rPr lang="de-DE" sz="2000" dirty="0" smtClean="0">
                <a:solidFill>
                  <a:srgbClr val="00B050"/>
                </a:solidFill>
                <a:latin typeface="Consolas"/>
              </a:rPr>
              <a:t>]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dirty="0" err="1" smtClean="0"/>
              <a:t>evaluates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false</a:t>
            </a:r>
            <a:r>
              <a:rPr lang="de-DE" dirty="0" smtClean="0"/>
              <a:t>, </a:t>
            </a:r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[</a:t>
            </a:r>
            <a:r>
              <a:rPr lang="de-DE" sz="20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statements</a:t>
            </a:r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]</a:t>
            </a:r>
            <a:r>
              <a:rPr lang="de-DE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b="1" dirty="0" smtClean="0">
                <a:solidFill>
                  <a:srgbClr val="FF0000"/>
                </a:solidFill>
              </a:rPr>
              <a:t>After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sz="2000" dirty="0" smtClean="0">
                <a:solidFill>
                  <a:srgbClr val="7030A0"/>
                </a:solidFill>
                <a:latin typeface="Consolas"/>
              </a:rPr>
              <a:t>[</a:t>
            </a:r>
            <a:r>
              <a:rPr lang="de-DE" sz="2000" dirty="0" err="1" smtClean="0">
                <a:solidFill>
                  <a:srgbClr val="7030A0"/>
                </a:solidFill>
                <a:latin typeface="Consolas"/>
              </a:rPr>
              <a:t>assignment</a:t>
            </a:r>
            <a:r>
              <a:rPr lang="de-DE" sz="2000" dirty="0" smtClean="0">
                <a:solidFill>
                  <a:srgbClr val="7030A0"/>
                </a:solidFill>
                <a:latin typeface="Consolas"/>
              </a:rPr>
              <a:t>]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8A94D-44C6-4522-BA93-B38C6CD8A12F}" type="slidenum">
              <a:rPr lang="de-DE"/>
              <a:pPr>
                <a:defRPr/>
              </a:pPr>
              <a:t>23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48369" y="3887217"/>
            <a:ext cx="7920037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  <a:cs typeface="+mn-cs"/>
              </a:rPr>
              <a:t>for</a:t>
            </a:r>
            <a:r>
              <a:rPr lang="de-DE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de-DE" dirty="0" smtClean="0">
                <a:solidFill>
                  <a:srgbClr val="00B0F0"/>
                </a:solidFill>
                <a:latin typeface="Consolas"/>
                <a:cs typeface="+mn-cs"/>
              </a:rPr>
              <a:t>[</a:t>
            </a:r>
            <a:r>
              <a:rPr lang="de-DE" dirty="0" err="1">
                <a:solidFill>
                  <a:srgbClr val="00B0F0"/>
                </a:solidFill>
                <a:latin typeface="Consolas"/>
              </a:rPr>
              <a:t>Initialization</a:t>
            </a:r>
            <a:r>
              <a:rPr lang="de-DE" dirty="0" smtClean="0">
                <a:solidFill>
                  <a:srgbClr val="00B0F0"/>
                </a:solidFill>
                <a:latin typeface="Consolas"/>
                <a:cs typeface="+mn-cs"/>
              </a:rPr>
              <a:t>]</a:t>
            </a:r>
            <a:r>
              <a:rPr lang="de-DE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r>
              <a:rPr lang="de-DE" dirty="0" smtClean="0">
                <a:solidFill>
                  <a:srgbClr val="00B050"/>
                </a:solidFill>
                <a:latin typeface="Consolas"/>
                <a:cs typeface="+mn-cs"/>
              </a:rPr>
              <a:t>[</a:t>
            </a:r>
            <a:r>
              <a:rPr lang="de-DE" dirty="0" err="1" smtClean="0">
                <a:solidFill>
                  <a:srgbClr val="00B050"/>
                </a:solidFill>
                <a:latin typeface="Consolas"/>
                <a:cs typeface="+mn-cs"/>
              </a:rPr>
              <a:t>logical</a:t>
            </a:r>
            <a:r>
              <a:rPr lang="de-DE" dirty="0" smtClean="0">
                <a:solidFill>
                  <a:srgbClr val="00B050"/>
                </a:solidFill>
                <a:latin typeface="Consolas"/>
                <a:cs typeface="+mn-cs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Consolas"/>
                <a:cs typeface="+mn-cs"/>
              </a:rPr>
              <a:t>expression</a:t>
            </a:r>
            <a:r>
              <a:rPr lang="de-DE" dirty="0" smtClean="0">
                <a:solidFill>
                  <a:srgbClr val="00B050"/>
                </a:solidFill>
                <a:latin typeface="Consolas"/>
                <a:cs typeface="+mn-cs"/>
              </a:rPr>
              <a:t>]</a:t>
            </a:r>
            <a:r>
              <a:rPr lang="de-DE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r>
              <a:rPr lang="de-DE" dirty="0" smtClean="0">
                <a:solidFill>
                  <a:srgbClr val="7030A0"/>
                </a:solidFill>
                <a:latin typeface="Consolas"/>
                <a:cs typeface="+mn-cs"/>
              </a:rPr>
              <a:t>[</a:t>
            </a:r>
            <a:r>
              <a:rPr lang="de-DE" dirty="0" err="1" smtClean="0">
                <a:solidFill>
                  <a:srgbClr val="7030A0"/>
                </a:solidFill>
                <a:latin typeface="Consolas"/>
                <a:cs typeface="+mn-cs"/>
              </a:rPr>
              <a:t>assignment</a:t>
            </a:r>
            <a:r>
              <a:rPr lang="de-DE" dirty="0" smtClean="0">
                <a:solidFill>
                  <a:srgbClr val="7030A0"/>
                </a:solidFill>
                <a:latin typeface="Consolas"/>
                <a:cs typeface="+mn-cs"/>
              </a:rPr>
              <a:t>]</a:t>
            </a:r>
            <a:r>
              <a:rPr lang="de-DE" dirty="0" smtClean="0">
                <a:solidFill>
                  <a:srgbClr val="000000"/>
                </a:solidFill>
                <a:latin typeface="Consolas"/>
                <a:cs typeface="+mn-cs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/>
                <a:cs typeface="+mn-cs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  <a:latin typeface="Consolas"/>
                <a:cs typeface="+mn-cs"/>
              </a:rPr>
              <a:t>  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+mn-cs"/>
              </a:rPr>
              <a:t>[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+mn-cs"/>
              </a:rPr>
              <a:t>statements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+mn-cs"/>
              </a:rPr>
              <a:t>]</a:t>
            </a:r>
            <a:r>
              <a:rPr lang="de-DE" dirty="0" smtClean="0">
                <a:solidFill>
                  <a:srgbClr val="000000"/>
                </a:solidFill>
                <a:latin typeface="Consolas"/>
                <a:cs typeface="+mn-cs"/>
              </a:rPr>
              <a:t>;</a:t>
            </a:r>
            <a:endParaRPr lang="de-DE" dirty="0">
              <a:solidFill>
                <a:srgbClr val="000000"/>
              </a:solidFill>
              <a:latin typeface="Consolas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000000"/>
                </a:solidFill>
                <a:latin typeface="Consolas"/>
                <a:cs typeface="+mn-cs"/>
              </a:rPr>
              <a:t>}</a:t>
            </a:r>
            <a:endParaRPr lang="de-DE" dirty="0">
              <a:latin typeface="+mn-lt"/>
              <a:cs typeface="+mn-cs"/>
            </a:endParaRP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2279650" y="4640264"/>
            <a:ext cx="590458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triangularNumber3(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n) {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r>
              <a:rPr lang="nn-NO" b="1" dirty="0">
                <a:solidFill>
                  <a:srgbClr val="7F0055"/>
                </a:solidFill>
                <a:latin typeface="Consolas" pitchFamily="49" charset="0"/>
              </a:rPr>
              <a:t>  for</a:t>
            </a:r>
            <a:r>
              <a:rPr lang="nn-NO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itchFamily="49" charset="0"/>
              </a:rPr>
              <a:t>k = 0; k &lt;= n; ++k)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 pitchFamily="49" charset="0"/>
              </a:rPr>
              <a:t>    sum = sum + k; </a:t>
            </a:r>
            <a:r>
              <a:rPr lang="nn-NO" dirty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lang="nn-NO" dirty="0" smtClean="0">
                <a:solidFill>
                  <a:srgbClr val="3F7F5F"/>
                </a:solidFill>
                <a:latin typeface="Consolas" pitchFamily="49" charset="0"/>
              </a:rPr>
              <a:t>alternative: </a:t>
            </a:r>
            <a:r>
              <a:rPr lang="nn-NO" dirty="0">
                <a:solidFill>
                  <a:srgbClr val="3F7F5F"/>
                </a:solidFill>
                <a:latin typeface="Consolas" pitchFamily="49" charset="0"/>
              </a:rPr>
              <a:t>sum += k;</a:t>
            </a:r>
          </a:p>
          <a:p>
            <a:endParaRPr lang="nn-NO" sz="9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H="1" flipV="1">
            <a:off x="4440240" y="5376864"/>
            <a:ext cx="2303832" cy="114848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5087938" y="5376865"/>
            <a:ext cx="1728142" cy="34831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4727576" y="5656264"/>
            <a:ext cx="2304528" cy="5366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576" y="5644406"/>
            <a:ext cx="144462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Grafik 12" descr="Kopf mit Zahnrädern">
            <a:extLst>
              <a:ext uri="{FF2B5EF4-FFF2-40B4-BE49-F238E27FC236}">
                <a16:creationId xmlns:a16="http://schemas.microsoft.com/office/drawing/2014/main" id="{C2C142DF-58F2-40AC-A0D9-8D3BA4A545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40416" y="5945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663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Hints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 variable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in </a:t>
            </a:r>
            <a:r>
              <a:rPr lang="de-DE" dirty="0" err="1" smtClean="0"/>
              <a:t>head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then</a:t>
            </a:r>
            <a:r>
              <a:rPr lang="de-DE" dirty="0" smtClean="0"/>
              <a:t> valid </a:t>
            </a:r>
            <a:r>
              <a:rPr lang="de-DE" b="1" dirty="0" err="1" smtClean="0"/>
              <a:t>only</a:t>
            </a:r>
            <a:r>
              <a:rPr lang="de-DE" b="1" dirty="0" smtClean="0"/>
              <a:t> in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loop</a:t>
            </a:r>
            <a:r>
              <a:rPr lang="de-DE" b="1" dirty="0" smtClean="0"/>
              <a:t> </a:t>
            </a:r>
            <a:r>
              <a:rPr lang="de-DE" b="1" dirty="0" err="1" smtClean="0"/>
              <a:t>body</a:t>
            </a:r>
            <a:r>
              <a:rPr lang="de-DE" dirty="0" smtClean="0"/>
              <a:t> (not outside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The variable </a:t>
            </a:r>
            <a:r>
              <a:rPr lang="de-DE" dirty="0" err="1" smtClean="0"/>
              <a:t>initialized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head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body</a:t>
            </a:r>
            <a:r>
              <a:rPr lang="de-DE" dirty="0" smtClean="0"/>
              <a:t> (but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not do </a:t>
            </a:r>
            <a:r>
              <a:rPr lang="de-DE" dirty="0" err="1" smtClean="0"/>
              <a:t>this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70E2A-26F6-4EB0-BC93-D00BD4DF901F}" type="slidenum">
              <a:rPr lang="de-DE"/>
              <a:pPr>
                <a:defRPr/>
              </a:pPr>
              <a:t>24</a:t>
            </a:fld>
            <a:endParaRPr lang="de-DE"/>
          </a:p>
        </p:txBody>
      </p:sp>
      <p:sp>
        <p:nvSpPr>
          <p:cNvPr id="43012" name="Rechteck 5"/>
          <p:cNvSpPr>
            <a:spLocks noChangeArrowheads="1"/>
          </p:cNvSpPr>
          <p:nvPr/>
        </p:nvSpPr>
        <p:spPr bwMode="auto">
          <a:xfrm>
            <a:off x="2423592" y="3212976"/>
            <a:ext cx="6192837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triangularNumber3(</a:t>
            </a:r>
            <a:r>
              <a:rPr lang="de-DE" sz="1400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n)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  for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k = 0; k &lt;= n; ++k)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   sum = sum + k; </a:t>
            </a:r>
            <a:r>
              <a:rPr lang="nn-NO" sz="1400" dirty="0">
                <a:solidFill>
                  <a:srgbClr val="3F7F5F"/>
                </a:solidFill>
                <a:latin typeface="Consolas" pitchFamily="49" charset="0"/>
              </a:rPr>
              <a:t>//sum += k;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k++;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//Error, k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does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not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exist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anymore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!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17024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while</a:t>
            </a:r>
            <a:endParaRPr lang="de-DE" dirty="0"/>
          </a:p>
        </p:txBody>
      </p:sp>
      <p:sp>
        <p:nvSpPr>
          <p:cNvPr id="4505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Translate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while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0C5E1-9528-4FF0-A107-DA3CD97EDB3E}" type="slidenum">
              <a:rPr lang="de-DE"/>
              <a:pPr>
                <a:defRPr/>
              </a:pPr>
              <a:t>25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075621" y="4867102"/>
            <a:ext cx="7921625" cy="7381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 err="1">
                <a:solidFill>
                  <a:srgbClr val="7F0055"/>
                </a:solidFill>
                <a:latin typeface="Consolas"/>
                <a:cs typeface="+mn-cs"/>
              </a:rPr>
              <a:t>for</a:t>
            </a:r>
            <a:r>
              <a:rPr lang="de-DE" sz="14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de-DE" sz="1400" dirty="0" smtClean="0">
                <a:solidFill>
                  <a:srgbClr val="00B0F0"/>
                </a:solidFill>
                <a:latin typeface="Consolas"/>
                <a:cs typeface="+mn-cs"/>
              </a:rPr>
              <a:t>[</a:t>
            </a:r>
            <a:r>
              <a:rPr lang="de-DE" sz="1400" dirty="0" err="1">
                <a:solidFill>
                  <a:srgbClr val="00B0F0"/>
                </a:solidFill>
                <a:latin typeface="Consolas"/>
              </a:rPr>
              <a:t>Initialization</a:t>
            </a:r>
            <a:r>
              <a:rPr lang="de-DE" sz="1400" dirty="0" smtClean="0">
                <a:solidFill>
                  <a:srgbClr val="00B0F0"/>
                </a:solidFill>
                <a:latin typeface="Consolas"/>
                <a:cs typeface="+mn-cs"/>
              </a:rPr>
              <a:t>]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r>
              <a:rPr lang="de-DE" sz="1400" dirty="0" smtClean="0">
                <a:solidFill>
                  <a:srgbClr val="00B050"/>
                </a:solidFill>
                <a:latin typeface="Consolas"/>
                <a:cs typeface="+mn-cs"/>
              </a:rPr>
              <a:t>[</a:t>
            </a:r>
            <a:r>
              <a:rPr lang="de-DE" sz="1400" dirty="0">
                <a:solidFill>
                  <a:srgbClr val="00B050"/>
                </a:solidFill>
                <a:latin typeface="Consolas"/>
              </a:rPr>
              <a:t>L</a:t>
            </a:r>
            <a:r>
              <a:rPr lang="de-DE" sz="1400" dirty="0" smtClean="0">
                <a:solidFill>
                  <a:srgbClr val="00B050"/>
                </a:solidFill>
                <a:latin typeface="Consolas"/>
              </a:rPr>
              <a:t>ogical</a:t>
            </a:r>
            <a:r>
              <a:rPr lang="de-DE" sz="1400" dirty="0" smtClean="0">
                <a:solidFill>
                  <a:srgbClr val="00B050"/>
                </a:solidFill>
                <a:latin typeface="Consolas"/>
                <a:cs typeface="+mn-cs"/>
              </a:rPr>
              <a:t> </a:t>
            </a:r>
            <a:r>
              <a:rPr lang="de-DE" sz="1400" dirty="0" err="1">
                <a:solidFill>
                  <a:srgbClr val="00B050"/>
                </a:solidFill>
                <a:latin typeface="Consolas"/>
              </a:rPr>
              <a:t>expression</a:t>
            </a:r>
            <a:r>
              <a:rPr lang="de-DE" sz="1400" dirty="0" smtClean="0">
                <a:solidFill>
                  <a:srgbClr val="00B050"/>
                </a:solidFill>
                <a:latin typeface="Consolas"/>
                <a:cs typeface="+mn-cs"/>
              </a:rPr>
              <a:t>]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r>
              <a:rPr lang="de-DE" sz="1400" dirty="0" smtClean="0">
                <a:solidFill>
                  <a:srgbClr val="7030A0"/>
                </a:solidFill>
                <a:latin typeface="Consolas"/>
                <a:cs typeface="+mn-cs"/>
              </a:rPr>
              <a:t>[</a:t>
            </a:r>
            <a:r>
              <a:rPr lang="de-DE" sz="1400" dirty="0" err="1">
                <a:solidFill>
                  <a:srgbClr val="7030A0"/>
                </a:solidFill>
                <a:latin typeface="Consolas"/>
              </a:rPr>
              <a:t>Assignment</a:t>
            </a:r>
            <a:r>
              <a:rPr lang="de-DE" sz="1400" dirty="0" smtClean="0">
                <a:solidFill>
                  <a:srgbClr val="7030A0"/>
                </a:solidFill>
                <a:latin typeface="Consolas"/>
                <a:cs typeface="+mn-cs"/>
              </a:rPr>
              <a:t>]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+mn-cs"/>
              </a:rPr>
              <a:t>) 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+mn-cs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onsolas"/>
                <a:cs typeface="+mn-cs"/>
              </a:rPr>
              <a:t>  </a:t>
            </a:r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+mn-cs"/>
              </a:rPr>
              <a:t>[</a:t>
            </a:r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Statement</a:t>
            </a:r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+mn-cs"/>
              </a:rPr>
              <a:t>]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+mn-cs"/>
              </a:rPr>
              <a:t>;</a:t>
            </a:r>
            <a:endParaRPr lang="de-DE" sz="1400" dirty="0">
              <a:solidFill>
                <a:srgbClr val="000000"/>
              </a:solidFill>
              <a:latin typeface="Consolas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cs typeface="+mn-cs"/>
              </a:rPr>
              <a:t>}</a:t>
            </a:r>
            <a:endParaRPr lang="de-DE" sz="1400" dirty="0">
              <a:latin typeface="+mn-lt"/>
              <a:cs typeface="+mn-cs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085146" y="5644976"/>
            <a:ext cx="4238625" cy="11684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 smtClean="0">
                <a:solidFill>
                  <a:srgbClr val="00B0F0"/>
                </a:solidFill>
                <a:latin typeface="Consolas"/>
                <a:cs typeface="+mn-cs"/>
              </a:rPr>
              <a:t>[</a:t>
            </a:r>
            <a:r>
              <a:rPr lang="de-DE" sz="1400" dirty="0" err="1" smtClean="0">
                <a:solidFill>
                  <a:srgbClr val="00B0F0"/>
                </a:solidFill>
                <a:latin typeface="Consolas"/>
                <a:cs typeface="+mn-cs"/>
              </a:rPr>
              <a:t>Initialization</a:t>
            </a:r>
            <a:r>
              <a:rPr lang="de-DE" sz="1400" dirty="0" smtClean="0">
                <a:solidFill>
                  <a:srgbClr val="00B0F0"/>
                </a:solidFill>
                <a:latin typeface="Consolas"/>
                <a:cs typeface="+mn-cs"/>
              </a:rPr>
              <a:t>]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+mn-cs"/>
              </a:rPr>
              <a:t>;</a:t>
            </a:r>
            <a:endParaRPr lang="de-DE" sz="1400" b="1" dirty="0">
              <a:solidFill>
                <a:srgbClr val="7F0055"/>
              </a:solidFill>
              <a:latin typeface="Consolas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 err="1">
                <a:solidFill>
                  <a:srgbClr val="7F0055"/>
                </a:solidFill>
                <a:latin typeface="Consolas"/>
                <a:cs typeface="+mn-cs"/>
              </a:rPr>
              <a:t>while</a:t>
            </a:r>
            <a:r>
              <a:rPr lang="de-DE" sz="14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de-DE" sz="1400" b="1" dirty="0" smtClean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de-DE" sz="1400" dirty="0" smtClean="0">
                <a:solidFill>
                  <a:srgbClr val="00B050"/>
                </a:solidFill>
                <a:latin typeface="Consolas"/>
                <a:cs typeface="+mn-cs"/>
              </a:rPr>
              <a:t>[</a:t>
            </a:r>
            <a:r>
              <a:rPr lang="de-DE" sz="1400" dirty="0" err="1" smtClean="0">
                <a:solidFill>
                  <a:srgbClr val="00B050"/>
                </a:solidFill>
                <a:latin typeface="Consolas"/>
                <a:cs typeface="+mn-cs"/>
              </a:rPr>
              <a:t>logical</a:t>
            </a:r>
            <a:r>
              <a:rPr lang="de-DE" sz="1400" dirty="0" smtClean="0">
                <a:solidFill>
                  <a:srgbClr val="00B050"/>
                </a:solidFill>
                <a:latin typeface="Consolas"/>
                <a:cs typeface="+mn-cs"/>
              </a:rPr>
              <a:t> </a:t>
            </a:r>
            <a:r>
              <a:rPr lang="de-DE" sz="1400" dirty="0" err="1" smtClean="0">
                <a:solidFill>
                  <a:srgbClr val="00B050"/>
                </a:solidFill>
                <a:latin typeface="Consolas"/>
                <a:cs typeface="+mn-cs"/>
              </a:rPr>
              <a:t>expression</a:t>
            </a:r>
            <a:r>
              <a:rPr lang="de-DE" sz="1400" dirty="0" smtClean="0">
                <a:solidFill>
                  <a:srgbClr val="00B050"/>
                </a:solidFill>
                <a:latin typeface="Consolas"/>
                <a:cs typeface="+mn-cs"/>
              </a:rPr>
              <a:t>]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+mn-cs"/>
              </a:rPr>
              <a:t>) 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+mn-cs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onsolas"/>
                <a:cs typeface="+mn-cs"/>
              </a:rPr>
              <a:t>  </a:t>
            </a:r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+mn-cs"/>
              </a:rPr>
              <a:t>[Statement]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+mn-cs"/>
              </a:rPr>
              <a:t>;</a:t>
            </a:r>
            <a:endParaRPr lang="de-DE" sz="1400" dirty="0">
              <a:solidFill>
                <a:srgbClr val="000000"/>
              </a:solidFill>
              <a:latin typeface="Consolas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cs typeface="+mn-cs"/>
              </a:rPr>
              <a:t>  </a:t>
            </a:r>
            <a:r>
              <a:rPr lang="de-DE" sz="1400" dirty="0" smtClean="0">
                <a:solidFill>
                  <a:srgbClr val="7030A0"/>
                </a:solidFill>
                <a:latin typeface="Consolas"/>
                <a:cs typeface="+mn-cs"/>
              </a:rPr>
              <a:t>[</a:t>
            </a:r>
            <a:r>
              <a:rPr lang="de-DE" sz="1400" dirty="0" err="1" smtClean="0">
                <a:solidFill>
                  <a:srgbClr val="7030A0"/>
                </a:solidFill>
                <a:latin typeface="Consolas"/>
                <a:cs typeface="+mn-cs"/>
              </a:rPr>
              <a:t>Assignment</a:t>
            </a:r>
            <a:r>
              <a:rPr lang="de-DE" sz="1400" dirty="0" smtClean="0">
                <a:solidFill>
                  <a:srgbClr val="7030A0"/>
                </a:solidFill>
                <a:latin typeface="Consolas"/>
                <a:cs typeface="+mn-cs"/>
              </a:rPr>
              <a:t>];</a:t>
            </a:r>
            <a:endParaRPr lang="de-DE" sz="1400" dirty="0">
              <a:solidFill>
                <a:srgbClr val="000000"/>
              </a:solidFill>
              <a:latin typeface="Consolas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cs typeface="+mn-cs"/>
              </a:rPr>
              <a:t>}</a:t>
            </a:r>
            <a:endParaRPr lang="de-DE" sz="1400" dirty="0">
              <a:latin typeface="+mn-lt"/>
              <a:cs typeface="+mn-cs"/>
            </a:endParaRPr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6672264" y="2780928"/>
            <a:ext cx="388778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triangularNumber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n)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k = 0;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(k &lt;= n)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k;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k = k + 1;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2063750" y="2836490"/>
            <a:ext cx="457200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triangularNumber3(</a:t>
            </a:r>
            <a:r>
              <a:rPr lang="de-DE" sz="1400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n)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  for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k = 0; k &lt;= n; ++k)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   sum = sum + k; </a:t>
            </a:r>
            <a:r>
              <a:rPr lang="nn-NO" sz="1400" dirty="0">
                <a:solidFill>
                  <a:srgbClr val="3F7F5F"/>
                </a:solidFill>
                <a:latin typeface="Consolas" pitchFamily="49" charset="0"/>
              </a:rPr>
              <a:t>//sum += k;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Rechteck 8"/>
          <p:cNvSpPr/>
          <p:nvPr/>
        </p:nvSpPr>
        <p:spPr>
          <a:xfrm>
            <a:off x="2855914" y="3358778"/>
            <a:ext cx="936625" cy="15240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959601" y="3300041"/>
            <a:ext cx="936625" cy="15081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881439" y="3358779"/>
            <a:ext cx="701675" cy="134937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512051" y="3511179"/>
            <a:ext cx="701675" cy="134937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664075" y="3366716"/>
            <a:ext cx="350838" cy="136525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7161213" y="3949329"/>
            <a:ext cx="950912" cy="136525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2538413" y="3574679"/>
            <a:ext cx="1376362" cy="134937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170738" y="3735015"/>
            <a:ext cx="1376362" cy="134938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7" name="Textfeld 16"/>
          <p:cNvSpPr txBox="1">
            <a:spLocks noChangeArrowheads="1"/>
          </p:cNvSpPr>
          <p:nvPr/>
        </p:nvSpPr>
        <p:spPr bwMode="auto">
          <a:xfrm>
            <a:off x="6720682" y="5918813"/>
            <a:ext cx="27987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Don‘t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forget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avoid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inifite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loops</a:t>
            </a:r>
            <a:r>
              <a:rPr lang="de-DE" dirty="0" smtClean="0">
                <a:latin typeface="Calibri" pitchFamily="34" charset="0"/>
              </a:rPr>
              <a:t>!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18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4075" y="5926556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mit Pfeil 19"/>
          <p:cNvCxnSpPr/>
          <p:nvPr/>
        </p:nvCxnSpPr>
        <p:spPr>
          <a:xfrm flipH="1">
            <a:off x="3881439" y="6420269"/>
            <a:ext cx="1944687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17"/>
          <p:cNvSpPr>
            <a:spLocks noChangeArrowheads="1"/>
          </p:cNvSpPr>
          <p:nvPr/>
        </p:nvSpPr>
        <p:spPr bwMode="auto">
          <a:xfrm>
            <a:off x="9768408" y="4430266"/>
            <a:ext cx="1553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3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 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068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de-DE" dirty="0"/>
              <a:t>,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Rule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thumb</a:t>
            </a:r>
            <a:r>
              <a:rPr lang="de-DE" dirty="0" smtClean="0"/>
              <a:t>: </a:t>
            </a:r>
            <a:r>
              <a:rPr lang="de-DE" b="1" dirty="0" err="1" smtClean="0">
                <a:latin typeface="Consolas" panose="020B0609020204030204" pitchFamily="49" charset="0"/>
              </a:rPr>
              <a:t>for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clean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loops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Some</a:t>
            </a:r>
            <a:r>
              <a:rPr lang="de-DE" dirty="0" smtClean="0"/>
              <a:t> informal </a:t>
            </a:r>
            <a:r>
              <a:rPr lang="de-DE" dirty="0" err="1" smtClean="0"/>
              <a:t>critiera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b="1" dirty="0" err="1" smtClean="0">
                <a:latin typeface="Consolas" panose="020B0609020204030204" pitchFamily="49" charset="0"/>
              </a:rPr>
              <a:t>for</a:t>
            </a:r>
            <a:r>
              <a:rPr lang="de-DE" b="1" dirty="0" smtClean="0">
                <a:latin typeface="Consolas" panose="020B0609020204030204" pitchFamily="49" charset="0"/>
              </a:rPr>
              <a:t>: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Terminating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iteration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counting</a:t>
            </a:r>
            <a:r>
              <a:rPr lang="de-DE" dirty="0" smtClean="0"/>
              <a:t> variable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All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expressions</a:t>
            </a:r>
            <a:r>
              <a:rPr lang="de-DE" dirty="0" smtClean="0"/>
              <a:t> in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head</a:t>
            </a:r>
            <a:r>
              <a:rPr lang="de-DE" dirty="0" smtClean="0"/>
              <a:t> </a:t>
            </a:r>
            <a:r>
              <a:rPr lang="de-DE" dirty="0" err="1" smtClean="0"/>
              <a:t>refer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variable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Assignments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variables do not </a:t>
            </a:r>
            <a:r>
              <a:rPr lang="de-DE" dirty="0" err="1" smtClean="0"/>
              <a:t>appear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body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Termination </a:t>
            </a:r>
            <a:r>
              <a:rPr lang="de-DE" dirty="0" err="1" smtClean="0"/>
              <a:t>is</a:t>
            </a:r>
            <a:r>
              <a:rPr lang="de-DE" dirty="0" smtClean="0"/>
              <a:t> 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garanty</a:t>
            </a:r>
            <a:r>
              <a:rPr lang="de-DE" dirty="0" smtClean="0"/>
              <a:t>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…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…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iterations</a:t>
            </a:r>
            <a:r>
              <a:rPr lang="de-DE" dirty="0" smtClean="0"/>
              <a:t> (i.e.,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)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6F0F13-183B-49C4-A24F-604A71F0DE8A}" type="slidenum">
              <a:rPr lang="de-DE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3399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smtClean="0"/>
              <a:t>„Go </a:t>
            </a:r>
            <a:r>
              <a:rPr lang="de-DE" dirty="0" err="1" smtClean="0"/>
              <a:t>To</a:t>
            </a:r>
            <a:r>
              <a:rPr lang="de-DE" dirty="0" smtClean="0"/>
              <a:t>“ Statements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Premature</a:t>
            </a:r>
            <a:r>
              <a:rPr lang="de-DE" dirty="0" smtClean="0"/>
              <a:t> </a:t>
            </a:r>
            <a:r>
              <a:rPr lang="de-DE" dirty="0" err="1" smtClean="0"/>
              <a:t>termination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de-DE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dirty="0" smtClean="0"/>
          </a:p>
          <a:p>
            <a:endParaRPr lang="de-DE" dirty="0">
              <a:solidFill>
                <a:srgbClr val="FF0000"/>
              </a:solidFill>
            </a:endParaRPr>
          </a:p>
          <a:p>
            <a:endParaRPr lang="de-DE" dirty="0">
              <a:solidFill>
                <a:srgbClr val="FF0000"/>
              </a:solidFill>
            </a:endParaRPr>
          </a:p>
          <a:p>
            <a:endParaRPr lang="de-DE" dirty="0">
              <a:solidFill>
                <a:srgbClr val="FF0000"/>
              </a:solidFill>
            </a:endParaRPr>
          </a:p>
          <a:p>
            <a:endParaRPr lang="de-DE" dirty="0" smtClean="0"/>
          </a:p>
          <a:p>
            <a:r>
              <a:rPr lang="de-DE" dirty="0" smtClean="0"/>
              <a:t>Execute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iteration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de-DE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nested</a:t>
            </a:r>
            <a:r>
              <a:rPr lang="de-DE" dirty="0" smtClean="0"/>
              <a:t> </a:t>
            </a:r>
            <a:r>
              <a:rPr lang="de-DE" dirty="0" err="1" smtClean="0"/>
              <a:t>loops</a:t>
            </a:r>
            <a:r>
              <a:rPr lang="de-DE" dirty="0" smtClean="0"/>
              <a:t>,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referred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0BB4C-CD82-47D6-B785-B98F5FA75A55}" type="slidenum">
              <a:rPr lang="de-DE"/>
              <a:pPr>
                <a:defRPr/>
              </a:pPr>
              <a:t>27</a:t>
            </a:fld>
            <a:endParaRPr lang="de-DE"/>
          </a:p>
        </p:txBody>
      </p:sp>
      <p:sp>
        <p:nvSpPr>
          <p:cNvPr id="49156" name="Rechteck 7"/>
          <p:cNvSpPr>
            <a:spLocks noChangeArrowheads="1"/>
          </p:cNvSpPr>
          <p:nvPr/>
        </p:nvSpPr>
        <p:spPr bwMode="auto">
          <a:xfrm>
            <a:off x="3359150" y="2548756"/>
            <a:ext cx="4572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run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run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option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readOption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option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== 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'q'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quit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break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}}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3359150" y="4708996"/>
            <a:ext cx="4572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i = 0; i &lt;= 10; ++i)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 % 2 == 1)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continue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 pitchFamily="49" charset="0"/>
              </a:rPr>
              <a:t>Number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: 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i);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pic>
        <p:nvPicPr>
          <p:cNvPr id="7" name="Grafik 6" descr="Kopf mit Zahnrädern">
            <a:extLst>
              <a:ext uri="{FF2B5EF4-FFF2-40B4-BE49-F238E27FC236}">
                <a16:creationId xmlns:a16="http://schemas.microsoft.com/office/drawing/2014/main" id="{B71A1FF4-CF49-471B-B73B-5F2E181BA1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0416" y="5945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974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/>
              <a:t>Scope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: </a:t>
            </a:r>
            <a:r>
              <a:rPr lang="de-DE" dirty="0" err="1" smtClean="0"/>
              <a:t>curly</a:t>
            </a:r>
            <a:r>
              <a:rPr lang="de-DE" dirty="0" smtClean="0"/>
              <a:t> </a:t>
            </a:r>
            <a:r>
              <a:rPr lang="de-DE" dirty="0" err="1" smtClean="0"/>
              <a:t>braces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indicate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belong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dirty="0" smtClean="0"/>
              <a:t> ([</a:t>
            </a:r>
            <a:r>
              <a:rPr lang="de-DE" dirty="0" err="1" smtClean="0"/>
              <a:t>logical</a:t>
            </a:r>
            <a:r>
              <a:rPr lang="de-DE" dirty="0" smtClean="0"/>
              <a:t> </a:t>
            </a:r>
            <a:r>
              <a:rPr lang="de-DE" dirty="0" err="1" smtClean="0"/>
              <a:t>expression</a:t>
            </a:r>
            <a:r>
              <a:rPr lang="de-DE" dirty="0" smtClean="0"/>
              <a:t>])  </a:t>
            </a:r>
            <a:endParaRPr lang="de-DE" dirty="0"/>
          </a:p>
          <a:p>
            <a:pPr marL="1077913" lvl="1" indent="0" fontAlgn="auto">
              <a:spcAft>
                <a:spcPts val="0"/>
              </a:spcAft>
              <a:buNone/>
              <a:tabLst>
                <a:tab pos="1081088" algn="l"/>
              </a:tabLst>
              <a:defRPr/>
            </a:pPr>
            <a:r>
              <a:rPr lang="de-DE" dirty="0"/>
              <a:t>	{ [Statements </a:t>
            </a:r>
            <a:r>
              <a:rPr lang="de-DE" dirty="0" smtClean="0"/>
              <a:t>in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de-DE" dirty="0"/>
              <a:t>] }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de-DE" dirty="0"/>
              <a:t>    </a:t>
            </a:r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de-DE" dirty="0"/>
              <a:t> { [Statements </a:t>
            </a:r>
            <a:r>
              <a:rPr lang="de-DE" dirty="0" smtClean="0"/>
              <a:t>in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de-DE" dirty="0"/>
              <a:t>] }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Loops: </a:t>
            </a:r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de-DE" dirty="0"/>
              <a:t> (…) { [Statements in </a:t>
            </a:r>
            <a:r>
              <a:rPr lang="de-DE" dirty="0" err="1" smtClean="0"/>
              <a:t>loop</a:t>
            </a:r>
            <a:r>
              <a:rPr lang="de-DE" dirty="0" smtClean="0"/>
              <a:t>] </a:t>
            </a:r>
            <a:r>
              <a:rPr lang="de-DE" dirty="0"/>
              <a:t>}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Method</a:t>
            </a:r>
            <a:r>
              <a:rPr lang="de-DE" dirty="0" smtClean="0"/>
              <a:t>: </a:t>
            </a:r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dirty="0"/>
              <a:t> </a:t>
            </a:r>
            <a:r>
              <a:rPr lang="de-DE" dirty="0" err="1" smtClean="0"/>
              <a:t>triangularNumber</a:t>
            </a:r>
            <a:r>
              <a:rPr lang="de-DE" dirty="0" smtClean="0"/>
              <a:t> </a:t>
            </a:r>
            <a:r>
              <a:rPr lang="de-DE" dirty="0"/>
              <a:t>() { [Statements in </a:t>
            </a:r>
            <a:r>
              <a:rPr lang="de-DE" dirty="0" err="1" smtClean="0"/>
              <a:t>Method</a:t>
            </a:r>
            <a:r>
              <a:rPr lang="de-DE" dirty="0" smtClean="0"/>
              <a:t>] </a:t>
            </a:r>
            <a:r>
              <a:rPr lang="de-DE" dirty="0"/>
              <a:t>}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Klasse: </a:t>
            </a:r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dirty="0"/>
              <a:t> </a:t>
            </a:r>
            <a:r>
              <a:rPr lang="de-DE" dirty="0" err="1"/>
              <a:t>myClass</a:t>
            </a:r>
            <a:r>
              <a:rPr lang="de-DE" dirty="0"/>
              <a:t> { </a:t>
            </a:r>
            <a:r>
              <a:rPr lang="de-DE" dirty="0" smtClean="0"/>
              <a:t>[Attributes, </a:t>
            </a:r>
            <a:r>
              <a:rPr lang="de-DE" dirty="0" err="1" smtClean="0"/>
              <a:t>methods</a:t>
            </a:r>
            <a:r>
              <a:rPr lang="de-DE" dirty="0" smtClean="0"/>
              <a:t> in </a:t>
            </a:r>
            <a:r>
              <a:rPr lang="de-DE" dirty="0" err="1" smtClean="0"/>
              <a:t>class</a:t>
            </a:r>
            <a:r>
              <a:rPr lang="de-DE" dirty="0" smtClean="0"/>
              <a:t>] </a:t>
            </a:r>
            <a:r>
              <a:rPr lang="de-DE" dirty="0"/>
              <a:t>}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New: </a:t>
            </a:r>
            <a:r>
              <a:rPr lang="de-DE" dirty="0" err="1" smtClean="0"/>
              <a:t>curly</a:t>
            </a:r>
            <a:r>
              <a:rPr lang="de-DE" dirty="0" smtClean="0"/>
              <a:t> </a:t>
            </a:r>
            <a:r>
              <a:rPr lang="de-DE" dirty="0" err="1" smtClean="0"/>
              <a:t>braces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variables </a:t>
            </a:r>
            <a:r>
              <a:rPr lang="de-DE" dirty="0" err="1" smtClean="0"/>
              <a:t>are</a:t>
            </a:r>
            <a:r>
              <a:rPr lang="de-DE" dirty="0" smtClean="0"/>
              <a:t> valid</a:t>
            </a:r>
            <a:endParaRPr lang="de-DE" dirty="0"/>
          </a:p>
          <a:p>
            <a:pPr marL="457200" lvl="1" indent="0" fontAlgn="auto">
              <a:spcAft>
                <a:spcPts val="0"/>
              </a:spcAft>
              <a:buNone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F2730E-41BB-4CD0-96BE-BA563778D547}" type="slidenum">
              <a:rPr lang="de-DE"/>
              <a:pPr>
                <a:defRPr/>
              </a:pPr>
              <a:t>28</a:t>
            </a:fld>
            <a:endParaRPr lang="de-DE"/>
          </a:p>
        </p:txBody>
      </p:sp>
      <p:pic>
        <p:nvPicPr>
          <p:cNvPr id="5" name="Grafik 4" descr="Kopf mit Zahnrädern">
            <a:extLst>
              <a:ext uri="{FF2B5EF4-FFF2-40B4-BE49-F238E27FC236}">
                <a16:creationId xmlns:a16="http://schemas.microsoft.com/office/drawing/2014/main" id="{787F9B12-321D-4B1F-8C42-184CE82870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0416" y="5945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701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/>
              <a:t>Scope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Variables </a:t>
            </a:r>
            <a:r>
              <a:rPr lang="de-DE" dirty="0" err="1" smtClean="0"/>
              <a:t>are</a:t>
            </a:r>
            <a:r>
              <a:rPr lang="de-DE" dirty="0" smtClean="0"/>
              <a:t> valid </a:t>
            </a:r>
            <a:r>
              <a:rPr lang="de-DE" dirty="0" err="1" smtClean="0"/>
              <a:t>only</a:t>
            </a:r>
            <a:r>
              <a:rPr lang="de-DE" dirty="0" smtClean="0"/>
              <a:t> after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declaration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block in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(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r>
              <a:rPr lang="de-DE" dirty="0" smtClean="0"/>
              <a:t> </a:t>
            </a:r>
            <a:r>
              <a:rPr lang="de-DE" dirty="0" err="1" smtClean="0"/>
              <a:t>blocks</a:t>
            </a:r>
            <a:r>
              <a:rPr lang="de-DE" dirty="0" smtClean="0"/>
              <a:t>)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Variables </a:t>
            </a:r>
            <a:r>
              <a:rPr lang="de-DE" dirty="0" err="1" smtClean="0"/>
              <a:t>with</a:t>
            </a:r>
            <a:r>
              <a:rPr lang="de-DE" dirty="0" smtClean="0"/>
              <a:t> same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allowed</a:t>
            </a:r>
            <a:r>
              <a:rPr lang="de-DE" dirty="0" smtClean="0"/>
              <a:t> in </a:t>
            </a:r>
            <a:r>
              <a:rPr lang="de-DE" dirty="0" err="1" smtClean="0"/>
              <a:t>sub</a:t>
            </a:r>
            <a:r>
              <a:rPr lang="de-DE" dirty="0" smtClean="0"/>
              <a:t> </a:t>
            </a:r>
            <a:r>
              <a:rPr lang="de-DE" dirty="0" err="1" smtClean="0"/>
              <a:t>blocks</a:t>
            </a:r>
            <a:r>
              <a:rPr lang="de-DE" dirty="0" smtClean="0"/>
              <a:t> (</a:t>
            </a:r>
            <a:r>
              <a:rPr lang="de-DE" dirty="0" err="1" smtClean="0"/>
              <a:t>except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-/</a:t>
            </a:r>
            <a:r>
              <a:rPr lang="de-DE" dirty="0" err="1"/>
              <a:t>i</a:t>
            </a:r>
            <a:r>
              <a:rPr lang="de-DE" dirty="0" err="1" smtClean="0"/>
              <a:t>nstance</a:t>
            </a:r>
            <a:r>
              <a:rPr lang="de-DE" dirty="0" smtClean="0"/>
              <a:t> variables)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303737-5DD3-4B0D-8D1A-C5673B95AC67}" type="slidenum">
              <a:rPr lang="de-DE"/>
              <a:pPr>
                <a:defRPr/>
              </a:pPr>
              <a:t>29</a:t>
            </a:fld>
            <a:endParaRPr lang="de-DE"/>
          </a:p>
        </p:txBody>
      </p:sp>
      <p:sp>
        <p:nvSpPr>
          <p:cNvPr id="53252" name="Rechteck 5"/>
          <p:cNvSpPr>
            <a:spLocks noChangeArrowheads="1"/>
          </p:cNvSpPr>
          <p:nvPr/>
        </p:nvSpPr>
        <p:spPr bwMode="auto">
          <a:xfrm>
            <a:off x="1811338" y="2909262"/>
            <a:ext cx="896461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/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i = 1;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 &lt; 5){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j = 3;</a:t>
            </a:r>
          </a:p>
          <a:p>
            <a:pPr marL="360363"/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i++;</a:t>
            </a:r>
          </a:p>
          <a:p>
            <a:pPr marL="360363"/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 + j); 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// 5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(i); 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// 2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(j); </a:t>
            </a:r>
            <a:r>
              <a:rPr lang="en-US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en-US" sz="1400" dirty="0" smtClean="0">
                <a:solidFill>
                  <a:srgbClr val="3F7F5F"/>
                </a:solidFill>
                <a:latin typeface="Consolas" pitchFamily="49" charset="0"/>
              </a:rPr>
              <a:t>Error: j is unknown here, is declared in inner block!</a:t>
            </a:r>
            <a:endParaRPr lang="en-US" sz="140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53253" name="Rechteck 7"/>
          <p:cNvSpPr>
            <a:spLocks noChangeArrowheads="1"/>
          </p:cNvSpPr>
          <p:nvPr/>
        </p:nvSpPr>
        <p:spPr bwMode="auto">
          <a:xfrm>
            <a:off x="1919288" y="5787261"/>
            <a:ext cx="669699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 = 1;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 &lt; 5){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double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 = 1;</a:t>
            </a:r>
          </a:p>
          <a:p>
            <a:pPr marL="360363"/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(i); 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unclear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,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which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i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is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meant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621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III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categories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do </a:t>
            </a:r>
            <a:r>
              <a:rPr lang="de-DE" dirty="0" err="1"/>
              <a:t>exist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Primitive</a:t>
            </a:r>
          </a:p>
          <a:p>
            <a:pPr lvl="1"/>
            <a:r>
              <a:rPr lang="de-DE" dirty="0" err="1"/>
              <a:t>Complex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User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pPr lvl="1"/>
            <a:r>
              <a:rPr lang="de-DE" dirty="0" err="1"/>
              <a:t>Composed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(primitive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)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primitive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Basic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Java</a:t>
            </a:r>
          </a:p>
          <a:p>
            <a:pPr lvl="1"/>
            <a:r>
              <a:rPr lang="de-DE" dirty="0" err="1"/>
              <a:t>Charactures</a:t>
            </a:r>
            <a:r>
              <a:rPr lang="de-DE" dirty="0"/>
              <a:t>, </a:t>
            </a:r>
            <a:r>
              <a:rPr lang="de-DE" dirty="0" err="1"/>
              <a:t>numbers</a:t>
            </a:r>
            <a:r>
              <a:rPr lang="de-DE" dirty="0"/>
              <a:t>, </a:t>
            </a:r>
            <a:r>
              <a:rPr lang="de-DE" dirty="0" err="1"/>
              <a:t>booleans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A3F4AD-8DF9-46F4-A4DB-C0037AC18100}" type="slidenum">
              <a:rPr lang="de-DE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47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smtClean="0"/>
              <a:t>Quizz!!!</a:t>
            </a:r>
            <a:endParaRPr lang="de-DE" dirty="0"/>
          </a:p>
        </p:txBody>
      </p:sp>
      <p:sp>
        <p:nvSpPr>
          <p:cNvPr id="5734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. Try </a:t>
            </a:r>
            <a:r>
              <a:rPr lang="de-DE" dirty="0" err="1" smtClean="0"/>
              <a:t>finding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fixing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!: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B5933-A6DD-404B-8FE1-9E9BA943114A}" type="slidenum">
              <a:rPr lang="de-DE"/>
              <a:pPr>
                <a:defRPr/>
              </a:pPr>
              <a:t>30</a:t>
            </a:fld>
            <a:endParaRPr lang="de-DE"/>
          </a:p>
        </p:txBody>
      </p:sp>
      <p:sp>
        <p:nvSpPr>
          <p:cNvPr id="57348" name="Rechteck 5"/>
          <p:cNvSpPr>
            <a:spLocks noChangeArrowheads="1"/>
          </p:cNvSpPr>
          <p:nvPr/>
        </p:nvSpPr>
        <p:spPr bwMode="auto">
          <a:xfrm>
            <a:off x="2711450" y="2348880"/>
            <a:ext cx="7416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errorLoops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k) {</a:t>
            </a:r>
          </a:p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  for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i, i &lt; 5; i++)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run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x = 0;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(k){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x++;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(x &gt; 5)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continue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counter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do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counter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10;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counter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counter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- 2;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counter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&gt; 0);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cxnSp>
        <p:nvCxnSpPr>
          <p:cNvPr id="8" name="Gerade Verbindung mit Pfeil 7"/>
          <p:cNvCxnSpPr>
            <a:stCxn id="10" idx="1"/>
          </p:cNvCxnSpPr>
          <p:nvPr/>
        </p:nvCxnSpPr>
        <p:spPr>
          <a:xfrm flipH="1" flipV="1">
            <a:off x="3756026" y="3004518"/>
            <a:ext cx="2268538" cy="637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6024564" y="3456956"/>
            <a:ext cx="30241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i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not </a:t>
            </a:r>
            <a:r>
              <a:rPr lang="de-DE" dirty="0" err="1" smtClean="0">
                <a:latin typeface="Calibri" pitchFamily="34" charset="0"/>
              </a:rPr>
              <a:t>initialized</a:t>
            </a:r>
            <a:r>
              <a:rPr lang="de-DE" dirty="0" smtClean="0">
                <a:latin typeface="Calibri" pitchFamily="34" charset="0"/>
              </a:rPr>
              <a:t>. </a:t>
            </a:r>
            <a:r>
              <a:rPr lang="de-DE" dirty="0">
                <a:latin typeface="Calibri" pitchFamily="34" charset="0"/>
              </a:rPr>
              <a:t>Fix: i = 0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4008438" y="3004517"/>
            <a:ext cx="25193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6527800" y="2706068"/>
            <a:ext cx="3024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Semicolon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instead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comma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0" name="Gerade Verbindung mit Pfeil 19"/>
          <p:cNvCxnSpPr>
            <a:stCxn id="21" idx="1"/>
          </p:cNvCxnSpPr>
          <p:nvPr/>
        </p:nvCxnSpPr>
        <p:spPr>
          <a:xfrm flipH="1" flipV="1">
            <a:off x="3756025" y="4209433"/>
            <a:ext cx="2268538" cy="6371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>
            <a:spLocks noChangeArrowheads="1"/>
          </p:cNvSpPr>
          <p:nvPr/>
        </p:nvSpPr>
        <p:spPr bwMode="auto">
          <a:xfrm>
            <a:off x="6024563" y="4661867"/>
            <a:ext cx="4032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No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logical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expression</a:t>
            </a:r>
            <a:r>
              <a:rPr lang="de-DE" dirty="0" smtClean="0">
                <a:latin typeface="Calibri" pitchFamily="34" charset="0"/>
              </a:rPr>
              <a:t>. </a:t>
            </a:r>
            <a:r>
              <a:rPr lang="de-DE" dirty="0">
                <a:latin typeface="Calibri" pitchFamily="34" charset="0"/>
              </a:rPr>
              <a:t>Fix: </a:t>
            </a:r>
            <a:r>
              <a:rPr lang="de-DE" dirty="0" err="1">
                <a:latin typeface="Calibri" pitchFamily="34" charset="0"/>
              </a:rPr>
              <a:t>while</a:t>
            </a:r>
            <a:r>
              <a:rPr lang="de-DE" dirty="0">
                <a:latin typeface="Calibri" pitchFamily="34" charset="0"/>
              </a:rPr>
              <a:t>(</a:t>
            </a:r>
            <a:r>
              <a:rPr lang="de-DE" dirty="0" err="1">
                <a:latin typeface="Calibri" pitchFamily="34" charset="0"/>
              </a:rPr>
              <a:t>run</a:t>
            </a:r>
            <a:r>
              <a:rPr lang="de-DE" dirty="0">
                <a:latin typeface="Calibri" pitchFamily="34" charset="0"/>
              </a:rPr>
              <a:t>)</a:t>
            </a:r>
          </a:p>
        </p:txBody>
      </p:sp>
      <p:cxnSp>
        <p:nvCxnSpPr>
          <p:cNvPr id="23" name="Gerade Verbindung mit Pfeil 22"/>
          <p:cNvCxnSpPr>
            <a:stCxn id="24" idx="1"/>
          </p:cNvCxnSpPr>
          <p:nvPr/>
        </p:nvCxnSpPr>
        <p:spPr>
          <a:xfrm flipH="1" flipV="1">
            <a:off x="4259266" y="4855542"/>
            <a:ext cx="2268534" cy="6355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>
            <a:spLocks noChangeArrowheads="1"/>
          </p:cNvSpPr>
          <p:nvPr/>
        </p:nvSpPr>
        <p:spPr bwMode="auto">
          <a:xfrm>
            <a:off x="6527800" y="5306392"/>
            <a:ext cx="4536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Infinite </a:t>
            </a:r>
            <a:r>
              <a:rPr lang="de-DE" dirty="0" err="1" smtClean="0">
                <a:latin typeface="Calibri" pitchFamily="34" charset="0"/>
              </a:rPr>
              <a:t>loop</a:t>
            </a:r>
            <a:r>
              <a:rPr lang="de-DE" dirty="0" smtClean="0">
                <a:latin typeface="Calibri" pitchFamily="34" charset="0"/>
              </a:rPr>
              <a:t>! </a:t>
            </a:r>
            <a:r>
              <a:rPr lang="de-DE" dirty="0">
                <a:latin typeface="Calibri" pitchFamily="34" charset="0"/>
              </a:rPr>
              <a:t>Fix: break </a:t>
            </a:r>
            <a:r>
              <a:rPr lang="de-DE" dirty="0" err="1" smtClean="0">
                <a:latin typeface="Calibri" pitchFamily="34" charset="0"/>
              </a:rPr>
              <a:t>instead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</a:rPr>
              <a:t>continue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H="1" flipV="1">
            <a:off x="4889501" y="5884243"/>
            <a:ext cx="1350963" cy="730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>
            <a:spLocks noChangeArrowheads="1"/>
          </p:cNvSpPr>
          <p:nvPr/>
        </p:nvSpPr>
        <p:spPr bwMode="auto">
          <a:xfrm>
            <a:off x="6311900" y="5773117"/>
            <a:ext cx="4032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Scope</a:t>
            </a:r>
            <a:r>
              <a:rPr lang="de-DE" dirty="0" smtClean="0">
                <a:latin typeface="Calibri" pitchFamily="34" charset="0"/>
              </a:rPr>
              <a:t>-Error: </a:t>
            </a:r>
            <a:r>
              <a:rPr lang="de-DE" dirty="0" err="1" smtClean="0">
                <a:latin typeface="Calibri" pitchFamily="34" charset="0"/>
              </a:rPr>
              <a:t>counter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declared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twice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8" name="Gerade Verbindung mit Pfeil 27"/>
          <p:cNvCxnSpPr/>
          <p:nvPr/>
        </p:nvCxnSpPr>
        <p:spPr>
          <a:xfrm flipH="1" flipV="1">
            <a:off x="4943476" y="6030293"/>
            <a:ext cx="1476375" cy="3603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>
            <a:spLocks noChangeArrowheads="1"/>
          </p:cNvSpPr>
          <p:nvPr/>
        </p:nvSpPr>
        <p:spPr bwMode="auto">
          <a:xfrm>
            <a:off x="6491289" y="6206505"/>
            <a:ext cx="48612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Infinite </a:t>
            </a:r>
            <a:r>
              <a:rPr lang="de-DE" dirty="0" err="1" smtClean="0">
                <a:latin typeface="Calibri" pitchFamily="34" charset="0"/>
              </a:rPr>
              <a:t>loop</a:t>
            </a:r>
            <a:r>
              <a:rPr lang="de-DE" dirty="0" smtClean="0">
                <a:latin typeface="Calibri" pitchFamily="34" charset="0"/>
              </a:rPr>
              <a:t>! </a:t>
            </a:r>
            <a:r>
              <a:rPr lang="de-DE" dirty="0" err="1">
                <a:latin typeface="Calibri" pitchFamily="34" charset="0"/>
              </a:rPr>
              <a:t>counter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set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10 </a:t>
            </a:r>
            <a:r>
              <a:rPr lang="de-DE" dirty="0" err="1" smtClean="0">
                <a:latin typeface="Calibri" pitchFamily="34" charset="0"/>
              </a:rPr>
              <a:t>again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and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again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7249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21" grpId="0"/>
      <p:bldP spid="24" grpId="0"/>
      <p:bldP spid="26" grpId="0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smtClean="0"/>
              <a:t>Learning Goals</a:t>
            </a:r>
            <a:endParaRPr lang="de-DE" dirty="0"/>
          </a:p>
        </p:txBody>
      </p:sp>
      <p:sp>
        <p:nvSpPr>
          <p:cNvPr id="63490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Loops </a:t>
            </a: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executing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statements</a:t>
            </a:r>
            <a:r>
              <a:rPr lang="de-DE" dirty="0" smtClean="0"/>
              <a:t> multiple </a:t>
            </a:r>
            <a:r>
              <a:rPr lang="de-DE" dirty="0" err="1" smtClean="0"/>
              <a:t>times</a:t>
            </a:r>
            <a:r>
              <a:rPr lang="de-DE" dirty="0" smtClean="0"/>
              <a:t>:</a:t>
            </a:r>
          </a:p>
          <a:p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itchFamily="49" charset="0"/>
              </a:rPr>
              <a:t>while</a:t>
            </a:r>
            <a:r>
              <a:rPr lang="de-DE" dirty="0" smtClean="0"/>
              <a:t> </a:t>
            </a:r>
            <a:r>
              <a:rPr lang="de-DE" dirty="0"/>
              <a:t>und </a:t>
            </a: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itchFamily="49" charset="0"/>
              </a:rPr>
              <a:t>for</a:t>
            </a:r>
            <a:endParaRPr lang="de-DE" b="1" dirty="0">
              <a:solidFill>
                <a:srgbClr val="7F0055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de-DE" dirty="0" err="1" smtClean="0">
                <a:latin typeface="+mj-lt"/>
              </a:rPr>
              <a:t>Initialization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of</a:t>
            </a:r>
            <a:r>
              <a:rPr lang="de-DE" dirty="0" smtClean="0">
                <a:latin typeface="+mj-lt"/>
              </a:rPr>
              <a:t> variables </a:t>
            </a:r>
            <a:r>
              <a:rPr lang="de-DE" dirty="0" err="1" smtClean="0">
                <a:latin typeface="+mj-lt"/>
              </a:rPr>
              <a:t>to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evaluate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terminating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condition</a:t>
            </a:r>
            <a:endParaRPr lang="de-DE" dirty="0" smtClean="0">
              <a:latin typeface="+mj-lt"/>
            </a:endParaRPr>
          </a:p>
          <a:p>
            <a:pPr lvl="1"/>
            <a:r>
              <a:rPr lang="de-DE" dirty="0" smtClean="0">
                <a:latin typeface="+mj-lt"/>
              </a:rPr>
              <a:t>Logical </a:t>
            </a:r>
            <a:r>
              <a:rPr lang="de-DE" dirty="0" err="1" smtClean="0">
                <a:latin typeface="+mj-lt"/>
              </a:rPr>
              <a:t>expression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is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checked</a:t>
            </a:r>
            <a:r>
              <a:rPr lang="de-DE" dirty="0" smtClean="0">
                <a:latin typeface="+mj-lt"/>
              </a:rPr>
              <a:t> at </a:t>
            </a:r>
            <a:r>
              <a:rPr lang="de-DE" dirty="0" err="1" smtClean="0">
                <a:latin typeface="+mj-lt"/>
              </a:rPr>
              <a:t>each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iteration</a:t>
            </a:r>
            <a:endParaRPr lang="de-DE" dirty="0" smtClean="0">
              <a:latin typeface="+mj-lt"/>
            </a:endParaRPr>
          </a:p>
          <a:p>
            <a:pPr lvl="1"/>
            <a:r>
              <a:rPr lang="de-DE" dirty="0" err="1" smtClean="0">
                <a:latin typeface="+mj-lt"/>
              </a:rPr>
              <a:t>Possibly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change</a:t>
            </a:r>
            <a:r>
              <a:rPr lang="de-DE" dirty="0" smtClean="0">
                <a:latin typeface="+mj-lt"/>
              </a:rPr>
              <a:t> in </a:t>
            </a:r>
            <a:r>
              <a:rPr lang="de-DE" dirty="0" err="1" smtClean="0">
                <a:latin typeface="+mj-lt"/>
              </a:rPr>
              <a:t>counting</a:t>
            </a:r>
            <a:r>
              <a:rPr lang="de-DE" dirty="0" smtClean="0">
                <a:latin typeface="+mj-lt"/>
              </a:rPr>
              <a:t> variable</a:t>
            </a:r>
          </a:p>
          <a:p>
            <a:pPr lvl="1"/>
            <a:endParaRPr lang="de-DE" dirty="0"/>
          </a:p>
          <a:p>
            <a:r>
              <a:rPr lang="de-DE" dirty="0" err="1"/>
              <a:t>Scope</a:t>
            </a:r>
            <a:r>
              <a:rPr lang="de-DE" dirty="0"/>
              <a:t> „{ … }“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variables </a:t>
            </a:r>
            <a:r>
              <a:rPr lang="de-DE" dirty="0" err="1" smtClean="0"/>
              <a:t>are</a:t>
            </a:r>
            <a:r>
              <a:rPr lang="de-DE" dirty="0" smtClean="0"/>
              <a:t> valid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branching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:</a:t>
            </a:r>
            <a:r>
              <a:rPr lang="de-DE" dirty="0"/>
              <a:t/>
            </a:r>
            <a:br>
              <a:rPr lang="de-DE" dirty="0"/>
            </a:br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dirty="0"/>
              <a:t> </a:t>
            </a:r>
            <a:r>
              <a:rPr lang="de-DE" dirty="0" smtClean="0"/>
              <a:t>([</a:t>
            </a:r>
            <a:r>
              <a:rPr lang="de-DE" dirty="0" err="1" smtClean="0"/>
              <a:t>logical</a:t>
            </a:r>
            <a:r>
              <a:rPr lang="de-DE" dirty="0" smtClean="0"/>
              <a:t> </a:t>
            </a:r>
            <a:r>
              <a:rPr lang="de-DE" dirty="0" err="1" smtClean="0"/>
              <a:t>expression</a:t>
            </a:r>
            <a:r>
              <a:rPr lang="de-DE" dirty="0" smtClean="0"/>
              <a:t>]) </a:t>
            </a:r>
            <a:r>
              <a:rPr lang="de-DE" dirty="0"/>
              <a:t>{ [</a:t>
            </a:r>
            <a:r>
              <a:rPr lang="de-DE" dirty="0" err="1"/>
              <a:t>true</a:t>
            </a:r>
            <a:r>
              <a:rPr lang="de-DE" dirty="0"/>
              <a:t>] } + optional </a:t>
            </a:r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de-DE" dirty="0"/>
              <a:t> { [</a:t>
            </a:r>
            <a:r>
              <a:rPr lang="de-DE" dirty="0" err="1"/>
              <a:t>false</a:t>
            </a:r>
            <a:r>
              <a:rPr lang="de-DE" dirty="0"/>
              <a:t>] }</a:t>
            </a:r>
          </a:p>
          <a:p>
            <a:r>
              <a:rPr lang="de-DE" dirty="0" smtClean="0"/>
              <a:t>The </a:t>
            </a:r>
            <a:r>
              <a:rPr lang="de-DE" dirty="0" err="1" smtClean="0"/>
              <a:t>issues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/>
              <a:t> </a:t>
            </a:r>
            <a:r>
              <a:rPr lang="de-DE" dirty="0" err="1" smtClean="0"/>
              <a:t>statements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A37E3-4768-4BAE-97D5-7AB0A0E76BB6}" type="slidenum">
              <a:rPr lang="de-DE"/>
              <a:pPr>
                <a:defRPr/>
              </a:pPr>
              <a:t>31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smtClean="0"/>
              <a:t>Coming </a:t>
            </a:r>
            <a:r>
              <a:rPr lang="de-DE" dirty="0" err="1" smtClean="0"/>
              <a:t>Up</a:t>
            </a:r>
            <a:r>
              <a:rPr lang="de-DE" dirty="0" smtClean="0"/>
              <a:t> Next</a:t>
            </a:r>
            <a:endParaRPr lang="de-DE" dirty="0"/>
          </a:p>
        </p:txBody>
      </p:sp>
      <p:sp>
        <p:nvSpPr>
          <p:cNvPr id="67586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Object-oriented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(not </a:t>
            </a:r>
            <a:r>
              <a:rPr lang="de-DE" dirty="0" err="1" smtClean="0"/>
              <a:t>classes</a:t>
            </a:r>
            <a:r>
              <a:rPr lang="de-DE" dirty="0" smtClean="0"/>
              <a:t>!)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How</a:t>
            </a:r>
            <a:r>
              <a:rPr lang="de-DE" dirty="0" smtClean="0"/>
              <a:t> do I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? -&gt;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constructor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402E7C-3A87-4111-9471-14B59010048A}" type="slidenum">
              <a:rPr lang="de-DE"/>
              <a:pPr>
                <a:defRPr/>
              </a:pPr>
              <a:t>32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9938" name="Textfeld 2"/>
          <p:cNvSpPr txBox="1">
            <a:spLocks noChangeArrowheads="1"/>
          </p:cNvSpPr>
          <p:nvPr/>
        </p:nvSpPr>
        <p:spPr bwMode="auto">
          <a:xfrm>
            <a:off x="1919288" y="1916114"/>
            <a:ext cx="46200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The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main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method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50" name="Picture 2" descr="http://www.play-mag.co.uk/wp-content/uploads/2011/01/press-start.jpg"/>
          <p:cNvPicPr>
            <a:picLocks noChangeAspect="1" noChangeArrowheads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5800088" y="3861048"/>
            <a:ext cx="4842090" cy="2727712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355013" y="6519864"/>
            <a:ext cx="2133600" cy="365125"/>
          </a:xfrm>
        </p:spPr>
        <p:txBody>
          <a:bodyPr/>
          <a:lstStyle/>
          <a:p>
            <a:pPr>
              <a:defRPr/>
            </a:pPr>
            <a:fld id="{D4DA11DF-A0E0-41C5-85E3-C393C4371B76}" type="slidenum">
              <a:rPr lang="de-DE"/>
              <a:pPr>
                <a:defRPr/>
              </a:pPr>
              <a:t>4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 </a:t>
            </a:r>
            <a:r>
              <a:rPr lang="de-DE" dirty="0" err="1"/>
              <a:t>h</a:t>
            </a:r>
            <a:r>
              <a:rPr lang="de-DE" dirty="0" err="1" smtClean="0"/>
              <a:t>ow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Java </a:t>
            </a:r>
            <a:r>
              <a:rPr lang="de-DE" dirty="0" err="1" smtClean="0"/>
              <a:t>know</a:t>
            </a:r>
            <a:r>
              <a:rPr lang="de-DE" dirty="0" smtClean="0"/>
              <a:t>, at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in a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?</a:t>
            </a:r>
          </a:p>
          <a:p>
            <a:r>
              <a:rPr lang="de-DE" dirty="0" smtClean="0"/>
              <a:t>Solution: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serves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BE95B-53F7-4928-AFCB-AE70ACC58311}" type="slidenum">
              <a:rPr lang="de-DE"/>
              <a:pPr>
                <a:defRPr/>
              </a:pPr>
              <a:t>5</a:t>
            </a:fld>
            <a:endParaRPr lang="de-DE"/>
          </a:p>
        </p:txBody>
      </p:sp>
      <p:sp>
        <p:nvSpPr>
          <p:cNvPr id="419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/>
              <a:t>„Start“-</a:t>
            </a:r>
            <a:r>
              <a:rPr lang="de-DE" dirty="0" err="1" smtClean="0"/>
              <a:t>Method</a:t>
            </a:r>
            <a:r>
              <a:rPr lang="de-DE" dirty="0" smtClean="0"/>
              <a:t>: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smtClean="0"/>
              <a:t>I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3350" y="3070076"/>
            <a:ext cx="3168650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  <p:sp>
        <p:nvSpPr>
          <p:cNvPr id="4" name="Rechteck 3"/>
          <p:cNvSpPr/>
          <p:nvPr/>
        </p:nvSpPr>
        <p:spPr>
          <a:xfrm>
            <a:off x="9624392" y="5445224"/>
            <a:ext cx="1368425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847850" y="3867150"/>
            <a:ext cx="53276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b="1" dirty="0">
                <a:solidFill>
                  <a:srgbClr val="7F9FBF"/>
                </a:solidFill>
                <a:latin typeface="Consolas" pitchFamily="49" charset="0"/>
              </a:rPr>
              <a:t>TODO</a:t>
            </a:r>
            <a:r>
              <a:rPr lang="de-DE" b="1" dirty="0">
                <a:solidFill>
                  <a:srgbClr val="3F7F5F"/>
                </a:solidFill>
                <a:latin typeface="Consolas" pitchFamily="49" charset="0"/>
              </a:rPr>
              <a:t> Auto-</a:t>
            </a:r>
            <a:r>
              <a:rPr lang="de-DE" b="1" dirty="0" err="1">
                <a:solidFill>
                  <a:srgbClr val="3F7F5F"/>
                </a:solidFill>
                <a:latin typeface="Consolas" pitchFamily="49" charset="0"/>
              </a:rPr>
              <a:t>generated</a:t>
            </a:r>
            <a:r>
              <a:rPr lang="de-DE" b="1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3F7F5F"/>
                </a:solidFill>
                <a:latin typeface="Consolas" pitchFamily="49" charset="0"/>
              </a:rPr>
              <a:t>method</a:t>
            </a:r>
            <a:r>
              <a:rPr lang="de-DE" b="1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3F7F5F"/>
                </a:solidFill>
                <a:latin typeface="Consolas" pitchFamily="49" charset="0"/>
              </a:rPr>
              <a:t>stub</a:t>
            </a:r>
            <a:endParaRPr lang="de-DE" b="1" dirty="0">
              <a:solidFill>
                <a:srgbClr val="3F7F5F"/>
              </a:solidFill>
              <a:latin typeface="Consolas" pitchFamily="49" charset="0"/>
            </a:endParaRPr>
          </a:p>
          <a:p>
            <a:endParaRPr lang="de-DE" dirty="0"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Foliennummernplatzhalt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C5862-1EF3-4C1B-9590-837519E4F50C}" type="slidenum">
              <a:rPr lang="de-DE"/>
              <a:pPr>
                <a:defRPr/>
              </a:pPr>
              <a:t>6</a:t>
            </a:fld>
            <a:endParaRPr lang="de-DE"/>
          </a:p>
        </p:txBody>
      </p:sp>
      <p:sp>
        <p:nvSpPr>
          <p:cNvPr id="440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„Start“-</a:t>
            </a:r>
            <a:r>
              <a:rPr lang="de-DE" dirty="0" err="1"/>
              <a:t>Method</a:t>
            </a:r>
            <a:r>
              <a:rPr lang="de-DE" dirty="0"/>
              <a:t>: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smtClean="0"/>
              <a:t>II</a:t>
            </a:r>
            <a:endParaRPr lang="de-DE" dirty="0"/>
          </a:p>
        </p:txBody>
      </p:sp>
      <p:sp>
        <p:nvSpPr>
          <p:cNvPr id="44034" name="Rechteck 3"/>
          <p:cNvSpPr>
            <a:spLocks noChangeArrowheads="1"/>
          </p:cNvSpPr>
          <p:nvPr/>
        </p:nvSpPr>
        <p:spPr bwMode="auto">
          <a:xfrm>
            <a:off x="3122614" y="3141663"/>
            <a:ext cx="53292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 pitchFamily="49" charset="0"/>
              </a:rPr>
              <a:t> main(String[] args) {</a:t>
            </a:r>
          </a:p>
          <a:p>
            <a:r>
              <a:rPr lang="de-DE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b="1">
                <a:solidFill>
                  <a:srgbClr val="7F9FBF"/>
                </a:solidFill>
                <a:latin typeface="Consolas" pitchFamily="49" charset="0"/>
              </a:rPr>
              <a:t>TODO</a:t>
            </a:r>
            <a:r>
              <a:rPr lang="de-DE" b="1">
                <a:solidFill>
                  <a:srgbClr val="3F7F5F"/>
                </a:solidFill>
                <a:latin typeface="Consolas" pitchFamily="49" charset="0"/>
              </a:rPr>
              <a:t> Auto-generated method stub</a:t>
            </a:r>
          </a:p>
          <a:p>
            <a:endParaRPr lang="de-DE">
              <a:latin typeface="Consolas" pitchFamily="49" charset="0"/>
            </a:endParaRPr>
          </a:p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>
              <a:latin typeface="Calibri" pitchFamily="34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2782889" y="2636838"/>
            <a:ext cx="433387" cy="5762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1631950" y="1989138"/>
            <a:ext cx="310495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Visibility</a:t>
            </a:r>
            <a:r>
              <a:rPr lang="de-DE" dirty="0" smtClean="0">
                <a:latin typeface="Calibri" pitchFamily="34" charset="0"/>
              </a:rPr>
              <a:t>: 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Can </a:t>
            </a:r>
            <a:r>
              <a:rPr lang="de-DE" dirty="0" err="1" smtClean="0">
                <a:latin typeface="Calibri" pitchFamily="34" charset="0"/>
              </a:rPr>
              <a:t>be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called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from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everywhere</a:t>
            </a:r>
            <a:endParaRPr lang="de-DE" dirty="0" smtClean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(</a:t>
            </a:r>
            <a:r>
              <a:rPr lang="de-DE" dirty="0" err="1" smtClean="0">
                <a:latin typeface="Calibri" pitchFamily="34" charset="0"/>
              </a:rPr>
              <a:t>we‘ll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get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later</a:t>
            </a:r>
            <a:r>
              <a:rPr lang="de-DE" dirty="0" smtClean="0">
                <a:latin typeface="Calibri" pitchFamily="34" charset="0"/>
              </a:rPr>
              <a:t>)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4583113" y="2636839"/>
            <a:ext cx="1008062" cy="5476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5786438" y="1989139"/>
            <a:ext cx="47736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Static</a:t>
            </a:r>
            <a:r>
              <a:rPr lang="de-DE" dirty="0" smtClean="0">
                <a:latin typeface="Calibri" pitchFamily="34" charset="0"/>
              </a:rPr>
              <a:t>:</a:t>
            </a:r>
          </a:p>
          <a:p>
            <a:r>
              <a:rPr lang="de-DE" dirty="0" smtClean="0">
                <a:latin typeface="Calibri" pitchFamily="34" charset="0"/>
              </a:rPr>
              <a:t>The </a:t>
            </a:r>
            <a:r>
              <a:rPr lang="de-DE" dirty="0" err="1" smtClean="0">
                <a:latin typeface="Calibri" pitchFamily="34" charset="0"/>
              </a:rPr>
              <a:t>method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called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without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creating</a:t>
            </a:r>
            <a:r>
              <a:rPr lang="de-DE" dirty="0" smtClean="0">
                <a:latin typeface="Calibri" pitchFamily="34" charset="0"/>
              </a:rPr>
              <a:t> an </a:t>
            </a:r>
            <a:r>
              <a:rPr lang="de-DE" dirty="0" err="1" smtClean="0">
                <a:latin typeface="Calibri" pitchFamily="34" charset="0"/>
              </a:rPr>
              <a:t>oject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class</a:t>
            </a:r>
            <a:r>
              <a:rPr lang="de-DE" dirty="0" smtClean="0">
                <a:latin typeface="Calibri" pitchFamily="34" charset="0"/>
              </a:rPr>
              <a:t> (</a:t>
            </a:r>
            <a:r>
              <a:rPr lang="de-DE" dirty="0" err="1" smtClean="0">
                <a:latin typeface="Calibri" pitchFamily="34" charset="0"/>
              </a:rPr>
              <a:t>more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details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later</a:t>
            </a:r>
            <a:r>
              <a:rPr lang="de-DE" dirty="0" smtClean="0">
                <a:latin typeface="Calibri" pitchFamily="34" charset="0"/>
              </a:rPr>
              <a:t>)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 flipV="1">
            <a:off x="3216276" y="3500439"/>
            <a:ext cx="1871663" cy="9366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>
            <a:spLocks noChangeArrowheads="1"/>
          </p:cNvSpPr>
          <p:nvPr/>
        </p:nvSpPr>
        <p:spPr bwMode="auto">
          <a:xfrm>
            <a:off x="1703388" y="4341814"/>
            <a:ext cx="47736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Return type: </a:t>
            </a:r>
            <a:endParaRPr lang="de-DE" dirty="0">
              <a:latin typeface="Calibri" pitchFamily="34" charset="0"/>
            </a:endParaRPr>
          </a:p>
          <a:p>
            <a:r>
              <a:rPr lang="de-DE" dirty="0" err="1" smtClean="0">
                <a:latin typeface="Calibri" pitchFamily="34" charset="0"/>
              </a:rPr>
              <a:t>Nothing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returned</a:t>
            </a:r>
            <a:r>
              <a:rPr lang="de-DE" dirty="0" smtClean="0">
                <a:latin typeface="Calibri" pitchFamily="34" charset="0"/>
              </a:rPr>
              <a:t>.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course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when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metod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ends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program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ends</a:t>
            </a:r>
            <a:r>
              <a:rPr lang="de-DE" dirty="0" smtClean="0">
                <a:latin typeface="Calibri" pitchFamily="34" charset="0"/>
              </a:rPr>
              <a:t>.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 flipH="1" flipV="1">
            <a:off x="5951539" y="3500439"/>
            <a:ext cx="720725" cy="8413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>
            <a:spLocks noChangeArrowheads="1"/>
          </p:cNvSpPr>
          <p:nvPr/>
        </p:nvSpPr>
        <p:spPr bwMode="auto">
          <a:xfrm>
            <a:off x="6477001" y="4341813"/>
            <a:ext cx="47736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Identifier (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name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method</a:t>
            </a:r>
            <a:r>
              <a:rPr lang="de-DE" dirty="0" smtClean="0">
                <a:latin typeface="Calibri" pitchFamily="34" charset="0"/>
              </a:rPr>
              <a:t>): 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Java-</a:t>
            </a:r>
            <a:r>
              <a:rPr lang="de-DE" dirty="0" err="1" smtClean="0">
                <a:latin typeface="Calibri" pitchFamily="34" charset="0"/>
              </a:rPr>
              <a:t>specified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name</a:t>
            </a:r>
            <a:r>
              <a:rPr lang="de-DE" dirty="0" smtClean="0">
                <a:latin typeface="Calibri" pitchFamily="34" charset="0"/>
              </a:rPr>
              <a:t>.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7751764" y="3213100"/>
            <a:ext cx="504825" cy="714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>
            <a:spLocks noChangeArrowheads="1"/>
          </p:cNvSpPr>
          <p:nvPr/>
        </p:nvSpPr>
        <p:spPr bwMode="auto">
          <a:xfrm>
            <a:off x="8218488" y="3009900"/>
            <a:ext cx="24955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Input </a:t>
            </a:r>
            <a:r>
              <a:rPr lang="de-DE" dirty="0" err="1" smtClean="0">
                <a:latin typeface="Calibri" pitchFamily="34" charset="0"/>
              </a:rPr>
              <a:t>paramters</a:t>
            </a:r>
            <a:r>
              <a:rPr lang="de-DE" dirty="0" smtClean="0">
                <a:latin typeface="Calibri" pitchFamily="34" charset="0"/>
              </a:rPr>
              <a:t>: 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Array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String </a:t>
            </a:r>
            <a:r>
              <a:rPr lang="de-DE" dirty="0" err="1" smtClean="0">
                <a:latin typeface="Calibri" pitchFamily="34" charset="0"/>
              </a:rPr>
              <a:t>that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are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passed</a:t>
            </a:r>
            <a:r>
              <a:rPr lang="de-DE" dirty="0" smtClean="0">
                <a:latin typeface="Calibri" pitchFamily="34" charset="0"/>
              </a:rPr>
              <a:t> upon a </a:t>
            </a:r>
            <a:r>
              <a:rPr lang="de-DE" dirty="0" err="1" smtClean="0">
                <a:latin typeface="Calibri" pitchFamily="34" charset="0"/>
              </a:rPr>
              <a:t>program‘s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start</a:t>
            </a:r>
            <a:r>
              <a:rPr lang="de-DE" dirty="0" smtClean="0">
                <a:latin typeface="Calibri" pitchFamily="34" charset="0"/>
              </a:rPr>
              <a:t> time 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9" grpId="0"/>
      <p:bldP spid="24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Printing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/>
              <a:t>: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System.</a:t>
            </a:r>
            <a:r>
              <a:rPr lang="de-DE" sz="1800" i="1" dirty="0" err="1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out</a:t>
            </a:r>
            <a:r>
              <a:rPr lang="de-DE" sz="18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</a:t>
            </a:r>
            <a:r>
              <a:rPr lang="de-DE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println</a:t>
            </a: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(…);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sz="18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sz="1800" dirty="0" err="1" smtClean="0"/>
              <a:t>Hint</a:t>
            </a:r>
            <a:r>
              <a:rPr lang="de-DE" sz="1800" dirty="0" smtClean="0"/>
              <a:t>:</a:t>
            </a:r>
            <a:endParaRPr lang="de-DE" sz="18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sz="1800" dirty="0" smtClean="0"/>
              <a:t>Type </a:t>
            </a:r>
            <a:r>
              <a:rPr lang="de-DE" sz="1800" dirty="0"/>
              <a:t>„</a:t>
            </a:r>
            <a:r>
              <a:rPr lang="de-DE" sz="1800" dirty="0" err="1"/>
              <a:t>syso</a:t>
            </a:r>
            <a:r>
              <a:rPr lang="de-DE" sz="1800" dirty="0"/>
              <a:t>“, </a:t>
            </a:r>
            <a:r>
              <a:rPr lang="de-DE" sz="1800" dirty="0" err="1" smtClean="0"/>
              <a:t>then</a:t>
            </a:r>
            <a:r>
              <a:rPr lang="de-DE" sz="1800" dirty="0" smtClean="0"/>
              <a:t> CTRL+SPACE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let</a:t>
            </a:r>
            <a:r>
              <a:rPr lang="de-DE" sz="1800" dirty="0" smtClean="0"/>
              <a:t> </a:t>
            </a:r>
            <a:r>
              <a:rPr lang="de-DE" sz="1800" dirty="0" err="1" smtClean="0"/>
              <a:t>Eclipse</a:t>
            </a:r>
            <a:endParaRPr lang="de-DE" sz="18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sz="1800" dirty="0"/>
              <a:t>d</a:t>
            </a:r>
            <a:r>
              <a:rPr lang="de-DE" sz="1800" dirty="0" smtClean="0"/>
              <a:t>o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rest</a:t>
            </a:r>
            <a:endParaRPr lang="de-DE" sz="18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sz="1800" dirty="0"/>
          </a:p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Input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:</a:t>
            </a: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Scanner </a:t>
            </a:r>
            <a:r>
              <a:rPr lang="de-DE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sc</a:t>
            </a: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</a:t>
            </a:r>
            <a:r>
              <a:rPr lang="de-DE" sz="1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new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Scanner(System.in);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sc.nextLine</a:t>
            </a: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sc.nextInt</a:t>
            </a: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E908D-4ED8-46B0-B019-60E1D6589F7C}" type="slidenum">
              <a:rPr lang="de-DE"/>
              <a:pPr>
                <a:defRPr/>
              </a:pPr>
              <a:t>7</a:t>
            </a:fld>
            <a:endParaRPr lang="de-DE"/>
          </a:p>
        </p:txBody>
      </p:sp>
      <p:sp>
        <p:nvSpPr>
          <p:cNvPr id="460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 smtClean="0"/>
              <a:t>Example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7106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47454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Control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Structures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026" name="Picture 2" descr="street signs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7510771" y="2119104"/>
            <a:ext cx="2833701" cy="4267219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6950" y="6592889"/>
            <a:ext cx="2133600" cy="365125"/>
          </a:xfrm>
        </p:spPr>
        <p:txBody>
          <a:bodyPr/>
          <a:lstStyle/>
          <a:p>
            <a:pPr>
              <a:defRPr/>
            </a:pPr>
            <a:fld id="{5DE0512D-94D9-4775-AA3E-B14F3638A8E3}" type="slidenum">
              <a:rPr lang="de-DE"/>
              <a:pPr>
                <a:defRPr/>
              </a:pPr>
              <a:t>8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Branching</a:t>
            </a:r>
            <a:r>
              <a:rPr lang="de-DE" dirty="0" smtClean="0"/>
              <a:t> </a:t>
            </a:r>
            <a:r>
              <a:rPr lang="de-DE" dirty="0"/>
              <a:t>I</a:t>
            </a:r>
          </a:p>
        </p:txBody>
      </p:sp>
      <p:sp>
        <p:nvSpPr>
          <p:cNvPr id="49154" name="Inhaltsplatzhalter 2"/>
          <p:cNvSpPr>
            <a:spLocks noGrp="1"/>
          </p:cNvSpPr>
          <p:nvPr>
            <p:ph idx="1"/>
          </p:nvPr>
        </p:nvSpPr>
        <p:spPr>
          <a:xfrm>
            <a:off x="1631504" y="4061403"/>
            <a:ext cx="10513168" cy="2823981"/>
          </a:xfrm>
        </p:spPr>
        <p:txBody>
          <a:bodyPr/>
          <a:lstStyle/>
          <a:p>
            <a:r>
              <a:rPr lang="de-DE" dirty="0" err="1" smtClean="0"/>
              <a:t>Branches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sequential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endParaRPr lang="de-DE" dirty="0" smtClean="0"/>
          </a:p>
          <a:p>
            <a:r>
              <a:rPr lang="de-DE" dirty="0" smtClean="0"/>
              <a:t>Keyword: </a:t>
            </a:r>
            <a:r>
              <a:rPr lang="de-DE" b="1" dirty="0" err="1">
                <a:latin typeface="Consolas" panose="020B0609020204030204" pitchFamily="49" charset="0"/>
              </a:rPr>
              <a:t>if</a:t>
            </a:r>
            <a:r>
              <a:rPr lang="de-DE" b="1" dirty="0">
                <a:latin typeface="Consolas" panose="020B0609020204030204" pitchFamily="49" charset="0"/>
              </a:rPr>
              <a:t> </a:t>
            </a:r>
            <a:r>
              <a:rPr lang="de-DE" b="1" dirty="0" smtClean="0">
                <a:latin typeface="Consolas" panose="020B0609020204030204" pitchFamily="49" charset="0"/>
              </a:rPr>
              <a:t>(</a:t>
            </a:r>
            <a:r>
              <a:rPr lang="de-DE" b="1" dirty="0" err="1" smtClean="0">
                <a:latin typeface="Consolas" panose="020B0609020204030204" pitchFamily="49" charset="0"/>
              </a:rPr>
              <a:t>logical</a:t>
            </a:r>
            <a:r>
              <a:rPr lang="de-DE" b="1" dirty="0" smtClean="0">
                <a:latin typeface="Consolas" panose="020B0609020204030204" pitchFamily="49" charset="0"/>
              </a:rPr>
              <a:t> </a:t>
            </a:r>
            <a:r>
              <a:rPr lang="de-DE" b="1" dirty="0" err="1" smtClean="0">
                <a:latin typeface="Consolas" panose="020B0609020204030204" pitchFamily="49" charset="0"/>
              </a:rPr>
              <a:t>expression</a:t>
            </a:r>
            <a:r>
              <a:rPr lang="de-DE" b="1" dirty="0" smtClean="0">
                <a:latin typeface="Consolas" panose="020B0609020204030204" pitchFamily="49" charset="0"/>
              </a:rPr>
              <a:t>)</a:t>
            </a:r>
            <a:endParaRPr lang="de-DE" b="1" dirty="0">
              <a:latin typeface="Consolas" panose="020B0609020204030204" pitchFamily="49" charset="0"/>
            </a:endParaRPr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nested</a:t>
            </a:r>
            <a:endParaRPr lang="de-DE" dirty="0" smtClean="0"/>
          </a:p>
          <a:p>
            <a:pPr lvl="1"/>
            <a:r>
              <a:rPr lang="de-DE" b="1" dirty="0" err="1" smtClean="0">
                <a:latin typeface="Consolas" panose="020B0609020204030204" pitchFamily="49" charset="0"/>
              </a:rPr>
              <a:t>else</a:t>
            </a:r>
            <a:r>
              <a:rPr lang="de-DE" dirty="0" smtClean="0"/>
              <a:t> (i.e., </a:t>
            </a:r>
            <a:r>
              <a:rPr lang="de-DE" dirty="0" err="1" smtClean="0"/>
              <a:t>false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) </a:t>
            </a:r>
            <a:r>
              <a:rPr lang="de-DE" b="1" dirty="0" err="1" smtClean="0"/>
              <a:t>is</a:t>
            </a:r>
            <a:r>
              <a:rPr lang="de-DE" b="1" dirty="0" smtClean="0"/>
              <a:t> optional</a:t>
            </a:r>
          </a:p>
          <a:p>
            <a:pPr lvl="1"/>
            <a:r>
              <a:rPr lang="de-DE" dirty="0" err="1" smtClean="0"/>
              <a:t>Then</a:t>
            </a:r>
            <a:r>
              <a:rPr lang="de-DE" dirty="0" smtClean="0"/>
              <a:t>,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statement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a bock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 (</a:t>
            </a:r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/>
              <a:t>„{“ </a:t>
            </a:r>
            <a:r>
              <a:rPr lang="de-DE" dirty="0" err="1" smtClean="0"/>
              <a:t>and</a:t>
            </a:r>
            <a:r>
              <a:rPr lang="de-DE" dirty="0" smtClean="0"/>
              <a:t> „}“; i.e.,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end </a:t>
            </a:r>
            <a:r>
              <a:rPr lang="de-DE" dirty="0" err="1" smtClean="0"/>
              <a:t>of</a:t>
            </a:r>
            <a:r>
              <a:rPr lang="de-DE" dirty="0" smtClean="0"/>
              <a:t> a block)</a:t>
            </a:r>
            <a:endParaRPr lang="de-DE" b="1" dirty="0"/>
          </a:p>
        </p:txBody>
      </p:sp>
      <p:sp>
        <p:nvSpPr>
          <p:cNvPr id="33" name="Foliennummernplatzhalt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5B6EF-61F4-44AE-859B-A5A0BE97E1B6}" type="slidenum">
              <a:rPr lang="de-DE"/>
              <a:pPr>
                <a:defRPr/>
              </a:pPr>
              <a:t>9</a:t>
            </a:fld>
            <a:endParaRPr lang="de-DE"/>
          </a:p>
        </p:txBody>
      </p:sp>
      <p:cxnSp>
        <p:nvCxnSpPr>
          <p:cNvPr id="5" name="Gerade Verbindung 4"/>
          <p:cNvCxnSpPr>
            <a:stCxn id="49156" idx="2"/>
            <a:endCxn id="49157" idx="0"/>
          </p:cNvCxnSpPr>
          <p:nvPr/>
        </p:nvCxnSpPr>
        <p:spPr>
          <a:xfrm flipH="1">
            <a:off x="3535822" y="2034869"/>
            <a:ext cx="1302" cy="4958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56" name="Textfeld 5"/>
          <p:cNvSpPr txBox="1">
            <a:spLocks noChangeArrowheads="1"/>
          </p:cNvSpPr>
          <p:nvPr/>
        </p:nvSpPr>
        <p:spPr bwMode="auto">
          <a:xfrm>
            <a:off x="2040079" y="1665537"/>
            <a:ext cx="29940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Sequential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Program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Execution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49157" name="Textfeld 9"/>
          <p:cNvSpPr txBox="1">
            <a:spLocks noChangeArrowheads="1"/>
          </p:cNvSpPr>
          <p:nvPr/>
        </p:nvSpPr>
        <p:spPr bwMode="auto">
          <a:xfrm>
            <a:off x="2595564" y="2530723"/>
            <a:ext cx="188051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Logical Expression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2" name="Gerade Verbindung mit Pfeil 11"/>
          <p:cNvCxnSpPr>
            <a:stCxn id="49157" idx="2"/>
            <a:endCxn id="49160" idx="0"/>
          </p:cNvCxnSpPr>
          <p:nvPr/>
        </p:nvCxnSpPr>
        <p:spPr>
          <a:xfrm flipH="1">
            <a:off x="2074811" y="2900055"/>
            <a:ext cx="1461011" cy="3498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49157" idx="2"/>
            <a:endCxn id="49161" idx="0"/>
          </p:cNvCxnSpPr>
          <p:nvPr/>
        </p:nvCxnSpPr>
        <p:spPr>
          <a:xfrm>
            <a:off x="3535822" y="2900055"/>
            <a:ext cx="1046735" cy="3498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0" name="Textfeld 15"/>
          <p:cNvSpPr txBox="1">
            <a:spLocks noChangeArrowheads="1"/>
          </p:cNvSpPr>
          <p:nvPr/>
        </p:nvSpPr>
        <p:spPr bwMode="auto">
          <a:xfrm>
            <a:off x="1774825" y="3249862"/>
            <a:ext cx="59997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True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49161" name="Textfeld 16"/>
          <p:cNvSpPr txBox="1">
            <a:spLocks noChangeArrowheads="1"/>
          </p:cNvSpPr>
          <p:nvPr/>
        </p:nvSpPr>
        <p:spPr bwMode="auto">
          <a:xfrm>
            <a:off x="4256089" y="3249862"/>
            <a:ext cx="65293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False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8" name="Gerade Verbindung 17"/>
          <p:cNvCxnSpPr>
            <a:stCxn id="49160" idx="2"/>
          </p:cNvCxnSpPr>
          <p:nvPr/>
        </p:nvCxnSpPr>
        <p:spPr>
          <a:xfrm>
            <a:off x="2074811" y="3619194"/>
            <a:ext cx="0" cy="492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49161" idx="2"/>
          </p:cNvCxnSpPr>
          <p:nvPr/>
        </p:nvCxnSpPr>
        <p:spPr>
          <a:xfrm>
            <a:off x="4582557" y="3619194"/>
            <a:ext cx="0" cy="492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4" name="Textfeld 19"/>
          <p:cNvSpPr txBox="1">
            <a:spLocks noChangeArrowheads="1"/>
          </p:cNvSpPr>
          <p:nvPr/>
        </p:nvSpPr>
        <p:spPr bwMode="auto">
          <a:xfrm>
            <a:off x="6906376" y="1729036"/>
            <a:ext cx="24169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Main </a:t>
            </a:r>
            <a:r>
              <a:rPr lang="de-DE" dirty="0" err="1" smtClean="0">
                <a:latin typeface="Calibri" pitchFamily="34" charset="0"/>
              </a:rPr>
              <a:t>method</a:t>
            </a:r>
            <a:r>
              <a:rPr lang="de-DE" dirty="0" smtClean="0">
                <a:latin typeface="Calibri" pitchFamily="34" charset="0"/>
              </a:rPr>
              <a:t>…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Create </a:t>
            </a:r>
            <a:r>
              <a:rPr lang="de-DE" dirty="0" err="1" smtClean="0">
                <a:latin typeface="Calibri" pitchFamily="34" charset="0"/>
              </a:rPr>
              <a:t>person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age</a:t>
            </a:r>
            <a:r>
              <a:rPr lang="de-DE" dirty="0" smtClean="0">
                <a:latin typeface="Calibri" pitchFamily="34" charset="0"/>
              </a:rPr>
              <a:t> 15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1" name="Gerade Verbindung 20"/>
          <p:cNvCxnSpPr>
            <a:stCxn id="49164" idx="2"/>
            <a:endCxn id="49166" idx="0"/>
          </p:cNvCxnSpPr>
          <p:nvPr/>
        </p:nvCxnSpPr>
        <p:spPr>
          <a:xfrm flipH="1">
            <a:off x="7896909" y="2375367"/>
            <a:ext cx="217939" cy="1236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6" name="Textfeld 21"/>
          <p:cNvSpPr txBox="1">
            <a:spLocks noChangeArrowheads="1"/>
          </p:cNvSpPr>
          <p:nvPr/>
        </p:nvSpPr>
        <p:spPr bwMode="auto">
          <a:xfrm>
            <a:off x="7104064" y="2498973"/>
            <a:ext cx="158569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Older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than</a:t>
            </a:r>
            <a:r>
              <a:rPr lang="de-DE" dirty="0" smtClean="0">
                <a:latin typeface="Calibri" pitchFamily="34" charset="0"/>
              </a:rPr>
              <a:t> 18?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4" name="Gerade Verbindung mit Pfeil 23"/>
          <p:cNvCxnSpPr>
            <a:stCxn id="49166" idx="2"/>
            <a:endCxn id="49168" idx="0"/>
          </p:cNvCxnSpPr>
          <p:nvPr/>
        </p:nvCxnSpPr>
        <p:spPr>
          <a:xfrm flipH="1">
            <a:off x="6754761" y="2868305"/>
            <a:ext cx="1142148" cy="35615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8" name="Textfeld 24"/>
          <p:cNvSpPr txBox="1">
            <a:spLocks noChangeArrowheads="1"/>
          </p:cNvSpPr>
          <p:nvPr/>
        </p:nvSpPr>
        <p:spPr bwMode="auto">
          <a:xfrm>
            <a:off x="6454775" y="3224462"/>
            <a:ext cx="599972" cy="369332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Calibri" pitchFamily="34" charset="0"/>
              </a:rPr>
              <a:t>True</a:t>
            </a:r>
            <a:endParaRPr lang="de-DE" dirty="0">
              <a:solidFill>
                <a:srgbClr val="00B050"/>
              </a:solidFill>
              <a:latin typeface="Calibri" pitchFamily="34" charset="0"/>
            </a:endParaRPr>
          </a:p>
        </p:txBody>
      </p:sp>
      <p:cxnSp>
        <p:nvCxnSpPr>
          <p:cNvPr id="26" name="Gerade Verbindung mit Pfeil 25"/>
          <p:cNvCxnSpPr>
            <a:stCxn id="49166" idx="2"/>
            <a:endCxn id="49170" idx="0"/>
          </p:cNvCxnSpPr>
          <p:nvPr/>
        </p:nvCxnSpPr>
        <p:spPr>
          <a:xfrm>
            <a:off x="7896909" y="2868305"/>
            <a:ext cx="1356073" cy="35615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70" name="Textfeld 26"/>
          <p:cNvSpPr txBox="1">
            <a:spLocks noChangeArrowheads="1"/>
          </p:cNvSpPr>
          <p:nvPr/>
        </p:nvSpPr>
        <p:spPr bwMode="auto">
          <a:xfrm>
            <a:off x="8926514" y="3224462"/>
            <a:ext cx="652936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False</a:t>
            </a:r>
            <a:endParaRPr lang="de-DE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28" name="Gerade Verbindung 27"/>
          <p:cNvCxnSpPr>
            <a:stCxn id="49168" idx="2"/>
            <a:endCxn id="49172" idx="0"/>
          </p:cNvCxnSpPr>
          <p:nvPr/>
        </p:nvCxnSpPr>
        <p:spPr>
          <a:xfrm>
            <a:off x="6754761" y="3593794"/>
            <a:ext cx="156" cy="23316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72" name="Textfeld 29"/>
          <p:cNvSpPr txBox="1">
            <a:spLocks noChangeArrowheads="1"/>
          </p:cNvSpPr>
          <p:nvPr/>
        </p:nvSpPr>
        <p:spPr bwMode="auto">
          <a:xfrm>
            <a:off x="6244200" y="3826956"/>
            <a:ext cx="1021433" cy="369332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B050"/>
                </a:solidFill>
                <a:latin typeface="Calibri" pitchFamily="34" charset="0"/>
              </a:rPr>
              <a:t>Buy</a:t>
            </a:r>
            <a:r>
              <a:rPr lang="de-DE" dirty="0" smtClean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Calibri" pitchFamily="34" charset="0"/>
              </a:rPr>
              <a:t>beer</a:t>
            </a:r>
            <a:endParaRPr lang="de-DE" dirty="0">
              <a:solidFill>
                <a:srgbClr val="00B050"/>
              </a:solidFill>
              <a:latin typeface="Calibri" pitchFamily="34" charset="0"/>
            </a:endParaRPr>
          </a:p>
        </p:txBody>
      </p:sp>
      <p:cxnSp>
        <p:nvCxnSpPr>
          <p:cNvPr id="31" name="Gerade Verbindung 30"/>
          <p:cNvCxnSpPr>
            <a:stCxn id="49170" idx="2"/>
            <a:endCxn id="49174" idx="0"/>
          </p:cNvCxnSpPr>
          <p:nvPr/>
        </p:nvCxnSpPr>
        <p:spPr>
          <a:xfrm>
            <a:off x="9252982" y="3593794"/>
            <a:ext cx="0" cy="257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74" name="Textfeld 31"/>
          <p:cNvSpPr txBox="1">
            <a:spLocks noChangeArrowheads="1"/>
          </p:cNvSpPr>
          <p:nvPr/>
        </p:nvSpPr>
        <p:spPr bwMode="auto">
          <a:xfrm>
            <a:off x="8486586" y="3851756"/>
            <a:ext cx="1532792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Buy</a:t>
            </a:r>
            <a:r>
              <a:rPr lang="de-DE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lemonade</a:t>
            </a:r>
            <a:endParaRPr lang="de-DE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25" name="Grafik 24" descr="Kopf mit Zahnrädern">
            <a:extLst>
              <a:ext uri="{FF2B5EF4-FFF2-40B4-BE49-F238E27FC236}">
                <a16:creationId xmlns:a16="http://schemas.microsoft.com/office/drawing/2014/main" id="{20F1D4B2-664B-4C86-948E-03053BB7C5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0416" y="594519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3059</Words>
  <Application>Microsoft Office PowerPoint</Application>
  <PresentationFormat>Breitbild</PresentationFormat>
  <Paragraphs>649</Paragraphs>
  <Slides>32</Slides>
  <Notes>31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Consolas</vt:lpstr>
      <vt:lpstr>vorlage</vt:lpstr>
      <vt:lpstr>Software Engineering and Programming Basics</vt:lpstr>
      <vt:lpstr>Catching Up II</vt:lpstr>
      <vt:lpstr>Catching Up III</vt:lpstr>
      <vt:lpstr>PowerPoint-Präsentation</vt:lpstr>
      <vt:lpstr>The „Start“-Method: main I</vt:lpstr>
      <vt:lpstr>The „Start“-Method: main II</vt:lpstr>
      <vt:lpstr>Eclipse Example</vt:lpstr>
      <vt:lpstr>PowerPoint-Präsentation</vt:lpstr>
      <vt:lpstr>Conditional Branching I</vt:lpstr>
      <vt:lpstr>Conditional Branching II</vt:lpstr>
      <vt:lpstr>Pecularity</vt:lpstr>
      <vt:lpstr>Selection: switch – case I</vt:lpstr>
      <vt:lpstr>Selection: switch – case II</vt:lpstr>
      <vt:lpstr>Selection: switch – case II</vt:lpstr>
      <vt:lpstr>Selection: switch – case IV</vt:lpstr>
      <vt:lpstr>PowerPoint-Präsentation</vt:lpstr>
      <vt:lpstr>Loops I</vt:lpstr>
      <vt:lpstr>Actually Used in First Lecture</vt:lpstr>
      <vt:lpstr>While – Loop </vt:lpstr>
      <vt:lpstr>do-while-loop </vt:lpstr>
      <vt:lpstr>What Does the Following Code Print?</vt:lpstr>
      <vt:lpstr>Hints</vt:lpstr>
      <vt:lpstr>Counting Loop: for</vt:lpstr>
      <vt:lpstr>Hints</vt:lpstr>
      <vt:lpstr>Relationship Between for and while</vt:lpstr>
      <vt:lpstr>When for, when while?</vt:lpstr>
      <vt:lpstr>„Go To“ Statements</vt:lpstr>
      <vt:lpstr>Scope I</vt:lpstr>
      <vt:lpstr>Scope II</vt:lpstr>
      <vt:lpstr>Quizz!!!</vt:lpstr>
      <vt:lpstr>Learning Goals</vt:lpstr>
      <vt:lpstr>Coming Up Next</vt:lpstr>
    </vt:vector>
  </TitlesOfParts>
  <Company>Universität Passau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Programmierung I Einführung in die Programmierung mit Java</dc:title>
  <dc:creator>siegmunn</dc:creator>
  <cp:lastModifiedBy>Janet</cp:lastModifiedBy>
  <cp:revision>395</cp:revision>
  <dcterms:created xsi:type="dcterms:W3CDTF">2014-09-09T13:09:44Z</dcterms:created>
  <dcterms:modified xsi:type="dcterms:W3CDTF">2019-10-29T09:04:55Z</dcterms:modified>
</cp:coreProperties>
</file>