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335" r:id="rId3"/>
    <p:sldId id="334" r:id="rId4"/>
    <p:sldId id="336" r:id="rId5"/>
    <p:sldId id="309" r:id="rId6"/>
    <p:sldId id="259" r:id="rId7"/>
    <p:sldId id="261" r:id="rId8"/>
    <p:sldId id="260" r:id="rId9"/>
    <p:sldId id="262" r:id="rId10"/>
    <p:sldId id="271" r:id="rId11"/>
    <p:sldId id="263" r:id="rId12"/>
    <p:sldId id="308" r:id="rId13"/>
    <p:sldId id="265" r:id="rId14"/>
    <p:sldId id="312" r:id="rId15"/>
    <p:sldId id="313" r:id="rId16"/>
    <p:sldId id="266" r:id="rId17"/>
    <p:sldId id="268" r:id="rId18"/>
    <p:sldId id="270" r:id="rId19"/>
    <p:sldId id="269" r:id="rId20"/>
    <p:sldId id="272" r:id="rId21"/>
    <p:sldId id="274" r:id="rId22"/>
    <p:sldId id="296" r:id="rId23"/>
    <p:sldId id="297" r:id="rId24"/>
    <p:sldId id="298" r:id="rId25"/>
    <p:sldId id="299" r:id="rId26"/>
    <p:sldId id="300" r:id="rId27"/>
    <p:sldId id="302" r:id="rId28"/>
    <p:sldId id="311" r:id="rId29"/>
    <p:sldId id="301" r:id="rId30"/>
    <p:sldId id="303" r:id="rId31"/>
    <p:sldId id="306" r:id="rId32"/>
    <p:sldId id="276" r:id="rId33"/>
    <p:sldId id="277" r:id="rId34"/>
    <p:sldId id="323" r:id="rId35"/>
    <p:sldId id="278" r:id="rId36"/>
    <p:sldId id="279" r:id="rId37"/>
    <p:sldId id="317" r:id="rId38"/>
    <p:sldId id="304" r:id="rId39"/>
    <p:sldId id="289" r:id="rId40"/>
    <p:sldId id="280" r:id="rId41"/>
    <p:sldId id="284" r:id="rId42"/>
    <p:sldId id="281" r:id="rId43"/>
    <p:sldId id="287" r:id="rId44"/>
    <p:sldId id="282" r:id="rId45"/>
    <p:sldId id="288" r:id="rId46"/>
    <p:sldId id="319" r:id="rId47"/>
    <p:sldId id="318" r:id="rId48"/>
    <p:sldId id="290" r:id="rId49"/>
    <p:sldId id="291" r:id="rId50"/>
    <p:sldId id="292" r:id="rId51"/>
    <p:sldId id="295" r:id="rId52"/>
    <p:sldId id="293" r:id="rId53"/>
    <p:sldId id="294" r:id="rId54"/>
    <p:sldId id="320" r:id="rId55"/>
    <p:sldId id="325" r:id="rId56"/>
    <p:sldId id="328" r:id="rId57"/>
    <p:sldId id="329" r:id="rId58"/>
    <p:sldId id="330" r:id="rId59"/>
    <p:sldId id="338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8" r:id="rId68"/>
    <p:sldId id="349" r:id="rId69"/>
    <p:sldId id="337" r:id="rId70"/>
    <p:sldId id="350" r:id="rId71"/>
    <p:sldId id="351" r:id="rId72"/>
    <p:sldId id="352" r:id="rId73"/>
    <p:sldId id="331" r:id="rId74"/>
    <p:sldId id="264" r:id="rId75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3" userDrawn="1">
          <p15:clr>
            <a:srgbClr val="A4A3A4"/>
          </p15:clr>
        </p15:guide>
        <p15:guide id="2" pos="5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88A28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41" autoAdjust="0"/>
  </p:normalViewPr>
  <p:slideViewPr>
    <p:cSldViewPr>
      <p:cViewPr varScale="1">
        <p:scale>
          <a:sx n="82" d="100"/>
          <a:sy n="82" d="100"/>
        </p:scale>
        <p:origin x="1674" y="78"/>
      </p:cViewPr>
      <p:guideLst>
        <p:guide orient="horz" pos="3113"/>
        <p:guide pos="571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8" d="100"/>
        <a:sy n="68" d="100"/>
      </p:scale>
      <p:origin x="0" y="-8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E3344D-ADAE-4D19-8C56-821278260047}" type="datetimeFigureOut">
              <a:rPr lang="de-DE" smtClean="0"/>
              <a:pPr/>
              <a:t>03.01.2020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F21B33-D36E-47B9-9BDC-27194CF4D99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9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UV: Typsystem, 2</a:t>
            </a:r>
            <a:r>
              <a:rPr lang="de-DE" baseline="0" dirty="0" smtClean="0"/>
              <a:t> Stufen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1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Tafelbild</a:t>
            </a:r>
            <a:r>
              <a:rPr lang="en-US" dirty="0" smtClean="0"/>
              <a:t>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1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Entwicklungszeit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0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Wenn Probanden nicht den Gruppen zugewiesen werden können</a:t>
            </a:r>
          </a:p>
          <a:p>
            <a:r>
              <a:rPr lang="en-US" smtClean="0"/>
              <a:t>Wenn etwas während des Experiments passiert ist (z.B. Stromausfall)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Beide Gruppen hatten dieselbe</a:t>
            </a:r>
            <a:r>
              <a:rPr lang="en-US" baseline="0" smtClean="0"/>
              <a:t> Aufgabe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aus </a:t>
            </a:r>
            <a:r>
              <a:rPr lang="de-DE" dirty="0" err="1" smtClean="0"/>
              <a:t>Using</a:t>
            </a:r>
            <a:r>
              <a:rPr lang="de-DE" baseline="0" dirty="0" smtClean="0"/>
              <a:t> Background </a:t>
            </a:r>
            <a:r>
              <a:rPr lang="de-DE" baseline="0" dirty="0" err="1" smtClean="0"/>
              <a:t>colors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comprehension</a:t>
            </a:r>
            <a:r>
              <a:rPr lang="de-DE" baseline="0" dirty="0" smtClean="0"/>
              <a:t>… (EASE)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7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 Experiment:</a:t>
            </a:r>
          </a:p>
          <a:p>
            <a:r>
              <a:rPr lang="en-US" smtClean="0"/>
              <a:t>Einen Papierfragebogen zu wenig</a:t>
            </a:r>
          </a:p>
          <a:p>
            <a:r>
              <a:rPr lang="en-US" smtClean="0"/>
              <a:t>Pilottest:</a:t>
            </a:r>
            <a:r>
              <a:rPr lang="en-US" baseline="0" smtClean="0"/>
              <a:t> 6 Aufgaben (ohne Aufwärmaufgabe)</a:t>
            </a:r>
          </a:p>
          <a:p>
            <a:r>
              <a:rPr lang="en-US" baseline="0" smtClean="0"/>
              <a:t>Experiment: 7 Aufgaben (mit Aufwärmaufgabe); aber Fragebogen nicht entsprechend angepasst</a:t>
            </a:r>
          </a:p>
          <a:p>
            <a:r>
              <a:rPr lang="en-US" baseline="0" smtClean="0"/>
              <a:t>Probanden kamen zu spät (-&gt; extra Einweisung)</a:t>
            </a:r>
          </a:p>
          <a:p>
            <a:r>
              <a:rPr lang="en-US" baseline="0" smtClean="0"/>
              <a:t>Nicht genug Arbeitsplätze (-&gt; extra Raum, laut/leise, process conformance?)</a:t>
            </a:r>
          </a:p>
          <a:p>
            <a:r>
              <a:rPr lang="en-US" baseline="0" smtClean="0"/>
              <a:t>Probanden haben Editor zum Suchen benutzt, obwohl sie es nicht durften</a:t>
            </a:r>
          </a:p>
          <a:p>
            <a:r>
              <a:rPr lang="en-US" baseline="0" smtClean="0"/>
              <a:t>Probanden haben Teamwork gemacht</a:t>
            </a:r>
          </a:p>
          <a:p>
            <a:endParaRPr lang="en-US" baseline="0" smtClean="0"/>
          </a:p>
          <a:p>
            <a:r>
              <a:rPr lang="en-US" baseline="0" smtClean="0"/>
              <a:t>2. Experiment:</a:t>
            </a:r>
          </a:p>
          <a:p>
            <a:r>
              <a:rPr lang="en-US" baseline="0" smtClean="0"/>
              <a:t>Selbst implementiertes Tool; irgendwann sind Zeilennummern beim Scrollen nach oben verschwunden</a:t>
            </a:r>
          </a:p>
          <a:p>
            <a:endParaRPr lang="en-US" baseline="0" smtClean="0"/>
          </a:p>
          <a:p>
            <a:r>
              <a:rPr lang="en-US" baseline="0" smtClean="0"/>
              <a:t>3. Experiment:</a:t>
            </a:r>
          </a:p>
          <a:p>
            <a:r>
              <a:rPr lang="en-US" baseline="0" smtClean="0"/>
              <a:t>Probanden haben Farbzuweisung nicht geladen</a:t>
            </a:r>
          </a:p>
          <a:p>
            <a:endParaRPr lang="en-US" baseline="0" smtClean="0"/>
          </a:p>
          <a:p>
            <a:r>
              <a:rPr lang="en-US" baseline="0" smtClean="0"/>
              <a:t>Daten verlorengegangen: Tool musste mit Klick auf "Experiment beenden" geschlossen werden, bei Klick auf x wurden Daten nicht gespeichert</a:t>
            </a:r>
          </a:p>
          <a:p>
            <a:r>
              <a:rPr lang="en-US" baseline="0" smtClean="0"/>
              <a:t>Eine Frage konnte nicht beantwortet werden, da die HTML-Elemente von zwei Fragen diesselbe id hatten -&gt; Copy-Paste beim Aufgaben erstellen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2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Medizin:</a:t>
            </a:r>
            <a:r>
              <a:rPr lang="en-US" baseline="0" smtClean="0"/>
              <a:t> Vorgetäuschte Knie-OP</a:t>
            </a:r>
          </a:p>
          <a:p>
            <a:endParaRPr lang="en-US" baseline="0" smtClean="0"/>
          </a:p>
          <a:p>
            <a:r>
              <a:rPr lang="en-US" baseline="0" smtClean="0"/>
              <a:t>Anonymität sicherstellen und Daten zuordnen können: Code zuweisen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Was machen, wenn ein Proband offensichtlich keine Lust hat?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C45-AFD3-461F-B6B6-5EB60EA0AFF1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62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5518" y="285728"/>
            <a:ext cx="109728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76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036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2BEE-3152-4A67-B0CC-264C04EFBC69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EFBF-8838-4834-A496-6AFA74023549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E9113822-6782-489A-AFF4-0396176E8BC6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C957391D-938E-4CF2-965C-71EA4527198C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362BA410-C199-408D-815B-30C58CFDEE34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32B2-A867-4AF6-A45A-3DB677E216B5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1005-4E42-46DF-BD2C-A80734F28DA3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079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F1E5-36B2-4DCA-8703-1AEA4FFF8BE8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7344-4817-4569-BA17-5F66A9589A33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632-6F9B-4AAD-B941-D955AE4CE9DF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C36D-E152-4FED-A3CC-98821D524A46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EED4-AEC6-4634-B510-C32E1FE6D719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67A2-C43D-449A-B353-02F928ED43CF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A81-8218-4295-B7AB-4583017DF752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B283-70B0-4B37-BC57-36A071208A73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03.01.2020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smtClean="0">
                <a:solidFill>
                  <a:srgbClr val="AB9DDB"/>
                </a:solidFill>
              </a:rPr>
              <a:t>Softwaretechnik </a:t>
            </a:r>
            <a:r>
              <a:rPr lang="de-DE" sz="110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aseline="0" dirty="0">
                <a:solidFill>
                  <a:srgbClr val="AB9DDB"/>
                </a:solidFill>
              </a:rPr>
              <a:t>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3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03.01.2020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smtClean="0">
                <a:solidFill>
                  <a:srgbClr val="AB9DDB"/>
                </a:solidFill>
              </a:rPr>
              <a:t>Softwaretechnik </a:t>
            </a:r>
            <a:r>
              <a:rPr lang="de-DE" sz="110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aseline="0" dirty="0">
                <a:solidFill>
                  <a:srgbClr val="AB9DDB"/>
                </a:solidFill>
              </a:rPr>
              <a:t>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smtClean="0">
                <a:solidFill>
                  <a:srgbClr val="AB9DDB"/>
                </a:solidFill>
              </a:rPr>
              <a:t>Softwaretechnik </a:t>
            </a:r>
            <a:r>
              <a:rPr lang="de-DE" sz="110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aseline="0" dirty="0">
                <a:solidFill>
                  <a:srgbClr val="AB9DDB"/>
                </a:solidFill>
              </a:rPr>
              <a:t>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03.01.2020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rgbClr val="AB9DDB"/>
                </a:solidFill>
              </a:defRPr>
            </a:lvl1pPr>
            <a:lvl2pPr marL="457200" indent="0">
              <a:buNone/>
              <a:defRPr sz="2400">
                <a:solidFill>
                  <a:srgbClr val="AB9DDB"/>
                </a:solidFill>
              </a:defRPr>
            </a:lvl2pPr>
            <a:lvl3pPr marL="914400" indent="0">
              <a:buNone/>
              <a:defRPr sz="2000">
                <a:solidFill>
                  <a:srgbClr val="AB9DDB"/>
                </a:solidFill>
              </a:defRPr>
            </a:lvl3pPr>
            <a:lvl4pPr marL="1371600" indent="0">
              <a:buNone/>
              <a:defRPr sz="1800">
                <a:solidFill>
                  <a:srgbClr val="AB9DDB"/>
                </a:solidFill>
              </a:defRPr>
            </a:lvl4pPr>
            <a:lvl5pPr marL="1828800" indent="0">
              <a:buNone/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5422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03.01.2020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smtClean="0">
                <a:solidFill>
                  <a:srgbClr val="AB9DDB"/>
                </a:solidFill>
              </a:rPr>
              <a:t>Softwaretechnik </a:t>
            </a:r>
            <a:r>
              <a:rPr lang="de-DE" sz="110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aseline="0" dirty="0">
                <a:solidFill>
                  <a:srgbClr val="AB9DDB"/>
                </a:solidFill>
              </a:rPr>
              <a:t>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84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03.01.2020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648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03.01.2020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smtClean="0">
                <a:solidFill>
                  <a:srgbClr val="AB9DDB"/>
                </a:solidFill>
              </a:rPr>
              <a:t>Softwaretechnik </a:t>
            </a:r>
            <a:r>
              <a:rPr lang="de-DE" sz="110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aseline="0" dirty="0">
                <a:solidFill>
                  <a:srgbClr val="AB9DDB"/>
                </a:solidFill>
              </a:rPr>
              <a:t>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3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03.01.2020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smtClean="0">
                <a:solidFill>
                  <a:srgbClr val="AB9DDB"/>
                </a:solidFill>
              </a:rPr>
              <a:t>Softwaretechnik </a:t>
            </a:r>
            <a:r>
              <a:rPr lang="de-DE" sz="110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aseline="0" dirty="0">
                <a:solidFill>
                  <a:srgbClr val="AB9DDB"/>
                </a:solidFill>
              </a:rPr>
              <a:t>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52737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03.01.2020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smtClean="0">
                <a:solidFill>
                  <a:srgbClr val="AB9DDB"/>
                </a:solidFill>
              </a:rPr>
              <a:t>Softwaretechnik </a:t>
            </a:r>
            <a:r>
              <a:rPr lang="de-DE" sz="110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aseline="0" dirty="0">
                <a:solidFill>
                  <a:srgbClr val="AB9DDB"/>
                </a:solidFill>
              </a:rPr>
              <a:t>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045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E2A02-E54B-41AD-B150-4B040E8D9BE0}" type="datetime1">
              <a:rPr lang="de-DE" smtClean="0"/>
              <a:pPr/>
              <a:t>03.01.2020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66" r:id="rId9"/>
    <p:sldLayoutId id="2147483667" r:id="rId10"/>
    <p:sldLayoutId id="2147483668" r:id="rId11"/>
    <p:sldLayoutId id="2147483669" r:id="rId12"/>
    <p:sldLayoutId id="2147483660" r:id="rId13"/>
    <p:sldLayoutId id="2147483661" r:id="rId14"/>
    <p:sldLayoutId id="2147483662" r:id="rId15"/>
    <p:sldLayoutId id="2147483664" r:id="rId16"/>
    <p:sldLayoutId id="2147483663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  <p:sldLayoutId id="2147483676" r:id="rId28"/>
    <p:sldLayoutId id="2147483677" r:id="rId2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3" Type="http://schemas.openxmlformats.org/officeDocument/2006/relationships/image" Target="../media/image21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8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Empirisches</a:t>
            </a:r>
            <a:r>
              <a:rPr lang="en-US" dirty="0" smtClean="0"/>
              <a:t> Software Engineering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</a:t>
            </a:r>
          </a:p>
          <a:p>
            <a:r>
              <a:rPr lang="en-US" dirty="0" smtClean="0"/>
              <a:t>Not observable directly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Program comprehension</a:t>
            </a:r>
          </a:p>
          <a:p>
            <a:pPr lvl="1"/>
            <a:r>
              <a:rPr lang="de-DE" dirty="0" err="1" smtClean="0"/>
              <a:t>Intelligence</a:t>
            </a:r>
            <a:endParaRPr lang="en-US" dirty="0" smtClean="0"/>
          </a:p>
          <a:p>
            <a:pPr lvl="1"/>
            <a:r>
              <a:rPr lang="de-DE" dirty="0" smtClean="0"/>
              <a:t>Mental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Defining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variables</a:t>
            </a:r>
          </a:p>
          <a:p>
            <a:r>
              <a:rPr lang="de-DE" dirty="0" smtClean="0"/>
              <a:t>Must not </a:t>
            </a:r>
            <a:r>
              <a:rPr lang="de-DE" dirty="0" err="1" smtClean="0"/>
              <a:t>contradict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sense</a:t>
            </a:r>
          </a:p>
          <a:p>
            <a:endParaRPr lang="de-DE" dirty="0"/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comprehension</a:t>
            </a:r>
            <a:endParaRPr lang="de-DE" dirty="0"/>
          </a:p>
          <a:p>
            <a:pPr lvl="2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bugs</a:t>
            </a:r>
            <a:r>
              <a:rPr lang="de-DE" dirty="0" smtClean="0"/>
              <a:t> in a </a:t>
            </a:r>
            <a:r>
              <a:rPr lang="de-DE" dirty="0" err="1" smtClean="0"/>
              <a:t>program</a:t>
            </a:r>
            <a:endParaRPr lang="de-DE" dirty="0" smtClean="0"/>
          </a:p>
          <a:p>
            <a:pPr lvl="2"/>
            <a:r>
              <a:rPr lang="de-DE" dirty="0" smtClean="0"/>
              <a:t>Development time</a:t>
            </a:r>
          </a:p>
          <a:p>
            <a:pPr lvl="1"/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operational definition for the following variables:</a:t>
            </a:r>
          </a:p>
          <a:p>
            <a:pPr lvl="1"/>
            <a:r>
              <a:rPr lang="en-US" dirty="0" smtClean="0"/>
              <a:t>Usability of new UI</a:t>
            </a:r>
          </a:p>
          <a:p>
            <a:pPr lvl="1"/>
            <a:r>
              <a:rPr lang="en-US" dirty="0" smtClean="0"/>
              <a:t>Maintainability of a program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Expectations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err="1" smtClean="0"/>
              <a:t>Expecations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justified</a:t>
            </a:r>
            <a:r>
              <a:rPr lang="de-DE" dirty="0" smtClean="0"/>
              <a:t>, e.g., in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practice</a:t>
            </a:r>
            <a:endParaRPr lang="de-DE" dirty="0" smtClean="0"/>
          </a:p>
          <a:p>
            <a:r>
              <a:rPr lang="de-DE" dirty="0" err="1" smtClean="0"/>
              <a:t>Hypotheses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simple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clear</a:t>
            </a:r>
            <a:endParaRPr lang="de-DE" dirty="0" smtClean="0"/>
          </a:p>
          <a:p>
            <a:r>
              <a:rPr lang="de-DE" dirty="0" err="1" smtClean="0"/>
              <a:t>Hypotheses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falsifiable</a:t>
            </a:r>
            <a:endParaRPr lang="de-DE" dirty="0" smtClean="0"/>
          </a:p>
          <a:p>
            <a:r>
              <a:rPr lang="de-DE" dirty="0" err="1" smtClean="0"/>
              <a:t>Falsifiability</a:t>
            </a:r>
            <a:r>
              <a:rPr lang="de-DE" dirty="0" smtClean="0"/>
              <a:t> (</a:t>
            </a:r>
            <a:r>
              <a:rPr lang="de-DE" dirty="0" err="1" smtClean="0"/>
              <a:t>Suggested</a:t>
            </a:r>
            <a:r>
              <a:rPr lang="de-DE" dirty="0" smtClean="0"/>
              <a:t> </a:t>
            </a:r>
            <a:r>
              <a:rPr lang="de-DE" dirty="0" err="1" smtClean="0"/>
              <a:t>reading</a:t>
            </a:r>
            <a:r>
              <a:rPr lang="de-DE" dirty="0" smtClean="0"/>
              <a:t>: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r>
              <a:rPr lang="de-DE" dirty="0" smtClean="0"/>
              <a:t> </a:t>
            </a:r>
            <a:r>
              <a:rPr lang="de-DE" dirty="0" err="1" smtClean="0"/>
              <a:t>familiar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experimental design)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Bad </a:t>
            </a:r>
            <a:r>
              <a:rPr lang="de-DE" dirty="0" err="1" smtClean="0"/>
              <a:t>source</a:t>
            </a:r>
            <a:r>
              <a:rPr lang="de-DE" dirty="0" smtClean="0"/>
              <a:t>-code </a:t>
            </a:r>
            <a:r>
              <a:rPr lang="de-DE" dirty="0" err="1" smtClean="0"/>
              <a:t>comments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bad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comprehension</a:t>
            </a:r>
            <a:endParaRPr lang="de-DE" dirty="0" smtClean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-code </a:t>
            </a:r>
            <a:r>
              <a:rPr lang="de-DE" dirty="0" err="1" smtClean="0"/>
              <a:t>comments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comprehension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969387" y="912813"/>
            <a:ext cx="58071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- </a:t>
            </a:r>
            <a:r>
              <a:rPr lang="en-US" sz="4000" dirty="0"/>
              <a:t>Bad</a:t>
            </a:r>
            <a:r>
              <a:rPr lang="en-US" dirty="0"/>
              <a:t>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do better?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Comments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do not </a:t>
            </a:r>
            <a:r>
              <a:rPr lang="de-DE" dirty="0" err="1" smtClean="0"/>
              <a:t>affect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time </a:t>
            </a:r>
            <a:r>
              <a:rPr lang="de-DE" dirty="0" err="1" smtClean="0"/>
              <a:t>developers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a </a:t>
            </a:r>
            <a:r>
              <a:rPr lang="de-DE" dirty="0" err="1" smtClean="0"/>
              <a:t>source</a:t>
            </a:r>
            <a:r>
              <a:rPr lang="de-DE" dirty="0" smtClean="0"/>
              <a:t>-code </a:t>
            </a:r>
            <a:r>
              <a:rPr lang="de-DE" dirty="0" err="1" smtClean="0"/>
              <a:t>snippet</a:t>
            </a:r>
            <a:endParaRPr lang="de-DE" dirty="0" smtClean="0"/>
          </a:p>
          <a:p>
            <a:r>
              <a:rPr lang="de-DE" dirty="0" smtClean="0"/>
              <a:t>Comments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time </a:t>
            </a:r>
            <a:r>
              <a:rPr lang="de-DE" dirty="0" err="1" smtClean="0"/>
              <a:t>developers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a </a:t>
            </a:r>
            <a:r>
              <a:rPr lang="de-DE" dirty="0" err="1" smtClean="0"/>
              <a:t>source</a:t>
            </a:r>
            <a:r>
              <a:rPr lang="de-DE" dirty="0" smtClean="0"/>
              <a:t>-code </a:t>
            </a:r>
            <a:r>
              <a:rPr lang="de-DE" dirty="0" err="1" smtClean="0"/>
              <a:t>snippet</a:t>
            </a:r>
            <a:endParaRPr lang="de-DE" dirty="0" smtClean="0"/>
          </a:p>
          <a:p>
            <a:r>
              <a:rPr lang="de-DE" dirty="0" smtClean="0"/>
              <a:t>Comments </a:t>
            </a:r>
            <a:r>
              <a:rPr lang="de-DE" dirty="0" err="1" smtClean="0"/>
              <a:t>describing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/>
              <a:t>-code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decrease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developers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a </a:t>
            </a:r>
            <a:r>
              <a:rPr lang="de-DE" dirty="0" err="1"/>
              <a:t>source</a:t>
            </a:r>
            <a:r>
              <a:rPr lang="de-DE" dirty="0"/>
              <a:t>-code </a:t>
            </a:r>
            <a:r>
              <a:rPr lang="de-DE" dirty="0" err="1"/>
              <a:t>snippet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Hypotheses?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guide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/>
              <a:t> </a:t>
            </a:r>
            <a:r>
              <a:rPr lang="de-DE" dirty="0" err="1" smtClean="0"/>
              <a:t>designing</a:t>
            </a:r>
            <a:r>
              <a:rPr lang="de-DE" dirty="0" smtClean="0"/>
              <a:t> an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Prohibit</a:t>
            </a:r>
            <a:r>
              <a:rPr lang="de-DE" dirty="0" smtClean="0"/>
              <a:t> </a:t>
            </a:r>
            <a:r>
              <a:rPr lang="de-DE" i="1" dirty="0" err="1" smtClean="0"/>
              <a:t>Fishing</a:t>
            </a:r>
            <a:r>
              <a:rPr lang="de-DE" i="1" dirty="0" smtClean="0"/>
              <a:t> </a:t>
            </a:r>
            <a:r>
              <a:rPr lang="de-DE" i="1" dirty="0" err="1" smtClean="0"/>
              <a:t>for</a:t>
            </a:r>
            <a:r>
              <a:rPr lang="de-DE" i="1" dirty="0" smtClean="0"/>
              <a:t> </a:t>
            </a:r>
            <a:r>
              <a:rPr lang="de-DE" i="1" dirty="0" err="1" smtClean="0"/>
              <a:t>Results</a:t>
            </a:r>
            <a:endParaRPr lang="en-US" i="1" dirty="0"/>
          </a:p>
          <a:p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de-DE" dirty="0" smtClean="0"/>
          </a:p>
          <a:p>
            <a:pPr lvl="1"/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endParaRPr lang="de-DE" dirty="0" smtClean="0"/>
          </a:p>
          <a:p>
            <a:pPr lvl="1"/>
            <a:r>
              <a:rPr lang="de-DE" dirty="0" err="1" smtClean="0"/>
              <a:t>Evaluated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en-US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887538" y="147622"/>
            <a:ext cx="1315565" cy="28098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Objective</a:t>
            </a:r>
            <a:r>
              <a:rPr lang="de-DE" sz="1200" dirty="0"/>
              <a:t> Definition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586878" y="142852"/>
            <a:ext cx="56490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Design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524365" y="142852"/>
            <a:ext cx="94868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Conduct</a:t>
            </a:r>
            <a:endParaRPr lang="de-DE" sz="1200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6238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Analysis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524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24" name="Straight Arrow Connector 11"/>
          <p:cNvCxnSpPr>
            <a:cxnSpLocks noChangeShapeType="1"/>
            <a:stCxn id="19" idx="3"/>
            <a:endCxn id="20" idx="1"/>
          </p:cNvCxnSpPr>
          <p:nvPr/>
        </p:nvCxnSpPr>
        <p:spPr bwMode="auto">
          <a:xfrm flipV="1">
            <a:off x="3203102" y="285729"/>
            <a:ext cx="383776" cy="2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12"/>
          <p:cNvCxnSpPr>
            <a:cxnSpLocks noChangeShapeType="1"/>
            <a:stCxn id="20" idx="3"/>
            <a:endCxn id="21" idx="1"/>
          </p:cNvCxnSpPr>
          <p:nvPr/>
        </p:nvCxnSpPr>
        <p:spPr bwMode="auto">
          <a:xfrm>
            <a:off x="4151785" y="285728"/>
            <a:ext cx="372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15"/>
          <p:cNvCxnSpPr>
            <a:cxnSpLocks noChangeShapeType="1"/>
            <a:stCxn id="21" idx="3"/>
            <a:endCxn id="22" idx="1"/>
          </p:cNvCxnSpPr>
          <p:nvPr/>
        </p:nvCxnSpPr>
        <p:spPr bwMode="auto">
          <a:xfrm>
            <a:off x="5473048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18"/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6881819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9525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Report</a:t>
            </a:r>
          </a:p>
        </p:txBody>
      </p:sp>
      <p:cxnSp>
        <p:nvCxnSpPr>
          <p:cNvPr id="29" name="Straight Arrow Connector 15"/>
          <p:cNvCxnSpPr>
            <a:cxnSpLocks noChangeShapeType="1"/>
            <a:stCxn id="23" idx="3"/>
            <a:endCxn id="28" idx="1"/>
          </p:cNvCxnSpPr>
          <p:nvPr/>
        </p:nvCxnSpPr>
        <p:spPr bwMode="auto">
          <a:xfrm>
            <a:off x="8643806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?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Validity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variable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explained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Einordnung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4295800" y="2780928"/>
            <a:ext cx="3528392" cy="31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528048" y="2924944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prstClr val="white"/>
                </a:solidFill>
              </a:rPr>
              <a:t>Requirements</a:t>
            </a:r>
            <a:r>
              <a:rPr lang="de-DE" sz="2000" dirty="0">
                <a:solidFill>
                  <a:prstClr val="white"/>
                </a:solidFill>
              </a:rPr>
              <a:t> Engineering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76120" y="4221088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Design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015880" y="5229200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Implementierung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927648" y="4221088"/>
            <a:ext cx="2088232" cy="720080"/>
          </a:xfrm>
          <a:prstGeom prst="roundRect">
            <a:avLst/>
          </a:prstGeom>
          <a:solidFill>
            <a:srgbClr val="F88A28"/>
          </a:solidFill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Testen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575720" y="2924944"/>
            <a:ext cx="2088232" cy="720080"/>
          </a:xfrm>
          <a:prstGeom prst="roundRect">
            <a:avLst/>
          </a:prstGeom>
          <a:solidFill>
            <a:srgbClr val="F88A2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Wartung</a:t>
            </a:r>
          </a:p>
        </p:txBody>
      </p:sp>
      <p:cxnSp>
        <p:nvCxnSpPr>
          <p:cNvPr id="3" name="Gerade Verbindung mit Pfeil 2"/>
          <p:cNvCxnSpPr>
            <a:endCxn id="8" idx="0"/>
          </p:cNvCxnSpPr>
          <p:nvPr/>
        </p:nvCxnSpPr>
        <p:spPr>
          <a:xfrm>
            <a:off x="7572164" y="24928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05" y="2132857"/>
            <a:ext cx="7381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0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transferable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circumstances</a:t>
            </a:r>
            <a:r>
              <a:rPr lang="de-DE" dirty="0" smtClean="0"/>
              <a:t> (</a:t>
            </a:r>
            <a:r>
              <a:rPr lang="de-DE" dirty="0" err="1" smtClean="0"/>
              <a:t>participants</a:t>
            </a:r>
            <a:r>
              <a:rPr lang="de-DE" dirty="0" smtClean="0"/>
              <a:t>, material,…)</a:t>
            </a:r>
          </a:p>
          <a:p>
            <a:r>
              <a:rPr lang="de-DE" dirty="0" err="1" smtClean="0"/>
              <a:t>Generalizability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Threats to 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Confounding factors:</a:t>
            </a:r>
          </a:p>
          <a:p>
            <a:pPr lvl="1"/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variable in </a:t>
            </a:r>
            <a:r>
              <a:rPr lang="de-DE" dirty="0" err="1" smtClean="0"/>
              <a:t>addition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indepedent</a:t>
            </a:r>
            <a:r>
              <a:rPr lang="de-DE" dirty="0" smtClean="0"/>
              <a:t> variables</a:t>
            </a:r>
          </a:p>
          <a:p>
            <a:pPr lvl="1"/>
            <a:r>
              <a:rPr lang="de-DE" dirty="0" smtClean="0"/>
              <a:t>Learning </a:t>
            </a:r>
            <a:r>
              <a:rPr lang="de-DE" dirty="0" err="1" smtClean="0"/>
              <a:t>effect</a:t>
            </a:r>
            <a:endParaRPr lang="de-DE" dirty="0" smtClean="0"/>
          </a:p>
          <a:p>
            <a:pPr lvl="1"/>
            <a:r>
              <a:rPr lang="de-DE" dirty="0" smtClean="0"/>
              <a:t>Hawthorne </a:t>
            </a:r>
            <a:r>
              <a:rPr lang="de-DE" dirty="0" err="1" smtClean="0"/>
              <a:t>effect</a:t>
            </a:r>
            <a:endParaRPr lang="de-DE" dirty="0" smtClean="0"/>
          </a:p>
          <a:p>
            <a:pPr lvl="1"/>
            <a:r>
              <a:rPr lang="de-DE" dirty="0" smtClean="0"/>
              <a:t>Experience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 smtClean="0"/>
          </a:p>
          <a:p>
            <a:pPr lvl="1"/>
            <a:r>
              <a:rPr lang="de-DE" dirty="0" smtClean="0"/>
              <a:t>Preference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endParaRPr lang="de-DE" dirty="0" smtClean="0"/>
          </a:p>
          <a:p>
            <a:pPr lvl="1"/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 smtClean="0"/>
              <a:t>bias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controlled</a:t>
            </a:r>
            <a:r>
              <a:rPr lang="de-DE" dirty="0"/>
              <a:t>?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Confounding Factors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numerous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endParaRPr lang="de-DE" dirty="0" smtClean="0"/>
          </a:p>
          <a:p>
            <a:r>
              <a:rPr lang="de-DE" dirty="0" err="1" smtClean="0"/>
              <a:t>Carefully</a:t>
            </a:r>
            <a:r>
              <a:rPr lang="de-DE" dirty="0" smtClean="0"/>
              <a:t> </a:t>
            </a:r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:</a:t>
            </a:r>
            <a:endParaRPr lang="en-US" dirty="0" smtClean="0"/>
          </a:p>
          <a:p>
            <a:pPr lvl="1"/>
            <a:r>
              <a:rPr lang="de-DE" dirty="0" err="1" smtClean="0"/>
              <a:t>Randomization</a:t>
            </a:r>
            <a:endParaRPr lang="de-DE" dirty="0" smtClean="0"/>
          </a:p>
          <a:p>
            <a:pPr lvl="1"/>
            <a:r>
              <a:rPr lang="de-DE" dirty="0" err="1" smtClean="0"/>
              <a:t>Matching</a:t>
            </a:r>
            <a:r>
              <a:rPr lang="de-DE" dirty="0" smtClean="0"/>
              <a:t>/</a:t>
            </a:r>
            <a:r>
              <a:rPr lang="de-DE" dirty="0" err="1" smtClean="0"/>
              <a:t>parallelization</a:t>
            </a:r>
            <a:r>
              <a:rPr lang="de-DE" dirty="0" smtClean="0"/>
              <a:t>/</a:t>
            </a:r>
            <a:r>
              <a:rPr lang="de-DE" dirty="0" err="1" smtClean="0"/>
              <a:t>balancing</a:t>
            </a:r>
            <a:endParaRPr lang="de-DE" dirty="0" smtClean="0"/>
          </a:p>
          <a:p>
            <a:pPr lvl="1"/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pPr lvl="1"/>
            <a:r>
              <a:rPr lang="de-DE" dirty="0" smtClean="0"/>
              <a:t>Keep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endParaRPr lang="de-DE" dirty="0" smtClean="0"/>
          </a:p>
          <a:p>
            <a:pPr lvl="1"/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afterwards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Random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numer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generator</a:t>
            </a:r>
            <a:endParaRPr lang="de-DE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Toss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a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coin</a:t>
            </a:r>
            <a:endParaRPr lang="de-DE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Throw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a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dice</a:t>
            </a:r>
            <a:endParaRPr lang="de-DE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…</a:t>
            </a:r>
          </a:p>
          <a:p>
            <a:endParaRPr lang="de-DE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Issues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Groups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need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to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be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sufficiently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large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5 per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group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seems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to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be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too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low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, 10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seems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to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be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sufficient</a:t>
            </a:r>
            <a:endParaRPr lang="de-DE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Matching/parallelization/balancing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05401" y="2836864"/>
            <a:ext cx="2354263" cy="827087"/>
          </a:xfrm>
          <a:prstGeom prst="rect">
            <a:avLst/>
          </a:prstGeom>
          <a:solidFill>
            <a:srgbClr val="93CDDD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05400" y="3657600"/>
            <a:ext cx="2362200" cy="406400"/>
          </a:xfrm>
          <a:prstGeom prst="rect">
            <a:avLst/>
          </a:prstGeom>
          <a:solidFill>
            <a:srgbClr val="C3D69B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11750" y="2016126"/>
            <a:ext cx="2368550" cy="811213"/>
          </a:xfrm>
          <a:prstGeom prst="rect">
            <a:avLst/>
          </a:prstGeom>
          <a:solidFill>
            <a:srgbClr val="E46C0A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87688" y="5302250"/>
            <a:ext cx="1168400" cy="819150"/>
          </a:xfrm>
          <a:prstGeom prst="rect">
            <a:avLst/>
          </a:prstGeom>
          <a:solidFill>
            <a:srgbClr val="C3D69B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87688" y="3657600"/>
            <a:ext cx="1168400" cy="1638300"/>
          </a:xfrm>
          <a:prstGeom prst="rect">
            <a:avLst/>
          </a:prstGeom>
          <a:solidFill>
            <a:srgbClr val="93CDDD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87688" y="2019300"/>
            <a:ext cx="1168400" cy="1638300"/>
          </a:xfrm>
          <a:prstGeom prst="rect">
            <a:avLst/>
          </a:prstGeom>
          <a:solidFill>
            <a:srgbClr val="E46C0A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076"/>
              </p:ext>
            </p:extLst>
          </p:nvPr>
        </p:nvGraphicFramePr>
        <p:xfrm>
          <a:off x="1981200" y="1600201"/>
          <a:ext cx="2474888" cy="4522793"/>
        </p:xfrm>
        <a:graphic>
          <a:graphicData uri="http://schemas.openxmlformats.org/drawingml/2006/table">
            <a:tbl>
              <a:tblPr/>
              <a:tblGrid>
                <a:gridCol w="12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Participant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Value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65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P9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56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42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34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P10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P7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P8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54640"/>
              </p:ext>
            </p:extLst>
          </p:nvPr>
        </p:nvGraphicFramePr>
        <p:xfrm>
          <a:off x="5105400" y="1600200"/>
          <a:ext cx="2363788" cy="2466978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65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56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34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42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30"/>
          <p:cNvSpPr>
            <a:spLocks noChangeArrowheads="1"/>
          </p:cNvSpPr>
          <p:nvPr/>
        </p:nvSpPr>
        <p:spPr bwMode="auto">
          <a:xfrm>
            <a:off x="8001000" y="1600200"/>
            <a:ext cx="2209800" cy="685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de-DE">
                <a:solidFill>
                  <a:srgbClr val="000000"/>
                </a:solidFill>
                <a:latin typeface="Calibri" charset="0"/>
              </a:rPr>
              <a:t>odd-even-even-odd/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de-DE">
                <a:solidFill>
                  <a:srgbClr val="000000"/>
                </a:solidFill>
                <a:latin typeface="Calibri" charset="0"/>
              </a:rPr>
              <a:t>ABBA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Matching/parallelization/balancing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Drawback</a:t>
            </a:r>
            <a:r>
              <a:rPr lang="de-DE" dirty="0" smtClean="0"/>
              <a:t>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randomization</a:t>
            </a:r>
            <a:endParaRPr lang="de-DE" dirty="0" smtClean="0"/>
          </a:p>
          <a:p>
            <a:pPr lvl="1"/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measured</a:t>
            </a:r>
            <a:endParaRPr lang="de-DE" dirty="0"/>
          </a:p>
          <a:p>
            <a:pPr lvl="1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intelligence</a:t>
            </a:r>
            <a:r>
              <a:rPr lang="de-DE" dirty="0" smtClean="0"/>
              <a:t>?</a:t>
            </a:r>
          </a:p>
          <a:p>
            <a:r>
              <a:rPr lang="de-DE" dirty="0" smtClean="0"/>
              <a:t>Advantage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randomization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More </a:t>
            </a:r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Define confounding factors as independent variable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varied</a:t>
            </a:r>
            <a:r>
              <a:rPr lang="de-DE" dirty="0" smtClean="0"/>
              <a:t> </a:t>
            </a:r>
            <a:r>
              <a:rPr lang="de-DE" dirty="0" err="1" smtClean="0"/>
              <a:t>systematically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experimenter</a:t>
            </a:r>
            <a:endParaRPr lang="en-US" dirty="0" smtClean="0"/>
          </a:p>
          <a:p>
            <a:r>
              <a:rPr lang="en-US" dirty="0" smtClean="0"/>
              <a:t>Confounding factor is operationalized</a:t>
            </a:r>
          </a:p>
          <a:p>
            <a:r>
              <a:rPr lang="de-DE" dirty="0" smtClean="0"/>
              <a:t>Experience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Haskell/low experience</a:t>
            </a:r>
          </a:p>
          <a:p>
            <a:pPr lvl="1"/>
            <a:r>
              <a:rPr lang="en-US" dirty="0" smtClean="0"/>
              <a:t>Java/much </a:t>
            </a:r>
            <a:r>
              <a:rPr lang="en-US" dirty="0"/>
              <a:t>experience</a:t>
            </a:r>
          </a:p>
          <a:p>
            <a:pPr lvl="1"/>
            <a:r>
              <a:rPr lang="en-US" dirty="0" err="1" smtClean="0"/>
              <a:t>Jave</a:t>
            </a:r>
            <a:r>
              <a:rPr lang="en-US" dirty="0"/>
              <a:t>/</a:t>
            </a:r>
            <a:r>
              <a:rPr lang="en-US" dirty="0" smtClean="0"/>
              <a:t>low </a:t>
            </a:r>
            <a:r>
              <a:rPr lang="en-US" dirty="0"/>
              <a:t>experience</a:t>
            </a:r>
          </a:p>
          <a:p>
            <a:pPr lvl="1"/>
            <a:r>
              <a:rPr lang="en-US" dirty="0" err="1" smtClean="0"/>
              <a:t>Haskells</a:t>
            </a:r>
            <a:r>
              <a:rPr lang="en-US" dirty="0" smtClean="0"/>
              <a:t>/much </a:t>
            </a:r>
            <a:r>
              <a:rPr lang="en-US" dirty="0"/>
              <a:t>experience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Math</a:t>
            </a:r>
            <a:r>
              <a:rPr lang="de-DE" dirty="0" smtClean="0"/>
              <a:t>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23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2 </a:t>
            </a:r>
            <a:r>
              <a:rPr lang="de-DE" dirty="0" err="1" smtClean="0"/>
              <a:t>levels</a:t>
            </a:r>
            <a:endParaRPr lang="en-US" dirty="0" smtClean="0"/>
          </a:p>
          <a:p>
            <a:pPr marL="628650">
              <a:buNone/>
            </a:pPr>
            <a:r>
              <a:rPr lang="en-US" dirty="0" smtClean="0"/>
              <a:t>= 8 388 608 possible combinations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do I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cover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combination</a:t>
            </a:r>
            <a:endParaRPr lang="en-US" dirty="0" smtClean="0"/>
          </a:p>
          <a:p>
            <a:pPr lvl="1"/>
            <a:r>
              <a:rPr lang="en-US" dirty="0" smtClean="0"/>
              <a:t>at least 10 participants per group</a:t>
            </a:r>
          </a:p>
          <a:p>
            <a:pPr lvl="1"/>
            <a:r>
              <a:rPr lang="en-US" dirty="0" smtClean="0"/>
              <a:t>83 886 080 (i.e., Germany)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confounding factor constant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de-DE" dirty="0" smtClean="0"/>
          </a:p>
          <a:p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undergraduate</a:t>
            </a:r>
            <a:r>
              <a:rPr lang="de-DE" dirty="0" smtClean="0"/>
              <a:t> </a:t>
            </a:r>
            <a:r>
              <a:rPr lang="de-DE" dirty="0" err="1" smtClean="0"/>
              <a:t>students</a:t>
            </a:r>
            <a:endParaRPr lang="de-DE" dirty="0" smtClean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experts</a:t>
            </a:r>
            <a:endParaRPr lang="de-DE" dirty="0" smtClean="0"/>
          </a:p>
          <a:p>
            <a:r>
              <a:rPr lang="de-DE" dirty="0" err="1" smtClean="0"/>
              <a:t>Intelligence</a:t>
            </a:r>
            <a:endParaRPr lang="de-DE" dirty="0" smtClean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students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certain</a:t>
            </a:r>
            <a:r>
              <a:rPr lang="de-DE" dirty="0" smtClean="0"/>
              <a:t> grade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Einordnung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4295800" y="2780928"/>
            <a:ext cx="3528392" cy="31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528048" y="2924944"/>
            <a:ext cx="2088232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prstClr val="white"/>
                </a:solidFill>
              </a:rPr>
              <a:t>Requirements</a:t>
            </a:r>
            <a:r>
              <a:rPr lang="de-DE" sz="2000" dirty="0">
                <a:solidFill>
                  <a:prstClr val="white"/>
                </a:solidFill>
              </a:rPr>
              <a:t> Engineering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76120" y="4221088"/>
            <a:ext cx="2088232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Design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015880" y="5229200"/>
            <a:ext cx="2088232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Implementierung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927648" y="4221088"/>
            <a:ext cx="2088232" cy="720080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Testen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575720" y="2924944"/>
            <a:ext cx="2088232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Wartung</a:t>
            </a:r>
          </a:p>
        </p:txBody>
      </p:sp>
      <p:cxnSp>
        <p:nvCxnSpPr>
          <p:cNvPr id="3" name="Gerade Verbindung mit Pfeil 2"/>
          <p:cNvCxnSpPr>
            <a:endCxn id="8" idx="0"/>
          </p:cNvCxnSpPr>
          <p:nvPr/>
        </p:nvCxnSpPr>
        <p:spPr>
          <a:xfrm>
            <a:off x="7572164" y="24928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05" y="2132857"/>
            <a:ext cx="7381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7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de-DE" sz="4400" dirty="0" err="1">
                <a:solidFill>
                  <a:srgbClr val="000000"/>
                </a:solidFill>
                <a:latin typeface="Calibri" charset="0"/>
              </a:rPr>
              <a:t>Analyze</a:t>
            </a:r>
            <a:r>
              <a:rPr lang="de-DE" sz="4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sz="4400" dirty="0" err="1">
                <a:solidFill>
                  <a:srgbClr val="000000"/>
                </a:solidFill>
                <a:latin typeface="Calibri" charset="0"/>
              </a:rPr>
              <a:t>afterwards</a:t>
            </a:r>
            <a:endParaRPr lang="de-DE" sz="4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variable 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useless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 between Internal and External Validity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kinds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different </a:t>
            </a:r>
            <a:r>
              <a:rPr lang="de-DE" dirty="0" err="1" smtClean="0"/>
              <a:t>things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Internal: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everything</a:t>
            </a:r>
            <a:endParaRPr lang="de-DE" dirty="0" smtClean="0"/>
          </a:p>
          <a:p>
            <a:pPr lvl="1"/>
            <a:r>
              <a:rPr lang="de-DE" dirty="0" smtClean="0"/>
              <a:t>Extern: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endParaRPr lang="de-DE" dirty="0" smtClean="0"/>
          </a:p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maximize</a:t>
            </a:r>
            <a:r>
              <a:rPr lang="de-DE" dirty="0" smtClean="0"/>
              <a:t> internal </a:t>
            </a:r>
            <a:r>
              <a:rPr lang="de-DE" dirty="0" err="1" smtClean="0"/>
              <a:t>validity</a:t>
            </a:r>
            <a:endParaRPr lang="de-DE" dirty="0" smtClean="0"/>
          </a:p>
          <a:p>
            <a:pPr lvl="1"/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Criteria of Empirical Studies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</a:p>
          <a:p>
            <a:r>
              <a:rPr lang="de-DE" dirty="0" err="1" smtClean="0"/>
              <a:t>Reliability</a:t>
            </a:r>
            <a:endParaRPr lang="de-DE" dirty="0" smtClean="0"/>
          </a:p>
          <a:p>
            <a:r>
              <a:rPr lang="de-DE" dirty="0" err="1" smtClean="0"/>
              <a:t>Objectivity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Criteria of Empirical Studies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Reliability:</a:t>
            </a:r>
          </a:p>
          <a:p>
            <a:pPr lvl="1"/>
            <a:r>
              <a:rPr lang="en-US" dirty="0" smtClean="0"/>
              <a:t>Accuracy of measurement instrument</a:t>
            </a:r>
          </a:p>
          <a:p>
            <a:endParaRPr lang="en-US" dirty="0" smtClean="0"/>
          </a:p>
          <a:p>
            <a:r>
              <a:rPr lang="en-US" dirty="0" smtClean="0"/>
              <a:t>Objectivity:</a:t>
            </a:r>
          </a:p>
          <a:p>
            <a:pPr lvl="1"/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must not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person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experimenter</a:t>
            </a:r>
            <a:endParaRPr lang="de-DE" dirty="0" smtClean="0"/>
          </a:p>
          <a:p>
            <a:pPr lvl="1"/>
            <a:r>
              <a:rPr lang="de-DE" dirty="0" smtClean="0"/>
              <a:t>The same </a:t>
            </a:r>
            <a:r>
              <a:rPr lang="de-DE" dirty="0" err="1" smtClean="0"/>
              <a:t>experiment</a:t>
            </a:r>
            <a:r>
              <a:rPr lang="de-DE" dirty="0" smtClean="0"/>
              <a:t>, </a:t>
            </a:r>
            <a:r>
              <a:rPr lang="de-DE" dirty="0" err="1" smtClean="0"/>
              <a:t>conducted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different </a:t>
            </a:r>
            <a:r>
              <a:rPr lang="de-DE" dirty="0" err="1" smtClean="0"/>
              <a:t>experimenter</a:t>
            </a:r>
            <a:r>
              <a:rPr lang="de-DE" dirty="0" smtClean="0"/>
              <a:t>,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produce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result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 for measuring the weight:</a:t>
            </a:r>
            <a:endParaRPr lang="en-US" dirty="0"/>
          </a:p>
          <a:p>
            <a:pPr lvl="1"/>
            <a:r>
              <a:rPr lang="en-US" dirty="0" smtClean="0"/>
              <a:t>Valid</a:t>
            </a:r>
          </a:p>
          <a:p>
            <a:pPr lvl="1"/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quality</a:t>
            </a:r>
            <a:endParaRPr lang="de-DE" dirty="0" smtClean="0"/>
          </a:p>
          <a:p>
            <a:pPr lvl="1"/>
            <a:r>
              <a:rPr lang="de-DE" dirty="0" smtClean="0"/>
              <a:t>Digital </a:t>
            </a:r>
            <a:r>
              <a:rPr lang="de-DE" dirty="0" err="1" smtClean="0"/>
              <a:t>scale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objective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everyone</a:t>
            </a:r>
            <a:r>
              <a:rPr lang="de-DE" dirty="0" smtClean="0"/>
              <a:t> </a:t>
            </a:r>
            <a:r>
              <a:rPr lang="de-DE" dirty="0" err="1" smtClean="0"/>
              <a:t>sees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number</a:t>
            </a:r>
            <a:r>
              <a:rPr lang="de-DE" dirty="0" smtClean="0"/>
              <a:t> (</a:t>
            </a:r>
            <a:r>
              <a:rPr lang="de-DE" dirty="0" err="1" smtClean="0"/>
              <a:t>analogous</a:t>
            </a:r>
            <a:r>
              <a:rPr lang="de-DE" dirty="0" smtClean="0"/>
              <a:t> </a:t>
            </a:r>
            <a:r>
              <a:rPr lang="de-DE" dirty="0" err="1" smtClean="0"/>
              <a:t>leaves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wiggle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r>
              <a:rPr lang="de-DE" dirty="0" smtClean="0"/>
              <a:t>) </a:t>
            </a:r>
            <a:endParaRPr lang="en-US" dirty="0"/>
          </a:p>
          <a:p>
            <a:r>
              <a:rPr lang="de-DE" dirty="0" smtClean="0"/>
              <a:t>The same </a:t>
            </a:r>
            <a:r>
              <a:rPr lang="de-DE" dirty="0" err="1" smtClean="0"/>
              <a:t>scale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measuring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height</a:t>
            </a:r>
            <a:endParaRPr lang="de-DE" dirty="0" smtClean="0"/>
          </a:p>
          <a:p>
            <a:pPr lvl="1"/>
            <a:r>
              <a:rPr lang="de-DE" dirty="0" err="1" smtClean="0"/>
              <a:t>Less</a:t>
            </a:r>
            <a:r>
              <a:rPr lang="de-DE" dirty="0" smtClean="0"/>
              <a:t> valid</a:t>
            </a:r>
          </a:p>
          <a:p>
            <a:pPr lvl="1"/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quality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77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Designs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887538" y="147622"/>
            <a:ext cx="1315565" cy="28098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Objective</a:t>
            </a:r>
            <a:r>
              <a:rPr lang="de-DE" sz="1200" dirty="0"/>
              <a:t> Definition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3586878" y="142852"/>
            <a:ext cx="56490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Design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4524365" y="142852"/>
            <a:ext cx="94868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Conduct</a:t>
            </a:r>
            <a:endParaRPr lang="de-DE" sz="1200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6238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Analysis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7524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32" name="Straight Arrow Connector 11"/>
          <p:cNvCxnSpPr>
            <a:cxnSpLocks noChangeShapeType="1"/>
            <a:stCxn id="16" idx="3"/>
            <a:endCxn id="28" idx="1"/>
          </p:cNvCxnSpPr>
          <p:nvPr/>
        </p:nvCxnSpPr>
        <p:spPr bwMode="auto">
          <a:xfrm flipV="1">
            <a:off x="3203102" y="285729"/>
            <a:ext cx="383776" cy="2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1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4151785" y="285728"/>
            <a:ext cx="372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15"/>
          <p:cNvCxnSpPr>
            <a:cxnSpLocks noChangeShapeType="1"/>
            <a:stCxn id="29" idx="3"/>
            <a:endCxn id="30" idx="1"/>
          </p:cNvCxnSpPr>
          <p:nvPr/>
        </p:nvCxnSpPr>
        <p:spPr bwMode="auto">
          <a:xfrm>
            <a:off x="5473048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" name="Straight Arrow Connector 18"/>
          <p:cNvCxnSpPr>
            <a:cxnSpLocks noChangeShapeType="1"/>
            <a:stCxn id="30" idx="3"/>
            <a:endCxn id="31" idx="1"/>
          </p:cNvCxnSpPr>
          <p:nvPr/>
        </p:nvCxnSpPr>
        <p:spPr bwMode="auto">
          <a:xfrm>
            <a:off x="6881819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9525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Report</a:t>
            </a:r>
          </a:p>
        </p:txBody>
      </p:sp>
      <p:cxnSp>
        <p:nvCxnSpPr>
          <p:cNvPr id="37" name="Straight Arrow Connector 15"/>
          <p:cNvCxnSpPr>
            <a:cxnSpLocks noChangeShapeType="1"/>
            <a:stCxn id="31" idx="3"/>
            <a:endCxn id="36" idx="1"/>
          </p:cNvCxnSpPr>
          <p:nvPr/>
        </p:nvCxnSpPr>
        <p:spPr bwMode="auto">
          <a:xfrm>
            <a:off x="8643806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Between vs. Within Subject</a:t>
            </a:r>
          </a:p>
          <a:p>
            <a:pPr marL="361950">
              <a:buFont typeface="Symbol" pitchFamily="18" charset="2"/>
              <a:buChar char=""/>
            </a:pPr>
            <a:r>
              <a:rPr lang="en-US" dirty="0" smtClean="0"/>
              <a:t>With vs. without repeated measures</a:t>
            </a:r>
          </a:p>
          <a:p>
            <a:r>
              <a:rPr lang="en-US" dirty="0" smtClean="0"/>
              <a:t>One-factorial vs. multi-factorial</a:t>
            </a:r>
          </a:p>
          <a:p>
            <a:pPr>
              <a:buFont typeface="Symbol" pitchFamily="18" charset="2"/>
              <a:buChar char=""/>
            </a:pPr>
            <a:r>
              <a:rPr lang="en-US" dirty="0" smtClean="0"/>
              <a:t>One vs. several independent variables</a:t>
            </a:r>
          </a:p>
          <a:p>
            <a:r>
              <a:rPr lang="en-US" dirty="0" smtClean="0"/>
              <a:t>Univariate vs. Multivariate</a:t>
            </a:r>
          </a:p>
          <a:p>
            <a:pPr>
              <a:buFont typeface="Symbol" pitchFamily="18" charset="2"/>
              <a:buChar char="="/>
            </a:pPr>
            <a:r>
              <a:rPr lang="en-US" dirty="0"/>
              <a:t>One vs. several </a:t>
            </a:r>
            <a:r>
              <a:rPr lang="en-US" dirty="0" smtClean="0"/>
              <a:t>dependent </a:t>
            </a:r>
            <a:r>
              <a:rPr lang="en-US" dirty="0"/>
              <a:t>variables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Experimental Designs?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Instruction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act</a:t>
            </a:r>
            <a:endParaRPr lang="de-DE" dirty="0" smtClean="0"/>
          </a:p>
          <a:p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endParaRPr lang="de-DE" dirty="0" smtClean="0"/>
          </a:p>
          <a:p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Select a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Depends</a:t>
            </a:r>
            <a:r>
              <a:rPr lang="de-DE" dirty="0" smtClean="0"/>
              <a:t> on:</a:t>
            </a:r>
          </a:p>
          <a:p>
            <a:pPr lvl="1"/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r>
              <a:rPr lang="de-DE" dirty="0" smtClean="0"/>
              <a:t>-&gt; The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manifest</a:t>
            </a:r>
          </a:p>
          <a:p>
            <a:pPr lvl="1"/>
            <a:r>
              <a:rPr lang="de-DE" dirty="0" smtClean="0"/>
              <a:t>-&gt;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, a </a:t>
            </a:r>
            <a:r>
              <a:rPr lang="de-DE" dirty="0" err="1" smtClean="0"/>
              <a:t>suitable</a:t>
            </a:r>
            <a:r>
              <a:rPr lang="de-DE" dirty="0" smtClean="0"/>
              <a:t> design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endParaRPr lang="en-US" dirty="0"/>
          </a:p>
          <a:p>
            <a:r>
              <a:rPr lang="de-DE" dirty="0" err="1" smtClean="0"/>
              <a:t>Unfortunately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will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One-Factorial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Faktor Mensch in der Software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Menschen unterhalten sich und bestimmen die Anforderungen an Software -&gt; Gibt es bestimmte Strategien, die besonders erfolgreich sind? Ist das </a:t>
            </a:r>
            <a:r>
              <a:rPr lang="de-DE" dirty="0" err="1" smtClean="0"/>
              <a:t>Volere</a:t>
            </a:r>
            <a:r>
              <a:rPr lang="de-DE" dirty="0" smtClean="0"/>
              <a:t> Template besser/schlechter als andere Ansätze?</a:t>
            </a:r>
          </a:p>
          <a:p>
            <a:r>
              <a:rPr lang="de-DE" dirty="0" smtClean="0"/>
              <a:t>Menschen erstellen das Design -&gt; Welche UML Tools sind am besten? Oder soll es überhaupt UML sein? Reichen nicht CRC-Karten?</a:t>
            </a:r>
          </a:p>
          <a:p>
            <a:r>
              <a:rPr lang="de-DE" dirty="0" smtClean="0"/>
              <a:t>Menschen implementieren, testen, und warten die Software -&gt; Welche Sprache eignet sich am besten? Welche IDE? Welche Teamstruktur, welche Raumaufteilung? </a:t>
            </a:r>
            <a:r>
              <a:rPr lang="de-DE" dirty="0"/>
              <a:t>Wird genug kommuniziert</a:t>
            </a:r>
            <a:r>
              <a:rPr lang="de-DE" dirty="0" smtClean="0"/>
              <a:t>? Pair </a:t>
            </a:r>
            <a:r>
              <a:rPr lang="de-DE" dirty="0" err="1" smtClean="0"/>
              <a:t>Programming</a:t>
            </a:r>
            <a:r>
              <a:rPr lang="de-DE" dirty="0" smtClean="0"/>
              <a:t>? Wie werden Paare zusammengesetzt?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08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Between-Subjects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devided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de-DE" dirty="0" smtClean="0"/>
          </a:p>
          <a:p>
            <a:r>
              <a:rPr lang="de-DE" dirty="0" smtClean="0"/>
              <a:t>As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  <a:endParaRPr lang="en-US" dirty="0" smtClean="0"/>
          </a:p>
          <a:p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compared</a:t>
            </a:r>
            <a:endParaRPr lang="de-DE" dirty="0" smtClean="0"/>
          </a:p>
          <a:p>
            <a:pPr marL="357188" indent="0">
              <a:buNone/>
            </a:pP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5879976" y="4583866"/>
            <a:ext cx="2177116" cy="1492788"/>
            <a:chOff x="1372298" y="3339052"/>
            <a:chExt cx="3288586" cy="2518840"/>
          </a:xfrm>
        </p:grpSpPr>
        <p:pic>
          <p:nvPicPr>
            <p:cNvPr id="9" name="Picture 18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72298" y="3339052"/>
              <a:ext cx="3288586" cy="251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62"/>
            <p:cNvSpPr>
              <a:spLocks noChangeArrowheads="1"/>
            </p:cNvSpPr>
            <p:nvPr/>
          </p:nvSpPr>
          <p:spPr bwMode="auto">
            <a:xfrm>
              <a:off x="1381125" y="3357562"/>
              <a:ext cx="3276599" cy="250033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marL="269875" indent="-268288">
                <a:buSzPct val="45000"/>
                <a:tabLst>
                  <a:tab pos="723900" algn="l"/>
                  <a:tab pos="1447800" algn="l"/>
                  <a:tab pos="2171700" algn="l"/>
                </a:tabLst>
              </a:pPr>
              <a:endParaRPr lang="de-DE" sz="240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8305223" y="4581128"/>
            <a:ext cx="2053572" cy="1495526"/>
            <a:chOff x="5357818" y="3426491"/>
            <a:chExt cx="3101970" cy="2523460"/>
          </a:xfrm>
        </p:grpSpPr>
        <p:pic>
          <p:nvPicPr>
            <p:cNvPr id="8" name="Picture 18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57818" y="3426491"/>
              <a:ext cx="3101970" cy="2523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62"/>
            <p:cNvSpPr>
              <a:spLocks noChangeArrowheads="1"/>
            </p:cNvSpPr>
            <p:nvPr/>
          </p:nvSpPr>
          <p:spPr bwMode="auto">
            <a:xfrm>
              <a:off x="5357818" y="3429000"/>
              <a:ext cx="3100382" cy="250033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marL="269875" indent="-268288">
                <a:buSzPct val="45000"/>
                <a:tabLst>
                  <a:tab pos="723900" algn="l"/>
                  <a:tab pos="1447800" algn="l"/>
                  <a:tab pos="2171700" algn="l"/>
                </a:tabLst>
              </a:pPr>
              <a:endParaRPr lang="de-DE" sz="240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50848"/>
              </p:ext>
            </p:extLst>
          </p:nvPr>
        </p:nvGraphicFramePr>
        <p:xfrm>
          <a:off x="7464152" y="2996952"/>
          <a:ext cx="2880320" cy="1208072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99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Levels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6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Annotation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9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(i.e., </a:t>
            </a:r>
            <a:r>
              <a:rPr lang="de-DE" dirty="0" err="1" smtClean="0"/>
              <a:t>inter</a:t>
            </a:r>
            <a:r>
              <a:rPr lang="de-DE" dirty="0" smtClean="0"/>
              <a:t> individual </a:t>
            </a:r>
            <a:r>
              <a:rPr lang="de-DE" dirty="0" err="1" smtClean="0"/>
              <a:t>differences</a:t>
            </a:r>
            <a:r>
              <a:rPr lang="de-DE" dirty="0" smtClean="0"/>
              <a:t>)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large</a:t>
            </a:r>
          </a:p>
          <a:p>
            <a:r>
              <a:rPr lang="en-US" dirty="0" smtClean="0"/>
              <a:t>-&gt; 10x (What does 10x Mean? Measuring Variations in Programmer Productivity. Steve McConnell.)</a:t>
            </a:r>
          </a:p>
          <a:p>
            <a:r>
              <a:rPr lang="de-DE" dirty="0" err="1" smtClean="0"/>
              <a:t>Sufficient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 smtClean="0"/>
          </a:p>
          <a:p>
            <a:r>
              <a:rPr lang="de-DE" dirty="0" err="1" smtClean="0"/>
              <a:t>Balancing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Within-Subjects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Inter</a:t>
            </a:r>
            <a:r>
              <a:rPr lang="de-DE" dirty="0" smtClean="0"/>
              <a:t> individual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controlled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endParaRPr lang="en-US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participant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81599"/>
              </p:ext>
            </p:extLst>
          </p:nvPr>
        </p:nvGraphicFramePr>
        <p:xfrm>
          <a:off x="2666976" y="4214819"/>
          <a:ext cx="5572164" cy="1310640"/>
        </p:xfrm>
        <a:graphic>
          <a:graphicData uri="http://schemas.openxmlformats.org/drawingml/2006/table">
            <a:tbl>
              <a:tblPr/>
              <a:tblGrid>
                <a:gridCol w="1248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7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 row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One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Group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Learning </a:t>
            </a:r>
            <a:r>
              <a:rPr lang="de-DE" dirty="0" err="1" smtClean="0"/>
              <a:t>effects</a:t>
            </a:r>
            <a:endParaRPr lang="de-DE" dirty="0" smtClean="0"/>
          </a:p>
          <a:p>
            <a:pPr lvl="1"/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creative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endParaRPr lang="de-DE" dirty="0" smtClean="0"/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different, but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same time</a:t>
            </a:r>
            <a:endParaRPr lang="en-US" dirty="0" smtClean="0"/>
          </a:p>
          <a:p>
            <a:r>
              <a:rPr lang="de-DE" dirty="0" err="1" smtClean="0"/>
              <a:t>Ordering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endParaRPr lang="de-DE" dirty="0" smtClean="0"/>
          </a:p>
          <a:p>
            <a:r>
              <a:rPr lang="de-DE" dirty="0" err="1" smtClean="0"/>
              <a:t>Intra</a:t>
            </a:r>
            <a:r>
              <a:rPr lang="de-DE" dirty="0" smtClean="0"/>
              <a:t> individual </a:t>
            </a:r>
            <a:r>
              <a:rPr lang="de-DE" dirty="0" err="1" smtClean="0"/>
              <a:t>differences</a:t>
            </a:r>
            <a:endParaRPr lang="de-DE" dirty="0"/>
          </a:p>
          <a:p>
            <a:pPr lvl="1"/>
            <a:r>
              <a:rPr lang="de-DE" dirty="0" err="1" smtClean="0"/>
              <a:t>Fatigue</a:t>
            </a:r>
            <a:endParaRPr lang="de-DE" dirty="0" smtClean="0"/>
          </a:p>
          <a:p>
            <a:pPr lvl="1"/>
            <a:r>
              <a:rPr lang="de-DE" dirty="0" smtClean="0"/>
              <a:t>Motivation</a:t>
            </a:r>
          </a:p>
          <a:p>
            <a:r>
              <a:rPr lang="de-DE" dirty="0" err="1" smtClean="0"/>
              <a:t>Mortality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Crossover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participant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all </a:t>
            </a:r>
            <a:r>
              <a:rPr lang="de-DE" dirty="0" err="1" smtClean="0"/>
              <a:t>levels</a:t>
            </a:r>
            <a:endParaRPr lang="de-DE" dirty="0" smtClean="0"/>
          </a:p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70725"/>
              </p:ext>
            </p:extLst>
          </p:nvPr>
        </p:nvGraphicFramePr>
        <p:xfrm>
          <a:off x="2452662" y="3786191"/>
          <a:ext cx="5429288" cy="2148205"/>
        </p:xfrm>
        <a:graphic>
          <a:graphicData uri="http://schemas.openxmlformats.org/drawingml/2006/table">
            <a:tbl>
              <a:tblPr/>
              <a:tblGrid>
                <a:gridCol w="117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 individual differences</a:t>
            </a:r>
          </a:p>
          <a:p>
            <a:r>
              <a:rPr lang="en-US" dirty="0" smtClean="0"/>
              <a:t>Inter </a:t>
            </a:r>
            <a:r>
              <a:rPr lang="en-US" dirty="0" err="1" smtClean="0"/>
              <a:t>individuelle</a:t>
            </a:r>
            <a:r>
              <a:rPr lang="en-US" dirty="0"/>
              <a:t> differences</a:t>
            </a:r>
            <a:endParaRPr lang="en-US" dirty="0" smtClean="0"/>
          </a:p>
          <a:p>
            <a:r>
              <a:rPr lang="en-US" dirty="0" smtClean="0"/>
              <a:t>Mortality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09606"/>
              </p:ext>
            </p:extLst>
          </p:nvPr>
        </p:nvGraphicFramePr>
        <p:xfrm>
          <a:off x="4843176" y="4089108"/>
          <a:ext cx="5429288" cy="2148205"/>
        </p:xfrm>
        <a:graphic>
          <a:graphicData uri="http://schemas.openxmlformats.org/drawingml/2006/table">
            <a:tbl>
              <a:tblPr/>
              <a:tblGrid>
                <a:gridCol w="117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for learning effects:</a:t>
            </a:r>
          </a:p>
          <a:p>
            <a:pPr lvl="1"/>
            <a:r>
              <a:rPr lang="en-US" dirty="0" smtClean="0"/>
              <a:t>Difference between both sessions for both levels</a:t>
            </a:r>
          </a:p>
          <a:p>
            <a:r>
              <a:rPr lang="en-US" dirty="0" smtClean="0"/>
              <a:t>Check for ordering effects:</a:t>
            </a:r>
          </a:p>
          <a:p>
            <a:pPr lvl="1"/>
            <a:r>
              <a:rPr lang="en-US" dirty="0" smtClean="0"/>
              <a:t>Difference between both sessions for one level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7486382" y="5017801"/>
            <a:ext cx="1214446" cy="857256"/>
            <a:chOff x="3500430" y="2571744"/>
            <a:chExt cx="1214446" cy="857256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3571868" y="2571744"/>
              <a:ext cx="1143008" cy="785818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V="1">
              <a:off x="3500430" y="2571744"/>
              <a:ext cx="1071570" cy="857256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Gerade Verbindung 18"/>
          <p:cNvCxnSpPr/>
          <p:nvPr/>
        </p:nvCxnSpPr>
        <p:spPr>
          <a:xfrm>
            <a:off x="7629258" y="4946363"/>
            <a:ext cx="1143008" cy="78581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7700696" y="5089239"/>
            <a:ext cx="1071570" cy="85725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310578" y="5432684"/>
            <a:ext cx="500066" cy="35719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7596198" y="5432684"/>
            <a:ext cx="428628" cy="35719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18192"/>
              </p:ext>
            </p:extLst>
          </p:nvPr>
        </p:nvGraphicFramePr>
        <p:xfrm>
          <a:off x="4666351" y="5322229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502160"/>
              </p:ext>
            </p:extLst>
          </p:nvPr>
        </p:nvGraphicFramePr>
        <p:xfrm>
          <a:off x="4672510" y="3095954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90446"/>
              </p:ext>
            </p:extLst>
          </p:nvPr>
        </p:nvGraphicFramePr>
        <p:xfrm>
          <a:off x="4672510" y="3501407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98994"/>
              </p:ext>
            </p:extLst>
          </p:nvPr>
        </p:nvGraphicFramePr>
        <p:xfrm>
          <a:off x="4672510" y="3848435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47932"/>
              </p:ext>
            </p:extLst>
          </p:nvPr>
        </p:nvGraphicFramePr>
        <p:xfrm>
          <a:off x="4672510" y="4238963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14035"/>
              </p:ext>
            </p:extLst>
          </p:nvPr>
        </p:nvGraphicFramePr>
        <p:xfrm>
          <a:off x="4672510" y="4596153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98285"/>
              </p:ext>
            </p:extLst>
          </p:nvPr>
        </p:nvGraphicFramePr>
        <p:xfrm>
          <a:off x="4672510" y="4953343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62901"/>
              </p:ext>
            </p:extLst>
          </p:nvPr>
        </p:nvGraphicFramePr>
        <p:xfrm>
          <a:off x="4672510" y="2381574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288372"/>
              </p:ext>
            </p:extLst>
          </p:nvPr>
        </p:nvGraphicFramePr>
        <p:xfrm>
          <a:off x="4672510" y="2738764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673900"/>
              </p:ext>
            </p:extLst>
          </p:nvPr>
        </p:nvGraphicFramePr>
        <p:xfrm>
          <a:off x="2238349" y="1988840"/>
          <a:ext cx="7429551" cy="3712210"/>
        </p:xfrm>
        <a:graphic>
          <a:graphicData uri="http://schemas.openxmlformats.org/drawingml/2006/table">
            <a:tbl>
              <a:tblPr/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Property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Between-Subjects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Within-Subjects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Cross-Over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4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Sample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size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0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balancing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6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Learning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effects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1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Ordering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effects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Mortality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53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Motivation,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fatigue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08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Experiment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duration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08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Internal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validity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08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External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validity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 Factorial Designs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Latin Square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de-DE" dirty="0" smtClean="0"/>
              <a:t>Special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cross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endParaRPr lang="de-DE" dirty="0" smtClean="0"/>
          </a:p>
          <a:p>
            <a:r>
              <a:rPr lang="de-DE" dirty="0" smtClean="0"/>
              <a:t>But different </a:t>
            </a:r>
            <a:r>
              <a:rPr lang="de-DE" dirty="0" err="1" smtClean="0"/>
              <a:t>task</a:t>
            </a:r>
            <a:r>
              <a:rPr lang="de-DE" dirty="0" smtClean="0"/>
              <a:t> in </a:t>
            </a:r>
            <a:r>
              <a:rPr lang="de-DE" dirty="0" err="1" smtClean="0"/>
              <a:t>sessions</a:t>
            </a:r>
            <a:r>
              <a:rPr lang="de-DE" dirty="0" smtClean="0"/>
              <a:t> -&gt; Task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en-US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  <p:graphicFrame>
        <p:nvGraphicFramePr>
          <p:cNvPr id="6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59125"/>
              </p:ext>
            </p:extLst>
          </p:nvPr>
        </p:nvGraphicFramePr>
        <p:xfrm>
          <a:off x="2381224" y="2000875"/>
          <a:ext cx="6429420" cy="2148205"/>
        </p:xfrm>
        <a:graphic>
          <a:graphicData uri="http://schemas.openxmlformats.org/drawingml/2006/table">
            <a:tbl>
              <a:tblPr/>
              <a:tblGrid>
                <a:gridCol w="136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3809984" y="2072312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Task 1</a:t>
            </a:r>
          </a:p>
        </p:txBody>
      </p:sp>
      <p:sp>
        <p:nvSpPr>
          <p:cNvPr id="8" name="Rechteck 7"/>
          <p:cNvSpPr/>
          <p:nvPr/>
        </p:nvSpPr>
        <p:spPr>
          <a:xfrm>
            <a:off x="6310314" y="2072312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Task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good research hypotheses</a:t>
            </a:r>
          </a:p>
          <a:p>
            <a:r>
              <a:rPr lang="en-US" dirty="0" smtClean="0"/>
              <a:t>Design an experiment with high internal validity and high external validity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Two-factorial, Between-subjects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experience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  <p:graphicFrame>
        <p:nvGraphicFramePr>
          <p:cNvPr id="6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15119"/>
              </p:ext>
            </p:extLst>
          </p:nvPr>
        </p:nvGraphicFramePr>
        <p:xfrm>
          <a:off x="2423592" y="2872639"/>
          <a:ext cx="3641725" cy="3825877"/>
        </p:xfrm>
        <a:graphic>
          <a:graphicData uri="http://schemas.openxmlformats.org/drawingml/2006/table">
            <a:tbl>
              <a:tblPr/>
              <a:tblGrid>
                <a:gridCol w="228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Variables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Groups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3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novice</a:t>
                      </a:r>
                      <a:endParaRPr kumimoji="0" lang="de-DE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novice</a:t>
                      </a:r>
                      <a:endParaRPr kumimoji="0" lang="de-DE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endParaRPr kumimoji="0" lang="de-DE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Two-factorial, </a:t>
            </a:r>
            <a:r>
              <a:rPr lang="en-US" dirty="0" smtClean="0"/>
              <a:t>Within-Subjects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2309787" y="1916428"/>
          <a:ext cx="7715302" cy="3829052"/>
        </p:xfrm>
        <a:graphic>
          <a:graphicData uri="http://schemas.openxmlformats.org/drawingml/2006/table">
            <a:tbl>
              <a:tblPr/>
              <a:tblGrid>
                <a:gridCol w="2428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novice</a:t>
                      </a:r>
                      <a:endParaRPr kumimoji="0" lang="de-DE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/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novice</a:t>
                      </a:r>
                      <a:endParaRPr kumimoji="0" lang="de-DE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3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/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Main- and Interaction Effects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Foliennummernplatzhalt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5400000">
            <a:off x="2416943" y="2964653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024166" y="3571876"/>
            <a:ext cx="157163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238480" y="3714752"/>
            <a:ext cx="357190" cy="2857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095472" y="2214554"/>
            <a:ext cx="71438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10" name="Gerade Verbindung 9"/>
          <p:cNvCxnSpPr/>
          <p:nvPr/>
        </p:nvCxnSpPr>
        <p:spPr>
          <a:xfrm rot="16200000" flipH="1">
            <a:off x="3313897" y="3577442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16200000" flipH="1">
            <a:off x="4163990" y="3575062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10800000" flipV="1">
            <a:off x="3443292" y="2612231"/>
            <a:ext cx="764379" cy="29051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 flipV="1">
            <a:off x="3452815" y="2974181"/>
            <a:ext cx="735804" cy="2833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369470" y="29003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3367107" y="32599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4241026" y="25622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4219577" y="29408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4595802" y="2428868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Expert</a:t>
            </a:r>
          </a:p>
        </p:txBody>
      </p:sp>
      <p:sp>
        <p:nvSpPr>
          <p:cNvPr id="32" name="Rechteck 31"/>
          <p:cNvSpPr/>
          <p:nvPr/>
        </p:nvSpPr>
        <p:spPr>
          <a:xfrm>
            <a:off x="4595802" y="2786058"/>
            <a:ext cx="92869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Novice</a:t>
            </a:r>
          </a:p>
        </p:txBody>
      </p:sp>
      <p:sp>
        <p:nvSpPr>
          <p:cNvPr id="58" name="Rechteck 57"/>
          <p:cNvSpPr/>
          <p:nvPr/>
        </p:nvSpPr>
        <p:spPr>
          <a:xfrm>
            <a:off x="4024298" y="3714752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93" name="Gruppieren 92"/>
          <p:cNvGrpSpPr/>
          <p:nvPr/>
        </p:nvGrpSpPr>
        <p:grpSpPr>
          <a:xfrm>
            <a:off x="2095472" y="4214818"/>
            <a:ext cx="3429072" cy="1857388"/>
            <a:chOff x="571472" y="4143380"/>
            <a:chExt cx="3429072" cy="1857388"/>
          </a:xfrm>
        </p:grpSpPr>
        <p:cxnSp>
          <p:nvCxnSpPr>
            <p:cNvPr id="43" name="Gerade Verbindung 42"/>
            <p:cNvCxnSpPr/>
            <p:nvPr/>
          </p:nvCxnSpPr>
          <p:spPr>
            <a:xfrm rot="5400000">
              <a:off x="892943" y="4893479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500166" y="5500702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/>
            <p:cNvSpPr/>
            <p:nvPr/>
          </p:nvSpPr>
          <p:spPr>
            <a:xfrm>
              <a:off x="571472" y="4143380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47" name="Gerade Verbindung 46"/>
            <p:cNvCxnSpPr/>
            <p:nvPr/>
          </p:nvCxnSpPr>
          <p:spPr>
            <a:xfrm rot="16200000" flipH="1">
              <a:off x="1789896" y="550626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rot="16200000" flipH="1">
              <a:off x="2639989" y="550388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rot="10800000" flipV="1">
              <a:off x="1919292" y="4831555"/>
              <a:ext cx="728658" cy="1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rot="10800000" flipV="1">
              <a:off x="1928817" y="5186363"/>
              <a:ext cx="709608" cy="1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850251" y="481727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843106" y="51673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700369" y="4804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/>
            <p:cNvSpPr/>
            <p:nvPr/>
          </p:nvSpPr>
          <p:spPr>
            <a:xfrm>
              <a:off x="2695576" y="51692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33726" y="4643446"/>
              <a:ext cx="866818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143240" y="5000636"/>
              <a:ext cx="857256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714480" y="5715016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2500298" y="5715016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5738810" y="4214818"/>
            <a:ext cx="3429024" cy="1857388"/>
            <a:chOff x="4214810" y="4214818"/>
            <a:chExt cx="3429024" cy="1857388"/>
          </a:xfrm>
        </p:grpSpPr>
        <p:cxnSp>
          <p:nvCxnSpPr>
            <p:cNvPr id="61" name="Gerade Verbindung 60"/>
            <p:cNvCxnSpPr/>
            <p:nvPr/>
          </p:nvCxnSpPr>
          <p:spPr>
            <a:xfrm rot="5400000">
              <a:off x="4536281" y="4964917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143504" y="5572140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4214810" y="4214818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65" name="Gerade Verbindung 64"/>
            <p:cNvCxnSpPr/>
            <p:nvPr/>
          </p:nvCxnSpPr>
          <p:spPr>
            <a:xfrm rot="16200000" flipH="1">
              <a:off x="5433234" y="557770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rot="16200000" flipH="1">
              <a:off x="6283327" y="557532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rot="10800000" flipV="1">
              <a:off x="5572153" y="4974444"/>
              <a:ext cx="735804" cy="2833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5486444" y="52601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lipse 71"/>
            <p:cNvSpPr/>
            <p:nvPr/>
          </p:nvSpPr>
          <p:spPr>
            <a:xfrm>
              <a:off x="6338914" y="49411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6715140" y="4786322"/>
              <a:ext cx="928694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 Novice</a:t>
              </a:r>
            </a:p>
          </p:txBody>
        </p:sp>
        <p:sp>
          <p:nvSpPr>
            <p:cNvPr id="90" name="Rechteck 89"/>
            <p:cNvSpPr/>
            <p:nvPr/>
          </p:nvSpPr>
          <p:spPr>
            <a:xfrm>
              <a:off x="5357818" y="5786454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6143636" y="5786454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5738810" y="2214554"/>
            <a:ext cx="3357634" cy="1785950"/>
            <a:chOff x="4214810" y="2214554"/>
            <a:chExt cx="3357634" cy="1785950"/>
          </a:xfrm>
        </p:grpSpPr>
        <p:cxnSp>
          <p:nvCxnSpPr>
            <p:cNvPr id="18" name="Gerade Verbindung 17"/>
            <p:cNvCxnSpPr/>
            <p:nvPr/>
          </p:nvCxnSpPr>
          <p:spPr>
            <a:xfrm rot="5400000">
              <a:off x="4536281" y="2964653"/>
              <a:ext cx="121444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5143504" y="3571876"/>
              <a:ext cx="157163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4214810" y="2214554"/>
              <a:ext cx="71438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25" name="Gerade Verbindung 24"/>
            <p:cNvCxnSpPr/>
            <p:nvPr/>
          </p:nvCxnSpPr>
          <p:spPr>
            <a:xfrm rot="16200000" flipH="1">
              <a:off x="5433234" y="357744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16200000" flipH="1">
              <a:off x="6283327" y="357506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10800000" flipV="1">
              <a:off x="5562630" y="2809103"/>
              <a:ext cx="722840" cy="9364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10800000" flipV="1">
              <a:off x="5572154" y="2809103"/>
              <a:ext cx="713317" cy="448446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/>
            <p:cNvSpPr/>
            <p:nvPr/>
          </p:nvSpPr>
          <p:spPr>
            <a:xfrm>
              <a:off x="6715140" y="2428868"/>
              <a:ext cx="8573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</a:p>
          </p:txBody>
        </p:sp>
        <p:sp>
          <p:nvSpPr>
            <p:cNvPr id="38" name="Rechteck 37"/>
            <p:cNvSpPr/>
            <p:nvPr/>
          </p:nvSpPr>
          <p:spPr>
            <a:xfrm>
              <a:off x="6715140" y="2786058"/>
              <a:ext cx="857256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5357818" y="3714752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6143636" y="3714752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5484031" y="28884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Ellipse 96"/>
            <p:cNvSpPr/>
            <p:nvPr/>
          </p:nvSpPr>
          <p:spPr>
            <a:xfrm>
              <a:off x="5481668" y="32480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334138" y="2774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Multi-factorial Designs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shown</a:t>
            </a:r>
            <a:r>
              <a:rPr lang="de-DE" dirty="0" smtClean="0"/>
              <a:t> </a:t>
            </a:r>
            <a:r>
              <a:rPr lang="de-DE" dirty="0" err="1" smtClean="0"/>
              <a:t>designs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sufficient</a:t>
            </a:r>
            <a:endParaRPr lang="en-US" dirty="0" smtClean="0"/>
          </a:p>
          <a:p>
            <a:r>
              <a:rPr lang="en-US" dirty="0" smtClean="0"/>
              <a:t>4-factorial design (2x2x3x2)</a:t>
            </a:r>
          </a:p>
          <a:p>
            <a:r>
              <a:rPr lang="en-US" dirty="0" smtClean="0"/>
              <a:t>Higher-order interaction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  <p:graphicFrame>
        <p:nvGraphicFramePr>
          <p:cNvPr id="4" name="Group 27"/>
          <p:cNvGraphicFramePr>
            <a:graphicFrameLocks noGrp="1"/>
          </p:cNvGraphicFramePr>
          <p:nvPr/>
        </p:nvGraphicFramePr>
        <p:xfrm>
          <a:off x="2452662" y="3929066"/>
          <a:ext cx="5214974" cy="2227326"/>
        </p:xfrm>
        <a:graphic>
          <a:graphicData uri="http://schemas.openxmlformats.org/drawingml/2006/table">
            <a:tbl>
              <a:tblPr/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7791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79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  <a:endParaRPr kumimoji="0" lang="de-DE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  <a:endParaRPr kumimoji="0" lang="de-DE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  <a:endParaRPr kumimoji="0" lang="de-DE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791">
                <a:tc v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791">
                <a:tc row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791">
                <a:tc v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Prefer</a:t>
            </a:r>
            <a:r>
              <a:rPr lang="de-DE" dirty="0" smtClean="0"/>
              <a:t> a simple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design</a:t>
            </a:r>
          </a:p>
          <a:p>
            <a:r>
              <a:rPr lang="de-DE" dirty="0" err="1" smtClean="0"/>
              <a:t>Carefully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disadvantages</a:t>
            </a:r>
            <a:endParaRPr lang="de-DE" dirty="0" smtClean="0"/>
          </a:p>
          <a:p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Homework</a:t>
            </a:r>
            <a:r>
              <a:rPr lang="de-DE" dirty="0" smtClean="0"/>
              <a:t> </a:t>
            </a:r>
            <a:r>
              <a:rPr lang="de-DE" dirty="0" err="1" smtClean="0"/>
              <a:t>assignments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Why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hypotheses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falsifiability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smtClean="0"/>
              <a:t>Research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kinds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de-DE" dirty="0"/>
          </a:p>
          <a:p>
            <a:r>
              <a:rPr lang="de-DE" dirty="0" smtClean="0"/>
              <a:t>Design an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self-selected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endParaRPr lang="de-DE" dirty="0" smtClean="0"/>
          </a:p>
          <a:p>
            <a:pPr lvl="1"/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hypotheses</a:t>
            </a:r>
            <a:endParaRPr lang="de-DE" dirty="0" smtClean="0"/>
          </a:p>
          <a:p>
            <a:pPr lvl="1"/>
            <a:r>
              <a:rPr lang="de-DE" dirty="0" err="1" smtClean="0"/>
              <a:t>Operationalize</a:t>
            </a:r>
            <a:r>
              <a:rPr lang="de-DE" dirty="0" smtClean="0"/>
              <a:t> variables</a:t>
            </a:r>
          </a:p>
          <a:p>
            <a:pPr lvl="1"/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(at least 5)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endParaRPr lang="de-DE" dirty="0" smtClean="0"/>
          </a:p>
          <a:p>
            <a:pPr lvl="1"/>
            <a:r>
              <a:rPr lang="de-DE" dirty="0" smtClean="0"/>
              <a:t>(</a:t>
            </a:r>
            <a:r>
              <a:rPr lang="de-DE" dirty="0" err="1" smtClean="0"/>
              <a:t>You</a:t>
            </a:r>
            <a:r>
              <a:rPr lang="de-DE" dirty="0" smtClean="0"/>
              <a:t> do not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think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yet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7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887538" y="147622"/>
            <a:ext cx="1315565" cy="28098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Objective</a:t>
            </a:r>
            <a:r>
              <a:rPr lang="de-DE" sz="1200" dirty="0"/>
              <a:t> Definition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586878" y="142852"/>
            <a:ext cx="564906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Design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524365" y="142852"/>
            <a:ext cx="948682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Conduct</a:t>
            </a:r>
            <a:endParaRPr lang="de-DE" sz="1200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6238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Analysis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524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24" name="Straight Arrow Connector 11"/>
          <p:cNvCxnSpPr>
            <a:cxnSpLocks noChangeShapeType="1"/>
            <a:stCxn id="19" idx="3"/>
            <a:endCxn id="20" idx="1"/>
          </p:cNvCxnSpPr>
          <p:nvPr/>
        </p:nvCxnSpPr>
        <p:spPr bwMode="auto">
          <a:xfrm flipV="1">
            <a:off x="3203102" y="285729"/>
            <a:ext cx="383776" cy="2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12"/>
          <p:cNvCxnSpPr>
            <a:cxnSpLocks noChangeShapeType="1"/>
            <a:stCxn id="20" idx="3"/>
            <a:endCxn id="21" idx="1"/>
          </p:cNvCxnSpPr>
          <p:nvPr/>
        </p:nvCxnSpPr>
        <p:spPr bwMode="auto">
          <a:xfrm>
            <a:off x="4151785" y="285728"/>
            <a:ext cx="372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15"/>
          <p:cNvCxnSpPr>
            <a:cxnSpLocks noChangeShapeType="1"/>
            <a:stCxn id="21" idx="3"/>
            <a:endCxn id="22" idx="1"/>
          </p:cNvCxnSpPr>
          <p:nvPr/>
        </p:nvCxnSpPr>
        <p:spPr bwMode="auto">
          <a:xfrm>
            <a:off x="5473048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18"/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6881819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9525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Report</a:t>
            </a:r>
          </a:p>
        </p:txBody>
      </p:sp>
      <p:cxnSp>
        <p:nvCxnSpPr>
          <p:cNvPr id="29" name="Straight Arrow Connector 15"/>
          <p:cNvCxnSpPr>
            <a:cxnSpLocks noChangeShapeType="1"/>
            <a:stCxn id="23" idx="3"/>
            <a:endCxn id="28" idx="1"/>
          </p:cNvCxnSpPr>
          <p:nvPr/>
        </p:nvCxnSpPr>
        <p:spPr bwMode="auto">
          <a:xfrm>
            <a:off x="8643806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1099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Everything!</a:t>
            </a:r>
          </a:p>
          <a:p>
            <a:r>
              <a:rPr lang="en-US" dirty="0" smtClean="0"/>
              <a:t>Pilot studies:</a:t>
            </a:r>
          </a:p>
          <a:p>
            <a:pPr lvl="1"/>
            <a:r>
              <a:rPr lang="en-US" dirty="0" smtClean="0"/>
              <a:t>Test material and tools</a:t>
            </a:r>
          </a:p>
          <a:p>
            <a:pPr lvl="1"/>
            <a:r>
              <a:rPr lang="de-DE" dirty="0" smtClean="0"/>
              <a:t>Check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actually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endParaRPr lang="de-DE" dirty="0" smtClean="0"/>
          </a:p>
          <a:p>
            <a:pPr lvl="1"/>
            <a:r>
              <a:rPr lang="de-DE" dirty="0" smtClean="0"/>
              <a:t>Check </a:t>
            </a:r>
            <a:r>
              <a:rPr lang="de-DE" dirty="0" err="1" smtClean="0"/>
              <a:t>instructions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de-DE" b="1" dirty="0" err="1" smtClean="0"/>
              <a:t>Exactly</a:t>
            </a:r>
            <a:r>
              <a:rPr lang="de-DE" dirty="0" smtClean="0"/>
              <a:t> </a:t>
            </a:r>
            <a:r>
              <a:rPr lang="de-DE" dirty="0" err="1" smtClean="0"/>
              <a:t>tell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</a:t>
            </a:r>
          </a:p>
          <a:p>
            <a:r>
              <a:rPr lang="de-DE" dirty="0" err="1" smtClean="0"/>
              <a:t>Observe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do </a:t>
            </a:r>
            <a:r>
              <a:rPr lang="de-DE" b="1" dirty="0" err="1" smtClean="0"/>
              <a:t>exactly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told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do</a:t>
            </a:r>
          </a:p>
          <a:p>
            <a:r>
              <a:rPr lang="de-DE" dirty="0" smtClean="0"/>
              <a:t>Do a </a:t>
            </a:r>
            <a:r>
              <a:rPr lang="de-DE" dirty="0" err="1" smtClean="0"/>
              <a:t>warm-up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, so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familiarze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everything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1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Ethics</a:t>
            </a:r>
            <a:endParaRPr lang="de-D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Aft>
                <a:spcPct val="0"/>
              </a:spcAft>
              <a:buFont typeface="Arial" charset="0"/>
              <a:buChar char="•"/>
            </a:pPr>
            <a:r>
              <a:rPr lang="de-DE" dirty="0" err="1" smtClean="0"/>
              <a:t>Effort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in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insights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gain</a:t>
            </a:r>
            <a:endParaRPr lang="de-DE" dirty="0" smtClean="0"/>
          </a:p>
          <a:p>
            <a:pPr lvl="1">
              <a:spcAft>
                <a:spcPct val="0"/>
              </a:spcAft>
              <a:buFont typeface="Arial" charset="0"/>
              <a:buChar char="•"/>
            </a:pPr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teaching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>
              <a:spcAft>
                <a:spcPct val="0"/>
              </a:spcAft>
              <a:buFont typeface="Arial" charset="0"/>
              <a:buChar char="•"/>
            </a:pPr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medicine</a:t>
            </a:r>
            <a:endParaRPr lang="de-DE" dirty="0" smtClean="0"/>
          </a:p>
          <a:p>
            <a:pPr>
              <a:spcAft>
                <a:spcPct val="0"/>
              </a:spcAft>
              <a:buFont typeface="Arial" charset="0"/>
              <a:buChar char="•"/>
            </a:pPr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anonymity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 smtClean="0"/>
          </a:p>
          <a:p>
            <a:pPr>
              <a:spcAft>
                <a:spcPct val="0"/>
              </a:spcAft>
              <a:buFont typeface="Arial" charset="0"/>
              <a:buChar char="•"/>
            </a:pP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voluntarily</a:t>
            </a:r>
            <a:r>
              <a:rPr lang="de-DE" dirty="0" smtClean="0"/>
              <a:t> </a:t>
            </a:r>
            <a:r>
              <a:rPr lang="de-DE" dirty="0" err="1" smtClean="0"/>
              <a:t>invest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time</a:t>
            </a:r>
          </a:p>
          <a:p>
            <a:pPr eaLnBrk="1" hangingPunct="1">
              <a:spcAft>
                <a:spcPct val="0"/>
              </a:spcAft>
              <a:buFont typeface="Arial" charset="0"/>
              <a:buChar char="•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8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59</a:t>
            </a:fld>
            <a:endParaRPr lang="de-DE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887538" y="147622"/>
            <a:ext cx="1315565" cy="28098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Objective</a:t>
            </a:r>
            <a:r>
              <a:rPr lang="de-DE" sz="1200" dirty="0"/>
              <a:t> Definition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586878" y="142852"/>
            <a:ext cx="564906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Design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524365" y="142852"/>
            <a:ext cx="94868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Conduct</a:t>
            </a:r>
            <a:endParaRPr lang="de-DE" sz="1200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6238876" y="142852"/>
            <a:ext cx="642942" cy="28575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Analysis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524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24" name="Straight Arrow Connector 11"/>
          <p:cNvCxnSpPr>
            <a:cxnSpLocks noChangeShapeType="1"/>
            <a:stCxn id="19" idx="3"/>
            <a:endCxn id="20" idx="1"/>
          </p:cNvCxnSpPr>
          <p:nvPr/>
        </p:nvCxnSpPr>
        <p:spPr bwMode="auto">
          <a:xfrm flipV="1">
            <a:off x="3203102" y="285729"/>
            <a:ext cx="383776" cy="2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12"/>
          <p:cNvCxnSpPr>
            <a:cxnSpLocks noChangeShapeType="1"/>
            <a:stCxn id="20" idx="3"/>
            <a:endCxn id="21" idx="1"/>
          </p:cNvCxnSpPr>
          <p:nvPr/>
        </p:nvCxnSpPr>
        <p:spPr bwMode="auto">
          <a:xfrm>
            <a:off x="4151785" y="285728"/>
            <a:ext cx="372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15"/>
          <p:cNvCxnSpPr>
            <a:cxnSpLocks noChangeShapeType="1"/>
            <a:stCxn id="21" idx="3"/>
            <a:endCxn id="22" idx="1"/>
          </p:cNvCxnSpPr>
          <p:nvPr/>
        </p:nvCxnSpPr>
        <p:spPr bwMode="auto">
          <a:xfrm>
            <a:off x="5473048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18"/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6881819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9525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Report</a:t>
            </a:r>
          </a:p>
        </p:txBody>
      </p:sp>
      <p:cxnSp>
        <p:nvCxnSpPr>
          <p:cNvPr id="29" name="Straight Arrow Connector 15"/>
          <p:cNvCxnSpPr>
            <a:cxnSpLocks noChangeShapeType="1"/>
            <a:stCxn id="23" idx="3"/>
            <a:endCxn id="28" idx="1"/>
          </p:cNvCxnSpPr>
          <p:nvPr/>
        </p:nvCxnSpPr>
        <p:spPr bwMode="auto">
          <a:xfrm>
            <a:off x="8643806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3026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Phases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6100" y="2362200"/>
            <a:ext cx="1279504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 err="1"/>
              <a:t>Objective</a:t>
            </a:r>
            <a:r>
              <a:rPr lang="de-DE" sz="2400" dirty="0"/>
              <a:t> </a:t>
            </a:r>
            <a:r>
              <a:rPr lang="de-DE" sz="2400" dirty="0" err="1"/>
              <a:t>Defintion</a:t>
            </a:r>
            <a:endParaRPr lang="de-DE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09918" y="2357430"/>
            <a:ext cx="89967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/>
              <a:t>Design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52927" y="2357430"/>
            <a:ext cx="1382134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 err="1"/>
              <a:t>Conduct</a:t>
            </a:r>
            <a:endParaRPr lang="de-DE" sz="24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078400" y="2357430"/>
            <a:ext cx="1112988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/>
              <a:t>Analysis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453323" y="2357430"/>
            <a:ext cx="1782191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/>
              <a:t>Interpretation</a:t>
            </a:r>
          </a:p>
        </p:txBody>
      </p:sp>
      <p:cxnSp>
        <p:nvCxnSpPr>
          <p:cNvPr id="10" name="Straight Arrow Connector 11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3095604" y="2738430"/>
            <a:ext cx="214314" cy="4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12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4209589" y="2738430"/>
            <a:ext cx="2433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5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5835062" y="2738430"/>
            <a:ext cx="2433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8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7191388" y="2738430"/>
            <a:ext cx="26193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952596" y="3643314"/>
            <a:ext cx="1714512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 err="1"/>
              <a:t>Hypotheses</a:t>
            </a:r>
            <a:r>
              <a:rPr lang="de-DE" sz="1600" i="1" dirty="0"/>
              <a:t>; Independent &amp; </a:t>
            </a:r>
            <a:r>
              <a:rPr lang="de-DE" sz="1600" i="1" dirty="0" err="1"/>
              <a:t>Dependent</a:t>
            </a:r>
            <a:r>
              <a:rPr lang="de-DE" sz="1600" i="1" dirty="0"/>
              <a:t> Variables</a:t>
            </a:r>
          </a:p>
        </p:txBody>
      </p:sp>
      <p:cxnSp>
        <p:nvCxnSpPr>
          <p:cNvPr id="15" name="Straight Arrow Connector 23"/>
          <p:cNvCxnSpPr>
            <a:cxnSpLocks noChangeShapeType="1"/>
            <a:stCxn id="5" idx="2"/>
            <a:endCxn id="14" idx="0"/>
          </p:cNvCxnSpPr>
          <p:nvPr/>
        </p:nvCxnSpPr>
        <p:spPr bwMode="auto">
          <a:xfrm rot="16200000" flipH="1">
            <a:off x="2373295" y="3206757"/>
            <a:ext cx="519114" cy="3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" name="Straight Arrow Connector 29"/>
          <p:cNvCxnSpPr>
            <a:cxnSpLocks noChangeShapeType="1"/>
            <a:stCxn id="14" idx="0"/>
            <a:endCxn id="6" idx="2"/>
          </p:cNvCxnSpPr>
          <p:nvPr/>
        </p:nvCxnSpPr>
        <p:spPr bwMode="auto">
          <a:xfrm rot="5400000" flipH="1" flipV="1">
            <a:off x="3022860" y="2906423"/>
            <a:ext cx="523884" cy="94990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3881422" y="3714752"/>
            <a:ext cx="1500198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/>
              <a:t>Experimental Design;</a:t>
            </a:r>
          </a:p>
          <a:p>
            <a:pPr algn="ctr"/>
            <a:r>
              <a:rPr lang="de-DE" sz="1600" i="1" dirty="0" err="1"/>
              <a:t>Confounding</a:t>
            </a:r>
            <a:r>
              <a:rPr lang="de-DE" sz="1600" i="1" dirty="0"/>
              <a:t> </a:t>
            </a:r>
            <a:r>
              <a:rPr lang="de-DE" sz="1600" i="1" dirty="0" err="1"/>
              <a:t>factors</a:t>
            </a:r>
            <a:endParaRPr lang="de-DE" sz="1600" i="1" dirty="0"/>
          </a:p>
        </p:txBody>
      </p:sp>
      <p:cxnSp>
        <p:nvCxnSpPr>
          <p:cNvPr id="18" name="Straight Arrow Connector 37"/>
          <p:cNvCxnSpPr>
            <a:cxnSpLocks noChangeShapeType="1"/>
            <a:stCxn id="17" idx="0"/>
            <a:endCxn id="7" idx="2"/>
          </p:cNvCxnSpPr>
          <p:nvPr/>
        </p:nvCxnSpPr>
        <p:spPr bwMode="auto">
          <a:xfrm flipV="1">
            <a:off x="4631522" y="3119430"/>
            <a:ext cx="512473" cy="59532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9" name="Straight Arrow Connector 40"/>
          <p:cNvCxnSpPr>
            <a:cxnSpLocks noChangeShapeType="1"/>
            <a:stCxn id="6" idx="2"/>
            <a:endCxn id="17" idx="0"/>
          </p:cNvCxnSpPr>
          <p:nvPr/>
        </p:nvCxnSpPr>
        <p:spPr bwMode="auto">
          <a:xfrm rot="16200000" flipH="1">
            <a:off x="3897976" y="2981207"/>
            <a:ext cx="595322" cy="87176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0" name="Straight Arrow Connector 43"/>
          <p:cNvCxnSpPr>
            <a:cxnSpLocks noChangeShapeType="1"/>
            <a:stCxn id="7" idx="2"/>
            <a:endCxn id="21" idx="0"/>
          </p:cNvCxnSpPr>
          <p:nvPr/>
        </p:nvCxnSpPr>
        <p:spPr bwMode="auto">
          <a:xfrm>
            <a:off x="5143994" y="3119430"/>
            <a:ext cx="909140" cy="80963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5595934" y="3929066"/>
            <a:ext cx="91440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/>
              <a:t>Data</a:t>
            </a:r>
          </a:p>
        </p:txBody>
      </p:sp>
      <p:cxnSp>
        <p:nvCxnSpPr>
          <p:cNvPr id="22" name="Straight Arrow Connector 45"/>
          <p:cNvCxnSpPr>
            <a:cxnSpLocks noChangeShapeType="1"/>
            <a:stCxn id="21" idx="0"/>
            <a:endCxn id="8" idx="2"/>
          </p:cNvCxnSpPr>
          <p:nvPr/>
        </p:nvCxnSpPr>
        <p:spPr bwMode="auto">
          <a:xfrm flipV="1">
            <a:off x="6053134" y="3119430"/>
            <a:ext cx="581760" cy="80963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3" name="Straight Arrow Connector 52"/>
          <p:cNvCxnSpPr>
            <a:cxnSpLocks noChangeShapeType="1"/>
            <a:stCxn id="24" idx="0"/>
            <a:endCxn id="9" idx="2"/>
          </p:cNvCxnSpPr>
          <p:nvPr/>
        </p:nvCxnSpPr>
        <p:spPr bwMode="auto">
          <a:xfrm rot="5400000" flipH="1" flipV="1">
            <a:off x="7641688" y="3083462"/>
            <a:ext cx="666760" cy="7386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6881819" y="3786190"/>
            <a:ext cx="1447801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 err="1"/>
              <a:t>Accepted</a:t>
            </a:r>
            <a:r>
              <a:rPr lang="de-DE" sz="1600" i="1" dirty="0"/>
              <a:t>/ </a:t>
            </a:r>
            <a:r>
              <a:rPr lang="de-DE" sz="1600" i="1" dirty="0" err="1"/>
              <a:t>Rejected</a:t>
            </a:r>
            <a:r>
              <a:rPr lang="de-DE" sz="1600" i="1" dirty="0"/>
              <a:t> </a:t>
            </a:r>
            <a:r>
              <a:rPr lang="de-DE" sz="1600" i="1" dirty="0" err="1"/>
              <a:t>Hypotheses</a:t>
            </a:r>
            <a:endParaRPr lang="de-DE" sz="1600" i="1" dirty="0"/>
          </a:p>
        </p:txBody>
      </p:sp>
      <p:cxnSp>
        <p:nvCxnSpPr>
          <p:cNvPr id="25" name="Straight Arrow Connector 56"/>
          <p:cNvCxnSpPr>
            <a:cxnSpLocks noChangeShapeType="1"/>
            <a:stCxn id="8" idx="2"/>
            <a:endCxn id="24" idx="0"/>
          </p:cNvCxnSpPr>
          <p:nvPr/>
        </p:nvCxnSpPr>
        <p:spPr bwMode="auto">
          <a:xfrm>
            <a:off x="6634895" y="3119430"/>
            <a:ext cx="970825" cy="66676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9453586" y="2357430"/>
            <a:ext cx="102395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/>
              <a:t>Report</a:t>
            </a:r>
          </a:p>
        </p:txBody>
      </p:sp>
      <p:cxnSp>
        <p:nvCxnSpPr>
          <p:cNvPr id="89" name="Straight Arrow Connector 15"/>
          <p:cNvCxnSpPr>
            <a:cxnSpLocks noChangeShapeType="1"/>
            <a:stCxn id="9" idx="3"/>
            <a:endCxn id="88" idx="1"/>
          </p:cNvCxnSpPr>
          <p:nvPr/>
        </p:nvCxnSpPr>
        <p:spPr bwMode="auto">
          <a:xfrm>
            <a:off x="9235514" y="2738430"/>
            <a:ext cx="21807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 </a:t>
            </a:r>
            <a:r>
              <a:rPr lang="de-DE" dirty="0" err="1" smtClean="0"/>
              <a:t>swim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!</a:t>
            </a:r>
            <a:endParaRPr lang="en-US" dirty="0" smtClean="0"/>
          </a:p>
          <a:p>
            <a:r>
              <a:rPr lang="en-US" dirty="0" smtClean="0"/>
              <a:t>Get an overview</a:t>
            </a:r>
          </a:p>
          <a:p>
            <a:r>
              <a:rPr lang="en-US" dirty="0" smtClean="0"/>
              <a:t>Look at how data are distributed</a:t>
            </a:r>
          </a:p>
          <a:p>
            <a:r>
              <a:rPr lang="en-US" dirty="0" smtClean="0"/>
              <a:t>Are there outliers?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of measurement values in fixed buckets</a:t>
            </a:r>
          </a:p>
          <a:p>
            <a:pPr marL="3851275"/>
            <a:r>
              <a:rPr lang="en-US" dirty="0" smtClean="0"/>
              <a:t>R</a:t>
            </a:r>
          </a:p>
          <a:p>
            <a:pPr marL="4130675" lvl="1" indent="-277813" defTabSz="739775"/>
            <a:r>
              <a:rPr lang="en-US" sz="2400" dirty="0" err="1"/>
              <a:t>rtNum</a:t>
            </a:r>
            <a:r>
              <a:rPr lang="en-US" sz="2400" dirty="0"/>
              <a:t> &lt;-</a:t>
            </a:r>
            <a:r>
              <a:rPr lang="en-US" sz="2400" dirty="0" err="1"/>
              <a:t>as.numeric</a:t>
            </a:r>
            <a:r>
              <a:rPr lang="en-US" sz="2400" dirty="0"/>
              <a:t>(</a:t>
            </a:r>
            <a:r>
              <a:rPr lang="en-US" sz="2400" dirty="0" err="1"/>
              <a:t>unlist</a:t>
            </a:r>
            <a:r>
              <a:rPr lang="en-US" sz="2400" dirty="0"/>
              <a:t>(</a:t>
            </a:r>
            <a:r>
              <a:rPr lang="en-US" sz="2400" dirty="0" err="1"/>
              <a:t>rt</a:t>
            </a:r>
            <a:r>
              <a:rPr lang="en-US" sz="2400" dirty="0"/>
              <a:t>))</a:t>
            </a:r>
          </a:p>
          <a:p>
            <a:pPr marL="4130675" lvl="1" indent="-277813" defTabSz="739775"/>
            <a:r>
              <a:rPr lang="en-US" sz="2400" dirty="0" err="1"/>
              <a:t>hist</a:t>
            </a:r>
            <a:r>
              <a:rPr lang="en-US" sz="2400" dirty="0"/>
              <a:t>(</a:t>
            </a:r>
            <a:r>
              <a:rPr lang="en-US" sz="2400" dirty="0" err="1"/>
              <a:t>rt</a:t>
            </a:r>
            <a:r>
              <a:rPr lang="en-US" sz="2400" dirty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61</a:t>
            </a:fld>
            <a:endParaRPr lang="de-DE"/>
          </a:p>
        </p:txBody>
      </p:sp>
      <p:pic>
        <p:nvPicPr>
          <p:cNvPr id="69634" name="Picture 2" descr="G:\work\lehre\EMCS\h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708920"/>
            <a:ext cx="2880320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8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Boxplots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Median as thick line</a:t>
            </a:r>
          </a:p>
          <a:p>
            <a:r>
              <a:rPr lang="de-DE" dirty="0" err="1" smtClean="0"/>
              <a:t>Quartiles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box (50%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box)</a:t>
            </a:r>
          </a:p>
          <a:p>
            <a:r>
              <a:rPr lang="de-DE" dirty="0" smtClean="0"/>
              <a:t>Whiskers (-&gt;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whisker</a:t>
            </a:r>
            <a:r>
              <a:rPr lang="de-DE" dirty="0" smtClean="0"/>
              <a:t> </a:t>
            </a:r>
            <a:r>
              <a:rPr lang="de-DE" dirty="0" err="1" smtClean="0"/>
              <a:t>plots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de-DE" dirty="0" err="1" smtClean="0"/>
              <a:t>Outliers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dots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en-US" dirty="0" smtClean="0"/>
          </a:p>
          <a:p>
            <a:r>
              <a:rPr lang="en-US" dirty="0" smtClean="0"/>
              <a:t>R: boxplot(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62</a:t>
            </a:fld>
            <a:endParaRPr lang="de-DE"/>
          </a:p>
        </p:txBody>
      </p:sp>
      <p:pic>
        <p:nvPicPr>
          <p:cNvPr id="71682" name="Picture 2" descr="G:\work\lehre\EMCS\box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49303" y="3051762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85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Violin-Plot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box plots, but show additionally the distribution of data</a:t>
            </a:r>
            <a:endParaRPr lang="en-US" dirty="0"/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err="1" smtClean="0"/>
              <a:t>install.packages</a:t>
            </a:r>
            <a:r>
              <a:rPr lang="en-US" dirty="0"/>
              <a:t>("</a:t>
            </a:r>
            <a:r>
              <a:rPr lang="en-US" dirty="0" err="1"/>
              <a:t>vioplot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vioplot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vioplot</a:t>
            </a:r>
            <a:r>
              <a:rPr lang="en-US" dirty="0" smtClean="0"/>
              <a:t>(</a:t>
            </a:r>
            <a:r>
              <a:rPr lang="en-US" dirty="0" err="1" smtClean="0"/>
              <a:t>rtNum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pPr marL="5387975">
              <a:buNone/>
            </a:pPr>
            <a:endParaRPr lang="en-US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63</a:t>
            </a:fld>
            <a:endParaRPr lang="de-DE"/>
          </a:p>
        </p:txBody>
      </p:sp>
      <p:pic>
        <p:nvPicPr>
          <p:cNvPr id="70658" name="Picture 2" descr="G:\work\lehre\EMCS\vio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3340174"/>
            <a:ext cx="2658430" cy="311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:\work\lehre\EMC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52483" y="3296057"/>
            <a:ext cx="2763899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Mean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measurement</a:t>
            </a:r>
          </a:p>
          <a:p>
            <a:r>
              <a:rPr lang="en-US" dirty="0" smtClean="0"/>
              <a:t>Compute mean: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de-DE" dirty="0" smtClean="0"/>
          </a:p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(</a:t>
            </a:r>
            <a:r>
              <a:rPr lang="en-US" dirty="0" err="1" smtClean="0"/>
              <a:t>rt</a:t>
            </a:r>
            <a:r>
              <a:rPr lang="de-DE" dirty="0" smtClean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64</a:t>
            </a:fld>
            <a:endParaRPr lang="de-DE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406651" y="3135314"/>
          <a:ext cx="545306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Formel" r:id="rId3" imgW="2044440" imgH="431640" progId="Equation.3">
                  <p:embed/>
                </p:oleObj>
              </mc:Choice>
              <mc:Fallback>
                <p:oleObj name="Formel" r:id="rId3" imgW="2044440" imgH="43164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1" y="3135314"/>
                        <a:ext cx="5453063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that is in the middle</a:t>
            </a:r>
          </a:p>
          <a:p>
            <a:r>
              <a:rPr lang="en-US" dirty="0" smtClean="0"/>
              <a:t>Robust against outliers</a:t>
            </a:r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smtClean="0"/>
              <a:t>median(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 number of measurements:</a:t>
            </a:r>
          </a:p>
          <a:p>
            <a:pPr lvl="1"/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middle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en-US" dirty="0" smtClean="0"/>
          </a:p>
          <a:p>
            <a:pPr lvl="1"/>
            <a:r>
              <a:rPr lang="en-US" dirty="0" smtClean="0"/>
              <a:t>Use one of the two middle values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69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Standardabweichung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Gibt an, wie weit die einzelnen Messwerte vom Mittelwert abweichen</a:t>
                </a:r>
              </a:p>
              <a:p>
                <a:r>
                  <a:rPr lang="de-DE" dirty="0" smtClean="0"/>
                  <a:t>68% der </a:t>
                </a:r>
                <a:r>
                  <a:rPr lang="de-DE" dirty="0" err="1" smtClean="0"/>
                  <a:t>Meßwerte</a:t>
                </a:r>
                <a:r>
                  <a:rPr lang="de-DE" dirty="0" smtClean="0"/>
                  <a:t> liegen im Intervall von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de-DE" dirty="0" smtClean="0"/>
                  <a:t>       und</a:t>
                </a:r>
              </a:p>
              <a:p>
                <a:r>
                  <a:rPr lang="de-DE" dirty="0" smtClean="0"/>
                  <a:t>95% der </a:t>
                </a:r>
                <a:r>
                  <a:rPr lang="de-DE" dirty="0" err="1" smtClean="0"/>
                  <a:t>Meßwerte</a:t>
                </a:r>
                <a:r>
                  <a:rPr lang="de-DE" dirty="0" smtClean="0"/>
                  <a:t> liegen im Intervall von              und 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66</a:t>
            </a:fld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660641"/>
              </p:ext>
            </p:extLst>
          </p:nvPr>
        </p:nvGraphicFramePr>
        <p:xfrm>
          <a:off x="3575720" y="4005064"/>
          <a:ext cx="29130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Formel" r:id="rId4" imgW="1091880" imgH="672840" progId="Equation.3">
                  <p:embed/>
                </p:oleObj>
              </mc:Choice>
              <mc:Fallback>
                <p:oleObj name="Formel" r:id="rId4" imgW="1091880" imgH="67284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4005064"/>
                        <a:ext cx="2913063" cy="179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224078"/>
              </p:ext>
            </p:extLst>
          </p:nvPr>
        </p:nvGraphicFramePr>
        <p:xfrm>
          <a:off x="7680176" y="2492896"/>
          <a:ext cx="8810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Formel" r:id="rId6" imgW="330120" imgH="215640" progId="Equation.3">
                  <p:embed/>
                </p:oleObj>
              </mc:Choice>
              <mc:Fallback>
                <p:oleObj name="Formel" r:id="rId6" imgW="330120" imgH="21564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176" y="2492896"/>
                        <a:ext cx="88106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647773"/>
              </p:ext>
            </p:extLst>
          </p:nvPr>
        </p:nvGraphicFramePr>
        <p:xfrm>
          <a:off x="9120336" y="2492895"/>
          <a:ext cx="8810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Formel" r:id="rId8" imgW="330120" imgH="215640" progId="Equation.3">
                  <p:embed/>
                </p:oleObj>
              </mc:Choice>
              <mc:Fallback>
                <p:oleObj name="Formel" r:id="rId8" imgW="330120" imgH="21564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0336" y="2492895"/>
                        <a:ext cx="88106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849386"/>
              </p:ext>
            </p:extLst>
          </p:nvPr>
        </p:nvGraphicFramePr>
        <p:xfrm>
          <a:off x="7680176" y="2977206"/>
          <a:ext cx="10858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Formel" r:id="rId10" imgW="406080" imgH="215640" progId="Equation.3">
                  <p:embed/>
                </p:oleObj>
              </mc:Choice>
              <mc:Fallback>
                <p:oleObj name="Formel" r:id="rId10" imgW="406080" imgH="21564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176" y="2977206"/>
                        <a:ext cx="10858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20484"/>
              </p:ext>
            </p:extLst>
          </p:nvPr>
        </p:nvGraphicFramePr>
        <p:xfrm>
          <a:off x="9320361" y="2977663"/>
          <a:ext cx="10842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Formel" r:id="rId12" imgW="406080" imgH="215640" progId="Equation.3">
                  <p:embed/>
                </p:oleObj>
              </mc:Choice>
              <mc:Fallback>
                <p:oleObj name="Formel" r:id="rId12" imgW="406080" imgH="215640" progId="Equation.3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0361" y="2977663"/>
                        <a:ext cx="108426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6112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</a:t>
            </a:r>
            <a:r>
              <a:rPr lang="en-US" dirty="0" smtClean="0"/>
              <a:t>Tests 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To evaluate whether an observed result appeared rather randomly or </a:t>
            </a:r>
            <a:r>
              <a:rPr lang="en-US" dirty="0" smtClean="0">
                <a:latin typeface="+mj-lt"/>
              </a:rPr>
              <a:t>not</a:t>
            </a:r>
          </a:p>
          <a:p>
            <a:r>
              <a:rPr lang="en-US" dirty="0" smtClean="0">
                <a:latin typeface="+mj-lt"/>
              </a:rPr>
              <a:t>For example, developers who work with good comments (i.e., comments that describe the purpose of code statements) are 2 minutes faster than developers who work with useless comments (i.e., comments describing what a statement does)</a:t>
            </a:r>
          </a:p>
          <a:p>
            <a:r>
              <a:rPr lang="en-US" dirty="0" smtClean="0">
                <a:latin typeface="+mj-lt"/>
              </a:rPr>
              <a:t>Is this difference due to random noise or systematic?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8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</a:t>
            </a:r>
            <a:r>
              <a:rPr lang="en-US" dirty="0" smtClean="0"/>
              <a:t>Tests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probality</a:t>
            </a:r>
            <a:endParaRPr lang="de-DE" dirty="0" smtClean="0"/>
          </a:p>
          <a:p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,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actually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endParaRPr lang="de-DE" dirty="0" smtClean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5% (1%, 0.1%),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: A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12152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Chart </a:t>
            </a:r>
            <a:r>
              <a:rPr lang="de-DE" dirty="0" err="1" smtClean="0"/>
              <a:t>for</a:t>
            </a:r>
            <a:r>
              <a:rPr lang="de-DE" dirty="0" smtClean="0"/>
              <a:t> Statistical 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3906" name="Picture 2" descr="https://www.researchgate.net/profile/Martin_Jakob2/post/What_Statistical_test_should_I_use/attachment/59d63e0dc49f478072ea8d9c/AS:273765781442574@1442282257641/image/statistical_tes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097584"/>
            <a:ext cx="8280920" cy="455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0.001</a:t>
            </a:r>
          </a:p>
          <a:p>
            <a:pPr lvl="1"/>
            <a:r>
              <a:rPr lang="de-DE" dirty="0"/>
              <a:t>0.01</a:t>
            </a:r>
          </a:p>
          <a:p>
            <a:pPr lvl="1"/>
            <a:r>
              <a:rPr lang="de-DE" dirty="0"/>
              <a:t>0.05</a:t>
            </a:r>
          </a:p>
          <a:p>
            <a:pPr lvl="1"/>
            <a:r>
              <a:rPr lang="de-DE" dirty="0"/>
              <a:t>0.10</a:t>
            </a:r>
          </a:p>
        </p:txBody>
      </p:sp>
    </p:spTree>
    <p:extLst>
      <p:ext uri="{BB962C8B-B14F-4D97-AF65-F5344CB8AC3E}">
        <p14:creationId xmlns:p14="http://schemas.microsoft.com/office/powerpoint/2010/main" val="1092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7538" y="147622"/>
            <a:ext cx="1315565" cy="2809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Objective</a:t>
            </a:r>
            <a:r>
              <a:rPr lang="de-DE" sz="1200" dirty="0"/>
              <a:t> Definition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86878" y="142852"/>
            <a:ext cx="564906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Design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24365" y="142852"/>
            <a:ext cx="94868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Conduct</a:t>
            </a:r>
            <a:endParaRPr lang="de-DE" sz="12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38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Analysis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24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11" name="Straight Arrow Connector 11"/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3203102" y="285729"/>
            <a:ext cx="383776" cy="2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2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4151785" y="285728"/>
            <a:ext cx="372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5473048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18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6881819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9525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Report</a:t>
            </a:r>
          </a:p>
        </p:txBody>
      </p:sp>
      <p:cxnSp>
        <p:nvCxnSpPr>
          <p:cNvPr id="16" name="Straight Arrow Connector 15"/>
          <p:cNvCxnSpPr>
            <a:cxnSpLocks noChangeShapeType="1"/>
            <a:stCxn id="10" idx="3"/>
            <a:endCxn id="15" idx="1"/>
          </p:cNvCxnSpPr>
          <p:nvPr/>
        </p:nvCxnSpPr>
        <p:spPr bwMode="auto">
          <a:xfrm>
            <a:off x="8643806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70</a:t>
            </a:fld>
            <a:endParaRPr lang="de-DE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887538" y="147622"/>
            <a:ext cx="1315565" cy="28098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Objective</a:t>
            </a:r>
            <a:r>
              <a:rPr lang="de-DE" sz="1200" dirty="0"/>
              <a:t> Definition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586878" y="142852"/>
            <a:ext cx="564906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Design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524365" y="142852"/>
            <a:ext cx="94868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Conduct</a:t>
            </a:r>
            <a:endParaRPr lang="de-DE" sz="1200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6238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Analysis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524761" y="142852"/>
            <a:ext cx="1119044" cy="28575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24" name="Straight Arrow Connector 11"/>
          <p:cNvCxnSpPr>
            <a:cxnSpLocks noChangeShapeType="1"/>
            <a:stCxn id="19" idx="3"/>
            <a:endCxn id="20" idx="1"/>
          </p:cNvCxnSpPr>
          <p:nvPr/>
        </p:nvCxnSpPr>
        <p:spPr bwMode="auto">
          <a:xfrm flipV="1">
            <a:off x="3203102" y="285729"/>
            <a:ext cx="383776" cy="2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12"/>
          <p:cNvCxnSpPr>
            <a:cxnSpLocks noChangeShapeType="1"/>
            <a:stCxn id="20" idx="3"/>
            <a:endCxn id="21" idx="1"/>
          </p:cNvCxnSpPr>
          <p:nvPr/>
        </p:nvCxnSpPr>
        <p:spPr bwMode="auto">
          <a:xfrm>
            <a:off x="4151785" y="285728"/>
            <a:ext cx="372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15"/>
          <p:cNvCxnSpPr>
            <a:cxnSpLocks noChangeShapeType="1"/>
            <a:stCxn id="21" idx="3"/>
            <a:endCxn id="22" idx="1"/>
          </p:cNvCxnSpPr>
          <p:nvPr/>
        </p:nvCxnSpPr>
        <p:spPr bwMode="auto">
          <a:xfrm>
            <a:off x="5473048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18"/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6881819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9525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Report</a:t>
            </a:r>
          </a:p>
        </p:txBody>
      </p:sp>
      <p:cxnSp>
        <p:nvCxnSpPr>
          <p:cNvPr id="29" name="Straight Arrow Connector 15"/>
          <p:cNvCxnSpPr>
            <a:cxnSpLocks noChangeShapeType="1"/>
            <a:stCxn id="23" idx="3"/>
            <a:endCxn id="28" idx="1"/>
          </p:cNvCxnSpPr>
          <p:nvPr/>
        </p:nvCxnSpPr>
        <p:spPr bwMode="auto">
          <a:xfrm>
            <a:off x="8643806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1058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hyptoheses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restrict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endParaRPr lang="de-DE" dirty="0" smtClean="0"/>
          </a:p>
          <a:p>
            <a:r>
              <a:rPr lang="de-DE" dirty="0" err="1" smtClean="0"/>
              <a:t>Now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overarching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62160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Faktor Mensch in der Software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Menschen unterhalten sich und bestimmen die Anforderungen an Software -&gt; Gibt es bestimmte Strategien, die besonders erfolgreich sind? Ist das </a:t>
            </a:r>
            <a:r>
              <a:rPr lang="de-DE" dirty="0" err="1" smtClean="0"/>
              <a:t>Volere</a:t>
            </a:r>
            <a:r>
              <a:rPr lang="de-DE" dirty="0" smtClean="0"/>
              <a:t> Template besser/schlechter als andere Ansätze?</a:t>
            </a:r>
          </a:p>
          <a:p>
            <a:r>
              <a:rPr lang="de-DE" dirty="0" smtClean="0"/>
              <a:t>Menschen erstellen das Design -&gt; Welche UML Tools sind am besten? Oder soll es überhaupt UML sein? Reichen nicht CRC-Karten?</a:t>
            </a:r>
          </a:p>
          <a:p>
            <a:r>
              <a:rPr lang="de-DE" dirty="0" smtClean="0"/>
              <a:t>Menschen implementieren, testen, und warten die Software -&gt; Welche Sprache eignet sich am besten? Welche IDE? Welche Teamstruktur, welche Raumaufteilung? </a:t>
            </a:r>
            <a:r>
              <a:rPr lang="de-DE" dirty="0"/>
              <a:t>Wird genug kommuniziert</a:t>
            </a:r>
            <a:r>
              <a:rPr lang="de-DE" dirty="0" smtClean="0"/>
              <a:t>? Pair </a:t>
            </a:r>
            <a:r>
              <a:rPr lang="de-DE" dirty="0" err="1" smtClean="0"/>
              <a:t>Programming</a:t>
            </a:r>
            <a:r>
              <a:rPr lang="de-DE" dirty="0" smtClean="0"/>
              <a:t>? Wie werden Paare zusammengesetzt?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72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9709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is a research hypotheses "ABC". Is this a good hypotheses? Why? How can it be improved?</a:t>
            </a:r>
          </a:p>
          <a:p>
            <a:r>
              <a:rPr lang="en-US" dirty="0" smtClean="0"/>
              <a:t>How would you operationalize maintainability/readability/project </a:t>
            </a:r>
            <a:r>
              <a:rPr lang="en-US" dirty="0" smtClean="0"/>
              <a:t>success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An experiment yielded a mean difference of 1 hour in favor of learning the new programming language </a:t>
            </a:r>
            <a:r>
              <a:rPr lang="en-US" dirty="0" err="1" smtClean="0"/>
              <a:t>Mython</a:t>
            </a:r>
            <a:r>
              <a:rPr lang="en-US" dirty="0"/>
              <a:t> </a:t>
            </a:r>
            <a:r>
              <a:rPr lang="en-US" dirty="0" smtClean="0"/>
              <a:t>(i.e., being able to implement standard algorithms of the lecture data structures), compared to Java. Should all students now start learning programming with </a:t>
            </a:r>
            <a:r>
              <a:rPr lang="en-US" dirty="0" err="1" smtClean="0"/>
              <a:t>Mython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1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000" dirty="0" err="1">
                <a:solidFill>
                  <a:prstClr val="black"/>
                </a:solidFill>
              </a:rPr>
              <a:t>Jutta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Markgraf</a:t>
            </a:r>
            <a:r>
              <a:rPr lang="en-US" sz="2000" dirty="0">
                <a:solidFill>
                  <a:prstClr val="black"/>
                </a:solidFill>
              </a:rPr>
              <a:t>, Hans-Peter </a:t>
            </a:r>
            <a:r>
              <a:rPr lang="en-US" sz="2000" dirty="0" err="1">
                <a:solidFill>
                  <a:prstClr val="black"/>
                </a:solidFill>
              </a:rPr>
              <a:t>Musahl</a:t>
            </a:r>
            <a:r>
              <a:rPr lang="en-US" sz="2000" dirty="0">
                <a:solidFill>
                  <a:prstClr val="black"/>
                </a:solidFill>
              </a:rPr>
              <a:t>, Friedrich </a:t>
            </a:r>
            <a:r>
              <a:rPr lang="en-US" sz="2000" dirty="0" err="1">
                <a:solidFill>
                  <a:prstClr val="black"/>
                </a:solidFill>
              </a:rPr>
              <a:t>Wilkening</a:t>
            </a:r>
            <a:r>
              <a:rPr lang="en-US" sz="2000" dirty="0">
                <a:solidFill>
                  <a:prstClr val="black"/>
                </a:solidFill>
              </a:rPr>
              <a:t>, Karin </a:t>
            </a:r>
            <a:r>
              <a:rPr lang="en-US" sz="2000" dirty="0" err="1">
                <a:solidFill>
                  <a:prstClr val="black"/>
                </a:solidFill>
              </a:rPr>
              <a:t>Wilkening</a:t>
            </a:r>
            <a:r>
              <a:rPr lang="en-US" sz="2000" dirty="0">
                <a:solidFill>
                  <a:prstClr val="black"/>
                </a:solidFill>
              </a:rPr>
              <a:t>, and Viktor </a:t>
            </a:r>
            <a:r>
              <a:rPr lang="de-DE" sz="2000" dirty="0" err="1">
                <a:solidFill>
                  <a:prstClr val="black"/>
                </a:solidFill>
              </a:rPr>
              <a:t>Sarris</a:t>
            </a:r>
            <a:r>
              <a:rPr lang="de-DE" sz="2000" dirty="0">
                <a:solidFill>
                  <a:prstClr val="black"/>
                </a:solidFill>
              </a:rPr>
              <a:t>. </a:t>
            </a:r>
            <a:r>
              <a:rPr lang="de-DE" sz="2000" i="1" dirty="0">
                <a:solidFill>
                  <a:prstClr val="black"/>
                </a:solidFill>
              </a:rPr>
              <a:t>Studieneinheit Versuchsplanung</a:t>
            </a:r>
            <a:r>
              <a:rPr lang="de-DE" sz="2000" dirty="0">
                <a:solidFill>
                  <a:prstClr val="black"/>
                </a:solidFill>
              </a:rPr>
              <a:t>, 2001. FIM-Psychologie Modellversuch, </a:t>
            </a:r>
            <a:r>
              <a:rPr lang="de-DE" sz="2000" dirty="0" err="1">
                <a:solidFill>
                  <a:prstClr val="black"/>
                </a:solidFill>
              </a:rPr>
              <a:t>Universitä</a:t>
            </a:r>
            <a:r>
              <a:rPr lang="en-US" sz="2000" dirty="0">
                <a:solidFill>
                  <a:prstClr val="black"/>
                </a:solidFill>
              </a:rPr>
              <a:t>t Erlangen-</a:t>
            </a:r>
            <a:r>
              <a:rPr lang="en-US" sz="2000" dirty="0" err="1">
                <a:solidFill>
                  <a:prstClr val="black"/>
                </a:solidFill>
              </a:rPr>
              <a:t>Nürnberg</a:t>
            </a:r>
            <a:r>
              <a:rPr lang="en-US" sz="2000" dirty="0">
                <a:solidFill>
                  <a:prstClr val="black"/>
                </a:solidFill>
              </a:rPr>
              <a:t>.</a:t>
            </a:r>
          </a:p>
          <a:p>
            <a:r>
              <a:rPr lang="en-US" sz="2000" dirty="0"/>
              <a:t>Natalia </a:t>
            </a:r>
            <a:r>
              <a:rPr lang="en-US" sz="2000" dirty="0" err="1"/>
              <a:t>Juristo</a:t>
            </a:r>
            <a:r>
              <a:rPr lang="en-US" sz="2000" dirty="0"/>
              <a:t> and Ana Moreno. </a:t>
            </a:r>
            <a:r>
              <a:rPr lang="en-US" sz="2000" i="1" dirty="0"/>
              <a:t>Basics of Software Engineering Experimentation</a:t>
            </a:r>
            <a:r>
              <a:rPr lang="en-US" sz="2000" dirty="0"/>
              <a:t>. Kluwer, 2001.</a:t>
            </a:r>
          </a:p>
          <a:p>
            <a:r>
              <a:rPr lang="en-US" sz="2000" dirty="0" err="1"/>
              <a:t>Claes</a:t>
            </a:r>
            <a:r>
              <a:rPr lang="en-US" sz="2000" dirty="0"/>
              <a:t> Wohlin. Experimentation in Software Engineering. Springer, 2000.</a:t>
            </a:r>
          </a:p>
          <a:p>
            <a:r>
              <a:rPr lang="en-US" sz="2000" dirty="0"/>
              <a:t>William </a:t>
            </a:r>
            <a:r>
              <a:rPr lang="en-US" sz="2000" dirty="0" err="1"/>
              <a:t>Shadish</a:t>
            </a:r>
            <a:r>
              <a:rPr lang="en-US" sz="2000" dirty="0"/>
              <a:t>, Thomas Cook, and Donald Campbell. </a:t>
            </a:r>
            <a:r>
              <a:rPr lang="en-US" sz="2000" i="1" dirty="0"/>
              <a:t>Experimental and Quasi-Experimental Designs for Generalized Causal Inference</a:t>
            </a:r>
            <a:r>
              <a:rPr lang="en-US" sz="2000" dirty="0"/>
              <a:t>. Houghton Mifflin Company, 2002.</a:t>
            </a:r>
          </a:p>
          <a:p>
            <a:r>
              <a:rPr lang="en-US" sz="2000" dirty="0"/>
              <a:t>James Goodwin. </a:t>
            </a:r>
            <a:r>
              <a:rPr lang="en-US" sz="2000" i="1" dirty="0"/>
              <a:t>Research in Psychology: Methods and Design</a:t>
            </a:r>
            <a:r>
              <a:rPr lang="en-US" sz="2000" dirty="0"/>
              <a:t>. Wiley Publishing, Inc., 1999.</a:t>
            </a:r>
          </a:p>
          <a:p>
            <a:r>
              <a:rPr lang="en-US" sz="2000" dirty="0"/>
              <a:t>Steve Easterbrook, Janice Singer, Margaret-Anne </a:t>
            </a:r>
            <a:r>
              <a:rPr lang="en-US" sz="2000" dirty="0" err="1"/>
              <a:t>Storey</a:t>
            </a:r>
            <a:r>
              <a:rPr lang="en-US" sz="2000" dirty="0"/>
              <a:t>, and Daniela Damian. </a:t>
            </a:r>
            <a:r>
              <a:rPr lang="en-US" sz="2000" i="1" dirty="0"/>
              <a:t>Selecting Empirical Methods for Software Engineering Research</a:t>
            </a:r>
            <a:r>
              <a:rPr lang="en-US" sz="2000" dirty="0"/>
              <a:t>. In Guide to Advanced Empirical Software Engineering, pages 285–311. Springer, 2008.</a:t>
            </a:r>
          </a:p>
          <a:p>
            <a:r>
              <a:rPr lang="en-US" sz="2000" dirty="0"/>
              <a:t>Steve McConnell. </a:t>
            </a:r>
            <a:r>
              <a:rPr lang="en-US" sz="2000" i="1" dirty="0"/>
              <a:t>What does 10x Mean?</a:t>
            </a:r>
            <a:r>
              <a:rPr lang="en-US" sz="2000" dirty="0"/>
              <a:t> In Making Software, O'Reilly, 2010.</a:t>
            </a:r>
          </a:p>
          <a:p>
            <a:r>
              <a:rPr lang="en-US" sz="2000" dirty="0"/>
              <a:t>Urban </a:t>
            </a:r>
            <a:r>
              <a:rPr lang="en-US" sz="2000" dirty="0" err="1"/>
              <a:t>Wiesing</a:t>
            </a:r>
            <a:r>
              <a:rPr lang="en-US" sz="2000" i="1" dirty="0"/>
              <a:t>. Die </a:t>
            </a:r>
            <a:r>
              <a:rPr lang="en-US" sz="2000" i="1" dirty="0" err="1"/>
              <a:t>Ethik-Kommissionen</a:t>
            </a:r>
            <a:r>
              <a:rPr lang="en-US" sz="2000" i="1" dirty="0"/>
              <a:t> – </a:t>
            </a:r>
            <a:r>
              <a:rPr lang="en-US" sz="2000" i="1" dirty="0" err="1"/>
              <a:t>Neuere</a:t>
            </a:r>
            <a:r>
              <a:rPr lang="en-US" sz="2000" i="1" dirty="0"/>
              <a:t> </a:t>
            </a:r>
            <a:r>
              <a:rPr lang="en-US" sz="2000" i="1" dirty="0" err="1"/>
              <a:t>Entwicklungen</a:t>
            </a:r>
            <a:r>
              <a:rPr lang="en-US" sz="2000" i="1" dirty="0"/>
              <a:t> und </a:t>
            </a:r>
            <a:r>
              <a:rPr lang="en-US" sz="2000" i="1" dirty="0" err="1"/>
              <a:t>Richtlinien</a:t>
            </a:r>
            <a:r>
              <a:rPr lang="en-US" sz="2000" dirty="0"/>
              <a:t>. </a:t>
            </a:r>
            <a:r>
              <a:rPr lang="en-US" sz="2000" dirty="0" err="1"/>
              <a:t>Deutscher</a:t>
            </a:r>
            <a:r>
              <a:rPr lang="en-US" sz="2000" dirty="0"/>
              <a:t> </a:t>
            </a:r>
            <a:r>
              <a:rPr lang="en-US" sz="2000" dirty="0" err="1"/>
              <a:t>Ärzte-Verlag</a:t>
            </a:r>
            <a:r>
              <a:rPr lang="en-US" sz="2000" dirty="0"/>
              <a:t>, 2003.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Varied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experimenter</a:t>
            </a:r>
            <a:r>
              <a:rPr lang="de-DE" dirty="0" smtClean="0"/>
              <a:t> on 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systematic</a:t>
            </a:r>
            <a:endParaRPr lang="de-DE" dirty="0" smtClean="0"/>
          </a:p>
          <a:p>
            <a:r>
              <a:rPr lang="de-DE" dirty="0" smtClean="0"/>
              <a:t>Also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predictor</a:t>
            </a:r>
            <a:r>
              <a:rPr lang="de-DE" dirty="0" smtClean="0"/>
              <a:t> (-variable)</a:t>
            </a:r>
          </a:p>
          <a:p>
            <a:r>
              <a:rPr lang="de-DE" dirty="0" err="1" smtClean="0"/>
              <a:t>Has</a:t>
            </a:r>
            <a:r>
              <a:rPr lang="de-DE" dirty="0" smtClean="0"/>
              <a:t> alternatives, </a:t>
            </a:r>
            <a:r>
              <a:rPr lang="de-DE" dirty="0" err="1" smtClean="0"/>
              <a:t>levels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treatments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Examples: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Programming language or paradigm</a:t>
            </a:r>
          </a:p>
          <a:p>
            <a:pPr lvl="1"/>
            <a:r>
              <a:rPr lang="de-DE" dirty="0" smtClean="0"/>
              <a:t>User </a:t>
            </a:r>
            <a:r>
              <a:rPr lang="de-DE" dirty="0" err="1" smtClean="0"/>
              <a:t>interfaces</a:t>
            </a:r>
            <a:endParaRPr lang="de-DE" dirty="0" smtClean="0"/>
          </a:p>
          <a:p>
            <a:pPr lvl="1"/>
            <a:r>
              <a:rPr lang="de-DE" dirty="0" smtClean="0"/>
              <a:t>Interaction </a:t>
            </a:r>
            <a:r>
              <a:rPr lang="de-DE" dirty="0" err="1" smtClean="0"/>
              <a:t>methods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Variable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Examples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Productivity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programmer</a:t>
            </a:r>
            <a:endParaRPr lang="de-DE" dirty="0" smtClean="0"/>
          </a:p>
          <a:p>
            <a:pPr lvl="1"/>
            <a:r>
              <a:rPr lang="de-DE" dirty="0" smtClean="0"/>
              <a:t>Bugs in a </a:t>
            </a:r>
            <a:r>
              <a:rPr lang="de-DE" dirty="0" err="1" smtClean="0"/>
              <a:t>program</a:t>
            </a:r>
            <a:endParaRPr lang="de-DE" dirty="0" smtClean="0"/>
          </a:p>
          <a:p>
            <a:pPr lvl="1"/>
            <a:r>
              <a:rPr lang="de-DE" dirty="0" smtClean="0"/>
              <a:t>Operator </a:t>
            </a:r>
            <a:r>
              <a:rPr lang="de-DE" dirty="0" err="1" smtClean="0"/>
              <a:t>error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2617</Words>
  <Application>Microsoft Office PowerPoint</Application>
  <PresentationFormat>Breitbild</PresentationFormat>
  <Paragraphs>702</Paragraphs>
  <Slides>74</Slides>
  <Notes>11</Notes>
  <HiddenSlides>5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74</vt:i4>
      </vt:variant>
    </vt:vector>
  </HeadingPairs>
  <TitlesOfParts>
    <vt:vector size="83" baseType="lpstr">
      <vt:lpstr>SimSun</vt:lpstr>
      <vt:lpstr>Arial</vt:lpstr>
      <vt:lpstr>Calibri</vt:lpstr>
      <vt:lpstr>Cambria Math</vt:lpstr>
      <vt:lpstr>Symbol</vt:lpstr>
      <vt:lpstr>Times New Roman</vt:lpstr>
      <vt:lpstr>Larissa-Design</vt:lpstr>
      <vt:lpstr>Formel</vt:lpstr>
      <vt:lpstr>Microsoft Formel-Editor 3.0</vt:lpstr>
      <vt:lpstr>Empirisches Software Engineering</vt:lpstr>
      <vt:lpstr>Einordnung</vt:lpstr>
      <vt:lpstr>Einordnung</vt:lpstr>
      <vt:lpstr>Faktor Mensch in der Software Entwicklung</vt:lpstr>
      <vt:lpstr>Learning Goals</vt:lpstr>
      <vt:lpstr>Experimental Phases</vt:lpstr>
      <vt:lpstr>Variables</vt:lpstr>
      <vt:lpstr>Independent Variables</vt:lpstr>
      <vt:lpstr>Dependent Variable</vt:lpstr>
      <vt:lpstr>Latent Variables</vt:lpstr>
      <vt:lpstr>Operationalization</vt:lpstr>
      <vt:lpstr>Task</vt:lpstr>
      <vt:lpstr>Hypotheses</vt:lpstr>
      <vt:lpstr>Hypotheses</vt:lpstr>
      <vt:lpstr>How can we do better?</vt:lpstr>
      <vt:lpstr>Why do we need Hypotheses?</vt:lpstr>
      <vt:lpstr>Design</vt:lpstr>
      <vt:lpstr>Validity</vt:lpstr>
      <vt:lpstr>Internal Validity</vt:lpstr>
      <vt:lpstr>External Validity</vt:lpstr>
      <vt:lpstr>Threats to Validity</vt:lpstr>
      <vt:lpstr>Task</vt:lpstr>
      <vt:lpstr>Confounding Factors</vt:lpstr>
      <vt:lpstr>Randomization</vt:lpstr>
      <vt:lpstr>Matching/parallelization/balancing</vt:lpstr>
      <vt:lpstr>Matching/parallelization/balancing</vt:lpstr>
      <vt:lpstr>Define confounding factors as independent variable</vt:lpstr>
      <vt:lpstr>Doing the Math…</vt:lpstr>
      <vt:lpstr>Keep confounding factor constant</vt:lpstr>
      <vt:lpstr>Analyze afterwards</vt:lpstr>
      <vt:lpstr>Relation between Internal and External Validity</vt:lpstr>
      <vt:lpstr>Quality Criteria of Empirical Studies</vt:lpstr>
      <vt:lpstr>Quality Criteria of Empirical Studies</vt:lpstr>
      <vt:lpstr>Example</vt:lpstr>
      <vt:lpstr>Experimental Designs</vt:lpstr>
      <vt:lpstr>Designs</vt:lpstr>
      <vt:lpstr>Why Experimental Designs?</vt:lpstr>
      <vt:lpstr>How to Select a Design</vt:lpstr>
      <vt:lpstr>PowerPoint-Präsentation</vt:lpstr>
      <vt:lpstr>Between-Subjects</vt:lpstr>
      <vt:lpstr>Issues</vt:lpstr>
      <vt:lpstr>Within-Subjects</vt:lpstr>
      <vt:lpstr>Issues</vt:lpstr>
      <vt:lpstr>Crossover</vt:lpstr>
      <vt:lpstr>Issues</vt:lpstr>
      <vt:lpstr>Benefits</vt:lpstr>
      <vt:lpstr>Comparison</vt:lpstr>
      <vt:lpstr>PowerPoint-Präsentation</vt:lpstr>
      <vt:lpstr>Latin Square</vt:lpstr>
      <vt:lpstr>Two-factorial, Between-subjects</vt:lpstr>
      <vt:lpstr>Two-factorial, Within-Subjects</vt:lpstr>
      <vt:lpstr>Main- and Interaction Effects</vt:lpstr>
      <vt:lpstr>Multi-factorial Designs</vt:lpstr>
      <vt:lpstr>Selecting a Design</vt:lpstr>
      <vt:lpstr>Homework assignments</vt:lpstr>
      <vt:lpstr>Conduct</vt:lpstr>
      <vt:lpstr>What Can Go Wrong?</vt:lpstr>
      <vt:lpstr>Ethics</vt:lpstr>
      <vt:lpstr>Analysis</vt:lpstr>
      <vt:lpstr>Look At Data</vt:lpstr>
      <vt:lpstr>Histograms</vt:lpstr>
      <vt:lpstr>Boxplots</vt:lpstr>
      <vt:lpstr>Violin-Plot</vt:lpstr>
      <vt:lpstr>Arithmetic Mean</vt:lpstr>
      <vt:lpstr>Median</vt:lpstr>
      <vt:lpstr>Standardabweichung</vt:lpstr>
      <vt:lpstr>Significance Tests I</vt:lpstr>
      <vt:lpstr>Significance Tests II</vt:lpstr>
      <vt:lpstr>Decision Chart for Statistical Tests</vt:lpstr>
      <vt:lpstr>Interpretation</vt:lpstr>
      <vt:lpstr>Discussion of Results</vt:lpstr>
      <vt:lpstr>Faktor Mensch in der Software Entwicklung</vt:lpstr>
      <vt:lpstr>Take Aways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Kontrollierte Experimente</dc:title>
  <cp:lastModifiedBy>Janet</cp:lastModifiedBy>
  <cp:revision>901</cp:revision>
  <dcterms:modified xsi:type="dcterms:W3CDTF">2020-01-03T13:26:18Z</dcterms:modified>
</cp:coreProperties>
</file>