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306" r:id="rId3"/>
    <p:sldId id="257" r:id="rId4"/>
    <p:sldId id="260" r:id="rId5"/>
    <p:sldId id="259" r:id="rId6"/>
    <p:sldId id="307" r:id="rId7"/>
    <p:sldId id="261" r:id="rId8"/>
    <p:sldId id="262" r:id="rId9"/>
    <p:sldId id="280" r:id="rId10"/>
    <p:sldId id="263" r:id="rId11"/>
    <p:sldId id="265" r:id="rId12"/>
    <p:sldId id="284" r:id="rId13"/>
    <p:sldId id="267" r:id="rId14"/>
    <p:sldId id="268" r:id="rId15"/>
    <p:sldId id="269" r:id="rId16"/>
    <p:sldId id="308" r:id="rId17"/>
    <p:sldId id="309" r:id="rId18"/>
    <p:sldId id="310" r:id="rId19"/>
    <p:sldId id="273" r:id="rId20"/>
    <p:sldId id="274" r:id="rId21"/>
    <p:sldId id="275" r:id="rId22"/>
    <p:sldId id="276" r:id="rId23"/>
    <p:sldId id="285" r:id="rId24"/>
    <p:sldId id="311" r:id="rId25"/>
    <p:sldId id="313" r:id="rId26"/>
    <p:sldId id="312" r:id="rId27"/>
    <p:sldId id="314" r:id="rId28"/>
    <p:sldId id="315" r:id="rId29"/>
    <p:sldId id="316" r:id="rId30"/>
    <p:sldId id="317" r:id="rId31"/>
    <p:sldId id="318" r:id="rId32"/>
    <p:sldId id="282" r:id="rId33"/>
    <p:sldId id="288" r:id="rId34"/>
    <p:sldId id="283" r:id="rId35"/>
    <p:sldId id="319" r:id="rId36"/>
    <p:sldId id="320" r:id="rId37"/>
    <p:sldId id="321" r:id="rId38"/>
    <p:sldId id="325" r:id="rId39"/>
    <p:sldId id="326" r:id="rId40"/>
    <p:sldId id="322" r:id="rId41"/>
    <p:sldId id="323" r:id="rId42"/>
    <p:sldId id="324" r:id="rId43"/>
    <p:sldId id="327" r:id="rId44"/>
    <p:sldId id="328" r:id="rId45"/>
    <p:sldId id="329" r:id="rId46"/>
    <p:sldId id="330" r:id="rId47"/>
    <p:sldId id="331" r:id="rId48"/>
    <p:sldId id="332" r:id="rId49"/>
    <p:sldId id="302" r:id="rId50"/>
    <p:sldId id="281" r:id="rId51"/>
    <p:sldId id="305" r:id="rId5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66226" autoAdjust="0"/>
  </p:normalViewPr>
  <p:slideViewPr>
    <p:cSldViewPr>
      <p:cViewPr varScale="1">
        <p:scale>
          <a:sx n="70" d="100"/>
          <a:sy n="70" d="100"/>
        </p:scale>
        <p:origin x="1380" y="60"/>
      </p:cViewPr>
      <p:guideLst>
        <p:guide orient="horz" pos="2160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BED9D175-6887-4AB8-843E-040B2684F070}" type="datetimeFigureOut">
              <a:rPr lang="de-DE" smtClean="0"/>
              <a:pPr/>
              <a:t>13.11.2019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8C09095-0CA2-4552-B0D5-75F1DF0C5BD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ever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a Linux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kernel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, like MySQL? </a:t>
            </a:r>
            <a:r>
              <a:rPr lang="de-DE" baseline="0" dirty="0" err="1" smtClean="0"/>
              <a:t>Optimized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phone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laptop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energy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predictions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power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?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01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3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Für stochastische</a:t>
            </a:r>
            <a:r>
              <a:rPr lang="en-US" baseline="0" smtClean="0"/>
              <a:t> Methoden ist Signifikanzniveau wichtig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z="12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wie wahrscheinlich ist das beobachtete Ergebnis, wenn die Nullhypothese korrekt ist?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09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ever</a:t>
            </a:r>
            <a:r>
              <a:rPr lang="de-DE" dirty="0" smtClean="0"/>
              <a:t> </a:t>
            </a:r>
            <a:r>
              <a:rPr lang="de-DE" dirty="0" err="1" smtClean="0"/>
              <a:t>configured</a:t>
            </a:r>
            <a:r>
              <a:rPr lang="de-DE" dirty="0" smtClean="0"/>
              <a:t> a Linux</a:t>
            </a:r>
            <a:r>
              <a:rPr lang="de-DE" baseline="0" dirty="0" smtClean="0"/>
              <a:t> </a:t>
            </a:r>
            <a:r>
              <a:rPr lang="de-DE" baseline="0" dirty="0" err="1" smtClean="0"/>
              <a:t>kernel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a </a:t>
            </a:r>
            <a:r>
              <a:rPr lang="de-DE" baseline="0" dirty="0" err="1" smtClean="0"/>
              <a:t>data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base</a:t>
            </a:r>
            <a:r>
              <a:rPr lang="de-DE" baseline="0" dirty="0" smtClean="0"/>
              <a:t>, like MySQL? </a:t>
            </a:r>
            <a:r>
              <a:rPr lang="de-DE" baseline="0" dirty="0" err="1" smtClean="0"/>
              <a:t>Optimized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phone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laptop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r>
              <a:rPr lang="de-DE" baseline="0" dirty="0" smtClean="0"/>
              <a:t>/</a:t>
            </a:r>
            <a:r>
              <a:rPr lang="de-DE" baseline="0" dirty="0" err="1" smtClean="0"/>
              <a:t>energy</a:t>
            </a:r>
            <a:r>
              <a:rPr lang="de-DE" baseline="0" dirty="0" smtClean="0"/>
              <a:t>?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do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predictions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how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many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power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left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</a:t>
            </a:r>
            <a:r>
              <a:rPr lang="de-DE" baseline="0" dirty="0" smtClean="0"/>
              <a:t>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10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Vermessungsingeneure</a:t>
            </a:r>
            <a:r>
              <a:rPr lang="de-DE" dirty="0" smtClean="0"/>
              <a:t>:</a:t>
            </a:r>
          </a:p>
          <a:p>
            <a:r>
              <a:rPr lang="de-DE" dirty="0" smtClean="0"/>
              <a:t>Permanentes</a:t>
            </a:r>
            <a:r>
              <a:rPr lang="de-DE" baseline="0" dirty="0" smtClean="0"/>
              <a:t> O</a:t>
            </a:r>
            <a:r>
              <a:rPr lang="de-DE" dirty="0" smtClean="0"/>
              <a:t>bjekt</a:t>
            </a:r>
            <a:r>
              <a:rPr lang="de-DE" baseline="0" dirty="0" smtClean="0"/>
              <a:t>, dass Höhe über NN zeigt; wird dann als Referenz benutzt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Million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instructions</a:t>
            </a:r>
            <a:r>
              <a:rPr lang="de-DE" baseline="0" dirty="0" smtClean="0"/>
              <a:t> per </a:t>
            </a:r>
            <a:r>
              <a:rPr lang="de-DE" baseline="0" dirty="0" err="1" smtClean="0"/>
              <a:t>second</a:t>
            </a:r>
            <a:r>
              <a:rPr lang="de-DE" dirty="0" smtClean="0"/>
              <a:t> = n/(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 = f/(</a:t>
            </a:r>
            <a:r>
              <a:rPr lang="de-DE" dirty="0" err="1" smtClean="0"/>
              <a:t>t_e</a:t>
            </a:r>
            <a:r>
              <a:rPr lang="de-DE" dirty="0" smtClean="0"/>
              <a:t> x 10^6)</a:t>
            </a:r>
          </a:p>
          <a:p>
            <a:endParaRPr lang="de-DE" dirty="0" smtClean="0"/>
          </a:p>
          <a:p>
            <a:r>
              <a:rPr lang="de-DE" dirty="0" smtClean="0"/>
              <a:t>System</a:t>
            </a:r>
            <a:r>
              <a:rPr lang="de-DE" baseline="0" dirty="0" smtClean="0"/>
              <a:t> Performance Evaluation </a:t>
            </a:r>
            <a:r>
              <a:rPr lang="de-DE" baseline="0" dirty="0" err="1" smtClean="0"/>
              <a:t>Cooperative</a:t>
            </a:r>
            <a:endParaRPr lang="de-DE" baseline="0" dirty="0" smtClean="0"/>
          </a:p>
          <a:p>
            <a:r>
              <a:rPr lang="de-DE" baseline="0" dirty="0" err="1" smtClean="0"/>
              <a:t>Execution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standardized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programs</a:t>
            </a:r>
            <a:r>
              <a:rPr lang="de-DE" baseline="0" dirty="0" smtClean="0"/>
              <a:t> on </a:t>
            </a:r>
            <a:r>
              <a:rPr lang="de-DE" baseline="0" dirty="0" err="1" smtClean="0"/>
              <a:t>tested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systems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measured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and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normalized</a:t>
            </a:r>
            <a:endParaRPr lang="de-DE" baseline="0" dirty="0" smtClean="0"/>
          </a:p>
          <a:p>
            <a:endParaRPr lang="de-DE" baseline="0" dirty="0" smtClean="0"/>
          </a:p>
          <a:p>
            <a:r>
              <a:rPr lang="de-DE" baseline="0" dirty="0" smtClean="0"/>
              <a:t>Normalisierung:  </a:t>
            </a:r>
            <a:r>
              <a:rPr lang="de-DE" baseline="0" dirty="0" err="1" smtClean="0"/>
              <a:t>Execution</a:t>
            </a:r>
            <a:r>
              <a:rPr lang="de-DE" baseline="0" dirty="0" smtClean="0"/>
              <a:t> time / </a:t>
            </a:r>
            <a:r>
              <a:rPr lang="de-DE" baseline="0" dirty="0" err="1" smtClean="0"/>
              <a:t>execution</a:t>
            </a:r>
            <a:r>
              <a:rPr lang="de-DE" baseline="0" dirty="0" smtClean="0"/>
              <a:t> time on </a:t>
            </a:r>
            <a:r>
              <a:rPr lang="de-DE" baseline="0" dirty="0" err="1" smtClean="0"/>
              <a:t>standard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computer</a:t>
            </a:r>
            <a:endParaRPr lang="de-DE" baseline="0" dirty="0" smtClean="0"/>
          </a:p>
          <a:p>
            <a:endParaRPr lang="de-DE" dirty="0" smtClean="0"/>
          </a:p>
          <a:p>
            <a:r>
              <a:rPr lang="de-DE" dirty="0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Improvements</a:t>
            </a:r>
            <a:r>
              <a:rPr lang="de-DE" baseline="0" dirty="0" smtClean="0"/>
              <a:t> per Second: </a:t>
            </a:r>
            <a:r>
              <a:rPr lang="de-DE" baseline="0" dirty="0" err="1" smtClean="0"/>
              <a:t>Measure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divided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by</a:t>
            </a:r>
            <a:r>
              <a:rPr lang="de-DE" baseline="0" dirty="0" smtClean="0"/>
              <a:t> time </a:t>
            </a:r>
            <a:r>
              <a:rPr lang="de-DE" baseline="0" dirty="0" err="1" smtClean="0"/>
              <a:t>for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solution</a:t>
            </a:r>
            <a:r>
              <a:rPr lang="de-DE" baseline="0" dirty="0" smtClean="0"/>
              <a:t> (</a:t>
            </a:r>
            <a:r>
              <a:rPr lang="de-DE" baseline="0" dirty="0" err="1" smtClean="0"/>
              <a:t>quality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needs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be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defined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rigorously</a:t>
            </a:r>
            <a:r>
              <a:rPr lang="de-DE" baseline="0" dirty="0" smtClean="0"/>
              <a:t>; </a:t>
            </a:r>
            <a:r>
              <a:rPr lang="de-DE" baseline="0" dirty="0" err="1" smtClean="0"/>
              <a:t>specific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to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problems</a:t>
            </a:r>
            <a:endParaRPr lang="de-DE" baseline="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Linearität: Wert einer Metrik</a:t>
            </a:r>
            <a:r>
              <a:rPr lang="de-DE" baseline="0" dirty="0" smtClean="0"/>
              <a:t> verändert sich um Betrag -&gt; Performance soll sich im gleichen Betrag ändern</a:t>
            </a:r>
            <a:endParaRPr lang="de-DE" dirty="0" smtClean="0"/>
          </a:p>
          <a:p>
            <a:r>
              <a:rPr lang="de-DE" dirty="0" smtClean="0"/>
              <a:t>Reliabilität/Zuverlässigkeit: Höherer</a:t>
            </a:r>
            <a:r>
              <a:rPr lang="de-DE" baseline="0" dirty="0" smtClean="0"/>
              <a:t> Wert bei System A soll immer mehr Performance  von System A bedeuten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Wiederholbarkeit</a:t>
            </a:r>
            <a:r>
              <a:rPr lang="en-US" dirty="0" smtClean="0"/>
              <a:t>: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selbem</a:t>
            </a:r>
            <a:r>
              <a:rPr lang="en-US" baseline="0" dirty="0" smtClean="0"/>
              <a:t> Experiment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der </a:t>
            </a:r>
            <a:r>
              <a:rPr lang="en-US" baseline="0" dirty="0" err="1" smtClean="0"/>
              <a:t>selbe</a:t>
            </a:r>
            <a:r>
              <a:rPr lang="en-US" baseline="0" dirty="0" smtClean="0"/>
              <a:t> Wert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Metrik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deterministisch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Einfache</a:t>
            </a:r>
            <a:r>
              <a:rPr lang="en-US" dirty="0" smtClean="0"/>
              <a:t> </a:t>
            </a:r>
            <a:r>
              <a:rPr lang="en-US" dirty="0" err="1" smtClean="0"/>
              <a:t>Messbarkeit</a:t>
            </a:r>
            <a:r>
              <a:rPr lang="en-US" dirty="0" smtClean="0"/>
              <a:t>: </a:t>
            </a:r>
            <a:r>
              <a:rPr lang="en-US" dirty="0" err="1" smtClean="0"/>
              <a:t>sonst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; </a:t>
            </a:r>
            <a:r>
              <a:rPr lang="en-US" baseline="0" dirty="0" err="1" smtClean="0"/>
              <a:t>ggfs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falsch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endParaRPr lang="de-DE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Konsistenz</a:t>
            </a:r>
            <a:r>
              <a:rPr lang="en-US" dirty="0" smtClean="0"/>
              <a:t>: </a:t>
            </a:r>
            <a:r>
              <a:rPr lang="en-US" dirty="0" err="1" smtClean="0"/>
              <a:t>funktioniert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allen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Architekturen</a:t>
            </a: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Unabhängigkeit</a:t>
            </a:r>
            <a:r>
              <a:rPr lang="en-US" dirty="0" smtClean="0"/>
              <a:t>: </a:t>
            </a:r>
            <a:r>
              <a:rPr lang="en-US" baseline="0" dirty="0" err="1" smtClean="0"/>
              <a:t>Systeme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Metriken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optimiert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MIPS: </a:t>
            </a:r>
            <a:r>
              <a:rPr lang="de-DE" dirty="0" err="1" smtClean="0"/>
              <a:t>Meaningless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indicator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performance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25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Woher weiß ich, ob es Ausreißer</a:t>
            </a:r>
            <a:r>
              <a:rPr lang="de-DE" baseline="0" dirty="0" smtClean="0"/>
              <a:t> gibt oder Verteilung asymmetrisch ist?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29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Tafelbild</a:t>
            </a:r>
            <a:r>
              <a:rPr lang="en-US" dirty="0" smtClean="0"/>
              <a:t>]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Bei kleinerem Konfidenzintervall wird Präzision erhöht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09095-0CA2-4552-B0D5-75F1DF0C5BD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F292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4071942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BCC276E-76C6-4264-ADA8-430C1E9AE626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 userDrawn="1"/>
        </p:nvSpPr>
        <p:spPr>
          <a:xfrm>
            <a:off x="8286765" y="428604"/>
            <a:ext cx="3524275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1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3485" y="228600"/>
            <a:ext cx="3498849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33179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5518" y="285728"/>
            <a:ext cx="10972801" cy="1143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smtClean="0">
                <a:ln>
                  <a:noFill/>
                </a:ln>
                <a:solidFill>
                  <a:schemeClr val="tx1"/>
                </a:solidFill>
              </a:rPr>
              <a:t>Lernziele</a:t>
            </a:r>
            <a:endParaRPr lang="en-US" sz="4400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44C87097-FEC3-472A-ABCC-61E517642E41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16562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66F1707-C9EF-406C-BEA4-A8772732FE19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2243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A5CC1-578E-4250-B521-1CF45006C3F5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8" name="Grafik 7" descr="logoFINEnglish.e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90459" y="142852"/>
            <a:ext cx="11819141" cy="1455008"/>
          </a:xfrm>
          <a:prstGeom prst="rect">
            <a:avLst/>
          </a:prstGeom>
        </p:spPr>
      </p:pic>
      <p:sp>
        <p:nvSpPr>
          <p:cNvPr id="9" name="Rechteck 8"/>
          <p:cNvSpPr/>
          <p:nvPr userDrawn="1"/>
        </p:nvSpPr>
        <p:spPr>
          <a:xfrm>
            <a:off x="8400256" y="476672"/>
            <a:ext cx="3456384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4071942"/>
            <a:ext cx="12192000" cy="2786058"/>
          </a:xfrm>
          <a:prstGeom prst="rect">
            <a:avLst/>
          </a:prstGeom>
          <a:solidFill>
            <a:srgbClr val="0168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577C6-C45A-4A18-9A7E-C2A03F99BCF7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979FCBA4-3D51-460B-BBC1-ACC0C4EAAA73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Lernziele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8EF3BC51-563C-441A-AE4B-43C3D2B564F8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2C18BC4C-474E-4A02-AF3F-B534D3E05B93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409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712" y="6322114"/>
            <a:ext cx="2095515" cy="535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1199-104E-4183-8BCB-DB3D98DCF5E9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53D37-0615-4E36-BE7C-83DC0BFEAED3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2008-13AF-4554-B05C-34B62D8ADBA6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255574" y="6356351"/>
            <a:ext cx="1333509" cy="365125"/>
          </a:xfrm>
        </p:spPr>
        <p:txBody>
          <a:bodyPr/>
          <a:lstStyle/>
          <a:p>
            <a:fld id="{D7E08395-A5A9-411D-A3D3-851CF9301FD9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255574" y="6356351"/>
            <a:ext cx="7078949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81272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01877-C488-4E04-BF57-FDEC9889D4D2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83D4E-4BA2-427B-95C3-9B6938ECC371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DBA9-B46D-4ABC-8C2C-55938D1660AE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553C-7CF6-4438-A5B6-82BD97264C71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3B2F-E454-4F5F-8C1A-C8D9F205639D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07885-0BA6-4242-9030-FC9627B05B96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D8B65-A5D8-42BB-BA66-BE71D1109445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2E93-07BE-47F0-AECF-D57816597181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2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de-DE" dirty="0" smtClean="0"/>
              <a:t>Software Engineering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Basics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13.11.2019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 marL="0" indent="0">
              <a:buNone/>
              <a:defRPr sz="2600">
                <a:solidFill>
                  <a:srgbClr val="AB9DDB"/>
                </a:solidFill>
              </a:defRPr>
            </a:lvl1pPr>
            <a:lvl2pPr marL="457200" indent="0">
              <a:buNone/>
              <a:defRPr sz="2400">
                <a:solidFill>
                  <a:srgbClr val="AB9DDB"/>
                </a:solidFill>
              </a:defRPr>
            </a:lvl2pPr>
            <a:lvl3pPr marL="914400" indent="0">
              <a:buNone/>
              <a:defRPr sz="2000">
                <a:solidFill>
                  <a:srgbClr val="AB9DDB"/>
                </a:solidFill>
              </a:defRPr>
            </a:lvl3pPr>
            <a:lvl4pPr marL="1371600" indent="0">
              <a:buNone/>
              <a:defRPr sz="1800">
                <a:solidFill>
                  <a:srgbClr val="AB9DDB"/>
                </a:solidFill>
              </a:defRPr>
            </a:lvl4pPr>
            <a:lvl5pPr marL="1828800" indent="0">
              <a:buNone/>
              <a:defRPr sz="1800">
                <a:solidFill>
                  <a:srgbClr val="AB9DDB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30568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13.11.2019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884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1416051" y="-100013"/>
            <a:ext cx="9251949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 dirty="0">
              <a:solidFill>
                <a:srgbClr val="AB9DDB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1930325"/>
            <a:ext cx="9145016" cy="1143000"/>
          </a:xfrm>
        </p:spPr>
        <p:txBody>
          <a:bodyPr>
            <a:no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13.11.2019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6399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73" y="20959"/>
            <a:ext cx="12185790" cy="6872555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8693408" y="3573016"/>
            <a:ext cx="3095625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13.11.2019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358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13.11.2019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4472" y="5348477"/>
            <a:ext cx="1342214" cy="1141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19036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84" y="-1"/>
            <a:ext cx="12202583" cy="6882025"/>
          </a:xfrm>
          <a:prstGeom prst="rect">
            <a:avLst/>
          </a:prstGeom>
        </p:spPr>
      </p:pic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1631504" y="912813"/>
            <a:ext cx="10513168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 hasCustomPrompt="1"/>
          </p:nvPr>
        </p:nvSpPr>
        <p:spPr>
          <a:xfrm>
            <a:off x="1631504" y="2132856"/>
            <a:ext cx="10513168" cy="4594820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 smtClean="0"/>
              <a:t>Ebenepain</a:t>
            </a:r>
            <a:endParaRPr lang="de-DE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79376" y="127380"/>
            <a:ext cx="1440160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EDADABC9-4EE1-45E1-852B-EA5A9680C135}" type="datetime1">
              <a:rPr lang="de-DE" smtClean="0"/>
              <a:pPr>
                <a:defRPr/>
              </a:pPr>
              <a:t>13.11.2019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776520" y="127380"/>
            <a:ext cx="1008112" cy="277283"/>
          </a:xfrm>
        </p:spPr>
        <p:txBody>
          <a:bodyPr/>
          <a:lstStyle>
            <a:lvl1pPr>
              <a:defRPr>
                <a:solidFill>
                  <a:srgbClr val="AB9DDB"/>
                </a:solidFill>
              </a:defRPr>
            </a:lvl1pPr>
          </a:lstStyle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8" name="Rechteck 6"/>
          <p:cNvSpPr/>
          <p:nvPr userDrawn="1"/>
        </p:nvSpPr>
        <p:spPr>
          <a:xfrm>
            <a:off x="1919536" y="127380"/>
            <a:ext cx="8460200" cy="277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 err="1" smtClean="0">
                <a:solidFill>
                  <a:srgbClr val="AB9DDB"/>
                </a:solidFill>
              </a:rPr>
              <a:t>Empirical</a:t>
            </a:r>
            <a:r>
              <a:rPr lang="de-DE" sz="1100" dirty="0" smtClean="0">
                <a:solidFill>
                  <a:srgbClr val="AB9DDB"/>
                </a:solidFill>
              </a:rPr>
              <a:t> Software Engineering</a:t>
            </a:r>
            <a:r>
              <a:rPr lang="de-DE" sz="1100" baseline="0" dirty="0" smtClean="0">
                <a:solidFill>
                  <a:srgbClr val="AB9DDB"/>
                </a:solidFill>
              </a:rPr>
              <a:t> </a:t>
            </a:r>
            <a:r>
              <a:rPr lang="de-DE" sz="1100" baseline="0" dirty="0">
                <a:solidFill>
                  <a:srgbClr val="AB9DDB"/>
                </a:solidFill>
              </a:rPr>
              <a:t>– Prof. Dr.-Ing. </a:t>
            </a:r>
            <a:r>
              <a:rPr lang="de-DE" sz="1100" baseline="0" dirty="0" smtClean="0">
                <a:solidFill>
                  <a:srgbClr val="AB9DDB"/>
                </a:solidFill>
              </a:rPr>
              <a:t>Janet </a:t>
            </a:r>
            <a:r>
              <a:rPr lang="de-DE" sz="1100" baseline="0" dirty="0">
                <a:solidFill>
                  <a:srgbClr val="AB9DDB"/>
                </a:solidFill>
              </a:rPr>
              <a:t>Siegmund</a:t>
            </a:r>
            <a:endParaRPr lang="de-DE" sz="1100" dirty="0">
              <a:solidFill>
                <a:srgbClr val="AB9DDB"/>
              </a:solidFill>
            </a:endParaRPr>
          </a:p>
        </p:txBody>
      </p:sp>
      <p:pic>
        <p:nvPicPr>
          <p:cNvPr id="3" name="Grafik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60496" y="4725144"/>
            <a:ext cx="904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6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2857477" y="6356351"/>
            <a:ext cx="1333509" cy="365125"/>
          </a:xfrm>
        </p:spPr>
        <p:txBody>
          <a:bodyPr/>
          <a:lstStyle/>
          <a:p>
            <a:fld id="{50A78792-2531-4474-A0C0-A2C8381BBE25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6238" y="6356351"/>
            <a:ext cx="5048285" cy="365125"/>
          </a:xfrm>
        </p:spPr>
        <p:txBody>
          <a:bodyPr/>
          <a:lstStyle/>
          <a:p>
            <a:r>
              <a:rPr lang="de-DE" smtClean="0"/>
              <a:t>Siegmund et al.                            Understanding Programmers' Brains with fMRI</a:t>
            </a: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0477531" y="6356351"/>
            <a:ext cx="1104869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0" y="6267840"/>
            <a:ext cx="12192000" cy="1588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371" y="6343706"/>
            <a:ext cx="1553983" cy="39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 cstate="print">
            <a:lum bright="82000"/>
          </a:blip>
          <a:stretch>
            <a:fillRect/>
          </a:stretch>
        </p:blipFill>
        <p:spPr bwMode="auto">
          <a:xfrm>
            <a:off x="7905763" y="2285993"/>
            <a:ext cx="4127500" cy="3095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63191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CE664-8E5A-4A55-ADBB-E5627397A455}" type="datetime1">
              <a:rPr lang="de-DE" smtClean="0"/>
              <a:pPr/>
              <a:t>13.11.2019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67" r:id="rId9"/>
    <p:sldLayoutId id="2147483668" r:id="rId10"/>
    <p:sldLayoutId id="2147483669" r:id="rId11"/>
    <p:sldLayoutId id="2147483660" r:id="rId12"/>
    <p:sldLayoutId id="2147483662" r:id="rId13"/>
    <p:sldLayoutId id="2147483661" r:id="rId14"/>
    <p:sldLayoutId id="2147483664" r:id="rId15"/>
    <p:sldLayoutId id="2147483663" r:id="rId16"/>
    <p:sldLayoutId id="2147483649" r:id="rId17"/>
    <p:sldLayoutId id="2147483650" r:id="rId18"/>
    <p:sldLayoutId id="2147483651" r:id="rId19"/>
    <p:sldLayoutId id="2147483652" r:id="rId20"/>
    <p:sldLayoutId id="2147483653" r:id="rId21"/>
    <p:sldLayoutId id="2147483654" r:id="rId22"/>
    <p:sldLayoutId id="2147483655" r:id="rId23"/>
    <p:sldLayoutId id="2147483656" r:id="rId24"/>
    <p:sldLayoutId id="2147483657" r:id="rId25"/>
    <p:sldLayoutId id="2147483658" r:id="rId26"/>
    <p:sldLayoutId id="2147483659" r:id="rId2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iterative-merge-sort/" TargetMode="External"/><Relationship Id="rId2" Type="http://schemas.openxmlformats.org/officeDocument/2006/relationships/hyperlink" Target="http://rosettacode.org/wiki/Sorting_algorithms/Quicksort#Java" TargetMode="Externa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1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5.w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0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Software Engineering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Performance </a:t>
            </a:r>
            <a:r>
              <a:rPr lang="en-US" dirty="0" err="1"/>
              <a:t>Messungen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We Measure?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Execution</a:t>
            </a:r>
            <a:r>
              <a:rPr lang="de-DE" dirty="0" smtClean="0"/>
              <a:t> time</a:t>
            </a:r>
          </a:p>
          <a:p>
            <a:r>
              <a:rPr lang="de-DE" dirty="0" smtClean="0"/>
              <a:t>CPU </a:t>
            </a:r>
            <a:r>
              <a:rPr lang="de-DE" dirty="0" err="1" smtClean="0"/>
              <a:t>cycles</a:t>
            </a:r>
            <a:endParaRPr lang="de-DE" dirty="0"/>
          </a:p>
          <a:p>
            <a:r>
              <a:rPr lang="en-US" dirty="0" smtClean="0"/>
              <a:t>MIPS (Million instructions per second)</a:t>
            </a:r>
          </a:p>
          <a:p>
            <a:r>
              <a:rPr lang="en-US" dirty="0" smtClean="0"/>
              <a:t>MFLOPS (</a:t>
            </a:r>
            <a:r>
              <a:rPr lang="de-DE" dirty="0" smtClean="0"/>
              <a:t>Million </a:t>
            </a:r>
            <a:r>
              <a:rPr lang="de-DE" dirty="0" err="1" smtClean="0"/>
              <a:t>floating-point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SPEC (</a:t>
            </a:r>
            <a:r>
              <a:rPr lang="de-DE" dirty="0" smtClean="0"/>
              <a:t>System Performance Evaluation </a:t>
            </a:r>
            <a:r>
              <a:rPr lang="de-DE" dirty="0" err="1" smtClean="0"/>
              <a:t>Cooperative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QUIPS (</a:t>
            </a:r>
            <a:r>
              <a:rPr lang="de-DE" dirty="0" smtClean="0"/>
              <a:t>Quality </a:t>
            </a:r>
            <a:r>
              <a:rPr lang="de-DE" dirty="0" err="1" smtClean="0"/>
              <a:t>improvements</a:t>
            </a:r>
            <a:r>
              <a:rPr lang="de-DE" dirty="0" smtClean="0"/>
              <a:t> per </a:t>
            </a:r>
            <a:r>
              <a:rPr lang="de-DE" dirty="0" err="1" smtClean="0"/>
              <a:t>second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Transactions per second</a:t>
            </a:r>
          </a:p>
          <a:p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criteria should a good metric fulfill?</a:t>
            </a:r>
          </a:p>
          <a:p>
            <a:r>
              <a:rPr lang="de-DE" dirty="0" smtClean="0"/>
              <a:t>Are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presented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 smtClean="0"/>
              <a:t>?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 err="1"/>
              <a:t>Execution</a:t>
            </a:r>
            <a:r>
              <a:rPr lang="de-DE" dirty="0"/>
              <a:t> time</a:t>
            </a:r>
          </a:p>
          <a:p>
            <a:pPr lvl="1"/>
            <a:r>
              <a:rPr lang="de-DE" dirty="0"/>
              <a:t>CPU </a:t>
            </a:r>
            <a:r>
              <a:rPr lang="de-DE" dirty="0" err="1"/>
              <a:t>cycles</a:t>
            </a:r>
            <a:endParaRPr lang="de-DE" dirty="0"/>
          </a:p>
          <a:p>
            <a:pPr lvl="1"/>
            <a:r>
              <a:rPr lang="en-US" dirty="0"/>
              <a:t>MIPS (Million instructions per second)</a:t>
            </a:r>
          </a:p>
          <a:p>
            <a:pPr lvl="1"/>
            <a:r>
              <a:rPr lang="en-US" dirty="0"/>
              <a:t>MFLOPS (</a:t>
            </a:r>
            <a:r>
              <a:rPr lang="de-DE" dirty="0"/>
              <a:t>Million </a:t>
            </a:r>
            <a:r>
              <a:rPr lang="de-DE" dirty="0" err="1"/>
              <a:t>floating</a:t>
            </a:r>
            <a:r>
              <a:rPr lang="de-DE" dirty="0"/>
              <a:t>-point </a:t>
            </a:r>
            <a:r>
              <a:rPr lang="de-DE" dirty="0" err="1"/>
              <a:t>operations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SPEC </a:t>
            </a:r>
            <a:r>
              <a:rPr lang="en-US" dirty="0" smtClean="0"/>
              <a:t>(</a:t>
            </a:r>
            <a:r>
              <a:rPr lang="de-DE" smtClean="0"/>
              <a:t>Standard </a:t>
            </a:r>
            <a:r>
              <a:rPr lang="de-DE" dirty="0"/>
              <a:t>Performance Evaluation </a:t>
            </a:r>
            <a:r>
              <a:rPr lang="de-DE" dirty="0" err="1"/>
              <a:t>Cooperative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QUIPS (</a:t>
            </a:r>
            <a:r>
              <a:rPr lang="de-DE" dirty="0"/>
              <a:t>Quality </a:t>
            </a:r>
            <a:r>
              <a:rPr lang="de-DE" dirty="0" err="1"/>
              <a:t>improvements</a:t>
            </a:r>
            <a:r>
              <a:rPr lang="de-DE" dirty="0"/>
              <a:t> per </a:t>
            </a:r>
            <a:r>
              <a:rPr lang="de-DE" dirty="0" err="1"/>
              <a:t>second</a:t>
            </a:r>
            <a:r>
              <a:rPr lang="de-DE" dirty="0"/>
              <a:t>)</a:t>
            </a:r>
            <a:endParaRPr lang="en-US" dirty="0"/>
          </a:p>
          <a:p>
            <a:pPr lvl="1"/>
            <a:r>
              <a:rPr lang="en-US" dirty="0"/>
              <a:t>Transactions per second</a:t>
            </a:r>
          </a:p>
          <a:p>
            <a:pPr lvl="1"/>
            <a:endParaRPr lang="en-US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7200712"/>
              </p:ext>
            </p:extLst>
          </p:nvPr>
        </p:nvGraphicFramePr>
        <p:xfrm>
          <a:off x="1631950" y="2133600"/>
          <a:ext cx="1051156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2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1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0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488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722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Criterion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CPU </a:t>
                      </a:r>
                      <a:r>
                        <a:rPr lang="de-DE" dirty="0" err="1" smtClean="0"/>
                        <a:t>Cycles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MIPS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MFLOPS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SPEC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QUIPS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Transactions/</a:t>
                      </a:r>
                      <a:r>
                        <a:rPr lang="de-DE" dirty="0" err="1" smtClean="0"/>
                        <a:t>second</a:t>
                      </a:r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Linearity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Reliability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Repeatability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Easy to measure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Consistency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Independence</a:t>
                      </a:r>
                      <a:endParaRPr lang="de-DE" dirty="0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 marL="113947" marR="113947"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113947" marR="11394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57504"/>
              </p:ext>
            </p:extLst>
          </p:nvPr>
        </p:nvGraphicFramePr>
        <p:xfrm>
          <a:off x="4079776" y="2770128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51515"/>
              </p:ext>
            </p:extLst>
          </p:nvPr>
        </p:nvGraphicFramePr>
        <p:xfrm>
          <a:off x="4079777" y="3202176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46720"/>
              </p:ext>
            </p:extLst>
          </p:nvPr>
        </p:nvGraphicFramePr>
        <p:xfrm>
          <a:off x="4079776" y="3543937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el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542419"/>
              </p:ext>
            </p:extLst>
          </p:nvPr>
        </p:nvGraphicFramePr>
        <p:xfrm>
          <a:off x="4079776" y="3929200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278551"/>
              </p:ext>
            </p:extLst>
          </p:nvPr>
        </p:nvGraphicFramePr>
        <p:xfrm>
          <a:off x="4079776" y="4221088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260951"/>
              </p:ext>
            </p:extLst>
          </p:nvPr>
        </p:nvGraphicFramePr>
        <p:xfrm>
          <a:off x="4079776" y="4581128"/>
          <a:ext cx="811222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6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4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4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8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9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3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2519"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+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Confounding Parameters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Influence measurement result systematically or unsystematically</a:t>
            </a:r>
          </a:p>
          <a:p>
            <a:r>
              <a:rPr lang="de-DE" dirty="0" err="1" smtClean="0"/>
              <a:t>Examples</a:t>
            </a:r>
            <a:r>
              <a:rPr lang="de-DE" dirty="0" smtClean="0"/>
              <a:t>:</a:t>
            </a:r>
            <a:endParaRPr lang="en-US" dirty="0" smtClean="0"/>
          </a:p>
          <a:p>
            <a:pPr lvl="1"/>
            <a:r>
              <a:rPr lang="en-US" dirty="0" smtClean="0"/>
              <a:t>Background processes</a:t>
            </a:r>
          </a:p>
          <a:p>
            <a:pPr lvl="1"/>
            <a:r>
              <a:rPr lang="en-US" dirty="0" smtClean="0"/>
              <a:t>Differences in hardware</a:t>
            </a:r>
          </a:p>
          <a:p>
            <a:pPr lvl="1"/>
            <a:r>
              <a:rPr lang="en-US" dirty="0" smtClean="0"/>
              <a:t>Differences in temperature</a:t>
            </a:r>
          </a:p>
          <a:p>
            <a:pPr lvl="1"/>
            <a:r>
              <a:rPr lang="de-DE" dirty="0" smtClean="0"/>
              <a:t>Input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random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Heap </a:t>
            </a:r>
            <a:r>
              <a:rPr lang="de-DE" dirty="0" err="1" smtClean="0"/>
              <a:t>size</a:t>
            </a:r>
            <a:endParaRPr lang="de-DE" dirty="0" smtClean="0"/>
          </a:p>
          <a:p>
            <a:pPr lvl="1"/>
            <a:r>
              <a:rPr lang="en-US" dirty="0" smtClean="0"/>
              <a:t>System interrupts</a:t>
            </a:r>
          </a:p>
          <a:p>
            <a:pPr lvl="1"/>
            <a:r>
              <a:rPr lang="en-US" dirty="0" smtClean="0"/>
              <a:t>Parallel execution in single/multicore systems</a:t>
            </a:r>
          </a:p>
          <a:p>
            <a:pPr lvl="1"/>
            <a:r>
              <a:rPr lang="en-US" dirty="0" smtClean="0"/>
              <a:t>Garbage collector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can we control the influence of a confounding parameters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Typical: Best Measurement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Repeat measurement</a:t>
            </a:r>
          </a:p>
          <a:p>
            <a:r>
              <a:rPr lang="en-US" dirty="0" smtClean="0"/>
              <a:t>Best, second best, or worst measurement</a:t>
            </a:r>
          </a:p>
          <a:p>
            <a:endParaRPr lang="en-US" dirty="0" smtClean="0"/>
          </a:p>
          <a:p>
            <a:r>
              <a:rPr lang="en-US" dirty="0" err="1" smtClean="0"/>
              <a:t>Bsp</a:t>
            </a:r>
            <a:r>
              <a:rPr lang="en-US" dirty="0" smtClean="0"/>
              <a:t>: Execution time</a:t>
            </a:r>
          </a:p>
          <a:p>
            <a:r>
              <a:rPr lang="en-US" dirty="0" smtClean="0"/>
              <a:t>R: Read </a:t>
            </a:r>
            <a:r>
              <a:rPr lang="en-US" dirty="0" err="1" smtClean="0"/>
              <a:t>einlesen</a:t>
            </a:r>
            <a:endParaRPr lang="en-US" dirty="0" smtClean="0"/>
          </a:p>
          <a:p>
            <a:pPr lvl="1"/>
            <a:r>
              <a:rPr lang="en-US" sz="2000" dirty="0"/>
              <a:t>data &lt;- read.csv("rt.csv", header=TRUE, sep = ";", </a:t>
            </a:r>
            <a:r>
              <a:rPr lang="en-US" sz="2000" dirty="0" err="1"/>
              <a:t>dec</a:t>
            </a:r>
            <a:r>
              <a:rPr lang="en-US" sz="2000" dirty="0"/>
              <a:t> = ".")</a:t>
            </a:r>
          </a:p>
          <a:p>
            <a:pPr lvl="1"/>
            <a:r>
              <a:rPr lang="en-US" sz="2000" dirty="0"/>
              <a:t>header: </a:t>
            </a:r>
            <a:r>
              <a:rPr lang="en-US" sz="2000" dirty="0" smtClean="0"/>
              <a:t>Do variables have heading</a:t>
            </a:r>
            <a:endParaRPr lang="en-US" sz="2000" dirty="0"/>
          </a:p>
          <a:p>
            <a:pPr lvl="1"/>
            <a:r>
              <a:rPr lang="en-US" sz="2000" dirty="0"/>
              <a:t>sep: Separator </a:t>
            </a:r>
            <a:r>
              <a:rPr lang="en-US" sz="2000" dirty="0" smtClean="0"/>
              <a:t>for data entries</a:t>
            </a:r>
            <a:endParaRPr lang="en-US" sz="2000" dirty="0"/>
          </a:p>
          <a:p>
            <a:pPr lvl="1"/>
            <a:r>
              <a:rPr lang="en-US" sz="2000" dirty="0" err="1"/>
              <a:t>dec</a:t>
            </a:r>
            <a:r>
              <a:rPr lang="en-US" sz="2000" dirty="0"/>
              <a:t>: </a:t>
            </a:r>
            <a:r>
              <a:rPr lang="en-US" sz="2000" dirty="0" smtClean="0"/>
              <a:t>Decimal point/comma</a:t>
            </a:r>
            <a:endParaRPr lang="en-US" sz="2000" dirty="0"/>
          </a:p>
          <a:p>
            <a:pPr lvl="1"/>
            <a:r>
              <a:rPr lang="en-US" sz="2000" dirty="0" err="1"/>
              <a:t>rt</a:t>
            </a:r>
            <a:r>
              <a:rPr lang="en-US" sz="2000" dirty="0"/>
              <a:t> &lt;- data[,’time’]</a:t>
            </a:r>
          </a:p>
          <a:p>
            <a:pPr lvl="1"/>
            <a:r>
              <a:rPr lang="en-US" sz="2000" dirty="0"/>
              <a:t>min(</a:t>
            </a:r>
            <a:r>
              <a:rPr lang="en-US" sz="2000" dirty="0" err="1"/>
              <a:t>rt</a:t>
            </a:r>
            <a:r>
              <a:rPr lang="en-US" sz="2000" dirty="0"/>
              <a:t>)/max(</a:t>
            </a:r>
            <a:r>
              <a:rPr lang="en-US" sz="2000" dirty="0" err="1"/>
              <a:t>rt</a:t>
            </a:r>
            <a:r>
              <a:rPr lang="en-US" sz="2000" dirty="0"/>
              <a:t>)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Mean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 measurement</a:t>
            </a:r>
          </a:p>
          <a:p>
            <a:r>
              <a:rPr lang="en-US" dirty="0" smtClean="0"/>
              <a:t>Compute mean: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de-DE" dirty="0" smtClean="0"/>
          </a:p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mean</a:t>
            </a:r>
            <a:r>
              <a:rPr lang="de-DE" dirty="0" smtClean="0"/>
              <a:t>(</a:t>
            </a:r>
            <a:r>
              <a:rPr lang="en-US" dirty="0" err="1" smtClean="0"/>
              <a:t>rt</a:t>
            </a:r>
            <a:r>
              <a:rPr lang="de-DE" dirty="0" smtClean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/>
        </p:nvGraphicFramePr>
        <p:xfrm>
          <a:off x="2406651" y="3135314"/>
          <a:ext cx="545306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4" name="Formel" r:id="rId3" imgW="2044440" imgH="431640" progId="Equation.3">
                  <p:embed/>
                </p:oleObj>
              </mc:Choice>
              <mc:Fallback>
                <p:oleObj name="Formel" r:id="rId3" imgW="2044440" imgH="431640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1" y="3135314"/>
                        <a:ext cx="5453063" cy="1150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477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Median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Value that is in the middle</a:t>
            </a:r>
          </a:p>
          <a:p>
            <a:r>
              <a:rPr lang="en-US" dirty="0" smtClean="0"/>
              <a:t>Robust against outliers</a:t>
            </a:r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smtClean="0"/>
              <a:t>median(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Even number of measurements:</a:t>
            </a:r>
          </a:p>
          <a:p>
            <a:pPr lvl="1"/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middle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en-US" dirty="0" smtClean="0"/>
          </a:p>
          <a:p>
            <a:pPr lvl="1"/>
            <a:r>
              <a:rPr lang="en-US" dirty="0" smtClean="0"/>
              <a:t>Use one of the two middle values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71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Median or Arithmetic Mean?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Median, if:</a:t>
            </a:r>
          </a:p>
          <a:p>
            <a:pPr lvl="1"/>
            <a:r>
              <a:rPr lang="en-US" dirty="0" smtClean="0"/>
              <a:t>Ordinal Data*</a:t>
            </a:r>
          </a:p>
          <a:p>
            <a:pPr lvl="1"/>
            <a:r>
              <a:rPr lang="en-US" dirty="0" smtClean="0"/>
              <a:t>Few measurement values</a:t>
            </a:r>
          </a:p>
          <a:p>
            <a:pPr lvl="1"/>
            <a:r>
              <a:rPr lang="en-US" dirty="0" smtClean="0"/>
              <a:t>Non-normal distribution</a:t>
            </a:r>
          </a:p>
          <a:p>
            <a:pPr lvl="1"/>
            <a:r>
              <a:rPr lang="en-US" dirty="0" smtClean="0"/>
              <a:t>Outliers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*Scale types</a:t>
            </a:r>
          </a:p>
          <a:p>
            <a:pPr lvl="1"/>
            <a:r>
              <a:rPr lang="en-US" dirty="0" smtClean="0"/>
              <a:t>Nominal (</a:t>
            </a:r>
            <a:r>
              <a:rPr lang="en-US" dirty="0" err="1" smtClean="0"/>
              <a:t>z.B</a:t>
            </a:r>
            <a:r>
              <a:rPr lang="en-US" dirty="0" smtClean="0"/>
              <a:t>. Gender)</a:t>
            </a:r>
          </a:p>
          <a:p>
            <a:pPr lvl="1"/>
            <a:r>
              <a:rPr lang="en-US" dirty="0" smtClean="0"/>
              <a:t>Ordinal (</a:t>
            </a:r>
            <a:r>
              <a:rPr lang="en-US" dirty="0" err="1" smtClean="0"/>
              <a:t>z.B</a:t>
            </a:r>
            <a:r>
              <a:rPr lang="en-US" dirty="0" smtClean="0"/>
              <a:t>. Ranking)</a:t>
            </a:r>
          </a:p>
          <a:p>
            <a:pPr lvl="1"/>
            <a:r>
              <a:rPr lang="en-US" dirty="0" smtClean="0"/>
              <a:t>Metric (</a:t>
            </a:r>
            <a:r>
              <a:rPr lang="en-US" dirty="0" err="1" smtClean="0"/>
              <a:t>z.B</a:t>
            </a:r>
            <a:r>
              <a:rPr lang="en-US" dirty="0" smtClean="0"/>
              <a:t>. Temperature, </a:t>
            </a:r>
            <a:r>
              <a:rPr lang="en-US" dirty="0"/>
              <a:t>r</a:t>
            </a:r>
            <a:r>
              <a:rPr lang="en-US" dirty="0" smtClean="0"/>
              <a:t>esponse time)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38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 At Data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Go </a:t>
            </a:r>
            <a:r>
              <a:rPr lang="de-DE" dirty="0" err="1" smtClean="0"/>
              <a:t>swim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!</a:t>
            </a:r>
            <a:endParaRPr lang="en-US" dirty="0" smtClean="0"/>
          </a:p>
          <a:p>
            <a:r>
              <a:rPr lang="en-US" dirty="0" smtClean="0"/>
              <a:t>Get an overview</a:t>
            </a:r>
          </a:p>
          <a:p>
            <a:r>
              <a:rPr lang="en-US" dirty="0" smtClean="0"/>
              <a:t>Look at how data are distributed</a:t>
            </a:r>
          </a:p>
          <a:p>
            <a:r>
              <a:rPr lang="en-US" dirty="0" smtClean="0"/>
              <a:t>Are there outliers?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cxnSp>
        <p:nvCxnSpPr>
          <p:cNvPr id="5" name="Gerade Verbindung 4"/>
          <p:cNvCxnSpPr/>
          <p:nvPr/>
        </p:nvCxnSpPr>
        <p:spPr>
          <a:xfrm rot="10800000" flipH="1">
            <a:off x="2217744" y="4299220"/>
            <a:ext cx="8229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rot="5400000" flipH="1">
            <a:off x="4069563" y="4299220"/>
            <a:ext cx="4525963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feil nach links und rechts 8"/>
          <p:cNvSpPr/>
          <p:nvPr/>
        </p:nvSpPr>
        <p:spPr>
          <a:xfrm>
            <a:off x="2546330" y="1793336"/>
            <a:ext cx="7929618" cy="7858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Human--Technology</a:t>
            </a:r>
          </a:p>
        </p:txBody>
      </p:sp>
      <p:sp>
        <p:nvSpPr>
          <p:cNvPr id="10" name="Pfeil nach oben und unten 9"/>
          <p:cNvSpPr/>
          <p:nvPr/>
        </p:nvSpPr>
        <p:spPr>
          <a:xfrm>
            <a:off x="2117702" y="2221964"/>
            <a:ext cx="785818" cy="4357718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Qualitative---Quantitative</a:t>
            </a:r>
          </a:p>
        </p:txBody>
      </p:sp>
      <p:sp>
        <p:nvSpPr>
          <p:cNvPr id="11" name="Wolke 10"/>
          <p:cNvSpPr/>
          <p:nvPr/>
        </p:nvSpPr>
        <p:spPr>
          <a:xfrm>
            <a:off x="3117834" y="2507716"/>
            <a:ext cx="3071835" cy="142876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Controlled experiments with human participants</a:t>
            </a:r>
          </a:p>
        </p:txBody>
      </p:sp>
      <p:sp>
        <p:nvSpPr>
          <p:cNvPr id="12" name="Wolke 11"/>
          <p:cNvSpPr/>
          <p:nvPr/>
        </p:nvSpPr>
        <p:spPr>
          <a:xfrm>
            <a:off x="8904312" y="3364972"/>
            <a:ext cx="1500198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Performance</a:t>
            </a:r>
          </a:p>
        </p:txBody>
      </p:sp>
      <p:sp>
        <p:nvSpPr>
          <p:cNvPr id="13" name="Wolke 12"/>
          <p:cNvSpPr/>
          <p:nvPr/>
        </p:nvSpPr>
        <p:spPr>
          <a:xfrm>
            <a:off x="7261238" y="2293402"/>
            <a:ext cx="2000264" cy="92869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analysis</a:t>
            </a:r>
          </a:p>
        </p:txBody>
      </p:sp>
      <p:sp>
        <p:nvSpPr>
          <p:cNvPr id="14" name="Wolke 13"/>
          <p:cNvSpPr/>
          <p:nvPr/>
        </p:nvSpPr>
        <p:spPr>
          <a:xfrm>
            <a:off x="2760644" y="5722426"/>
            <a:ext cx="207170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Think-Aloud Protocols</a:t>
            </a:r>
          </a:p>
        </p:txBody>
      </p:sp>
      <p:sp>
        <p:nvSpPr>
          <p:cNvPr id="15" name="Wolke 14"/>
          <p:cNvSpPr/>
          <p:nvPr/>
        </p:nvSpPr>
        <p:spPr>
          <a:xfrm>
            <a:off x="4546594" y="4222228"/>
            <a:ext cx="1785155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Interviews</a:t>
            </a:r>
          </a:p>
        </p:txBody>
      </p:sp>
      <p:sp>
        <p:nvSpPr>
          <p:cNvPr id="16" name="Wolke 15"/>
          <p:cNvSpPr/>
          <p:nvPr/>
        </p:nvSpPr>
        <p:spPr>
          <a:xfrm>
            <a:off x="2760644" y="4150790"/>
            <a:ext cx="1714512" cy="71438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Questionnaires</a:t>
            </a:r>
          </a:p>
        </p:txBody>
      </p:sp>
      <p:sp>
        <p:nvSpPr>
          <p:cNvPr id="17" name="Wolke 16"/>
          <p:cNvSpPr/>
          <p:nvPr/>
        </p:nvSpPr>
        <p:spPr>
          <a:xfrm>
            <a:off x="8904312" y="4365104"/>
            <a:ext cx="1500198" cy="71438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Proofs</a:t>
            </a:r>
          </a:p>
        </p:txBody>
      </p:sp>
      <p:sp>
        <p:nvSpPr>
          <p:cNvPr id="22" name="Wolke 21"/>
          <p:cNvSpPr/>
          <p:nvPr/>
        </p:nvSpPr>
        <p:spPr>
          <a:xfrm>
            <a:off x="5260974" y="5365236"/>
            <a:ext cx="2071702" cy="42862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573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Frequency of measurement values in fixed buckets</a:t>
            </a:r>
          </a:p>
          <a:p>
            <a:pPr marL="3851275"/>
            <a:r>
              <a:rPr lang="en-US" dirty="0" smtClean="0"/>
              <a:t>R</a:t>
            </a:r>
          </a:p>
          <a:p>
            <a:pPr marL="4130675" lvl="1" indent="-277813" defTabSz="739775"/>
            <a:r>
              <a:rPr lang="en-US" sz="2400" dirty="0" err="1"/>
              <a:t>rtNum</a:t>
            </a:r>
            <a:r>
              <a:rPr lang="en-US" sz="2400" dirty="0"/>
              <a:t> &lt;-</a:t>
            </a:r>
            <a:r>
              <a:rPr lang="en-US" sz="2400" dirty="0" err="1"/>
              <a:t>as.numeric</a:t>
            </a:r>
            <a:r>
              <a:rPr lang="en-US" sz="2400" dirty="0"/>
              <a:t>(</a:t>
            </a:r>
            <a:r>
              <a:rPr lang="en-US" sz="2400" dirty="0" err="1"/>
              <a:t>unlist</a:t>
            </a:r>
            <a:r>
              <a:rPr lang="en-US" sz="2400" dirty="0"/>
              <a:t>(</a:t>
            </a:r>
            <a:r>
              <a:rPr lang="en-US" sz="2400" dirty="0" err="1"/>
              <a:t>rt</a:t>
            </a:r>
            <a:r>
              <a:rPr lang="en-US" sz="2400" dirty="0"/>
              <a:t>))</a:t>
            </a:r>
          </a:p>
          <a:p>
            <a:pPr marL="4130675" lvl="1" indent="-277813" defTabSz="739775"/>
            <a:r>
              <a:rPr lang="en-US" sz="2400" dirty="0" err="1"/>
              <a:t>hist</a:t>
            </a:r>
            <a:r>
              <a:rPr lang="en-US" sz="2400" dirty="0"/>
              <a:t>(</a:t>
            </a:r>
            <a:r>
              <a:rPr lang="en-US" sz="2400" dirty="0" err="1"/>
              <a:t>rt</a:t>
            </a:r>
            <a:r>
              <a:rPr lang="en-US" sz="2400" dirty="0"/>
              <a:t>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  <p:pic>
        <p:nvPicPr>
          <p:cNvPr id="69634" name="Picture 2" descr="G:\work\lehre\EMCS\his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2708920"/>
            <a:ext cx="2880320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Boxplots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Median as thick line</a:t>
            </a:r>
          </a:p>
          <a:p>
            <a:r>
              <a:rPr lang="de-DE" dirty="0" err="1" smtClean="0"/>
              <a:t>Quartiles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box (50% </a:t>
            </a:r>
            <a:r>
              <a:rPr lang="de-DE" dirty="0" err="1" smtClean="0"/>
              <a:t>of</a:t>
            </a:r>
            <a:r>
              <a:rPr lang="de-DE" dirty="0" smtClean="0"/>
              <a:t> all </a:t>
            </a:r>
            <a:r>
              <a:rPr lang="de-DE" dirty="0" err="1" smtClean="0"/>
              <a:t>values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box)</a:t>
            </a:r>
          </a:p>
          <a:p>
            <a:r>
              <a:rPr lang="de-DE" dirty="0" smtClean="0"/>
              <a:t>Whiskers (-&gt; box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whisker</a:t>
            </a:r>
            <a:r>
              <a:rPr lang="de-DE" dirty="0" smtClean="0"/>
              <a:t> </a:t>
            </a:r>
            <a:r>
              <a:rPr lang="de-DE" dirty="0" err="1" smtClean="0"/>
              <a:t>plots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de-DE" dirty="0" err="1" smtClean="0"/>
              <a:t>Outliers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dots</a:t>
            </a:r>
            <a:endParaRPr lang="de-DE" dirty="0" smtClean="0"/>
          </a:p>
          <a:p>
            <a:endParaRPr lang="de-DE" dirty="0" smtClean="0"/>
          </a:p>
          <a:p>
            <a:endParaRPr lang="de-DE" dirty="0"/>
          </a:p>
          <a:p>
            <a:endParaRPr lang="en-US" dirty="0" smtClean="0"/>
          </a:p>
          <a:p>
            <a:r>
              <a:rPr lang="en-US" dirty="0" smtClean="0"/>
              <a:t>R: boxplot(</a:t>
            </a:r>
            <a:r>
              <a:rPr lang="en-US" dirty="0" err="1" smtClean="0"/>
              <a:t>rt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  <p:pic>
        <p:nvPicPr>
          <p:cNvPr id="71682" name="Picture 2" descr="G:\work\lehre\EMCS\boxpl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049303" y="3051762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Violin-Plot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box plots, but show additionally the distribution of data</a:t>
            </a:r>
            <a:endParaRPr lang="en-US" dirty="0"/>
          </a:p>
          <a:p>
            <a:r>
              <a:rPr lang="en-US" dirty="0" smtClean="0"/>
              <a:t>R:</a:t>
            </a:r>
          </a:p>
          <a:p>
            <a:pPr lvl="1"/>
            <a:r>
              <a:rPr lang="en-US" dirty="0" err="1" smtClean="0"/>
              <a:t>install.packages</a:t>
            </a:r>
            <a:r>
              <a:rPr lang="en-US" dirty="0"/>
              <a:t>("</a:t>
            </a:r>
            <a:r>
              <a:rPr lang="en-US" dirty="0" err="1"/>
              <a:t>vioplot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library(</a:t>
            </a:r>
            <a:r>
              <a:rPr lang="en-US" dirty="0" err="1"/>
              <a:t>vioplot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vioplot</a:t>
            </a:r>
            <a:r>
              <a:rPr lang="en-US" dirty="0" smtClean="0"/>
              <a:t>(</a:t>
            </a:r>
            <a:r>
              <a:rPr lang="en-US" dirty="0" err="1" smtClean="0"/>
              <a:t>rtNum</a:t>
            </a:r>
            <a:r>
              <a:rPr lang="en-US" dirty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pPr marL="5387975">
              <a:buNone/>
            </a:pPr>
            <a:endParaRPr lang="en-US" sz="28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  <p:pic>
        <p:nvPicPr>
          <p:cNvPr id="70658" name="Picture 2" descr="G:\work\lehre\EMCS\vio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3340174"/>
            <a:ext cx="2658430" cy="311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G:\work\lehre\EMCS\h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52483" y="3296057"/>
            <a:ext cx="2763899" cy="337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Benchmarks</a:t>
            </a:r>
          </a:p>
          <a:p>
            <a:r>
              <a:rPr lang="en-US" smtClean="0"/>
              <a:t>Metriken zur Performance-Messung</a:t>
            </a:r>
          </a:p>
          <a:p>
            <a:r>
              <a:rPr lang="en-US" smtClean="0"/>
              <a:t>Daten visualisieren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 = </a:t>
            </a:r>
            <a:r>
              <a:rPr lang="el-GR" dirty="0" smtClean="0"/>
              <a:t>τ</a:t>
            </a:r>
            <a:r>
              <a:rPr lang="de-DE" dirty="0" smtClean="0"/>
              <a:t> + </a:t>
            </a:r>
            <a:r>
              <a:rPr lang="el-GR" dirty="0" smtClean="0"/>
              <a:t>ε</a:t>
            </a:r>
            <a:endParaRPr lang="de-DE" dirty="0" smtClean="0"/>
          </a:p>
          <a:p>
            <a:endParaRPr lang="en-US" dirty="0" smtClean="0"/>
          </a:p>
          <a:p>
            <a:r>
              <a:rPr lang="en-US" dirty="0" smtClean="0"/>
              <a:t>y: Observed value</a:t>
            </a:r>
          </a:p>
          <a:p>
            <a:r>
              <a:rPr lang="el-GR" dirty="0" smtClean="0"/>
              <a:t>τ</a:t>
            </a:r>
            <a:r>
              <a:rPr lang="en-US" dirty="0" smtClean="0"/>
              <a:t>: True value</a:t>
            </a:r>
          </a:p>
          <a:p>
            <a:r>
              <a:rPr lang="el-GR" dirty="0" smtClean="0"/>
              <a:t>ε</a:t>
            </a:r>
            <a:r>
              <a:rPr lang="en-US" dirty="0" smtClean="0"/>
              <a:t>: Error</a:t>
            </a:r>
          </a:p>
          <a:p>
            <a:endParaRPr lang="en-US" dirty="0" smtClean="0"/>
          </a:p>
          <a:p>
            <a:r>
              <a:rPr lang="en-US" dirty="0" smtClean="0"/>
              <a:t>Population: </a:t>
            </a:r>
            <a:r>
              <a:rPr lang="en-US" dirty="0" err="1" smtClean="0"/>
              <a:t>greek</a:t>
            </a:r>
            <a:r>
              <a:rPr lang="en-US" dirty="0" smtClean="0"/>
              <a:t> letters</a:t>
            </a:r>
          </a:p>
          <a:p>
            <a:r>
              <a:rPr lang="en-US" dirty="0" smtClean="0"/>
              <a:t>Sample: </a:t>
            </a:r>
            <a:r>
              <a:rPr lang="en-US" dirty="0" err="1" smtClean="0"/>
              <a:t>german</a:t>
            </a:r>
            <a:r>
              <a:rPr lang="en-US" dirty="0" smtClean="0"/>
              <a:t> letters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7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True mean: 10</a:t>
            </a:r>
          </a:p>
          <a:p>
            <a:endParaRPr lang="de-DE" dirty="0" smtClean="0"/>
          </a:p>
          <a:p>
            <a:r>
              <a:rPr lang="de-DE" dirty="0" smtClean="0"/>
              <a:t>1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,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+/- 1</a:t>
            </a:r>
          </a:p>
          <a:p>
            <a:r>
              <a:rPr lang="de-DE" dirty="0" smtClean="0"/>
              <a:t>Measurement: 9 (50%) </a:t>
            </a:r>
            <a:r>
              <a:rPr lang="de-DE" dirty="0" err="1" smtClean="0"/>
              <a:t>and</a:t>
            </a:r>
            <a:r>
              <a:rPr lang="de-DE" dirty="0" smtClean="0"/>
              <a:t> 11 (50%)</a:t>
            </a:r>
          </a:p>
          <a:p>
            <a:endParaRPr lang="de-DE" dirty="0" smtClean="0"/>
          </a:p>
          <a:p>
            <a:r>
              <a:rPr lang="de-DE" dirty="0" smtClean="0"/>
              <a:t>2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, </a:t>
            </a:r>
            <a:r>
              <a:rPr lang="de-DE" dirty="0" err="1" smtClean="0"/>
              <a:t>each</a:t>
            </a:r>
            <a:r>
              <a:rPr lang="de-DE" dirty="0" smtClean="0"/>
              <a:t> +/- 1</a:t>
            </a:r>
          </a:p>
          <a:p>
            <a:r>
              <a:rPr lang="de-DE" dirty="0" smtClean="0"/>
              <a:t>Measurement: 8 (25%), 10 (50%), 12 (25%)</a:t>
            </a:r>
          </a:p>
          <a:p>
            <a:endParaRPr lang="de-DE" dirty="0" smtClean="0"/>
          </a:p>
          <a:p>
            <a:r>
              <a:rPr lang="de-DE" dirty="0"/>
              <a:t>3</a:t>
            </a:r>
            <a:r>
              <a:rPr lang="de-DE" dirty="0" smtClean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+/- 1</a:t>
            </a:r>
          </a:p>
          <a:p>
            <a:r>
              <a:rPr lang="de-DE" dirty="0" smtClean="0"/>
              <a:t>Measurement: 7 (12.5%), 9 (37.5%), 11 (37.5%), 13 (12.5%)</a:t>
            </a:r>
          </a:p>
          <a:p>
            <a:endParaRPr lang="de-DE" dirty="0" smtClean="0"/>
          </a:p>
          <a:p>
            <a:r>
              <a:rPr lang="de-DE" dirty="0" smtClean="0"/>
              <a:t>N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, </a:t>
            </a:r>
            <a:r>
              <a:rPr lang="de-DE" dirty="0" err="1"/>
              <a:t>each</a:t>
            </a:r>
            <a:r>
              <a:rPr lang="de-DE" dirty="0"/>
              <a:t> +/- 1</a:t>
            </a:r>
          </a:p>
          <a:p>
            <a:r>
              <a:rPr lang="de-DE" dirty="0" smtClean="0"/>
              <a:t>Normal </a:t>
            </a:r>
            <a:r>
              <a:rPr lang="de-DE" dirty="0" err="1" smtClean="0"/>
              <a:t>distribution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97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Distribution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26</a:t>
            </a:fld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0051" y="1285861"/>
            <a:ext cx="3446659" cy="518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7143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Dispersion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Mean</a:t>
            </a:r>
            <a:r>
              <a:rPr lang="de-DE" dirty="0" smtClean="0"/>
              <a:t>: 45.55</a:t>
            </a:r>
          </a:p>
          <a:p>
            <a:r>
              <a:rPr lang="de-DE" dirty="0" smtClean="0"/>
              <a:t>Boxplot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27</a:t>
            </a:fld>
            <a:endParaRPr lang="de-DE"/>
          </a:p>
        </p:txBody>
      </p:sp>
      <p:pic>
        <p:nvPicPr>
          <p:cNvPr id="5" name="Picture 2" descr="G:\work\lehre\EMCS\box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20911" y="1035538"/>
            <a:ext cx="1219157" cy="499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50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Deviation</a:t>
            </a:r>
            <a:endParaRPr lang="en-US" dirty="0"/>
          </a:p>
        </p:txBody>
      </p:sp>
      <p:graphicFrame>
        <p:nvGraphicFramePr>
          <p:cNvPr id="8" name="Inhaltsplatzhalter 7"/>
          <p:cNvGraphicFramePr>
            <a:graphicFrameLocks noGrp="1" noChangeAspect="1"/>
          </p:cNvGraphicFramePr>
          <p:nvPr>
            <p:ph idx="1"/>
          </p:nvPr>
        </p:nvGraphicFramePr>
        <p:xfrm>
          <a:off x="5148263" y="4189413"/>
          <a:ext cx="347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0" name="Formel" r:id="rId3" imgW="3479760" imgH="482400" progId="Equation.3">
                  <p:embed/>
                </p:oleObj>
              </mc:Choice>
              <mc:Fallback>
                <p:oleObj name="Formel" r:id="rId3" imgW="3479760" imgH="482400" progId="Equation.3">
                  <p:embed/>
                  <p:pic>
                    <p:nvPicPr>
                      <p:cNvPr id="8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189413"/>
                        <a:ext cx="3479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28</a:t>
            </a:fld>
            <a:endParaRPr lang="de-DE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07568" y="2141274"/>
            <a:ext cx="7714448" cy="337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hteck 6"/>
          <p:cNvSpPr/>
          <p:nvPr/>
        </p:nvSpPr>
        <p:spPr>
          <a:xfrm>
            <a:off x="8524893" y="6286520"/>
            <a:ext cx="192392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/>
              <a:t>Bildquelle CC BY 2.5 Mwtoews</a:t>
            </a:r>
          </a:p>
        </p:txBody>
      </p:sp>
    </p:spTree>
    <p:extLst>
      <p:ext uri="{BB962C8B-B14F-4D97-AF65-F5344CB8AC3E}">
        <p14:creationId xmlns:p14="http://schemas.microsoft.com/office/powerpoint/2010/main" val="109779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R:</a:t>
            </a:r>
          </a:p>
          <a:p>
            <a:pPr lvl="1"/>
            <a:r>
              <a:rPr lang="de-DE" dirty="0" err="1" smtClean="0"/>
              <a:t>sd</a:t>
            </a:r>
            <a:r>
              <a:rPr lang="de-DE" dirty="0" smtClean="0"/>
              <a:t>(</a:t>
            </a:r>
            <a:r>
              <a:rPr lang="de-DE" dirty="0" err="1" smtClean="0"/>
              <a:t>rtNum</a:t>
            </a:r>
            <a:r>
              <a:rPr lang="de-DE" dirty="0"/>
              <a:t>)</a:t>
            </a:r>
            <a:endParaRPr lang="de-DE" dirty="0" smtClean="0"/>
          </a:p>
          <a:p>
            <a:pPr lvl="1"/>
            <a:r>
              <a:rPr lang="de-DE" dirty="0" smtClean="0"/>
              <a:t>21.55</a:t>
            </a:r>
          </a:p>
          <a:p>
            <a:r>
              <a:rPr lang="de-DE" dirty="0" err="1" smtClean="0"/>
              <a:t>Mean</a:t>
            </a:r>
            <a:r>
              <a:rPr lang="de-DE" dirty="0" smtClean="0"/>
              <a:t>: 45.55</a:t>
            </a:r>
          </a:p>
          <a:p>
            <a:endParaRPr lang="de-DE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 smtClean="0"/>
              <a:t>45.55 - 21.55 = 24 –&gt; 45.55 (34 %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de-DE" dirty="0"/>
              <a:t>45.55 + </a:t>
            </a:r>
            <a:r>
              <a:rPr lang="de-DE" dirty="0" smtClean="0"/>
              <a:t>21.55 = 67.1 (34%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 smtClean="0"/>
              <a:t>values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024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Determine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fastest </a:t>
            </a:r>
            <a:r>
              <a:rPr lang="de-DE" dirty="0" err="1" smtClean="0"/>
              <a:t>sorting</a:t>
            </a:r>
            <a:r>
              <a:rPr lang="de-DE" dirty="0" smtClean="0"/>
              <a:t> </a:t>
            </a:r>
            <a:r>
              <a:rPr lang="de-DE" dirty="0" err="1" smtClean="0"/>
              <a:t>algorithm</a:t>
            </a:r>
            <a:endParaRPr lang="de-DE" dirty="0" smtClean="0"/>
          </a:p>
          <a:p>
            <a:pPr lvl="1"/>
            <a:r>
              <a:rPr lang="en-US" dirty="0" smtClean="0"/>
              <a:t>Group 1: Merge sort vs. quick sort (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rosettacode.org/wiki/Sorting_algorithms/Quicksort#Java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Group </a:t>
            </a:r>
            <a:r>
              <a:rPr lang="en-US" dirty="0" smtClean="0"/>
              <a:t>2: </a:t>
            </a:r>
            <a:r>
              <a:rPr lang="en-US" dirty="0" err="1"/>
              <a:t>Mergesort</a:t>
            </a:r>
            <a:r>
              <a:rPr lang="en-US" dirty="0"/>
              <a:t> r</a:t>
            </a:r>
            <a:r>
              <a:rPr lang="en-US" dirty="0" smtClean="0"/>
              <a:t>ecursive vs. </a:t>
            </a:r>
            <a:r>
              <a:rPr lang="en-US" dirty="0" err="1"/>
              <a:t>Mergesort</a:t>
            </a:r>
            <a:r>
              <a:rPr lang="en-US" dirty="0"/>
              <a:t> i</a:t>
            </a:r>
            <a:r>
              <a:rPr lang="en-US" dirty="0" smtClean="0"/>
              <a:t>terative</a:t>
            </a:r>
          </a:p>
          <a:p>
            <a:pPr lvl="1"/>
            <a:r>
              <a:rPr lang="en-US" dirty="0"/>
              <a:t>Group </a:t>
            </a:r>
            <a:r>
              <a:rPr lang="en-US" dirty="0" smtClean="0"/>
              <a:t>3: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smtClean="0"/>
              <a:t>Java vs.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smtClean="0"/>
              <a:t>Python</a:t>
            </a:r>
          </a:p>
          <a:p>
            <a:pPr lvl="1"/>
            <a:r>
              <a:rPr lang="en-US" dirty="0"/>
              <a:t>Group </a:t>
            </a:r>
            <a:r>
              <a:rPr lang="en-US" dirty="0" smtClean="0"/>
              <a:t>4: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smtClean="0"/>
              <a:t>Java vs. </a:t>
            </a:r>
            <a:r>
              <a:rPr lang="en-US" dirty="0" err="1"/>
              <a:t>Mergesort</a:t>
            </a:r>
            <a:r>
              <a:rPr lang="en-US" dirty="0"/>
              <a:t> </a:t>
            </a:r>
            <a:r>
              <a:rPr lang="en-US" dirty="0" smtClean="0"/>
              <a:t>C</a:t>
            </a:r>
          </a:p>
          <a:p>
            <a:pPr lvl="1"/>
            <a:r>
              <a:rPr lang="de-DE" dirty="0" smtClean="0"/>
              <a:t>Link </a:t>
            </a:r>
            <a:r>
              <a:rPr lang="de-DE" dirty="0" err="1" smtClean="0"/>
              <a:t>to</a:t>
            </a:r>
            <a:r>
              <a:rPr lang="de-DE" dirty="0" smtClean="0"/>
              <a:t> all </a:t>
            </a:r>
            <a:r>
              <a:rPr lang="de-DE" dirty="0" err="1" smtClean="0"/>
              <a:t>merge</a:t>
            </a:r>
            <a:r>
              <a:rPr lang="de-DE" dirty="0" smtClean="0"/>
              <a:t> </a:t>
            </a:r>
            <a:r>
              <a:rPr lang="de-DE" dirty="0" err="1" smtClean="0"/>
              <a:t>sorts</a:t>
            </a:r>
            <a:r>
              <a:rPr lang="de-DE" dirty="0" smtClean="0"/>
              <a:t>: </a:t>
            </a:r>
            <a:r>
              <a:rPr lang="en-US" dirty="0">
                <a:hlinkClick r:id="rId3"/>
              </a:rPr>
              <a:t>https://www.geeksforgeeks.org/iterative-merge-sort/</a:t>
            </a:r>
            <a:endParaRPr lang="en-US" dirty="0" smtClean="0"/>
          </a:p>
          <a:p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on a </a:t>
            </a:r>
            <a:r>
              <a:rPr lang="de-DE" dirty="0" err="1" smtClean="0"/>
              <a:t>poster</a:t>
            </a:r>
            <a:endParaRPr lang="de-DE" dirty="0" smtClean="0"/>
          </a:p>
          <a:p>
            <a:r>
              <a:rPr lang="de-DE" dirty="0" smtClean="0"/>
              <a:t>Do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trust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colleagues</a:t>
            </a:r>
            <a:r>
              <a:rPr lang="de-DE" dirty="0" smtClean="0"/>
              <a:t>?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 for Standard Deviation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outlier</a:t>
            </a:r>
          </a:p>
          <a:p>
            <a:r>
              <a:rPr lang="en-US" dirty="0" smtClean="0"/>
              <a:t>Define giftedness</a:t>
            </a:r>
          </a:p>
          <a:p>
            <a:r>
              <a:rPr lang="en-US" dirty="0" smtClean="0"/>
              <a:t>Announce the discovery of the Higgs-Boson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18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Variance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squared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deviation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34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2"/>
          <p:cNvSpPr txBox="1">
            <a:spLocks/>
          </p:cNvSpPr>
          <p:nvPr/>
        </p:nvSpPr>
        <p:spPr>
          <a:xfrm>
            <a:off x="2133600" y="17526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  : Mittelwert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z: x-Wert der Standardnormalverteilung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 err="1"/>
              <a:t>alpha</a:t>
            </a:r>
            <a:r>
              <a:rPr lang="de-DE" sz="3200" dirty="0"/>
              <a:t>: 1-Wert des Konfidenzintervall (z.B. 95%)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s: </a:t>
            </a:r>
            <a:r>
              <a:rPr lang="de-DE" sz="3200" dirty="0" err="1"/>
              <a:t>Standardaweichung</a:t>
            </a:r>
            <a:endParaRPr lang="de-DE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DE" sz="3200" dirty="0"/>
              <a:t>n: Anzahl der Messungen</a:t>
            </a:r>
            <a:endParaRPr lang="en-US" sz="3200" dirty="0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1981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  <a:p>
            <a:pPr marL="342900" indent="-342900">
              <a:spcBef>
                <a:spcPct val="20000"/>
              </a:spcBef>
              <a:defRPr/>
            </a:pPr>
            <a:endParaRPr lang="en-US" sz="32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Konfidenzintervall</a:t>
            </a:r>
            <a:endParaRPr lang="de-DE" dirty="0"/>
          </a:p>
        </p:txBody>
      </p:sp>
      <p:graphicFrame>
        <p:nvGraphicFramePr>
          <p:cNvPr id="5" name="Inhaltsplatzhalt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4028076"/>
              </p:ext>
            </p:extLst>
          </p:nvPr>
        </p:nvGraphicFramePr>
        <p:xfrm>
          <a:off x="3071665" y="1752600"/>
          <a:ext cx="5271409" cy="1368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8" name="Formel" r:id="rId3" imgW="1663560" imgH="431640" progId="Equation.3">
                  <p:embed/>
                </p:oleObj>
              </mc:Choice>
              <mc:Fallback>
                <p:oleObj name="Formel" r:id="rId3" imgW="1663560" imgH="431640" progId="Equation.3">
                  <p:embed/>
                  <p:pic>
                    <p:nvPicPr>
                      <p:cNvPr id="0" name="Inhaltsplatzhalter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5" y="1752600"/>
                        <a:ext cx="5271409" cy="13681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32</a:t>
            </a:fld>
            <a:endParaRPr lang="de-DE"/>
          </a:p>
        </p:txBody>
      </p:sp>
      <p:graphicFrame>
        <p:nvGraphicFramePr>
          <p:cNvPr id="3" name="Objek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025227"/>
              </p:ext>
            </p:extLst>
          </p:nvPr>
        </p:nvGraphicFramePr>
        <p:xfrm>
          <a:off x="2495600" y="3373527"/>
          <a:ext cx="288032" cy="489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9" name="Formel" r:id="rId5" imgW="126720" imgH="215640" progId="Equation.3">
                  <p:embed/>
                </p:oleObj>
              </mc:Choice>
              <mc:Fallback>
                <p:oleObj name="Formel" r:id="rId5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600" y="3373527"/>
                        <a:ext cx="288032" cy="489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Konfidenzintervall: Bedeutung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smtClean="0"/>
              <a:t>Bedeutung</a:t>
            </a:r>
          </a:p>
          <a:p>
            <a:pPr marL="400050"/>
            <a:r>
              <a:rPr lang="en-US" sz="3600"/>
              <a:t>Vertrauensintervall</a:t>
            </a:r>
          </a:p>
          <a:p>
            <a:pPr marL="400050"/>
            <a:r>
              <a:rPr lang="en-US" sz="3600"/>
              <a:t>Wahrer Mittelwert liegt in 95% im Intervall</a:t>
            </a:r>
          </a:p>
          <a:p>
            <a:pPr marL="400050"/>
            <a:r>
              <a:rPr lang="en-US" sz="3600"/>
              <a:t>Technischer: </a:t>
            </a:r>
            <a:r>
              <a:rPr lang="de-DE" sz="3600"/>
              <a:t>Bei grosser Anzahl von Wiederholungen des Experiments liegt in 95% der Fälle der wahre Mittelwert in dem jeweils berechneten Konfidenzintervall</a:t>
            </a:r>
            <a:endParaRPr lang="en-US" sz="360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33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Konfidenzintervall: Anwendung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Überlappung: </a:t>
            </a:r>
            <a:r>
              <a:rPr lang="de-DE" dirty="0" err="1" smtClean="0"/>
              <a:t>vmtl</a:t>
            </a:r>
            <a:r>
              <a:rPr lang="de-DE" dirty="0" smtClean="0"/>
              <a:t> kein Unterschied</a:t>
            </a:r>
          </a:p>
          <a:p>
            <a:r>
              <a:rPr lang="de-DE" dirty="0" smtClean="0"/>
              <a:t>Keine Überlappung: </a:t>
            </a:r>
            <a:r>
              <a:rPr lang="de-DE" dirty="0" err="1" smtClean="0"/>
              <a:t>vmtl</a:t>
            </a:r>
            <a:r>
              <a:rPr lang="de-DE" dirty="0" smtClean="0"/>
              <a:t> Unterschied</a:t>
            </a:r>
          </a:p>
          <a:p>
            <a:endParaRPr lang="de-DE" dirty="0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Mehr Messungen verkleinert Intervalle</a:t>
            </a:r>
            <a:endParaRPr lang="de-DE" dirty="0" smtClean="0"/>
          </a:p>
          <a:p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34</a:t>
            </a:fld>
            <a:endParaRPr lang="de-DE"/>
          </a:p>
        </p:txBody>
      </p:sp>
      <p:pic>
        <p:nvPicPr>
          <p:cNvPr id="5" name="Grafik 4" descr="normalDistr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52663" y="2857516"/>
            <a:ext cx="3929090" cy="2376456"/>
          </a:xfrm>
          <a:prstGeom prst="rect">
            <a:avLst/>
          </a:prstGeom>
        </p:spPr>
      </p:pic>
      <p:pic>
        <p:nvPicPr>
          <p:cNvPr id="6" name="Grafik 5" descr="normal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38876" y="2428888"/>
            <a:ext cx="3810000" cy="2857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vs. Precision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689360" y="2597460"/>
            <a:ext cx="10513168" cy="459482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35</a:t>
            </a:fld>
            <a:endParaRPr lang="de-DE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0452" y="2812530"/>
            <a:ext cx="65532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Pfeil nach links und rechts 5"/>
          <p:cNvSpPr/>
          <p:nvPr/>
        </p:nvSpPr>
        <p:spPr>
          <a:xfrm>
            <a:off x="4367906" y="5608116"/>
            <a:ext cx="2071702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3582088" y="5965306"/>
            <a:ext cx="357190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Precision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Dispersion around mean</a:t>
            </a:r>
          </a:p>
        </p:txBody>
      </p:sp>
      <p:sp>
        <p:nvSpPr>
          <p:cNvPr id="8" name="Pfeil nach links und rechts 7"/>
          <p:cNvSpPr/>
          <p:nvPr/>
        </p:nvSpPr>
        <p:spPr>
          <a:xfrm>
            <a:off x="5439476" y="2892678"/>
            <a:ext cx="500066" cy="35719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/>
          <p:cNvSpPr/>
          <p:nvPr/>
        </p:nvSpPr>
        <p:spPr>
          <a:xfrm>
            <a:off x="3867840" y="2036216"/>
            <a:ext cx="4357718" cy="713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Accuracy:</a:t>
            </a:r>
          </a:p>
          <a:p>
            <a:r>
              <a:rPr lang="en-US" dirty="0">
                <a:solidFill>
                  <a:schemeClr val="tx1"/>
                </a:solidFill>
              </a:rPr>
              <a:t>Deviation of observed mean from true mean</a:t>
            </a:r>
          </a:p>
        </p:txBody>
      </p:sp>
      <p:cxnSp>
        <p:nvCxnSpPr>
          <p:cNvPr id="11" name="Gerade Verbindung 10"/>
          <p:cNvCxnSpPr/>
          <p:nvPr/>
        </p:nvCxnSpPr>
        <p:spPr>
          <a:xfrm rot="5400000">
            <a:off x="4688583" y="4142843"/>
            <a:ext cx="2501124" cy="794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/>
          <p:cNvSpPr/>
          <p:nvPr/>
        </p:nvSpPr>
        <p:spPr>
          <a:xfrm>
            <a:off x="8403204" y="2107654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Important when measuring response time</a:t>
            </a:r>
          </a:p>
        </p:txBody>
      </p:sp>
      <p:sp>
        <p:nvSpPr>
          <p:cNvPr id="14" name="Rechteck 13"/>
          <p:cNvSpPr/>
          <p:nvPr/>
        </p:nvSpPr>
        <p:spPr>
          <a:xfrm>
            <a:off x="8331196" y="5893868"/>
            <a:ext cx="2143140" cy="6429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Cause of measurement errors is unclear</a:t>
            </a:r>
          </a:p>
        </p:txBody>
      </p:sp>
    </p:spTree>
    <p:extLst>
      <p:ext uri="{BB962C8B-B14F-4D97-AF65-F5344CB8AC3E}">
        <p14:creationId xmlns:p14="http://schemas.microsoft.com/office/powerpoint/2010/main" val="423043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vs. Systematic Errors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Systematic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r>
              <a:rPr lang="de-DE" dirty="0" smtClean="0"/>
              <a:t>: Errors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epxeriment</a:t>
            </a:r>
            <a:r>
              <a:rPr lang="de-DE" dirty="0" smtClean="0"/>
              <a:t>/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/>
            <a:r>
              <a:rPr lang="de-DE" dirty="0" smtClean="0"/>
              <a:t>CPU </a:t>
            </a:r>
            <a:r>
              <a:rPr lang="de-DE" dirty="0" err="1" smtClean="0"/>
              <a:t>speed</a:t>
            </a:r>
            <a:r>
              <a:rPr lang="de-DE" dirty="0" smtClean="0"/>
              <a:t>: </a:t>
            </a:r>
            <a:r>
              <a:rPr lang="de-DE" dirty="0" err="1" smtClean="0"/>
              <a:t>measurement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different </a:t>
            </a:r>
            <a:r>
              <a:rPr lang="de-DE" dirty="0" err="1" smtClean="0"/>
              <a:t>tempertatures</a:t>
            </a:r>
            <a:endParaRPr lang="de-DE" dirty="0" smtClean="0"/>
          </a:p>
          <a:p>
            <a:pPr lvl="1"/>
            <a:r>
              <a:rPr lang="de-DE" dirty="0" smtClean="0"/>
              <a:t>State not </a:t>
            </a:r>
            <a:r>
              <a:rPr lang="de-DE" dirty="0" err="1" smtClean="0"/>
              <a:t>resetted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second</a:t>
            </a:r>
            <a:r>
              <a:rPr lang="de-DE" dirty="0" smtClean="0"/>
              <a:t> </a:t>
            </a:r>
            <a:r>
              <a:rPr lang="de-DE" dirty="0" err="1" smtClean="0"/>
              <a:t>measurement</a:t>
            </a:r>
            <a:endParaRPr lang="de-DE" dirty="0" smtClean="0"/>
          </a:p>
          <a:p>
            <a:pPr lvl="1"/>
            <a:r>
              <a:rPr lang="de-DE" dirty="0" smtClean="0"/>
              <a:t>Low </a:t>
            </a:r>
            <a:r>
              <a:rPr lang="de-DE" dirty="0" err="1" smtClean="0"/>
              <a:t>variance</a:t>
            </a:r>
            <a:r>
              <a:rPr lang="de-DE" dirty="0" smtClean="0"/>
              <a:t>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r>
              <a:rPr lang="de-DE" dirty="0" smtClean="0"/>
              <a:t> </a:t>
            </a:r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measurements</a:t>
            </a:r>
            <a:endParaRPr lang="de-DE" dirty="0" smtClean="0"/>
          </a:p>
          <a:p>
            <a:pPr lvl="1"/>
            <a:r>
              <a:rPr lang="de-DE" dirty="0" smtClean="0"/>
              <a:t>Need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excluded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design,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practice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pPr lvl="1">
              <a:buFont typeface="Arial" pitchFamily="34" charset="0"/>
              <a:buChar char="→"/>
            </a:pPr>
            <a:r>
              <a:rPr lang="en-US" dirty="0" smtClean="0"/>
              <a:t> Affect accuracy</a:t>
            </a:r>
          </a:p>
          <a:p>
            <a:r>
              <a:rPr lang="en-US" dirty="0" smtClean="0"/>
              <a:t>Random errors:</a:t>
            </a:r>
          </a:p>
          <a:p>
            <a:pPr lvl="1"/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controlled</a:t>
            </a:r>
            <a:endParaRPr lang="de-DE" dirty="0" smtClean="0"/>
          </a:p>
          <a:p>
            <a:pPr lvl="1"/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endParaRPr lang="de-DE" dirty="0" smtClean="0"/>
          </a:p>
          <a:p>
            <a:pPr lvl="1">
              <a:buFont typeface="Arial" pitchFamily="34" charset="0"/>
              <a:buChar char="→"/>
            </a:pPr>
            <a:r>
              <a:rPr lang="en-US" dirty="0" smtClean="0"/>
              <a:t> Affect precision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6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Tests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To evaluate whether an observed result appeared rather randomly or not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29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Hand (1)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Computation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 smtClean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38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268459"/>
              </p:ext>
            </p:extLst>
          </p:nvPr>
        </p:nvGraphicFramePr>
        <p:xfrm>
          <a:off x="3215680" y="2893215"/>
          <a:ext cx="1643074" cy="1209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8" name="Formel" r:id="rId3" imgW="672840" imgH="495000" progId="Equation.3">
                  <p:embed/>
                </p:oleObj>
              </mc:Choice>
              <mc:Fallback>
                <p:oleObj name="Formel" r:id="rId3" imgW="672840" imgH="4950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2893215"/>
                        <a:ext cx="1643074" cy="1209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Inhaltsplatzhalter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3664941"/>
              </p:ext>
            </p:extLst>
          </p:nvPr>
        </p:nvGraphicFramePr>
        <p:xfrm>
          <a:off x="3071664" y="4653136"/>
          <a:ext cx="63642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9" name="Formel" r:id="rId5" imgW="3073320" imgH="698400" progId="Equation.3">
                  <p:embed/>
                </p:oleObj>
              </mc:Choice>
              <mc:Fallback>
                <p:oleObj name="Formel" r:id="rId5" imgW="3073320" imgH="698400" progId="Equation.3">
                  <p:embed/>
                  <p:pic>
                    <p:nvPicPr>
                      <p:cNvPr id="53251" name="Inhaltsplatzhalter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4653136"/>
                        <a:ext cx="6364288" cy="1446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752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 </a:t>
            </a:r>
            <a:r>
              <a:rPr lang="de-DE" dirty="0" err="1" smtClean="0"/>
              <a:t>by</a:t>
            </a:r>
            <a:r>
              <a:rPr lang="de-DE" dirty="0" smtClean="0"/>
              <a:t> Hand (2)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freedom</a:t>
            </a:r>
            <a:r>
              <a:rPr lang="de-DE" dirty="0" smtClean="0"/>
              <a:t>, </a:t>
            </a:r>
            <a:r>
              <a:rPr lang="de-DE" dirty="0" err="1" smtClean="0"/>
              <a:t>df</a:t>
            </a:r>
            <a:endParaRPr lang="de-DE" dirty="0" smtClean="0"/>
          </a:p>
          <a:p>
            <a:pPr lvl="1"/>
            <a:r>
              <a:rPr lang="de-DE" dirty="0" err="1" smtClean="0"/>
              <a:t>for</a:t>
            </a:r>
            <a:r>
              <a:rPr lang="de-DE" dirty="0" smtClean="0"/>
              <a:t> t-Test: n</a:t>
            </a:r>
            <a:r>
              <a:rPr lang="de-DE" baseline="-25000" dirty="0" smtClean="0"/>
              <a:t>1</a:t>
            </a:r>
            <a:r>
              <a:rPr lang="de-DE" dirty="0" smtClean="0"/>
              <a:t> + n</a:t>
            </a:r>
            <a:r>
              <a:rPr lang="de-DE" baseline="-25000" dirty="0" smtClean="0"/>
              <a:t>2 </a:t>
            </a:r>
            <a:r>
              <a:rPr lang="de-DE" baseline="30000" dirty="0" smtClean="0"/>
              <a:t>_</a:t>
            </a:r>
            <a:r>
              <a:rPr lang="de-DE" dirty="0" smtClean="0"/>
              <a:t> 2 (in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: 11)</a:t>
            </a:r>
            <a:endParaRPr lang="de-DE" baseline="-25000" dirty="0" smtClean="0"/>
          </a:p>
          <a:p>
            <a:r>
              <a:rPr lang="de-DE" dirty="0" smtClean="0"/>
              <a:t>Table </a:t>
            </a:r>
            <a:r>
              <a:rPr lang="de-DE" dirty="0" err="1" smtClean="0"/>
              <a:t>with</a:t>
            </a:r>
            <a:r>
              <a:rPr lang="de-DE" dirty="0" smtClean="0"/>
              <a:t> t </a:t>
            </a:r>
            <a:r>
              <a:rPr lang="de-DE" dirty="0" err="1" smtClean="0"/>
              <a:t>distribution</a:t>
            </a:r>
            <a:r>
              <a:rPr lang="de-DE" dirty="0" smtClean="0"/>
              <a:t> (e.g., </a:t>
            </a:r>
            <a:r>
              <a:rPr lang="de-DE" dirty="0" err="1" smtClean="0"/>
              <a:t>wikipedia</a:t>
            </a:r>
            <a:r>
              <a:rPr lang="de-DE" dirty="0" smtClean="0"/>
              <a:t>)</a:t>
            </a:r>
          </a:p>
          <a:p>
            <a:endParaRPr lang="de-DE" dirty="0" smtClean="0"/>
          </a:p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calculated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(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dirty="0" smtClean="0"/>
              <a:t> = 1.522)</a:t>
            </a:r>
            <a:endParaRPr lang="en-US" dirty="0" smtClean="0"/>
          </a:p>
          <a:p>
            <a:pPr lvl="1"/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</a:t>
            </a:r>
            <a:r>
              <a:rPr lang="de-DE" baseline="-25000" dirty="0" err="1" smtClean="0"/>
              <a:t>emp</a:t>
            </a:r>
            <a:r>
              <a:rPr lang="de-DE" baseline="-25000" dirty="0" smtClean="0"/>
              <a:t>    </a:t>
            </a:r>
            <a:r>
              <a:rPr lang="de-DE" dirty="0" smtClean="0"/>
              <a:t>&gt;                      ?</a:t>
            </a:r>
            <a:r>
              <a:rPr lang="de-DE" baseline="30000" dirty="0" smtClean="0"/>
              <a:t> </a:t>
            </a:r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, so not </a:t>
            </a:r>
            <a:r>
              <a:rPr lang="de-DE" dirty="0" err="1" smtClean="0"/>
              <a:t>significant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39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2738415" y="3214687"/>
          <a:ext cx="3071834" cy="75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8" name="Formel" r:id="rId3" imgW="977760" imgH="241200" progId="Equation.3">
                  <p:embed/>
                </p:oleObj>
              </mc:Choice>
              <mc:Fallback>
                <p:oleObj name="Formel" r:id="rId3" imgW="977760" imgH="2412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15" y="3214687"/>
                        <a:ext cx="3071834" cy="7580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6" name="Object 4"/>
          <p:cNvGraphicFramePr>
            <a:graphicFrameLocks noChangeAspect="1"/>
          </p:cNvGraphicFramePr>
          <p:nvPr>
            <p:extLst/>
          </p:nvPr>
        </p:nvGraphicFramePr>
        <p:xfrm>
          <a:off x="4294186" y="4797153"/>
          <a:ext cx="1516062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9" name="Formel" r:id="rId5" imgW="482400" imgH="241200" progId="Equation.3">
                  <p:embed/>
                </p:oleObj>
              </mc:Choice>
              <mc:Fallback>
                <p:oleObj name="Formel" r:id="rId5" imgW="482400" imgH="241200" progId="Equation.3">
                  <p:embed/>
                  <p:pic>
                    <p:nvPicPr>
                      <p:cNvPr id="542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6" y="4797153"/>
                        <a:ext cx="1516062" cy="75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157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Goals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difficulties of performance analyses</a:t>
            </a:r>
          </a:p>
          <a:p>
            <a:endParaRPr lang="en-US" dirty="0" smtClean="0"/>
          </a:p>
          <a:p>
            <a:r>
              <a:rPr lang="en-US" dirty="0" smtClean="0"/>
              <a:t>Evaluate performance analyses</a:t>
            </a:r>
          </a:p>
          <a:p>
            <a:endParaRPr lang="de-DE" dirty="0"/>
          </a:p>
          <a:p>
            <a:r>
              <a:rPr lang="de-DE" dirty="0" err="1" smtClean="0"/>
              <a:t>Get</a:t>
            </a:r>
            <a:r>
              <a:rPr lang="de-DE" dirty="0" smtClean="0"/>
              <a:t> a </a:t>
            </a:r>
            <a:r>
              <a:rPr lang="de-DE" dirty="0" err="1" smtClean="0"/>
              <a:t>first</a:t>
            </a:r>
            <a:r>
              <a:rPr lang="de-DE" dirty="0" smtClean="0"/>
              <a:t> </a:t>
            </a:r>
            <a:r>
              <a:rPr lang="de-DE" dirty="0" err="1" smtClean="0"/>
              <a:t>impression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statistical</a:t>
            </a:r>
            <a:r>
              <a:rPr lang="de-DE" dirty="0" smtClean="0"/>
              <a:t> </a:t>
            </a:r>
            <a:r>
              <a:rPr lang="de-DE" dirty="0" err="1" smtClean="0"/>
              <a:t>tests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T-Test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Student (William </a:t>
            </a:r>
            <a:r>
              <a:rPr lang="de-DE" dirty="0" err="1" smtClean="0"/>
              <a:t>Sealy</a:t>
            </a:r>
            <a:r>
              <a:rPr lang="de-DE" dirty="0" smtClean="0"/>
              <a:t> </a:t>
            </a:r>
            <a:r>
              <a:rPr lang="de-DE" dirty="0" err="1" smtClean="0"/>
              <a:t>Gosset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err="1" smtClean="0"/>
              <a:t>Comparision</a:t>
            </a:r>
            <a:r>
              <a:rPr lang="en-US" dirty="0" smtClean="0"/>
              <a:t> of two measurements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40</a:t>
            </a:fld>
            <a:endParaRPr lang="de-DE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/>
          </p:nvPr>
        </p:nvGraphicFramePr>
        <p:xfrm>
          <a:off x="2452662" y="3304504"/>
          <a:ext cx="7286676" cy="269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88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Null hypothesis (H</a:t>
                      </a:r>
                      <a:r>
                        <a:rPr lang="en-US" b="1" baseline="-25000" dirty="0" smtClean="0"/>
                        <a:t>0</a:t>
                      </a:r>
                      <a:r>
                        <a:rPr lang="en-US" b="1" dirty="0" smtClean="0"/>
                        <a:t>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Alternative</a:t>
                      </a:r>
                      <a:r>
                        <a:rPr lang="en-US" b="1" baseline="0" dirty="0" smtClean="0"/>
                        <a:t> hypothesis</a:t>
                      </a:r>
                      <a:r>
                        <a:rPr lang="en-US" b="1" dirty="0" smtClean="0"/>
                        <a:t> (H</a:t>
                      </a:r>
                      <a:r>
                        <a:rPr lang="en-US" b="1" baseline="-25000" dirty="0" smtClean="0"/>
                        <a:t>1</a:t>
                      </a:r>
                      <a:r>
                        <a:rPr lang="en-US" b="1" dirty="0" smtClean="0"/>
                        <a:t>)</a:t>
                      </a:r>
                    </a:p>
                    <a:p>
                      <a:endParaRPr lang="en-US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28"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Statistical </a:t>
                      </a:r>
                      <a:r>
                        <a:rPr lang="de-DE" dirty="0" err="1" smtClean="0"/>
                        <a:t>hypotheses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4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err="1" smtClean="0"/>
                        <a:t>Measurements</a:t>
                      </a:r>
                      <a:r>
                        <a:rPr lang="de-DE" baseline="0" dirty="0" smtClean="0"/>
                        <a:t> do not </a:t>
                      </a:r>
                      <a:r>
                        <a:rPr lang="de-DE" baseline="0" dirty="0" err="1" smtClean="0"/>
                        <a:t>differ</a:t>
                      </a:r>
                      <a:r>
                        <a:rPr lang="de-DE" baseline="0" dirty="0" smtClean="0"/>
                        <a:t>, i.e., </a:t>
                      </a:r>
                      <a:r>
                        <a:rPr lang="de-DE" baseline="0" dirty="0" err="1" smtClean="0"/>
                        <a:t>they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come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from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the</a:t>
                      </a:r>
                      <a:r>
                        <a:rPr lang="de-DE" baseline="0" dirty="0" smtClean="0"/>
                        <a:t> same </a:t>
                      </a:r>
                      <a:r>
                        <a:rPr lang="de-DE" baseline="0" dirty="0" err="1" smtClean="0"/>
                        <a:t>population</a:t>
                      </a:r>
                      <a:endParaRPr lang="en-US" dirty="0" smtClean="0"/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Data of both measurements</a:t>
                      </a:r>
                      <a:r>
                        <a:rPr lang="en-US" baseline="0" dirty="0" smtClean="0"/>
                        <a:t> are from different populations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838">
                <a:tc>
                  <a:txBody>
                    <a:bodyPr/>
                    <a:lstStyle/>
                    <a:p>
                      <a:r>
                        <a:rPr lang="en-US" smtClean="0"/>
                        <a:t>Formal: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Formal: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kt 4"/>
          <p:cNvGraphicFramePr>
            <a:graphicFrameLocks noChangeAspect="1"/>
          </p:cNvGraphicFramePr>
          <p:nvPr/>
        </p:nvGraphicFramePr>
        <p:xfrm>
          <a:off x="3452794" y="5396260"/>
          <a:ext cx="1571636" cy="551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8" name="Formel" r:id="rId3" imgW="723600" imgH="253800" progId="Equation.3">
                  <p:embed/>
                </p:oleObj>
              </mc:Choice>
              <mc:Fallback>
                <p:oleObj name="Formel" r:id="rId3" imgW="723600" imgH="25380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794" y="5396260"/>
                        <a:ext cx="1571636" cy="5514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7096133" y="5396260"/>
          <a:ext cx="1544637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9" name="Formel" r:id="rId5" imgW="711000" imgH="241200" progId="Equation.3">
                  <p:embed/>
                </p:oleObj>
              </mc:Choice>
              <mc:Fallback>
                <p:oleObj name="Formel" r:id="rId5" imgW="711000" imgH="241200" progId="Equation.3">
                  <p:embed/>
                  <p:pic>
                    <p:nvPicPr>
                      <p:cNvPr id="522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3" y="5396260"/>
                        <a:ext cx="1544637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24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Result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Determines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,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 -&gt;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endParaRPr lang="en-US" dirty="0" smtClean="0"/>
          </a:p>
          <a:p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0.001</a:t>
            </a:r>
          </a:p>
          <a:p>
            <a:pPr lvl="1"/>
            <a:r>
              <a:rPr lang="de-DE" dirty="0" smtClean="0"/>
              <a:t>0.01</a:t>
            </a:r>
          </a:p>
          <a:p>
            <a:pPr lvl="1"/>
            <a:r>
              <a:rPr lang="de-DE" dirty="0" smtClean="0"/>
              <a:t>0.05</a:t>
            </a:r>
          </a:p>
          <a:p>
            <a:pPr lvl="1"/>
            <a:r>
              <a:rPr lang="de-DE" dirty="0" smtClean="0"/>
              <a:t>0.10</a:t>
            </a:r>
          </a:p>
          <a:p>
            <a:pPr indent="17463">
              <a:buNone/>
            </a:pPr>
            <a:r>
              <a:rPr lang="de-DE" dirty="0" smtClean="0"/>
              <a:t>null </a:t>
            </a:r>
            <a:r>
              <a:rPr lang="de-DE" dirty="0" err="1" smtClean="0"/>
              <a:t>hypothesis</a:t>
            </a:r>
            <a:r>
              <a:rPr lang="de-DE" dirty="0" smtClean="0"/>
              <a:t> must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wrong</a:t>
            </a:r>
            <a:endParaRPr lang="de-DE" dirty="0" smtClean="0"/>
          </a:p>
          <a:p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en-US" dirty="0"/>
              <a:t> </a:t>
            </a:r>
            <a:r>
              <a:rPr lang="en-US" dirty="0" smtClean="0"/>
              <a:t>must be defined in advance!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41</a:t>
            </a:fld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3143672" y="3212976"/>
            <a:ext cx="6572296" cy="22322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very </a:t>
            </a:r>
            <a:r>
              <a:rPr lang="en-US" sz="2600" dirty="0" err="1">
                <a:solidFill>
                  <a:schemeClr val="bg1">
                    <a:lumMod val="50000"/>
                  </a:schemeClr>
                </a:solidFill>
              </a:rPr>
              <a:t>very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 significant</a:t>
            </a:r>
          </a:p>
          <a:p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very significant</a:t>
            </a:r>
          </a:p>
          <a:p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typical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significance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level</a:t>
            </a:r>
            <a:endParaRPr lang="de-DE" sz="2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exploraty</a:t>
            </a:r>
            <a:r>
              <a:rPr lang="de-DE" sz="2600" dirty="0">
                <a:solidFill>
                  <a:schemeClr val="bg1">
                    <a:lumMod val="50000"/>
                  </a:schemeClr>
                </a:solidFill>
              </a:rPr>
              <a:t>/initial </a:t>
            </a:r>
            <a:r>
              <a:rPr lang="de-DE" sz="2600" dirty="0" err="1">
                <a:solidFill>
                  <a:schemeClr val="bg1">
                    <a:lumMod val="50000"/>
                  </a:schemeClr>
                </a:solidFill>
              </a:rPr>
              <a:t>studies</a:t>
            </a:r>
            <a:endParaRPr lang="en-US" sz="2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2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T-Test: </a:t>
            </a:r>
            <a:r>
              <a:rPr lang="de-DE" dirty="0" err="1" smtClean="0"/>
              <a:t>Conclusion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mean</a:t>
            </a:r>
            <a:r>
              <a:rPr lang="de-DE" dirty="0" smtClean="0"/>
              <a:t>?</a:t>
            </a:r>
          </a:p>
          <a:p>
            <a:r>
              <a:rPr lang="de-DE" dirty="0" err="1" smtClean="0"/>
              <a:t>Is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incorrect</a:t>
            </a:r>
            <a:r>
              <a:rPr lang="de-DE" dirty="0" smtClean="0"/>
              <a:t>? -&gt; </a:t>
            </a:r>
            <a:r>
              <a:rPr lang="de-DE" dirty="0" err="1" smtClean="0"/>
              <a:t>No</a:t>
            </a:r>
            <a:endParaRPr lang="de-DE" dirty="0" smtClean="0"/>
          </a:p>
          <a:p>
            <a:r>
              <a:rPr lang="de-DE" dirty="0" err="1" smtClean="0"/>
              <a:t>Is</a:t>
            </a:r>
            <a:r>
              <a:rPr lang="de-DE" dirty="0" smtClean="0"/>
              <a:t> alternative </a:t>
            </a:r>
            <a:r>
              <a:rPr lang="de-DE" dirty="0" err="1" smtClean="0"/>
              <a:t>hypotheses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? -&gt; </a:t>
            </a:r>
            <a:r>
              <a:rPr lang="de-DE" dirty="0" err="1" smtClean="0"/>
              <a:t>No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There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evidence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  (</a:t>
            </a:r>
            <a:r>
              <a:rPr lang="de-DE" dirty="0" err="1" smtClean="0"/>
              <a:t>thus</a:t>
            </a:r>
            <a:r>
              <a:rPr lang="de-DE" dirty="0" smtClean="0"/>
              <a:t>, 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statements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)</a:t>
            </a:r>
          </a:p>
          <a:p>
            <a:r>
              <a:rPr lang="de-DE" dirty="0" smtClean="0"/>
              <a:t>Writing a </a:t>
            </a:r>
            <a:r>
              <a:rPr lang="de-DE" dirty="0" err="1" smtClean="0"/>
              <a:t>report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Reject</a:t>
            </a:r>
            <a:r>
              <a:rPr lang="de-DE" dirty="0" smtClean="0"/>
              <a:t>/</a:t>
            </a:r>
            <a:r>
              <a:rPr lang="de-DE" dirty="0" err="1" smtClean="0"/>
              <a:t>could</a:t>
            </a:r>
            <a:r>
              <a:rPr lang="de-DE" dirty="0" smtClean="0"/>
              <a:t> not </a:t>
            </a:r>
            <a:r>
              <a:rPr lang="de-DE" dirty="0" err="1" smtClean="0"/>
              <a:t>reject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endParaRPr lang="de-DE" dirty="0" smtClean="0"/>
          </a:p>
          <a:p>
            <a:pPr lvl="1"/>
            <a:r>
              <a:rPr lang="de-DE" dirty="0" smtClean="0"/>
              <a:t>Never: </a:t>
            </a:r>
            <a:r>
              <a:rPr lang="de-DE" dirty="0" err="1" smtClean="0"/>
              <a:t>Confirmation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null </a:t>
            </a:r>
            <a:r>
              <a:rPr lang="de-DE" dirty="0" err="1" smtClean="0"/>
              <a:t>or</a:t>
            </a:r>
            <a:r>
              <a:rPr lang="de-DE" dirty="0" smtClean="0"/>
              <a:t> alternative </a:t>
            </a:r>
            <a:r>
              <a:rPr lang="de-DE" dirty="0" err="1" smtClean="0"/>
              <a:t>hypothesis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0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One-tailed</a:t>
            </a:r>
            <a:r>
              <a:rPr lang="de-DE" dirty="0" smtClean="0"/>
              <a:t> vs. </a:t>
            </a:r>
            <a:r>
              <a:rPr lang="de-DE" dirty="0" err="1" smtClean="0"/>
              <a:t>Two-tailed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Two-tailed</a:t>
            </a:r>
            <a:r>
              <a:rPr lang="de-DE" dirty="0"/>
              <a:t>: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direction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effect</a:t>
            </a:r>
            <a:r>
              <a:rPr lang="de-DE" dirty="0" smtClean="0"/>
              <a:t> (e.g.,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UIs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r>
              <a:rPr lang="de-DE" smtClean="0"/>
              <a:t>)</a:t>
            </a:r>
            <a:endParaRPr lang="de-DE" dirty="0" smtClean="0"/>
          </a:p>
          <a:p>
            <a:pPr lvl="1"/>
            <a:r>
              <a:rPr lang="de-DE" dirty="0" err="1" smtClean="0"/>
              <a:t>Compute</a:t>
            </a:r>
            <a:r>
              <a:rPr lang="de-DE" dirty="0" smtClean="0"/>
              <a:t> half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endParaRPr lang="de-DE" dirty="0" smtClean="0"/>
          </a:p>
          <a:p>
            <a:r>
              <a:rPr lang="de-DE" dirty="0" err="1" smtClean="0"/>
              <a:t>One-tailed</a:t>
            </a:r>
            <a:r>
              <a:rPr lang="en-US" dirty="0" smtClean="0"/>
              <a:t>:</a:t>
            </a:r>
          </a:p>
          <a:p>
            <a:pPr lvl="1"/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UI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usable</a:t>
            </a:r>
            <a:endParaRPr lang="de-DE" dirty="0" smtClean="0"/>
          </a:p>
          <a:p>
            <a:pPr lvl="1"/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cut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 in half</a:t>
            </a:r>
          </a:p>
          <a:p>
            <a:pPr lvl="1"/>
            <a:endParaRPr lang="de-DE" dirty="0" smtClean="0"/>
          </a:p>
          <a:p>
            <a:pPr lvl="1"/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43</a:t>
            </a:fld>
            <a:endParaRPr lang="de-DE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2935288" y="5170504"/>
          <a:ext cx="25336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8" name="Formel" r:id="rId3" imgW="888840" imgH="241200" progId="Equation.3">
                  <p:embed/>
                </p:oleObj>
              </mc:Choice>
              <mc:Fallback>
                <p:oleObj name="Formel" r:id="rId3" imgW="888840" imgH="241200" progId="Equation.3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5170504"/>
                        <a:ext cx="253365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48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T-Test: R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t.test</a:t>
            </a:r>
            <a:r>
              <a:rPr lang="en-US" dirty="0" smtClean="0"/>
              <a:t>(rt1, rt2)</a:t>
            </a:r>
          </a:p>
          <a:p>
            <a:r>
              <a:rPr lang="de-DE" dirty="0" smtClean="0"/>
              <a:t>Output:</a:t>
            </a:r>
            <a:endParaRPr lang="en-US" dirty="0" smtClean="0"/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Welch Two Sample t-test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data:  dataPC1 and dataPC2 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t = 1.5222, </a:t>
            </a:r>
            <a:r>
              <a:rPr lang="en-US" sz="1400" dirty="0" err="1">
                <a:latin typeface="Consolas" pitchFamily="49" charset="0"/>
              </a:rPr>
              <a:t>df</a:t>
            </a:r>
            <a:r>
              <a:rPr lang="en-US" sz="1400" dirty="0">
                <a:latin typeface="Consolas" pitchFamily="49" charset="0"/>
              </a:rPr>
              <a:t> = 10.566, p-value = 0.1573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alternative hypothesis: true difference in means is not equal to 0 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95 percent confidence interval: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 -5.095727 27.583584 </a:t>
            </a:r>
          </a:p>
          <a:p>
            <a:pPr marL="1169988" lvl="1">
              <a:buNone/>
            </a:pPr>
            <a:endParaRPr lang="en-US" sz="1400" dirty="0">
              <a:latin typeface="Consolas" pitchFamily="49" charset="0"/>
            </a:endParaRP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sample estimates: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mean of x mean of y </a:t>
            </a:r>
          </a:p>
          <a:p>
            <a:pPr marL="1169988" lvl="1">
              <a:buNone/>
            </a:pPr>
            <a:r>
              <a:rPr lang="en-US" sz="1400" dirty="0">
                <a:latin typeface="Consolas" pitchFamily="49" charset="0"/>
              </a:rPr>
              <a:t> 50.74243  39.49850</a:t>
            </a:r>
          </a:p>
          <a:p>
            <a:pPr marL="361950"/>
            <a:r>
              <a:rPr lang="de-DE" dirty="0" smtClean="0"/>
              <a:t>p </a:t>
            </a:r>
            <a:r>
              <a:rPr lang="de-DE" dirty="0" err="1" smtClean="0"/>
              <a:t>value</a:t>
            </a:r>
            <a:r>
              <a:rPr lang="de-DE" dirty="0" smtClean="0"/>
              <a:t>: </a:t>
            </a:r>
            <a:r>
              <a:rPr lang="de-DE" dirty="0" err="1" smtClean="0"/>
              <a:t>conditional</a:t>
            </a:r>
            <a:r>
              <a:rPr lang="de-DE" dirty="0" smtClean="0"/>
              <a:t> </a:t>
            </a:r>
            <a:r>
              <a:rPr lang="de-DE" dirty="0" err="1" smtClean="0"/>
              <a:t>probability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observed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under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assumption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nul</a:t>
            </a:r>
            <a:r>
              <a:rPr lang="de-DE" dirty="0" smtClean="0"/>
              <a:t>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valid</a:t>
            </a:r>
          </a:p>
          <a:p>
            <a:pPr marL="361950"/>
            <a:r>
              <a:rPr lang="de-DE" dirty="0" err="1" smtClean="0"/>
              <a:t>If</a:t>
            </a:r>
            <a:r>
              <a:rPr lang="de-DE" dirty="0" smtClean="0"/>
              <a:t> p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smaller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defined</a:t>
            </a:r>
            <a:r>
              <a:rPr lang="de-DE" dirty="0" smtClean="0"/>
              <a:t> </a:t>
            </a:r>
            <a:r>
              <a:rPr lang="de-DE" dirty="0" err="1" smtClean="0"/>
              <a:t>significance</a:t>
            </a:r>
            <a:r>
              <a:rPr lang="de-DE" dirty="0" smtClean="0"/>
              <a:t> </a:t>
            </a:r>
            <a:r>
              <a:rPr lang="de-DE" dirty="0" err="1" smtClean="0"/>
              <a:t>level</a:t>
            </a:r>
            <a:r>
              <a:rPr lang="de-DE" dirty="0" smtClean="0"/>
              <a:t>,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significant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null </a:t>
            </a:r>
            <a:r>
              <a:rPr lang="de-DE" dirty="0" err="1" smtClean="0"/>
              <a:t>hypothesis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rejected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errors</a:t>
            </a:r>
            <a:endParaRPr lang="de-DE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/>
          </p:nvPr>
        </p:nvGraphicFramePr>
        <p:xfrm>
          <a:off x="1631950" y="2133600"/>
          <a:ext cx="10511997" cy="3070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0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7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7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4666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Valid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is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rowSpan="2">
                  <a:txBody>
                    <a:bodyPr/>
                    <a:lstStyle/>
                    <a:p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</a:rPr>
                        <a:t>Decision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de-DE" sz="2800" b="0" baseline="0" dirty="0" err="1" smtClean="0">
                          <a:solidFill>
                            <a:sysClr val="windowText" lastClr="000000"/>
                          </a:solidFill>
                        </a:rPr>
                        <a:t>for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</a:rPr>
                        <a:t>: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de-DE" sz="2800" b="0" baseline="-25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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Type-2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</a:rPr>
                        <a:t>H</a:t>
                      </a:r>
                      <a:r>
                        <a:rPr lang="de-DE" sz="2800" b="0" baseline="-250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marL="140301" marR="140301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</a:t>
                      </a:r>
                      <a:r>
                        <a:rPr lang="de-DE" sz="2800" b="0" baseline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;</a:t>
                      </a:r>
                    </a:p>
                    <a:p>
                      <a:r>
                        <a:rPr lang="de-DE" sz="2800" b="0" dirty="0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Type-1 </a:t>
                      </a:r>
                      <a:r>
                        <a:rPr lang="de-DE" sz="2800" b="0" dirty="0" err="1" smtClean="0">
                          <a:solidFill>
                            <a:sysClr val="windowText" lastClr="000000"/>
                          </a:solidFill>
                          <a:sym typeface="Symbol"/>
                        </a:rPr>
                        <a:t>error</a:t>
                      </a:r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2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40301" marR="140301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Grafik 4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6160198" y="2949249"/>
            <a:ext cx="672350" cy="504821"/>
          </a:xfrm>
          <a:prstGeom prst="rect">
            <a:avLst/>
          </a:prstGeom>
        </p:spPr>
      </p:pic>
      <p:pic>
        <p:nvPicPr>
          <p:cNvPr id="6" name="Grafik 5" descr="correc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0450978">
            <a:off x="8311778" y="3979994"/>
            <a:ext cx="672350" cy="504821"/>
          </a:xfrm>
          <a:prstGeom prst="rect">
            <a:avLst/>
          </a:prstGeom>
        </p:spPr>
      </p:pic>
      <p:pic>
        <p:nvPicPr>
          <p:cNvPr id="90114" name="Picture 2" descr="https://pbs.twimg.com/media/BnLHzXxIYAAqzr6.jpg:lar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2132856"/>
            <a:ext cx="6286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68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Variants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 test for independent samples:</a:t>
            </a:r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must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en-US" dirty="0" smtClean="0"/>
          </a:p>
          <a:p>
            <a:pPr lvl="1"/>
            <a:r>
              <a:rPr lang="en-US" dirty="0" smtClean="0"/>
              <a:t>E.g., random assignment of participants to one or the other sample</a:t>
            </a:r>
          </a:p>
          <a:p>
            <a:r>
              <a:rPr lang="en-US" dirty="0"/>
              <a:t>T test for </a:t>
            </a:r>
            <a:r>
              <a:rPr lang="en-US" dirty="0" smtClean="0"/>
              <a:t>dependent samples:</a:t>
            </a:r>
          </a:p>
          <a:p>
            <a:pPr lvl="1"/>
            <a:r>
              <a:rPr lang="de-DE" dirty="0" err="1" smtClean="0"/>
              <a:t>Creation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depends</a:t>
            </a:r>
            <a:r>
              <a:rPr lang="de-DE" dirty="0" smtClean="0"/>
              <a:t> on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endParaRPr lang="de-DE" dirty="0" smtClean="0"/>
          </a:p>
          <a:p>
            <a:pPr lvl="1"/>
            <a:r>
              <a:rPr lang="de-DE" dirty="0" smtClean="0"/>
              <a:t>E.g., in a </a:t>
            </a:r>
            <a:r>
              <a:rPr lang="de-DE" dirty="0" err="1" smtClean="0"/>
              <a:t>within-subjects</a:t>
            </a:r>
            <a:r>
              <a:rPr lang="de-DE" dirty="0" smtClean="0"/>
              <a:t> design,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spouses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different </a:t>
            </a:r>
            <a:r>
              <a:rPr lang="de-DE" dirty="0" err="1" smtClean="0"/>
              <a:t>samples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T-Test: </a:t>
            </a:r>
            <a:r>
              <a:rPr lang="en-US" dirty="0" err="1" smtClean="0"/>
              <a:t>Prerequisits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de-DE" dirty="0" smtClean="0"/>
              <a:t> type</a:t>
            </a:r>
          </a:p>
          <a:p>
            <a:r>
              <a:rPr lang="de-DE" dirty="0" err="1" smtClean="0"/>
              <a:t>Normally</a:t>
            </a:r>
            <a:r>
              <a:rPr lang="de-DE" dirty="0" smtClean="0"/>
              <a:t>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en-US" dirty="0" smtClean="0"/>
              <a:t>e.g., </a:t>
            </a:r>
            <a:r>
              <a:rPr lang="en-US" dirty="0"/>
              <a:t>Shapiro-Wilk)</a:t>
            </a:r>
            <a:endParaRPr lang="de-DE" dirty="0" smtClean="0"/>
          </a:p>
          <a:p>
            <a:r>
              <a:rPr lang="de-DE" dirty="0" err="1" smtClean="0"/>
              <a:t>Or</a:t>
            </a:r>
            <a:r>
              <a:rPr lang="de-DE" dirty="0" smtClean="0"/>
              <a:t>: sample </a:t>
            </a:r>
            <a:r>
              <a:rPr lang="de-DE" dirty="0" err="1" smtClean="0"/>
              <a:t>size</a:t>
            </a:r>
            <a:r>
              <a:rPr lang="de-DE" dirty="0" smtClean="0"/>
              <a:t> &gt;= 30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76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Mann-Whitney-U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Non-parametric test</a:t>
            </a:r>
          </a:p>
          <a:p>
            <a:r>
              <a:rPr lang="de-DE" dirty="0" err="1" smtClean="0"/>
              <a:t>Ordinal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non-normal </a:t>
            </a:r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metric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)</a:t>
            </a:r>
            <a:endParaRPr lang="en-US" dirty="0" smtClean="0"/>
          </a:p>
          <a:p>
            <a:r>
              <a:rPr lang="en-US" dirty="0" smtClean="0"/>
              <a:t>Computation of test:</a:t>
            </a:r>
          </a:p>
          <a:p>
            <a:endParaRPr lang="en-US" dirty="0" smtClean="0"/>
          </a:p>
          <a:p>
            <a:endParaRPr lang="en-US" dirty="0" smtClean="0"/>
          </a:p>
          <a:p>
            <a:pPr marL="2152650" lvl="1"/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baseline="30000" dirty="0" smtClean="0"/>
              <a:t>:</a:t>
            </a:r>
            <a:r>
              <a:rPr lang="en-US" dirty="0" smtClean="0"/>
              <a:t> Ranks in the sample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48</a:t>
            </a:fld>
            <a:endParaRPr lang="de-DE"/>
          </a:p>
        </p:txBody>
      </p:sp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626557"/>
              </p:ext>
            </p:extLst>
          </p:nvPr>
        </p:nvGraphicFramePr>
        <p:xfrm>
          <a:off x="2833903" y="3683028"/>
          <a:ext cx="351155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4" name="Formel" r:id="rId3" imgW="1612800" imgH="393480" progId="Equation.3">
                  <p:embed/>
                </p:oleObj>
              </mc:Choice>
              <mc:Fallback>
                <p:oleObj name="Formel" r:id="rId3" imgW="1612800" imgH="393480" progId="Equation.3">
                  <p:embed/>
                  <p:pic>
                    <p:nvPicPr>
                      <p:cNvPr id="5" name="Objek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903" y="3683028"/>
                        <a:ext cx="351155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2809852" y="5000636"/>
          <a:ext cx="1000132" cy="772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5" name="Formel" r:id="rId5" imgW="558720" imgH="431640" progId="Equation.3">
                  <p:embed/>
                </p:oleObj>
              </mc:Choice>
              <mc:Fallback>
                <p:oleObj name="Formel" r:id="rId5" imgW="558720" imgH="431640" progId="Equation.3">
                  <p:embed/>
                  <p:pic>
                    <p:nvPicPr>
                      <p:cNvPr id="6" name="Objek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52" y="5000636"/>
                        <a:ext cx="1000132" cy="772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58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difficulties of performance analyses</a:t>
            </a:r>
          </a:p>
          <a:p>
            <a:endParaRPr lang="en-US" dirty="0"/>
          </a:p>
          <a:p>
            <a:r>
              <a:rPr lang="en-US" dirty="0"/>
              <a:t>Evaluate performance analyses</a:t>
            </a:r>
          </a:p>
          <a:p>
            <a:endParaRPr lang="de-DE" dirty="0"/>
          </a:p>
          <a:p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impression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statistical</a:t>
            </a:r>
            <a:r>
              <a:rPr lang="de-DE" dirty="0"/>
              <a:t> </a:t>
            </a:r>
            <a:r>
              <a:rPr lang="de-DE" dirty="0" err="1"/>
              <a:t>tests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Performance Analysis?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Compare</a:t>
            </a:r>
            <a:r>
              <a:rPr lang="de-DE" dirty="0" smtClean="0"/>
              <a:t> alternatives</a:t>
            </a:r>
          </a:p>
          <a:p>
            <a:r>
              <a:rPr lang="de-DE" dirty="0" err="1" smtClean="0"/>
              <a:t>Understand</a:t>
            </a:r>
            <a:r>
              <a:rPr lang="de-DE" dirty="0" smtClean="0"/>
              <a:t> </a:t>
            </a:r>
            <a:r>
              <a:rPr lang="de-DE" dirty="0" err="1" smtClean="0"/>
              <a:t>influence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option</a:t>
            </a:r>
            <a:endParaRPr lang="en-US" dirty="0" smtClean="0"/>
          </a:p>
          <a:p>
            <a:r>
              <a:rPr lang="en-US" dirty="0" smtClean="0"/>
              <a:t>System tuning</a:t>
            </a:r>
          </a:p>
          <a:p>
            <a:r>
              <a:rPr lang="de-DE" dirty="0" err="1" smtClean="0"/>
              <a:t>Understand</a:t>
            </a:r>
            <a:r>
              <a:rPr lang="de-DE" dirty="0" smtClean="0"/>
              <a:t> relative </a:t>
            </a:r>
            <a:r>
              <a:rPr lang="de-DE" dirty="0" err="1" smtClean="0"/>
              <a:t>performance</a:t>
            </a:r>
            <a:r>
              <a:rPr lang="de-DE" dirty="0" smtClean="0"/>
              <a:t> (</a:t>
            </a:r>
            <a:r>
              <a:rPr lang="de-DE" dirty="0" err="1" smtClean="0"/>
              <a:t>over</a:t>
            </a:r>
            <a:r>
              <a:rPr lang="de-DE" dirty="0" smtClean="0"/>
              <a:t> time)</a:t>
            </a:r>
          </a:p>
          <a:p>
            <a:r>
              <a:rPr lang="de-DE" dirty="0" err="1" smtClean="0"/>
              <a:t>Understand</a:t>
            </a:r>
            <a:r>
              <a:rPr lang="de-DE" dirty="0" smtClean="0"/>
              <a:t> absolute </a:t>
            </a:r>
            <a:r>
              <a:rPr lang="de-DE" dirty="0" err="1" smtClean="0"/>
              <a:t>performance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single</a:t>
            </a:r>
            <a:r>
              <a:rPr lang="de-DE" dirty="0" smtClean="0"/>
              <a:t> </a:t>
            </a:r>
            <a:r>
              <a:rPr lang="de-DE" dirty="0" err="1" smtClean="0"/>
              <a:t>case</a:t>
            </a:r>
            <a:endParaRPr lang="de-DE" dirty="0" smtClean="0"/>
          </a:p>
          <a:p>
            <a:r>
              <a:rPr lang="de-DE" dirty="0" smtClean="0"/>
              <a:t>Set </a:t>
            </a:r>
            <a:r>
              <a:rPr lang="de-DE" dirty="0" err="1" smtClean="0"/>
              <a:t>expectations</a:t>
            </a:r>
            <a:r>
              <a:rPr lang="de-DE" dirty="0" smtClean="0"/>
              <a:t> (e.g., min/optimal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PC </a:t>
            </a:r>
            <a:r>
              <a:rPr lang="de-DE" dirty="0" err="1" smtClean="0"/>
              <a:t>games</a:t>
            </a:r>
            <a:r>
              <a:rPr lang="de-DE" dirty="0" smtClean="0"/>
              <a:t>)</a:t>
            </a:r>
          </a:p>
          <a:p>
            <a:r>
              <a:rPr lang="en-US" dirty="0" smtClean="0"/>
              <a:t>Analyze system behavior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Literature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dirty="0" smtClean="0"/>
              <a:t>David Lilja. </a:t>
            </a:r>
            <a:r>
              <a:rPr lang="de-DE" i="1" dirty="0" err="1" smtClean="0"/>
              <a:t>Measuring</a:t>
            </a:r>
            <a:r>
              <a:rPr lang="de-DE" i="1" dirty="0" smtClean="0"/>
              <a:t> Computer Performance: A </a:t>
            </a:r>
            <a:r>
              <a:rPr lang="de-DE" i="1" dirty="0" err="1" smtClean="0"/>
              <a:t>practitioner's</a:t>
            </a:r>
            <a:r>
              <a:rPr lang="de-DE" i="1" dirty="0" smtClean="0"/>
              <a:t> </a:t>
            </a:r>
            <a:r>
              <a:rPr lang="de-DE" i="1" dirty="0" err="1" smtClean="0"/>
              <a:t>guide</a:t>
            </a:r>
            <a:r>
              <a:rPr lang="de-DE" i="1" dirty="0" smtClean="0"/>
              <a:t>.</a:t>
            </a:r>
            <a:r>
              <a:rPr lang="en-US" dirty="0" smtClean="0"/>
              <a:t> Cambridge University Press. 2000.</a:t>
            </a:r>
          </a:p>
          <a:p>
            <a:pPr algn="just"/>
            <a:r>
              <a:rPr lang="en-US" dirty="0" smtClean="0"/>
              <a:t>Performance-Paper</a:t>
            </a:r>
          </a:p>
          <a:p>
            <a:pPr algn="just"/>
            <a:r>
              <a:rPr lang="en-US" dirty="0" err="1" smtClean="0"/>
              <a:t>Beliebiges</a:t>
            </a:r>
            <a:r>
              <a:rPr lang="en-US" dirty="0" smtClean="0"/>
              <a:t> </a:t>
            </a:r>
            <a:r>
              <a:rPr lang="en-US" dirty="0" err="1" smtClean="0"/>
              <a:t>Statistikbuch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50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Assignment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 excerpts of the following papers: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Do Professional Developers Comprehend Software</a:t>
            </a:r>
            <a:r>
              <a:rPr lang="en-US" dirty="0" smtClean="0"/>
              <a:t>? (Section II, skim Section III)</a:t>
            </a:r>
          </a:p>
          <a:p>
            <a:pPr lvl="1"/>
            <a:r>
              <a:rPr lang="en-US" dirty="0"/>
              <a:t>An Experiment About Static and Dynamic Type </a:t>
            </a:r>
            <a:r>
              <a:rPr lang="en-US" dirty="0" smtClean="0"/>
              <a:t>Systems </a:t>
            </a:r>
            <a:r>
              <a:rPr lang="en-US" dirty="0"/>
              <a:t>(Section </a:t>
            </a:r>
            <a:r>
              <a:rPr lang="en-US" dirty="0" smtClean="0"/>
              <a:t>4, </a:t>
            </a:r>
            <a:r>
              <a:rPr lang="en-US" dirty="0"/>
              <a:t>skim Section </a:t>
            </a:r>
            <a:r>
              <a:rPr lang="en-US" dirty="0" smtClean="0"/>
              <a:t>5)</a:t>
            </a:r>
          </a:p>
          <a:p>
            <a:r>
              <a:rPr lang="en-US" dirty="0" smtClean="0"/>
              <a:t>What do you think of the experiment</a:t>
            </a:r>
          </a:p>
          <a:p>
            <a:pPr lvl="1"/>
            <a:r>
              <a:rPr lang="en-US" dirty="0" smtClean="0"/>
              <a:t>What would you do in the same way? Why?</a:t>
            </a:r>
          </a:p>
          <a:p>
            <a:pPr lvl="1"/>
            <a:r>
              <a:rPr lang="en-US" dirty="0" smtClean="0"/>
              <a:t>What would you do differently? Why?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075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719137"/>
            <a:ext cx="8500657" cy="600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6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Techniques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Measurement</a:t>
            </a:r>
          </a:p>
          <a:p>
            <a:pPr lvl="1"/>
            <a:r>
              <a:rPr lang="en-US" dirty="0" smtClean="0"/>
              <a:t>No simplifying assumptions</a:t>
            </a:r>
          </a:p>
          <a:p>
            <a:pPr lvl="1"/>
            <a:r>
              <a:rPr lang="de-DE" dirty="0" smtClean="0"/>
              <a:t>Most </a:t>
            </a:r>
            <a:r>
              <a:rPr lang="de-DE" dirty="0" err="1" smtClean="0"/>
              <a:t>trustworthy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endParaRPr lang="de-DE" dirty="0" smtClean="0"/>
          </a:p>
          <a:p>
            <a:pPr lvl="1"/>
            <a:r>
              <a:rPr lang="de-DE" dirty="0" smtClean="0"/>
              <a:t>Inflexible,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selected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en-US" dirty="0" smtClean="0"/>
          </a:p>
          <a:p>
            <a:r>
              <a:rPr lang="en-US" dirty="0" smtClean="0"/>
              <a:t>Simulation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Flexible</a:t>
            </a:r>
          </a:p>
          <a:p>
            <a:r>
              <a:rPr lang="en-US" dirty="0" smtClean="0"/>
              <a:t>Analytical modeling</a:t>
            </a:r>
          </a:p>
          <a:p>
            <a:pPr lvl="1"/>
            <a:r>
              <a:rPr lang="de-DE" dirty="0" err="1" smtClean="0"/>
              <a:t>Mathematical</a:t>
            </a:r>
            <a:r>
              <a:rPr lang="de-DE" dirty="0" smtClean="0"/>
              <a:t> </a:t>
            </a:r>
            <a:r>
              <a:rPr lang="de-DE" dirty="0" err="1" smtClean="0"/>
              <a:t>description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pPr lvl="1"/>
            <a:r>
              <a:rPr lang="de-DE" dirty="0" smtClean="0"/>
              <a:t>Strong </a:t>
            </a:r>
            <a:r>
              <a:rPr lang="de-DE" dirty="0" err="1" smtClean="0"/>
              <a:t>abstraction</a:t>
            </a:r>
            <a:r>
              <a:rPr lang="de-DE" dirty="0" smtClean="0"/>
              <a:t>, </a:t>
            </a:r>
            <a:r>
              <a:rPr lang="de-DE" dirty="0" err="1" smtClean="0"/>
              <a:t>results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often</a:t>
            </a:r>
            <a:r>
              <a:rPr lang="de-DE" dirty="0" smtClean="0"/>
              <a:t> </a:t>
            </a:r>
            <a:r>
              <a:rPr lang="de-DE" dirty="0" err="1" smtClean="0"/>
              <a:t>unrealistic</a:t>
            </a:r>
            <a:endParaRPr lang="en-US" dirty="0" smtClean="0"/>
          </a:p>
          <a:p>
            <a:pPr lvl="1"/>
            <a:r>
              <a:rPr lang="de-DE" dirty="0" err="1" smtClean="0"/>
              <a:t>Especially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early</a:t>
            </a:r>
            <a:r>
              <a:rPr lang="de-DE" dirty="0" smtClean="0"/>
              <a:t> </a:t>
            </a:r>
            <a:r>
              <a:rPr lang="de-DE" dirty="0" err="1" smtClean="0"/>
              <a:t>validation</a:t>
            </a:r>
            <a:endParaRPr lang="en-US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Benchmark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Exectute</a:t>
            </a:r>
            <a:r>
              <a:rPr lang="en-US" dirty="0" smtClean="0"/>
              <a:t> existing programs on existing hardware components in realistic environment (no simulation)</a:t>
            </a:r>
          </a:p>
          <a:p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,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consumption</a:t>
            </a:r>
            <a:r>
              <a:rPr lang="de-DE" dirty="0" smtClean="0"/>
              <a:t>, etc.</a:t>
            </a:r>
          </a:p>
          <a:p>
            <a:r>
              <a:rPr lang="de-DE" dirty="0" smtClean="0"/>
              <a:t>Can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automated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human </a:t>
            </a:r>
            <a:r>
              <a:rPr lang="de-DE" dirty="0" err="1" smtClean="0"/>
              <a:t>influence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Benchmark -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3DMark (Graphics </a:t>
            </a:r>
            <a:r>
              <a:rPr lang="de-DE" dirty="0" err="1" smtClean="0"/>
              <a:t>chip</a:t>
            </a:r>
            <a:r>
              <a:rPr lang="de-DE" dirty="0" smtClean="0"/>
              <a:t>)</a:t>
            </a:r>
          </a:p>
          <a:p>
            <a:r>
              <a:rPr lang="de-DE" dirty="0" smtClean="0"/>
              <a:t>TCP-H (Datawarehouse)</a:t>
            </a:r>
          </a:p>
          <a:p>
            <a:r>
              <a:rPr lang="de-DE" dirty="0" smtClean="0"/>
              <a:t>TCP-C (On-line </a:t>
            </a:r>
            <a:r>
              <a:rPr lang="de-DE" dirty="0" err="1"/>
              <a:t>transaction</a:t>
            </a:r>
            <a:r>
              <a:rPr lang="de-DE" dirty="0"/>
              <a:t> </a:t>
            </a:r>
            <a:r>
              <a:rPr lang="de-DE" dirty="0" err="1"/>
              <a:t>processing</a:t>
            </a:r>
            <a:r>
              <a:rPr lang="de-DE" dirty="0" smtClean="0"/>
              <a:t>)</a:t>
            </a:r>
          </a:p>
          <a:p>
            <a:r>
              <a:rPr lang="de-DE" dirty="0" err="1" smtClean="0"/>
              <a:t>Sintel</a:t>
            </a:r>
            <a:r>
              <a:rPr lang="de-DE" dirty="0" smtClean="0"/>
              <a:t> (Video </a:t>
            </a:r>
            <a:r>
              <a:rPr lang="de-DE" dirty="0" err="1" smtClean="0"/>
              <a:t>encoder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1994</Words>
  <Application>Microsoft Office PowerPoint</Application>
  <PresentationFormat>Breitbild</PresentationFormat>
  <Paragraphs>505</Paragraphs>
  <Slides>51</Slides>
  <Notes>12</Notes>
  <HiddenSlides>4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Symbol</vt:lpstr>
      <vt:lpstr>Larissa-Design</vt:lpstr>
      <vt:lpstr>Formel</vt:lpstr>
      <vt:lpstr>Empirical Software Engineering</vt:lpstr>
      <vt:lpstr>Overview</vt:lpstr>
      <vt:lpstr>Task</vt:lpstr>
      <vt:lpstr>Goals</vt:lpstr>
      <vt:lpstr>Why Performance Analysis?</vt:lpstr>
      <vt:lpstr>PowerPoint-Präsentation</vt:lpstr>
      <vt:lpstr>Analysis Techniques</vt:lpstr>
      <vt:lpstr>Benchmark</vt:lpstr>
      <vt:lpstr>Benchmark - Examples</vt:lpstr>
      <vt:lpstr>What Can We Measure?</vt:lpstr>
      <vt:lpstr>PowerPoint-Präsentation</vt:lpstr>
      <vt:lpstr>Criteria</vt:lpstr>
      <vt:lpstr>Confounding Parameters</vt:lpstr>
      <vt:lpstr>PowerPoint-Präsentation</vt:lpstr>
      <vt:lpstr>Typical: Best Measurement</vt:lpstr>
      <vt:lpstr>Arithmetic Mean</vt:lpstr>
      <vt:lpstr>Median</vt:lpstr>
      <vt:lpstr>Median or Arithmetic Mean?</vt:lpstr>
      <vt:lpstr>Look At Data</vt:lpstr>
      <vt:lpstr>Histograms</vt:lpstr>
      <vt:lpstr>Boxplots</vt:lpstr>
      <vt:lpstr>Violin-Plot</vt:lpstr>
      <vt:lpstr>Recap</vt:lpstr>
      <vt:lpstr>Measurement Model</vt:lpstr>
      <vt:lpstr>Error Model</vt:lpstr>
      <vt:lpstr>Normal Distribution</vt:lpstr>
      <vt:lpstr>Dispersion</vt:lpstr>
      <vt:lpstr>Standard Deviation</vt:lpstr>
      <vt:lpstr>Standard Deviation</vt:lpstr>
      <vt:lpstr>Use cases for Standard Deviation</vt:lpstr>
      <vt:lpstr>Variance</vt:lpstr>
      <vt:lpstr>Konfidenzintervall</vt:lpstr>
      <vt:lpstr>Konfidenzintervall: Bedeutung</vt:lpstr>
      <vt:lpstr>Konfidenzintervall: Anwendung</vt:lpstr>
      <vt:lpstr>Accuracy vs. Precision</vt:lpstr>
      <vt:lpstr>Random vs. Systematic Errors</vt:lpstr>
      <vt:lpstr>Significance Tests</vt:lpstr>
      <vt:lpstr>T-Test by Hand (1)</vt:lpstr>
      <vt:lpstr>T-Test by Hand (2)</vt:lpstr>
      <vt:lpstr>T-Test</vt:lpstr>
      <vt:lpstr>T-Test: Result</vt:lpstr>
      <vt:lpstr>T-Test: Conclusion</vt:lpstr>
      <vt:lpstr>One-tailed vs. Two-tailed</vt:lpstr>
      <vt:lpstr>T-Test: R</vt:lpstr>
      <vt:lpstr>Types of errors</vt:lpstr>
      <vt:lpstr>T-Test: Variants</vt:lpstr>
      <vt:lpstr>T-Test: Prerequisits</vt:lpstr>
      <vt:lpstr>Mann-Whitney-U</vt:lpstr>
      <vt:lpstr>Goals</vt:lpstr>
      <vt:lpstr>Literature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Janet</dc:creator>
  <cp:lastModifiedBy>Janet</cp:lastModifiedBy>
  <cp:revision>1129</cp:revision>
  <dcterms:modified xsi:type="dcterms:W3CDTF">2019-11-13T11:05:06Z</dcterms:modified>
</cp:coreProperties>
</file>