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377" r:id="rId2"/>
    <p:sldId id="378" r:id="rId3"/>
    <p:sldId id="398" r:id="rId4"/>
    <p:sldId id="395" r:id="rId5"/>
    <p:sldId id="305" r:id="rId6"/>
    <p:sldId id="317" r:id="rId7"/>
    <p:sldId id="304" r:id="rId8"/>
    <p:sldId id="388" r:id="rId9"/>
    <p:sldId id="396" r:id="rId10"/>
    <p:sldId id="390" r:id="rId11"/>
    <p:sldId id="391" r:id="rId12"/>
    <p:sldId id="392" r:id="rId13"/>
    <p:sldId id="393" r:id="rId14"/>
    <p:sldId id="394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71" r:id="rId25"/>
    <p:sldId id="353" r:id="rId26"/>
    <p:sldId id="397" r:id="rId27"/>
    <p:sldId id="373" r:id="rId28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3A64"/>
    <a:srgbClr val="7F0055"/>
    <a:srgbClr val="AB9D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810" autoAdjust="0"/>
  </p:normalViewPr>
  <p:slideViewPr>
    <p:cSldViewPr>
      <p:cViewPr varScale="1">
        <p:scale>
          <a:sx n="82" d="100"/>
          <a:sy n="82" d="100"/>
        </p:scale>
        <p:origin x="990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9453845-66D4-43A8-90C7-2E3B483ADB04}" type="datetimeFigureOut">
              <a:rPr lang="de-DE"/>
              <a:pPr>
                <a:defRPr/>
              </a:pPr>
              <a:t>12.11.2019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D858410-70D3-450E-8867-62600B58CA6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50281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 eaLnBrk="1" hangingPunct="1">
              <a:spcBef>
                <a:spcPct val="0"/>
              </a:spcBef>
            </a:pPr>
            <a:r>
              <a:rPr lang="de-DE" dirty="0"/>
              <a:t>1 : 1</a:t>
            </a:r>
          </a:p>
          <a:p>
            <a:pPr eaLnBrk="1" hangingPunct="1">
              <a:spcBef>
                <a:spcPct val="0"/>
              </a:spcBef>
            </a:pPr>
            <a:endParaRPr lang="de-DE" dirty="0"/>
          </a:p>
        </p:txBody>
      </p:sp>
      <p:sp>
        <p:nvSpPr>
          <p:cNvPr id="15363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97FEC0-0E33-4350-92CC-81232F825F33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2970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Geschätzte Zeit:</a:t>
            </a:r>
          </a:p>
          <a:p>
            <a:pPr>
              <a:spcBef>
                <a:spcPct val="0"/>
              </a:spcBef>
            </a:pPr>
            <a:r>
              <a:rPr lang="de-DE" dirty="0"/>
              <a:t>2:43</a:t>
            </a:r>
          </a:p>
          <a:p>
            <a:pPr>
              <a:spcBef>
                <a:spcPct val="0"/>
              </a:spcBef>
            </a:pPr>
            <a:endParaRPr lang="de-DE" dirty="0"/>
          </a:p>
        </p:txBody>
      </p:sp>
      <p:sp>
        <p:nvSpPr>
          <p:cNvPr id="6144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D1CA19E-26AA-4B2C-8C38-338F562C5731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46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2:43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6144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D1CA19E-26AA-4B2C-8C38-338F562C5731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083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In </a:t>
            </a:r>
            <a:r>
              <a:rPr lang="de-DE" dirty="0" err="1"/>
              <a:t>Enclipse</a:t>
            </a:r>
            <a:r>
              <a:rPr lang="de-DE" dirty="0"/>
              <a:t> zeigen inkl. Fehler, wenn von </a:t>
            </a:r>
            <a:r>
              <a:rPr lang="de-DE" dirty="0" err="1"/>
              <a:t>static</a:t>
            </a:r>
            <a:r>
              <a:rPr lang="de-DE" dirty="0"/>
              <a:t> auf nicht </a:t>
            </a:r>
            <a:r>
              <a:rPr lang="de-DE" dirty="0" err="1"/>
              <a:t>static</a:t>
            </a:r>
            <a:r>
              <a:rPr lang="de-DE" dirty="0"/>
              <a:t> zugegriffen wird</a:t>
            </a:r>
          </a:p>
          <a:p>
            <a:pPr>
              <a:spcBef>
                <a:spcPct val="0"/>
              </a:spcBef>
            </a:pPr>
            <a:endParaRPr lang="de-DE" dirty="0"/>
          </a:p>
          <a:p>
            <a:pPr>
              <a:spcBef>
                <a:spcPct val="0"/>
              </a:spcBef>
            </a:pPr>
            <a:r>
              <a:rPr lang="de-DE" dirty="0"/>
              <a:t>Geschätzte Zeit:</a:t>
            </a:r>
          </a:p>
          <a:p>
            <a:pPr>
              <a:spcBef>
                <a:spcPct val="0"/>
              </a:spcBef>
            </a:pPr>
            <a:r>
              <a:rPr lang="de-DE" dirty="0"/>
              <a:t>5:48</a:t>
            </a:r>
          </a:p>
          <a:p>
            <a:pPr>
              <a:spcBef>
                <a:spcPct val="0"/>
              </a:spcBef>
            </a:pPr>
            <a:endParaRPr lang="de-DE" dirty="0"/>
          </a:p>
        </p:txBody>
      </p:sp>
      <p:sp>
        <p:nvSpPr>
          <p:cNvPr id="6349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9F5490D-C1E9-47A5-A131-D1F8BEDD6767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843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B;A;A;B;B;B;A</a:t>
            </a:r>
          </a:p>
          <a:p>
            <a:pPr>
              <a:spcBef>
                <a:spcPct val="0"/>
              </a:spcBef>
            </a:pPr>
            <a:endParaRPr lang="de-DE" dirty="0"/>
          </a:p>
          <a:p>
            <a:pPr>
              <a:spcBef>
                <a:spcPct val="0"/>
              </a:spcBef>
            </a:pPr>
            <a:endParaRPr lang="de-DE" dirty="0"/>
          </a:p>
        </p:txBody>
      </p:sp>
      <p:sp>
        <p:nvSpPr>
          <p:cNvPr id="6963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099BBBA-D2B6-4C2A-B1D4-C92008C3C973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0056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0 : 57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60419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5D8D43A-E10F-4F17-9559-DDD62E4A44AC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5244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1 : 58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62467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596656D-CE44-4561-9130-59BF66E21ADD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6329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 dirty="0"/>
              <a:t>3 : 1h</a:t>
            </a:r>
          </a:p>
          <a:p>
            <a:pPr>
              <a:spcBef>
                <a:spcPct val="0"/>
              </a:spcBef>
            </a:pPr>
            <a:endParaRPr lang="de-DE" dirty="0" smtClean="0"/>
          </a:p>
          <a:p>
            <a:pPr>
              <a:spcBef>
                <a:spcPct val="0"/>
              </a:spcBef>
            </a:pPr>
            <a:r>
              <a:rPr lang="de-DE" dirty="0" smtClean="0"/>
              <a:t>Beispiel mit</a:t>
            </a:r>
            <a:r>
              <a:rPr lang="de-DE" baseline="0" dirty="0" smtClean="0"/>
              <a:t> leerem Array zeigen</a:t>
            </a:r>
            <a:endParaRPr lang="de-DE" dirty="0"/>
          </a:p>
        </p:txBody>
      </p:sp>
      <p:sp>
        <p:nvSpPr>
          <p:cNvPr id="6451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E3E34C4-4658-4858-AF1E-8D8F5DC4D764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0045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2 : 1h2</a:t>
            </a:r>
          </a:p>
          <a:p>
            <a:pPr>
              <a:spcBef>
                <a:spcPct val="0"/>
              </a:spcBef>
            </a:pPr>
            <a:endParaRPr lang="de-DE"/>
          </a:p>
          <a:p>
            <a:pPr>
              <a:spcBef>
                <a:spcPct val="0"/>
              </a:spcBef>
            </a:pPr>
            <a:r>
              <a:rPr lang="de-DE"/>
              <a:t>An Tafel: Speicher reservieren vs. Objekte initialisieren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6656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D506895-BA6A-4E49-88CC-8A7E764184F3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1529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2 : 1h4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6861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F4D6175-8070-4745-9E41-6F4BE8AD1753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9285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 dirty="0"/>
              <a:t>6 : 1h10</a:t>
            </a:r>
          </a:p>
          <a:p>
            <a:pPr>
              <a:spcBef>
                <a:spcPct val="0"/>
              </a:spcBef>
            </a:pPr>
            <a:endParaRPr lang="de-DE" dirty="0"/>
          </a:p>
          <a:p>
            <a:pPr>
              <a:spcBef>
                <a:spcPct val="0"/>
              </a:spcBef>
            </a:pPr>
            <a:r>
              <a:rPr lang="de-DE" dirty="0"/>
              <a:t>In </a:t>
            </a:r>
            <a:r>
              <a:rPr lang="de-DE" dirty="0" err="1"/>
              <a:t>Eclipse</a:t>
            </a:r>
            <a:r>
              <a:rPr lang="de-DE" dirty="0"/>
              <a:t> zeigen, wie man mit mehrdimensionalen Arrays umgeht</a:t>
            </a:r>
          </a:p>
          <a:p>
            <a:pPr>
              <a:spcBef>
                <a:spcPct val="0"/>
              </a:spcBef>
            </a:pPr>
            <a:endParaRPr lang="de-DE" dirty="0" smtClean="0"/>
          </a:p>
          <a:p>
            <a:pPr>
              <a:spcBef>
                <a:spcPct val="0"/>
              </a:spcBef>
            </a:pPr>
            <a:r>
              <a:rPr lang="de-DE" dirty="0" smtClean="0"/>
              <a:t>Note: </a:t>
            </a:r>
            <a:r>
              <a:rPr lang="de-DE" dirty="0" err="1" smtClean="0"/>
              <a:t>Here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where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many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many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students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get</a:t>
            </a:r>
            <a:r>
              <a:rPr lang="de-DE" baseline="0" dirty="0" smtClean="0"/>
              <a:t> off. </a:t>
            </a:r>
            <a:r>
              <a:rPr lang="de-DE" baseline="0" dirty="0" err="1" smtClean="0"/>
              <a:t>Don‘t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those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go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practice</a:t>
            </a:r>
            <a:r>
              <a:rPr lang="de-DE" baseline="0" dirty="0" smtClean="0"/>
              <a:t>!</a:t>
            </a:r>
            <a:endParaRPr lang="de-DE" dirty="0"/>
          </a:p>
        </p:txBody>
      </p:sp>
      <p:sp>
        <p:nvSpPr>
          <p:cNvPr id="70659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918D1E9-EA28-41DA-9CA1-0DDCFEEB8E7F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445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Studierende fragen</a:t>
            </a:r>
          </a:p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2 : 3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0688A20-B5F7-48B6-B2D9-F5CF03E45132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3388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Erklären warum nur innerstes Array zusammenhängend im Speicher liegt</a:t>
            </a:r>
          </a:p>
          <a:p>
            <a:pPr>
              <a:spcBef>
                <a:spcPct val="0"/>
              </a:spcBef>
            </a:pPr>
            <a:r>
              <a:rPr lang="de-DE"/>
              <a:t>Beispiel für nicht rechteckiges Array und Probleme in Eclipse aufzeigen</a:t>
            </a:r>
          </a:p>
          <a:p>
            <a:pPr>
              <a:spcBef>
                <a:spcPct val="0"/>
              </a:spcBef>
            </a:pPr>
            <a:endParaRPr lang="de-DE"/>
          </a:p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6 : 1h16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72707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0C6C169-36CF-4C7B-9936-E03B64994E53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008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Mit Studierenden an </a:t>
            </a:r>
            <a:r>
              <a:rPr lang="de-DE" dirty="0" err="1"/>
              <a:t>Eclipse</a:t>
            </a:r>
            <a:r>
              <a:rPr lang="de-DE" dirty="0"/>
              <a:t> Klasse </a:t>
            </a:r>
            <a:r>
              <a:rPr lang="de-DE" dirty="0" err="1"/>
              <a:t>myString</a:t>
            </a:r>
            <a:r>
              <a:rPr lang="de-DE" dirty="0"/>
              <a:t> entwickeln</a:t>
            </a:r>
          </a:p>
          <a:p>
            <a:pPr>
              <a:spcBef>
                <a:spcPct val="0"/>
              </a:spcBef>
            </a:pPr>
            <a:endParaRPr lang="de-DE" dirty="0"/>
          </a:p>
          <a:p>
            <a:pPr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 dirty="0"/>
              <a:t>6 : 1h22</a:t>
            </a:r>
          </a:p>
          <a:p>
            <a:pPr>
              <a:spcBef>
                <a:spcPct val="0"/>
              </a:spcBef>
            </a:pPr>
            <a:endParaRPr lang="de-DE" dirty="0"/>
          </a:p>
        </p:txBody>
      </p:sp>
      <p:sp>
        <p:nvSpPr>
          <p:cNvPr id="7475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0C78ABF-0C4C-4333-9D01-941767C5F973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536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2 : 1h24</a:t>
            </a:r>
          </a:p>
          <a:p>
            <a:pPr>
              <a:spcBef>
                <a:spcPct val="0"/>
              </a:spcBef>
            </a:pPr>
            <a:endParaRPr lang="de-DE"/>
          </a:p>
          <a:p>
            <a:pPr>
              <a:spcBef>
                <a:spcPct val="0"/>
              </a:spcBef>
            </a:pPr>
            <a:r>
              <a:rPr lang="de-DE"/>
              <a:t>Erklären, warum manchmal „==„ stimmt und manchmal nicht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7680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748FCCE-44FE-4578-A8E1-A644FA5CB7DD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0864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0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b="1" dirty="0"/>
              <a:t>1.</a:t>
            </a:r>
          </a:p>
          <a:p>
            <a:pPr>
              <a:spcBef>
                <a:spcPct val="0"/>
              </a:spcBef>
            </a:pPr>
            <a:r>
              <a:rPr lang="de-DE" b="1" dirty="0" err="1"/>
              <a:t>int</a:t>
            </a:r>
            <a:r>
              <a:rPr lang="de-DE" b="1" dirty="0"/>
              <a:t> </a:t>
            </a:r>
            <a:r>
              <a:rPr lang="de-DE" b="1" dirty="0" err="1"/>
              <a:t>average</a:t>
            </a:r>
            <a:r>
              <a:rPr lang="de-DE" b="1" dirty="0"/>
              <a:t>(</a:t>
            </a:r>
            <a:r>
              <a:rPr lang="de-DE" b="1" dirty="0" err="1"/>
              <a:t>int</a:t>
            </a:r>
            <a:r>
              <a:rPr lang="de-DE" b="1" dirty="0"/>
              <a:t>[] </a:t>
            </a:r>
            <a:r>
              <a:rPr lang="de-DE" b="1" dirty="0" err="1"/>
              <a:t>data</a:t>
            </a:r>
            <a:r>
              <a:rPr lang="de-DE" b="1" dirty="0"/>
              <a:t>){</a:t>
            </a:r>
          </a:p>
          <a:p>
            <a:pPr>
              <a:spcBef>
                <a:spcPct val="0"/>
              </a:spcBef>
            </a:pPr>
            <a:r>
              <a:rPr lang="de-DE" b="1" dirty="0" err="1"/>
              <a:t>int</a:t>
            </a:r>
            <a:r>
              <a:rPr lang="de-DE" b="1" dirty="0"/>
              <a:t> </a:t>
            </a:r>
            <a:r>
              <a:rPr lang="de-DE" b="1" dirty="0" err="1"/>
              <a:t>sum</a:t>
            </a:r>
            <a:r>
              <a:rPr lang="de-DE" b="1" dirty="0"/>
              <a:t> = 0;</a:t>
            </a:r>
          </a:p>
          <a:p>
            <a:pPr>
              <a:spcBef>
                <a:spcPct val="0"/>
              </a:spcBef>
            </a:pPr>
            <a:r>
              <a:rPr lang="de-DE" b="1" dirty="0" err="1"/>
              <a:t>for</a:t>
            </a:r>
            <a:r>
              <a:rPr lang="de-DE" b="1" dirty="0"/>
              <a:t>(</a:t>
            </a:r>
            <a:r>
              <a:rPr lang="de-DE" b="1" dirty="0" err="1"/>
              <a:t>int</a:t>
            </a:r>
            <a:r>
              <a:rPr lang="de-DE" b="1" dirty="0"/>
              <a:t> i = 0; i &lt; </a:t>
            </a:r>
            <a:r>
              <a:rPr lang="de-DE" b="1" dirty="0" err="1"/>
              <a:t>data.length</a:t>
            </a:r>
            <a:r>
              <a:rPr lang="de-DE" b="1" dirty="0"/>
              <a:t>; ++i) {</a:t>
            </a:r>
          </a:p>
          <a:p>
            <a:pPr>
              <a:spcBef>
                <a:spcPct val="0"/>
              </a:spcBef>
            </a:pPr>
            <a:r>
              <a:rPr lang="de-DE" dirty="0" err="1"/>
              <a:t>sum</a:t>
            </a:r>
            <a:r>
              <a:rPr lang="de-DE" dirty="0"/>
              <a:t> += </a:t>
            </a:r>
            <a:r>
              <a:rPr lang="de-DE" dirty="0" err="1"/>
              <a:t>data</a:t>
            </a:r>
            <a:r>
              <a:rPr lang="de-DE" dirty="0"/>
              <a:t>[i];</a:t>
            </a:r>
          </a:p>
          <a:p>
            <a:pPr>
              <a:spcBef>
                <a:spcPct val="0"/>
              </a:spcBef>
            </a:pPr>
            <a:r>
              <a:rPr lang="de-DE" dirty="0"/>
              <a:t>}</a:t>
            </a:r>
          </a:p>
          <a:p>
            <a:pPr>
              <a:spcBef>
                <a:spcPct val="0"/>
              </a:spcBef>
            </a:pPr>
            <a:r>
              <a:rPr lang="de-DE" b="1" dirty="0" err="1"/>
              <a:t>return</a:t>
            </a:r>
            <a:r>
              <a:rPr lang="de-DE" b="1" dirty="0"/>
              <a:t> </a:t>
            </a:r>
            <a:r>
              <a:rPr lang="de-DE" b="1" dirty="0" err="1"/>
              <a:t>sum</a:t>
            </a:r>
            <a:r>
              <a:rPr lang="de-DE" b="1" dirty="0"/>
              <a:t> / </a:t>
            </a:r>
            <a:r>
              <a:rPr lang="de-DE" b="1" dirty="0" err="1"/>
              <a:t>data.length</a:t>
            </a:r>
            <a:r>
              <a:rPr lang="de-DE" b="1" dirty="0"/>
              <a:t>;</a:t>
            </a:r>
          </a:p>
          <a:p>
            <a:pPr>
              <a:spcBef>
                <a:spcPct val="0"/>
              </a:spcBef>
            </a:pPr>
            <a:r>
              <a:rPr lang="de-DE" dirty="0"/>
              <a:t>}</a:t>
            </a:r>
          </a:p>
          <a:p>
            <a:pPr>
              <a:spcBef>
                <a:spcPct val="0"/>
              </a:spcBef>
            </a:pPr>
            <a:r>
              <a:rPr lang="de-DE" dirty="0"/>
              <a:t>2.</a:t>
            </a:r>
          </a:p>
          <a:p>
            <a:pPr>
              <a:spcBef>
                <a:spcPct val="0"/>
              </a:spcBef>
            </a:pPr>
            <a:r>
              <a:rPr lang="de-DE" dirty="0"/>
              <a:t>+**++*</a:t>
            </a:r>
          </a:p>
          <a:p>
            <a:pPr>
              <a:spcBef>
                <a:spcPct val="0"/>
              </a:spcBef>
            </a:pPr>
            <a:endParaRPr lang="de-DE" dirty="0"/>
          </a:p>
          <a:p>
            <a:pPr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 dirty="0"/>
              <a:t>5 : 1h33</a:t>
            </a:r>
          </a:p>
          <a:p>
            <a:pPr>
              <a:spcBef>
                <a:spcPct val="0"/>
              </a:spcBef>
            </a:pPr>
            <a:endParaRPr lang="de-DE" dirty="0"/>
          </a:p>
        </p:txBody>
      </p:sp>
      <p:sp>
        <p:nvSpPr>
          <p:cNvPr id="78851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4189362-A521-4AAF-AC2D-C9D5AC2C17DA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8460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1 : 1h26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82947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AA2145B-A6C7-428A-807F-14DC1906C5DD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1705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1 : 1h27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8499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A0EEB0-F9A4-4897-8B06-9ED4F8A67705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234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Studierende fragen</a:t>
            </a:r>
          </a:p>
          <a:p>
            <a:pPr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 dirty="0"/>
              <a:t>2 : 5</a:t>
            </a:r>
          </a:p>
          <a:p>
            <a:pPr>
              <a:spcBef>
                <a:spcPct val="0"/>
              </a:spcBef>
            </a:pPr>
            <a:endParaRPr lang="de-DE" dirty="0"/>
          </a:p>
        </p:txBody>
      </p:sp>
      <p:sp>
        <p:nvSpPr>
          <p:cNvPr id="2048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A9B7927-0003-4CEB-9410-CDF135212D22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716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2 : 3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1843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B90A39C-C195-49E6-86C2-CFB4F4AE6362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880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2 : 5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2048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42B335D-AA90-49B0-9F3B-9A38FB3019BF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586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/>
              <a:t>1 : 12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2560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BCC3BDB-40C3-447C-A4D8-CAC1375D01D3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307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0:39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57347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4E8D531-076B-4835-BA72-12174FD5710F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506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 dirty="0"/>
              <a:t>Zeit Folie : Zeit Gesamt (geschätzt)</a:t>
            </a:r>
          </a:p>
          <a:p>
            <a:pPr>
              <a:spcBef>
                <a:spcPct val="0"/>
              </a:spcBef>
            </a:pPr>
            <a:r>
              <a:rPr lang="de-DE" dirty="0"/>
              <a:t>4 : </a:t>
            </a:r>
            <a:r>
              <a:rPr lang="de-DE" dirty="0" smtClean="0"/>
              <a:t>21</a:t>
            </a:r>
          </a:p>
          <a:p>
            <a:pPr>
              <a:spcBef>
                <a:spcPct val="0"/>
              </a:spcBef>
            </a:pPr>
            <a:endParaRPr lang="de-DE" dirty="0" smtClean="0"/>
          </a:p>
          <a:p>
            <a:pPr>
              <a:spcBef>
                <a:spcPct val="0"/>
              </a:spcBef>
            </a:pPr>
            <a:r>
              <a:rPr lang="de-DE" dirty="0" err="1" smtClean="0"/>
              <a:t>Remember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that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class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template</a:t>
            </a:r>
            <a:r>
              <a:rPr lang="de-DE" baseline="0" dirty="0" smtClean="0"/>
              <a:t>. I </a:t>
            </a:r>
            <a:r>
              <a:rPr lang="de-DE" baseline="0" dirty="0" err="1" smtClean="0"/>
              <a:t>cannot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template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old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.</a:t>
            </a:r>
          </a:p>
          <a:p>
            <a:pPr>
              <a:spcBef>
                <a:spcPct val="0"/>
              </a:spcBef>
            </a:pPr>
            <a:endParaRPr lang="de-DE" baseline="0" dirty="0" smtClean="0"/>
          </a:p>
        </p:txBody>
      </p:sp>
      <p:sp>
        <p:nvSpPr>
          <p:cNvPr id="35843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3E505B1-52B8-4FA1-ADF8-5B6874458AD1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661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de-DE"/>
              <a:t>Geschätzte Zeit:</a:t>
            </a:r>
          </a:p>
          <a:p>
            <a:pPr>
              <a:spcBef>
                <a:spcPct val="0"/>
              </a:spcBef>
            </a:pPr>
            <a:r>
              <a:rPr lang="de-DE"/>
              <a:t>2:41</a:t>
            </a:r>
          </a:p>
          <a:p>
            <a:pPr>
              <a:spcBef>
                <a:spcPct val="0"/>
              </a:spcBef>
            </a:pPr>
            <a:endParaRPr lang="de-DE"/>
          </a:p>
        </p:txBody>
      </p:sp>
      <p:sp>
        <p:nvSpPr>
          <p:cNvPr id="59395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86F8AEC-8922-4132-B691-B3B03951958E}" type="slidenum">
              <a:rPr lang="de-DE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de-D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01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3B6F57-2EA7-4CC1-A3DF-B58F19067604}" type="datetime1">
              <a:rPr lang="de-DE"/>
              <a:pPr>
                <a:defRPr/>
              </a:pPr>
              <a:t>12.11.2019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45006F-2CE2-451C-A17D-9E81B33952F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92A161-8BD6-408C-95AE-1E31A8B082E7}" type="datetime1">
              <a:rPr lang="de-DE"/>
              <a:pPr>
                <a:defRPr/>
              </a:pPr>
              <a:t>12.11.2019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1EBE0-0647-4241-AC04-FA2305430A2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43F703-9531-414A-A0E4-24DE0B7C72E6}" type="datetime1">
              <a:rPr lang="de-DE"/>
              <a:pPr>
                <a:defRPr/>
              </a:pPr>
              <a:t>12.11.2019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E0F997-068D-4CC4-9C22-307E8A5EEFA0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C0B835-A752-45D1-9523-FC4853EFA0EE}" type="datetime1">
              <a:rPr lang="de-DE"/>
              <a:pPr>
                <a:defRPr/>
              </a:pPr>
              <a:t>12.11.2019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678FB-3A5A-4AE1-A878-F137DAA2DAD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CE83B-AE54-4671-8873-88BE09F7D48B}" type="datetime1">
              <a:rPr lang="de-DE"/>
              <a:pPr>
                <a:defRPr/>
              </a:pPr>
              <a:t>12.11.2019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4251A-F674-4E34-84C8-A3B76C8D5F1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0C37A3-3397-450E-A35F-9CBF5FE5C240}" type="datetime1">
              <a:rPr lang="de-DE"/>
              <a:pPr>
                <a:defRPr/>
              </a:pPr>
              <a:t>12.11.2019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9CDFC-21C6-4271-B10E-2D8AEBD3C87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B4DAD-C3AE-441C-9ADC-F3C95AC51818}" type="datetime1">
              <a:rPr lang="de-DE"/>
              <a:pPr>
                <a:defRPr/>
              </a:pPr>
              <a:t>12.11.2019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DC1D1F-43E9-4089-9B7A-B34ADCFE086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A05902-99D7-40E5-8AA4-5937911A0428}" type="datetime1">
              <a:rPr lang="de-DE"/>
              <a:pPr>
                <a:defRPr/>
              </a:pPr>
              <a:t>12.11.2019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038ACF-3ED0-492B-840A-C24D45A6B68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062ED1-F7DF-4200-843E-8BF0FA2F60E8}" type="datetime1">
              <a:rPr lang="de-DE"/>
              <a:pPr>
                <a:defRPr/>
              </a:pPr>
              <a:t>12.11.2019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98C7D8-9ABC-4120-8615-E0C3C50B4BA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3" y="20961"/>
            <a:ext cx="12185791" cy="6872555"/>
          </a:xfrm>
          <a:prstGeom prst="rect">
            <a:avLst/>
          </a:prstGeom>
        </p:spPr>
      </p:pic>
      <p:sp>
        <p:nvSpPr>
          <p:cNvPr id="12" name="Rechteck 6"/>
          <p:cNvSpPr/>
          <p:nvPr userDrawn="1"/>
        </p:nvSpPr>
        <p:spPr>
          <a:xfrm>
            <a:off x="1919536" y="127382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rgbClr val="AB9DDB"/>
                </a:solidFill>
              </a:rPr>
              <a:t>Software</a:t>
            </a:r>
            <a:r>
              <a:rPr lang="de-DE" sz="1100" baseline="0" dirty="0">
                <a:solidFill>
                  <a:srgbClr val="AB9DDB"/>
                </a:solidFill>
              </a:rPr>
              <a:t> </a:t>
            </a:r>
            <a:r>
              <a:rPr lang="de-DE" sz="110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2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12.11.2019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2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>
                <a:solidFill>
                  <a:srgbClr val="AB9DDB"/>
                </a:solidFill>
              </a:defRPr>
            </a:lvl1pPr>
            <a:lvl2pPr>
              <a:defRPr sz="2400">
                <a:solidFill>
                  <a:srgbClr val="AB9DDB"/>
                </a:solidFill>
              </a:defRPr>
            </a:lvl2pPr>
            <a:lvl3pPr>
              <a:defRPr sz="1800">
                <a:solidFill>
                  <a:srgbClr val="AB9DDB"/>
                </a:solidFill>
              </a:defRPr>
            </a:lvl3pPr>
            <a:lvl4pPr>
              <a:defRPr sz="1600">
                <a:solidFill>
                  <a:srgbClr val="AB9DDB"/>
                </a:solidFill>
              </a:defRPr>
            </a:lvl4pPr>
            <a:lvl5pPr>
              <a:defRPr sz="1600">
                <a:solidFill>
                  <a:srgbClr val="AB9DDB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2135560" y="836714"/>
            <a:ext cx="9793088" cy="643979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579659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3" y="20961"/>
            <a:ext cx="12185791" cy="6872555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2135560" y="836714"/>
            <a:ext cx="9793088" cy="643979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2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12.11.2019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2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2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rgbClr val="AB9DDB"/>
                </a:solidFill>
              </a:rPr>
              <a:t>Software</a:t>
            </a:r>
            <a:r>
              <a:rPr lang="de-DE" sz="1100" baseline="0" dirty="0">
                <a:solidFill>
                  <a:srgbClr val="AB9DDB"/>
                </a:solidFill>
              </a:rPr>
              <a:t> </a:t>
            </a:r>
            <a:r>
              <a:rPr lang="de-DE" sz="110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003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3" y="20961"/>
            <a:ext cx="12185791" cy="6872555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8693409" y="3573018"/>
            <a:ext cx="3095625" cy="30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2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12.11.2019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2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2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rgbClr val="AB9DDB"/>
                </a:solidFill>
              </a:rPr>
              <a:t>Software</a:t>
            </a:r>
            <a:r>
              <a:rPr lang="de-DE" sz="1100" baseline="0" dirty="0">
                <a:solidFill>
                  <a:srgbClr val="AB9DDB"/>
                </a:solidFill>
              </a:rPr>
              <a:t> </a:t>
            </a:r>
            <a:r>
              <a:rPr lang="de-DE" sz="110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135560" y="836714"/>
            <a:ext cx="9793088" cy="643979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98696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84" y="-1"/>
            <a:ext cx="12202583" cy="6882025"/>
          </a:xfrm>
          <a:prstGeom prst="rect">
            <a:avLst/>
          </a:prstGeom>
        </p:spPr>
      </p:pic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2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12.11.2019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2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2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rgbClr val="AB9DDB"/>
                </a:solidFill>
              </a:rPr>
              <a:t>Software</a:t>
            </a:r>
            <a:r>
              <a:rPr lang="de-DE" sz="1100" baseline="0" dirty="0">
                <a:solidFill>
                  <a:srgbClr val="AB9DDB"/>
                </a:solidFill>
              </a:rPr>
              <a:t> </a:t>
            </a:r>
            <a:r>
              <a:rPr lang="de-DE" sz="1100" baseline="0" dirty="0" smtClean="0">
                <a:solidFill>
                  <a:srgbClr val="AB9DDB"/>
                </a:solidFill>
              </a:rPr>
              <a:t>Engineering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and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 err="1" smtClean="0">
                <a:solidFill>
                  <a:srgbClr val="AB9DDB"/>
                </a:solidFill>
              </a:rPr>
              <a:t>Programming</a:t>
            </a:r>
            <a:r>
              <a:rPr lang="de-DE" sz="1100" baseline="0" dirty="0" smtClean="0">
                <a:solidFill>
                  <a:srgbClr val="AB9DDB"/>
                </a:solidFill>
              </a:rPr>
              <a:t> Basics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97593" y="4869160"/>
            <a:ext cx="1990287" cy="169316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135560" y="836714"/>
            <a:ext cx="9793088" cy="643979"/>
          </a:xfrm>
        </p:spPr>
        <p:txBody>
          <a:bodyPr>
            <a:noAutofit/>
          </a:bodyPr>
          <a:lstStyle>
            <a:lvl1pPr>
              <a:defRPr sz="3000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96631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6"/>
          <p:cNvSpPr/>
          <p:nvPr userDrawn="1"/>
        </p:nvSpPr>
        <p:spPr>
          <a:xfrm>
            <a:off x="0" y="6727826"/>
            <a:ext cx="12192000" cy="130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chemeClr val="bg1">
                    <a:lumMod val="95000"/>
                  </a:schemeClr>
                </a:solidFill>
              </a:rPr>
              <a:t>Einführung</a:t>
            </a:r>
            <a:r>
              <a:rPr lang="de-DE" sz="1100" baseline="0" dirty="0">
                <a:solidFill>
                  <a:schemeClr val="bg1">
                    <a:lumMod val="95000"/>
                  </a:schemeClr>
                </a:solidFill>
              </a:rPr>
              <a:t> in die Programmierung – Prof. Dr.-Ing. Norbert Siegmund</a:t>
            </a:r>
            <a:endParaRPr lang="de-DE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3" name="Gerade Verbindung 8"/>
          <p:cNvCxnSpPr/>
          <p:nvPr userDrawn="1"/>
        </p:nvCxnSpPr>
        <p:spPr>
          <a:xfrm>
            <a:off x="1" y="1484313"/>
            <a:ext cx="12240684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35072" cy="512747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DABC9-4EE1-45E1-852B-EA5A9680C135}" type="datetime1">
              <a:rPr lang="de-DE"/>
              <a:pPr>
                <a:defRPr/>
              </a:pPr>
              <a:t>12.11.2019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336617" y="6613526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85308-4B91-4084-B5EB-6B176834447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740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6"/>
          <p:cNvSpPr/>
          <p:nvPr userDrawn="1"/>
        </p:nvSpPr>
        <p:spPr>
          <a:xfrm>
            <a:off x="0" y="6727826"/>
            <a:ext cx="12192000" cy="130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11" name="Gerade Verbindung 8"/>
          <p:cNvCxnSpPr/>
          <p:nvPr userDrawn="1"/>
        </p:nvCxnSpPr>
        <p:spPr>
          <a:xfrm>
            <a:off x="1" y="1484313"/>
            <a:ext cx="1224068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35072" cy="512747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DABC9-4EE1-45E1-852B-EA5A9680C135}" type="datetime1">
              <a:rPr lang="de-DE"/>
              <a:pPr>
                <a:defRPr/>
              </a:pPr>
              <a:t>12.11.2019</a:t>
            </a:fld>
            <a:endParaRPr lang="de-DE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336617" y="6613526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85308-4B91-4084-B5EB-6B176834447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1517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6"/>
          <p:cNvSpPr/>
          <p:nvPr userDrawn="1"/>
        </p:nvSpPr>
        <p:spPr>
          <a:xfrm>
            <a:off x="0" y="6727826"/>
            <a:ext cx="12192000" cy="1301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5" name="Gerade Verbindung 8"/>
          <p:cNvCxnSpPr/>
          <p:nvPr userDrawn="1"/>
        </p:nvCxnSpPr>
        <p:spPr>
          <a:xfrm>
            <a:off x="1" y="1484313"/>
            <a:ext cx="12240684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600200"/>
            <a:ext cx="11535072" cy="512747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C25B45-4904-48CF-B0CF-46710DD6F721}" type="datetime1">
              <a:rPr lang="de-DE"/>
              <a:pPr>
                <a:defRPr/>
              </a:pPr>
              <a:t>12.11.2019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9306984" y="6607176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3C6ADE-CA09-423F-A913-D0AEB0ED81E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AED598-6D20-4FA6-9F73-EB64FE9AA9FC}" type="datetime1">
              <a:rPr lang="de-DE"/>
              <a:pPr>
                <a:defRPr/>
              </a:pPr>
              <a:t>12.11.2019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6B4A91-3FC6-4852-B3F3-D0B01D8C6AC1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elplatzhalt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02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A9FD84E-64FD-471D-B8D5-4822EAF8F791}" type="datetime1">
              <a:rPr lang="de-DE"/>
              <a:pPr>
                <a:defRPr/>
              </a:pPr>
              <a:t>12.11.2019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5897932-38A8-4F1F-8B12-72CEEC56606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3" r:id="rId2"/>
    <p:sldLayoutId id="2147483664" r:id="rId3"/>
    <p:sldLayoutId id="2147483665" r:id="rId4"/>
    <p:sldLayoutId id="2147483666" r:id="rId5"/>
    <p:sldLayoutId id="2147483661" r:id="rId6"/>
    <p:sldLayoutId id="2147483662" r:id="rId7"/>
    <p:sldLayoutId id="214748366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32DE716C-EF71-41EF-8BA9-DB48FFD09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/>
          <a:lstStyle/>
          <a:p>
            <a:pPr algn="l" eaLnBrk="1" hangingPunct="1"/>
            <a:r>
              <a:rPr lang="de-DE" dirty="0" smtClean="0"/>
              <a:t>Software Engineering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 Basics</a:t>
            </a:r>
            <a:r>
              <a:rPr lang="de-DE" dirty="0"/>
              <a:t/>
            </a:r>
            <a:br>
              <a:rPr lang="de-DE" dirty="0"/>
            </a:br>
            <a:r>
              <a:rPr lang="de-DE" sz="2800" b="1" dirty="0">
                <a:solidFill>
                  <a:srgbClr val="AB9DDB"/>
                </a:solidFill>
              </a:rPr>
              <a:t>Arrays, Strings, </a:t>
            </a:r>
            <a:r>
              <a:rPr lang="de-DE" sz="2800" b="1" dirty="0" err="1" smtClean="0">
                <a:solidFill>
                  <a:srgbClr val="AB9DDB"/>
                </a:solidFill>
              </a:rPr>
              <a:t>Static</a:t>
            </a:r>
            <a:r>
              <a:rPr lang="de-DE" sz="2800" b="1" dirty="0" smtClean="0">
                <a:solidFill>
                  <a:srgbClr val="AB9DDB"/>
                </a:solidFill>
              </a:rPr>
              <a:t> Key Word</a:t>
            </a:r>
            <a:endParaRPr lang="de-DE" sz="2800" b="1" dirty="0">
              <a:solidFill>
                <a:srgbClr val="AB9DDB"/>
              </a:solidFill>
            </a:endParaRP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247F89BA-5025-4442-AB6A-042364646140}"/>
              </a:ext>
            </a:extLst>
          </p:cNvPr>
          <p:cNvSpPr txBox="1">
            <a:spLocks/>
          </p:cNvSpPr>
          <p:nvPr/>
        </p:nvSpPr>
        <p:spPr bwMode="auto">
          <a:xfrm>
            <a:off x="1701676" y="5589240"/>
            <a:ext cx="7058620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de-DE" sz="1200" dirty="0" err="1" smtClean="0">
                <a:solidFill>
                  <a:srgbClr val="898989"/>
                </a:solidFill>
              </a:rPr>
              <a:t>Authors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of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slides</a:t>
            </a:r>
            <a:r>
              <a:rPr lang="de-DE" sz="1200" dirty="0" smtClean="0">
                <a:solidFill>
                  <a:srgbClr val="898989"/>
                </a:solidFill>
              </a:rPr>
              <a:t>:</a:t>
            </a:r>
          </a:p>
          <a:p>
            <a:pPr algn="l">
              <a:lnSpc>
                <a:spcPct val="80000"/>
              </a:lnSpc>
            </a:pPr>
            <a:r>
              <a:rPr lang="de-DE" sz="1200" dirty="0">
                <a:solidFill>
                  <a:srgbClr val="898989"/>
                </a:solidFill>
              </a:rPr>
              <a:t>Prof. Dr.-Ing. </a:t>
            </a:r>
            <a:r>
              <a:rPr lang="de-DE" sz="1200" dirty="0" smtClean="0">
                <a:solidFill>
                  <a:srgbClr val="898989"/>
                </a:solidFill>
              </a:rPr>
              <a:t>Janet Siegmund</a:t>
            </a:r>
            <a:endParaRPr lang="de-DE" sz="1200" dirty="0">
              <a:solidFill>
                <a:srgbClr val="898989"/>
              </a:solidFill>
            </a:endParaRPr>
          </a:p>
          <a:p>
            <a:pPr algn="l">
              <a:lnSpc>
                <a:spcPct val="80000"/>
              </a:lnSpc>
            </a:pPr>
            <a:r>
              <a:rPr lang="de-DE" sz="1200" dirty="0" smtClean="0">
                <a:solidFill>
                  <a:srgbClr val="898989"/>
                </a:solidFill>
              </a:rPr>
              <a:t>Prof</a:t>
            </a:r>
            <a:r>
              <a:rPr lang="de-DE" sz="1200" dirty="0">
                <a:solidFill>
                  <a:srgbClr val="898989"/>
                </a:solidFill>
              </a:rPr>
              <a:t>. Dr.-Ing. Norbert Siegmund</a:t>
            </a:r>
          </a:p>
          <a:p>
            <a:pPr algn="l">
              <a:lnSpc>
                <a:spcPct val="80000"/>
              </a:lnSpc>
            </a:pPr>
            <a:r>
              <a:rPr lang="de-DE" sz="1200" dirty="0">
                <a:solidFill>
                  <a:srgbClr val="898989"/>
                </a:solidFill>
              </a:rPr>
              <a:t>Prof. Christian </a:t>
            </a:r>
            <a:r>
              <a:rPr lang="de-DE" sz="1200" dirty="0" err="1">
                <a:solidFill>
                  <a:srgbClr val="898989"/>
                </a:solidFill>
              </a:rPr>
              <a:t>Lengauer</a:t>
            </a:r>
            <a:endParaRPr lang="de-DE" sz="1200" dirty="0">
              <a:solidFill>
                <a:srgbClr val="898989"/>
              </a:solidFill>
            </a:endParaRPr>
          </a:p>
          <a:p>
            <a:pPr algn="l">
              <a:lnSpc>
                <a:spcPct val="80000"/>
              </a:lnSpc>
            </a:pPr>
            <a:r>
              <a:rPr lang="de-DE" sz="1200" dirty="0" err="1" smtClean="0">
                <a:solidFill>
                  <a:srgbClr val="898989"/>
                </a:solidFill>
              </a:rPr>
              <a:t>Partly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extracted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from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script</a:t>
            </a:r>
            <a:r>
              <a:rPr lang="de-DE" sz="1200" dirty="0" smtClean="0">
                <a:solidFill>
                  <a:srgbClr val="898989"/>
                </a:solidFill>
              </a:rPr>
              <a:t> </a:t>
            </a:r>
            <a:r>
              <a:rPr lang="de-DE" sz="1200" dirty="0" err="1" smtClean="0">
                <a:solidFill>
                  <a:srgbClr val="898989"/>
                </a:solidFill>
              </a:rPr>
              <a:t>of</a:t>
            </a:r>
            <a:r>
              <a:rPr lang="de-DE" sz="1200" dirty="0" smtClean="0">
                <a:solidFill>
                  <a:srgbClr val="898989"/>
                </a:solidFill>
              </a:rPr>
              <a:t> PD </a:t>
            </a:r>
            <a:r>
              <a:rPr lang="de-DE" sz="1200" dirty="0">
                <a:solidFill>
                  <a:srgbClr val="898989"/>
                </a:solidFill>
              </a:rPr>
              <a:t>Dr. Christian </a:t>
            </a:r>
            <a:r>
              <a:rPr lang="de-DE" sz="1200" dirty="0" smtClean="0">
                <a:solidFill>
                  <a:srgbClr val="898989"/>
                </a:solidFill>
              </a:rPr>
              <a:t>Bachmaier</a:t>
            </a:r>
            <a:endParaRPr lang="de-DE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19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de-DE" dirty="0"/>
              <a:t> </a:t>
            </a:r>
            <a:r>
              <a:rPr lang="de-DE" dirty="0" smtClean="0"/>
              <a:t>Keyword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Problem: Objects </a:t>
            </a:r>
            <a:r>
              <a:rPr lang="de-DE" dirty="0" err="1" smtClean="0"/>
              <a:t>are</a:t>
            </a:r>
            <a:r>
              <a:rPr lang="de-DE" dirty="0" smtClean="0"/>
              <a:t> not </a:t>
            </a:r>
            <a:r>
              <a:rPr lang="de-DE" dirty="0" err="1" smtClean="0"/>
              <a:t>always</a:t>
            </a:r>
            <a:r>
              <a:rPr lang="de-DE" dirty="0" smtClean="0"/>
              <a:t> </a:t>
            </a:r>
            <a:r>
              <a:rPr lang="de-DE" dirty="0" err="1" smtClean="0"/>
              <a:t>necessary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execute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action</a:t>
            </a:r>
            <a:endParaRPr lang="de-DE" dirty="0" smtClean="0"/>
          </a:p>
          <a:p>
            <a:pPr lvl="1"/>
            <a:r>
              <a:rPr lang="de-DE" dirty="0" err="1" smtClean="0"/>
              <a:t>Mathematical</a:t>
            </a:r>
            <a:r>
              <a:rPr lang="de-DE" dirty="0" smtClean="0"/>
              <a:t> </a:t>
            </a:r>
            <a:r>
              <a:rPr lang="de-DE" dirty="0" err="1" smtClean="0"/>
              <a:t>computations</a:t>
            </a:r>
            <a:endParaRPr lang="de-DE" dirty="0" smtClean="0"/>
          </a:p>
          <a:p>
            <a:pPr lvl="1"/>
            <a:r>
              <a:rPr lang="de-DE" dirty="0" err="1" smtClean="0"/>
              <a:t>Physical</a:t>
            </a:r>
            <a:r>
              <a:rPr lang="de-DE" dirty="0" smtClean="0"/>
              <a:t> </a:t>
            </a:r>
            <a:r>
              <a:rPr lang="de-DE" dirty="0" err="1" smtClean="0"/>
              <a:t>formulas</a:t>
            </a:r>
            <a:endParaRPr lang="de-DE" dirty="0" smtClean="0"/>
          </a:p>
          <a:p>
            <a:pPr lvl="1"/>
            <a:r>
              <a:rPr lang="de-DE" dirty="0" smtClean="0"/>
              <a:t>In </a:t>
            </a:r>
            <a:r>
              <a:rPr lang="de-DE" dirty="0" err="1" smtClean="0"/>
              <a:t>general</a:t>
            </a:r>
            <a:r>
              <a:rPr lang="de-DE" dirty="0" smtClean="0"/>
              <a:t>: </a:t>
            </a:r>
            <a:r>
              <a:rPr lang="de-DE" dirty="0" err="1" smtClean="0"/>
              <a:t>utility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endParaRPr lang="de-DE" dirty="0" smtClean="0"/>
          </a:p>
          <a:p>
            <a:pPr lvl="1"/>
            <a:r>
              <a:rPr lang="de-DE" dirty="0" smtClean="0"/>
              <a:t>Management variables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statistics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class</a:t>
            </a:r>
            <a:r>
              <a:rPr lang="de-DE" dirty="0" smtClean="0"/>
              <a:t> (e.g.,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)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 err="1" smtClean="0"/>
              <a:t>Idea</a:t>
            </a:r>
            <a:r>
              <a:rPr lang="de-DE" dirty="0" smtClean="0"/>
              <a:t>: </a:t>
            </a:r>
            <a:r>
              <a:rPr lang="de-DE" b="1" dirty="0" err="1" smtClean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de-DE" dirty="0" smtClean="0"/>
              <a:t> </a:t>
            </a:r>
            <a:r>
              <a:rPr lang="de-DE" dirty="0" err="1" smtClean="0"/>
              <a:t>denotes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attributes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classes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called</a:t>
            </a:r>
            <a:r>
              <a:rPr lang="de-DE" dirty="0" smtClean="0"/>
              <a:t> </a:t>
            </a:r>
            <a:r>
              <a:rPr lang="de-DE" dirty="0" err="1" smtClean="0"/>
              <a:t>without</a:t>
            </a:r>
            <a:r>
              <a:rPr lang="de-DE" dirty="0" smtClean="0"/>
              <a:t> </a:t>
            </a:r>
            <a:r>
              <a:rPr lang="de-DE" dirty="0" err="1" smtClean="0"/>
              <a:t>creating</a:t>
            </a:r>
            <a:r>
              <a:rPr lang="de-DE" dirty="0" smtClean="0"/>
              <a:t> an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FA5AB-9690-4962-870C-77F0F5EBEBA3}" type="slidenum">
              <a:rPr lang="de-DE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357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Static</a:t>
            </a:r>
            <a:r>
              <a:rPr lang="de-DE" dirty="0"/>
              <a:t> vs. </a:t>
            </a:r>
            <a:r>
              <a:rPr lang="de-DE" dirty="0" smtClean="0"/>
              <a:t>Instance: </a:t>
            </a:r>
            <a:r>
              <a:rPr lang="de-DE" dirty="0" err="1" smtClean="0"/>
              <a:t>Methods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Instance:</a:t>
            </a: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applied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class</a:t>
            </a:r>
            <a:r>
              <a:rPr lang="de-DE" dirty="0" smtClean="0"/>
              <a:t> (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instantiated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)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Static</a:t>
            </a:r>
            <a:r>
              <a:rPr lang="de-DE" dirty="0"/>
              <a:t>: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without</a:t>
            </a:r>
            <a:r>
              <a:rPr lang="de-DE" dirty="0" smtClean="0"/>
              <a:t> </a:t>
            </a:r>
            <a:r>
              <a:rPr lang="de-DE" dirty="0" err="1" smtClean="0"/>
              <a:t>creating</a:t>
            </a:r>
            <a:r>
              <a:rPr lang="de-DE" dirty="0" smtClean="0"/>
              <a:t> an </a:t>
            </a:r>
            <a:r>
              <a:rPr lang="de-DE" dirty="0" err="1" smtClean="0"/>
              <a:t>object</a:t>
            </a:r>
            <a:endParaRPr lang="de-DE" dirty="0" smtClean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err="1" smtClean="0"/>
              <a:t>Statics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cannot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applied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instance</a:t>
            </a:r>
            <a:r>
              <a:rPr lang="de-DE" dirty="0" smtClean="0"/>
              <a:t> (non-</a:t>
            </a:r>
            <a:r>
              <a:rPr lang="de-DE" dirty="0" err="1" smtClean="0"/>
              <a:t>static</a:t>
            </a:r>
            <a:r>
              <a:rPr lang="de-DE" dirty="0" smtClean="0"/>
              <a:t>) variables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within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class</a:t>
            </a:r>
            <a:r>
              <a:rPr lang="de-DE" dirty="0" smtClean="0"/>
              <a:t> (</a:t>
            </a:r>
            <a:r>
              <a:rPr lang="de-DE" dirty="0" err="1" smtClean="0"/>
              <a:t>because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would</a:t>
            </a:r>
            <a:r>
              <a:rPr lang="de-DE" dirty="0" smtClean="0"/>
              <a:t> </a:t>
            </a:r>
            <a:r>
              <a:rPr lang="de-DE" dirty="0" err="1" smtClean="0"/>
              <a:t>require</a:t>
            </a:r>
            <a:r>
              <a:rPr lang="de-DE" dirty="0" smtClean="0"/>
              <a:t> an </a:t>
            </a:r>
            <a:r>
              <a:rPr lang="de-DE" dirty="0" err="1" smtClean="0"/>
              <a:t>object</a:t>
            </a:r>
            <a:r>
              <a:rPr lang="de-DE" dirty="0" smtClean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C8C945-7E4E-4301-9B60-6A2BE136699B}" type="slidenum">
              <a:rPr lang="de-DE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464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Static</a:t>
            </a:r>
            <a:r>
              <a:rPr lang="de-DE" dirty="0"/>
              <a:t> vs. </a:t>
            </a:r>
            <a:r>
              <a:rPr lang="de-DE" dirty="0" smtClean="0"/>
              <a:t>Instance: Variables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Instance:</a:t>
            </a: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smtClean="0"/>
              <a:t>Variables </a:t>
            </a:r>
            <a:r>
              <a:rPr lang="de-DE" dirty="0" err="1" smtClean="0"/>
              <a:t>are</a:t>
            </a:r>
            <a:r>
              <a:rPr lang="de-DE" dirty="0" smtClean="0"/>
              <a:t> valid </a:t>
            </a:r>
            <a:r>
              <a:rPr lang="de-DE" dirty="0" err="1" smtClean="0"/>
              <a:t>only</a:t>
            </a:r>
            <a:r>
              <a:rPr lang="de-DE" dirty="0" smtClean="0"/>
              <a:t> per </a:t>
            </a:r>
            <a:r>
              <a:rPr lang="de-DE" dirty="0" err="1" smtClean="0"/>
              <a:t>object</a:t>
            </a:r>
            <a:endParaRPr lang="de-DE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err="1" smtClean="0"/>
              <a:t>Static</a:t>
            </a:r>
            <a:r>
              <a:rPr lang="de-DE" dirty="0"/>
              <a:t>: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smtClean="0"/>
              <a:t>Variables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independent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class</a:t>
            </a:r>
            <a:endParaRPr lang="de-DE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sees</a:t>
            </a:r>
            <a:r>
              <a:rPr lang="de-DE" dirty="0" smtClean="0"/>
              <a:t> </a:t>
            </a:r>
            <a:r>
              <a:rPr lang="de-DE" b="1" dirty="0" err="1" smtClean="0"/>
              <a:t>exactly</a:t>
            </a:r>
            <a:r>
              <a:rPr lang="de-DE" b="1" dirty="0" smtClean="0"/>
              <a:t> </a:t>
            </a:r>
            <a:r>
              <a:rPr lang="de-DE" b="1" dirty="0" err="1" smtClean="0"/>
              <a:t>the</a:t>
            </a:r>
            <a:r>
              <a:rPr lang="de-DE" b="1" dirty="0" smtClean="0"/>
              <a:t> same variable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C8C945-7E4E-4301-9B60-6A2BE136699B}" type="slidenum">
              <a:rPr lang="de-DE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0849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Static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Definition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keyword</a:t>
            </a:r>
            <a:r>
              <a:rPr lang="de-DE" dirty="0" smtClean="0"/>
              <a:t> </a:t>
            </a:r>
            <a:r>
              <a:rPr lang="de-DE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endParaRPr lang="de-DE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de-DE" dirty="0" err="1" smtClean="0"/>
              <a:t>Usage</a:t>
            </a:r>
            <a:r>
              <a:rPr lang="de-DE" dirty="0" smtClean="0"/>
              <a:t>: </a:t>
            </a:r>
            <a:endParaRPr lang="de-DE" dirty="0"/>
          </a:p>
          <a:p>
            <a:pPr lvl="1"/>
            <a:r>
              <a:rPr lang="de-DE" dirty="0" err="1" smtClean="0">
                <a:solidFill>
                  <a:srgbClr val="FF0000"/>
                </a:solidFill>
              </a:rPr>
              <a:t>className.Attribute</a:t>
            </a:r>
            <a:endParaRPr lang="de-DE" dirty="0">
              <a:solidFill>
                <a:srgbClr val="FF0000"/>
              </a:solidFill>
            </a:endParaRPr>
          </a:p>
          <a:p>
            <a:pPr lvl="1"/>
            <a:r>
              <a:rPr lang="de-DE" dirty="0" err="1" smtClean="0">
                <a:solidFill>
                  <a:srgbClr val="FF0000"/>
                </a:solidFill>
              </a:rPr>
              <a:t>className.Method</a:t>
            </a:r>
            <a:endParaRPr lang="de-DE" dirty="0">
              <a:solidFill>
                <a:srgbClr val="FF0000"/>
              </a:solidFill>
            </a:endParaRPr>
          </a:p>
          <a:p>
            <a:pPr lvl="1"/>
            <a:r>
              <a:rPr lang="de-DE" dirty="0" err="1" smtClean="0">
                <a:solidFill>
                  <a:srgbClr val="FF0000"/>
                </a:solidFill>
              </a:rPr>
              <a:t>Hints</a:t>
            </a:r>
            <a:r>
              <a:rPr lang="de-DE" dirty="0" smtClean="0">
                <a:solidFill>
                  <a:srgbClr val="FF0000"/>
                </a:solidFill>
              </a:rPr>
              <a:t>: </a:t>
            </a:r>
            <a:r>
              <a:rPr lang="de-DE" dirty="0" smtClean="0"/>
              <a:t>CLASSNAME, not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object</a:t>
            </a:r>
            <a:r>
              <a:rPr lang="de-DE" dirty="0" smtClean="0"/>
              <a:t>!</a:t>
            </a:r>
            <a:endParaRPr lang="de-DE" dirty="0">
              <a:solidFill>
                <a:srgbClr val="FF0000"/>
              </a:solidFill>
            </a:endParaRPr>
          </a:p>
          <a:p>
            <a:pPr lvl="1"/>
            <a:r>
              <a:rPr lang="de-DE" dirty="0" err="1" smtClean="0">
                <a:latin typeface="Consolas" pitchFamily="49" charset="0"/>
              </a:rPr>
              <a:t>Person.numPeople</a:t>
            </a:r>
            <a:r>
              <a:rPr lang="de-DE" dirty="0" smtClean="0">
                <a:latin typeface="Consolas" pitchFamily="49" charset="0"/>
              </a:rPr>
              <a:t> </a:t>
            </a:r>
            <a:r>
              <a:rPr lang="de-DE" dirty="0">
                <a:latin typeface="Consolas" pitchFamily="49" charset="0"/>
              </a:rPr>
              <a:t>= </a:t>
            </a:r>
            <a:r>
              <a:rPr lang="de-DE" dirty="0" smtClean="0">
                <a:latin typeface="Consolas" pitchFamily="49" charset="0"/>
              </a:rPr>
              <a:t>20; (</a:t>
            </a:r>
            <a:r>
              <a:rPr lang="de-DE" b="1" dirty="0" smtClean="0">
                <a:latin typeface="+mj-lt"/>
              </a:rPr>
              <a:t>not</a:t>
            </a:r>
            <a:r>
              <a:rPr lang="de-DE" dirty="0" smtClean="0">
                <a:latin typeface="Consolas" pitchFamily="49" charset="0"/>
              </a:rPr>
              <a:t>: </a:t>
            </a:r>
            <a:r>
              <a:rPr lang="de-DE" dirty="0" err="1" smtClean="0">
                <a:latin typeface="Consolas" pitchFamily="49" charset="0"/>
              </a:rPr>
              <a:t>kathryn.numPeople</a:t>
            </a:r>
            <a:r>
              <a:rPr lang="de-DE" dirty="0" smtClean="0">
                <a:latin typeface="Consolas" pitchFamily="49" charset="0"/>
              </a:rPr>
              <a:t> = 20)</a:t>
            </a:r>
            <a:endParaRPr lang="de-DE" dirty="0">
              <a:latin typeface="Consolas" pitchFamily="49" charset="0"/>
            </a:endParaRPr>
          </a:p>
          <a:p>
            <a:pPr lvl="1"/>
            <a:r>
              <a:rPr lang="de-DE" dirty="0" err="1" smtClean="0">
                <a:latin typeface="Consolas" pitchFamily="49" charset="0"/>
              </a:rPr>
              <a:t>MyMath.sum</a:t>
            </a:r>
            <a:r>
              <a:rPr lang="de-DE" dirty="0" smtClean="0">
                <a:latin typeface="Consolas" pitchFamily="49" charset="0"/>
              </a:rPr>
              <a:t>(4</a:t>
            </a:r>
            <a:r>
              <a:rPr lang="de-DE" dirty="0">
                <a:latin typeface="Consolas" pitchFamily="49" charset="0"/>
              </a:rPr>
              <a:t>);</a:t>
            </a:r>
            <a:endParaRPr lang="de-DE" dirty="0"/>
          </a:p>
          <a:p>
            <a:r>
              <a:rPr lang="de-DE" dirty="0" smtClean="0"/>
              <a:t>Constants</a:t>
            </a:r>
            <a:endParaRPr lang="de-DE" dirty="0"/>
          </a:p>
          <a:p>
            <a:pPr lvl="1"/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final double </a:t>
            </a:r>
            <a:r>
              <a:rPr lang="de-DE" dirty="0">
                <a:latin typeface="Consolas" pitchFamily="49" charset="0"/>
              </a:rPr>
              <a:t>PI = </a:t>
            </a:r>
            <a:r>
              <a:rPr lang="de-DE" dirty="0"/>
              <a:t>3.14159265359;  // </a:t>
            </a:r>
            <a:r>
              <a:rPr lang="de-DE" dirty="0" err="1" smtClean="0"/>
              <a:t>stored</a:t>
            </a:r>
            <a:r>
              <a:rPr lang="de-DE" dirty="0" smtClean="0"/>
              <a:t> per </a:t>
            </a:r>
            <a:r>
              <a:rPr lang="de-DE" dirty="0" err="1" smtClean="0"/>
              <a:t>object</a:t>
            </a:r>
            <a:r>
              <a:rPr lang="de-DE" dirty="0" smtClean="0"/>
              <a:t> (not </a:t>
            </a:r>
            <a:r>
              <a:rPr lang="de-DE" dirty="0" err="1" smtClean="0"/>
              <a:t>good</a:t>
            </a:r>
            <a:r>
              <a:rPr lang="de-DE" dirty="0" smtClean="0"/>
              <a:t>)</a:t>
            </a:r>
            <a:endParaRPr lang="de-DE" dirty="0"/>
          </a:p>
          <a:p>
            <a:pPr lvl="1"/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final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double </a:t>
            </a:r>
            <a:r>
              <a:rPr lang="de-DE" dirty="0">
                <a:latin typeface="Consolas" pitchFamily="49" charset="0"/>
              </a:rPr>
              <a:t>PI = </a:t>
            </a:r>
            <a:r>
              <a:rPr lang="de-DE" dirty="0"/>
              <a:t>3.14159265359; // </a:t>
            </a:r>
            <a:r>
              <a:rPr lang="de-DE" dirty="0" err="1" smtClean="0"/>
              <a:t>stored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once</a:t>
            </a:r>
            <a:r>
              <a:rPr lang="de-DE" dirty="0" smtClean="0"/>
              <a:t> </a:t>
            </a:r>
            <a:r>
              <a:rPr lang="de-DE" dirty="0"/>
              <a:t>(</a:t>
            </a:r>
            <a:r>
              <a:rPr lang="de-DE" dirty="0" err="1" smtClean="0"/>
              <a:t>good</a:t>
            </a:r>
            <a:r>
              <a:rPr lang="de-DE" dirty="0" smtClean="0"/>
              <a:t>)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F26E8A-786B-4B1A-97BA-E04D4C8777C7}" type="slidenum">
              <a:rPr lang="de-DE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585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Static</a:t>
            </a:r>
            <a:r>
              <a:rPr lang="de-DE" dirty="0"/>
              <a:t> oder Instance…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would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implement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method</a:t>
            </a:r>
            <a:r>
              <a:rPr lang="de-DE" dirty="0" smtClean="0"/>
              <a:t>/</a:t>
            </a:r>
            <a:r>
              <a:rPr lang="de-DE" dirty="0" err="1" smtClean="0"/>
              <a:t>attribute</a:t>
            </a:r>
            <a:r>
              <a:rPr lang="de-DE" dirty="0" smtClean="0"/>
              <a:t>?</a:t>
            </a:r>
            <a:endParaRPr lang="de-DE" dirty="0"/>
          </a:p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74BFC4-D45F-4DD0-ACD5-F62AFD5B64E3}" type="slidenum">
              <a:rPr lang="de-DE"/>
              <a:pPr>
                <a:defRPr/>
              </a:pPr>
              <a:t>14</a:t>
            </a:fld>
            <a:endParaRPr lang="de-DE"/>
          </a:p>
        </p:txBody>
      </p:sp>
      <p:sp>
        <p:nvSpPr>
          <p:cNvPr id="686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Static</a:t>
            </a:r>
            <a:r>
              <a:rPr lang="de-DE" dirty="0" smtClean="0"/>
              <a:t> vs. Instance</a:t>
            </a: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434056"/>
              </p:ext>
            </p:extLst>
          </p:nvPr>
        </p:nvGraphicFramePr>
        <p:xfrm>
          <a:off x="1847528" y="3175284"/>
          <a:ext cx="7848948" cy="3552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9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9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4049">
                <a:tc>
                  <a:txBody>
                    <a:bodyPr/>
                    <a:lstStyle/>
                    <a:p>
                      <a:r>
                        <a:rPr lang="de-DE" u="sng" dirty="0"/>
                        <a:t>M</a:t>
                      </a:r>
                      <a:r>
                        <a:rPr lang="de-DE" dirty="0"/>
                        <a:t>ethode / </a:t>
                      </a:r>
                      <a:r>
                        <a:rPr lang="de-DE" u="sng" dirty="0"/>
                        <a:t>A</a:t>
                      </a:r>
                      <a:r>
                        <a:rPr lang="de-DE" dirty="0"/>
                        <a:t>ttribut: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Static</a:t>
                      </a:r>
                      <a:r>
                        <a:rPr lang="de-DE" dirty="0"/>
                        <a:t>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Instance 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049">
                <a:tc>
                  <a:txBody>
                    <a:bodyPr/>
                    <a:lstStyle/>
                    <a:p>
                      <a:r>
                        <a:rPr lang="de-DE" dirty="0"/>
                        <a:t>M: </a:t>
                      </a:r>
                      <a:r>
                        <a:rPr lang="de-DE" dirty="0" smtClean="0"/>
                        <a:t>Change </a:t>
                      </a:r>
                      <a:r>
                        <a:rPr lang="de-DE" dirty="0" err="1" smtClean="0"/>
                        <a:t>age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of</a:t>
                      </a:r>
                      <a:r>
                        <a:rPr lang="de-DE" dirty="0" smtClean="0"/>
                        <a:t> a </a:t>
                      </a:r>
                      <a:r>
                        <a:rPr lang="de-DE" dirty="0" err="1" smtClean="0"/>
                        <a:t>person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049">
                <a:tc>
                  <a:txBody>
                    <a:bodyPr/>
                    <a:lstStyle/>
                    <a:p>
                      <a:r>
                        <a:rPr lang="de-DE" dirty="0"/>
                        <a:t>A: </a:t>
                      </a:r>
                      <a:r>
                        <a:rPr lang="de-DE" dirty="0" err="1" smtClean="0"/>
                        <a:t>Number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of</a:t>
                      </a:r>
                      <a:r>
                        <a:rPr lang="de-DE" dirty="0" smtClean="0"/>
                        <a:t> all </a:t>
                      </a:r>
                      <a:r>
                        <a:rPr lang="de-DE" dirty="0" err="1" smtClean="0"/>
                        <a:t>created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persons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049">
                <a:tc>
                  <a:txBody>
                    <a:bodyPr/>
                    <a:lstStyle/>
                    <a:p>
                      <a:r>
                        <a:rPr lang="de-DE" dirty="0"/>
                        <a:t>M: </a:t>
                      </a:r>
                      <a:r>
                        <a:rPr lang="de-DE" dirty="0" err="1" smtClean="0"/>
                        <a:t>Multiplying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two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numbers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049">
                <a:tc>
                  <a:txBody>
                    <a:bodyPr/>
                    <a:lstStyle/>
                    <a:p>
                      <a:r>
                        <a:rPr lang="de-DE" dirty="0"/>
                        <a:t>M: </a:t>
                      </a:r>
                      <a:r>
                        <a:rPr lang="de-DE" dirty="0" err="1" smtClean="0"/>
                        <a:t>Compare</a:t>
                      </a:r>
                      <a:r>
                        <a:rPr lang="de-DE" dirty="0" smtClean="0"/>
                        <a:t> a </a:t>
                      </a:r>
                      <a:r>
                        <a:rPr lang="de-DE" dirty="0" err="1" smtClean="0"/>
                        <a:t>person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with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another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person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049">
                <a:tc>
                  <a:txBody>
                    <a:bodyPr/>
                    <a:lstStyle/>
                    <a:p>
                      <a:r>
                        <a:rPr lang="de-DE" dirty="0"/>
                        <a:t>A: </a:t>
                      </a:r>
                      <a:r>
                        <a:rPr lang="de-DE" dirty="0" err="1" smtClean="0"/>
                        <a:t>Friends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of</a:t>
                      </a:r>
                      <a:r>
                        <a:rPr lang="de-DE" dirty="0" smtClean="0"/>
                        <a:t> a </a:t>
                      </a:r>
                      <a:r>
                        <a:rPr lang="de-DE" dirty="0" err="1" smtClean="0"/>
                        <a:t>person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049">
                <a:tc>
                  <a:txBody>
                    <a:bodyPr/>
                    <a:lstStyle/>
                    <a:p>
                      <a:r>
                        <a:rPr lang="de-DE" dirty="0"/>
                        <a:t>A: </a:t>
                      </a:r>
                      <a:r>
                        <a:rPr lang="de-DE" dirty="0" smtClean="0"/>
                        <a:t>Books </a:t>
                      </a:r>
                      <a:r>
                        <a:rPr lang="de-DE" dirty="0" err="1" smtClean="0"/>
                        <a:t>of</a:t>
                      </a:r>
                      <a:r>
                        <a:rPr lang="de-DE" dirty="0" smtClean="0"/>
                        <a:t> a </a:t>
                      </a:r>
                      <a:r>
                        <a:rPr lang="de-DE" dirty="0" err="1" smtClean="0"/>
                        <a:t>library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4049">
                <a:tc>
                  <a:txBody>
                    <a:bodyPr/>
                    <a:lstStyle/>
                    <a:p>
                      <a:r>
                        <a:rPr lang="de-DE" dirty="0"/>
                        <a:t>A: </a:t>
                      </a:r>
                      <a:r>
                        <a:rPr lang="de-DE" dirty="0" smtClean="0"/>
                        <a:t>Value-</a:t>
                      </a:r>
                      <a:r>
                        <a:rPr lang="de-DE" dirty="0" err="1" smtClean="0"/>
                        <a:t>added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tax</a:t>
                      </a:r>
                      <a:r>
                        <a:rPr lang="de-DE" dirty="0" smtClean="0"/>
                        <a:t> (VAT)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hteck 8"/>
          <p:cNvSpPr>
            <a:spLocks noChangeArrowheads="1"/>
          </p:cNvSpPr>
          <p:nvPr/>
        </p:nvSpPr>
        <p:spPr bwMode="auto">
          <a:xfrm>
            <a:off x="9724640" y="4430266"/>
            <a:ext cx="15533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  <a:latin typeface="Calibri" pitchFamily="34" charset="0"/>
              </a:rPr>
              <a:t>3 </a:t>
            </a:r>
            <a:r>
              <a:rPr lang="de-DE" b="1" dirty="0" err="1" smtClean="0">
                <a:solidFill>
                  <a:srgbClr val="FF0000"/>
                </a:solidFill>
                <a:latin typeface="Calibri" pitchFamily="34" charset="0"/>
              </a:rPr>
              <a:t>to</a:t>
            </a:r>
            <a:r>
              <a:rPr lang="de-DE" b="1" dirty="0" smtClean="0">
                <a:solidFill>
                  <a:srgbClr val="FF0000"/>
                </a:solidFill>
                <a:latin typeface="Calibri" pitchFamily="34" charset="0"/>
              </a:rPr>
              <a:t> 5 </a:t>
            </a:r>
            <a:r>
              <a:rPr lang="de-DE" b="1" dirty="0" err="1" smtClean="0">
                <a:solidFill>
                  <a:srgbClr val="FF0000"/>
                </a:solidFill>
                <a:latin typeface="Calibri" pitchFamily="34" charset="0"/>
              </a:rPr>
              <a:t>minutes</a:t>
            </a:r>
            <a:endParaRPr lang="de-DE" b="1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34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16051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59394" name="Textfeld 2"/>
          <p:cNvSpPr txBox="1">
            <a:spLocks noChangeArrowheads="1"/>
          </p:cNvSpPr>
          <p:nvPr/>
        </p:nvSpPr>
        <p:spPr bwMode="auto">
          <a:xfrm>
            <a:off x="1919289" y="1916113"/>
            <a:ext cx="1754187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>
                <a:solidFill>
                  <a:schemeClr val="bg1"/>
                </a:solidFill>
                <a:latin typeface="Calibri" pitchFamily="34" charset="0"/>
              </a:rPr>
              <a:t>Arrays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688388" y="6592889"/>
            <a:ext cx="2133600" cy="365125"/>
          </a:xfrm>
        </p:spPr>
        <p:txBody>
          <a:bodyPr/>
          <a:lstStyle/>
          <a:p>
            <a:pPr>
              <a:defRPr/>
            </a:pPr>
            <a:fld id="{A9BE0A08-54B9-441F-ACBB-44300E996609}" type="slidenum">
              <a:rPr lang="de-DE"/>
              <a:pPr>
                <a:defRPr/>
              </a:pPr>
              <a:t>15</a:t>
            </a:fld>
            <a:endParaRPr lang="de-DE" dirty="0"/>
          </a:p>
        </p:txBody>
      </p:sp>
      <p:pic>
        <p:nvPicPr>
          <p:cNvPr id="2050" name="Picture 2" descr="http://www.thelivingmoon.com/45jack_files/04images/Nellis_AFB/Solar_Array/Nellis_Array_05_900.jpg"/>
          <p:cNvPicPr>
            <a:picLocks noChangeAspect="1" noChangeArrowheads="1"/>
          </p:cNvPicPr>
          <p:nvPr/>
        </p:nvPicPr>
        <p:blipFill>
          <a:blip r:embed="rId3">
            <a:extLst/>
          </a:blip>
          <a:srcRect/>
          <a:stretch>
            <a:fillRect/>
          </a:stretch>
        </p:blipFill>
        <p:spPr bwMode="auto">
          <a:xfrm>
            <a:off x="4655840" y="1988840"/>
            <a:ext cx="5630682" cy="4223012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Arrays 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What</a:t>
            </a:r>
            <a:r>
              <a:rPr lang="de-DE" dirty="0" smtClean="0"/>
              <a:t> do </a:t>
            </a:r>
            <a:r>
              <a:rPr lang="de-DE" dirty="0" err="1" smtClean="0"/>
              <a:t>we</a:t>
            </a:r>
            <a:r>
              <a:rPr lang="de-DE" dirty="0" smtClean="0"/>
              <a:t> do,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want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store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9 </a:t>
            </a:r>
            <a:r>
              <a:rPr lang="de-DE" dirty="0" err="1" smtClean="0"/>
              <a:t>best</a:t>
            </a:r>
            <a:r>
              <a:rPr lang="de-DE" dirty="0" smtClean="0"/>
              <a:t> </a:t>
            </a:r>
            <a:r>
              <a:rPr lang="de-DE" dirty="0" err="1" smtClean="0"/>
              <a:t>friends</a:t>
            </a:r>
            <a:r>
              <a:rPr lang="de-DE" dirty="0" smtClean="0"/>
              <a:t> (also </a:t>
            </a:r>
            <a:r>
              <a:rPr lang="de-DE" dirty="0" err="1" smtClean="0"/>
              <a:t>persons</a:t>
            </a:r>
            <a:r>
              <a:rPr lang="de-DE" dirty="0" smtClean="0"/>
              <a:t>)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person</a:t>
            </a:r>
            <a:r>
              <a:rPr lang="de-DE" dirty="0" smtClean="0"/>
              <a:t>?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What</a:t>
            </a:r>
            <a:r>
              <a:rPr lang="de-DE" dirty="0" smtClean="0"/>
              <a:t> do </a:t>
            </a:r>
            <a:r>
              <a:rPr lang="de-DE" dirty="0" err="1" smtClean="0"/>
              <a:t>we</a:t>
            </a:r>
            <a:r>
              <a:rPr lang="de-DE" dirty="0" smtClean="0"/>
              <a:t> do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want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store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Twiiter-followers</a:t>
            </a:r>
            <a:r>
              <a:rPr lang="de-DE" dirty="0" smtClean="0"/>
              <a:t>? Add 100 </a:t>
            </a:r>
            <a:r>
              <a:rPr lang="de-DE" dirty="0" err="1" smtClean="0"/>
              <a:t>persons</a:t>
            </a:r>
            <a:r>
              <a:rPr lang="de-DE" dirty="0" smtClean="0"/>
              <a:t>?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Songs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music</a:t>
            </a:r>
            <a:r>
              <a:rPr lang="de-DE" dirty="0" smtClean="0"/>
              <a:t> </a:t>
            </a:r>
            <a:r>
              <a:rPr lang="de-DE" dirty="0" err="1" smtClean="0"/>
              <a:t>collection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9B5C01-7A39-4493-93F7-ADB7AF2A3651}" type="slidenum">
              <a:rPr lang="de-DE"/>
              <a:pPr>
                <a:defRPr/>
              </a:pPr>
              <a:t>16</a:t>
            </a:fld>
            <a:endParaRPr lang="de-DE"/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4295800" y="2492896"/>
            <a:ext cx="45720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6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600" b="1" dirty="0">
                <a:solidFill>
                  <a:srgbClr val="000000"/>
                </a:solidFill>
                <a:latin typeface="Consolas" pitchFamily="49" charset="0"/>
              </a:rPr>
              <a:t> Person {</a:t>
            </a:r>
            <a:endParaRPr lang="de-DE" sz="1600" dirty="0">
              <a:latin typeface="Consolas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  Person </a:t>
            </a:r>
            <a:r>
              <a:rPr lang="de-DE" sz="1600" dirty="0">
                <a:solidFill>
                  <a:srgbClr val="0000C0"/>
                </a:solidFill>
                <a:latin typeface="Consolas" pitchFamily="49" charset="0"/>
              </a:rPr>
              <a:t>freund1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  Person </a:t>
            </a:r>
            <a:r>
              <a:rPr lang="de-DE" sz="1600" dirty="0">
                <a:solidFill>
                  <a:srgbClr val="0000C0"/>
                </a:solidFill>
                <a:latin typeface="Consolas" pitchFamily="49" charset="0"/>
              </a:rPr>
              <a:t>freund2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  Person </a:t>
            </a:r>
            <a:r>
              <a:rPr lang="de-DE" sz="1600" dirty="0">
                <a:solidFill>
                  <a:srgbClr val="0000C0"/>
                </a:solidFill>
                <a:latin typeface="Consolas" pitchFamily="49" charset="0"/>
              </a:rPr>
              <a:t>freund3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  Person </a:t>
            </a:r>
            <a:r>
              <a:rPr lang="de-DE" sz="1600" dirty="0">
                <a:solidFill>
                  <a:srgbClr val="0000C0"/>
                </a:solidFill>
                <a:latin typeface="Consolas" pitchFamily="49" charset="0"/>
              </a:rPr>
              <a:t>freund4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  Person </a:t>
            </a:r>
            <a:r>
              <a:rPr lang="de-DE" sz="1600" dirty="0">
                <a:solidFill>
                  <a:srgbClr val="0000C0"/>
                </a:solidFill>
                <a:latin typeface="Consolas" pitchFamily="49" charset="0"/>
              </a:rPr>
              <a:t>freund5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  Person </a:t>
            </a:r>
            <a:r>
              <a:rPr lang="de-DE" sz="1600" dirty="0">
                <a:solidFill>
                  <a:srgbClr val="0000C0"/>
                </a:solidFill>
                <a:latin typeface="Consolas" pitchFamily="49" charset="0"/>
              </a:rPr>
              <a:t>freund6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  Person </a:t>
            </a:r>
            <a:r>
              <a:rPr lang="de-DE" sz="1600" dirty="0">
                <a:solidFill>
                  <a:srgbClr val="0000C0"/>
                </a:solidFill>
                <a:latin typeface="Consolas" pitchFamily="49" charset="0"/>
              </a:rPr>
              <a:t>freund7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  Person </a:t>
            </a:r>
            <a:r>
              <a:rPr lang="de-DE" sz="1600" dirty="0">
                <a:solidFill>
                  <a:srgbClr val="0000C0"/>
                </a:solidFill>
                <a:latin typeface="Consolas" pitchFamily="49" charset="0"/>
              </a:rPr>
              <a:t>freund8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  Person </a:t>
            </a:r>
            <a:r>
              <a:rPr lang="de-DE" sz="1600" dirty="0">
                <a:solidFill>
                  <a:srgbClr val="0000C0"/>
                </a:solidFill>
                <a:latin typeface="Consolas" pitchFamily="49" charset="0"/>
              </a:rPr>
              <a:t>freund9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6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…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Arrays II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Answer</a:t>
            </a:r>
            <a:r>
              <a:rPr lang="de-DE" dirty="0" smtClean="0"/>
              <a:t>: </a:t>
            </a:r>
            <a:r>
              <a:rPr lang="de-DE" b="1" dirty="0">
                <a:solidFill>
                  <a:srgbClr val="AB9DDB"/>
                </a:solidFill>
              </a:rPr>
              <a:t>Array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composed</a:t>
            </a:r>
            <a:r>
              <a:rPr lang="de-DE" dirty="0" smtClean="0"/>
              <a:t> </a:t>
            </a: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structure</a:t>
            </a:r>
            <a:endParaRPr lang="de-DE" dirty="0" smtClean="0"/>
          </a:p>
          <a:p>
            <a:r>
              <a:rPr lang="de-DE" dirty="0" err="1" smtClean="0"/>
              <a:t>Several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/</a:t>
            </a:r>
            <a:r>
              <a:rPr lang="de-DE" dirty="0" err="1" smtClean="0"/>
              <a:t>objects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b="1" dirty="0" err="1" smtClean="0">
                <a:solidFill>
                  <a:srgbClr val="AB9DDB"/>
                </a:solidFill>
              </a:rPr>
              <a:t>the</a:t>
            </a:r>
            <a:r>
              <a:rPr lang="de-DE" b="1" dirty="0" smtClean="0">
                <a:solidFill>
                  <a:srgbClr val="AB9DDB"/>
                </a:solidFill>
              </a:rPr>
              <a:t> same type </a:t>
            </a:r>
            <a:r>
              <a:rPr lang="de-DE" dirty="0" smtClean="0"/>
              <a:t>will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summarized</a:t>
            </a:r>
            <a:r>
              <a:rPr lang="de-DE" dirty="0" smtClean="0"/>
              <a:t> in </a:t>
            </a:r>
            <a:r>
              <a:rPr lang="de-DE" b="1" dirty="0" err="1" smtClean="0">
                <a:solidFill>
                  <a:srgbClr val="AB9DDB"/>
                </a:solidFill>
              </a:rPr>
              <a:t>one</a:t>
            </a:r>
            <a:r>
              <a:rPr lang="de-DE" b="1" dirty="0" smtClean="0">
                <a:solidFill>
                  <a:srgbClr val="AB9DDB"/>
                </a:solidFill>
              </a:rPr>
              <a:t> variable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err="1" smtClean="0"/>
              <a:t>Declaration</a:t>
            </a:r>
            <a:r>
              <a:rPr lang="de-DE" dirty="0" smtClean="0"/>
              <a:t> via „[ </a:t>
            </a:r>
            <a:r>
              <a:rPr lang="de-DE" dirty="0"/>
              <a:t>]“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endParaRPr lang="de-DE" dirty="0" smtClean="0"/>
          </a:p>
          <a:p>
            <a:r>
              <a:rPr lang="de-DE" b="1" dirty="0" smtClean="0">
                <a:solidFill>
                  <a:srgbClr val="AB9DDB"/>
                </a:solidFill>
              </a:rPr>
              <a:t>Index in </a:t>
            </a:r>
            <a:r>
              <a:rPr lang="de-DE" b="1" dirty="0" err="1" smtClean="0">
                <a:solidFill>
                  <a:srgbClr val="AB9DDB"/>
                </a:solidFill>
              </a:rPr>
              <a:t>arrays</a:t>
            </a:r>
            <a:r>
              <a:rPr lang="de-DE" b="1" dirty="0" smtClean="0">
                <a:solidFill>
                  <a:srgbClr val="AB9DDB"/>
                </a:solidFill>
              </a:rPr>
              <a:t> </a:t>
            </a:r>
            <a:r>
              <a:rPr lang="de-DE" b="1" dirty="0" err="1" smtClean="0">
                <a:solidFill>
                  <a:srgbClr val="AB9DDB"/>
                </a:solidFill>
              </a:rPr>
              <a:t>start</a:t>
            </a:r>
            <a:r>
              <a:rPr lang="de-DE" b="1" dirty="0" smtClean="0">
                <a:solidFill>
                  <a:srgbClr val="AB9DDB"/>
                </a:solidFill>
              </a:rPr>
              <a:t> </a:t>
            </a:r>
            <a:r>
              <a:rPr lang="de-DE" b="1" dirty="0" err="1" smtClean="0">
                <a:solidFill>
                  <a:srgbClr val="AB9DDB"/>
                </a:solidFill>
              </a:rPr>
              <a:t>with</a:t>
            </a:r>
            <a:r>
              <a:rPr lang="de-DE" b="1" dirty="0" smtClean="0">
                <a:solidFill>
                  <a:srgbClr val="AB9DDB"/>
                </a:solidFill>
              </a:rPr>
              <a:t> 0!</a:t>
            </a:r>
            <a:endParaRPr lang="de-DE" b="1" dirty="0">
              <a:solidFill>
                <a:srgbClr val="AB9DDB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795D76-807F-4856-B2C0-4955FA6C0DBF}" type="slidenum">
              <a:rPr lang="de-DE"/>
              <a:pPr>
                <a:defRPr/>
              </a:pPr>
              <a:t>17</a:t>
            </a:fld>
            <a:endParaRPr lang="de-DE"/>
          </a:p>
        </p:txBody>
      </p:sp>
      <p:sp>
        <p:nvSpPr>
          <p:cNvPr id="7" name="Rechteck 6"/>
          <p:cNvSpPr>
            <a:spLocks noChangeArrowheads="1"/>
          </p:cNvSpPr>
          <p:nvPr/>
        </p:nvSpPr>
        <p:spPr bwMode="auto">
          <a:xfrm>
            <a:off x="3611563" y="3430032"/>
            <a:ext cx="457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fiveInts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           ; 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11" name="Gerade Verbindung mit Pfeil 10"/>
          <p:cNvCxnSpPr/>
          <p:nvPr/>
        </p:nvCxnSpPr>
        <p:spPr>
          <a:xfrm flipV="1">
            <a:off x="3544889" y="3764996"/>
            <a:ext cx="287337" cy="34448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>
            <a:spLocks noChangeArrowheads="1"/>
          </p:cNvSpPr>
          <p:nvPr/>
        </p:nvSpPr>
        <p:spPr bwMode="auto">
          <a:xfrm>
            <a:off x="3216276" y="4109482"/>
            <a:ext cx="6278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Type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13" name="Gerade Verbindung mit Pfeil 12"/>
          <p:cNvCxnSpPr/>
          <p:nvPr/>
        </p:nvCxnSpPr>
        <p:spPr>
          <a:xfrm flipV="1">
            <a:off x="4170363" y="3764996"/>
            <a:ext cx="0" cy="34448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>
            <a:spLocks noChangeArrowheads="1"/>
          </p:cNvSpPr>
          <p:nvPr/>
        </p:nvSpPr>
        <p:spPr bwMode="auto">
          <a:xfrm>
            <a:off x="3792539" y="4109482"/>
            <a:ext cx="6826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latin typeface="Calibri" pitchFamily="34" charset="0"/>
              </a:rPr>
              <a:t>Array</a:t>
            </a:r>
          </a:p>
        </p:txBody>
      </p:sp>
      <p:cxnSp>
        <p:nvCxnSpPr>
          <p:cNvPr id="20" name="Gerade Verbindung mit Pfeil 19"/>
          <p:cNvCxnSpPr/>
          <p:nvPr/>
        </p:nvCxnSpPr>
        <p:spPr>
          <a:xfrm flipV="1">
            <a:off x="4943475" y="3766582"/>
            <a:ext cx="0" cy="3429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>
            <a:spLocks noChangeArrowheads="1"/>
          </p:cNvSpPr>
          <p:nvPr/>
        </p:nvSpPr>
        <p:spPr bwMode="auto">
          <a:xfrm>
            <a:off x="4511675" y="4117420"/>
            <a:ext cx="744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latin typeface="Calibri" pitchFamily="34" charset="0"/>
              </a:rPr>
              <a:t>Name</a:t>
            </a:r>
          </a:p>
        </p:txBody>
      </p:sp>
      <p:cxnSp>
        <p:nvCxnSpPr>
          <p:cNvPr id="22" name="Gerade Verbindung mit Pfeil 21"/>
          <p:cNvCxnSpPr/>
          <p:nvPr/>
        </p:nvCxnSpPr>
        <p:spPr>
          <a:xfrm flipV="1">
            <a:off x="6024563" y="3766582"/>
            <a:ext cx="0" cy="3429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>
            <a:spLocks noChangeArrowheads="1"/>
          </p:cNvSpPr>
          <p:nvPr/>
        </p:nvSpPr>
        <p:spPr bwMode="auto">
          <a:xfrm>
            <a:off x="5459413" y="4110202"/>
            <a:ext cx="20050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Reserve </a:t>
            </a:r>
            <a:r>
              <a:rPr lang="de-DE" dirty="0" err="1" smtClean="0">
                <a:latin typeface="Calibri" pitchFamily="34" charset="0"/>
              </a:rPr>
              <a:t>memory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24" name="Gerade Verbindung mit Pfeil 23"/>
          <p:cNvCxnSpPr/>
          <p:nvPr/>
        </p:nvCxnSpPr>
        <p:spPr>
          <a:xfrm flipH="1" flipV="1">
            <a:off x="6888163" y="3798333"/>
            <a:ext cx="1008062" cy="29686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>
            <a:spLocks noChangeArrowheads="1"/>
          </p:cNvSpPr>
          <p:nvPr/>
        </p:nvSpPr>
        <p:spPr bwMode="auto">
          <a:xfrm>
            <a:off x="7192964" y="4133296"/>
            <a:ext cx="20161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for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five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int</a:t>
            </a:r>
            <a:r>
              <a:rPr lang="de-DE" dirty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values</a:t>
            </a:r>
            <a:endParaRPr lang="de-DE" dirty="0">
              <a:latin typeface="Calibri" pitchFamily="34" charset="0"/>
            </a:endParaRPr>
          </a:p>
        </p:txBody>
      </p:sp>
      <p:graphicFrame>
        <p:nvGraphicFramePr>
          <p:cNvPr id="27" name="Tabelle 26"/>
          <p:cNvGraphicFramePr>
            <a:graphicFrameLocks noGrp="1"/>
          </p:cNvGraphicFramePr>
          <p:nvPr/>
        </p:nvGraphicFramePr>
        <p:xfrm>
          <a:off x="6210301" y="5732463"/>
          <a:ext cx="337203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4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4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4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feld 27"/>
          <p:cNvSpPr txBox="1">
            <a:spLocks noChangeArrowheads="1"/>
          </p:cNvSpPr>
          <p:nvPr/>
        </p:nvSpPr>
        <p:spPr bwMode="auto">
          <a:xfrm>
            <a:off x="6310314" y="6116638"/>
            <a:ext cx="3016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Calibri" pitchFamily="34" charset="0"/>
              </a:rPr>
              <a:t>0</a:t>
            </a:r>
          </a:p>
        </p:txBody>
      </p:sp>
      <p:sp>
        <p:nvSpPr>
          <p:cNvPr id="29" name="Textfeld 28"/>
          <p:cNvSpPr txBox="1">
            <a:spLocks noChangeArrowheads="1"/>
          </p:cNvSpPr>
          <p:nvPr/>
        </p:nvSpPr>
        <p:spPr bwMode="auto">
          <a:xfrm>
            <a:off x="7089776" y="6115050"/>
            <a:ext cx="3016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Calibri" pitchFamily="34" charset="0"/>
              </a:rPr>
              <a:t>1</a:t>
            </a:r>
          </a:p>
        </p:txBody>
      </p:sp>
      <p:sp>
        <p:nvSpPr>
          <p:cNvPr id="30" name="Textfeld 29"/>
          <p:cNvSpPr txBox="1">
            <a:spLocks noChangeArrowheads="1"/>
          </p:cNvSpPr>
          <p:nvPr/>
        </p:nvSpPr>
        <p:spPr bwMode="auto">
          <a:xfrm>
            <a:off x="7745414" y="6111875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Calibri" pitchFamily="34" charset="0"/>
              </a:rPr>
              <a:t>2</a:t>
            </a:r>
          </a:p>
        </p:txBody>
      </p:sp>
      <p:sp>
        <p:nvSpPr>
          <p:cNvPr id="31" name="Textfeld 30"/>
          <p:cNvSpPr txBox="1">
            <a:spLocks noChangeArrowheads="1"/>
          </p:cNvSpPr>
          <p:nvPr/>
        </p:nvSpPr>
        <p:spPr bwMode="auto">
          <a:xfrm>
            <a:off x="8399463" y="6116638"/>
            <a:ext cx="30321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Calibri" pitchFamily="34" charset="0"/>
              </a:rPr>
              <a:t>3</a:t>
            </a:r>
          </a:p>
        </p:txBody>
      </p:sp>
      <p:sp>
        <p:nvSpPr>
          <p:cNvPr id="32" name="Textfeld 31"/>
          <p:cNvSpPr txBox="1">
            <a:spLocks noChangeArrowheads="1"/>
          </p:cNvSpPr>
          <p:nvPr/>
        </p:nvSpPr>
        <p:spPr bwMode="auto">
          <a:xfrm>
            <a:off x="9120189" y="6110289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Calibri" pitchFamily="34" charset="0"/>
              </a:rPr>
              <a:t>4</a:t>
            </a:r>
          </a:p>
        </p:txBody>
      </p:sp>
      <p:sp>
        <p:nvSpPr>
          <p:cNvPr id="2" name="Rechteck 1"/>
          <p:cNvSpPr/>
          <p:nvPr/>
        </p:nvSpPr>
        <p:spPr>
          <a:xfrm>
            <a:off x="4021165" y="3429000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[]          =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[5]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4" grpId="0"/>
      <p:bldP spid="21" grpId="0"/>
      <p:bldP spid="23" grpId="0"/>
      <p:bldP spid="25" grpId="0"/>
      <p:bldP spid="28" grpId="0"/>
      <p:bldP spid="29" grpId="0"/>
      <p:bldP spid="30" grpId="0"/>
      <p:bldP spid="31" grpId="0"/>
      <p:bldP spid="32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Arrays III</a:t>
            </a:r>
          </a:p>
        </p:txBody>
      </p:sp>
      <p:sp>
        <p:nvSpPr>
          <p:cNvPr id="65538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creating</a:t>
            </a:r>
            <a:r>
              <a:rPr lang="de-DE" dirty="0" smtClean="0"/>
              <a:t> an </a:t>
            </a:r>
            <a:r>
              <a:rPr lang="de-DE" dirty="0" err="1" smtClean="0"/>
              <a:t>object</a:t>
            </a:r>
            <a:r>
              <a:rPr lang="de-DE" dirty="0" smtClean="0"/>
              <a:t>, </a:t>
            </a:r>
            <a:r>
              <a:rPr lang="de-DE" b="1" dirty="0" err="1" smtClean="0">
                <a:solidFill>
                  <a:srgbClr val="AB9DDB"/>
                </a:solidFill>
              </a:rPr>
              <a:t>no</a:t>
            </a:r>
            <a:r>
              <a:rPr lang="de-DE" b="1" dirty="0" smtClean="0">
                <a:solidFill>
                  <a:srgbClr val="AB9DDB"/>
                </a:solidFill>
              </a:rPr>
              <a:t> </a:t>
            </a:r>
            <a:r>
              <a:rPr lang="de-DE" b="1" dirty="0" err="1" smtClean="0">
                <a:solidFill>
                  <a:srgbClr val="AB9DDB"/>
                </a:solidFill>
              </a:rPr>
              <a:t>object</a:t>
            </a:r>
            <a:r>
              <a:rPr lang="de-DE" b="1" dirty="0" smtClean="0">
                <a:solidFill>
                  <a:srgbClr val="AB9DDB"/>
                </a:solidFill>
              </a:rPr>
              <a:t> </a:t>
            </a:r>
            <a:r>
              <a:rPr lang="de-DE" b="1" dirty="0" err="1" smtClean="0">
                <a:solidFill>
                  <a:srgbClr val="AB9DDB"/>
                </a:solidFill>
              </a:rPr>
              <a:t>is</a:t>
            </a:r>
            <a:r>
              <a:rPr lang="de-DE" b="1" dirty="0" smtClean="0">
                <a:solidFill>
                  <a:srgbClr val="AB9DDB"/>
                </a:solidFill>
              </a:rPr>
              <a:t> </a:t>
            </a:r>
            <a:r>
              <a:rPr lang="de-DE" b="1" dirty="0" err="1" smtClean="0">
                <a:solidFill>
                  <a:srgbClr val="AB9DDB"/>
                </a:solidFill>
              </a:rPr>
              <a:t>initialized</a:t>
            </a:r>
            <a:endParaRPr lang="de-DE" b="1" dirty="0" smtClean="0">
              <a:solidFill>
                <a:srgbClr val="AB9DDB"/>
              </a:solidFill>
            </a:endParaRPr>
          </a:p>
          <a:p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b="1" dirty="0" err="1" smtClean="0">
                <a:solidFill>
                  <a:srgbClr val="AB9DDB"/>
                </a:solidFill>
              </a:rPr>
              <a:t>reserved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788ABB-002A-4D83-BF3A-C1C96B338C4B}" type="slidenum">
              <a:rPr lang="de-DE"/>
              <a:pPr>
                <a:defRPr/>
              </a:pPr>
              <a:t>18</a:t>
            </a:fld>
            <a:endParaRPr lang="de-DE"/>
          </a:p>
        </p:txBody>
      </p:sp>
      <p:graphicFrame>
        <p:nvGraphicFramePr>
          <p:cNvPr id="5" name="Tabelle 4"/>
          <p:cNvGraphicFramePr>
            <a:graphicFrameLocks noGrp="1"/>
          </p:cNvGraphicFramePr>
          <p:nvPr/>
        </p:nvGraphicFramePr>
        <p:xfrm>
          <a:off x="2495550" y="5938838"/>
          <a:ext cx="674407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4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4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4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44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4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44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44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44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3468688" y="3141663"/>
            <a:ext cx="45720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Person[]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friends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Person[10];</a:t>
            </a:r>
            <a:endParaRPr lang="de-DE" dirty="0">
              <a:latin typeface="Calibri" pitchFamily="34" charset="0"/>
            </a:endParaRPr>
          </a:p>
        </p:txBody>
      </p:sp>
      <p:graphicFrame>
        <p:nvGraphicFramePr>
          <p:cNvPr id="7" name="Tabelle 6"/>
          <p:cNvGraphicFramePr>
            <a:graphicFrameLocks noGrp="1"/>
          </p:cNvGraphicFramePr>
          <p:nvPr/>
        </p:nvGraphicFramePr>
        <p:xfrm>
          <a:off x="2495550" y="3494088"/>
          <a:ext cx="674407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4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4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4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44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44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44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44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44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hteck 8"/>
          <p:cNvSpPr>
            <a:spLocks noChangeArrowheads="1"/>
          </p:cNvSpPr>
          <p:nvPr/>
        </p:nvSpPr>
        <p:spPr bwMode="auto">
          <a:xfrm>
            <a:off x="2640014" y="4594225"/>
            <a:ext cx="6173787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nn-NO" b="1" dirty="0">
                <a:solidFill>
                  <a:srgbClr val="7F0055"/>
                </a:solidFill>
                <a:latin typeface="Consolas" pitchFamily="49" charset="0"/>
              </a:rPr>
              <a:t>for </a:t>
            </a:r>
            <a:r>
              <a:rPr lang="nn-NO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nn-NO" b="1" dirty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nn-NO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nn-NO" dirty="0">
                <a:solidFill>
                  <a:srgbClr val="000000"/>
                </a:solidFill>
                <a:latin typeface="Consolas" pitchFamily="49" charset="0"/>
              </a:rPr>
              <a:t>i = 0; i &lt; friends.</a:t>
            </a:r>
            <a:r>
              <a:rPr lang="nn-NO" dirty="0">
                <a:solidFill>
                  <a:srgbClr val="0000C0"/>
                </a:solidFill>
                <a:latin typeface="Consolas" pitchFamily="49" charset="0"/>
              </a:rPr>
              <a:t>length</a:t>
            </a:r>
            <a:r>
              <a:rPr lang="nn-NO" dirty="0">
                <a:solidFill>
                  <a:srgbClr val="000000"/>
                </a:solidFill>
                <a:latin typeface="Consolas" pitchFamily="49" charset="0"/>
              </a:rPr>
              <a:t>; ++i) {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friends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[i] =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Person(</a:t>
            </a:r>
            <a:r>
              <a:rPr lang="de-DE" dirty="0">
                <a:solidFill>
                  <a:srgbClr val="2A00FF"/>
                </a:solidFill>
                <a:latin typeface="Consolas" pitchFamily="49" charset="0"/>
              </a:rPr>
              <a:t>"Mein"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de-DE" dirty="0">
                <a:solidFill>
                  <a:srgbClr val="2A00FF"/>
                </a:solidFill>
                <a:latin typeface="Consolas" pitchFamily="49" charset="0"/>
              </a:rPr>
              <a:t>"Freund"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0" name="Textfeld 9"/>
          <p:cNvSpPr txBox="1">
            <a:spLocks noChangeArrowheads="1"/>
          </p:cNvSpPr>
          <p:nvPr/>
        </p:nvSpPr>
        <p:spPr bwMode="auto">
          <a:xfrm>
            <a:off x="2638426" y="3871914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Calibri" pitchFamily="34" charset="0"/>
              </a:rPr>
              <a:t>0</a:t>
            </a:r>
          </a:p>
        </p:txBody>
      </p:sp>
      <p:sp>
        <p:nvSpPr>
          <p:cNvPr id="11" name="Textfeld 10"/>
          <p:cNvSpPr txBox="1">
            <a:spLocks noChangeArrowheads="1"/>
          </p:cNvSpPr>
          <p:nvPr/>
        </p:nvSpPr>
        <p:spPr bwMode="auto">
          <a:xfrm>
            <a:off x="3317876" y="3871914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Calibri" pitchFamily="34" charset="0"/>
              </a:rPr>
              <a:t>1</a:t>
            </a:r>
          </a:p>
        </p:txBody>
      </p:sp>
      <p:sp>
        <p:nvSpPr>
          <p:cNvPr id="12" name="Textfeld 11"/>
          <p:cNvSpPr txBox="1">
            <a:spLocks noChangeArrowheads="1"/>
          </p:cNvSpPr>
          <p:nvPr/>
        </p:nvSpPr>
        <p:spPr bwMode="auto">
          <a:xfrm>
            <a:off x="4008439" y="3871914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Calibri" pitchFamily="34" charset="0"/>
              </a:rPr>
              <a:t>2</a:t>
            </a:r>
          </a:p>
        </p:txBody>
      </p:sp>
      <p:sp>
        <p:nvSpPr>
          <p:cNvPr id="13" name="Textfeld 12"/>
          <p:cNvSpPr txBox="1">
            <a:spLocks noChangeArrowheads="1"/>
          </p:cNvSpPr>
          <p:nvPr/>
        </p:nvSpPr>
        <p:spPr bwMode="auto">
          <a:xfrm>
            <a:off x="4727576" y="3871914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Calibri" pitchFamily="34" charset="0"/>
              </a:rPr>
              <a:t>3</a:t>
            </a:r>
          </a:p>
        </p:txBody>
      </p:sp>
      <p:sp>
        <p:nvSpPr>
          <p:cNvPr id="14" name="Textfeld 13"/>
          <p:cNvSpPr txBox="1">
            <a:spLocks noChangeArrowheads="1"/>
          </p:cNvSpPr>
          <p:nvPr/>
        </p:nvSpPr>
        <p:spPr bwMode="auto">
          <a:xfrm>
            <a:off x="5467351" y="3871914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Calibri" pitchFamily="34" charset="0"/>
              </a:rPr>
              <a:t>4</a:t>
            </a:r>
          </a:p>
        </p:txBody>
      </p:sp>
      <p:sp>
        <p:nvSpPr>
          <p:cNvPr id="15" name="Textfeld 14"/>
          <p:cNvSpPr txBox="1">
            <a:spLocks noChangeArrowheads="1"/>
          </p:cNvSpPr>
          <p:nvPr/>
        </p:nvSpPr>
        <p:spPr bwMode="auto">
          <a:xfrm>
            <a:off x="6096001" y="3871914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Calibri" pitchFamily="34" charset="0"/>
              </a:rPr>
              <a:t>5</a:t>
            </a:r>
          </a:p>
        </p:txBody>
      </p:sp>
      <p:sp>
        <p:nvSpPr>
          <p:cNvPr id="16" name="Textfeld 15"/>
          <p:cNvSpPr txBox="1">
            <a:spLocks noChangeArrowheads="1"/>
          </p:cNvSpPr>
          <p:nvPr/>
        </p:nvSpPr>
        <p:spPr bwMode="auto">
          <a:xfrm>
            <a:off x="6743701" y="3871914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Calibri" pitchFamily="34" charset="0"/>
              </a:rPr>
              <a:t>6</a:t>
            </a:r>
          </a:p>
        </p:txBody>
      </p:sp>
      <p:sp>
        <p:nvSpPr>
          <p:cNvPr id="17" name="Textfeld 16"/>
          <p:cNvSpPr txBox="1">
            <a:spLocks noChangeArrowheads="1"/>
          </p:cNvSpPr>
          <p:nvPr/>
        </p:nvSpPr>
        <p:spPr bwMode="auto">
          <a:xfrm>
            <a:off x="7391401" y="3871914"/>
            <a:ext cx="3032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Calibri" pitchFamily="34" charset="0"/>
              </a:rPr>
              <a:t>7</a:t>
            </a:r>
          </a:p>
        </p:txBody>
      </p:sp>
      <p:sp>
        <p:nvSpPr>
          <p:cNvPr id="18" name="Textfeld 17"/>
          <p:cNvSpPr txBox="1">
            <a:spLocks noChangeArrowheads="1"/>
          </p:cNvSpPr>
          <p:nvPr/>
        </p:nvSpPr>
        <p:spPr bwMode="auto">
          <a:xfrm>
            <a:off x="8040689" y="3871914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Calibri" pitchFamily="34" charset="0"/>
              </a:rPr>
              <a:t>8</a:t>
            </a:r>
          </a:p>
        </p:txBody>
      </p:sp>
      <p:sp>
        <p:nvSpPr>
          <p:cNvPr id="19" name="Textfeld 18"/>
          <p:cNvSpPr txBox="1">
            <a:spLocks noChangeArrowheads="1"/>
          </p:cNvSpPr>
          <p:nvPr/>
        </p:nvSpPr>
        <p:spPr bwMode="auto">
          <a:xfrm>
            <a:off x="8759826" y="3871914"/>
            <a:ext cx="3016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Calibri" pitchFamily="34" charset="0"/>
              </a:rPr>
              <a:t>9</a:t>
            </a:r>
          </a:p>
        </p:txBody>
      </p:sp>
      <p:sp>
        <p:nvSpPr>
          <p:cNvPr id="21" name="Textfeld 20"/>
          <p:cNvSpPr txBox="1">
            <a:spLocks noChangeArrowheads="1"/>
          </p:cNvSpPr>
          <p:nvPr/>
        </p:nvSpPr>
        <p:spPr bwMode="auto">
          <a:xfrm>
            <a:off x="2495550" y="5589588"/>
            <a:ext cx="5857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Calibri" pitchFamily="34" charset="0"/>
              </a:rPr>
              <a:t>i==0</a:t>
            </a:r>
          </a:p>
        </p:txBody>
      </p:sp>
      <p:sp>
        <p:nvSpPr>
          <p:cNvPr id="22" name="Textfeld 21"/>
          <p:cNvSpPr txBox="1">
            <a:spLocks noChangeArrowheads="1"/>
          </p:cNvSpPr>
          <p:nvPr/>
        </p:nvSpPr>
        <p:spPr bwMode="auto">
          <a:xfrm>
            <a:off x="3216275" y="5589588"/>
            <a:ext cx="5842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Calibri" pitchFamily="34" charset="0"/>
              </a:rPr>
              <a:t>i==1</a:t>
            </a:r>
          </a:p>
        </p:txBody>
      </p:sp>
      <p:sp>
        <p:nvSpPr>
          <p:cNvPr id="23" name="Textfeld 22"/>
          <p:cNvSpPr txBox="1">
            <a:spLocks noChangeArrowheads="1"/>
          </p:cNvSpPr>
          <p:nvPr/>
        </p:nvSpPr>
        <p:spPr bwMode="auto">
          <a:xfrm>
            <a:off x="3863975" y="5589588"/>
            <a:ext cx="5857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Calibri" pitchFamily="34" charset="0"/>
              </a:rPr>
              <a:t>i==2</a:t>
            </a:r>
          </a:p>
        </p:txBody>
      </p:sp>
      <p:sp>
        <p:nvSpPr>
          <p:cNvPr id="25" name="Textfeld 24"/>
          <p:cNvSpPr txBox="1">
            <a:spLocks noChangeArrowheads="1"/>
          </p:cNvSpPr>
          <p:nvPr/>
        </p:nvSpPr>
        <p:spPr bwMode="auto">
          <a:xfrm>
            <a:off x="8589963" y="5550983"/>
            <a:ext cx="5854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latin typeface="Calibri" pitchFamily="34" charset="0"/>
              </a:rPr>
              <a:t>i==9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1" grpId="0"/>
      <p:bldP spid="22" grpId="0"/>
      <p:bldP spid="23" grpId="0"/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Arrays IV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Initialization</a:t>
            </a: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sz="1800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Size </a:t>
            </a:r>
            <a:r>
              <a:rPr lang="de-DE" dirty="0" err="1" smtClean="0"/>
              <a:t>of</a:t>
            </a:r>
            <a:r>
              <a:rPr lang="de-DE" dirty="0" smtClean="0"/>
              <a:t> an </a:t>
            </a:r>
            <a:r>
              <a:rPr lang="de-DE" dirty="0" err="1" smtClean="0"/>
              <a:t>array</a:t>
            </a:r>
            <a:r>
              <a:rPr lang="de-DE" dirty="0" smtClean="0"/>
              <a:t> via </a:t>
            </a:r>
            <a:r>
              <a:rPr lang="de-DE" dirty="0" err="1" smtClean="0"/>
              <a:t>variablename.</a:t>
            </a:r>
            <a:r>
              <a:rPr lang="de-DE" b="1" dirty="0" err="1" smtClean="0">
                <a:solidFill>
                  <a:srgbClr val="AB9DDB"/>
                </a:solidFill>
              </a:rPr>
              <a:t>length</a:t>
            </a:r>
            <a:endParaRPr lang="de-DE" b="1" dirty="0">
              <a:solidFill>
                <a:srgbClr val="AB9DDB"/>
              </a:solidFill>
            </a:endParaRP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Again</a:t>
            </a:r>
            <a:r>
              <a:rPr lang="de-DE" dirty="0" smtClean="0"/>
              <a:t>: Access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array</a:t>
            </a:r>
            <a:r>
              <a:rPr lang="de-DE" dirty="0" smtClean="0"/>
              <a:t> </a:t>
            </a:r>
            <a:r>
              <a:rPr lang="de-DE" dirty="0" err="1" smtClean="0"/>
              <a:t>starting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0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r>
              <a:rPr lang="de-DE" dirty="0" smtClean="0"/>
              <a:t> - 1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D8FC7B-D9BF-48B7-8534-823EF176E001}" type="slidenum">
              <a:rPr lang="de-DE"/>
              <a:pPr>
                <a:defRPr/>
              </a:pPr>
              <a:t>19</a:t>
            </a:fld>
            <a:endParaRPr lang="de-DE"/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2927648" y="5223333"/>
            <a:ext cx="5689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[]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fiveInts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=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[5];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 </a:t>
            </a:r>
          </a:p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size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fiveInts.</a:t>
            </a:r>
            <a:r>
              <a:rPr lang="de-DE" dirty="0" err="1">
                <a:solidFill>
                  <a:srgbClr val="0000C0"/>
                </a:solidFill>
                <a:latin typeface="Consolas" pitchFamily="49" charset="0"/>
              </a:rPr>
              <a:t>length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; 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</a:rPr>
              <a:t>//</a:t>
            </a:r>
            <a:r>
              <a:rPr lang="de-DE" dirty="0" err="1" smtClean="0">
                <a:solidFill>
                  <a:srgbClr val="00B050"/>
                </a:solidFill>
                <a:latin typeface="Consolas" pitchFamily="49" charset="0"/>
              </a:rPr>
              <a:t>returns</a:t>
            </a:r>
            <a:r>
              <a:rPr lang="de-DE" dirty="0" smtClean="0">
                <a:solidFill>
                  <a:srgbClr val="00B05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B050"/>
                </a:solidFill>
                <a:latin typeface="Consolas" pitchFamily="49" charset="0"/>
              </a:rPr>
              <a:t>5</a:t>
            </a:r>
          </a:p>
        </p:txBody>
      </p:sp>
      <p:sp>
        <p:nvSpPr>
          <p:cNvPr id="67590" name="Rechteck 10"/>
          <p:cNvSpPr>
            <a:spLocks noChangeArrowheads="1"/>
          </p:cNvSpPr>
          <p:nvPr/>
        </p:nvSpPr>
        <p:spPr bwMode="auto">
          <a:xfrm>
            <a:off x="4943476" y="1557338"/>
            <a:ext cx="39846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b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>
                <a:solidFill>
                  <a:srgbClr val="000000"/>
                </a:solidFill>
                <a:latin typeface="Consolas" pitchFamily="49" charset="0"/>
              </a:rPr>
              <a:t>[] fiveInts = </a:t>
            </a:r>
            <a:r>
              <a:rPr lang="de-DE" b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b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>
                <a:solidFill>
                  <a:srgbClr val="000000"/>
                </a:solidFill>
                <a:latin typeface="Consolas" pitchFamily="49" charset="0"/>
              </a:rPr>
              <a:t>[5];</a:t>
            </a:r>
            <a:r>
              <a:rPr lang="de-DE" b="1">
                <a:solidFill>
                  <a:srgbClr val="000000"/>
                </a:solidFill>
                <a:latin typeface="Consolas" pitchFamily="49" charset="0"/>
              </a:rPr>
              <a:t>  </a:t>
            </a:r>
          </a:p>
        </p:txBody>
      </p:sp>
      <p:sp>
        <p:nvSpPr>
          <p:cNvPr id="67591" name="Rechteck 12"/>
          <p:cNvSpPr>
            <a:spLocks noChangeArrowheads="1"/>
          </p:cNvSpPr>
          <p:nvPr/>
        </p:nvSpPr>
        <p:spPr bwMode="auto">
          <a:xfrm>
            <a:off x="4943475" y="1919288"/>
            <a:ext cx="45720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[]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fourInts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fourInts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[4];</a:t>
            </a:r>
          </a:p>
        </p:txBody>
      </p:sp>
      <p:cxnSp>
        <p:nvCxnSpPr>
          <p:cNvPr id="15" name="Gerade Verbindung mit Pfeil 14"/>
          <p:cNvCxnSpPr/>
          <p:nvPr/>
        </p:nvCxnSpPr>
        <p:spPr>
          <a:xfrm flipH="1">
            <a:off x="7824788" y="2108200"/>
            <a:ext cx="1079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>
            <a:off x="7824788" y="2397125"/>
            <a:ext cx="10795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94" name="Textfeld 16"/>
          <p:cNvSpPr txBox="1">
            <a:spLocks noChangeArrowheads="1"/>
          </p:cNvSpPr>
          <p:nvPr/>
        </p:nvSpPr>
        <p:spPr bwMode="auto">
          <a:xfrm>
            <a:off x="9077326" y="1924050"/>
            <a:ext cx="12668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Declaration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67595" name="Textfeld 17"/>
          <p:cNvSpPr txBox="1">
            <a:spLocks noChangeArrowheads="1"/>
          </p:cNvSpPr>
          <p:nvPr/>
        </p:nvSpPr>
        <p:spPr bwMode="auto">
          <a:xfrm>
            <a:off x="9077325" y="2217739"/>
            <a:ext cx="177165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Initialization</a:t>
            </a:r>
            <a:endParaRPr lang="de-DE" dirty="0">
              <a:latin typeface="Calibri" pitchFamily="34" charset="0"/>
            </a:endParaRPr>
          </a:p>
          <a:p>
            <a:r>
              <a:rPr lang="de-DE" dirty="0" smtClean="0">
                <a:latin typeface="Calibri" pitchFamily="34" charset="0"/>
              </a:rPr>
              <a:t>(Memory </a:t>
            </a:r>
            <a:r>
              <a:rPr lang="de-DE" dirty="0" err="1" smtClean="0">
                <a:latin typeface="Calibri" pitchFamily="34" charset="0"/>
              </a:rPr>
              <a:t>is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reserved</a:t>
            </a:r>
            <a:r>
              <a:rPr lang="de-DE" dirty="0" smtClean="0">
                <a:latin typeface="Calibri" pitchFamily="34" charset="0"/>
              </a:rPr>
              <a:t>)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20" name="Rechteck 19"/>
          <p:cNvSpPr>
            <a:spLocks noChangeArrowheads="1"/>
          </p:cNvSpPr>
          <p:nvPr/>
        </p:nvSpPr>
        <p:spPr bwMode="auto">
          <a:xfrm>
            <a:off x="2387601" y="3059114"/>
            <a:ext cx="831691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[] c =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[3]; </a:t>
            </a:r>
          </a:p>
          <a:p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c[0]= </a:t>
            </a:r>
            <a:r>
              <a:rPr lang="en-US" dirty="0">
                <a:solidFill>
                  <a:srgbClr val="2A00FF"/>
                </a:solidFill>
                <a:latin typeface="Consolas" pitchFamily="49" charset="0"/>
              </a:rPr>
              <a:t>'a'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; c[1] = </a:t>
            </a:r>
            <a:r>
              <a:rPr lang="en-US" dirty="0">
                <a:solidFill>
                  <a:srgbClr val="2A00FF"/>
                </a:solidFill>
                <a:latin typeface="Consolas" pitchFamily="49" charset="0"/>
              </a:rPr>
              <a:t>'b'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; c[2] = </a:t>
            </a:r>
            <a:r>
              <a:rPr lang="en-US" dirty="0">
                <a:solidFill>
                  <a:srgbClr val="2A00FF"/>
                </a:solidFill>
                <a:latin typeface="Consolas" pitchFamily="49" charset="0"/>
              </a:rPr>
              <a:t>'c'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;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22" name="Rechteck 21"/>
          <p:cNvSpPr>
            <a:spLocks noChangeArrowheads="1"/>
          </p:cNvSpPr>
          <p:nvPr/>
        </p:nvSpPr>
        <p:spPr bwMode="auto">
          <a:xfrm>
            <a:off x="2378076" y="3706292"/>
            <a:ext cx="53832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en-US">
                <a:solidFill>
                  <a:srgbClr val="000000"/>
                </a:solidFill>
                <a:latin typeface="Consolas" pitchFamily="49" charset="0"/>
              </a:rPr>
              <a:t>[] c = </a:t>
            </a:r>
            <a:r>
              <a:rPr lang="en-US" b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en-US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b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en-US">
                <a:solidFill>
                  <a:srgbClr val="000000"/>
                </a:solidFill>
                <a:latin typeface="Consolas" pitchFamily="49" charset="0"/>
              </a:rPr>
              <a:t>[] {</a:t>
            </a:r>
            <a:r>
              <a:rPr lang="en-US">
                <a:solidFill>
                  <a:srgbClr val="2A00FF"/>
                </a:solidFill>
                <a:latin typeface="Consolas" pitchFamily="49" charset="0"/>
              </a:rPr>
              <a:t>'a'</a:t>
            </a:r>
            <a:r>
              <a:rPr lang="en-US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>
                <a:solidFill>
                  <a:srgbClr val="2A00FF"/>
                </a:solidFill>
                <a:latin typeface="Consolas" pitchFamily="49" charset="0"/>
              </a:rPr>
              <a:t>'b'</a:t>
            </a:r>
            <a:r>
              <a:rPr lang="en-US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>
                <a:solidFill>
                  <a:srgbClr val="2A00FF"/>
                </a:solidFill>
                <a:latin typeface="Consolas" pitchFamily="49" charset="0"/>
              </a:rPr>
              <a:t>'c'</a:t>
            </a:r>
            <a:r>
              <a:rPr lang="en-US">
                <a:solidFill>
                  <a:srgbClr val="000000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24" name="Rechteck 23"/>
          <p:cNvSpPr>
            <a:spLocks noChangeArrowheads="1"/>
          </p:cNvSpPr>
          <p:nvPr/>
        </p:nvSpPr>
        <p:spPr bwMode="auto">
          <a:xfrm>
            <a:off x="2378076" y="3996804"/>
            <a:ext cx="38576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b="1" dirty="0">
                <a:solidFill>
                  <a:srgbClr val="7F0055"/>
                </a:solidFill>
                <a:latin typeface="Consolas" pitchFamily="49" charset="0"/>
              </a:rPr>
              <a:t>double</a:t>
            </a:r>
            <a:r>
              <a:rPr lang="fr-FR" dirty="0">
                <a:solidFill>
                  <a:srgbClr val="000000"/>
                </a:solidFill>
                <a:latin typeface="Consolas" pitchFamily="49" charset="0"/>
              </a:rPr>
              <a:t>[] d = {1.2, 3.5, 2.1};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0" grpId="0"/>
      <p:bldP spid="22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Catching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 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Class </a:t>
            </a:r>
            <a:r>
              <a:rPr lang="de-DE" dirty="0" err="1" smtClean="0"/>
              <a:t>consists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…</a:t>
            </a:r>
          </a:p>
          <a:p>
            <a:pPr lvl="1"/>
            <a:r>
              <a:rPr lang="de-DE" dirty="0" smtClean="0"/>
              <a:t>Attributes (</a:t>
            </a:r>
            <a:r>
              <a:rPr lang="de-DE" dirty="0" err="1" smtClean="0"/>
              <a:t>structure</a:t>
            </a:r>
            <a:r>
              <a:rPr lang="de-DE" dirty="0" smtClean="0"/>
              <a:t>)</a:t>
            </a:r>
            <a:endParaRPr lang="de-DE" dirty="0"/>
          </a:p>
          <a:p>
            <a:pPr lvl="1"/>
            <a:r>
              <a:rPr lang="de-DE" dirty="0" err="1" smtClean="0"/>
              <a:t>Methods</a:t>
            </a:r>
            <a:r>
              <a:rPr lang="de-DE" dirty="0" smtClean="0"/>
              <a:t> (</a:t>
            </a:r>
            <a:r>
              <a:rPr lang="de-DE" dirty="0" err="1" smtClean="0"/>
              <a:t>behavior</a:t>
            </a:r>
            <a:r>
              <a:rPr lang="de-DE" dirty="0" smtClean="0"/>
              <a:t>)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…</a:t>
            </a:r>
            <a:endParaRPr lang="de-DE" dirty="0"/>
          </a:p>
          <a:p>
            <a:pPr lvl="1"/>
            <a:r>
              <a:rPr lang="de-DE" dirty="0" smtClean="0"/>
              <a:t>an </a:t>
            </a:r>
            <a:r>
              <a:rPr lang="de-DE" dirty="0" err="1" smtClean="0"/>
              <a:t>instance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class</a:t>
            </a:r>
            <a:endParaRPr lang="de-DE" dirty="0" smtClean="0"/>
          </a:p>
          <a:p>
            <a:pPr lvl="1"/>
            <a:r>
              <a:rPr lang="de-DE" dirty="0" err="1" smtClean="0"/>
              <a:t>attributes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a </a:t>
            </a:r>
            <a:r>
              <a:rPr lang="de-DE" dirty="0" err="1" smtClean="0"/>
              <a:t>concrete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BC6422-BAC8-4DFD-875C-D11FDD4606F9}" type="slidenum">
              <a:rPr lang="de-DE"/>
              <a:pPr>
                <a:defRPr/>
              </a:pPr>
              <a:t>2</a:t>
            </a:fld>
            <a:endParaRPr lang="de-DE"/>
          </a:p>
        </p:txBody>
      </p:sp>
      <p:sp>
        <p:nvSpPr>
          <p:cNvPr id="17411" name="AutoShape 2" descr="data:image/jpeg;base64,/9j/4AAQSkZJRgABAQAAAQABAAD/2wCEAAkGBxQTEhUUExQWFhUXFxcXGBgXGBgYGBgXGB4cGBcaHBgcICggGhwlHBgXITEhJikrLi4uFx8zODMsNygtLisBCgoKBQUFDgUFDisZExkrKysrKysrKysrKysrKysrKysrKysrKysrKysrKysrKysrKysrKysrKysrKysrKysrK//AABEIANwA5QMBIgACEQEDEQH/xAAbAAACAwEBAQAAAAAAAAAAAAADBAECBQAGB//EAEQQAAECBAMEBQoDBwQBBQAAAAECEQADITEEEkEiUWFxBTJCgZETUnKSobHB0dLwI2KyFDNDosLh8RVzgpPiBlODs9P/xAAUAQEAAAAAAAAAAAAAAAAAAAAA/8QAFBEBAAAAAAAAAAAAAAAAAAAAAP/aAAwDAQACEQMRAD8A+2omO/AtFxAZevMxeWhgA5PE3gLPFUqJS7VZ/sxy30vCWHxJCE5lJzBAJoWsTv8Ayq8IC/7QsEBSQNoC7uDuh2M6cpaloAykbKnY2rq+4e2HDm3p8D84ApjoEc29PgfnEZV70+qfqgDR0Byr85Pqn6o5l+cn1T9UBdS6gbwT4N84tAVIU4LpcP2TYt+bgInb3p9U/VAFeJeM7pBOztrADKchKrZS/a3Oe6A4ZSRMZMwZiVBihV2So9rcEwGvHQFl+cn1T9USyt48D84AsUVFNrePVP1RGVfnJ9U/VAUkSluSpVH2eV68fvWGoCEr85PqH6o7Kvzk+ofqgCmKrBLcx4QMhfnJ9Q/VEZV+cn1D9UBGLmTB1EJVzWU+5JjEk4yZ5RAJCXkpVlC0nN1QDtANc84f6QxRQAAoFSsyQQmgISVVOanVO8wv0QFbCl5aSEBh+bUkkaJs3fAJSekFLlAELQUlSdpSXVlBTmAFSH+ca3R4UZaSVEkirkVLxfpKT5VOUKy1d9k08ftothkZUhLgtrSv80BZMxxrHBBzUU1BQgF7tGf0hLUkrWKoCCrKmYpBcOVWopwOELdISZoQT5IgkFj+0LLEAqs1qGA9FJ6ojoF0et5aTvD0JPtNY6AmSKq9L4CDpgUq6ufwETh5KUDKkMN0BdQeE8NhE5Eip2QKqUdGuTxPiYehbDr2UjXKKQGfiyhE0VUCEpAAKyK5wmgpcw1g3KfxKF+ypZDU473iMXIWVBQKQAU79CeHEw3tcPbAVyp3q9ZXzjsqd6vWX84ifLUoM7PqHeB4TCFDnM773LXNPGAJ5NO9XrL+cK4kLCtgEp4qW7sfzVqE+Pg6oKIantjMEmaiZLSlQKSVqU5JJLBhy1gHpaQwJzAsHGZd9dYtkT+bxX84iZMUkEqKWHAwtM/FLBYoFDZcdpj4FJHjANZU/m/nMVZG5Xgv5RVazLQ6lJypABJBfd4wA4xSx+GpLhQBdKwz8Cx/wYA8iclQdl3ItM0JHwi5Wncr1V/KMvDLTnlfibak5gljlLAhbne73LvGsSrenwPzgKBSNyvVX8onMncW9FfyixC/y+B+cQUK1UO4EfF4BPGzGIyJFlA5krFW2NK1vzjsOXBzJq5bKlQGV9m+rXimPloCwVqIUUvQEghCgo76uQN7EwzgEjIAguEkpqC9CQdd8BAljc3JKifEj4R0yVLY0c8Qo10ppDBSren1T84jIven1T9UBjzp6UoKJqMxUmZ+7lzFBgAwbLx1iOjRmQkSytAEuS+zl89wymcVuIexqZjhlIGxMugmtGPWhDB4hSRLZOYmRJswFlNdQ4+EBbET8ql/jTBlIcBLhOVLqDvqFJPdDZw8x38qprAMnUBIJL7xm7zpSIwuOQtgQAs3SxPC+unjC2I6RU9sgSspCqEUJS5c/CkBpqw+yQp17NRv3sCWrxPfHn14rEq8sZ0pUtLjyYCpRKUlK0kkuQ54uIex2KmpQtaZjkJJA8kqrD0aRpYqUlQrUEpB3EP/AHgO6KBEpIL0Kk1yuyVEB8tLDSkdDaRSIgEkYtCfKErSAlRd1CgCQ7+2GUYlBFFpPeIy+kZikhZSHSFHOwfZypelzrasPjFpcJZVQT1FaNw4wDCJgNiDyMBkSmAIocoB4sNY7DYoKsFCqhVKhYkXI4QWT1RyEAoekJagGWhyQ20mtRate6GBikeen1hpGeUOEUJPkk6VLKQbQ3OxoSCSlbAElkk0F4ApxaPPT6w1tBhCCek0HsTf+pfyjv8AVU+ZN/6l/KA0IRxeFCpqFMotmqFKAFmoDzjpPSaVEgImOGJdCk3t1m3QY4n8i/D+8AObLQaFzvdSm3h68It5BApY+kQd935nxjImTzmZQWVjaH4alAA2fKGLZfZpBJ2NGUKUJ1KkiXMcDWgHt4QGhisEFpbaO0gtnVooHfwiMTgwwYKfMkllK0NbGtNIMnEUfKvwHzjjiD5i/AfOAR6M6PTLSAcxO1tKJc7RPtcnviZuKSFICcxdRSet7+HCDCcZiTldKgSKhqpLEEh6Fm74Ul4WYlKMsxyFAlwDvzVpdz7IB1STcb2rmOrb4XThlZysl2ZLMebu+5TV+MHWte0AKdk71OaHcLeMCE2YLgAM6rFlMmgDWvXhAGmS012XYcfvSL5EimX3wsZiyzhnSc9jlLFmOtRFkrmUcXUxtRFWVzt4wC+IuzJDhwciiRbd37u6JRiZToSUOVAn92dGfTjD0odWp6vyhDBYFSQjNMWWfVRuB5zm4MBExUskKygEZ0g5FAubabkmFMPOQPJFTEeQlmpv1rPe/tjR8mxRVR219Z/NmcIjBYZCZKC6wBLT/EWwAA40gMnA45PlVqCyUhQ2DspSCLB2emWBYo5gosCVLJAoVMVqUKD0hbdG50fISorUCtioMc8zzU6Ev4w3+xp3r/7F/OAQRRRXmmKrmbKqzK2AGrcUO4dwelcY8sgS5gcVdLBrvQltI1Bgk71/9kz6oXxEmVVKis0YpC5hvSozWLwD0pRIqGqfByAe8Me+OgeDACWAZizHTXed8dALzDszv+X6BFE4dZnZlqdNcgBIIGrsz6RZYpO7/wBIhk9ZPfAVwuHCXYq6yrqUbknUwXDHZTyHuiZWvMxXCdRPoj3QGfiKSgauJYvQ3ReGFYVKtlSAxB1JGgY+MB6ZOyr/AGz7FJh7yY47rmAonBoHZEScIjzRFgNznvLRUIYgubtct4PAR+xy/NG7ujHx+HSFygHYgPVVRnl8eJjeUd0Y+LQ0+S9dlQ/mlwDaMHKBcJDlquatbWsEThpZplBHGvdWDmWDcDwiUgDSAW/YpeY7CWyhqc4T6TwiBlKUgFMyValStI8GJ8RGktbEngPeYV6QQ0sPfykonn5RP+IAeDxSRmBWARMmU/5Ej3wf9rQG203384BgMMnKgliVOo5gCXU5NW3w9+zI81PqiAWTjEMdodb4xy54IU2YvUMhReg3CGP2dHmJ8BA8CWlI0AQnupAD/aBmV12yhthV9r8vKOn41CaqUpIs5QoVNh1b8ILLLEk2VbuoPEQLpTDhYQlTtnSaFjR9YCJeJDJcqoGqhQ0H5YlGJTSqvUVu9GIVJqwzn/5Fj7tFpWFBDusX/iL+cAMTXVLAzddRqhQAGVdSSOXjBMOxkIBdlS0ige6eURMk5VyiFLqsggqUQRkWaglrgHuikkEyJYBZRlhqkVyipbRyPGAnAzJaMyAWYhgQx6qbBg/dDkyeBv8AA/KFejcOpOYrJKywVUkUAZgbRoQC6prkBOtXsw321t47oKhAAaBKl5SVJHMbwN3GpgzwEISA7al/h8I6JSTHQCih+87/AHCF8RPzlUtD5whXCpFNRDOszn8BA5WGSmZnF1gPbQU4+O6AJ0ZLKZYCusLneYNhTsJ5CJkmp5/AH4xXCnYTyEAh02NlX+0v3oiP9LTlyrJIq1gA4UHB3so3i3TfVV/tTPeiNAL4HwgMk4eWFKH4iS4JIdi5AcaaDkIKnAA5S60uwZwOqHFBQdUWh/kCO6nhFS5KaWJ5WIgFV9FS2AYtsihaicxFRW5OsJ9NytqSlyzEXq3lJIuOFI2lmo5/AxkdM/vZPf8A/ZJgDnomWKjO9ABmLULj/N4Xl4aWkZWmHKoIehfMyQdxAeve4Ma1zy9/3746X8T7zAIJwYVlbymVgpn1BJD66nwEBxMpAQ6QobcshwGqpKb3s19wjUmzgkOxaluJaFccPwRzlfqTAEwQ2Ed498NGFsH1U81e9UFxalgDIAouHBLU1POAJApWGAAFSBQPwtC/7RNcAoTeu2HZ2dvCKysVNJ6ibCygd7nlQe3dAP5XiqpIpehcVNxHSVFhmAB1ALjxi5gAqNe7cTv1EQFMwDVUdG3m3MRdPWPJPvVAlCqdNtVuSoAeIWfKSgW65/QvjEdGqDSxdpSR4AP7x7YpiP30ofm96VwnhphQJaglPUSSAQDlyP8AAnuFYDblCquY9wi6SXLi1uMJdG4wTApY6pZn5N8IdWphZ4CSYohYIBBcEODwhebicySJblTWsRpVxTW92habJzILZwym2SRQMKB2DH2p3EwGhKmElQ3Fh4A/GOiuEW6QXJ5t3W4V746Apqvn/SIGsnICLhLjXs7nDxWdPCVKDKLqAGVJLbIu1hxi8uYk5UuklqhwSzaiApgMSDmBLqCgDRq5UnlFxi0y5QUqgCRoYtJkpBUQlI2ndhuTCeJLpQghJSUl81Swagry8IDull5kqy/+1M370b40Uu9SO7/MZvTKAELYAfgzTQbsjQ8oKFySN4Afwb3eEAyIiAKsCFPUbt/KCwETNOfwMYn/AKhm5VSlNRL7h25R1I3HwjaVu+2gU/DpLEpBILgkOQd4NweUAnL6Yl2c+KfgYtL6UlqIAPWVlDb2KvcIYbn4n5xPjpv48YCvSM0JlLUTQB/AxlYjpVCpYQm7yxVSNFJttcI0sUVtsFiHJcE6c+R7oz5OIUUJCpgUSgFglnog6j0i3HhAaWDOyn0l+9UONCmGsn05nvXDQMAKdh0qLm4tUhqhWnEDwiZMhKbDhrvJ14kwSJeA4COMQS0BxClAAg9pAZtCoAwFzRXcNecDyuzjtHXgYussagmgqBzjpVQaMH1DQCU1AE6WxuofpmQfo+WDIlg6y0+7Q6ROJDGXbrj3Ki/R/wC6R6KfdAJT8LlCspokg7RKtAQXLktx0gomTLliCoAEUYEs4FXhyV1ld3ugi0AhjXnAZwkFRokZa3V1rh3vUX/4w7KlskA1pWnjSCiOeApJlhIYCOiyFuSNze2IgM3G4XOo2GVaVVDuyRxDQDEyl5klCSc6cqiNNgt2wBpprDyRtTeY/SItIOzL5D9JgIwEspQAXcUL3dhxMAxkxSZRKEucqtAe7rCHUXVz+AhHGFRSMpZOVeajvSnx+7ADEzgtKwTTyc1Ozldtl+0Q9YOkznYm35E/VC3SEryTJlpDLTOzOTSiTm50txeNYKqrn8BAZwVMd+qx1SkO1fOrDLzfy+H/AJQwAS/P4CCJpAZOKMx9XbspXbjlVzhRapmZP71nD7KsvWS+bM9GfSPQKFX9n3rAcRPSGBIBJAAJZy4oN/hADEobv5f/ABjgjePYX90WSTu9/wBMWLk7qfdxABmpOU5QMzFnCmfR6b4WTKmFISwsBQAbrGCYwlJBeYXdwlLhkpUTuYnQ72icAmqiVLNQNpLC2ZwGttN3cIDkomCwspShUakndxMSozfsp+mGFcz4f2jlj7b+0Aqlc02fxR9EVUZ7jLvD5ikhtaBIL98NSbMLDgflF8/2x+UBWWtbupmALZRr3mKdIhakES2C3BSVMzgvWvCCGYftJ+UWzfbGATUqc1z66P8A84HhZ82Y7OMpyl1JuNzS4eK/tj8ozej1pBmPMynOqjpGprtfdIBiZLmBUvOXGcWUm9W/hj3waQpQkoajJD72biDApeMSpEkZ0qUTLJqHJ1oO+G8BWWj0RAKdEYgzCtbkoOVnZ3Dg0CR740xAZaQFKbh7oKkwEx0dHPAclNSdT8I6JTEQCo60zmP0iADEJyhINUpBIFxsE690GHWmcx+kQrh5GUiYVOFJTRjRkl9a+EB3R2Gd155jKVmYkbgGLONHpvgHS00ABBzpSpEx1Jslgb07rxq4ZYU5DsTqCNBoaxYJBS29/bAZGOABSyioFM65/Ja3CHJ2LSlbbYctYM4YbrVFYD0xICqkAtJnMTVjsVh4S6VUT4fKAWwuPSQ7LqdRw9zCCf6glnZVwLF668uMQmSVOc6gxDMdNk15sfWMFwuGyPtqU7DaLsz28fYICZeJBCixGW7tuffxjM6fOZEthQqFCNC1I1QKmpv8BGL08piipIBq9aun5wGj0esCRLc0EtGvAam5jy+NWtAyoBUAtNGBZJTWrVOZ+MPy+kJYSEgqZIWkObeTTUDfTXWsW8okpJyvmYiloBfoaalUv8TOVjdLr35U3d4qkpdsi+usfuldUEt2dzeMO/8Ap8ZgshmfXmeEXxmMQhZCixAJIY2KmoW3wCsqTnWdhaUACpSE73ZxpQxpL6ESx21jiMv0wmcfKCiHq50LXCb86NDQxqwcqUZtrKHIFSkqvdmHHSANg8AlBzBFSADUl2drppeOmYtlEGWSQ1g4qCd3BuZi2FnBSASGoHGyWOtY6aoHVgCLFOld1oCg6Rv+GugSerfNl4fm9hgkrEhSsoSbZszUuQ1r09sDl4TKpP4i3FKkbTBV6M9XfVobKfunygKTA5qC1ez8xGZhFspdWqqmbL2lCwT97o0ikuO/dw4RmYJTLWH39tSX216BJ8YC2Gmkpk1DPLpnJ3dkoHvjXwR/DTyjIw8zZkgHWX/EWd3ZKWPjGthg6PEe0wBJKwpRIIIYVFRrBcsZ/RGEMoFBIJAFQGF1NSNF4CY6IMVVAWEdA5aNoq3hIbkVH4x0AEDaXzH6RASnNLQN6WrxQd0GPWX3e4RnyceAtCFDKAEsolgp0F2cNTnAaOEBAILEvoCNA1CTpxgsrqiFpWKQSQFpJdri7JpBpPVgFOlO1/szv6IYzOw3j2ffxhLEKdC6ucmIG/tM3daC4bGIYOaluyoNoBaAbl3Vz+Ai8Z6cSjOok0o1D8oKcbL3/wAp+UAbM2bn7WEZXTqW8lXtX7xWGJGMRmU5LA02VVoK2hfpTEpUqUEk0U9jQOmrtAK4iW5/fM2egNasQDXg3fErnDeCC4uKOI1FdISnyvUgsOXHvEKYjFIa7aAtqbQCXQE0JBGZgVKD8iWMMYhJUKEgku4S/aB8DaEujcUZbsHJUakMC6yALaxoqTWytfOrWkBEiTld8xd6ke1u6D4Rs5/3RvH8MwALSFMczuSzLLh2e1oojGpRMqmYdpJdMqaoNlUDUJOreMA7hDskZgzqDa20MNzcMjKaaHU/OM/CYxOVimY5zEAoW+V9zP8A5huZ0ghjSZY/wpn0wEqVVO2DXRgbHjBM7f5/vCSukEmgSuhqQhbWtQO9RSJOOTSi3NA6JgD7nNIA8ycxoCosaPXwjJwM4KUpQdiSaKmDtzNEAg98aqZZG/jev80YfQ+HK3FGDuy1pNJkymyd8A3JmhpQsSZbDPNLsRYKABjYwHU71fqMeek9EqkGRmXnaYNpS1k10CTRgP8AMbshbI16ywGBPaU1gYAyFfiK9FHvXB4y+jJ6ipSZnXCUuyVBN1tUhtI0xAWeIeOeBuYAiI6Ky3cvajfH74R0Bm9JTVJC8gckpBqzApu+kVly0hEo51MGJ29MhqYPiJiUleaxIFia5RwhNc5ASlDFICQ5AADZCab6QDuHlguQtRBNDmOgA+EVxsvNJUHUNlVUkg2Osd0apHkx5MuircqQRf7s8lfGAy5+JCUqAXtBGJuoZnCg3fAxiZpSpgygaPM0vYnQbJ4g92liy2oGwq4cvTjFkmvWTfzTu5wGV0li1Ay8qykqBzDMC1Hu7XDRBnKak2zUzQ8ZQWxLE5U9ki5rY8IkYYcO3orQ01gGcJh3QkkqfKO0rUc4xJs6cW2JqSrOUspQBrs5rkGo3fCNuWnKwBAAYCh0B3mOUSx2hZeh384DC6TwhT5MrmTMxCgRnKgLGlA9QKtCUwJEtwqYcqkmhOZ9wJ398esVm2q6p0OrPCj7Qtc6HjAZUgSl1XNmGWACSVnLmcECgctfSzwbHrlBLIudQpwlq1qzEMALlzuh6SqirdR+qeMHCQCAGAzWCDomggPMqkhwpMxaFs2yWfnDsvDrmMETJj7OcqmLDAh3ABF3LEapjczc7K7KtI4r51COyreYBA9HyEl1zVKUkN+JNJI7nppHnkCUXzLIL89aVj2SVbWtz2TqBC0wkoDEgnyfZJ7VaGAyeg8LLUD+ItmR1JiwAtVDRJYElo0EYEJfP5RQSrMkrWVhgKEu9i990JzZc8JnGWSqZmSUBSQAT5QkP+V3jWwk/KkCbNQqZZTMkZrkAPSA5Lbx/J42iJUlCS6UpD6gIB33Cd8JYnCyiZuRlkgLypXUmopWlvbA5XR6ScpQUjaL5jXs1q1tP8wD2MQDlsWmSyDsuNoWp3d8NYUAor58zU+erdGfNkBADGnlJZq3np4xoYPqn05n61QC/R6krWqYkGqUip3FejkCNExndDqSXyApGVNFM91VoTGjlgOeJzRRV45DNfiOMBCirMWsw8av8I6CS9Y6AUx8jN1QN5cqToRdNd0LowweWrzmcMNEEbnNtTrDWLxKUkhSgDlep02q+w+EYflE7B8qlSZzBitso8mrq3cnkLQGlIwysyy1M1PxVnspejUtaKYoTM0tnyMvOK93ZPvHzjBYgJzJBlMlQAaZvSk12aGvthybOSiUVKISAkuSaQB1SwfAjuN4HPmBAcnXh92gS+kkBgDmfzWMLTsQFEEpmMNGZtOe/wAYB2TOSQGo9B3W9zwYo13fG8ZQUly6V1II2bNu3buUMHpNIqUqH/EwDhIdtbxfL984y585KjsqIu+yoh2Z25OILhcSEhsxUA1SkvxoBv8AfAPLTQwgRtjkYYVjkNc+BjPRjAah7bqwDnkw/s7oZKYzEY4ZrK9Uw4MWNyvVLQDGVvvfHJb74Qt+3pdqhuB+/wDMd+3I872H5QBkTUkljV611ipWkOCQGygv/L74yMVKlgL8kQlSyCVMQXBBJBa/sHfBJs9CloIzqMsAhgC70L1BJ42gCHEkTFAJcgANmYmpJ04mEsHVUxakoJmKStKTMIKQUISAzXp7YlOdU5a0lSKsxlKU4KUF3ZgHow82JwuAKS+Z1U2vIzAWFhQ6fKAWxSnWQxSAE0QCoVUoEuz2a+6Hei8aShOZmCBteUzKJAANLvv4mFsRgSVO5LgDqTEtUluqXoRrvi0nAFIASgABtJgdmqwTwNb7RgBrw2TI5U4XLoUitQ70514RuSZIUmui5m49pQ1EZc5E1ZSVCiVJVRK3LEE9nn4wSVOmJD2CpywAcwIBKldXKfswBuj5aFTDMQ/VSKpSHYr4PrGsuPO4HENMWJQSwSjquA5UoGyGBjRmzJic1tkZusau/wCXhABx2JmgqSEEApYZRmUCTlBLWsbO14rhcRMSqYGzsHBDhICNkhKa6gikHImgm3VKusfpgqDMLWqH6x+UAfCFe1ma4Y2cMNNKvrERmYiUuYlBLBw9ybtwiYDXmCvdFUyhSlrcNKQSZcREBIiiEApIOrj4ReIl28ffAK4gDysrmr9Jhtozek0LMyXlUkXuCediNINOmTR1QmpYZgRfgDuc+yAcaIYEbxC8+SpaCklNQxoR8aQHC4fyL2GbgpQpx0uYB3yQ3DwhPFzMq0AJLF3ZL6pG6lzDZzbx4H5xnpwSkqTkIbMSrZ4ptUNbjaAanLGUskksWGU1Omm+MzDTFEnOjKzgAA2eNOfKKxlJSbPs6hi3WjJk4fJsJLsdQbEil/toBwzBtMDY2B3Qdc45E5AXOW4Nte9njI6MwSislRFyQwZsq1MDWt++sbs2TmSUkhiCLaGm+AWwc1ZS81DKfshw3fBkzR5ppwgcjAZFKUDVV3HEmz7zAJ/RxmFWdVMzpYEdkJL7Vfu8A3hC6XykVPWFbwUJgWGRMCWKku57Lalu1ujpgWO0PVP1QB2jkpaMHpJflWSosApSTsqBdiilX19r6Q70YghGVKwQklNQSd/ncYDRWmM5CDmJBterdtZv7O/hF+knMs5mWHS6QkudoN2tDXuhHo/DlaFpXRCgEZVoI2SCb5nPWZ3dwYB9M7MHodpDEcVf2gALZBWs4v4HWF5yTJSmWjq5kFwlwHWkVdXGGJaFZQ5CimdUnZfS3eIAsvCJlpmBO9F6ns6wXE/xf9sf1xE/My2SND1t2tuEWmv+K4A2Bq/n8BAEm9Y+gffFpfZ9H5RE0bX/AAV7xHSz1fQ+mApJSciPRHuETBJPVTyEdAXmmo5Rwjpt4gQFmgUq3efeYJC77BoS6lJu11EXgFMUoeVlLIcArAtyBHE3poOEaCmUGetD3guPaPZCHSUhRUghZSkFmAF6MbbgR3wxh+j0oKikkFRc2qSSdRxgHREQMIPnH+X5RPkz5yvBPygKJRlVTqnTceHDhFlrYE3bdeKTpBIIzl9Cybio0hOYCog5zlZ7JYOKdl3BfhANGS5cEAUNCbgk/E+MIHCpQokJDqqql7Q8ZKnBKi5U/ZpskbqwEI2hV6HQUtAAweGTLU6QEuSpT0Bc1PiY1gsaF9KbxeEpuCTMJzE9UpsmxIJFt4EGlYbK+VSg5Kj1bm5tAGJjmgZlnz1eCPpjvJHz1eCfpgCgRChFRLOq1eCflHeTPnH+X5QGHNkTVKVkQwzqcKCK0TlL5jZm5G0WlYaYFL8nLCQS+0mXdwSQxdilxWNSTh1DO61VU46tmA3cIKEfmPs+UBhSlTWKVbKw4zKEpiXUxAegZO7f3aEwBb+TZwKt5MsSAUmr6V5GGZmECmzEluV2I3cTFU4VMsOCRQWaoSKXGgeAUnySEHNKz7aSGTL6ucM9RaLYRZKCSCk+WsWfrJGhaHfJk9tX8v0wrKklCCMxV+KkuWeqknTnAMziyV1sl/YY6eKTPQ+qK4obMwfk+qDTR1/R+qAqvrf8T7xFUjaT6J/pghuPRPwiqOsj0T/TAZ3SGJWhErIxdNXD2Ab3mOi2M6kq/V+AjoDVmRURMwVHf8I7LAdC6ZZKC3nKPeFEj3Qy0Vkpp3q95gF8aqg9JPPf7oZaKz5QUz7wYKIAKJaUlSgkBSmKjqWDB+6LS1u7hq/3iypYIY6xQYcMznXXfeAifPCGzFgS3CE5CRnYAsHq5q19mwDkEcjDow4HJ3bSLy5YSABYBvCAHNB2eBr4EQorrDkfhGiUwMyE3aAHI47oNHJlgRZoCgTEkRZo7KICgMdF2jmgKRzQRo5oCkZvS+LKcoSnOx2gD1QQUgmlnPONVoqJY3Cpc898ADDJZI5D3QNZG1T+Ij+iHGjsogFMR/E9Af1QZSqq9EfH5QUpETAAz1Hon+mKSjVHoGnqw1HQGdMl5kS+CfgI6NGOgP/Z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64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Multidimensional </a:t>
            </a:r>
            <a:r>
              <a:rPr lang="de-DE" dirty="0"/>
              <a:t>Arrays</a:t>
            </a:r>
          </a:p>
        </p:txBody>
      </p:sp>
      <p:sp>
        <p:nvSpPr>
          <p:cNvPr id="69634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Arrays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stored</a:t>
            </a:r>
            <a:r>
              <a:rPr lang="de-DE" dirty="0" smtClean="0"/>
              <a:t> </a:t>
            </a:r>
            <a:r>
              <a:rPr lang="de-DE" dirty="0"/>
              <a:t>in </a:t>
            </a:r>
            <a:r>
              <a:rPr lang="de-DE" dirty="0" err="1" smtClean="0"/>
              <a:t>arrays</a:t>
            </a:r>
            <a:r>
              <a:rPr lang="de-DE" dirty="0" smtClean="0"/>
              <a:t> (e.g. </a:t>
            </a:r>
            <a:r>
              <a:rPr lang="de-DE" dirty="0" err="1" smtClean="0"/>
              <a:t>matrix</a:t>
            </a:r>
            <a:r>
              <a:rPr lang="de-DE" dirty="0"/>
              <a:t>)</a:t>
            </a:r>
          </a:p>
          <a:p>
            <a:r>
              <a:rPr lang="de-DE" dirty="0" err="1" smtClean="0"/>
              <a:t>Declaration</a:t>
            </a:r>
            <a:r>
              <a:rPr lang="de-DE" dirty="0" smtClean="0"/>
              <a:t> via additional „[ </a:t>
            </a:r>
            <a:r>
              <a:rPr lang="de-DE" dirty="0"/>
              <a:t>]“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794CA0-67F0-4EEF-873D-2B0A62C450EE}" type="slidenum">
              <a:rPr lang="de-DE"/>
              <a:pPr>
                <a:defRPr/>
              </a:pPr>
              <a:t>20</a:t>
            </a:fld>
            <a:endParaRPr lang="de-DE"/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1916385" y="3201272"/>
            <a:ext cx="4572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[][] </a:t>
            </a:r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twoD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[2][];</a:t>
            </a:r>
          </a:p>
          <a:p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twoD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[0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] =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[5];</a:t>
            </a:r>
          </a:p>
          <a:p>
            <a:r>
              <a:rPr lang="de-DE" dirty="0" err="1" smtClean="0">
                <a:solidFill>
                  <a:srgbClr val="000000"/>
                </a:solidFill>
                <a:latin typeface="Consolas" pitchFamily="49" charset="0"/>
              </a:rPr>
              <a:t>twoD</a:t>
            </a:r>
            <a:r>
              <a:rPr lang="de-DE" dirty="0" smtClean="0">
                <a:solidFill>
                  <a:srgbClr val="000000"/>
                </a:solidFill>
                <a:latin typeface="Consolas" pitchFamily="49" charset="0"/>
              </a:rPr>
              <a:t>[1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] =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[3];</a:t>
            </a:r>
          </a:p>
        </p:txBody>
      </p:sp>
      <p:cxnSp>
        <p:nvCxnSpPr>
          <p:cNvPr id="8" name="Gerade Verbindung mit Pfeil 7"/>
          <p:cNvCxnSpPr>
            <a:stCxn id="9" idx="1"/>
          </p:cNvCxnSpPr>
          <p:nvPr/>
        </p:nvCxnSpPr>
        <p:spPr>
          <a:xfrm flipH="1">
            <a:off x="5447928" y="3373021"/>
            <a:ext cx="990973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>
            <a:spLocks noChangeArrowheads="1"/>
          </p:cNvSpPr>
          <p:nvPr/>
        </p:nvSpPr>
        <p:spPr bwMode="auto">
          <a:xfrm>
            <a:off x="6438901" y="2911356"/>
            <a:ext cx="349942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Here</a:t>
            </a:r>
            <a:r>
              <a:rPr lang="de-DE" dirty="0" smtClean="0">
                <a:latin typeface="Calibri" pitchFamily="34" charset="0"/>
              </a:rPr>
              <a:t>, </a:t>
            </a:r>
            <a:r>
              <a:rPr lang="de-DE" dirty="0" err="1" smtClean="0">
                <a:latin typeface="Calibri" pitchFamily="34" charset="0"/>
              </a:rPr>
              <a:t>it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is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possible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without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defining</a:t>
            </a:r>
            <a:endParaRPr lang="de-DE" dirty="0">
              <a:latin typeface="Calibri" pitchFamily="34" charset="0"/>
            </a:endParaRPr>
          </a:p>
          <a:p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size</a:t>
            </a:r>
            <a:r>
              <a:rPr lang="de-DE" dirty="0" smtClean="0">
                <a:latin typeface="Calibri" pitchFamily="34" charset="0"/>
              </a:rPr>
              <a:t>, </a:t>
            </a:r>
            <a:r>
              <a:rPr lang="de-DE" dirty="0" err="1" smtClean="0">
                <a:latin typeface="Calibri" pitchFamily="34" charset="0"/>
              </a:rPr>
              <a:t>because</a:t>
            </a:r>
            <a:r>
              <a:rPr lang="de-DE" dirty="0" smtClean="0">
                <a:latin typeface="Calibri" pitchFamily="34" charset="0"/>
              </a:rPr>
              <a:t> not all </a:t>
            </a:r>
            <a:r>
              <a:rPr lang="de-DE" dirty="0" err="1" smtClean="0">
                <a:latin typeface="Calibri" pitchFamily="34" charset="0"/>
              </a:rPr>
              <a:t>rows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need</a:t>
            </a:r>
            <a:endParaRPr lang="de-DE" dirty="0" smtClean="0">
              <a:latin typeface="Calibri" pitchFamily="34" charset="0"/>
            </a:endParaRPr>
          </a:p>
          <a:p>
            <a:r>
              <a:rPr lang="de-DE" dirty="0" err="1" smtClean="0">
                <a:latin typeface="Calibri" pitchFamily="34" charset="0"/>
              </a:rPr>
              <a:t>to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have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same </a:t>
            </a:r>
            <a:r>
              <a:rPr lang="de-DE" dirty="0" err="1" smtClean="0">
                <a:latin typeface="Calibri" pitchFamily="34" charset="0"/>
              </a:rPr>
              <a:t>length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12" name="Picture 2" descr="C:\Users\siegmunn\AppData\Local\Microsoft\Windows\Temporary Internet Files\Content.IE5\O4B2DS2I\MC90043475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28820" y="2922053"/>
            <a:ext cx="6477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hteck 12"/>
          <p:cNvSpPr/>
          <p:nvPr/>
        </p:nvSpPr>
        <p:spPr>
          <a:xfrm>
            <a:off x="6470651" y="4040758"/>
            <a:ext cx="4067175" cy="13668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sp>
        <p:nvSpPr>
          <p:cNvPr id="14" name="Textfeld 13"/>
          <p:cNvSpPr txBox="1">
            <a:spLocks noChangeArrowheads="1"/>
          </p:cNvSpPr>
          <p:nvPr/>
        </p:nvSpPr>
        <p:spPr bwMode="auto">
          <a:xfrm>
            <a:off x="10641013" y="4399533"/>
            <a:ext cx="6889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Calibri" pitchFamily="34" charset="0"/>
              </a:rPr>
              <a:t>twoD</a:t>
            </a:r>
          </a:p>
        </p:txBody>
      </p:sp>
      <p:cxnSp>
        <p:nvCxnSpPr>
          <p:cNvPr id="16" name="Gerade Verbindung 15"/>
          <p:cNvCxnSpPr>
            <a:stCxn id="13" idx="1"/>
            <a:endCxn id="13" idx="3"/>
          </p:cNvCxnSpPr>
          <p:nvPr/>
        </p:nvCxnSpPr>
        <p:spPr>
          <a:xfrm>
            <a:off x="6470651" y="4723383"/>
            <a:ext cx="40671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>
            <a:spLocks noChangeArrowheads="1"/>
          </p:cNvSpPr>
          <p:nvPr/>
        </p:nvSpPr>
        <p:spPr bwMode="auto">
          <a:xfrm>
            <a:off x="5570537" y="4112197"/>
            <a:ext cx="946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Calibri" pitchFamily="34" charset="0"/>
              </a:rPr>
              <a:t>twoD[0]</a:t>
            </a:r>
          </a:p>
        </p:txBody>
      </p:sp>
      <p:sp>
        <p:nvSpPr>
          <p:cNvPr id="18" name="Textfeld 17"/>
          <p:cNvSpPr txBox="1">
            <a:spLocks noChangeArrowheads="1"/>
          </p:cNvSpPr>
          <p:nvPr/>
        </p:nvSpPr>
        <p:spPr bwMode="auto">
          <a:xfrm>
            <a:off x="5578476" y="4802758"/>
            <a:ext cx="947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latin typeface="Calibri" pitchFamily="34" charset="0"/>
              </a:rPr>
              <a:t>twoD[1]</a:t>
            </a:r>
          </a:p>
        </p:txBody>
      </p:sp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585882"/>
              </p:ext>
            </p:extLst>
          </p:nvPr>
        </p:nvGraphicFramePr>
        <p:xfrm>
          <a:off x="6650038" y="4101083"/>
          <a:ext cx="337203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4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4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4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el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493517"/>
              </p:ext>
            </p:extLst>
          </p:nvPr>
        </p:nvGraphicFramePr>
        <p:xfrm>
          <a:off x="6650038" y="4821808"/>
          <a:ext cx="202322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4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Textfeld 23"/>
          <p:cNvSpPr txBox="1">
            <a:spLocks noChangeArrowheads="1"/>
          </p:cNvSpPr>
          <p:nvPr/>
        </p:nvSpPr>
        <p:spPr bwMode="auto">
          <a:xfrm>
            <a:off x="6535737" y="4432872"/>
            <a:ext cx="9779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400">
                <a:latin typeface="Calibri" pitchFamily="34" charset="0"/>
              </a:rPr>
              <a:t>twoD[0][0]</a:t>
            </a:r>
          </a:p>
        </p:txBody>
      </p:sp>
      <p:sp>
        <p:nvSpPr>
          <p:cNvPr id="25" name="Textfeld 24"/>
          <p:cNvSpPr txBox="1">
            <a:spLocks noChangeArrowheads="1"/>
          </p:cNvSpPr>
          <p:nvPr/>
        </p:nvSpPr>
        <p:spPr bwMode="auto">
          <a:xfrm>
            <a:off x="9272587" y="4416997"/>
            <a:ext cx="9779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400">
                <a:latin typeface="Calibri" pitchFamily="34" charset="0"/>
              </a:rPr>
              <a:t>twoD[0][4]</a:t>
            </a:r>
          </a:p>
        </p:txBody>
      </p:sp>
      <p:sp>
        <p:nvSpPr>
          <p:cNvPr id="26" name="Textfeld 25"/>
          <p:cNvSpPr txBox="1">
            <a:spLocks noChangeArrowheads="1"/>
          </p:cNvSpPr>
          <p:nvPr/>
        </p:nvSpPr>
        <p:spPr bwMode="auto">
          <a:xfrm>
            <a:off x="6499225" y="5145658"/>
            <a:ext cx="977900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400">
                <a:latin typeface="Calibri" pitchFamily="34" charset="0"/>
              </a:rPr>
              <a:t>twoD[1][0]</a:t>
            </a:r>
          </a:p>
        </p:txBody>
      </p:sp>
      <p:sp>
        <p:nvSpPr>
          <p:cNvPr id="27" name="Textfeld 26"/>
          <p:cNvSpPr txBox="1">
            <a:spLocks noChangeArrowheads="1"/>
          </p:cNvSpPr>
          <p:nvPr/>
        </p:nvSpPr>
        <p:spPr bwMode="auto">
          <a:xfrm>
            <a:off x="7904162" y="5145658"/>
            <a:ext cx="977900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400">
                <a:latin typeface="Calibri" pitchFamily="34" charset="0"/>
              </a:rPr>
              <a:t>twoD[1][2]</a:t>
            </a:r>
          </a:p>
        </p:txBody>
      </p:sp>
      <p:sp>
        <p:nvSpPr>
          <p:cNvPr id="28" name="Rechteck 27"/>
          <p:cNvSpPr>
            <a:spLocks noChangeArrowheads="1"/>
          </p:cNvSpPr>
          <p:nvPr/>
        </p:nvSpPr>
        <p:spPr bwMode="auto">
          <a:xfrm>
            <a:off x="2225675" y="5732464"/>
            <a:ext cx="4364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[][] uniform =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[5][8];</a:t>
            </a:r>
          </a:p>
        </p:txBody>
      </p:sp>
      <p:sp>
        <p:nvSpPr>
          <p:cNvPr id="29" name="Textfeld 28"/>
          <p:cNvSpPr txBox="1">
            <a:spLocks noChangeArrowheads="1"/>
          </p:cNvSpPr>
          <p:nvPr/>
        </p:nvSpPr>
        <p:spPr bwMode="auto">
          <a:xfrm>
            <a:off x="6470651" y="5732464"/>
            <a:ext cx="29929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All </a:t>
            </a:r>
            <a:r>
              <a:rPr lang="de-DE" dirty="0" err="1" smtClean="0">
                <a:latin typeface="Calibri" pitchFamily="34" charset="0"/>
              </a:rPr>
              <a:t>rows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have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the</a:t>
            </a:r>
            <a:r>
              <a:rPr lang="de-DE" dirty="0" smtClean="0">
                <a:latin typeface="Calibri" pitchFamily="34" charset="0"/>
              </a:rPr>
              <a:t> same </a:t>
            </a:r>
            <a:r>
              <a:rPr lang="de-DE" dirty="0" err="1" smtClean="0">
                <a:latin typeface="Calibri" pitchFamily="34" charset="0"/>
              </a:rPr>
              <a:t>length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30" name="Rechteck 29"/>
          <p:cNvSpPr>
            <a:spLocks noChangeArrowheads="1"/>
          </p:cNvSpPr>
          <p:nvPr/>
        </p:nvSpPr>
        <p:spPr bwMode="auto">
          <a:xfrm>
            <a:off x="2208214" y="6215064"/>
            <a:ext cx="7908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b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>
                <a:solidFill>
                  <a:srgbClr val="000000"/>
                </a:solidFill>
                <a:latin typeface="Consolas" pitchFamily="49" charset="0"/>
              </a:rPr>
              <a:t>[][] initWithElements = </a:t>
            </a:r>
            <a:r>
              <a:rPr lang="de-DE" b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 b="1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b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>
                <a:solidFill>
                  <a:srgbClr val="000000"/>
                </a:solidFill>
                <a:latin typeface="Consolas" pitchFamily="49" charset="0"/>
              </a:rPr>
              <a:t>[][] {{2,4},{4,4,5,6,12}};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  <p:bldP spid="14" grpId="0"/>
      <p:bldP spid="17" grpId="0"/>
      <p:bldP spid="18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Some</a:t>
            </a:r>
            <a:r>
              <a:rPr lang="de-DE" dirty="0" smtClean="0"/>
              <a:t> Background Information on Arrays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Connection </a:t>
            </a:r>
            <a:r>
              <a:rPr lang="de-DE" dirty="0" err="1" smtClean="0"/>
              <a:t>to</a:t>
            </a:r>
            <a:r>
              <a:rPr lang="de-DE" dirty="0" smtClean="0"/>
              <a:t> Computer </a:t>
            </a:r>
            <a:r>
              <a:rPr lang="de-DE" dirty="0" err="1" smtClean="0"/>
              <a:t>Architecture</a:t>
            </a:r>
            <a:endParaRPr lang="de-DE" dirty="0" smtClean="0"/>
          </a:p>
          <a:p>
            <a:pPr lvl="1"/>
            <a:r>
              <a:rPr lang="de-DE" dirty="0" err="1" smtClean="0"/>
              <a:t>Direct</a:t>
            </a:r>
            <a:r>
              <a:rPr lang="de-DE" dirty="0" smtClean="0"/>
              <a:t> </a:t>
            </a:r>
            <a:r>
              <a:rPr lang="de-DE" dirty="0" err="1" smtClean="0"/>
              <a:t>model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main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endParaRPr lang="de-DE" dirty="0" smtClean="0"/>
          </a:p>
          <a:p>
            <a:pPr lvl="1"/>
            <a:r>
              <a:rPr lang="de-DE" dirty="0" smtClean="0"/>
              <a:t>Elements in </a:t>
            </a:r>
            <a:r>
              <a:rPr lang="de-DE" dirty="0" err="1" smtClean="0"/>
              <a:t>array</a:t>
            </a:r>
            <a:r>
              <a:rPr lang="de-DE" dirty="0" smtClean="0"/>
              <a:t> </a:t>
            </a:r>
            <a:r>
              <a:rPr lang="de-DE" dirty="0" err="1" smtClean="0"/>
              <a:t>correspond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consecutive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r>
              <a:rPr lang="de-DE" dirty="0" smtClean="0"/>
              <a:t> </a:t>
            </a:r>
            <a:r>
              <a:rPr lang="de-DE" dirty="0" err="1" smtClean="0"/>
              <a:t>cells</a:t>
            </a:r>
            <a:endParaRPr lang="de-DE" dirty="0" smtClean="0"/>
          </a:p>
          <a:p>
            <a:pPr lvl="1"/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elements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fixed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Complications</a:t>
            </a:r>
            <a:r>
              <a:rPr lang="de-DE" dirty="0" smtClean="0"/>
              <a:t> in Java</a:t>
            </a:r>
          </a:p>
          <a:p>
            <a:pPr lvl="1"/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innermost</a:t>
            </a:r>
            <a:r>
              <a:rPr lang="de-DE" dirty="0" smtClean="0"/>
              <a:t> </a:t>
            </a:r>
            <a:r>
              <a:rPr lang="de-DE" dirty="0" err="1" smtClean="0"/>
              <a:t>dimension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arrays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stored</a:t>
            </a:r>
            <a:r>
              <a:rPr lang="de-DE" dirty="0" smtClean="0"/>
              <a:t> in </a:t>
            </a:r>
            <a:r>
              <a:rPr lang="de-DE" dirty="0" err="1" smtClean="0"/>
              <a:t>main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endParaRPr lang="de-DE" dirty="0" smtClean="0"/>
          </a:p>
          <a:p>
            <a:pPr lvl="1"/>
            <a:r>
              <a:rPr lang="de-DE" dirty="0" smtClean="0"/>
              <a:t>Java </a:t>
            </a:r>
            <a:r>
              <a:rPr lang="de-DE" dirty="0" err="1" smtClean="0"/>
              <a:t>arrays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b="1" dirty="0" smtClean="0">
                <a:solidFill>
                  <a:srgbClr val="AB9DDB"/>
                </a:solidFill>
              </a:rPr>
              <a:t>not </a:t>
            </a:r>
            <a:r>
              <a:rPr lang="de-DE" b="1" dirty="0" err="1" smtClean="0">
                <a:solidFill>
                  <a:srgbClr val="AB9DDB"/>
                </a:solidFill>
              </a:rPr>
              <a:t>necessarily</a:t>
            </a:r>
            <a:r>
              <a:rPr lang="de-DE" b="1" dirty="0" smtClean="0">
                <a:solidFill>
                  <a:srgbClr val="AB9DDB"/>
                </a:solidFill>
              </a:rPr>
              <a:t> </a:t>
            </a:r>
            <a:r>
              <a:rPr lang="de-DE" b="1" dirty="0" err="1" smtClean="0">
                <a:solidFill>
                  <a:srgbClr val="AB9DDB"/>
                </a:solidFill>
              </a:rPr>
              <a:t>rectangular</a:t>
            </a:r>
            <a:endParaRPr lang="de-DE" b="1" dirty="0" smtClean="0">
              <a:solidFill>
                <a:srgbClr val="AB9DDB"/>
              </a:solidFill>
            </a:endParaRPr>
          </a:p>
          <a:p>
            <a:pPr lvl="1"/>
            <a:r>
              <a:rPr lang="de-DE" dirty="0" err="1" smtClean="0"/>
              <a:t>Careful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sub</a:t>
            </a:r>
            <a:r>
              <a:rPr lang="de-DE" dirty="0" smtClean="0"/>
              <a:t> </a:t>
            </a:r>
            <a:r>
              <a:rPr lang="de-DE" dirty="0" err="1" smtClean="0"/>
              <a:t>arrays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different </a:t>
            </a:r>
            <a:r>
              <a:rPr lang="de-DE" dirty="0" err="1" smtClean="0"/>
              <a:t>size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Strings 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/>
              <a:t>String </a:t>
            </a:r>
            <a:r>
              <a:rPr lang="de-DE" dirty="0" err="1" smtClean="0"/>
              <a:t>is</a:t>
            </a:r>
            <a:r>
              <a:rPr lang="de-DE" dirty="0" smtClean="0"/>
              <a:t> an </a:t>
            </a:r>
            <a:r>
              <a:rPr lang="de-DE" dirty="0" err="1" smtClean="0"/>
              <a:t>array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chars</a:t>
            </a:r>
            <a:r>
              <a:rPr lang="de-DE" dirty="0" smtClean="0"/>
              <a:t>!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So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 </a:t>
            </a: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type (</a:t>
            </a:r>
            <a:r>
              <a:rPr lang="de-DE" dirty="0" err="1" smtClean="0"/>
              <a:t>composed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primitive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)</a:t>
            </a:r>
            <a:endParaRPr lang="de-DE" dirty="0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/>
              <a:t>String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initialized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"…"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AEEF41-F3A4-407B-BF85-4F43266DD4B4}" type="slidenum">
              <a:rPr lang="de-DE"/>
              <a:pPr>
                <a:defRPr/>
              </a:pPr>
              <a:t>22</a:t>
            </a:fld>
            <a:endParaRPr lang="de-DE"/>
          </a:p>
        </p:txBody>
      </p:sp>
      <p:graphicFrame>
        <p:nvGraphicFramePr>
          <p:cNvPr id="5" name="Tabelle 4"/>
          <p:cNvGraphicFramePr>
            <a:graphicFrameLocks noGrp="1"/>
          </p:cNvGraphicFramePr>
          <p:nvPr/>
        </p:nvGraphicFramePr>
        <p:xfrm>
          <a:off x="4741864" y="4067175"/>
          <a:ext cx="1642961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8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hteck 6"/>
          <p:cNvSpPr>
            <a:spLocks noChangeArrowheads="1"/>
          </p:cNvSpPr>
          <p:nvPr/>
        </p:nvSpPr>
        <p:spPr bwMode="auto">
          <a:xfrm>
            <a:off x="1992313" y="4067175"/>
            <a:ext cx="29511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>
                <a:solidFill>
                  <a:srgbClr val="000000"/>
                </a:solidFill>
                <a:latin typeface="Consolas" pitchFamily="49" charset="0"/>
              </a:rPr>
              <a:t>String s = </a:t>
            </a:r>
            <a:r>
              <a:rPr lang="de-DE">
                <a:solidFill>
                  <a:srgbClr val="2A00FF"/>
                </a:solidFill>
                <a:latin typeface="Consolas" pitchFamily="49" charset="0"/>
              </a:rPr>
              <a:t>"Hello!"</a:t>
            </a:r>
            <a:r>
              <a:rPr lang="de-DE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>
              <a:latin typeface="Calibri" pitchFamily="34" charset="0"/>
            </a:endParaRPr>
          </a:p>
        </p:txBody>
      </p:sp>
      <p:sp>
        <p:nvSpPr>
          <p:cNvPr id="9" name="Rechteck 8"/>
          <p:cNvSpPr>
            <a:spLocks noChangeArrowheads="1"/>
          </p:cNvSpPr>
          <p:nvPr/>
        </p:nvSpPr>
        <p:spPr bwMode="auto">
          <a:xfrm>
            <a:off x="1992313" y="4500563"/>
            <a:ext cx="53276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b="1" dirty="0" err="1">
                <a:solidFill>
                  <a:srgbClr val="7F0055"/>
                </a:solidFill>
                <a:latin typeface="Consolas" pitchFamily="49" charset="0"/>
              </a:rPr>
              <a:t>char</a:t>
            </a:r>
            <a:r>
              <a:rPr lang="it-IT" dirty="0">
                <a:solidFill>
                  <a:srgbClr val="000000"/>
                </a:solidFill>
                <a:latin typeface="Consolas" pitchFamily="49" charset="0"/>
              </a:rPr>
              <a:t>[] </a:t>
            </a:r>
            <a:r>
              <a:rPr lang="it-IT" dirty="0" err="1">
                <a:solidFill>
                  <a:srgbClr val="000000"/>
                </a:solidFill>
                <a:latin typeface="Consolas" pitchFamily="49" charset="0"/>
              </a:rPr>
              <a:t>cs</a:t>
            </a:r>
            <a:r>
              <a:rPr lang="it-IT" dirty="0">
                <a:solidFill>
                  <a:srgbClr val="000000"/>
                </a:solidFill>
                <a:latin typeface="Consolas" pitchFamily="49" charset="0"/>
              </a:rPr>
              <a:t> = {</a:t>
            </a:r>
            <a:r>
              <a:rPr lang="it-IT" dirty="0">
                <a:solidFill>
                  <a:srgbClr val="2A00FF"/>
                </a:solidFill>
                <a:latin typeface="Consolas" pitchFamily="49" charset="0"/>
              </a:rPr>
              <a:t>'</a:t>
            </a:r>
            <a:r>
              <a:rPr lang="it-IT" dirty="0" err="1">
                <a:solidFill>
                  <a:srgbClr val="2A00FF"/>
                </a:solidFill>
                <a:latin typeface="Consolas" pitchFamily="49" charset="0"/>
              </a:rPr>
              <a:t>H'</a:t>
            </a:r>
            <a:r>
              <a:rPr lang="it-IT" dirty="0" err="1">
                <a:solidFill>
                  <a:srgbClr val="000000"/>
                </a:solidFill>
                <a:latin typeface="Consolas" pitchFamily="49" charset="0"/>
              </a:rPr>
              <a:t>,</a:t>
            </a:r>
            <a:r>
              <a:rPr lang="it-IT" dirty="0" err="1">
                <a:solidFill>
                  <a:srgbClr val="2A00FF"/>
                </a:solidFill>
                <a:latin typeface="Consolas" pitchFamily="49" charset="0"/>
              </a:rPr>
              <a:t>'e'</a:t>
            </a:r>
            <a:r>
              <a:rPr lang="it-IT" dirty="0" err="1">
                <a:solidFill>
                  <a:srgbClr val="000000"/>
                </a:solidFill>
                <a:latin typeface="Consolas" pitchFamily="49" charset="0"/>
              </a:rPr>
              <a:t>,</a:t>
            </a:r>
            <a:r>
              <a:rPr lang="it-IT" dirty="0" err="1">
                <a:solidFill>
                  <a:srgbClr val="2A00FF"/>
                </a:solidFill>
                <a:latin typeface="Consolas" pitchFamily="49" charset="0"/>
              </a:rPr>
              <a:t>'l'</a:t>
            </a:r>
            <a:r>
              <a:rPr lang="it-IT" dirty="0" err="1">
                <a:solidFill>
                  <a:srgbClr val="000000"/>
                </a:solidFill>
                <a:latin typeface="Consolas" pitchFamily="49" charset="0"/>
              </a:rPr>
              <a:t>,</a:t>
            </a:r>
            <a:r>
              <a:rPr lang="it-IT" dirty="0" err="1">
                <a:solidFill>
                  <a:srgbClr val="2A00FF"/>
                </a:solidFill>
                <a:latin typeface="Consolas" pitchFamily="49" charset="0"/>
              </a:rPr>
              <a:t>'l'</a:t>
            </a:r>
            <a:r>
              <a:rPr lang="it-IT" dirty="0" err="1">
                <a:solidFill>
                  <a:srgbClr val="000000"/>
                </a:solidFill>
                <a:latin typeface="Consolas" pitchFamily="49" charset="0"/>
              </a:rPr>
              <a:t>,</a:t>
            </a:r>
            <a:r>
              <a:rPr lang="it-IT" dirty="0" err="1">
                <a:solidFill>
                  <a:srgbClr val="2A00FF"/>
                </a:solidFill>
                <a:latin typeface="Consolas" pitchFamily="49" charset="0"/>
              </a:rPr>
              <a:t>'o</a:t>
            </a:r>
            <a:r>
              <a:rPr lang="it-IT" dirty="0">
                <a:solidFill>
                  <a:srgbClr val="2A00FF"/>
                </a:solidFill>
                <a:latin typeface="Consolas" pitchFamily="49" charset="0"/>
              </a:rPr>
              <a:t>'</a:t>
            </a:r>
            <a:r>
              <a:rPr lang="it-IT" dirty="0">
                <a:solidFill>
                  <a:srgbClr val="000000"/>
                </a:solidFill>
                <a:latin typeface="Consolas" pitchFamily="49" charset="0"/>
              </a:rPr>
              <a:t>,</a:t>
            </a:r>
            <a:r>
              <a:rPr lang="it-IT" dirty="0">
                <a:solidFill>
                  <a:srgbClr val="2A00FF"/>
                </a:solidFill>
                <a:latin typeface="Consolas" pitchFamily="49" charset="0"/>
              </a:rPr>
              <a:t>'!'</a:t>
            </a:r>
            <a:r>
              <a:rPr lang="it-IT" dirty="0">
                <a:solidFill>
                  <a:srgbClr val="000000"/>
                </a:solidFill>
                <a:latin typeface="Consolas" pitchFamily="49" charset="0"/>
              </a:rPr>
              <a:t>};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11" name="Rechteck 10"/>
          <p:cNvSpPr>
            <a:spLocks noChangeArrowheads="1"/>
          </p:cNvSpPr>
          <p:nvPr/>
        </p:nvSpPr>
        <p:spPr bwMode="auto">
          <a:xfrm>
            <a:off x="1992313" y="5229226"/>
            <a:ext cx="4572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nsolas" pitchFamily="49" charset="0"/>
              </a:rPr>
              <a:t>String s2 = </a:t>
            </a:r>
            <a:r>
              <a:rPr lang="en-US" b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en-US">
                <a:solidFill>
                  <a:srgbClr val="000000"/>
                </a:solidFill>
                <a:latin typeface="Consolas" pitchFamily="49" charset="0"/>
              </a:rPr>
              <a:t> String(</a:t>
            </a:r>
            <a:r>
              <a:rPr lang="en-US">
                <a:solidFill>
                  <a:srgbClr val="2A00FF"/>
                </a:solidFill>
                <a:latin typeface="Consolas" pitchFamily="49" charset="0"/>
              </a:rPr>
              <a:t>"Hello"</a:t>
            </a:r>
            <a:r>
              <a:rPr lang="en-US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>
                <a:solidFill>
                  <a:srgbClr val="000000"/>
                </a:solidFill>
                <a:latin typeface="Consolas" pitchFamily="49" charset="0"/>
              </a:rPr>
              <a:t>String s3 = </a:t>
            </a:r>
            <a:r>
              <a:rPr lang="de-DE" b="1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de-DE">
                <a:solidFill>
                  <a:srgbClr val="000000"/>
                </a:solidFill>
                <a:latin typeface="Consolas" pitchFamily="49" charset="0"/>
              </a:rPr>
              <a:t> String(cs);</a:t>
            </a:r>
            <a:endParaRPr lang="de-DE">
              <a:latin typeface="Calibri" pitchFamily="34" charset="0"/>
            </a:endParaRPr>
          </a:p>
        </p:txBody>
      </p:sp>
      <p:cxnSp>
        <p:nvCxnSpPr>
          <p:cNvPr id="13" name="Gerade Verbindung mit Pfeil 12"/>
          <p:cNvCxnSpPr/>
          <p:nvPr/>
        </p:nvCxnSpPr>
        <p:spPr>
          <a:xfrm flipH="1">
            <a:off x="3359150" y="5192714"/>
            <a:ext cx="3600450" cy="18097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>
            <a:spLocks noChangeArrowheads="1"/>
          </p:cNvSpPr>
          <p:nvPr/>
        </p:nvSpPr>
        <p:spPr bwMode="auto">
          <a:xfrm>
            <a:off x="7104064" y="5003800"/>
            <a:ext cx="22317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>
                <a:latin typeface="Calibri" pitchFamily="34" charset="0"/>
              </a:rPr>
              <a:t>Objects </a:t>
            </a:r>
            <a:r>
              <a:rPr lang="de-DE" dirty="0" err="1" smtClean="0">
                <a:latin typeface="Calibri" pitchFamily="34" charset="0"/>
              </a:rPr>
              <a:t>of</a:t>
            </a:r>
            <a:r>
              <a:rPr lang="de-DE" dirty="0" smtClean="0">
                <a:latin typeface="Calibri" pitchFamily="34" charset="0"/>
              </a:rPr>
              <a:t> </a:t>
            </a:r>
            <a:r>
              <a:rPr lang="de-DE" dirty="0" err="1" smtClean="0">
                <a:latin typeface="Calibri" pitchFamily="34" charset="0"/>
              </a:rPr>
              <a:t>class</a:t>
            </a:r>
            <a:r>
              <a:rPr lang="de-DE" dirty="0" smtClean="0">
                <a:latin typeface="Calibri" pitchFamily="34" charset="0"/>
              </a:rPr>
              <a:t> String</a:t>
            </a:r>
            <a:endParaRPr lang="de-DE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Strings II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Comparison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Strings </a:t>
            </a:r>
            <a:r>
              <a:rPr lang="de-DE" dirty="0" err="1" smtClean="0"/>
              <a:t>happens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equals</a:t>
            </a: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/>
              <a:t>== </a:t>
            </a:r>
            <a:r>
              <a:rPr lang="de-DE" dirty="0" err="1" smtClean="0"/>
              <a:t>returns</a:t>
            </a:r>
            <a:r>
              <a:rPr lang="de-DE" dirty="0"/>
              <a:t> </a:t>
            </a:r>
            <a:r>
              <a:rPr lang="de-DE" b="1" dirty="0" err="1" smtClean="0">
                <a:solidFill>
                  <a:srgbClr val="FF0000"/>
                </a:solidFill>
              </a:rPr>
              <a:t>unexpected</a:t>
            </a:r>
            <a:r>
              <a:rPr lang="de-DE" b="1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/>
              <a:t>result</a:t>
            </a:r>
            <a:r>
              <a:rPr lang="de-DE" dirty="0" smtClean="0"/>
              <a:t>!</a:t>
            </a: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Background on </a:t>
            </a:r>
            <a:r>
              <a:rPr lang="de-DE" dirty="0" err="1" smtClean="0"/>
              <a:t>this</a:t>
            </a:r>
            <a:r>
              <a:rPr lang="de-DE" dirty="0" smtClean="0"/>
              <a:t>: Next time (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do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r>
              <a:rPr lang="de-DE" dirty="0" smtClean="0"/>
              <a:t> </a:t>
            </a:r>
            <a:r>
              <a:rPr lang="de-DE" dirty="0" err="1" smtClean="0"/>
              <a:t>being</a:t>
            </a:r>
            <a:r>
              <a:rPr lang="de-DE" dirty="0" smtClean="0"/>
              <a:t> </a:t>
            </a:r>
            <a:r>
              <a:rPr lang="de-DE" dirty="0" err="1" smtClean="0"/>
              <a:t>references</a:t>
            </a:r>
            <a:r>
              <a:rPr lang="de-DE" dirty="0" smtClean="0"/>
              <a:t>) </a:t>
            </a:r>
            <a:r>
              <a:rPr lang="de-DE" dirty="0" smtClean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F8DE53-371F-4352-8EF3-BA070B1D163A}" type="slidenum">
              <a:rPr lang="de-DE"/>
              <a:pPr>
                <a:defRPr/>
              </a:pPr>
              <a:t>23</a:t>
            </a:fld>
            <a:endParaRPr lang="de-DE"/>
          </a:p>
        </p:txBody>
      </p:sp>
      <p:pic>
        <p:nvPicPr>
          <p:cNvPr id="5" name="Picture 2" descr="C:\Users\siegmunn\AppData\Local\Microsoft\Windows\Temporary Internet Files\Content.IE5\O4B2DS2I\MC90043475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04288" y="1844675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hteck 8"/>
          <p:cNvSpPr>
            <a:spLocks noChangeArrowheads="1"/>
          </p:cNvSpPr>
          <p:nvPr/>
        </p:nvSpPr>
        <p:spPr bwMode="auto">
          <a:xfrm>
            <a:off x="6312024" y="2520950"/>
            <a:ext cx="67691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String h =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String(</a:t>
            </a:r>
            <a:r>
              <a:rPr lang="en-US" sz="1400" dirty="0">
                <a:solidFill>
                  <a:srgbClr val="2A00FF"/>
                </a:solidFill>
                <a:latin typeface="Consolas" pitchFamily="49" charset="0"/>
              </a:rPr>
              <a:t>"Hi"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String t =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String(</a:t>
            </a:r>
            <a:r>
              <a:rPr lang="en-US" sz="1400" dirty="0">
                <a:solidFill>
                  <a:srgbClr val="2A00FF"/>
                </a:solidFill>
                <a:latin typeface="Consolas" pitchFamily="49" charset="0"/>
              </a:rPr>
              <a:t>"Hi"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(h == t){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400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400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sz="1400" dirty="0" smtClean="0">
                <a:solidFill>
                  <a:srgbClr val="2A00FF"/>
                </a:solidFill>
                <a:latin typeface="Consolas" pitchFamily="49" charset="0"/>
              </a:rPr>
              <a:t>Same!"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else</a:t>
            </a:r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400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400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</a:t>
            </a:r>
            <a:r>
              <a:rPr lang="de-DE" sz="1400" dirty="0" smtClean="0">
                <a:solidFill>
                  <a:srgbClr val="2A00FF"/>
                </a:solidFill>
                <a:latin typeface="Consolas" pitchFamily="49" charset="0"/>
              </a:rPr>
              <a:t>Not Same!"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auto">
          <a:xfrm>
            <a:off x="6312024" y="4752976"/>
            <a:ext cx="531495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h.equals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(t)){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400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400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 smtClean="0">
                <a:solidFill>
                  <a:srgbClr val="2A00FF"/>
                </a:solidFill>
                <a:latin typeface="Consolas" pitchFamily="49" charset="0"/>
              </a:rPr>
              <a:t>"Same!"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else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400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400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println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 smtClean="0">
                <a:solidFill>
                  <a:srgbClr val="2A00FF"/>
                </a:solidFill>
                <a:latin typeface="Consolas" pitchFamily="49" charset="0"/>
              </a:rPr>
              <a:t>"Not Same!"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);</a:t>
            </a:r>
            <a:endParaRPr lang="de-DE" sz="14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cxnSp>
        <p:nvCxnSpPr>
          <p:cNvPr id="18" name="Gerade Verbindung mit Pfeil 17"/>
          <p:cNvCxnSpPr>
            <a:stCxn id="19" idx="3"/>
          </p:cNvCxnSpPr>
          <p:nvPr/>
        </p:nvCxnSpPr>
        <p:spPr>
          <a:xfrm>
            <a:off x="5136938" y="3584920"/>
            <a:ext cx="959062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>
            <a:spLocks noChangeArrowheads="1"/>
          </p:cNvSpPr>
          <p:nvPr/>
        </p:nvSpPr>
        <p:spPr bwMode="auto">
          <a:xfrm>
            <a:off x="3266746" y="3400254"/>
            <a:ext cx="18701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 smtClean="0">
                <a:latin typeface="Calibri" pitchFamily="34" charset="0"/>
              </a:rPr>
              <a:t>Result</a:t>
            </a:r>
            <a:r>
              <a:rPr lang="de-DE" dirty="0" smtClean="0">
                <a:latin typeface="Calibri" pitchFamily="34" charset="0"/>
              </a:rPr>
              <a:t>: Not Same!</a:t>
            </a:r>
            <a:endParaRPr lang="de-DE" dirty="0">
              <a:latin typeface="Calibri" pitchFamily="34" charset="0"/>
            </a:endParaRPr>
          </a:p>
        </p:txBody>
      </p:sp>
      <p:cxnSp>
        <p:nvCxnSpPr>
          <p:cNvPr id="20" name="Gerade Verbindung mit Pfeil 19"/>
          <p:cNvCxnSpPr>
            <a:stCxn id="21" idx="3"/>
          </p:cNvCxnSpPr>
          <p:nvPr/>
        </p:nvCxnSpPr>
        <p:spPr>
          <a:xfrm>
            <a:off x="4811310" y="5249365"/>
            <a:ext cx="1284690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>
            <a:spLocks noChangeArrowheads="1"/>
          </p:cNvSpPr>
          <p:nvPr/>
        </p:nvSpPr>
        <p:spPr bwMode="auto">
          <a:xfrm>
            <a:off x="3288970" y="5064699"/>
            <a:ext cx="15223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>
                <a:latin typeface="Calibri" pitchFamily="34" charset="0"/>
              </a:rPr>
              <a:t>Result</a:t>
            </a:r>
            <a:r>
              <a:rPr lang="de-DE" dirty="0">
                <a:latin typeface="Calibri" pitchFamily="34" charset="0"/>
              </a:rPr>
              <a:t> : Same!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Quiz!!!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Write a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compute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one</a:t>
            </a:r>
            <a:r>
              <a:rPr lang="de-DE" dirty="0" smtClean="0"/>
              <a:t>-dimensional </a:t>
            </a:r>
            <a:r>
              <a:rPr lang="de-DE" dirty="0" err="1" smtClean="0"/>
              <a:t>array</a:t>
            </a:r>
            <a:endParaRPr lang="de-DE" dirty="0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 smtClean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would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printed</a:t>
            </a:r>
            <a:r>
              <a:rPr lang="de-DE" dirty="0" smtClean="0"/>
              <a:t> out </a:t>
            </a:r>
            <a:r>
              <a:rPr lang="de-DE" dirty="0" err="1" smtClean="0"/>
              <a:t>for</a:t>
            </a:r>
            <a:endParaRPr lang="de-DE" dirty="0"/>
          </a:p>
          <a:p>
            <a:pPr marL="363538" indent="0" fontAlgn="auto">
              <a:spcAft>
                <a:spcPts val="0"/>
              </a:spcAft>
              <a:buNone/>
              <a:defRPr/>
            </a:pP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loop</a:t>
            </a:r>
            <a:r>
              <a:rPr lang="de-DE" dirty="0" smtClean="0"/>
              <a:t>?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errors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5AD264-8532-45C2-86D3-55F7E5439EE4}" type="slidenum">
              <a:rPr lang="de-DE"/>
              <a:pPr>
                <a:defRPr/>
              </a:pPr>
              <a:t>24</a:t>
            </a:fld>
            <a:endParaRPr lang="de-DE"/>
          </a:p>
        </p:txBody>
      </p:sp>
      <p:sp>
        <p:nvSpPr>
          <p:cNvPr id="77828" name="Rechteck 5"/>
          <p:cNvSpPr>
            <a:spLocks noChangeArrowheads="1"/>
          </p:cNvSpPr>
          <p:nvPr/>
        </p:nvSpPr>
        <p:spPr bwMode="auto">
          <a:xfrm>
            <a:off x="3810001" y="2644131"/>
            <a:ext cx="457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static</a:t>
            </a:r>
            <a:r>
              <a:rPr lang="de-DE" b="1" dirty="0">
                <a:solidFill>
                  <a:srgbClr val="7F0055"/>
                </a:solidFill>
                <a:latin typeface="Consolas" pitchFamily="49" charset="0"/>
              </a:rPr>
              <a:t> 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average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[]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</a:rPr>
              <a:t>data</a:t>
            </a:r>
            <a:r>
              <a:rPr lang="de-DE" dirty="0">
                <a:solidFill>
                  <a:srgbClr val="000000"/>
                </a:solidFill>
                <a:latin typeface="Consolas" pitchFamily="49" charset="0"/>
              </a:rPr>
              <a:t>){?}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77829" name="Rechteck 7"/>
          <p:cNvSpPr>
            <a:spLocks noChangeArrowheads="1"/>
          </p:cNvSpPr>
          <p:nvPr/>
        </p:nvSpPr>
        <p:spPr bwMode="auto">
          <a:xfrm>
            <a:off x="6515502" y="3338297"/>
            <a:ext cx="4572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nn-NO" sz="1400" b="1" dirty="0">
                <a:solidFill>
                  <a:srgbClr val="7F0055"/>
                </a:solidFill>
                <a:latin typeface="Consolas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nn-NO" sz="1400" b="1" dirty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nn-NO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i = 0; i &lt; 10; i ++)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(i % 3 == 0)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continue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if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(i % 2 == 0)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400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400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"*"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else</a:t>
            </a:r>
            <a:endParaRPr lang="de-DE" sz="1400" b="1" dirty="0">
              <a:solidFill>
                <a:srgbClr val="7F0055"/>
              </a:solidFill>
              <a:latin typeface="Consolas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System.</a:t>
            </a:r>
            <a:r>
              <a:rPr lang="de-DE" sz="1400" i="1" dirty="0" err="1">
                <a:solidFill>
                  <a:srgbClr val="0000C0"/>
                </a:solidFill>
                <a:latin typeface="Consolas" pitchFamily="49" charset="0"/>
              </a:rPr>
              <a:t>out</a:t>
            </a:r>
            <a:r>
              <a:rPr lang="de-DE" sz="1400" i="1" dirty="0" err="1">
                <a:solidFill>
                  <a:srgbClr val="000000"/>
                </a:solidFill>
                <a:latin typeface="Consolas" pitchFamily="49" charset="0"/>
              </a:rPr>
              <a:t>.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print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Consolas" pitchFamily="49" charset="0"/>
              </a:rPr>
              <a:t>"+"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);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7830" name="Rechteck 9"/>
          <p:cNvSpPr>
            <a:spLocks noChangeArrowheads="1"/>
          </p:cNvSpPr>
          <p:nvPr/>
        </p:nvSpPr>
        <p:spPr bwMode="auto">
          <a:xfrm>
            <a:off x="4727848" y="5243120"/>
            <a:ext cx="6678613" cy="160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</a:rPr>
              <a:t>errors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i) {</a:t>
            </a:r>
          </a:p>
          <a:p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en-US" sz="1400" b="1" dirty="0" err="1">
                <a:solidFill>
                  <a:srgbClr val="7F0055"/>
                </a:solidFill>
                <a:latin typeface="Consolas" pitchFamily="49" charset="0"/>
              </a:rPr>
              <a:t>boolean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</a:rPr>
              <a:t>yesNo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 =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 pitchFamily="49" charset="0"/>
              </a:rPr>
              <a:t>boolean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[] {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true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false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,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false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</a:rPr>
              <a:t>,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</a:rPr>
              <a:t>};</a:t>
            </a:r>
          </a:p>
          <a:p>
            <a:r>
              <a:rPr lang="nn-NO" sz="1400" b="1" dirty="0">
                <a:solidFill>
                  <a:srgbClr val="7F0055"/>
                </a:solidFill>
                <a:latin typeface="Consolas" pitchFamily="49" charset="0"/>
              </a:rPr>
              <a:t>  for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nn-NO" sz="1400" b="1" dirty="0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nn-NO" sz="14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i = 0; i </a:t>
            </a:r>
            <a:r>
              <a:rPr lang="nn-NO" sz="1400" dirty="0" smtClean="0">
                <a:solidFill>
                  <a:srgbClr val="000000"/>
                </a:solidFill>
                <a:latin typeface="Consolas" pitchFamily="49" charset="0"/>
              </a:rPr>
              <a:t>&lt;= yesNo; </a:t>
            </a:r>
            <a:r>
              <a:rPr lang="nn-NO" sz="1400" dirty="0">
                <a:solidFill>
                  <a:srgbClr val="000000"/>
                </a:solidFill>
                <a:latin typeface="Consolas" pitchFamily="49" charset="0"/>
              </a:rPr>
              <a:t>++i) {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  </a:t>
            </a:r>
            <a:r>
              <a:rPr lang="de-DE" sz="1400" dirty="0" err="1" smtClean="0">
                <a:solidFill>
                  <a:srgbClr val="000000"/>
                </a:solidFill>
                <a:latin typeface="Consolas" pitchFamily="49" charset="0"/>
              </a:rPr>
              <a:t>yesNo</a:t>
            </a:r>
            <a:r>
              <a:rPr lang="de-DE" sz="14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= 1.0;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400" dirty="0">
              <a:latin typeface="Calibri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sz="2800" dirty="0" smtClean="0"/>
              <a:t>An </a:t>
            </a:r>
            <a:r>
              <a:rPr lang="de-DE" sz="2800" dirty="0" err="1" smtClean="0"/>
              <a:t>array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a simple </a:t>
            </a:r>
            <a:r>
              <a:rPr lang="de-DE" sz="2800" dirty="0" err="1" smtClean="0"/>
              <a:t>data</a:t>
            </a:r>
            <a:r>
              <a:rPr lang="de-DE" sz="2800" dirty="0" smtClean="0"/>
              <a:t> </a:t>
            </a:r>
            <a:r>
              <a:rPr lang="de-DE" sz="2800" dirty="0" err="1" smtClean="0"/>
              <a:t>structure</a:t>
            </a:r>
            <a:r>
              <a:rPr lang="de-DE" sz="2800" dirty="0" smtClean="0"/>
              <a:t> </a:t>
            </a:r>
            <a:r>
              <a:rPr lang="de-DE" sz="2800" dirty="0" err="1" smtClean="0"/>
              <a:t>that</a:t>
            </a:r>
            <a:r>
              <a:rPr lang="de-DE" sz="2800" dirty="0" smtClean="0"/>
              <a:t> </a:t>
            </a:r>
            <a:r>
              <a:rPr lang="de-DE" sz="2800" dirty="0" err="1" smtClean="0"/>
              <a:t>stores</a:t>
            </a:r>
            <a:r>
              <a:rPr lang="de-DE" sz="2800" dirty="0" smtClean="0"/>
              <a:t> </a:t>
            </a:r>
            <a:r>
              <a:rPr lang="de-DE" sz="2800" dirty="0" err="1" smtClean="0"/>
              <a:t>several</a:t>
            </a:r>
            <a:r>
              <a:rPr lang="de-DE" sz="2800" dirty="0" smtClean="0"/>
              <a:t> </a:t>
            </a:r>
            <a:r>
              <a:rPr lang="de-DE" sz="2800" dirty="0" err="1" smtClean="0"/>
              <a:t>values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objects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same type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initialized</a:t>
            </a:r>
            <a:r>
              <a:rPr lang="de-DE" sz="2800" dirty="0" smtClean="0"/>
              <a:t> </a:t>
            </a:r>
            <a:r>
              <a:rPr lang="de-DE" sz="2800" dirty="0" err="1" smtClean="0"/>
              <a:t>with</a:t>
            </a:r>
            <a:r>
              <a:rPr lang="de-DE" sz="2800" dirty="0" smtClean="0"/>
              <a:t> </a:t>
            </a:r>
            <a:r>
              <a:rPr lang="de-DE" sz="2800" dirty="0" err="1" smtClean="0"/>
              <a:t>size</a:t>
            </a:r>
            <a:r>
              <a:rPr lang="de-DE" sz="2800" dirty="0" smtClean="0"/>
              <a:t> </a:t>
            </a:r>
            <a:r>
              <a:rPr lang="de-DE" sz="2800" dirty="0" err="1" smtClean="0"/>
              <a:t>or</a:t>
            </a:r>
            <a:r>
              <a:rPr lang="de-DE" sz="2800" dirty="0" smtClean="0"/>
              <a:t> </a:t>
            </a:r>
            <a:r>
              <a:rPr lang="de-DE" sz="2800" dirty="0" err="1" smtClean="0"/>
              <a:t>directly</a:t>
            </a:r>
            <a:r>
              <a:rPr lang="de-DE" sz="2800" dirty="0" smtClean="0"/>
              <a:t> </a:t>
            </a:r>
            <a:r>
              <a:rPr lang="de-DE" sz="2800" dirty="0" err="1" smtClean="0"/>
              <a:t>with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data</a:t>
            </a:r>
            <a:endParaRPr lang="de-DE" sz="2800" dirty="0" smtClean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sz="2800" dirty="0" smtClean="0"/>
              <a:t>Index </a:t>
            </a:r>
            <a:r>
              <a:rPr lang="de-DE" sz="2800" dirty="0" err="1" smtClean="0"/>
              <a:t>starts</a:t>
            </a:r>
            <a:r>
              <a:rPr lang="de-DE" sz="2800" dirty="0" smtClean="0"/>
              <a:t> </a:t>
            </a:r>
            <a:r>
              <a:rPr lang="de-DE" sz="2800" dirty="0" err="1" smtClean="0"/>
              <a:t>with</a:t>
            </a:r>
            <a:r>
              <a:rPr lang="de-DE" sz="2800" dirty="0" smtClean="0"/>
              <a:t> 0</a:t>
            </a:r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–"/>
              <a:defRPr/>
            </a:pPr>
            <a:r>
              <a:rPr lang="de-DE" sz="2800" dirty="0" err="1" smtClean="0"/>
              <a:t>With</a:t>
            </a:r>
            <a:r>
              <a:rPr lang="de-DE" sz="2800" dirty="0" smtClean="0"/>
              <a:t> </a:t>
            </a:r>
            <a:r>
              <a:rPr lang="de-DE" sz="2800" dirty="0" err="1" smtClean="0"/>
              <a:t>loops</a:t>
            </a:r>
            <a:r>
              <a:rPr lang="de-DE" sz="2800" dirty="0" smtClean="0"/>
              <a:t>, </a:t>
            </a:r>
            <a:r>
              <a:rPr lang="de-DE" sz="2800" dirty="0" err="1" smtClean="0"/>
              <a:t>we</a:t>
            </a:r>
            <a:r>
              <a:rPr lang="de-DE" sz="2800" dirty="0" smtClean="0"/>
              <a:t> </a:t>
            </a:r>
            <a:r>
              <a:rPr lang="de-DE" sz="2800" dirty="0" err="1" smtClean="0"/>
              <a:t>can</a:t>
            </a:r>
            <a:r>
              <a:rPr lang="de-DE" sz="2800" dirty="0" smtClean="0"/>
              <a:t> </a:t>
            </a:r>
            <a:r>
              <a:rPr lang="de-DE" sz="2800" dirty="0" err="1" smtClean="0"/>
              <a:t>iterate</a:t>
            </a:r>
            <a:r>
              <a:rPr lang="de-DE" sz="2800" dirty="0" smtClean="0"/>
              <a:t> </a:t>
            </a:r>
            <a:r>
              <a:rPr lang="de-DE" sz="2800" dirty="0" err="1" smtClean="0"/>
              <a:t>over</a:t>
            </a:r>
            <a:r>
              <a:rPr lang="de-DE" sz="2800" dirty="0" smtClean="0"/>
              <a:t> all </a:t>
            </a:r>
            <a:r>
              <a:rPr lang="de-DE" sz="2800" dirty="0" err="1" smtClean="0"/>
              <a:t>elements</a:t>
            </a:r>
            <a:r>
              <a:rPr lang="de-DE" sz="2800" dirty="0" smtClean="0"/>
              <a:t> </a:t>
            </a:r>
            <a:r>
              <a:rPr lang="de-DE" sz="2800" dirty="0" err="1" smtClean="0"/>
              <a:t>until</a:t>
            </a:r>
            <a:r>
              <a:rPr lang="de-DE" sz="2800" dirty="0" smtClean="0"/>
              <a:t> </a:t>
            </a:r>
            <a:r>
              <a:rPr lang="de-DE" sz="2800" dirty="0" err="1" smtClean="0"/>
              <a:t>length</a:t>
            </a:r>
            <a:r>
              <a:rPr lang="de-DE" sz="2800" dirty="0" smtClean="0"/>
              <a:t> – 1</a:t>
            </a:r>
          </a:p>
          <a:p>
            <a:pPr fontAlgn="auto">
              <a:spcAft>
                <a:spcPts val="0"/>
              </a:spcAft>
              <a:defRPr/>
            </a:pPr>
            <a:r>
              <a:rPr lang="de-DE" sz="2800" dirty="0" err="1" smtClean="0"/>
              <a:t>Reminder</a:t>
            </a:r>
            <a:r>
              <a:rPr lang="de-DE" sz="2800" dirty="0" smtClean="0"/>
              <a:t>:</a:t>
            </a:r>
          </a:p>
          <a:p>
            <a:pPr lvl="1"/>
            <a:r>
              <a:rPr lang="de-DE" dirty="0" err="1"/>
              <a:t>Implement</a:t>
            </a:r>
            <a:r>
              <a:rPr lang="de-DE" dirty="0"/>
              <a:t> a </a:t>
            </a:r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 in Java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operation</a:t>
            </a:r>
            <a:r>
              <a:rPr lang="de-DE" dirty="0"/>
              <a:t>:</a:t>
            </a:r>
          </a:p>
          <a:p>
            <a:pPr lvl="2"/>
            <a:r>
              <a:rPr lang="de-DE" b="1" dirty="0"/>
              <a:t>Input</a:t>
            </a:r>
            <a:r>
              <a:rPr lang="de-DE" dirty="0"/>
              <a:t>: 2-dimensional </a:t>
            </a:r>
            <a:r>
              <a:rPr lang="de-DE" dirty="0" err="1"/>
              <a:t>array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b="1" dirty="0" err="1">
                <a:latin typeface="Consolas" panose="020B0609020204030204" pitchFamily="49" charset="0"/>
              </a:rPr>
              <a:t>int</a:t>
            </a:r>
            <a:r>
              <a:rPr lang="de-DE" dirty="0"/>
              <a:t> </a:t>
            </a:r>
            <a:r>
              <a:rPr lang="de-DE" dirty="0" err="1"/>
              <a:t>values</a:t>
            </a:r>
            <a:endParaRPr lang="de-DE" dirty="0"/>
          </a:p>
          <a:p>
            <a:pPr lvl="2"/>
            <a:r>
              <a:rPr lang="de-DE" b="1" dirty="0"/>
              <a:t>Output</a:t>
            </a:r>
            <a:r>
              <a:rPr lang="de-DE" dirty="0"/>
              <a:t>: An </a:t>
            </a:r>
            <a:r>
              <a:rPr lang="de-DE" b="1" dirty="0" err="1">
                <a:latin typeface="Consolas" panose="020B0609020204030204" pitchFamily="49" charset="0"/>
              </a:rPr>
              <a:t>int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, </a:t>
            </a:r>
            <a:r>
              <a:rPr lang="de-DE" dirty="0" err="1"/>
              <a:t>representing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largest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all </a:t>
            </a:r>
            <a:r>
              <a:rPr lang="de-DE" dirty="0" err="1"/>
              <a:t>columns</a:t>
            </a:r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 err="1"/>
              <a:t>Example</a:t>
            </a:r>
            <a:r>
              <a:rPr lang="de-DE" dirty="0"/>
              <a:t>: 			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/>
              <a:t>23, </a:t>
            </a:r>
            <a:r>
              <a:rPr lang="de-DE" dirty="0" err="1"/>
              <a:t>since</a:t>
            </a:r>
            <a:r>
              <a:rPr lang="de-DE" dirty="0"/>
              <a:t>: 5 + 3 + 7 + 8 = </a:t>
            </a:r>
            <a:r>
              <a:rPr lang="de-DE" dirty="0" smtClean="0"/>
              <a:t>23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B9F7C3-EE42-41B5-A9E3-93413FCA87FF}" type="slidenum">
              <a:rPr lang="de-DE"/>
              <a:pPr>
                <a:defRPr/>
              </a:pPr>
              <a:t>25</a:t>
            </a:fld>
            <a:endParaRPr lang="de-DE"/>
          </a:p>
        </p:txBody>
      </p:sp>
      <p:sp>
        <p:nvSpPr>
          <p:cNvPr id="8192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Take </a:t>
            </a:r>
            <a:r>
              <a:rPr lang="de-DE" dirty="0" err="1" smtClean="0"/>
              <a:t>Aways</a:t>
            </a:r>
            <a:r>
              <a:rPr lang="de-DE" dirty="0" smtClean="0"/>
              <a:t> I</a:t>
            </a:r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782290"/>
              </p:ext>
            </p:extLst>
          </p:nvPr>
        </p:nvGraphicFramePr>
        <p:xfrm>
          <a:off x="3754127" y="5805264"/>
          <a:ext cx="23535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399">
                  <a:extLst>
                    <a:ext uri="{9D8B030D-6E8A-4147-A177-3AD203B41FA5}">
                      <a16:colId xmlns:a16="http://schemas.microsoft.com/office/drawing/2014/main" val="4243900772"/>
                    </a:ext>
                  </a:extLst>
                </a:gridCol>
                <a:gridCol w="588399">
                  <a:extLst>
                    <a:ext uri="{9D8B030D-6E8A-4147-A177-3AD203B41FA5}">
                      <a16:colId xmlns:a16="http://schemas.microsoft.com/office/drawing/2014/main" val="1786122456"/>
                    </a:ext>
                  </a:extLst>
                </a:gridCol>
                <a:gridCol w="588399">
                  <a:extLst>
                    <a:ext uri="{9D8B030D-6E8A-4147-A177-3AD203B41FA5}">
                      <a16:colId xmlns:a16="http://schemas.microsoft.com/office/drawing/2014/main" val="1408828030"/>
                    </a:ext>
                  </a:extLst>
                </a:gridCol>
                <a:gridCol w="588399">
                  <a:extLst>
                    <a:ext uri="{9D8B030D-6E8A-4147-A177-3AD203B41FA5}">
                      <a16:colId xmlns:a16="http://schemas.microsoft.com/office/drawing/2014/main" val="3307716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50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04753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A </a:t>
            </a:r>
            <a:r>
              <a:rPr lang="de-DE" dirty="0" err="1"/>
              <a:t>string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an </a:t>
            </a:r>
            <a:r>
              <a:rPr lang="de-DE" dirty="0" err="1"/>
              <a:t>array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chars</a:t>
            </a:r>
            <a:endParaRPr lang="de-DE" dirty="0"/>
          </a:p>
          <a:p>
            <a:r>
              <a:rPr lang="de-DE" dirty="0" err="1"/>
              <a:t>Static</a:t>
            </a:r>
            <a:r>
              <a:rPr lang="de-DE" dirty="0"/>
              <a:t> </a:t>
            </a:r>
            <a:r>
              <a:rPr lang="de-DE" dirty="0" err="1"/>
              <a:t>methods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attributes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instantiating</a:t>
            </a:r>
            <a:r>
              <a:rPr lang="de-DE" dirty="0"/>
              <a:t> </a:t>
            </a:r>
            <a:r>
              <a:rPr lang="de-DE" dirty="0" err="1"/>
              <a:t>objects</a:t>
            </a:r>
            <a:endParaRPr lang="de-DE" dirty="0"/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Take </a:t>
            </a:r>
            <a:r>
              <a:rPr lang="de-DE" dirty="0" err="1"/>
              <a:t>Aways</a:t>
            </a:r>
            <a:r>
              <a:rPr lang="de-DE" dirty="0"/>
              <a:t> </a:t>
            </a:r>
            <a:r>
              <a:rPr lang="de-DE" dirty="0" smtClean="0"/>
              <a:t>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28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Coming </a:t>
            </a:r>
            <a:r>
              <a:rPr lang="de-DE" dirty="0" err="1" smtClean="0"/>
              <a:t>Up</a:t>
            </a:r>
            <a:r>
              <a:rPr lang="de-DE" dirty="0" smtClean="0"/>
              <a:t> Next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fontAlgn="auto">
              <a:spcAft>
                <a:spcPts val="0"/>
              </a:spcAft>
              <a:buNone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Internal Memory </a:t>
            </a:r>
            <a:r>
              <a:rPr lang="de-DE" dirty="0" err="1" smtClean="0"/>
              <a:t>Usage</a:t>
            </a:r>
            <a:r>
              <a:rPr lang="de-DE" dirty="0" smtClean="0"/>
              <a:t> in Java (Heap vs. Stack)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smtClean="0"/>
              <a:t>References in Java</a:t>
            </a: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Ways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pass </a:t>
            </a:r>
            <a:r>
              <a:rPr lang="de-DE" dirty="0" err="1" smtClean="0"/>
              <a:t>parameters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endParaRPr lang="de-DE" dirty="0" smtClean="0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de-DE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de-DE" dirty="0" err="1" smtClean="0"/>
              <a:t>Cloning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objects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4AAFED-F374-4660-B05A-4D3B3317100B}" type="slidenum">
              <a:rPr lang="de-DE"/>
              <a:pPr>
                <a:defRPr/>
              </a:pPr>
              <a:t>27</a:t>
            </a:fld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6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Catching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/>
              <a:t>II</a:t>
            </a:r>
          </a:p>
        </p:txBody>
      </p:sp>
      <p:sp>
        <p:nvSpPr>
          <p:cNvPr id="19458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			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C09BE1-22C0-4B51-A878-C39BC9A219A7}" type="slidenum">
              <a:rPr lang="de-DE"/>
              <a:pPr>
                <a:defRPr/>
              </a:pPr>
              <a:t>4</a:t>
            </a:fld>
            <a:endParaRPr lang="de-DE"/>
          </a:p>
        </p:txBody>
      </p:sp>
      <p:sp>
        <p:nvSpPr>
          <p:cNvPr id="6" name="Rechteck 5"/>
          <p:cNvSpPr>
            <a:spLocks noChangeArrowheads="1"/>
          </p:cNvSpPr>
          <p:nvPr/>
        </p:nvSpPr>
        <p:spPr bwMode="auto">
          <a:xfrm>
            <a:off x="2455864" y="1776414"/>
            <a:ext cx="1079142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600" dirty="0" err="1" smtClean="0">
                <a:solidFill>
                  <a:srgbClr val="000000"/>
                </a:solidFill>
                <a:latin typeface="Calibri" pitchFamily="34" charset="0"/>
              </a:rPr>
              <a:t>Object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2050" name="Picture 2" descr="minimalistische Architektu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96225" y="2349501"/>
            <a:ext cx="2649538" cy="165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 descr="modernes Hausdesig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03389" y="2209801"/>
            <a:ext cx="2592387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hteck 7"/>
          <p:cNvSpPr>
            <a:spLocks noChangeArrowheads="1"/>
          </p:cNvSpPr>
          <p:nvPr/>
        </p:nvSpPr>
        <p:spPr bwMode="auto">
          <a:xfrm>
            <a:off x="8472489" y="1916113"/>
            <a:ext cx="859531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600" dirty="0" smtClean="0">
                <a:solidFill>
                  <a:srgbClr val="000000"/>
                </a:solidFill>
                <a:latin typeface="Calibri" pitchFamily="34" charset="0"/>
              </a:rPr>
              <a:t>Class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2054" name="Picture 6" descr="http://www.geographie.uni-muenchen.de/internetvorlesung/grundlage_physische_geographie/bilder/leben/pflanze_merkmale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35414" y="3933825"/>
            <a:ext cx="4287837" cy="266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hteck 11"/>
          <p:cNvSpPr>
            <a:spLocks noChangeArrowheads="1"/>
          </p:cNvSpPr>
          <p:nvPr/>
        </p:nvSpPr>
        <p:spPr bwMode="auto">
          <a:xfrm>
            <a:off x="5570539" y="3513139"/>
            <a:ext cx="859531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600" dirty="0" smtClean="0">
                <a:solidFill>
                  <a:srgbClr val="000000"/>
                </a:solidFill>
                <a:latin typeface="Calibri" pitchFamily="34" charset="0"/>
              </a:rPr>
              <a:t>Class</a:t>
            </a:r>
            <a:endParaRPr lang="de-DE" dirty="0">
              <a:latin typeface="Calibri" pitchFamily="34" charset="0"/>
            </a:endParaRPr>
          </a:p>
        </p:txBody>
      </p:sp>
      <p:pic>
        <p:nvPicPr>
          <p:cNvPr id="2056" name="Picture 8" descr="https://encrypted-tbn3.gstatic.com/images?q=tbn:ANd9GcR3bIJ_Aig_AV383_yuXuzjAcpHxVjV9BU1mr4412qVRrImcZaFv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759826" y="5260976"/>
            <a:ext cx="1725613" cy="12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hteck 13"/>
          <p:cNvSpPr>
            <a:spLocks noChangeArrowheads="1"/>
          </p:cNvSpPr>
          <p:nvPr/>
        </p:nvSpPr>
        <p:spPr bwMode="auto">
          <a:xfrm>
            <a:off x="9048751" y="4775201"/>
            <a:ext cx="108902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600" dirty="0" err="1" smtClean="0">
                <a:solidFill>
                  <a:srgbClr val="000000"/>
                </a:solidFill>
                <a:latin typeface="Calibri" pitchFamily="34" charset="0"/>
              </a:rPr>
              <a:t>Object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16" name="Rechteck 15"/>
          <p:cNvSpPr>
            <a:spLocks noChangeArrowheads="1"/>
          </p:cNvSpPr>
          <p:nvPr/>
        </p:nvSpPr>
        <p:spPr bwMode="auto">
          <a:xfrm>
            <a:off x="1710677" y="4275138"/>
            <a:ext cx="859531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600" dirty="0" smtClean="0">
                <a:solidFill>
                  <a:srgbClr val="000000"/>
                </a:solidFill>
                <a:latin typeface="Calibri" pitchFamily="34" charset="0"/>
              </a:rPr>
              <a:t>Class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15" name="Rechteck 14"/>
          <p:cNvSpPr>
            <a:spLocks noChangeArrowheads="1"/>
          </p:cNvSpPr>
          <p:nvPr/>
        </p:nvSpPr>
        <p:spPr bwMode="auto">
          <a:xfrm>
            <a:off x="1566661" y="4719320"/>
            <a:ext cx="8066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Calibri" pitchFamily="34" charset="0"/>
              </a:rPr>
              <a:t>Name: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17" name="Rechteck 16"/>
          <p:cNvSpPr>
            <a:spLocks noChangeArrowheads="1"/>
          </p:cNvSpPr>
          <p:nvPr/>
        </p:nvSpPr>
        <p:spPr bwMode="auto">
          <a:xfrm>
            <a:off x="1559496" y="5013176"/>
            <a:ext cx="13974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rgbClr val="000000"/>
                </a:solidFill>
                <a:latin typeface="Calibri" pitchFamily="34" charset="0"/>
              </a:rPr>
              <a:t>Given</a:t>
            </a:r>
            <a:r>
              <a:rPr lang="de-DE" dirty="0" smtClean="0">
                <a:solidFill>
                  <a:srgbClr val="000000"/>
                </a:solidFill>
                <a:latin typeface="Calibri" pitchFamily="34" charset="0"/>
              </a:rPr>
              <a:t> Name: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18" name="Rechteck 17"/>
          <p:cNvSpPr>
            <a:spLocks noChangeArrowheads="1"/>
          </p:cNvSpPr>
          <p:nvPr/>
        </p:nvSpPr>
        <p:spPr bwMode="auto">
          <a:xfrm>
            <a:off x="1559497" y="5301208"/>
            <a:ext cx="6027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rgbClr val="000000"/>
                </a:solidFill>
                <a:latin typeface="Calibri" pitchFamily="34" charset="0"/>
              </a:rPr>
              <a:t>Age: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19" name="Rechteck 18"/>
          <p:cNvSpPr>
            <a:spLocks noChangeArrowheads="1"/>
          </p:cNvSpPr>
          <p:nvPr/>
        </p:nvSpPr>
        <p:spPr bwMode="auto">
          <a:xfrm>
            <a:off x="1559496" y="5589240"/>
            <a:ext cx="9959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rgbClr val="000000"/>
                </a:solidFill>
                <a:latin typeface="Calibri" pitchFamily="34" charset="0"/>
              </a:rPr>
              <a:t>Address</a:t>
            </a:r>
            <a:r>
              <a:rPr lang="de-DE" dirty="0" smtClean="0">
                <a:solidFill>
                  <a:srgbClr val="000000"/>
                </a:solidFill>
                <a:latin typeface="Calibri" pitchFamily="34" charset="0"/>
              </a:rPr>
              <a:t>:</a:t>
            </a:r>
            <a:endParaRPr lang="de-DE" dirty="0">
              <a:latin typeface="Calibri" pitchFamily="34" charset="0"/>
            </a:endParaRPr>
          </a:p>
        </p:txBody>
      </p:sp>
      <p:sp>
        <p:nvSpPr>
          <p:cNvPr id="2" name="Rechteck 1"/>
          <p:cNvSpPr/>
          <p:nvPr/>
        </p:nvSpPr>
        <p:spPr>
          <a:xfrm>
            <a:off x="2875546" y="4814082"/>
            <a:ext cx="772181" cy="20717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2875546" y="5094028"/>
            <a:ext cx="772181" cy="20717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2875546" y="5390146"/>
            <a:ext cx="772181" cy="20717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2875546" y="5700130"/>
            <a:ext cx="772181" cy="20717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05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2" grpId="0"/>
      <p:bldP spid="14" grpId="0"/>
      <p:bldP spid="16" grpId="0"/>
      <p:bldP spid="15" grpId="0"/>
      <p:bldP spid="17" grpId="0"/>
      <p:bldP spid="18" grpId="0"/>
      <p:bldP spid="19" grpId="0"/>
      <p:bldP spid="2" grpId="0" animBg="1"/>
      <p:bldP spid="20" grpId="0" animBg="1"/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Catching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 </a:t>
            </a:r>
            <a:r>
              <a:rPr lang="de-DE" dirty="0"/>
              <a:t>III</a:t>
            </a:r>
          </a:p>
        </p:txBody>
      </p:sp>
      <p:sp>
        <p:nvSpPr>
          <p:cNvPr id="17410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special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, </a:t>
            </a:r>
            <a:r>
              <a:rPr lang="de-DE" dirty="0" err="1" smtClean="0"/>
              <a:t>a.k.a</a:t>
            </a:r>
            <a:r>
              <a:rPr lang="de-DE" dirty="0" smtClean="0"/>
              <a:t> </a:t>
            </a:r>
            <a:r>
              <a:rPr lang="de-DE" b="1" dirty="0" err="1" smtClean="0"/>
              <a:t>constructors</a:t>
            </a:r>
            <a:r>
              <a:rPr lang="de-DE" dirty="0" smtClean="0"/>
              <a:t>,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create</a:t>
            </a:r>
            <a:r>
              <a:rPr lang="de-DE" dirty="0" smtClean="0"/>
              <a:t> an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class</a:t>
            </a:r>
            <a:endParaRPr lang="de-DE" dirty="0" smtClean="0"/>
          </a:p>
          <a:p>
            <a:pPr lvl="1"/>
            <a:r>
              <a:rPr lang="de-DE" dirty="0" err="1" smtClean="0"/>
              <a:t>Constructors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return</a:t>
            </a:r>
            <a:r>
              <a:rPr lang="de-DE" dirty="0" smtClean="0"/>
              <a:t> type</a:t>
            </a:r>
          </a:p>
          <a:p>
            <a:pPr lvl="1"/>
            <a:r>
              <a:rPr lang="de-DE" dirty="0" smtClean="0"/>
              <a:t>Need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Constructors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called</a:t>
            </a:r>
            <a:r>
              <a:rPr lang="de-DE" dirty="0" smtClean="0"/>
              <a:t> via </a:t>
            </a:r>
            <a:r>
              <a:rPr lang="de-DE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endParaRPr lang="de-DE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de-DE" dirty="0" smtClean="0"/>
              <a:t>Variables save a </a:t>
            </a:r>
            <a:r>
              <a:rPr lang="de-DE" dirty="0" err="1" smtClean="0"/>
              <a:t>reference</a:t>
            </a:r>
            <a:r>
              <a:rPr lang="de-DE" dirty="0" smtClean="0"/>
              <a:t> (</a:t>
            </a:r>
            <a:r>
              <a:rPr lang="de-DE" dirty="0" err="1" smtClean="0"/>
              <a:t>pointer</a:t>
            </a:r>
            <a:r>
              <a:rPr lang="de-DE" dirty="0" smtClean="0"/>
              <a:t>) </a:t>
            </a:r>
            <a:r>
              <a:rPr lang="de-DE" dirty="0" err="1" smtClean="0"/>
              <a:t>to</a:t>
            </a:r>
            <a:r>
              <a:rPr lang="de-DE" dirty="0" smtClean="0"/>
              <a:t> a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type in </a:t>
            </a:r>
            <a:r>
              <a:rPr lang="de-DE" dirty="0" err="1" smtClean="0"/>
              <a:t>memory</a:t>
            </a:r>
            <a:endParaRPr lang="de-DE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Catching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 IV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precedence</a:t>
            </a:r>
            <a:r>
              <a:rPr lang="de-DE" dirty="0" smtClean="0"/>
              <a:t> </a:t>
            </a:r>
            <a:r>
              <a:rPr lang="de-DE" dirty="0" err="1" smtClean="0"/>
              <a:t>within</a:t>
            </a:r>
            <a:r>
              <a:rPr lang="de-DE" dirty="0" smtClean="0"/>
              <a:t> a </a:t>
            </a:r>
            <a:r>
              <a:rPr lang="de-DE" dirty="0" err="1" smtClean="0"/>
              <a:t>method</a:t>
            </a:r>
            <a:r>
              <a:rPr lang="de-DE" dirty="0" smtClean="0"/>
              <a:t>: A </a:t>
            </a:r>
            <a:r>
              <a:rPr lang="de-DE" dirty="0" err="1" smtClean="0"/>
              <a:t>local</a:t>
            </a:r>
            <a:r>
              <a:rPr lang="de-DE" dirty="0" smtClean="0"/>
              <a:t> variable </a:t>
            </a:r>
            <a:r>
              <a:rPr lang="de-DE" dirty="0" err="1" smtClean="0"/>
              <a:t>or</a:t>
            </a:r>
            <a:r>
              <a:rPr lang="de-DE" dirty="0" smtClean="0"/>
              <a:t> an </a:t>
            </a:r>
            <a:r>
              <a:rPr lang="de-DE" dirty="0" err="1" smtClean="0"/>
              <a:t>attribute</a:t>
            </a:r>
            <a:r>
              <a:rPr lang="de-DE" dirty="0" smtClean="0"/>
              <a:t> in a </a:t>
            </a:r>
            <a:r>
              <a:rPr lang="de-DE" dirty="0" err="1" smtClean="0"/>
              <a:t>class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name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local</a:t>
            </a:r>
            <a:r>
              <a:rPr lang="de-DE" dirty="0" smtClean="0"/>
              <a:t> variable?</a:t>
            </a:r>
          </a:p>
          <a:p>
            <a:pPr lvl="1"/>
            <a:r>
              <a:rPr lang="de-DE" dirty="0" err="1" smtClean="0"/>
              <a:t>Local</a:t>
            </a:r>
            <a:r>
              <a:rPr lang="de-DE" dirty="0" smtClean="0"/>
              <a:t> variable</a:t>
            </a:r>
          </a:p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I </a:t>
            </a:r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instance</a:t>
            </a:r>
            <a:r>
              <a:rPr lang="de-DE" dirty="0" smtClean="0"/>
              <a:t> variable </a:t>
            </a:r>
            <a:r>
              <a:rPr lang="de-DE" dirty="0" err="1" smtClean="0"/>
              <a:t>instead</a:t>
            </a:r>
            <a:r>
              <a:rPr lang="de-DE" dirty="0" smtClean="0"/>
              <a:t>?</a:t>
            </a:r>
            <a:endParaRPr lang="de-DE" dirty="0"/>
          </a:p>
          <a:p>
            <a:pPr lvl="1"/>
            <a:r>
              <a:rPr lang="de-DE" dirty="0" smtClean="0"/>
              <a:t>Keyword</a:t>
            </a:r>
            <a:r>
              <a:rPr lang="de-DE" b="1" dirty="0" smtClean="0"/>
              <a:t> </a:t>
            </a:r>
            <a:r>
              <a:rPr lang="de-DE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endParaRPr lang="de-DE" b="1" dirty="0">
              <a:solidFill>
                <a:srgbClr val="7F0055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Getting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difference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static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instance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attributes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Getting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simplest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: Array</a:t>
            </a:r>
            <a:endParaRPr lang="de-DE" dirty="0"/>
          </a:p>
          <a:p>
            <a:endParaRPr lang="de-DE" dirty="0"/>
          </a:p>
          <a:p>
            <a:r>
              <a:rPr lang="de-DE" dirty="0" err="1" smtClean="0"/>
              <a:t>Getting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class</a:t>
            </a:r>
            <a:r>
              <a:rPr lang="de-DE" dirty="0" smtClean="0"/>
              <a:t> String</a:t>
            </a:r>
            <a:endParaRPr lang="de-DE" dirty="0"/>
          </a:p>
        </p:txBody>
      </p:sp>
      <p:sp>
        <p:nvSpPr>
          <p:cNvPr id="2457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Learning Goals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1401763" y="-117475"/>
            <a:ext cx="9504363" cy="6985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56322" name="Textfeld 2"/>
          <p:cNvSpPr txBox="1">
            <a:spLocks noChangeArrowheads="1"/>
          </p:cNvSpPr>
          <p:nvPr/>
        </p:nvSpPr>
        <p:spPr bwMode="auto">
          <a:xfrm>
            <a:off x="1919288" y="1916113"/>
            <a:ext cx="736849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 dirty="0" err="1" smtClean="0">
                <a:solidFill>
                  <a:schemeClr val="bg1"/>
                </a:solidFill>
                <a:latin typeface="Calibri" pitchFamily="34" charset="0"/>
              </a:rPr>
              <a:t>Static</a:t>
            </a:r>
            <a:r>
              <a:rPr lang="de-DE" sz="4800" dirty="0" smtClean="0">
                <a:solidFill>
                  <a:schemeClr val="bg1"/>
                </a:solidFill>
                <a:latin typeface="Calibri" pitchFamily="34" charset="0"/>
              </a:rPr>
              <a:t> Attributs </a:t>
            </a:r>
            <a:r>
              <a:rPr lang="de-DE" sz="4800" dirty="0" err="1" smtClean="0">
                <a:solidFill>
                  <a:schemeClr val="bg1"/>
                </a:solidFill>
                <a:latin typeface="Calibri" pitchFamily="34" charset="0"/>
              </a:rPr>
              <a:t>and</a:t>
            </a:r>
            <a:r>
              <a:rPr lang="de-DE" sz="4800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de-DE" sz="4800" dirty="0" err="1" smtClean="0">
                <a:solidFill>
                  <a:schemeClr val="bg1"/>
                </a:solidFill>
                <a:latin typeface="Calibri" pitchFamily="34" charset="0"/>
              </a:rPr>
              <a:t>Methods</a:t>
            </a:r>
            <a:endParaRPr lang="de-DE" sz="480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2050" name="Picture 2" descr="http://www.hifi.nl/gfx/statisch_180310.jpg"/>
          <p:cNvPicPr>
            <a:picLocks noChangeAspect="1" noChangeArrowheads="1"/>
          </p:cNvPicPr>
          <p:nvPr/>
        </p:nvPicPr>
        <p:blipFill>
          <a:blip r:embed="rId3">
            <a:extLst/>
          </a:blip>
          <a:srcRect/>
          <a:stretch>
            <a:fillRect/>
          </a:stretch>
        </p:blipFill>
        <p:spPr bwMode="auto">
          <a:xfrm>
            <a:off x="6277748" y="3333287"/>
            <a:ext cx="3821552" cy="2760009"/>
          </a:xfrm>
          <a:prstGeom prst="rect">
            <a:avLst/>
          </a:prstGeom>
          <a:ln>
            <a:noFill/>
          </a:ln>
          <a:effectLst>
            <a:softEdge rad="112500"/>
          </a:effectLst>
          <a:extLst/>
        </p:spPr>
      </p:pic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C98F64-A033-4CB1-AD0C-93C2D7F39124}" type="slidenum">
              <a:rPr lang="de-DE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67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Objects</a:t>
            </a:r>
            <a:endParaRPr lang="de-DE" dirty="0"/>
          </a:p>
        </p:txBody>
      </p:sp>
      <p:sp>
        <p:nvSpPr>
          <p:cNvPr id="34818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r>
              <a:rPr lang="de-DE" dirty="0" smtClean="0"/>
              <a:t>: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23F182-A9D7-4B1A-82B3-563459180654}" type="slidenum">
              <a:rPr lang="de-DE"/>
              <a:pPr>
                <a:defRPr/>
              </a:pPr>
              <a:t>9</a:t>
            </a:fld>
            <a:endParaRPr lang="de-DE"/>
          </a:p>
        </p:txBody>
      </p:sp>
      <p:sp>
        <p:nvSpPr>
          <p:cNvPr id="34819" name="Rechteck 4"/>
          <p:cNvSpPr>
            <a:spLocks noChangeArrowheads="1"/>
          </p:cNvSpPr>
          <p:nvPr/>
        </p:nvSpPr>
        <p:spPr bwMode="auto">
          <a:xfrm>
            <a:off x="2207568" y="2650231"/>
            <a:ext cx="5886450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class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Person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String </a:t>
            </a:r>
            <a:r>
              <a:rPr lang="de-DE" sz="1200" dirty="0" err="1" smtClean="0">
                <a:solidFill>
                  <a:srgbClr val="0000C0"/>
                </a:solidFill>
                <a:latin typeface="Consolas" pitchFamily="49" charset="0"/>
              </a:rPr>
              <a:t>givenName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String </a:t>
            </a:r>
            <a:r>
              <a:rPr lang="de-DE" sz="1200" dirty="0" err="1" smtClean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int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00C0"/>
                </a:solidFill>
                <a:latin typeface="Consolas" pitchFamily="49" charset="0"/>
              </a:rPr>
              <a:t>age</a:t>
            </a:r>
            <a:r>
              <a:rPr lang="de-DE" sz="1200" b="1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sz="1200" b="1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200" dirty="0" err="1" smtClean="0">
                <a:solidFill>
                  <a:srgbClr val="000000"/>
                </a:solidFill>
                <a:latin typeface="Consolas" pitchFamily="49" charset="0"/>
              </a:rPr>
              <a:t>Residence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00C0"/>
                </a:solidFill>
                <a:latin typeface="Consolas" pitchFamily="49" charset="0"/>
              </a:rPr>
              <a:t>address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endParaRPr lang="de-DE" sz="1200" dirty="0">
              <a:latin typeface="Consolas" pitchFamily="49" charset="0"/>
            </a:endParaRP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 smtClean="0">
                <a:solidFill>
                  <a:srgbClr val="000000"/>
                </a:solidFill>
                <a:latin typeface="Consolas" pitchFamily="49" charset="0"/>
              </a:rPr>
              <a:t>setName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(String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) {</a:t>
            </a:r>
          </a:p>
          <a:p>
            <a:r>
              <a:rPr lang="de-DE" sz="1200" dirty="0" smtClean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sz="1200" b="1" dirty="0" smtClean="0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200" dirty="0" smtClean="0">
                <a:solidFill>
                  <a:srgbClr val="0000C0"/>
                </a:solidFill>
                <a:latin typeface="Consolas" pitchFamily="49" charset="0"/>
              </a:rPr>
              <a:t>.name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name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endParaRPr lang="de-DE" sz="1200" dirty="0">
              <a:latin typeface="Consolas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String </a:t>
            </a:r>
            <a:r>
              <a:rPr lang="de-DE" sz="1200" b="1" dirty="0" err="1" smtClean="0">
                <a:solidFill>
                  <a:srgbClr val="000000"/>
                </a:solidFill>
                <a:latin typeface="Consolas" pitchFamily="49" charset="0"/>
              </a:rPr>
              <a:t>getName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() </a:t>
            </a:r>
            <a:r>
              <a:rPr lang="en-US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  <a:endParaRPr 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return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200" dirty="0" smtClean="0">
                <a:solidFill>
                  <a:srgbClr val="0000C0"/>
                </a:solidFill>
                <a:latin typeface="Consolas" pitchFamily="49" charset="0"/>
              </a:rPr>
              <a:t>. </a:t>
            </a:r>
            <a:r>
              <a:rPr lang="de-DE" sz="1200" dirty="0" err="1" smtClean="0">
                <a:solidFill>
                  <a:srgbClr val="0000C0"/>
                </a:solidFill>
                <a:latin typeface="Consolas" pitchFamily="49" charset="0"/>
              </a:rPr>
              <a:t>name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endParaRPr lang="de-DE" sz="1200" dirty="0">
              <a:latin typeface="Consolas" pitchFamily="49" charset="0"/>
            </a:endParaRP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 smtClean="0">
                <a:solidFill>
                  <a:srgbClr val="000000"/>
                </a:solidFill>
                <a:latin typeface="Consolas" pitchFamily="49" charset="0"/>
              </a:rPr>
              <a:t>isBirthday</a:t>
            </a:r>
            <a:r>
              <a:rPr lang="de-DE" sz="1200" b="1" dirty="0" smtClean="0">
                <a:solidFill>
                  <a:srgbClr val="000000"/>
                </a:solidFill>
                <a:latin typeface="Consolas" pitchFamily="49" charset="0"/>
              </a:rPr>
              <a:t> ()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20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sz="1200" b="1" dirty="0" err="1" smtClean="0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200" dirty="0" err="1" smtClean="0">
                <a:solidFill>
                  <a:srgbClr val="0000C0"/>
                </a:solidFill>
                <a:latin typeface="Consolas" pitchFamily="49" charset="0"/>
              </a:rPr>
              <a:t>.age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sz="1200" b="1" dirty="0" err="1" smtClean="0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200" dirty="0" err="1" smtClean="0">
                <a:solidFill>
                  <a:srgbClr val="0000C0"/>
                </a:solidFill>
                <a:latin typeface="Consolas" pitchFamily="49" charset="0"/>
              </a:rPr>
              <a:t>.age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+ 1;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endParaRPr lang="de-DE" sz="1200" dirty="0">
              <a:latin typeface="Consolas" pitchFamily="49" charset="0"/>
            </a:endParaRPr>
          </a:p>
          <a:p>
            <a:r>
              <a:rPr lang="de-DE" sz="1200" b="1" dirty="0">
                <a:solidFill>
                  <a:srgbClr val="7F0055"/>
                </a:solidFill>
                <a:latin typeface="Consolas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itchFamily="49" charset="0"/>
              </a:rPr>
              <a:t>void</a:t>
            </a:r>
            <a:r>
              <a:rPr lang="de-DE" sz="1200" b="1" dirty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b="1" dirty="0" err="1" smtClean="0">
                <a:solidFill>
                  <a:srgbClr val="000000"/>
                </a:solidFill>
                <a:latin typeface="Consolas" pitchFamily="49" charset="0"/>
              </a:rPr>
              <a:t>movesHouse</a:t>
            </a:r>
            <a:r>
              <a:rPr lang="de-DE" sz="1200" b="1" dirty="0" smtClean="0">
                <a:solidFill>
                  <a:srgbClr val="000000"/>
                </a:solidFill>
                <a:latin typeface="Consolas" pitchFamily="49" charset="0"/>
              </a:rPr>
              <a:t>(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Residence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 err="1" smtClean="0">
                <a:solidFill>
                  <a:srgbClr val="000000"/>
                </a:solidFill>
                <a:latin typeface="Consolas" pitchFamily="49" charset="0"/>
              </a:rPr>
              <a:t>newAddress</a:t>
            </a:r>
            <a:r>
              <a:rPr lang="de-DE" sz="1200" b="1" dirty="0" smtClean="0">
                <a:solidFill>
                  <a:srgbClr val="000000"/>
                </a:solidFill>
                <a:latin typeface="Consolas" pitchFamily="49" charset="0"/>
              </a:rPr>
              <a:t>)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{</a:t>
            </a:r>
          </a:p>
          <a:p>
            <a:r>
              <a:rPr lang="de-DE" sz="1200" dirty="0">
                <a:solidFill>
                  <a:srgbClr val="0000C0"/>
                </a:solidFill>
                <a:latin typeface="Consolas" pitchFamily="49" charset="0"/>
              </a:rPr>
              <a:t>    </a:t>
            </a:r>
            <a:r>
              <a:rPr lang="de-DE" sz="1200" b="1" dirty="0" err="1" smtClean="0">
                <a:solidFill>
                  <a:srgbClr val="7F0055"/>
                </a:solidFill>
                <a:latin typeface="Consolas" pitchFamily="49" charset="0"/>
              </a:rPr>
              <a:t>this</a:t>
            </a:r>
            <a:r>
              <a:rPr lang="de-DE" sz="1200" dirty="0" err="1" smtClean="0">
                <a:solidFill>
                  <a:srgbClr val="0000C0"/>
                </a:solidFill>
                <a:latin typeface="Consolas" pitchFamily="49" charset="0"/>
              </a:rPr>
              <a:t>.address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= </a:t>
            </a:r>
            <a:r>
              <a:rPr lang="de-DE" sz="1200" dirty="0" err="1">
                <a:solidFill>
                  <a:srgbClr val="000000"/>
                </a:solidFill>
                <a:latin typeface="Consolas" pitchFamily="49" charset="0"/>
              </a:rPr>
              <a:t>newAddress</a:t>
            </a:r>
            <a:r>
              <a:rPr lang="de-DE" sz="1200" dirty="0" smtClean="0">
                <a:solidFill>
                  <a:srgbClr val="000000"/>
                </a:solidFill>
                <a:latin typeface="Consolas" pitchFamily="49" charset="0"/>
              </a:rPr>
              <a:t>;</a:t>
            </a:r>
            <a:endParaRPr lang="de-DE" sz="1200" dirty="0">
              <a:solidFill>
                <a:srgbClr val="000000"/>
              </a:solidFill>
              <a:latin typeface="Consolas" pitchFamily="49" charset="0"/>
            </a:endParaRP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  }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itchFamily="49" charset="0"/>
              </a:rPr>
              <a:t>}</a:t>
            </a:r>
            <a:endParaRPr lang="de-DE" sz="1200" dirty="0">
              <a:latin typeface="Calibri" pitchFamily="34" charset="0"/>
            </a:endParaRPr>
          </a:p>
        </p:txBody>
      </p:sp>
      <p:pic>
        <p:nvPicPr>
          <p:cNvPr id="3074" name="Picture 2" descr="C:\Users\siegmunn\AppData\Local\Microsoft\Windows\Temporary Internet Files\Content.IE5\O4B2DS2I\MC900434750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75920" y="2563963"/>
            <a:ext cx="1216025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Inhaltsplatzhalter 2"/>
          <p:cNvSpPr txBox="1">
            <a:spLocks/>
          </p:cNvSpPr>
          <p:nvPr/>
        </p:nvSpPr>
        <p:spPr bwMode="auto">
          <a:xfrm>
            <a:off x="6456363" y="2420888"/>
            <a:ext cx="4176712" cy="4352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de-DE" sz="2000" dirty="0" smtClean="0">
                <a:latin typeface="Calibri" pitchFamily="34" charset="0"/>
              </a:rPr>
              <a:t>Instance </a:t>
            </a:r>
            <a:r>
              <a:rPr lang="de-DE" sz="2000" dirty="0" err="1" smtClean="0">
                <a:latin typeface="Calibri" pitchFamily="34" charset="0"/>
              </a:rPr>
              <a:t>methods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are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defined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within</a:t>
            </a:r>
            <a:r>
              <a:rPr lang="de-DE" sz="2000" dirty="0" smtClean="0">
                <a:latin typeface="Calibri" pitchFamily="34" charset="0"/>
              </a:rPr>
              <a:t> a </a:t>
            </a:r>
            <a:r>
              <a:rPr lang="de-DE" sz="2000" dirty="0" err="1" smtClean="0">
                <a:latin typeface="Calibri" pitchFamily="34" charset="0"/>
              </a:rPr>
              <a:t>class</a:t>
            </a:r>
            <a:r>
              <a:rPr lang="de-DE" sz="2000" dirty="0" smtClean="0">
                <a:latin typeface="Calibri" pitchFamily="34" charset="0"/>
              </a:rPr>
              <a:t>, </a:t>
            </a:r>
            <a:r>
              <a:rPr lang="de-DE" sz="2000" dirty="0" err="1" smtClean="0">
                <a:latin typeface="Calibri" pitchFamily="34" charset="0"/>
              </a:rPr>
              <a:t>yet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they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apply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to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objects</a:t>
            </a:r>
            <a:r>
              <a:rPr lang="de-DE" sz="2000" dirty="0" smtClean="0">
                <a:latin typeface="Calibri" pitchFamily="34" charset="0"/>
              </a:rPr>
              <a:t> (</a:t>
            </a:r>
            <a:r>
              <a:rPr lang="de-DE" sz="2000" dirty="0" err="1" smtClean="0">
                <a:latin typeface="Calibri" pitchFamily="34" charset="0"/>
              </a:rPr>
              <a:t>instances</a:t>
            </a:r>
            <a:r>
              <a:rPr lang="de-DE" sz="2000" dirty="0" smtClean="0">
                <a:latin typeface="Calibri" pitchFamily="34" charset="0"/>
              </a:rPr>
              <a:t>) </a:t>
            </a:r>
            <a:r>
              <a:rPr lang="de-DE" sz="2000" dirty="0" err="1" smtClean="0">
                <a:latin typeface="Calibri" pitchFamily="34" charset="0"/>
              </a:rPr>
              <a:t>of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this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class</a:t>
            </a:r>
            <a:endParaRPr lang="de-DE" sz="2000" dirty="0" smtClean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de-DE" sz="2000" dirty="0" smtClean="0">
                <a:latin typeface="Calibri" pitchFamily="34" charset="0"/>
              </a:rPr>
              <a:t>Thus, </a:t>
            </a:r>
            <a:r>
              <a:rPr lang="de-DE" sz="2000" dirty="0" err="1" smtClean="0">
                <a:latin typeface="Calibri" pitchFamily="34" charset="0"/>
              </a:rPr>
              <a:t>you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need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to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first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create</a:t>
            </a:r>
            <a:r>
              <a:rPr lang="de-DE" sz="2000" dirty="0" smtClean="0">
                <a:latin typeface="Calibri" pitchFamily="34" charset="0"/>
              </a:rPr>
              <a:t> an </a:t>
            </a:r>
            <a:r>
              <a:rPr lang="de-DE" sz="2000" dirty="0" err="1" smtClean="0">
                <a:latin typeface="Calibri" pitchFamily="34" charset="0"/>
              </a:rPr>
              <a:t>object</a:t>
            </a:r>
            <a:r>
              <a:rPr lang="de-DE" sz="2000" dirty="0" smtClean="0">
                <a:latin typeface="Calibri" pitchFamily="34" charset="0"/>
              </a:rPr>
              <a:t>, </a:t>
            </a:r>
            <a:r>
              <a:rPr lang="de-DE" sz="2000" dirty="0" err="1" smtClean="0">
                <a:latin typeface="Calibri" pitchFamily="34" charset="0"/>
              </a:rPr>
              <a:t>before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you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can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use</a:t>
            </a:r>
            <a:r>
              <a:rPr lang="de-DE" sz="2000" dirty="0" smtClean="0">
                <a:latin typeface="Calibri" pitchFamily="34" charset="0"/>
              </a:rPr>
              <a:t> an </a:t>
            </a:r>
            <a:r>
              <a:rPr lang="de-DE" sz="2000" dirty="0" err="1" smtClean="0">
                <a:latin typeface="Calibri" pitchFamily="34" charset="0"/>
              </a:rPr>
              <a:t>instance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method</a:t>
            </a:r>
            <a:endParaRPr lang="de-DE" sz="2000" dirty="0" smtClean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endParaRPr lang="de-DE" sz="2000" dirty="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de-DE" sz="2000" dirty="0" smtClean="0">
                <a:latin typeface="Calibri" pitchFamily="34" charset="0"/>
              </a:rPr>
              <a:t>In </a:t>
            </a:r>
            <a:r>
              <a:rPr lang="de-DE" sz="2000" dirty="0" err="1" smtClean="0">
                <a:latin typeface="Calibri" pitchFamily="34" charset="0"/>
              </a:rPr>
              <a:t>other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words</a:t>
            </a:r>
            <a:r>
              <a:rPr lang="de-DE" sz="2000" dirty="0" smtClean="0">
                <a:latin typeface="Calibri" pitchFamily="34" charset="0"/>
              </a:rPr>
              <a:t>: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de-DE" sz="2000" dirty="0" err="1" smtClean="0">
                <a:latin typeface="Calibri" pitchFamily="34" charset="0"/>
              </a:rPr>
              <a:t>Before</a:t>
            </a:r>
            <a:r>
              <a:rPr lang="de-DE" sz="2000" dirty="0" smtClean="0">
                <a:latin typeface="Calibri" pitchFamily="34" charset="0"/>
              </a:rPr>
              <a:t> I </a:t>
            </a:r>
            <a:r>
              <a:rPr lang="de-DE" sz="2000" dirty="0" err="1" smtClean="0">
                <a:latin typeface="Calibri" pitchFamily="34" charset="0"/>
              </a:rPr>
              <a:t>can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ask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about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age</a:t>
            </a:r>
            <a:r>
              <a:rPr lang="de-DE" sz="2000" dirty="0" smtClean="0">
                <a:latin typeface="Calibri" pitchFamily="34" charset="0"/>
              </a:rPr>
              <a:t>, I </a:t>
            </a:r>
            <a:r>
              <a:rPr lang="de-DE" sz="2000" dirty="0" err="1" smtClean="0">
                <a:latin typeface="Calibri" pitchFamily="34" charset="0"/>
              </a:rPr>
              <a:t>need</a:t>
            </a:r>
            <a:r>
              <a:rPr lang="de-DE" sz="2000" dirty="0" smtClean="0">
                <a:latin typeface="Calibri" pitchFamily="34" charset="0"/>
              </a:rPr>
              <a:t> a </a:t>
            </a:r>
            <a:r>
              <a:rPr lang="de-DE" sz="2000" dirty="0" err="1" smtClean="0">
                <a:latin typeface="Calibri" pitchFamily="34" charset="0"/>
              </a:rPr>
              <a:t>concrete</a:t>
            </a:r>
            <a:r>
              <a:rPr lang="de-DE" sz="2000" dirty="0" smtClean="0">
                <a:latin typeface="Calibri" pitchFamily="34" charset="0"/>
              </a:rPr>
              <a:t> </a:t>
            </a:r>
            <a:r>
              <a:rPr lang="de-DE" sz="2000" dirty="0" err="1" smtClean="0">
                <a:latin typeface="Calibri" pitchFamily="34" charset="0"/>
              </a:rPr>
              <a:t>person</a:t>
            </a:r>
            <a:endParaRPr lang="de-DE" sz="20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8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vorlag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</Template>
  <TotalTime>0</TotalTime>
  <Words>1954</Words>
  <Application>Microsoft Office PowerPoint</Application>
  <PresentationFormat>Breitbild</PresentationFormat>
  <Paragraphs>475</Paragraphs>
  <Slides>27</Slides>
  <Notes>25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2" baseType="lpstr">
      <vt:lpstr>Arial</vt:lpstr>
      <vt:lpstr>Calibri</vt:lpstr>
      <vt:lpstr>Consolas</vt:lpstr>
      <vt:lpstr>Wingdings</vt:lpstr>
      <vt:lpstr>vorlage</vt:lpstr>
      <vt:lpstr>Software Engineering and Programming  Basics Arrays, Strings, Static Key Word</vt:lpstr>
      <vt:lpstr>Catching Up I</vt:lpstr>
      <vt:lpstr>PowerPoint-Präsentation</vt:lpstr>
      <vt:lpstr>Catching Up II</vt:lpstr>
      <vt:lpstr>Catching Up III</vt:lpstr>
      <vt:lpstr>Catching Up IV</vt:lpstr>
      <vt:lpstr>Learning Goals</vt:lpstr>
      <vt:lpstr>PowerPoint-Präsentation</vt:lpstr>
      <vt:lpstr>Methods of Objects</vt:lpstr>
      <vt:lpstr>static Keyword</vt:lpstr>
      <vt:lpstr>Static vs. Instance: Methods</vt:lpstr>
      <vt:lpstr>Static vs. Instance: Variables</vt:lpstr>
      <vt:lpstr>Using Static</vt:lpstr>
      <vt:lpstr>Static vs. Instance</vt:lpstr>
      <vt:lpstr>PowerPoint-Präsentation</vt:lpstr>
      <vt:lpstr>Arrays I</vt:lpstr>
      <vt:lpstr>Arrays II</vt:lpstr>
      <vt:lpstr>Arrays III</vt:lpstr>
      <vt:lpstr>Arrays IV</vt:lpstr>
      <vt:lpstr>Multidimensional Arrays</vt:lpstr>
      <vt:lpstr>Some Background Information on Arrays</vt:lpstr>
      <vt:lpstr>Strings I</vt:lpstr>
      <vt:lpstr>Strings II</vt:lpstr>
      <vt:lpstr>Quiz!!!</vt:lpstr>
      <vt:lpstr>Take Aways I</vt:lpstr>
      <vt:lpstr>Take Aways II</vt:lpstr>
      <vt:lpstr>Coming Up Next</vt:lpstr>
    </vt:vector>
  </TitlesOfParts>
  <Company>Universität Passau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Programmierung I Einführung in die Programmierung mit Java</dc:title>
  <dc:creator>siegmunn</dc:creator>
  <cp:lastModifiedBy>Janet</cp:lastModifiedBy>
  <cp:revision>320</cp:revision>
  <dcterms:created xsi:type="dcterms:W3CDTF">2014-10-06T10:05:59Z</dcterms:created>
  <dcterms:modified xsi:type="dcterms:W3CDTF">2019-11-12T13:13:13Z</dcterms:modified>
</cp:coreProperties>
</file>