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50" r:id="rId2"/>
    <p:sldId id="352" r:id="rId3"/>
    <p:sldId id="353" r:id="rId4"/>
    <p:sldId id="358" r:id="rId5"/>
    <p:sldId id="356" r:id="rId6"/>
    <p:sldId id="285" r:id="rId7"/>
    <p:sldId id="307" r:id="rId8"/>
    <p:sldId id="309" r:id="rId9"/>
    <p:sldId id="310" r:id="rId10"/>
    <p:sldId id="311" r:id="rId11"/>
    <p:sldId id="347" r:id="rId12"/>
    <p:sldId id="346" r:id="rId13"/>
    <p:sldId id="322" r:id="rId14"/>
    <p:sldId id="313" r:id="rId15"/>
    <p:sldId id="314" r:id="rId16"/>
    <p:sldId id="320" r:id="rId17"/>
    <p:sldId id="316" r:id="rId18"/>
    <p:sldId id="323" r:id="rId19"/>
    <p:sldId id="324" r:id="rId20"/>
    <p:sldId id="315" r:id="rId21"/>
    <p:sldId id="325" r:id="rId22"/>
    <p:sldId id="327" r:id="rId23"/>
    <p:sldId id="335" r:id="rId24"/>
    <p:sldId id="336" r:id="rId25"/>
    <p:sldId id="337" r:id="rId26"/>
    <p:sldId id="338" r:id="rId27"/>
    <p:sldId id="339" r:id="rId28"/>
    <p:sldId id="340" r:id="rId29"/>
    <p:sldId id="341" r:id="rId30"/>
    <p:sldId id="321" r:id="rId31"/>
    <p:sldId id="328" r:id="rId32"/>
    <p:sldId id="329" r:id="rId33"/>
    <p:sldId id="330" r:id="rId34"/>
    <p:sldId id="331" r:id="rId35"/>
    <p:sldId id="308" r:id="rId36"/>
    <p:sldId id="334" r:id="rId37"/>
    <p:sldId id="326" r:id="rId38"/>
    <p:sldId id="300" r:id="rId39"/>
    <p:sldId id="332" r:id="rId40"/>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9BDA"/>
    <a:srgbClr val="2F2FC0"/>
    <a:srgbClr val="7F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80292" autoAdjust="0"/>
  </p:normalViewPr>
  <p:slideViewPr>
    <p:cSldViewPr>
      <p:cViewPr varScale="1">
        <p:scale>
          <a:sx n="89" d="100"/>
          <a:sy n="89" d="100"/>
        </p:scale>
        <p:origin x="16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5BBAC1A-4D5C-4C1C-89B8-1F4623E5BF9B}" type="datetimeFigureOut">
              <a:rPr lang="de-DE"/>
              <a:pPr>
                <a:defRPr/>
              </a:pPr>
              <a:t>13.11.2019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F19A2B3-DF9E-4DDA-A69C-1E952F4DEE36}" type="slidenum">
              <a:rPr lang="de-DE"/>
              <a:pPr>
                <a:defRPr/>
              </a:pPr>
              <a:t>‹Nr.›</a:t>
            </a:fld>
            <a:endParaRPr lang="de-DE"/>
          </a:p>
        </p:txBody>
      </p:sp>
    </p:spTree>
    <p:extLst>
      <p:ext uri="{BB962C8B-B14F-4D97-AF65-F5344CB8AC3E}">
        <p14:creationId xmlns:p14="http://schemas.microsoft.com/office/powerpoint/2010/main" val="23929964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5362"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dirty="0"/>
              <a:t>Zeit Folie : Zeit Gesamt (geschätzt)</a:t>
            </a:r>
          </a:p>
          <a:p>
            <a:pPr eaLnBrk="1" hangingPunct="1">
              <a:spcBef>
                <a:spcPct val="0"/>
              </a:spcBef>
            </a:pPr>
            <a:r>
              <a:rPr lang="de-DE" dirty="0"/>
              <a:t>1 : 1</a:t>
            </a:r>
          </a:p>
          <a:p>
            <a:pPr eaLnBrk="1" hangingPunct="1">
              <a:spcBef>
                <a:spcPct val="0"/>
              </a:spcBef>
            </a:pPr>
            <a:endParaRPr lang="de-DE" dirty="0"/>
          </a:p>
        </p:txBody>
      </p:sp>
      <p:sp>
        <p:nvSpPr>
          <p:cNvPr id="15363"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7FEC0-0E33-4350-92CC-81232F825F33}" type="slidenum">
              <a:rPr lang="de-DE">
                <a:cs typeface="Arial" charset="0"/>
              </a:rPr>
              <a:pPr fontAlgn="base">
                <a:spcBef>
                  <a:spcPct val="0"/>
                </a:spcBef>
                <a:spcAft>
                  <a:spcPct val="0"/>
                </a:spcAft>
                <a:defRPr/>
              </a:pPr>
              <a:t>1</a:t>
            </a:fld>
            <a:endParaRPr lang="de-DE">
              <a:cs typeface="Arial" charset="0"/>
            </a:endParaRPr>
          </a:p>
        </p:txBody>
      </p:sp>
    </p:spTree>
    <p:extLst>
      <p:ext uri="{BB962C8B-B14F-4D97-AF65-F5344CB8AC3E}">
        <p14:creationId xmlns:p14="http://schemas.microsoft.com/office/powerpoint/2010/main" val="2455134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19</a:t>
            </a:r>
          </a:p>
          <a:p>
            <a:pPr>
              <a:spcBef>
                <a:spcPct val="0"/>
              </a:spcBef>
            </a:pPr>
            <a:endParaRPr lang="de-DE"/>
          </a:p>
        </p:txBody>
      </p:sp>
      <p:sp>
        <p:nvSpPr>
          <p:cNvPr id="337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EE106E-65D5-472E-9BC0-1AC277C8E376}" type="slidenum">
              <a:rPr lang="de-DE">
                <a:cs typeface="Arial" charset="0"/>
              </a:rPr>
              <a:pPr fontAlgn="base">
                <a:spcBef>
                  <a:spcPct val="0"/>
                </a:spcBef>
                <a:spcAft>
                  <a:spcPct val="0"/>
                </a:spcAft>
              </a:pPr>
              <a:t>10</a:t>
            </a:fld>
            <a:endParaRPr lang="de-DE">
              <a:cs typeface="Arial" charset="0"/>
            </a:endParaRPr>
          </a:p>
        </p:txBody>
      </p:sp>
    </p:spTree>
    <p:extLst>
      <p:ext uri="{BB962C8B-B14F-4D97-AF65-F5344CB8AC3E}">
        <p14:creationId xmlns:p14="http://schemas.microsoft.com/office/powerpoint/2010/main" val="185398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27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a:p>
        </p:txBody>
      </p:sp>
      <p:sp>
        <p:nvSpPr>
          <p:cNvPr id="327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95DC74-358E-4049-9F07-05E39A5165D8}" type="slidenum">
              <a:rPr lang="de-DE">
                <a:cs typeface="Arial" charset="0"/>
              </a:rPr>
              <a:pPr fontAlgn="base">
                <a:spcBef>
                  <a:spcPct val="0"/>
                </a:spcBef>
                <a:spcAft>
                  <a:spcPct val="0"/>
                </a:spcAft>
              </a:pPr>
              <a:t>11</a:t>
            </a:fld>
            <a:endParaRPr lang="de-DE">
              <a:cs typeface="Arial" charset="0"/>
            </a:endParaRPr>
          </a:p>
        </p:txBody>
      </p:sp>
    </p:spTree>
    <p:extLst>
      <p:ext uri="{BB962C8B-B14F-4D97-AF65-F5344CB8AC3E}">
        <p14:creationId xmlns:p14="http://schemas.microsoft.com/office/powerpoint/2010/main" val="264036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1h24</a:t>
            </a:r>
          </a:p>
          <a:p>
            <a:pPr>
              <a:spcBef>
                <a:spcPct val="0"/>
              </a:spcBef>
            </a:pPr>
            <a:endParaRPr lang="de-DE"/>
          </a:p>
          <a:p>
            <a:pPr>
              <a:spcBef>
                <a:spcPct val="0"/>
              </a:spcBef>
            </a:pPr>
            <a:r>
              <a:rPr lang="de-DE"/>
              <a:t>Erklären, warum manchmal „==„ stimmt und manchmal nicht</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48FCCE-44FE-4578-A8E1-A644FA5CB7DD}" type="slidenum">
              <a:rPr lang="de-DE">
                <a:cs typeface="Arial" charset="0"/>
              </a:rPr>
              <a:pPr fontAlgn="base">
                <a:spcBef>
                  <a:spcPct val="0"/>
                </a:spcBef>
                <a:spcAft>
                  <a:spcPct val="0"/>
                </a:spcAft>
              </a:pPr>
              <a:t>12</a:t>
            </a:fld>
            <a:endParaRPr lang="de-DE">
              <a:cs typeface="Arial" charset="0"/>
            </a:endParaRPr>
          </a:p>
        </p:txBody>
      </p:sp>
    </p:spTree>
    <p:extLst>
      <p:ext uri="{BB962C8B-B14F-4D97-AF65-F5344CB8AC3E}">
        <p14:creationId xmlns:p14="http://schemas.microsoft.com/office/powerpoint/2010/main" val="2724086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23</a:t>
            </a:r>
          </a:p>
          <a:p>
            <a:pPr>
              <a:spcBef>
                <a:spcPct val="0"/>
              </a:spcBef>
            </a:pPr>
            <a:endParaRPr lang="de-DE" dirty="0"/>
          </a:p>
        </p:txBody>
      </p:sp>
      <p:sp>
        <p:nvSpPr>
          <p:cNvPr id="378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2AD4C3-BC00-402C-BADC-D81EFA7244BB}" type="slidenum">
              <a:rPr lang="de-DE">
                <a:cs typeface="Arial" charset="0"/>
              </a:rPr>
              <a:pPr fontAlgn="base">
                <a:spcBef>
                  <a:spcPct val="0"/>
                </a:spcBef>
                <a:spcAft>
                  <a:spcPct val="0"/>
                </a:spcAft>
              </a:pPr>
              <a:t>13</a:t>
            </a:fld>
            <a:endParaRPr lang="de-DE">
              <a:cs typeface="Arial" charset="0"/>
            </a:endParaRPr>
          </a:p>
        </p:txBody>
      </p:sp>
    </p:spTree>
    <p:extLst>
      <p:ext uri="{BB962C8B-B14F-4D97-AF65-F5344CB8AC3E}">
        <p14:creationId xmlns:p14="http://schemas.microsoft.com/office/powerpoint/2010/main" val="412263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Frage: Wie bekommt der GC heraus, dass ein Objekt nicht mehr benötigt wird?</a:t>
            </a:r>
          </a:p>
          <a:p>
            <a:pPr>
              <a:spcBef>
                <a:spcPct val="0"/>
              </a:spcBef>
            </a:pPr>
            <a:endParaRPr lang="de-DE"/>
          </a:p>
          <a:p>
            <a:pPr>
              <a:spcBef>
                <a:spcPct val="0"/>
              </a:spcBef>
            </a:pPr>
            <a:r>
              <a:rPr lang="de-DE"/>
              <a:t>Zeit Folie : Zeit Gesamt (geschätzt)</a:t>
            </a:r>
          </a:p>
          <a:p>
            <a:pPr>
              <a:spcBef>
                <a:spcPct val="0"/>
              </a:spcBef>
            </a:pPr>
            <a:r>
              <a:rPr lang="de-DE"/>
              <a:t>2 : 27</a:t>
            </a:r>
          </a:p>
          <a:p>
            <a:pPr>
              <a:spcBef>
                <a:spcPct val="0"/>
              </a:spcBef>
            </a:pPr>
            <a:endParaRPr lang="de-DE"/>
          </a:p>
        </p:txBody>
      </p:sp>
      <p:sp>
        <p:nvSpPr>
          <p:cNvPr id="419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771BBA-1124-41A0-B245-8BFA24ECE65A}" type="slidenum">
              <a:rPr lang="de-DE">
                <a:cs typeface="Arial" charset="0"/>
              </a:rPr>
              <a:pPr fontAlgn="base">
                <a:spcBef>
                  <a:spcPct val="0"/>
                </a:spcBef>
                <a:spcAft>
                  <a:spcPct val="0"/>
                </a:spcAft>
              </a:pPr>
              <a:t>14</a:t>
            </a:fld>
            <a:endParaRPr lang="de-DE">
              <a:cs typeface="Arial" charset="0"/>
            </a:endParaRPr>
          </a:p>
        </p:txBody>
      </p:sp>
    </p:spTree>
    <p:extLst>
      <p:ext uri="{BB962C8B-B14F-4D97-AF65-F5344CB8AC3E}">
        <p14:creationId xmlns:p14="http://schemas.microsoft.com/office/powerpoint/2010/main" val="184477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32</a:t>
            </a:r>
          </a:p>
          <a:p>
            <a:pPr>
              <a:spcBef>
                <a:spcPct val="0"/>
              </a:spcBef>
            </a:pPr>
            <a:endParaRPr lang="de-DE"/>
          </a:p>
        </p:txBody>
      </p:sp>
      <p:sp>
        <p:nvSpPr>
          <p:cNvPr id="4403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AB8EF7-0F30-418C-9119-019CCDF0496A}" type="slidenum">
              <a:rPr lang="de-DE">
                <a:cs typeface="Arial" charset="0"/>
              </a:rPr>
              <a:pPr fontAlgn="base">
                <a:spcBef>
                  <a:spcPct val="0"/>
                </a:spcBef>
                <a:spcAft>
                  <a:spcPct val="0"/>
                </a:spcAft>
              </a:pPr>
              <a:t>15</a:t>
            </a:fld>
            <a:endParaRPr lang="de-DE">
              <a:cs typeface="Arial" charset="0"/>
            </a:endParaRPr>
          </a:p>
        </p:txBody>
      </p:sp>
    </p:spTree>
    <p:extLst>
      <p:ext uri="{BB962C8B-B14F-4D97-AF65-F5344CB8AC3E}">
        <p14:creationId xmlns:p14="http://schemas.microsoft.com/office/powerpoint/2010/main" val="72326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32</a:t>
            </a:r>
          </a:p>
          <a:p>
            <a:pPr>
              <a:spcBef>
                <a:spcPct val="0"/>
              </a:spcBef>
            </a:pPr>
            <a:endParaRPr lang="de-DE"/>
          </a:p>
        </p:txBody>
      </p:sp>
      <p:sp>
        <p:nvSpPr>
          <p:cNvPr id="4608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A92094-9332-401E-937E-81CE273DAC7F}" type="slidenum">
              <a:rPr lang="de-DE">
                <a:cs typeface="Arial" charset="0"/>
              </a:rPr>
              <a:pPr fontAlgn="base">
                <a:spcBef>
                  <a:spcPct val="0"/>
                </a:spcBef>
                <a:spcAft>
                  <a:spcPct val="0"/>
                </a:spcAft>
              </a:pPr>
              <a:t>16</a:t>
            </a:fld>
            <a:endParaRPr lang="de-DE">
              <a:cs typeface="Arial" charset="0"/>
            </a:endParaRPr>
          </a:p>
        </p:txBody>
      </p:sp>
    </p:spTree>
    <p:extLst>
      <p:ext uri="{BB962C8B-B14F-4D97-AF65-F5344CB8AC3E}">
        <p14:creationId xmlns:p14="http://schemas.microsoft.com/office/powerpoint/2010/main" val="1051738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813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34</a:t>
            </a:r>
          </a:p>
          <a:p>
            <a:pPr>
              <a:spcBef>
                <a:spcPct val="0"/>
              </a:spcBef>
            </a:pPr>
            <a:endParaRPr lang="de-DE"/>
          </a:p>
        </p:txBody>
      </p:sp>
      <p:sp>
        <p:nvSpPr>
          <p:cNvPr id="4813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A182BA-218D-4234-A5F7-A2EC7A45409B}" type="slidenum">
              <a:rPr lang="de-DE">
                <a:cs typeface="Arial" charset="0"/>
              </a:rPr>
              <a:pPr fontAlgn="base">
                <a:spcBef>
                  <a:spcPct val="0"/>
                </a:spcBef>
                <a:spcAft>
                  <a:spcPct val="0"/>
                </a:spcAft>
              </a:pPr>
              <a:t>17</a:t>
            </a:fld>
            <a:endParaRPr lang="de-DE">
              <a:cs typeface="Arial" charset="0"/>
            </a:endParaRPr>
          </a:p>
        </p:txBody>
      </p:sp>
    </p:spTree>
    <p:extLst>
      <p:ext uri="{BB962C8B-B14F-4D97-AF65-F5344CB8AC3E}">
        <p14:creationId xmlns:p14="http://schemas.microsoft.com/office/powerpoint/2010/main" val="105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017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1 : </a:t>
            </a:r>
            <a:r>
              <a:rPr lang="de-DE" dirty="0" smtClean="0"/>
              <a:t>35</a:t>
            </a:r>
          </a:p>
          <a:p>
            <a:pPr>
              <a:spcBef>
                <a:spcPct val="0"/>
              </a:spcBef>
            </a:pPr>
            <a:r>
              <a:rPr lang="de-DE" dirty="0" err="1" smtClean="0"/>
              <a:t>Implement</a:t>
            </a:r>
            <a:r>
              <a:rPr lang="de-DE" baseline="0" dirty="0" smtClean="0"/>
              <a:t> a </a:t>
            </a:r>
            <a:r>
              <a:rPr lang="de-DE" baseline="0" dirty="0" err="1" smtClean="0"/>
              <a:t>method</a:t>
            </a:r>
            <a:r>
              <a:rPr lang="de-DE" baseline="0" dirty="0" smtClean="0"/>
              <a:t> </a:t>
            </a:r>
            <a:r>
              <a:rPr lang="de-DE" baseline="0" dirty="0" err="1" smtClean="0"/>
              <a:t>to</a:t>
            </a:r>
            <a:r>
              <a:rPr lang="de-DE" baseline="0" dirty="0" smtClean="0"/>
              <a:t> </a:t>
            </a:r>
            <a:r>
              <a:rPr lang="de-DE" baseline="0" dirty="0" err="1" smtClean="0"/>
              <a:t>manipulate</a:t>
            </a:r>
            <a:r>
              <a:rPr lang="de-DE" baseline="0" dirty="0" smtClean="0"/>
              <a:t> an </a:t>
            </a:r>
            <a:r>
              <a:rPr lang="de-DE" baseline="0" dirty="0" err="1" smtClean="0"/>
              <a:t>array</a:t>
            </a:r>
            <a:r>
              <a:rPr lang="de-DE" baseline="0" dirty="0" smtClean="0"/>
              <a:t> (e.g., double </a:t>
            </a:r>
            <a:r>
              <a:rPr lang="de-DE" baseline="0" dirty="0" err="1" smtClean="0"/>
              <a:t>entries</a:t>
            </a:r>
            <a:r>
              <a:rPr lang="de-DE" baseline="0" dirty="0" smtClean="0"/>
              <a:t>), </a:t>
            </a:r>
            <a:r>
              <a:rPr lang="de-DE" baseline="0" dirty="0" err="1" smtClean="0"/>
              <a:t>then</a:t>
            </a:r>
            <a:r>
              <a:rPr lang="de-DE" baseline="0" dirty="0" smtClean="0"/>
              <a:t> </a:t>
            </a:r>
            <a:r>
              <a:rPr lang="de-DE" baseline="0" dirty="0" err="1" smtClean="0"/>
              <a:t>call</a:t>
            </a:r>
            <a:r>
              <a:rPr lang="de-DE" baseline="0" dirty="0" smtClean="0"/>
              <a:t> </a:t>
            </a:r>
            <a:r>
              <a:rPr lang="de-DE" baseline="0" dirty="0" err="1" smtClean="0"/>
              <a:t>the</a:t>
            </a:r>
            <a:r>
              <a:rPr lang="de-DE" baseline="0" dirty="0" smtClean="0"/>
              <a:t> </a:t>
            </a:r>
            <a:r>
              <a:rPr lang="de-DE" baseline="0" dirty="0" err="1" smtClean="0"/>
              <a:t>method</a:t>
            </a:r>
            <a:r>
              <a:rPr lang="de-DE" baseline="0" dirty="0" smtClean="0"/>
              <a:t> </a:t>
            </a:r>
            <a:r>
              <a:rPr lang="de-DE" baseline="0" dirty="0" err="1" smtClean="0"/>
              <a:t>from</a:t>
            </a:r>
            <a:r>
              <a:rPr lang="de-DE" baseline="0" dirty="0" smtClean="0"/>
              <a:t> </a:t>
            </a:r>
            <a:r>
              <a:rPr lang="de-DE" baseline="0" dirty="0" err="1" smtClean="0"/>
              <a:t>main</a:t>
            </a:r>
            <a:endParaRPr lang="de-DE" dirty="0"/>
          </a:p>
          <a:p>
            <a:pPr>
              <a:spcBef>
                <a:spcPct val="0"/>
              </a:spcBef>
            </a:pPr>
            <a:endParaRPr lang="de-DE" dirty="0"/>
          </a:p>
        </p:txBody>
      </p:sp>
      <p:sp>
        <p:nvSpPr>
          <p:cNvPr id="5017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5553D6-1425-4026-B7B1-1001A9895424}" type="slidenum">
              <a:rPr lang="de-DE">
                <a:cs typeface="Arial" charset="0"/>
              </a:rPr>
              <a:pPr fontAlgn="base">
                <a:spcBef>
                  <a:spcPct val="0"/>
                </a:spcBef>
                <a:spcAft>
                  <a:spcPct val="0"/>
                </a:spcAft>
              </a:pPr>
              <a:t>18</a:t>
            </a:fld>
            <a:endParaRPr lang="de-DE">
              <a:cs typeface="Arial" charset="0"/>
            </a:endParaRPr>
          </a:p>
        </p:txBody>
      </p:sp>
    </p:spTree>
    <p:extLst>
      <p:ext uri="{BB962C8B-B14F-4D97-AF65-F5344CB8AC3E}">
        <p14:creationId xmlns:p14="http://schemas.microsoft.com/office/powerpoint/2010/main" val="369310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222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An Tafel ein Beispiel je Art skizzieren,</a:t>
            </a:r>
          </a:p>
          <a:p>
            <a:pPr>
              <a:spcBef>
                <a:spcPct val="0"/>
              </a:spcBef>
            </a:pPr>
            <a:r>
              <a:rPr lang="de-DE" dirty="0" err="1"/>
              <a:t>Bsp</a:t>
            </a:r>
            <a:r>
              <a:rPr lang="de-DE" baseline="0" dirty="0"/>
              <a:t> mit </a:t>
            </a:r>
            <a:r>
              <a:rPr lang="de-DE" baseline="0" dirty="0" err="1" smtClean="0"/>
              <a:t>array</a:t>
            </a:r>
            <a:endParaRPr lang="de-DE" baseline="0" dirty="0" smtClean="0"/>
          </a:p>
          <a:p>
            <a:pPr>
              <a:spcBef>
                <a:spcPct val="0"/>
              </a:spcBef>
            </a:pPr>
            <a:r>
              <a:rPr lang="de-DE" baseline="0" dirty="0" err="1" smtClean="0"/>
              <a:t>Bsp</a:t>
            </a:r>
            <a:r>
              <a:rPr lang="de-DE" baseline="0" dirty="0" smtClean="0"/>
              <a:t> mit </a:t>
            </a:r>
            <a:r>
              <a:rPr lang="de-DE" baseline="0" dirty="0" err="1" smtClean="0"/>
              <a:t>int</a:t>
            </a:r>
            <a:r>
              <a:rPr lang="de-DE" baseline="0" dirty="0" smtClean="0"/>
              <a:t> zeigen</a:t>
            </a:r>
            <a:endParaRPr lang="de-DE" dirty="0"/>
          </a:p>
          <a:p>
            <a:pPr>
              <a:spcBef>
                <a:spcPct val="0"/>
              </a:spcBef>
            </a:pPr>
            <a:endParaRPr lang="de-DE" dirty="0"/>
          </a:p>
          <a:p>
            <a:pPr>
              <a:spcBef>
                <a:spcPct val="0"/>
              </a:spcBef>
            </a:pPr>
            <a:r>
              <a:rPr lang="de-DE" dirty="0"/>
              <a:t>Zeit Folie : Zeit Gesamt (geschätzt)</a:t>
            </a:r>
          </a:p>
          <a:p>
            <a:pPr>
              <a:spcBef>
                <a:spcPct val="0"/>
              </a:spcBef>
            </a:pPr>
            <a:r>
              <a:rPr lang="de-DE" dirty="0"/>
              <a:t>3 : 38</a:t>
            </a:r>
          </a:p>
          <a:p>
            <a:pPr>
              <a:spcBef>
                <a:spcPct val="0"/>
              </a:spcBef>
            </a:pPr>
            <a:endParaRPr lang="de-DE" dirty="0"/>
          </a:p>
        </p:txBody>
      </p:sp>
      <p:sp>
        <p:nvSpPr>
          <p:cNvPr id="5222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BE45F0-23E5-400A-A967-52456D06476D}" type="slidenum">
              <a:rPr lang="de-DE">
                <a:cs typeface="Arial" charset="0"/>
              </a:rPr>
              <a:pPr fontAlgn="base">
                <a:spcBef>
                  <a:spcPct val="0"/>
                </a:spcBef>
                <a:spcAft>
                  <a:spcPct val="0"/>
                </a:spcAft>
              </a:pPr>
              <a:t>19</a:t>
            </a:fld>
            <a:endParaRPr lang="de-DE">
              <a:cs typeface="Arial" charset="0"/>
            </a:endParaRPr>
          </a:p>
        </p:txBody>
      </p:sp>
    </p:spTree>
    <p:extLst>
      <p:ext uri="{BB962C8B-B14F-4D97-AF65-F5344CB8AC3E}">
        <p14:creationId xmlns:p14="http://schemas.microsoft.com/office/powerpoint/2010/main" val="31261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a:t>
            </a:r>
          </a:p>
          <a:p>
            <a:pPr>
              <a:spcBef>
                <a:spcPct val="0"/>
              </a:spcBef>
            </a:pPr>
            <a:endParaRPr lang="de-DE"/>
          </a:p>
        </p:txBody>
      </p:sp>
      <p:sp>
        <p:nvSpPr>
          <p:cNvPr id="194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67F6E6-F94B-49CF-AF91-B205422E72C3}" type="slidenum">
              <a:rPr lang="de-DE">
                <a:cs typeface="Arial" charset="0"/>
              </a:rPr>
              <a:pPr fontAlgn="base">
                <a:spcBef>
                  <a:spcPct val="0"/>
                </a:spcBef>
                <a:spcAft>
                  <a:spcPct val="0"/>
                </a:spcAft>
              </a:pPr>
              <a:t>2</a:t>
            </a:fld>
            <a:endParaRPr lang="de-DE">
              <a:cs typeface="Arial" charset="0"/>
            </a:endParaRPr>
          </a:p>
        </p:txBody>
      </p:sp>
    </p:spTree>
    <p:extLst>
      <p:ext uri="{BB962C8B-B14F-4D97-AF65-F5344CB8AC3E}">
        <p14:creationId xmlns:p14="http://schemas.microsoft.com/office/powerpoint/2010/main" val="1143404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40</a:t>
            </a:r>
          </a:p>
          <a:p>
            <a:pPr>
              <a:spcBef>
                <a:spcPct val="0"/>
              </a:spcBef>
            </a:pPr>
            <a:endParaRPr lang="de-DE"/>
          </a:p>
        </p:txBody>
      </p:sp>
      <p:sp>
        <p:nvSpPr>
          <p:cNvPr id="5427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A9A523-7AF9-4ECA-A8AA-1428112732D7}" type="slidenum">
              <a:rPr lang="de-DE">
                <a:cs typeface="Arial" charset="0"/>
              </a:rPr>
              <a:pPr fontAlgn="base">
                <a:spcBef>
                  <a:spcPct val="0"/>
                </a:spcBef>
                <a:spcAft>
                  <a:spcPct val="0"/>
                </a:spcAft>
              </a:pPr>
              <a:t>20</a:t>
            </a:fld>
            <a:endParaRPr lang="de-DE">
              <a:cs typeface="Arial" charset="0"/>
            </a:endParaRPr>
          </a:p>
        </p:txBody>
      </p:sp>
    </p:spTree>
    <p:extLst>
      <p:ext uri="{BB962C8B-B14F-4D97-AF65-F5344CB8AC3E}">
        <p14:creationId xmlns:p14="http://schemas.microsoft.com/office/powerpoint/2010/main" val="4261188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632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42</a:t>
            </a:r>
          </a:p>
          <a:p>
            <a:pPr>
              <a:spcBef>
                <a:spcPct val="0"/>
              </a:spcBef>
            </a:pPr>
            <a:endParaRPr lang="de-DE" dirty="0"/>
          </a:p>
        </p:txBody>
      </p:sp>
      <p:sp>
        <p:nvSpPr>
          <p:cNvPr id="5632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201F92-57AD-46A2-9E37-E8BC27EE8114}" type="slidenum">
              <a:rPr lang="de-DE">
                <a:cs typeface="Arial" charset="0"/>
              </a:rPr>
              <a:pPr fontAlgn="base">
                <a:spcBef>
                  <a:spcPct val="0"/>
                </a:spcBef>
                <a:spcAft>
                  <a:spcPct val="0"/>
                </a:spcAft>
              </a:pPr>
              <a:t>21</a:t>
            </a:fld>
            <a:endParaRPr lang="de-DE">
              <a:cs typeface="Arial" charset="0"/>
            </a:endParaRPr>
          </a:p>
        </p:txBody>
      </p:sp>
    </p:spTree>
    <p:extLst>
      <p:ext uri="{BB962C8B-B14F-4D97-AF65-F5344CB8AC3E}">
        <p14:creationId xmlns:p14="http://schemas.microsoft.com/office/powerpoint/2010/main" val="82026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83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44</a:t>
            </a:r>
          </a:p>
          <a:p>
            <a:pPr>
              <a:spcBef>
                <a:spcPct val="0"/>
              </a:spcBef>
            </a:pPr>
            <a:endParaRPr lang="de-DE"/>
          </a:p>
        </p:txBody>
      </p:sp>
      <p:sp>
        <p:nvSpPr>
          <p:cNvPr id="583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8F381-74C5-4CB2-BAB3-F722FDB917AA}" type="slidenum">
              <a:rPr lang="de-DE">
                <a:cs typeface="Arial" charset="0"/>
              </a:rPr>
              <a:pPr fontAlgn="base">
                <a:spcBef>
                  <a:spcPct val="0"/>
                </a:spcBef>
                <a:spcAft>
                  <a:spcPct val="0"/>
                </a:spcAft>
              </a:pPr>
              <a:t>22</a:t>
            </a:fld>
            <a:endParaRPr lang="de-DE">
              <a:cs typeface="Arial" charset="0"/>
            </a:endParaRPr>
          </a:p>
        </p:txBody>
      </p:sp>
    </p:spTree>
    <p:extLst>
      <p:ext uri="{BB962C8B-B14F-4D97-AF65-F5344CB8AC3E}">
        <p14:creationId xmlns:p14="http://schemas.microsoft.com/office/powerpoint/2010/main" val="2563080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041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Aufgabe: die Kommentarzeilen mit den korrekten Werten ausfüllen</a:t>
            </a:r>
          </a:p>
          <a:p>
            <a:pPr>
              <a:spcBef>
                <a:spcPct val="0"/>
              </a:spcBef>
            </a:pPr>
            <a:endParaRPr lang="de-DE"/>
          </a:p>
          <a:p>
            <a:pPr>
              <a:spcBef>
                <a:spcPct val="0"/>
              </a:spcBef>
            </a:pPr>
            <a:r>
              <a:rPr lang="de-DE"/>
              <a:t>Zeit Folie : Zeit Gesamt (geschätzt)</a:t>
            </a:r>
          </a:p>
          <a:p>
            <a:pPr>
              <a:spcBef>
                <a:spcPct val="0"/>
              </a:spcBef>
            </a:pPr>
            <a:r>
              <a:rPr lang="de-DE"/>
              <a:t>1 : 45</a:t>
            </a:r>
          </a:p>
          <a:p>
            <a:pPr>
              <a:spcBef>
                <a:spcPct val="0"/>
              </a:spcBef>
            </a:pPr>
            <a:endParaRPr lang="de-DE"/>
          </a:p>
        </p:txBody>
      </p:sp>
      <p:sp>
        <p:nvSpPr>
          <p:cNvPr id="6041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339B5D-46F3-41D8-8B11-18AFBE9CE0ED}" type="slidenum">
              <a:rPr lang="de-DE">
                <a:cs typeface="Arial" charset="0"/>
              </a:rPr>
              <a:pPr fontAlgn="base">
                <a:spcBef>
                  <a:spcPct val="0"/>
                </a:spcBef>
                <a:spcAft>
                  <a:spcPct val="0"/>
                </a:spcAft>
              </a:pPr>
              <a:t>23</a:t>
            </a:fld>
            <a:endParaRPr lang="de-DE">
              <a:cs typeface="Arial" charset="0"/>
            </a:endParaRPr>
          </a:p>
        </p:txBody>
      </p:sp>
    </p:spTree>
    <p:extLst>
      <p:ext uri="{BB962C8B-B14F-4D97-AF65-F5344CB8AC3E}">
        <p14:creationId xmlns:p14="http://schemas.microsoft.com/office/powerpoint/2010/main" val="912582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246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47</a:t>
            </a:r>
          </a:p>
          <a:p>
            <a:pPr>
              <a:spcBef>
                <a:spcPct val="0"/>
              </a:spcBef>
            </a:pPr>
            <a:endParaRPr lang="de-DE"/>
          </a:p>
        </p:txBody>
      </p:sp>
      <p:sp>
        <p:nvSpPr>
          <p:cNvPr id="6246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55986C-3FC1-4A70-8584-7221F6889F84}" type="slidenum">
              <a:rPr lang="de-DE">
                <a:cs typeface="Arial" charset="0"/>
              </a:rPr>
              <a:pPr fontAlgn="base">
                <a:spcBef>
                  <a:spcPct val="0"/>
                </a:spcBef>
                <a:spcAft>
                  <a:spcPct val="0"/>
                </a:spcAft>
              </a:pPr>
              <a:t>24</a:t>
            </a:fld>
            <a:endParaRPr lang="de-DE">
              <a:cs typeface="Arial" charset="0"/>
            </a:endParaRPr>
          </a:p>
        </p:txBody>
      </p:sp>
    </p:spTree>
    <p:extLst>
      <p:ext uri="{BB962C8B-B14F-4D97-AF65-F5344CB8AC3E}">
        <p14:creationId xmlns:p14="http://schemas.microsoft.com/office/powerpoint/2010/main" val="62808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451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48</a:t>
            </a:r>
          </a:p>
          <a:p>
            <a:pPr>
              <a:spcBef>
                <a:spcPct val="0"/>
              </a:spcBef>
            </a:pPr>
            <a:endParaRPr lang="de-DE"/>
          </a:p>
        </p:txBody>
      </p:sp>
      <p:sp>
        <p:nvSpPr>
          <p:cNvPr id="6451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98C61-B41C-4E54-AAD5-68C8A40FA3F7}" type="slidenum">
              <a:rPr lang="de-DE">
                <a:cs typeface="Arial" charset="0"/>
              </a:rPr>
              <a:pPr fontAlgn="base">
                <a:spcBef>
                  <a:spcPct val="0"/>
                </a:spcBef>
                <a:spcAft>
                  <a:spcPct val="0"/>
                </a:spcAft>
              </a:pPr>
              <a:t>25</a:t>
            </a:fld>
            <a:endParaRPr lang="de-DE">
              <a:cs typeface="Arial" charset="0"/>
            </a:endParaRPr>
          </a:p>
        </p:txBody>
      </p:sp>
    </p:spTree>
    <p:extLst>
      <p:ext uri="{BB962C8B-B14F-4D97-AF65-F5344CB8AC3E}">
        <p14:creationId xmlns:p14="http://schemas.microsoft.com/office/powerpoint/2010/main" val="1066901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656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50</a:t>
            </a:r>
          </a:p>
          <a:p>
            <a:pPr>
              <a:spcBef>
                <a:spcPct val="0"/>
              </a:spcBef>
            </a:pPr>
            <a:endParaRPr lang="de-DE"/>
          </a:p>
        </p:txBody>
      </p:sp>
      <p:sp>
        <p:nvSpPr>
          <p:cNvPr id="6656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FEFE16-A7F0-4B68-9C8F-CCA489A31561}" type="slidenum">
              <a:rPr lang="de-DE">
                <a:cs typeface="Arial" charset="0"/>
              </a:rPr>
              <a:pPr fontAlgn="base">
                <a:spcBef>
                  <a:spcPct val="0"/>
                </a:spcBef>
                <a:spcAft>
                  <a:spcPct val="0"/>
                </a:spcAft>
              </a:pPr>
              <a:t>26</a:t>
            </a:fld>
            <a:endParaRPr lang="de-DE">
              <a:cs typeface="Arial" charset="0"/>
            </a:endParaRPr>
          </a:p>
        </p:txBody>
      </p:sp>
    </p:spTree>
    <p:extLst>
      <p:ext uri="{BB962C8B-B14F-4D97-AF65-F5344CB8AC3E}">
        <p14:creationId xmlns:p14="http://schemas.microsoft.com/office/powerpoint/2010/main" val="2733575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861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51</a:t>
            </a:r>
          </a:p>
          <a:p>
            <a:pPr>
              <a:spcBef>
                <a:spcPct val="0"/>
              </a:spcBef>
            </a:pPr>
            <a:endParaRPr lang="de-DE"/>
          </a:p>
        </p:txBody>
      </p:sp>
      <p:sp>
        <p:nvSpPr>
          <p:cNvPr id="6861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9098EB-5443-4F92-891A-21D905C57D2C}" type="slidenum">
              <a:rPr lang="de-DE">
                <a:cs typeface="Arial" charset="0"/>
              </a:rPr>
              <a:pPr fontAlgn="base">
                <a:spcBef>
                  <a:spcPct val="0"/>
                </a:spcBef>
                <a:spcAft>
                  <a:spcPct val="0"/>
                </a:spcAft>
              </a:pPr>
              <a:t>27</a:t>
            </a:fld>
            <a:endParaRPr lang="de-DE">
              <a:cs typeface="Arial" charset="0"/>
            </a:endParaRPr>
          </a:p>
        </p:txBody>
      </p:sp>
    </p:spTree>
    <p:extLst>
      <p:ext uri="{BB962C8B-B14F-4D97-AF65-F5344CB8AC3E}">
        <p14:creationId xmlns:p14="http://schemas.microsoft.com/office/powerpoint/2010/main" val="1208167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54</a:t>
            </a:r>
          </a:p>
          <a:p>
            <a:pPr>
              <a:spcBef>
                <a:spcPct val="0"/>
              </a:spcBef>
            </a:pPr>
            <a:endParaRPr lang="de-DE"/>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90C6EC-F4B7-41C4-99EB-A5FBE1C1ACC6}" type="slidenum">
              <a:rPr lang="de-DE">
                <a:cs typeface="Arial" charset="0"/>
              </a:rPr>
              <a:pPr fontAlgn="base">
                <a:spcBef>
                  <a:spcPct val="0"/>
                </a:spcBef>
                <a:spcAft>
                  <a:spcPct val="0"/>
                </a:spcAft>
              </a:pPr>
              <a:t>28</a:t>
            </a:fld>
            <a:endParaRPr lang="de-DE">
              <a:cs typeface="Arial" charset="0"/>
            </a:endParaRPr>
          </a:p>
        </p:txBody>
      </p:sp>
    </p:spTree>
    <p:extLst>
      <p:ext uri="{BB962C8B-B14F-4D97-AF65-F5344CB8AC3E}">
        <p14:creationId xmlns:p14="http://schemas.microsoft.com/office/powerpoint/2010/main" val="3447799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270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55</a:t>
            </a:r>
          </a:p>
          <a:p>
            <a:pPr>
              <a:spcBef>
                <a:spcPct val="0"/>
              </a:spcBef>
            </a:pPr>
            <a:endParaRPr lang="de-DE"/>
          </a:p>
        </p:txBody>
      </p:sp>
      <p:sp>
        <p:nvSpPr>
          <p:cNvPr id="7270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BAD45-D3D5-49F5-B885-3A4A331CEF72}" type="slidenum">
              <a:rPr lang="de-DE">
                <a:cs typeface="Arial" charset="0"/>
              </a:rPr>
              <a:pPr fontAlgn="base">
                <a:spcBef>
                  <a:spcPct val="0"/>
                </a:spcBef>
                <a:spcAft>
                  <a:spcPct val="0"/>
                </a:spcAft>
              </a:pPr>
              <a:t>29</a:t>
            </a:fld>
            <a:endParaRPr lang="de-DE">
              <a:cs typeface="Arial" charset="0"/>
            </a:endParaRPr>
          </a:p>
        </p:txBody>
      </p:sp>
    </p:spTree>
    <p:extLst>
      <p:ext uri="{BB962C8B-B14F-4D97-AF65-F5344CB8AC3E}">
        <p14:creationId xmlns:p14="http://schemas.microsoft.com/office/powerpoint/2010/main" val="160192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public static </a:t>
            </a:r>
            <a:r>
              <a:rPr lang="en-US" b="1" dirty="0" err="1"/>
              <a:t>int</a:t>
            </a:r>
            <a:r>
              <a:rPr lang="en-US" b="1" dirty="0"/>
              <a:t> </a:t>
            </a:r>
            <a:r>
              <a:rPr lang="en-US" b="1" dirty="0" err="1"/>
              <a:t>nbChars</a:t>
            </a:r>
            <a:r>
              <a:rPr lang="en-US" b="1" dirty="0"/>
              <a:t>(char </a:t>
            </a:r>
            <a:r>
              <a:rPr lang="en-US" b="1" dirty="0" err="1"/>
              <a:t>toFind</a:t>
            </a:r>
            <a:r>
              <a:rPr lang="en-US" b="1" dirty="0"/>
              <a:t>, String </a:t>
            </a:r>
            <a:r>
              <a:rPr lang="en-US" b="1" dirty="0" err="1"/>
              <a:t>searchString</a:t>
            </a:r>
            <a:r>
              <a:rPr lang="en-US" b="1" dirty="0"/>
              <a:t>){</a:t>
            </a:r>
          </a:p>
          <a:p>
            <a:pPr>
              <a:spcBef>
                <a:spcPct val="0"/>
              </a:spcBef>
            </a:pPr>
            <a:r>
              <a:rPr lang="de-DE" b="1" dirty="0" err="1"/>
              <a:t>int</a:t>
            </a:r>
            <a:r>
              <a:rPr lang="de-DE" b="1" dirty="0"/>
              <a:t> </a:t>
            </a:r>
            <a:r>
              <a:rPr lang="de-DE" b="1" dirty="0" err="1"/>
              <a:t>sum</a:t>
            </a:r>
            <a:r>
              <a:rPr lang="de-DE" b="1" dirty="0"/>
              <a:t> = 0;</a:t>
            </a:r>
          </a:p>
          <a:p>
            <a:pPr>
              <a:spcBef>
                <a:spcPct val="0"/>
              </a:spcBef>
            </a:pPr>
            <a:r>
              <a:rPr lang="de-DE" b="1" dirty="0" err="1"/>
              <a:t>for</a:t>
            </a:r>
            <a:r>
              <a:rPr lang="de-DE" b="1" dirty="0"/>
              <a:t>(</a:t>
            </a:r>
            <a:r>
              <a:rPr lang="de-DE" b="1" dirty="0" err="1"/>
              <a:t>int</a:t>
            </a:r>
            <a:r>
              <a:rPr lang="de-DE" b="1" dirty="0"/>
              <a:t> i = 0; i &lt; </a:t>
            </a:r>
            <a:r>
              <a:rPr lang="de-DE" b="1" dirty="0" err="1"/>
              <a:t>searchString.length</a:t>
            </a:r>
            <a:r>
              <a:rPr lang="de-DE" b="1" dirty="0"/>
              <a:t>();i++)</a:t>
            </a:r>
          </a:p>
          <a:p>
            <a:pPr>
              <a:spcBef>
                <a:spcPct val="0"/>
              </a:spcBef>
            </a:pPr>
            <a:r>
              <a:rPr lang="de-DE" dirty="0"/>
              <a:t>{</a:t>
            </a:r>
          </a:p>
          <a:p>
            <a:pPr>
              <a:spcBef>
                <a:spcPct val="0"/>
              </a:spcBef>
            </a:pPr>
            <a:r>
              <a:rPr lang="de-DE" b="1" dirty="0" err="1"/>
              <a:t>if</a:t>
            </a:r>
            <a:r>
              <a:rPr lang="de-DE" b="1" dirty="0"/>
              <a:t>(</a:t>
            </a:r>
            <a:r>
              <a:rPr lang="de-DE" b="1" dirty="0" err="1"/>
              <a:t>toFind</a:t>
            </a:r>
            <a:r>
              <a:rPr lang="de-DE" b="1" dirty="0"/>
              <a:t> == </a:t>
            </a:r>
            <a:r>
              <a:rPr lang="de-DE" b="1" dirty="0" err="1"/>
              <a:t>searchString.charAt</a:t>
            </a:r>
            <a:r>
              <a:rPr lang="de-DE" b="1" dirty="0"/>
              <a:t>(i)</a:t>
            </a:r>
          </a:p>
          <a:p>
            <a:pPr>
              <a:spcBef>
                <a:spcPct val="0"/>
              </a:spcBef>
            </a:pPr>
            <a:r>
              <a:rPr lang="de-DE" dirty="0"/>
              <a:t>{</a:t>
            </a:r>
          </a:p>
          <a:p>
            <a:pPr>
              <a:spcBef>
                <a:spcPct val="0"/>
              </a:spcBef>
            </a:pPr>
            <a:r>
              <a:rPr lang="de-DE" dirty="0" err="1"/>
              <a:t>sum</a:t>
            </a:r>
            <a:r>
              <a:rPr lang="de-DE" dirty="0"/>
              <a:t>++;</a:t>
            </a:r>
          </a:p>
          <a:p>
            <a:pPr>
              <a:spcBef>
                <a:spcPct val="0"/>
              </a:spcBef>
            </a:pPr>
            <a:r>
              <a:rPr lang="de-DE" dirty="0"/>
              <a:t>}</a:t>
            </a:r>
          </a:p>
          <a:p>
            <a:pPr>
              <a:spcBef>
                <a:spcPct val="0"/>
              </a:spcBef>
            </a:pPr>
            <a:r>
              <a:rPr lang="de-DE" dirty="0"/>
              <a:t>}</a:t>
            </a:r>
          </a:p>
          <a:p>
            <a:pPr>
              <a:spcBef>
                <a:spcPct val="0"/>
              </a:spcBef>
            </a:pPr>
            <a:endParaRPr lang="de-DE" dirty="0"/>
          </a:p>
          <a:p>
            <a:pPr>
              <a:spcBef>
                <a:spcPct val="0"/>
              </a:spcBef>
            </a:pPr>
            <a:r>
              <a:rPr lang="de-DE" b="1" dirty="0" err="1"/>
              <a:t>return</a:t>
            </a:r>
            <a:r>
              <a:rPr lang="de-DE" b="1" dirty="0"/>
              <a:t> </a:t>
            </a:r>
            <a:r>
              <a:rPr lang="de-DE" b="1" dirty="0" err="1"/>
              <a:t>sum</a:t>
            </a:r>
            <a:r>
              <a:rPr lang="de-DE" b="1" dirty="0"/>
              <a:t>;</a:t>
            </a:r>
          </a:p>
          <a:p>
            <a:pPr>
              <a:spcBef>
                <a:spcPct val="0"/>
              </a:spcBef>
            </a:pPr>
            <a:r>
              <a:rPr lang="de-DE" dirty="0"/>
              <a:t>}</a:t>
            </a:r>
          </a:p>
          <a:p>
            <a:pPr>
              <a:spcBef>
                <a:spcPct val="0"/>
              </a:spcBef>
            </a:pPr>
            <a:endParaRPr lang="de-DE" dirty="0"/>
          </a:p>
          <a:p>
            <a:pPr>
              <a:spcBef>
                <a:spcPct val="0"/>
              </a:spcBef>
            </a:pPr>
            <a:r>
              <a:rPr lang="de-DE" dirty="0"/>
              <a:t>Zeit Folie : Zeit Gesamt (geschätzt)</a:t>
            </a:r>
          </a:p>
          <a:p>
            <a:pPr>
              <a:spcBef>
                <a:spcPct val="0"/>
              </a:spcBef>
            </a:pPr>
            <a:r>
              <a:rPr lang="de-DE" dirty="0"/>
              <a:t>5 : 11</a:t>
            </a:r>
          </a:p>
          <a:p>
            <a:pPr>
              <a:spcBef>
                <a:spcPct val="0"/>
              </a:spcBef>
            </a:pPr>
            <a:endParaRPr lang="de-DE" dirty="0"/>
          </a:p>
          <a:p>
            <a:pPr>
              <a:spcBef>
                <a:spcPct val="0"/>
              </a:spcBef>
            </a:pPr>
            <a:endParaRPr lang="de-DE" dirty="0"/>
          </a:p>
        </p:txBody>
      </p:sp>
      <p:sp>
        <p:nvSpPr>
          <p:cNvPr id="235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646DAD-C799-4CA9-9473-4CB2D234E64F}" type="slidenum">
              <a:rPr lang="de-DE">
                <a:cs typeface="Arial" charset="0"/>
              </a:rPr>
              <a:pPr fontAlgn="base">
                <a:spcBef>
                  <a:spcPct val="0"/>
                </a:spcBef>
                <a:spcAft>
                  <a:spcPct val="0"/>
                </a:spcAft>
              </a:pPr>
              <a:t>3</a:t>
            </a:fld>
            <a:endParaRPr lang="de-DE">
              <a:cs typeface="Arial" charset="0"/>
            </a:endParaRPr>
          </a:p>
        </p:txBody>
      </p:sp>
    </p:spTree>
    <p:extLst>
      <p:ext uri="{BB962C8B-B14F-4D97-AF65-F5344CB8AC3E}">
        <p14:creationId xmlns:p14="http://schemas.microsoft.com/office/powerpoint/2010/main" val="531749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47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55</a:t>
            </a:r>
          </a:p>
          <a:p>
            <a:pPr>
              <a:spcBef>
                <a:spcPct val="0"/>
              </a:spcBef>
            </a:pPr>
            <a:endParaRPr lang="de-DE"/>
          </a:p>
        </p:txBody>
      </p:sp>
      <p:sp>
        <p:nvSpPr>
          <p:cNvPr id="747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970DE9-0F66-4494-8DA1-2A18DD9FB0ED}" type="slidenum">
              <a:rPr lang="de-DE">
                <a:cs typeface="Arial" charset="0"/>
              </a:rPr>
              <a:pPr fontAlgn="base">
                <a:spcBef>
                  <a:spcPct val="0"/>
                </a:spcBef>
                <a:spcAft>
                  <a:spcPct val="0"/>
                </a:spcAft>
              </a:pPr>
              <a:t>30</a:t>
            </a:fld>
            <a:endParaRPr lang="de-DE">
              <a:cs typeface="Arial" charset="0"/>
            </a:endParaRPr>
          </a:p>
        </p:txBody>
      </p:sp>
    </p:spTree>
    <p:extLst>
      <p:ext uri="{BB962C8B-B14F-4D97-AF65-F5344CB8AC3E}">
        <p14:creationId xmlns:p14="http://schemas.microsoft.com/office/powerpoint/2010/main" val="4212523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56</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7BC338-C3B5-4015-AC90-90A0560D489B}" type="slidenum">
              <a:rPr lang="de-DE">
                <a:cs typeface="Arial" charset="0"/>
              </a:rPr>
              <a:pPr fontAlgn="base">
                <a:spcBef>
                  <a:spcPct val="0"/>
                </a:spcBef>
                <a:spcAft>
                  <a:spcPct val="0"/>
                </a:spcAft>
              </a:pPr>
              <a:t>31</a:t>
            </a:fld>
            <a:endParaRPr lang="de-DE">
              <a:cs typeface="Arial" charset="0"/>
            </a:endParaRPr>
          </a:p>
        </p:txBody>
      </p:sp>
    </p:spTree>
    <p:extLst>
      <p:ext uri="{BB962C8B-B14F-4D97-AF65-F5344CB8AC3E}">
        <p14:creationId xmlns:p14="http://schemas.microsoft.com/office/powerpoint/2010/main" val="1411854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58</a:t>
            </a:r>
          </a:p>
          <a:p>
            <a:pPr>
              <a:spcBef>
                <a:spcPct val="0"/>
              </a:spcBef>
            </a:pPr>
            <a:endParaRPr lang="de-DE"/>
          </a:p>
        </p:txBody>
      </p:sp>
      <p:sp>
        <p:nvSpPr>
          <p:cNvPr id="788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20D608-953E-4B48-9003-CE56B5D4814F}" type="slidenum">
              <a:rPr lang="de-DE">
                <a:cs typeface="Arial" charset="0"/>
              </a:rPr>
              <a:pPr fontAlgn="base">
                <a:spcBef>
                  <a:spcPct val="0"/>
                </a:spcBef>
                <a:spcAft>
                  <a:spcPct val="0"/>
                </a:spcAft>
              </a:pPr>
              <a:t>32</a:t>
            </a:fld>
            <a:endParaRPr lang="de-DE">
              <a:cs typeface="Arial" charset="0"/>
            </a:endParaRPr>
          </a:p>
        </p:txBody>
      </p:sp>
    </p:spTree>
    <p:extLst>
      <p:ext uri="{BB962C8B-B14F-4D97-AF65-F5344CB8AC3E}">
        <p14:creationId xmlns:p14="http://schemas.microsoft.com/office/powerpoint/2010/main" val="251435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08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a:t>
            </a:r>
          </a:p>
          <a:p>
            <a:pPr>
              <a:spcBef>
                <a:spcPct val="0"/>
              </a:spcBef>
            </a:pPr>
            <a:endParaRPr lang="de-DE"/>
          </a:p>
        </p:txBody>
      </p:sp>
      <p:sp>
        <p:nvSpPr>
          <p:cNvPr id="808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9E7A39-527A-4A6B-8A45-40749B5E77DC}" type="slidenum">
              <a:rPr lang="de-DE">
                <a:cs typeface="Arial" charset="0"/>
              </a:rPr>
              <a:pPr fontAlgn="base">
                <a:spcBef>
                  <a:spcPct val="0"/>
                </a:spcBef>
                <a:spcAft>
                  <a:spcPct val="0"/>
                </a:spcAft>
              </a:pPr>
              <a:t>33</a:t>
            </a:fld>
            <a:endParaRPr lang="de-DE">
              <a:cs typeface="Arial" charset="0"/>
            </a:endParaRPr>
          </a:p>
        </p:txBody>
      </p:sp>
    </p:spTree>
    <p:extLst>
      <p:ext uri="{BB962C8B-B14F-4D97-AF65-F5344CB8AC3E}">
        <p14:creationId xmlns:p14="http://schemas.microsoft.com/office/powerpoint/2010/main" val="417629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29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a:t>
            </a:r>
          </a:p>
          <a:p>
            <a:pPr>
              <a:spcBef>
                <a:spcPct val="0"/>
              </a:spcBef>
            </a:pPr>
            <a:endParaRPr lang="de-DE"/>
          </a:p>
        </p:txBody>
      </p:sp>
      <p:sp>
        <p:nvSpPr>
          <p:cNvPr id="829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B2E3CC-FC8A-4E07-8C5B-68E12426ECD4}" type="slidenum">
              <a:rPr lang="de-DE">
                <a:cs typeface="Arial" charset="0"/>
              </a:rPr>
              <a:pPr fontAlgn="base">
                <a:spcBef>
                  <a:spcPct val="0"/>
                </a:spcBef>
                <a:spcAft>
                  <a:spcPct val="0"/>
                </a:spcAft>
              </a:pPr>
              <a:t>34</a:t>
            </a:fld>
            <a:endParaRPr lang="de-DE">
              <a:cs typeface="Arial" charset="0"/>
            </a:endParaRPr>
          </a:p>
        </p:txBody>
      </p:sp>
    </p:spTree>
    <p:extLst>
      <p:ext uri="{BB962C8B-B14F-4D97-AF65-F5344CB8AC3E}">
        <p14:creationId xmlns:p14="http://schemas.microsoft.com/office/powerpoint/2010/main" val="2915807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49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1h5</a:t>
            </a:r>
          </a:p>
          <a:p>
            <a:pPr>
              <a:spcBef>
                <a:spcPct val="0"/>
              </a:spcBef>
            </a:pPr>
            <a:endParaRPr lang="de-DE"/>
          </a:p>
        </p:txBody>
      </p:sp>
      <p:sp>
        <p:nvSpPr>
          <p:cNvPr id="849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9766E8-D617-4F32-92B8-B0EEFCB669C0}" type="slidenum">
              <a:rPr lang="de-DE">
                <a:cs typeface="Arial" charset="0"/>
              </a:rPr>
              <a:pPr fontAlgn="base">
                <a:spcBef>
                  <a:spcPct val="0"/>
                </a:spcBef>
                <a:spcAft>
                  <a:spcPct val="0"/>
                </a:spcAft>
              </a:pPr>
              <a:t>35</a:t>
            </a:fld>
            <a:endParaRPr lang="de-DE">
              <a:cs typeface="Arial" charset="0"/>
            </a:endParaRPr>
          </a:p>
        </p:txBody>
      </p:sp>
    </p:spTree>
    <p:extLst>
      <p:ext uri="{BB962C8B-B14F-4D97-AF65-F5344CB8AC3E}">
        <p14:creationId xmlns:p14="http://schemas.microsoft.com/office/powerpoint/2010/main" val="4178908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 name="Notizenplatzhalter 2"/>
          <p:cNvSpPr>
            <a:spLocks noGrp="1"/>
          </p:cNvSpPr>
          <p:nvPr>
            <p:ph type="body" idx="1"/>
          </p:nvPr>
        </p:nvSpPr>
        <p:spPr/>
        <p:txBody>
          <a:bodyPr/>
          <a:lstStyle/>
          <a:p>
            <a:pPr fontAlgn="auto">
              <a:spcBef>
                <a:spcPts val="0"/>
              </a:spcBef>
              <a:spcAft>
                <a:spcPts val="0"/>
              </a:spcAft>
              <a:defRPr/>
            </a:pPr>
            <a:r>
              <a:rPr lang="de-DE" dirty="0"/>
              <a:t>- In </a:t>
            </a:r>
            <a:r>
              <a:rPr lang="de-DE" dirty="0" err="1"/>
              <a:t>Eclipse</a:t>
            </a:r>
            <a:r>
              <a:rPr lang="de-DE" dirty="0"/>
              <a:t> ein Beispiel machen, wo </a:t>
            </a:r>
            <a:r>
              <a:rPr lang="de-DE" dirty="0" err="1"/>
              <a:t>Complex</a:t>
            </a:r>
            <a:r>
              <a:rPr lang="de-DE" dirty="0"/>
              <a:t> z.B. einen komplexen Typ hält und den Unterschied bei c2 und c3 verdeutlichen wenn man diesen komplexen Typen ändert</a:t>
            </a:r>
          </a:p>
          <a:p>
            <a:pPr marL="171450" indent="-171450" fontAlgn="auto">
              <a:spcBef>
                <a:spcPts val="0"/>
              </a:spcBef>
              <a:spcAft>
                <a:spcPts val="0"/>
              </a:spcAft>
              <a:buFontTx/>
              <a:buChar char="-"/>
              <a:defRPr/>
            </a:pPr>
            <a:r>
              <a:rPr lang="de-DE" dirty="0"/>
              <a:t>Alternative zum </a:t>
            </a:r>
            <a:r>
              <a:rPr lang="de-DE" dirty="0" err="1"/>
              <a:t>Copy</a:t>
            </a:r>
            <a:r>
              <a:rPr lang="de-DE" dirty="0"/>
              <a:t>-Konstruktor: Aufruf des normalen Konstruktors mit Argumenten des zu kopierenden Objektes:</a:t>
            </a:r>
          </a:p>
          <a:p>
            <a:pPr fontAlgn="auto">
              <a:spcBef>
                <a:spcPts val="0"/>
              </a:spcBef>
              <a:spcAft>
                <a:spcPts val="0"/>
              </a:spcAft>
              <a:defRPr/>
            </a:pPr>
            <a:r>
              <a:rPr lang="de-DE" dirty="0" err="1">
                <a:solidFill>
                  <a:srgbClr val="000000"/>
                </a:solidFill>
                <a:latin typeface="Consolas"/>
              </a:rPr>
              <a:t>Complex</a:t>
            </a:r>
            <a:r>
              <a:rPr lang="de-DE" dirty="0">
                <a:solidFill>
                  <a:srgbClr val="000000"/>
                </a:solidFill>
                <a:latin typeface="Consolas"/>
              </a:rPr>
              <a:t> (</a:t>
            </a:r>
            <a:r>
              <a:rPr lang="de-DE" dirty="0" err="1">
                <a:solidFill>
                  <a:srgbClr val="000000"/>
                </a:solidFill>
                <a:latin typeface="Consolas"/>
              </a:rPr>
              <a:t>Complex</a:t>
            </a:r>
            <a:r>
              <a:rPr lang="de-DE" dirty="0">
                <a:solidFill>
                  <a:srgbClr val="000000"/>
                </a:solidFill>
                <a:latin typeface="Consolas"/>
              </a:rPr>
              <a:t> c) {</a:t>
            </a:r>
          </a:p>
          <a:p>
            <a:pPr fontAlgn="auto">
              <a:spcBef>
                <a:spcPts val="0"/>
              </a:spcBef>
              <a:spcAft>
                <a:spcPts val="0"/>
              </a:spcAft>
              <a:defRPr/>
            </a:pPr>
            <a:r>
              <a:rPr lang="de-DE" b="1" dirty="0">
                <a:solidFill>
                  <a:srgbClr val="7F0055"/>
                </a:solidFill>
                <a:latin typeface="Consolas"/>
              </a:rPr>
              <a:t>    </a:t>
            </a:r>
            <a:r>
              <a:rPr lang="de-DE" b="1" dirty="0" err="1">
                <a:solidFill>
                  <a:srgbClr val="7F0055"/>
                </a:solidFill>
                <a:latin typeface="Consolas"/>
              </a:rPr>
              <a:t>this</a:t>
            </a:r>
            <a:r>
              <a:rPr lang="de-DE" b="1" dirty="0">
                <a:solidFill>
                  <a:srgbClr val="7F0055"/>
                </a:solidFill>
                <a:latin typeface="Consolas"/>
              </a:rPr>
              <a:t>(</a:t>
            </a:r>
            <a:r>
              <a:rPr lang="de-DE" dirty="0" err="1">
                <a:solidFill>
                  <a:srgbClr val="000000"/>
                </a:solidFill>
                <a:latin typeface="Consolas"/>
              </a:rPr>
              <a:t>c.</a:t>
            </a:r>
            <a:r>
              <a:rPr lang="de-DE" dirty="0" err="1">
                <a:solidFill>
                  <a:srgbClr val="0000C0"/>
                </a:solidFill>
                <a:latin typeface="Consolas"/>
              </a:rPr>
              <a:t>real</a:t>
            </a:r>
            <a:r>
              <a:rPr lang="de-DE" dirty="0" err="1">
                <a:solidFill>
                  <a:srgbClr val="000000"/>
                </a:solidFill>
                <a:latin typeface="Consolas"/>
              </a:rPr>
              <a:t>,c.imaginary</a:t>
            </a:r>
            <a:r>
              <a:rPr lang="de-DE" dirty="0">
                <a:solidFill>
                  <a:srgbClr val="000000"/>
                </a:solidFill>
                <a:latin typeface="Consolas"/>
              </a:rPr>
              <a:t>);</a:t>
            </a:r>
          </a:p>
          <a:p>
            <a:pPr fontAlgn="auto">
              <a:spcBef>
                <a:spcPts val="0"/>
              </a:spcBef>
              <a:spcAft>
                <a:spcPts val="0"/>
              </a:spcAft>
              <a:defRPr/>
            </a:pPr>
            <a:r>
              <a:rPr lang="de-DE" dirty="0">
                <a:solidFill>
                  <a:srgbClr val="000000"/>
                </a:solidFill>
                <a:latin typeface="Consolas"/>
              </a:rPr>
              <a:t>  }</a:t>
            </a:r>
          </a:p>
          <a:p>
            <a:pPr fontAlgn="auto">
              <a:spcBef>
                <a:spcPts val="0"/>
              </a:spcBef>
              <a:spcAft>
                <a:spcPts val="0"/>
              </a:spcAft>
              <a:defRPr/>
            </a:pPr>
            <a:endParaRPr lang="de-DE" dirty="0">
              <a:solidFill>
                <a:srgbClr val="000000"/>
              </a:solidFill>
              <a:latin typeface="Consolas"/>
            </a:endParaRPr>
          </a:p>
          <a:p>
            <a:pPr fontAlgn="auto">
              <a:spcBef>
                <a:spcPts val="0"/>
              </a:spcBef>
              <a:spcAft>
                <a:spcPts val="0"/>
              </a:spcAft>
              <a:defRPr/>
            </a:pPr>
            <a:r>
              <a:rPr lang="de-DE" dirty="0"/>
              <a:t>Zeit Folie : Zeit Gesamt (geschätzt)</a:t>
            </a:r>
          </a:p>
          <a:p>
            <a:pPr fontAlgn="auto">
              <a:spcBef>
                <a:spcPts val="0"/>
              </a:spcBef>
              <a:spcAft>
                <a:spcPts val="0"/>
              </a:spcAft>
              <a:defRPr/>
            </a:pPr>
            <a:r>
              <a:rPr lang="de-DE" dirty="0"/>
              <a:t>6 : 1h11</a:t>
            </a:r>
          </a:p>
          <a:p>
            <a:pPr fontAlgn="auto">
              <a:spcBef>
                <a:spcPts val="0"/>
              </a:spcBef>
              <a:spcAft>
                <a:spcPts val="0"/>
              </a:spcAft>
              <a:defRPr/>
            </a:pPr>
            <a:endParaRPr lang="de-DE" dirty="0">
              <a:latin typeface="Consolas"/>
            </a:endParaRPr>
          </a:p>
          <a:p>
            <a:pPr marL="171450" indent="-171450" fontAlgn="auto">
              <a:spcBef>
                <a:spcPts val="0"/>
              </a:spcBef>
              <a:spcAft>
                <a:spcPts val="0"/>
              </a:spcAft>
              <a:buFontTx/>
              <a:buChar char="-"/>
              <a:defRPr/>
            </a:pPr>
            <a:endParaRPr lang="de-DE" dirty="0"/>
          </a:p>
        </p:txBody>
      </p:sp>
      <p:sp>
        <p:nvSpPr>
          <p:cNvPr id="870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AAC8F0-0C72-4051-AAD6-D6E8057ED25F}" type="slidenum">
              <a:rPr lang="de-DE">
                <a:cs typeface="Arial" charset="0"/>
              </a:rPr>
              <a:pPr fontAlgn="base">
                <a:spcBef>
                  <a:spcPct val="0"/>
                </a:spcBef>
                <a:spcAft>
                  <a:spcPct val="0"/>
                </a:spcAft>
              </a:pPr>
              <a:t>36</a:t>
            </a:fld>
            <a:endParaRPr lang="de-DE">
              <a:cs typeface="Arial" charset="0"/>
            </a:endParaRPr>
          </a:p>
        </p:txBody>
      </p:sp>
    </p:spTree>
    <p:extLst>
      <p:ext uri="{BB962C8B-B14F-4D97-AF65-F5344CB8AC3E}">
        <p14:creationId xmlns:p14="http://schemas.microsoft.com/office/powerpoint/2010/main" val="2109106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90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Heap: 1,2,3,5,9,10,14,16</a:t>
            </a:r>
          </a:p>
          <a:p>
            <a:pPr>
              <a:spcBef>
                <a:spcPct val="0"/>
              </a:spcBef>
            </a:pPr>
            <a:r>
              <a:rPr lang="de-DE"/>
              <a:t>Stack: 4,6,7,8,11,12,13,15</a:t>
            </a:r>
          </a:p>
          <a:p>
            <a:pPr>
              <a:spcBef>
                <a:spcPct val="0"/>
              </a:spcBef>
            </a:pPr>
            <a:endParaRPr lang="de-DE"/>
          </a:p>
          <a:p>
            <a:pPr>
              <a:spcBef>
                <a:spcPct val="0"/>
              </a:spcBef>
            </a:pPr>
            <a:r>
              <a:rPr lang="de-DE"/>
              <a:t>Zeit Folie : Zeit Gesamt (geschätzt)</a:t>
            </a:r>
          </a:p>
          <a:p>
            <a:pPr>
              <a:spcBef>
                <a:spcPct val="0"/>
              </a:spcBef>
            </a:pPr>
            <a:r>
              <a:rPr lang="de-DE"/>
              <a:t>5 : 1h19</a:t>
            </a:r>
          </a:p>
          <a:p>
            <a:pPr>
              <a:spcBef>
                <a:spcPct val="0"/>
              </a:spcBef>
            </a:pPr>
            <a:endParaRPr lang="de-DE"/>
          </a:p>
        </p:txBody>
      </p:sp>
      <p:sp>
        <p:nvSpPr>
          <p:cNvPr id="890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D1E685-4BDD-49BC-A234-4A16E84ECCE9}" type="slidenum">
              <a:rPr lang="de-DE">
                <a:cs typeface="Arial" charset="0"/>
              </a:rPr>
              <a:pPr fontAlgn="base">
                <a:spcBef>
                  <a:spcPct val="0"/>
                </a:spcBef>
                <a:spcAft>
                  <a:spcPct val="0"/>
                </a:spcAft>
              </a:pPr>
              <a:t>37</a:t>
            </a:fld>
            <a:endParaRPr lang="de-DE">
              <a:cs typeface="Arial" charset="0"/>
            </a:endParaRPr>
          </a:p>
        </p:txBody>
      </p:sp>
    </p:spTree>
    <p:extLst>
      <p:ext uri="{BB962C8B-B14F-4D97-AF65-F5344CB8AC3E}">
        <p14:creationId xmlns:p14="http://schemas.microsoft.com/office/powerpoint/2010/main" val="2947300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113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1h12</a:t>
            </a:r>
          </a:p>
          <a:p>
            <a:pPr>
              <a:spcBef>
                <a:spcPct val="0"/>
              </a:spcBef>
            </a:pPr>
            <a:endParaRPr lang="de-DE"/>
          </a:p>
        </p:txBody>
      </p:sp>
      <p:sp>
        <p:nvSpPr>
          <p:cNvPr id="9113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8BF74B-AEF1-42B2-B0E9-32DDF3BDB9F0}" type="slidenum">
              <a:rPr lang="de-DE">
                <a:cs typeface="Arial" charset="0"/>
              </a:rPr>
              <a:pPr fontAlgn="base">
                <a:spcBef>
                  <a:spcPct val="0"/>
                </a:spcBef>
                <a:spcAft>
                  <a:spcPct val="0"/>
                </a:spcAft>
              </a:pPr>
              <a:t>38</a:t>
            </a:fld>
            <a:endParaRPr lang="de-DE">
              <a:cs typeface="Arial" charset="0"/>
            </a:endParaRPr>
          </a:p>
        </p:txBody>
      </p:sp>
    </p:spTree>
    <p:extLst>
      <p:ext uri="{BB962C8B-B14F-4D97-AF65-F5344CB8AC3E}">
        <p14:creationId xmlns:p14="http://schemas.microsoft.com/office/powerpoint/2010/main" val="2946627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31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1h13</a:t>
            </a:r>
          </a:p>
          <a:p>
            <a:pPr>
              <a:spcBef>
                <a:spcPct val="0"/>
              </a:spcBef>
            </a:pPr>
            <a:endParaRPr lang="de-DE"/>
          </a:p>
        </p:txBody>
      </p:sp>
      <p:sp>
        <p:nvSpPr>
          <p:cNvPr id="931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58C406-B825-41E2-A404-299FAAE0CCB7}" type="slidenum">
              <a:rPr lang="de-DE">
                <a:cs typeface="Arial" charset="0"/>
              </a:rPr>
              <a:pPr fontAlgn="base">
                <a:spcBef>
                  <a:spcPct val="0"/>
                </a:spcBef>
                <a:spcAft>
                  <a:spcPct val="0"/>
                </a:spcAft>
              </a:pPr>
              <a:t>39</a:t>
            </a:fld>
            <a:endParaRPr lang="de-DE">
              <a:cs typeface="Arial" charset="0"/>
            </a:endParaRPr>
          </a:p>
        </p:txBody>
      </p:sp>
    </p:spTree>
    <p:extLst>
      <p:ext uri="{BB962C8B-B14F-4D97-AF65-F5344CB8AC3E}">
        <p14:creationId xmlns:p14="http://schemas.microsoft.com/office/powerpoint/2010/main" val="325519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6 : 1h10</a:t>
            </a:r>
          </a:p>
          <a:p>
            <a:pPr>
              <a:spcBef>
                <a:spcPct val="0"/>
              </a:spcBef>
            </a:pPr>
            <a:endParaRPr lang="de-DE" dirty="0"/>
          </a:p>
          <a:p>
            <a:pPr>
              <a:spcBef>
                <a:spcPct val="0"/>
              </a:spcBef>
            </a:pPr>
            <a:r>
              <a:rPr lang="de-DE" dirty="0"/>
              <a:t>In </a:t>
            </a:r>
            <a:r>
              <a:rPr lang="de-DE" dirty="0" err="1"/>
              <a:t>Eclipse</a:t>
            </a:r>
            <a:r>
              <a:rPr lang="de-DE" dirty="0"/>
              <a:t> zeigen, wie man mit mehrdimensionalen Arrays umgeht</a:t>
            </a:r>
          </a:p>
          <a:p>
            <a:pPr>
              <a:spcBef>
                <a:spcPct val="0"/>
              </a:spcBef>
            </a:pPr>
            <a:endParaRPr lang="de-DE" dirty="0" smtClean="0"/>
          </a:p>
          <a:p>
            <a:pPr>
              <a:spcBef>
                <a:spcPct val="0"/>
              </a:spcBef>
            </a:pPr>
            <a:r>
              <a:rPr lang="de-DE" dirty="0" smtClean="0"/>
              <a:t>Note: </a:t>
            </a:r>
            <a:r>
              <a:rPr lang="de-DE" dirty="0" err="1" smtClean="0"/>
              <a:t>Here</a:t>
            </a:r>
            <a:r>
              <a:rPr lang="de-DE" dirty="0" smtClean="0"/>
              <a:t> </a:t>
            </a:r>
            <a:r>
              <a:rPr lang="de-DE" dirty="0" err="1" smtClean="0"/>
              <a:t>is</a:t>
            </a:r>
            <a:r>
              <a:rPr lang="de-DE" dirty="0" smtClean="0"/>
              <a:t> </a:t>
            </a:r>
            <a:r>
              <a:rPr lang="de-DE" dirty="0" err="1" smtClean="0"/>
              <a:t>where</a:t>
            </a:r>
            <a:r>
              <a:rPr lang="de-DE" baseline="0" dirty="0" smtClean="0"/>
              <a:t> </a:t>
            </a:r>
            <a:r>
              <a:rPr lang="de-DE" baseline="0" dirty="0" err="1" smtClean="0"/>
              <a:t>many</a:t>
            </a:r>
            <a:r>
              <a:rPr lang="de-DE" baseline="0" dirty="0" smtClean="0"/>
              <a:t> </a:t>
            </a:r>
            <a:r>
              <a:rPr lang="de-DE" baseline="0" dirty="0" err="1" smtClean="0"/>
              <a:t>many</a:t>
            </a:r>
            <a:r>
              <a:rPr lang="de-DE" baseline="0" dirty="0" smtClean="0"/>
              <a:t> </a:t>
            </a:r>
            <a:r>
              <a:rPr lang="de-DE" baseline="0" dirty="0" err="1" smtClean="0"/>
              <a:t>students</a:t>
            </a:r>
            <a:r>
              <a:rPr lang="de-DE" baseline="0" dirty="0" smtClean="0"/>
              <a:t> </a:t>
            </a:r>
            <a:r>
              <a:rPr lang="de-DE" baseline="0" dirty="0" err="1" smtClean="0"/>
              <a:t>get</a:t>
            </a:r>
            <a:r>
              <a:rPr lang="de-DE" baseline="0" dirty="0" smtClean="0"/>
              <a:t> off. </a:t>
            </a:r>
            <a:r>
              <a:rPr lang="de-DE" baseline="0" dirty="0" err="1" smtClean="0"/>
              <a:t>Don‘t</a:t>
            </a:r>
            <a:r>
              <a:rPr lang="de-DE" baseline="0" dirty="0" smtClean="0"/>
              <a:t> </a:t>
            </a:r>
            <a:r>
              <a:rPr lang="de-DE" baseline="0" dirty="0" err="1" smtClean="0"/>
              <a:t>be</a:t>
            </a:r>
            <a:r>
              <a:rPr lang="de-DE" baseline="0" dirty="0" smtClean="0"/>
              <a:t> </a:t>
            </a:r>
            <a:r>
              <a:rPr lang="de-DE" baseline="0" dirty="0" err="1" smtClean="0"/>
              <a:t>one</a:t>
            </a:r>
            <a:r>
              <a:rPr lang="de-DE" baseline="0" dirty="0" smtClean="0"/>
              <a:t> </a:t>
            </a:r>
            <a:r>
              <a:rPr lang="de-DE" baseline="0" dirty="0" err="1" smtClean="0"/>
              <a:t>of</a:t>
            </a:r>
            <a:r>
              <a:rPr lang="de-DE" baseline="0" dirty="0" smtClean="0"/>
              <a:t> </a:t>
            </a:r>
            <a:r>
              <a:rPr lang="de-DE" baseline="0" dirty="0" err="1" smtClean="0"/>
              <a:t>those</a:t>
            </a:r>
            <a:r>
              <a:rPr lang="de-DE" baseline="0" dirty="0" smtClean="0"/>
              <a:t>, </a:t>
            </a:r>
            <a:r>
              <a:rPr lang="de-DE" baseline="0" dirty="0" err="1" smtClean="0"/>
              <a:t>go</a:t>
            </a:r>
            <a:r>
              <a:rPr lang="de-DE" baseline="0" dirty="0" smtClean="0"/>
              <a:t> </a:t>
            </a:r>
            <a:r>
              <a:rPr lang="de-DE" baseline="0" dirty="0" err="1" smtClean="0"/>
              <a:t>practice</a:t>
            </a:r>
            <a:r>
              <a:rPr lang="de-DE" baseline="0" dirty="0" smtClean="0"/>
              <a:t>!</a:t>
            </a:r>
            <a:endParaRPr lang="de-DE" dirty="0"/>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18D1E9-EA28-41DA-9CA1-0DDCFEEB8E7F}" type="slidenum">
              <a:rPr lang="de-DE">
                <a:cs typeface="Arial" charset="0"/>
              </a:rPr>
              <a:pPr fontAlgn="base">
                <a:spcBef>
                  <a:spcPct val="0"/>
                </a:spcBef>
                <a:spcAft>
                  <a:spcPct val="0"/>
                </a:spcAft>
              </a:pPr>
              <a:t>4</a:t>
            </a:fld>
            <a:endParaRPr lang="de-DE">
              <a:cs typeface="Arial" charset="0"/>
            </a:endParaRPr>
          </a:p>
        </p:txBody>
      </p:sp>
    </p:spTree>
    <p:extLst>
      <p:ext uri="{BB962C8B-B14F-4D97-AF65-F5344CB8AC3E}">
        <p14:creationId xmlns:p14="http://schemas.microsoft.com/office/powerpoint/2010/main" val="123455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12</a:t>
            </a:r>
          </a:p>
          <a:p>
            <a:pPr>
              <a:spcBef>
                <a:spcPct val="0"/>
              </a:spcBef>
            </a:pPr>
            <a:endParaRPr lang="de-DE"/>
          </a:p>
        </p:txBody>
      </p:sp>
      <p:sp>
        <p:nvSpPr>
          <p:cNvPr id="256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DB788-8236-4F1D-9BF3-1C346A199AA9}" type="slidenum">
              <a:rPr lang="de-DE">
                <a:cs typeface="Arial" charset="0"/>
              </a:rPr>
              <a:pPr fontAlgn="base">
                <a:spcBef>
                  <a:spcPct val="0"/>
                </a:spcBef>
                <a:spcAft>
                  <a:spcPct val="0"/>
                </a:spcAft>
              </a:pPr>
              <a:t>5</a:t>
            </a:fld>
            <a:endParaRPr lang="de-DE">
              <a:cs typeface="Arial" charset="0"/>
            </a:endParaRPr>
          </a:p>
        </p:txBody>
      </p:sp>
    </p:spTree>
    <p:extLst>
      <p:ext uri="{BB962C8B-B14F-4D97-AF65-F5344CB8AC3E}">
        <p14:creationId xmlns:p14="http://schemas.microsoft.com/office/powerpoint/2010/main" val="13538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76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12</a:t>
            </a:r>
          </a:p>
          <a:p>
            <a:pPr>
              <a:spcBef>
                <a:spcPct val="0"/>
              </a:spcBef>
            </a:pPr>
            <a:endParaRPr lang="de-DE"/>
          </a:p>
        </p:txBody>
      </p:sp>
      <p:sp>
        <p:nvSpPr>
          <p:cNvPr id="276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8E9477-6CF9-4FE3-AC74-CDFDD4535982}" type="slidenum">
              <a:rPr lang="de-DE">
                <a:cs typeface="Arial" charset="0"/>
              </a:rPr>
              <a:pPr fontAlgn="base">
                <a:spcBef>
                  <a:spcPct val="0"/>
                </a:spcBef>
                <a:spcAft>
                  <a:spcPct val="0"/>
                </a:spcAft>
              </a:pPr>
              <a:t>6</a:t>
            </a:fld>
            <a:endParaRPr lang="de-DE">
              <a:cs typeface="Arial" charset="0"/>
            </a:endParaRPr>
          </a:p>
        </p:txBody>
      </p:sp>
    </p:spTree>
    <p:extLst>
      <p:ext uri="{BB962C8B-B14F-4D97-AF65-F5344CB8AC3E}">
        <p14:creationId xmlns:p14="http://schemas.microsoft.com/office/powerpoint/2010/main" val="324343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96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14</a:t>
            </a:r>
          </a:p>
          <a:p>
            <a:pPr>
              <a:spcBef>
                <a:spcPct val="0"/>
              </a:spcBef>
            </a:pPr>
            <a:endParaRPr lang="de-DE"/>
          </a:p>
        </p:txBody>
      </p:sp>
      <p:sp>
        <p:nvSpPr>
          <p:cNvPr id="296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650BE0-1080-41C7-A67D-46B365D699B3}" type="slidenum">
              <a:rPr lang="de-DE">
                <a:cs typeface="Arial" charset="0"/>
              </a:rPr>
              <a:pPr fontAlgn="base">
                <a:spcBef>
                  <a:spcPct val="0"/>
                </a:spcBef>
                <a:spcAft>
                  <a:spcPct val="0"/>
                </a:spcAft>
              </a:pPr>
              <a:t>7</a:t>
            </a:fld>
            <a:endParaRPr lang="de-DE">
              <a:cs typeface="Arial" charset="0"/>
            </a:endParaRPr>
          </a:p>
        </p:txBody>
      </p:sp>
    </p:spTree>
    <p:extLst>
      <p:ext uri="{BB962C8B-B14F-4D97-AF65-F5344CB8AC3E}">
        <p14:creationId xmlns:p14="http://schemas.microsoft.com/office/powerpoint/2010/main" val="77253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17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Method area</a:t>
            </a:r>
            <a:r>
              <a:rPr lang="en-US" dirty="0"/>
              <a:t>: The method area is shared by all threads, created when the JVM starts. It stores runtime constant pool, field and method information, static variable, and method </a:t>
            </a:r>
            <a:r>
              <a:rPr lang="en-US" dirty="0" err="1"/>
              <a:t>bytecode</a:t>
            </a:r>
            <a:r>
              <a:rPr lang="en-US" dirty="0"/>
              <a:t> for each of the classes and interfaces read by the JVM. The method area can be implemented in various formats by JVM vendor. Oracle Hotspot JVM calls it Permanent Area or Permanent Generation (</a:t>
            </a:r>
            <a:r>
              <a:rPr lang="en-US" dirty="0" err="1"/>
              <a:t>PermGen</a:t>
            </a:r>
            <a:r>
              <a:rPr lang="en-US" dirty="0"/>
              <a:t>). The garbage collection for the method area is optional for each JVM vendor.</a:t>
            </a:r>
          </a:p>
          <a:p>
            <a:pPr>
              <a:spcBef>
                <a:spcPct val="0"/>
              </a:spcBef>
            </a:pPr>
            <a:endParaRPr lang="en-US" b="1" dirty="0"/>
          </a:p>
          <a:p>
            <a:pPr>
              <a:spcBef>
                <a:spcPct val="0"/>
              </a:spcBef>
            </a:pPr>
            <a:r>
              <a:rPr lang="en-US" b="1" dirty="0"/>
              <a:t>Native method stack</a:t>
            </a:r>
            <a:r>
              <a:rPr lang="en-US" dirty="0"/>
              <a:t>: A stack for native code written in a language other than Java. In other words, it is a stack used to execute C/C++ codes invoked through JNI (Java Native Interface). According to the language, a C stack or C++ stack is created.</a:t>
            </a:r>
          </a:p>
          <a:p>
            <a:pPr>
              <a:spcBef>
                <a:spcPct val="0"/>
              </a:spcBef>
            </a:pPr>
            <a:endParaRPr lang="en-US" dirty="0"/>
          </a:p>
          <a:p>
            <a:pPr>
              <a:spcBef>
                <a:spcPct val="0"/>
              </a:spcBef>
            </a:pPr>
            <a:r>
              <a:rPr lang="de-DE" dirty="0"/>
              <a:t>Zeit Folie : Zeit Gesamt (geschätzt)</a:t>
            </a:r>
          </a:p>
          <a:p>
            <a:pPr>
              <a:spcBef>
                <a:spcPct val="0"/>
              </a:spcBef>
            </a:pPr>
            <a:r>
              <a:rPr lang="de-DE" dirty="0"/>
              <a:t>2 : 16</a:t>
            </a:r>
          </a:p>
          <a:p>
            <a:pPr>
              <a:spcBef>
                <a:spcPct val="0"/>
              </a:spcBef>
            </a:pPr>
            <a:endParaRPr lang="en-US" dirty="0"/>
          </a:p>
          <a:p>
            <a:pPr>
              <a:spcBef>
                <a:spcPct val="0"/>
              </a:spcBef>
            </a:pPr>
            <a:endParaRPr lang="de-DE" dirty="0"/>
          </a:p>
        </p:txBody>
      </p:sp>
      <p:sp>
        <p:nvSpPr>
          <p:cNvPr id="317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BBD436-FD5A-43A9-8466-5337DFBE9EF3}" type="slidenum">
              <a:rPr lang="de-DE">
                <a:cs typeface="Arial" charset="0"/>
              </a:rPr>
              <a:pPr fontAlgn="base">
                <a:spcBef>
                  <a:spcPct val="0"/>
                </a:spcBef>
                <a:spcAft>
                  <a:spcPct val="0"/>
                </a:spcAft>
              </a:pPr>
              <a:t>8</a:t>
            </a:fld>
            <a:endParaRPr lang="de-DE">
              <a:cs typeface="Arial" charset="0"/>
            </a:endParaRPr>
          </a:p>
        </p:txBody>
      </p:sp>
    </p:spTree>
    <p:extLst>
      <p:ext uri="{BB962C8B-B14F-4D97-AF65-F5344CB8AC3E}">
        <p14:creationId xmlns:p14="http://schemas.microsoft.com/office/powerpoint/2010/main" val="363572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21</a:t>
            </a:r>
          </a:p>
          <a:p>
            <a:pPr>
              <a:spcBef>
                <a:spcPct val="0"/>
              </a:spcBef>
            </a:pPr>
            <a:endParaRPr lang="de-DE"/>
          </a:p>
        </p:txBody>
      </p:sp>
      <p:sp>
        <p:nvSpPr>
          <p:cNvPr id="358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AAB60C-B273-4E01-A40C-FDCFFEBD616C}" type="slidenum">
              <a:rPr lang="de-DE">
                <a:cs typeface="Arial" charset="0"/>
              </a:rPr>
              <a:pPr fontAlgn="base">
                <a:spcBef>
                  <a:spcPct val="0"/>
                </a:spcBef>
                <a:spcAft>
                  <a:spcPct val="0"/>
                </a:spcAft>
              </a:pPr>
              <a:t>9</a:t>
            </a:fld>
            <a:endParaRPr lang="de-DE">
              <a:cs typeface="Arial" charset="0"/>
            </a:endParaRPr>
          </a:p>
        </p:txBody>
      </p:sp>
    </p:spTree>
    <p:extLst>
      <p:ext uri="{BB962C8B-B14F-4D97-AF65-F5344CB8AC3E}">
        <p14:creationId xmlns:p14="http://schemas.microsoft.com/office/powerpoint/2010/main" val="230746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fld id="{095645EC-1D59-4CC6-9D36-322398B701FC}" type="datetime1">
              <a:rPr lang="de-DE" smtClean="0"/>
              <a:pPr>
                <a:defRPr/>
              </a:pPr>
              <a:t>13.11.2019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F6AD39B-F258-4737-8052-12DA5EAA91A0}"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fld id="{CA114A20-30CC-480C-80F6-4EB18A6B572E}" type="datetime1">
              <a:rPr lang="de-DE" smtClean="0"/>
              <a:pPr>
                <a:defRPr/>
              </a:pPr>
              <a:t>13.11.2019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6C1FD2A-D4DB-49FD-8279-94EB4F286A0F}"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fld id="{447C5D93-665E-4D28-8023-A21C1873FF76}" type="datetime1">
              <a:rPr lang="de-DE" smtClean="0"/>
              <a:pPr>
                <a:defRPr/>
              </a:pPr>
              <a:t>13.11.2019</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BE9C8DDD-FAD3-40B4-BAFD-1A6BF3DD4D53}"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p:txBody>
          <a:bodyPr/>
          <a:lstStyle>
            <a:lvl1pPr>
              <a:defRPr/>
            </a:lvl1pPr>
          </a:lstStyle>
          <a:p>
            <a:pPr>
              <a:defRPr/>
            </a:pPr>
            <a:fld id="{8AA3F62A-2AED-43DB-8DB3-1FAE13E039DD}" type="datetime1">
              <a:rPr lang="de-DE" smtClean="0"/>
              <a:pPr>
                <a:defRPr/>
              </a:pPr>
              <a:t>13.11.2019</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2427D7F0-A2ED-483A-A54B-90134CA555BC}"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12BD300C-1CA2-4C38-8D9A-2D39EB536D6D}" type="datetime1">
              <a:rPr lang="de-DE" smtClean="0"/>
              <a:pPr>
                <a:defRPr/>
              </a:pPr>
              <a:t>13.11.2019</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CBDFABAA-5267-4B25-BFD5-994A15DC9E83}"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D659FC47-61BE-4A57-BDB8-6581C8EA215B}" type="datetime1">
              <a:rPr lang="de-DE" smtClean="0"/>
              <a:pPr>
                <a:defRPr/>
              </a:pPr>
              <a:t>13.11.2019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4EB15A7-D7F0-432F-92EB-50240655CF9D}" type="slidenum">
              <a:rPr lang="de-DE"/>
              <a:pPr>
                <a:defRPr/>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06D7BF40-B1FD-434E-A0C4-5A7D7698B333}" type="datetime1">
              <a:rPr lang="de-DE" smtClean="0"/>
              <a:pPr>
                <a:defRPr/>
              </a:pPr>
              <a:t>13.11.2019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2585221B-CB73-4C70-86B6-237BC8C55B49}" type="slidenum">
              <a:rPr lang="de-DE"/>
              <a:pPr>
                <a:defRPr/>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77B1E804-446C-46BA-942C-BD0139408E48}" type="datetime1">
              <a:rPr lang="de-DE" smtClean="0"/>
              <a:pPr>
                <a:defRPr/>
              </a:pPr>
              <a:t>13.11.2019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9FD3D7C-DD24-4E2E-9DC6-3E7CEEDCC25C}" type="slidenum">
              <a:rPr lang="de-DE"/>
              <a:pPr>
                <a:defRPr/>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BFF02618-90B8-4B83-97E8-D1F31B8C1C0B}" type="datetime1">
              <a:rPr lang="de-DE" smtClean="0"/>
              <a:pPr>
                <a:defRPr/>
              </a:pPr>
              <a:t>13.11.2019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644C307-1F3A-4F4C-8A8F-DA135343762D}"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13.11.2019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663683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13.11.2019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7150716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13.11.2019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737692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13.11.2019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pic>
        <p:nvPicPr>
          <p:cNvPr id="9" name="Grafik 8"/>
          <p:cNvPicPr>
            <a:picLocks noChangeAspect="1"/>
          </p:cNvPicPr>
          <p:nvPr userDrawn="1"/>
        </p:nvPicPr>
        <p:blipFill>
          <a:blip r:embed="rId3"/>
          <a:stretch>
            <a:fillRect/>
          </a:stretch>
        </p:blipFill>
        <p:spPr>
          <a:xfrm>
            <a:off x="9797594" y="4869160"/>
            <a:ext cx="1990287" cy="1693168"/>
          </a:xfrm>
          <a:prstGeom prst="rect">
            <a:avLst/>
          </a:prstGeom>
          <a:effectLst>
            <a:outerShdw blurRad="63500" sx="102000" sy="102000" algn="ctr" rotWithShape="0">
              <a:prstClr val="black">
                <a:alpha val="40000"/>
              </a:prstClr>
            </a:outerShdw>
          </a:effectLst>
        </p:spPr>
      </p:pic>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9470061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Einführung</a:t>
            </a:r>
            <a:r>
              <a:rPr lang="de-DE" sz="1100" baseline="0" dirty="0">
                <a:solidFill>
                  <a:schemeClr val="bg1">
                    <a:lumMod val="95000"/>
                  </a:schemeClr>
                </a:solidFill>
              </a:rPr>
              <a:t> in die Programmierung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13.11.2019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76385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13.11.2019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61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5"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Autofit/>
          </a:bodyPr>
          <a:lstStyle>
            <a:lvl1pPr>
              <a:defRPr sz="4000"/>
            </a:lvl1pPr>
          </a:lstStyle>
          <a:p>
            <a:r>
              <a:rPr lang="de-DE"/>
              <a:t>Titelmasterformat durch Klicken bearbeiten</a:t>
            </a:r>
            <a:endParaRPr lang="de-DE" dirty="0"/>
          </a:p>
        </p:txBody>
      </p:sp>
      <p:sp>
        <p:nvSpPr>
          <p:cNvPr id="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3"/>
          <p:cNvSpPr>
            <a:spLocks noGrp="1"/>
          </p:cNvSpPr>
          <p:nvPr>
            <p:ph type="dt" sz="half" idx="10"/>
          </p:nvPr>
        </p:nvSpPr>
        <p:spPr/>
        <p:txBody>
          <a:bodyPr/>
          <a:lstStyle>
            <a:lvl1pPr>
              <a:defRPr/>
            </a:lvl1pPr>
          </a:lstStyle>
          <a:p>
            <a:pPr>
              <a:defRPr/>
            </a:pPr>
            <a:fld id="{D4941904-FF20-4086-B505-F54C622C17C9}" type="datetime1">
              <a:rPr lang="de-DE" smtClean="0"/>
              <a:pPr>
                <a:defRPr/>
              </a:pPr>
              <a:t>13.11.2019</a:t>
            </a:fld>
            <a:endParaRPr lang="de-DE"/>
          </a:p>
        </p:txBody>
      </p:sp>
      <p:sp>
        <p:nvSpPr>
          <p:cNvPr id="7" name="Fußzeilenplatzhalter 4"/>
          <p:cNvSpPr>
            <a:spLocks noGrp="1"/>
          </p:cNvSpPr>
          <p:nvPr>
            <p:ph type="ftr" sz="quarter" idx="11"/>
          </p:nvPr>
        </p:nvSpPr>
        <p:spPr/>
        <p:txBody>
          <a:bodyPr/>
          <a:lstStyle>
            <a:lvl1pPr>
              <a:defRPr dirty="0"/>
            </a:lvl1pPr>
          </a:lstStyle>
          <a:p>
            <a:pPr>
              <a:defRPr/>
            </a:pPr>
            <a:endParaRPr lang="de-DE"/>
          </a:p>
        </p:txBody>
      </p:sp>
      <p:sp>
        <p:nvSpPr>
          <p:cNvPr id="8" name="Foliennummernplatzhalter 5"/>
          <p:cNvSpPr>
            <a:spLocks noGrp="1"/>
          </p:cNvSpPr>
          <p:nvPr>
            <p:ph type="sldNum" sz="quarter" idx="12"/>
          </p:nvPr>
        </p:nvSpPr>
        <p:spPr>
          <a:xfrm>
            <a:off x="9306984" y="6607176"/>
            <a:ext cx="2844800" cy="365125"/>
          </a:xfrm>
        </p:spPr>
        <p:txBody>
          <a:bodyPr/>
          <a:lstStyle>
            <a:lvl1pPr>
              <a:defRPr/>
            </a:lvl1pPr>
          </a:lstStyle>
          <a:p>
            <a:pPr>
              <a:defRPr/>
            </a:pPr>
            <a:fld id="{F6FB666A-BFF9-4D85-883F-132998D4C601}"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lvl1pPr>
              <a:defRPr/>
            </a:lvl1pPr>
          </a:lstStyle>
          <a:p>
            <a:pPr>
              <a:defRPr/>
            </a:pPr>
            <a:fld id="{273B2626-2A9A-4A00-8EDA-C355E7050C03}" type="datetime1">
              <a:rPr lang="de-DE" smtClean="0"/>
              <a:pPr>
                <a:defRPr/>
              </a:pPr>
              <a:t>13.11.2019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4F0151DB-B184-4985-AA30-BE592712038F}"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6E9F9F8-AAC0-4024-8C67-33F8C3E0F814}" type="datetime1">
              <a:rPr lang="de-DE" smtClean="0"/>
              <a:pPr>
                <a:defRPr/>
              </a:pPr>
              <a:t>13.11.2019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5ED62B5-9C13-482C-BF34-C699A3565F81}"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64" r:id="rId3"/>
    <p:sldLayoutId id="2147483665" r:id="rId4"/>
    <p:sldLayoutId id="2147483666" r:id="rId5"/>
    <p:sldLayoutId id="2147483661" r:id="rId6"/>
    <p:sldLayoutId id="2147483662" r:id="rId7"/>
    <p:sldLayoutId id="214748366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Heap, Stack, Parameter, </a:t>
            </a:r>
            <a:r>
              <a:rPr lang="de-DE" b="1" dirty="0" err="1" smtClean="0"/>
              <a:t>Cloning</a:t>
            </a:r>
            <a:endParaRPr lang="en-US" b="1" dirty="0"/>
          </a:p>
        </p:txBody>
      </p:sp>
      <p:sp>
        <p:nvSpPr>
          <p:cNvPr id="10" name="Titel 1">
            <a:extLst>
              <a:ext uri="{FF2B5EF4-FFF2-40B4-BE49-F238E27FC236}">
                <a16:creationId xmlns:a16="http://schemas.microsoft.com/office/drawing/2014/main" id="{F4B52D50-B48C-445D-BA13-BB02ADF3CF58}"/>
              </a:ext>
            </a:extLst>
          </p:cNvPr>
          <p:cNvSpPr>
            <a:spLocks noGrp="1"/>
          </p:cNvSpPr>
          <p:nvPr>
            <p:ph type="title"/>
          </p:nvPr>
        </p:nvSpPr>
        <p:spPr/>
        <p:txBody>
          <a:bodyPr/>
          <a:lstStyle/>
          <a:p>
            <a:pPr algn="l" eaLnBrk="1" hangingPunct="1"/>
            <a:r>
              <a:rPr lang="de-DE" dirty="0" smtClean="0"/>
              <a:t>Software Engineering </a:t>
            </a:r>
            <a:r>
              <a:rPr lang="de-DE" dirty="0" err="1" smtClean="0"/>
              <a:t>and</a:t>
            </a:r>
            <a:r>
              <a:rPr lang="de-DE" dirty="0" smtClean="0"/>
              <a:t> </a:t>
            </a:r>
            <a:r>
              <a:rPr lang="de-DE" dirty="0" err="1" smtClean="0"/>
              <a:t>Programming</a:t>
            </a:r>
            <a:r>
              <a:rPr lang="de-DE" dirty="0" smtClean="0"/>
              <a:t> Basics</a:t>
            </a:r>
            <a:endParaRPr lang="de-DE" sz="2800" dirty="0">
              <a:solidFill>
                <a:schemeClr val="accent1"/>
              </a:solidFill>
            </a:endParaRPr>
          </a:p>
        </p:txBody>
      </p:sp>
      <p:sp>
        <p:nvSpPr>
          <p:cNvPr id="8"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80000"/>
              </a:lnSpc>
            </a:pPr>
            <a:r>
              <a:rPr lang="de-DE" sz="1200" dirty="0" err="1" smtClean="0">
                <a:solidFill>
                  <a:srgbClr val="898989"/>
                </a:solidFill>
              </a:rPr>
              <a:t>Authors</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a:t>
            </a:r>
            <a:r>
              <a:rPr lang="de-DE" sz="1200" dirty="0" err="1" smtClean="0">
                <a:solidFill>
                  <a:srgbClr val="898989"/>
                </a:solidFill>
              </a:rPr>
              <a:t>slides</a:t>
            </a:r>
            <a:r>
              <a:rPr lang="de-DE" sz="1200" dirty="0" smtClean="0">
                <a:solidFill>
                  <a:srgbClr val="898989"/>
                </a:solidFill>
              </a:rPr>
              <a:t>:</a:t>
            </a:r>
          </a:p>
          <a:p>
            <a:pPr algn="l">
              <a:lnSpc>
                <a:spcPct val="80000"/>
              </a:lnSpc>
            </a:pPr>
            <a:r>
              <a:rPr lang="de-DE" sz="1200" dirty="0">
                <a:solidFill>
                  <a:srgbClr val="898989"/>
                </a:solidFill>
              </a:rPr>
              <a:t>Prof. Dr.-Ing. </a:t>
            </a:r>
            <a:r>
              <a:rPr lang="de-DE" sz="1200" dirty="0" smtClean="0">
                <a:solidFill>
                  <a:srgbClr val="898989"/>
                </a:solidFill>
              </a:rPr>
              <a:t>Janet Siegmund</a:t>
            </a:r>
            <a:endParaRPr lang="de-DE" sz="1200" dirty="0">
              <a:solidFill>
                <a:srgbClr val="898989"/>
              </a:solidFill>
            </a:endParaRPr>
          </a:p>
          <a:p>
            <a:pPr algn="l">
              <a:lnSpc>
                <a:spcPct val="80000"/>
              </a:lnSpc>
            </a:pPr>
            <a:r>
              <a:rPr lang="de-DE" sz="1200" dirty="0" smtClean="0">
                <a:solidFill>
                  <a:srgbClr val="898989"/>
                </a:solidFill>
              </a:rPr>
              <a:t>Prof</a:t>
            </a:r>
            <a:r>
              <a:rPr lang="de-DE" sz="1200" dirty="0">
                <a:solidFill>
                  <a:srgbClr val="898989"/>
                </a:solidFill>
              </a:rPr>
              <a:t>. Dr.-Ing. Norbert Siegmund</a:t>
            </a:r>
          </a:p>
          <a:p>
            <a:pPr algn="l">
              <a:lnSpc>
                <a:spcPct val="80000"/>
              </a:lnSpc>
            </a:pPr>
            <a:r>
              <a:rPr lang="de-DE" sz="1200" dirty="0">
                <a:solidFill>
                  <a:srgbClr val="898989"/>
                </a:solidFill>
              </a:rPr>
              <a:t>Prof. Christian </a:t>
            </a:r>
            <a:r>
              <a:rPr lang="de-DE" sz="1200" dirty="0" err="1">
                <a:solidFill>
                  <a:srgbClr val="898989"/>
                </a:solidFill>
              </a:rPr>
              <a:t>Lengauer</a:t>
            </a:r>
            <a:endParaRPr lang="de-DE" sz="1200" dirty="0">
              <a:solidFill>
                <a:srgbClr val="898989"/>
              </a:solidFill>
            </a:endParaRPr>
          </a:p>
          <a:p>
            <a:pPr algn="l">
              <a:lnSpc>
                <a:spcPct val="80000"/>
              </a:lnSpc>
            </a:pPr>
            <a:r>
              <a:rPr lang="de-DE" sz="1200" dirty="0" err="1" smtClean="0">
                <a:solidFill>
                  <a:srgbClr val="898989"/>
                </a:solidFill>
              </a:rPr>
              <a:t>Partly</a:t>
            </a:r>
            <a:r>
              <a:rPr lang="de-DE" sz="1200" dirty="0" smtClean="0">
                <a:solidFill>
                  <a:srgbClr val="898989"/>
                </a:solidFill>
              </a:rPr>
              <a:t> </a:t>
            </a:r>
            <a:r>
              <a:rPr lang="de-DE" sz="1200" dirty="0" err="1" smtClean="0">
                <a:solidFill>
                  <a:srgbClr val="898989"/>
                </a:solidFill>
              </a:rPr>
              <a:t>extracted</a:t>
            </a:r>
            <a:r>
              <a:rPr lang="de-DE" sz="1200" dirty="0" smtClean="0">
                <a:solidFill>
                  <a:srgbClr val="898989"/>
                </a:solidFill>
              </a:rPr>
              <a:t> </a:t>
            </a:r>
            <a:r>
              <a:rPr lang="de-DE" sz="1200" dirty="0" err="1" smtClean="0">
                <a:solidFill>
                  <a:srgbClr val="898989"/>
                </a:solidFill>
              </a:rPr>
              <a:t>from</a:t>
            </a:r>
            <a:r>
              <a:rPr lang="de-DE" sz="1200" dirty="0" smtClean="0">
                <a:solidFill>
                  <a:srgbClr val="898989"/>
                </a:solidFill>
              </a:rPr>
              <a:t> </a:t>
            </a:r>
            <a:r>
              <a:rPr lang="de-DE" sz="1200" dirty="0" err="1" smtClean="0">
                <a:solidFill>
                  <a:srgbClr val="898989"/>
                </a:solidFill>
              </a:rPr>
              <a:t>script</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PD </a:t>
            </a:r>
            <a:r>
              <a:rPr lang="de-DE" sz="1200" dirty="0">
                <a:solidFill>
                  <a:srgbClr val="898989"/>
                </a:solidFill>
              </a:rPr>
              <a:t>Dr. Christian </a:t>
            </a:r>
            <a:r>
              <a:rPr lang="de-DE" sz="1200" dirty="0" smtClean="0">
                <a:solidFill>
                  <a:srgbClr val="898989"/>
                </a:solidFill>
              </a:rPr>
              <a:t>Bachmaier</a:t>
            </a:r>
            <a:endParaRPr lang="de-DE" sz="1200" dirty="0">
              <a:solidFill>
                <a:srgbClr val="898989"/>
              </a:solidFill>
            </a:endParaRPr>
          </a:p>
        </p:txBody>
      </p:sp>
    </p:spTree>
    <p:extLst>
      <p:ext uri="{BB962C8B-B14F-4D97-AF65-F5344CB8AC3E}">
        <p14:creationId xmlns:p14="http://schemas.microsoft.com/office/powerpoint/2010/main" val="331593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p:txBody>
          <a:bodyPr/>
          <a:lstStyle/>
          <a:p>
            <a:r>
              <a:rPr lang="de-DE" dirty="0" smtClean="0"/>
              <a:t>Heap</a:t>
            </a:r>
            <a:endParaRPr lang="de-DE" dirty="0"/>
          </a:p>
        </p:txBody>
      </p:sp>
      <p:sp>
        <p:nvSpPr>
          <p:cNvPr id="3" name="Inhaltsplatzhalter 2"/>
          <p:cNvSpPr>
            <a:spLocks noGrp="1"/>
          </p:cNvSpPr>
          <p:nvPr>
            <p:ph idx="1"/>
          </p:nvPr>
        </p:nvSpPr>
        <p:spPr/>
        <p:txBody>
          <a:bodyPr>
            <a:normAutofit/>
          </a:bodyPr>
          <a:lstStyle/>
          <a:p>
            <a:r>
              <a:rPr lang="de-DE" dirty="0" smtClean="0"/>
              <a:t>Part </a:t>
            </a:r>
            <a:r>
              <a:rPr lang="de-DE" dirty="0" err="1" smtClean="0"/>
              <a:t>of</a:t>
            </a:r>
            <a:r>
              <a:rPr lang="de-DE" dirty="0" smtClean="0"/>
              <a:t> </a:t>
            </a:r>
            <a:r>
              <a:rPr lang="de-DE" dirty="0" err="1" smtClean="0"/>
              <a:t>main</a:t>
            </a:r>
            <a:r>
              <a:rPr lang="de-DE" dirty="0" smtClean="0"/>
              <a:t> </a:t>
            </a:r>
            <a:r>
              <a:rPr lang="de-DE" dirty="0" err="1" smtClean="0"/>
              <a:t>memory</a:t>
            </a:r>
            <a:r>
              <a:rPr lang="de-DE" dirty="0" smtClean="0"/>
              <a:t> </a:t>
            </a:r>
            <a:r>
              <a:rPr lang="de-DE" dirty="0" err="1" smtClean="0"/>
              <a:t>that</a:t>
            </a:r>
            <a:r>
              <a:rPr lang="de-DE" dirty="0" smtClean="0"/>
              <a:t> </a:t>
            </a:r>
            <a:r>
              <a:rPr lang="de-DE" dirty="0" err="1" smtClean="0"/>
              <a:t>stores</a:t>
            </a:r>
            <a:r>
              <a:rPr lang="de-DE" dirty="0" smtClean="0"/>
              <a:t> </a:t>
            </a:r>
            <a:r>
              <a:rPr lang="de-DE" dirty="0" err="1" smtClean="0"/>
              <a:t>objects</a:t>
            </a:r>
            <a:r>
              <a:rPr lang="de-DE" dirty="0" smtClean="0"/>
              <a:t>/</a:t>
            </a:r>
            <a:r>
              <a:rPr lang="de-DE" dirty="0" err="1" smtClean="0"/>
              <a:t>instances</a:t>
            </a:r>
            <a:r>
              <a:rPr lang="de-DE" dirty="0" smtClean="0"/>
              <a:t> </a:t>
            </a:r>
            <a:r>
              <a:rPr lang="de-DE" dirty="0" err="1" smtClean="0"/>
              <a:t>of</a:t>
            </a:r>
            <a:r>
              <a:rPr lang="de-DE" dirty="0" smtClean="0"/>
              <a:t> a </a:t>
            </a:r>
            <a:r>
              <a:rPr lang="de-DE" dirty="0" err="1" smtClean="0"/>
              <a:t>class</a:t>
            </a:r>
            <a:r>
              <a:rPr lang="de-DE" dirty="0" smtClean="0"/>
              <a:t> (i.e., </a:t>
            </a:r>
            <a:r>
              <a:rPr lang="de-DE" dirty="0" err="1" smtClean="0"/>
              <a:t>everything</a:t>
            </a:r>
            <a:r>
              <a:rPr lang="de-DE" dirty="0" smtClean="0"/>
              <a:t> </a:t>
            </a:r>
            <a:r>
              <a:rPr lang="de-DE" dirty="0" err="1" smtClean="0"/>
              <a:t>that</a:t>
            </a:r>
            <a:r>
              <a:rPr lang="de-DE" dirty="0" smtClean="0"/>
              <a:t> </a:t>
            </a:r>
            <a:r>
              <a:rPr lang="de-DE" dirty="0" err="1" smtClean="0"/>
              <a:t>is</a:t>
            </a:r>
            <a:r>
              <a:rPr lang="de-DE" dirty="0" smtClean="0"/>
              <a:t> </a:t>
            </a:r>
            <a:r>
              <a:rPr lang="de-DE" dirty="0" err="1" smtClean="0"/>
              <a:t>created</a:t>
            </a:r>
            <a:r>
              <a:rPr lang="de-DE" dirty="0" smtClean="0"/>
              <a:t> </a:t>
            </a:r>
            <a:r>
              <a:rPr lang="de-DE" dirty="0" err="1" smtClean="0"/>
              <a:t>with</a:t>
            </a:r>
            <a:r>
              <a:rPr lang="de-DE" dirty="0" smtClean="0"/>
              <a:t> </a:t>
            </a:r>
            <a:r>
              <a:rPr lang="de-DE" sz="2400" b="1" dirty="0" err="1" smtClean="0">
                <a:solidFill>
                  <a:srgbClr val="7F0055"/>
                </a:solidFill>
                <a:latin typeface="Consolas" pitchFamily="49" charset="0"/>
              </a:rPr>
              <a:t>new</a:t>
            </a:r>
            <a:r>
              <a:rPr lang="en-US" dirty="0" smtClean="0"/>
              <a:t>)</a:t>
            </a:r>
            <a:endParaRPr lang="en-US" dirty="0"/>
          </a:p>
          <a:p>
            <a:endParaRPr lang="en-US" dirty="0"/>
          </a:p>
          <a:p>
            <a:endParaRPr lang="en-US" dirty="0"/>
          </a:p>
          <a:p>
            <a:endParaRPr lang="en-US" dirty="0"/>
          </a:p>
          <a:p>
            <a:endParaRPr lang="en-US" dirty="0"/>
          </a:p>
          <a:p>
            <a:endParaRPr lang="en-US" dirty="0"/>
          </a:p>
          <a:p>
            <a:r>
              <a:rPr lang="de-DE" dirty="0" smtClean="0"/>
              <a:t>Memory </a:t>
            </a:r>
            <a:r>
              <a:rPr lang="de-DE" dirty="0" err="1" smtClean="0"/>
              <a:t>is</a:t>
            </a:r>
            <a:r>
              <a:rPr lang="de-DE" dirty="0" smtClean="0"/>
              <a:t> </a:t>
            </a:r>
            <a:r>
              <a:rPr lang="de-DE" dirty="0" err="1" smtClean="0"/>
              <a:t>managed</a:t>
            </a:r>
            <a:r>
              <a:rPr lang="de-DE" dirty="0" smtClean="0"/>
              <a:t> </a:t>
            </a:r>
            <a:r>
              <a:rPr lang="de-DE" dirty="0" err="1" smtClean="0"/>
              <a:t>dynamically</a:t>
            </a:r>
            <a:r>
              <a:rPr lang="de-DE" dirty="0" smtClean="0"/>
              <a:t> (</a:t>
            </a:r>
            <a:r>
              <a:rPr lang="de-DE" dirty="0" err="1" smtClean="0"/>
              <a:t>reserving</a:t>
            </a:r>
            <a:r>
              <a:rPr lang="de-DE" dirty="0" smtClean="0"/>
              <a:t> </a:t>
            </a:r>
            <a:r>
              <a:rPr lang="de-DE" dirty="0" err="1" smtClean="0"/>
              <a:t>and</a:t>
            </a:r>
            <a:r>
              <a:rPr lang="de-DE" dirty="0" smtClean="0"/>
              <a:t> </a:t>
            </a:r>
            <a:r>
              <a:rPr lang="de-DE" dirty="0" err="1" smtClean="0"/>
              <a:t>freeing</a:t>
            </a:r>
            <a:r>
              <a:rPr lang="de-DE" dirty="0" smtClean="0"/>
              <a:t> </a:t>
            </a:r>
            <a:r>
              <a:rPr lang="de-DE" dirty="0" err="1" smtClean="0"/>
              <a:t>memory</a:t>
            </a:r>
            <a:r>
              <a:rPr lang="de-DE" dirty="0" smtClean="0"/>
              <a:t>)</a:t>
            </a:r>
          </a:p>
          <a:p>
            <a:pPr lvl="1"/>
            <a:r>
              <a:rPr lang="de-DE" dirty="0" err="1" smtClean="0"/>
              <a:t>No</a:t>
            </a:r>
            <a:r>
              <a:rPr lang="de-DE" dirty="0" smtClean="0"/>
              <a:t> </a:t>
            </a:r>
            <a:r>
              <a:rPr lang="de-DE" dirty="0" err="1" smtClean="0"/>
              <a:t>memory</a:t>
            </a:r>
            <a:r>
              <a:rPr lang="de-DE" dirty="0" smtClean="0"/>
              <a:t> </a:t>
            </a:r>
            <a:r>
              <a:rPr lang="de-DE" dirty="0" err="1" smtClean="0"/>
              <a:t>leaks</a:t>
            </a:r>
            <a:r>
              <a:rPr lang="de-DE" dirty="0" smtClean="0"/>
              <a:t>, so </a:t>
            </a:r>
            <a:r>
              <a:rPr lang="de-DE" dirty="0" err="1" smtClean="0"/>
              <a:t>less</a:t>
            </a:r>
            <a:r>
              <a:rPr lang="de-DE" dirty="0" smtClean="0"/>
              <a:t> </a:t>
            </a:r>
            <a:r>
              <a:rPr lang="de-DE" dirty="0" err="1" smtClean="0"/>
              <a:t>work</a:t>
            </a:r>
            <a:r>
              <a:rPr lang="de-DE" dirty="0" smtClean="0"/>
              <a:t> </a:t>
            </a:r>
            <a:r>
              <a:rPr lang="de-DE" dirty="0" err="1" smtClean="0"/>
              <a:t>and</a:t>
            </a:r>
            <a:r>
              <a:rPr lang="de-DE" dirty="0" smtClean="0"/>
              <a:t> </a:t>
            </a:r>
            <a:r>
              <a:rPr lang="de-DE" dirty="0" err="1" smtClean="0"/>
              <a:t>error-prone</a:t>
            </a:r>
            <a:endParaRPr lang="de-DE" dirty="0"/>
          </a:p>
          <a:p>
            <a:pPr lvl="1"/>
            <a:r>
              <a:rPr lang="de-DE" dirty="0" err="1" smtClean="0"/>
              <a:t>However</a:t>
            </a:r>
            <a:r>
              <a:rPr lang="de-DE" dirty="0" smtClean="0"/>
              <a:t>: </a:t>
            </a:r>
            <a:r>
              <a:rPr lang="de-DE" dirty="0" err="1" smtClean="0"/>
              <a:t>maybe</a:t>
            </a:r>
            <a:r>
              <a:rPr lang="de-DE" dirty="0" smtClean="0"/>
              <a:t> </a:t>
            </a:r>
            <a:r>
              <a:rPr lang="de-DE" dirty="0" err="1" smtClean="0"/>
              <a:t>performance</a:t>
            </a:r>
            <a:r>
              <a:rPr lang="de-DE" dirty="0" smtClean="0"/>
              <a:t> </a:t>
            </a:r>
            <a:r>
              <a:rPr lang="de-DE" dirty="0" err="1" smtClean="0"/>
              <a:t>issues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10</a:t>
            </a:fld>
            <a:endParaRPr lang="de-DE"/>
          </a:p>
        </p:txBody>
      </p:sp>
      <p:sp>
        <p:nvSpPr>
          <p:cNvPr id="4" name="Rechteck 3"/>
          <p:cNvSpPr>
            <a:spLocks noChangeArrowheads="1"/>
          </p:cNvSpPr>
          <p:nvPr/>
        </p:nvSpPr>
        <p:spPr bwMode="auto">
          <a:xfrm>
            <a:off x="4079353" y="2936875"/>
            <a:ext cx="6985000"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picard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(„Jean-Luc“, „Picard“); </a:t>
            </a:r>
            <a:endParaRPr lang="de-DE" dirty="0">
              <a:latin typeface="Calibri" pitchFamily="34" charset="0"/>
            </a:endParaRPr>
          </a:p>
        </p:txBody>
      </p:sp>
      <p:pic>
        <p:nvPicPr>
          <p:cNvPr id="5"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8688288" y="188640"/>
            <a:ext cx="1728192" cy="1152128"/>
          </a:xfrm>
          <a:prstGeom prst="rect">
            <a:avLst/>
          </a:prstGeom>
          <a:ln>
            <a:noFill/>
          </a:ln>
          <a:effectLst>
            <a:softEdge rad="112500"/>
          </a:effectLst>
          <a:extLst/>
        </p:spPr>
      </p:pic>
      <p:sp>
        <p:nvSpPr>
          <p:cNvPr id="6" name="Rechteck 5"/>
          <p:cNvSpPr/>
          <p:nvPr/>
        </p:nvSpPr>
        <p:spPr>
          <a:xfrm>
            <a:off x="7349752" y="3429000"/>
            <a:ext cx="2202632" cy="936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2774" name="Rechteck 6"/>
          <p:cNvSpPr>
            <a:spLocks noChangeArrowheads="1"/>
          </p:cNvSpPr>
          <p:nvPr/>
        </p:nvSpPr>
        <p:spPr bwMode="auto">
          <a:xfrm>
            <a:off x="10421415" y="3649145"/>
            <a:ext cx="677863" cy="369888"/>
          </a:xfrm>
          <a:prstGeom prst="rect">
            <a:avLst/>
          </a:prstGeom>
          <a:noFill/>
          <a:ln w="9525">
            <a:noFill/>
            <a:miter lim="800000"/>
            <a:headEnd/>
            <a:tailEnd/>
          </a:ln>
        </p:spPr>
        <p:txBody>
          <a:bodyPr wrap="none">
            <a:spAutoFit/>
          </a:bodyPr>
          <a:lstStyle/>
          <a:p>
            <a:r>
              <a:rPr lang="en-US" dirty="0">
                <a:latin typeface="Calibri" pitchFamily="34" charset="0"/>
              </a:rPr>
              <a:t>Heap</a:t>
            </a:r>
            <a:endParaRPr lang="de-DE" dirty="0">
              <a:latin typeface="Calibri" pitchFamily="34" charset="0"/>
            </a:endParaRPr>
          </a:p>
        </p:txBody>
      </p:sp>
      <p:sp>
        <p:nvSpPr>
          <p:cNvPr id="8" name="Rechteck 7"/>
          <p:cNvSpPr/>
          <p:nvPr/>
        </p:nvSpPr>
        <p:spPr>
          <a:xfrm>
            <a:off x="7494215" y="3544887"/>
            <a:ext cx="869031"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rgbClr val="000000"/>
                </a:solidFill>
                <a:latin typeface="Consolas" pitchFamily="49" charset="0"/>
              </a:rPr>
              <a:t>Jean-Luc</a:t>
            </a:r>
            <a:endParaRPr lang="de-DE" sz="1200" dirty="0">
              <a:solidFill>
                <a:schemeClr val="tx1"/>
              </a:solidFill>
            </a:endParaRPr>
          </a:p>
          <a:p>
            <a:pPr fontAlgn="auto">
              <a:spcBef>
                <a:spcPts val="0"/>
              </a:spcBef>
              <a:spcAft>
                <a:spcPts val="0"/>
              </a:spcAft>
              <a:defRPr/>
            </a:pPr>
            <a:r>
              <a:rPr lang="de-DE" sz="1200" dirty="0" smtClean="0">
                <a:solidFill>
                  <a:schemeClr val="tx1"/>
                </a:solidFill>
              </a:rPr>
              <a:t>Picard</a:t>
            </a:r>
            <a:endParaRPr lang="de-DE" sz="1200" dirty="0">
              <a:solidFill>
                <a:schemeClr val="tx1"/>
              </a:solidFill>
            </a:endParaRPr>
          </a:p>
          <a:p>
            <a:pPr fontAlgn="auto">
              <a:spcBef>
                <a:spcPts val="0"/>
              </a:spcBef>
              <a:spcAft>
                <a:spcPts val="0"/>
              </a:spcAft>
              <a:defRPr/>
            </a:pPr>
            <a:r>
              <a:rPr lang="de-DE" sz="1200" dirty="0">
                <a:solidFill>
                  <a:schemeClr val="tx1"/>
                </a:solidFill>
              </a:rPr>
              <a:t>0</a:t>
            </a:r>
          </a:p>
        </p:txBody>
      </p:sp>
      <p:cxnSp>
        <p:nvCxnSpPr>
          <p:cNvPr id="10" name="Gerade Verbindung mit Pfeil 9"/>
          <p:cNvCxnSpPr/>
          <p:nvPr/>
        </p:nvCxnSpPr>
        <p:spPr>
          <a:xfrm>
            <a:off x="5807968" y="3306762"/>
            <a:ext cx="1686247" cy="2381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hteck 10"/>
          <p:cNvSpPr>
            <a:spLocks noChangeArrowheads="1"/>
          </p:cNvSpPr>
          <p:nvPr/>
        </p:nvSpPr>
        <p:spPr bwMode="auto">
          <a:xfrm>
            <a:off x="4114278" y="4408486"/>
            <a:ext cx="6985000" cy="369332"/>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(„Benjamin“, „Sisko“,</a:t>
            </a:r>
            <a:r>
              <a:rPr lang="de-DE" dirty="0">
                <a:solidFill>
                  <a:srgbClr val="000000"/>
                </a:solidFill>
                <a:latin typeface="Consolas" pitchFamily="49" charset="0"/>
              </a:rPr>
              <a:t>99); </a:t>
            </a:r>
            <a:endParaRPr lang="de-DE" dirty="0">
              <a:latin typeface="Calibri" pitchFamily="34" charset="0"/>
            </a:endParaRPr>
          </a:p>
        </p:txBody>
      </p:sp>
      <p:sp>
        <p:nvSpPr>
          <p:cNvPr id="13" name="Rechteck 12"/>
          <p:cNvSpPr/>
          <p:nvPr/>
        </p:nvSpPr>
        <p:spPr>
          <a:xfrm>
            <a:off x="8440679" y="3544887"/>
            <a:ext cx="944562"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chemeClr val="tx1"/>
                </a:solidFill>
              </a:rPr>
              <a:t>Prof</a:t>
            </a:r>
          </a:p>
          <a:p>
            <a:pPr fontAlgn="auto">
              <a:spcBef>
                <a:spcPts val="0"/>
              </a:spcBef>
              <a:spcAft>
                <a:spcPts val="0"/>
              </a:spcAft>
              <a:defRPr/>
            </a:pPr>
            <a:r>
              <a:rPr lang="de-DE" sz="1200" dirty="0" err="1" smtClean="0">
                <a:solidFill>
                  <a:schemeClr val="tx1"/>
                </a:solidFill>
              </a:rPr>
              <a:t>Sprout</a:t>
            </a:r>
            <a:endParaRPr lang="de-DE" sz="1200" dirty="0">
              <a:solidFill>
                <a:schemeClr val="tx1"/>
              </a:solidFill>
            </a:endParaRPr>
          </a:p>
          <a:p>
            <a:pPr fontAlgn="auto">
              <a:spcBef>
                <a:spcPts val="0"/>
              </a:spcBef>
              <a:spcAft>
                <a:spcPts val="0"/>
              </a:spcAft>
              <a:defRPr/>
            </a:pPr>
            <a:r>
              <a:rPr lang="de-DE" sz="1200" dirty="0">
                <a:solidFill>
                  <a:schemeClr val="tx1"/>
                </a:solidFill>
              </a:rPr>
              <a:t>99</a:t>
            </a:r>
          </a:p>
        </p:txBody>
      </p:sp>
      <p:cxnSp>
        <p:nvCxnSpPr>
          <p:cNvPr id="14" name="Gerade Verbindung mit Pfeil 13"/>
          <p:cNvCxnSpPr/>
          <p:nvPr/>
        </p:nvCxnSpPr>
        <p:spPr>
          <a:xfrm flipV="1">
            <a:off x="5807968" y="4265611"/>
            <a:ext cx="2305223" cy="272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hteck 17"/>
          <p:cNvSpPr>
            <a:spLocks noChangeArrowheads="1"/>
          </p:cNvSpPr>
          <p:nvPr/>
        </p:nvSpPr>
        <p:spPr bwMode="auto">
          <a:xfrm>
            <a:off x="4079353" y="3608386"/>
            <a:ext cx="3223959" cy="369332"/>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caption</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dirty="0" err="1">
                <a:solidFill>
                  <a:srgbClr val="000000"/>
                </a:solidFill>
                <a:latin typeface="Consolas" pitchFamily="49" charset="0"/>
              </a:rPr>
              <a:t>picard</a:t>
            </a:r>
            <a:r>
              <a:rPr lang="de-DE" dirty="0">
                <a:solidFill>
                  <a:srgbClr val="000000"/>
                </a:solidFill>
                <a:latin typeface="Consolas" pitchFamily="49" charset="0"/>
              </a:rPr>
              <a:t>;</a:t>
            </a:r>
            <a:endParaRPr lang="de-DE" dirty="0">
              <a:latin typeface="Calibri" pitchFamily="34" charset="0"/>
            </a:endParaRPr>
          </a:p>
        </p:txBody>
      </p:sp>
      <p:cxnSp>
        <p:nvCxnSpPr>
          <p:cNvPr id="19" name="Gerade Verbindung mit Pfeil 18"/>
          <p:cNvCxnSpPr/>
          <p:nvPr/>
        </p:nvCxnSpPr>
        <p:spPr>
          <a:xfrm flipV="1">
            <a:off x="5304904" y="3608387"/>
            <a:ext cx="1871663" cy="1444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el 1"/>
          <p:cNvSpPr>
            <a:spLocks noGrp="1"/>
          </p:cNvSpPr>
          <p:nvPr>
            <p:ph type="title"/>
          </p:nvPr>
        </p:nvSpPr>
        <p:spPr/>
        <p:txBody>
          <a:bodyPr/>
          <a:lstStyle/>
          <a:p>
            <a:r>
              <a:rPr lang="de-DE" dirty="0" smtClean="0"/>
              <a:t>References</a:t>
            </a:r>
            <a:endParaRPr lang="de-DE" dirty="0"/>
          </a:p>
        </p:txBody>
      </p:sp>
      <p:sp>
        <p:nvSpPr>
          <p:cNvPr id="3" name="Inhaltsplatzhalter 2"/>
          <p:cNvSpPr>
            <a:spLocks noGrp="1"/>
          </p:cNvSpPr>
          <p:nvPr>
            <p:ph idx="1"/>
          </p:nvPr>
        </p:nvSpPr>
        <p:spPr/>
        <p:txBody>
          <a:bodyPr rtlCol="0"/>
          <a:lstStyle/>
          <a:p>
            <a:pPr fontAlgn="auto">
              <a:spcAft>
                <a:spcPts val="0"/>
              </a:spcAft>
              <a:buFont typeface="Arial" panose="020B0604020202020204" pitchFamily="34" charset="0"/>
              <a:buChar char="•"/>
              <a:defRPr/>
            </a:pPr>
            <a:r>
              <a:rPr lang="de-DE" dirty="0" smtClean="0"/>
              <a:t>Variable </a:t>
            </a:r>
            <a:r>
              <a:rPr lang="de-DE" dirty="0" err="1" smtClean="0"/>
              <a:t>with</a:t>
            </a:r>
            <a:r>
              <a:rPr lang="de-DE" dirty="0" smtClean="0"/>
              <a:t> </a:t>
            </a:r>
            <a:r>
              <a:rPr lang="de-DE" dirty="0" err="1" smtClean="0"/>
              <a:t>class</a:t>
            </a:r>
            <a:r>
              <a:rPr lang="de-DE" dirty="0" smtClean="0"/>
              <a:t> type </a:t>
            </a:r>
            <a:r>
              <a:rPr lang="de-DE" dirty="0" err="1" smtClean="0"/>
              <a:t>holds</a:t>
            </a:r>
            <a:r>
              <a:rPr lang="de-DE" dirty="0" smtClean="0"/>
              <a:t> a </a:t>
            </a:r>
            <a:r>
              <a:rPr lang="de-DE" dirty="0" err="1" smtClean="0"/>
              <a:t>reference</a:t>
            </a:r>
            <a:r>
              <a:rPr lang="de-DE" dirty="0" smtClean="0"/>
              <a:t> </a:t>
            </a:r>
            <a:r>
              <a:rPr lang="de-DE" dirty="0" err="1" smtClean="0"/>
              <a:t>to</a:t>
            </a:r>
            <a:r>
              <a:rPr lang="de-DE" dirty="0" smtClean="0"/>
              <a:t> an </a:t>
            </a:r>
            <a:r>
              <a:rPr lang="de-DE" dirty="0" err="1" smtClean="0"/>
              <a:t>object</a:t>
            </a:r>
            <a:endParaRPr lang="de-DE" dirty="0"/>
          </a:p>
          <a:p>
            <a:pPr marL="0" indent="0" fontAlgn="auto">
              <a:spcAft>
                <a:spcPts val="0"/>
              </a:spcAft>
              <a:buNone/>
              <a:defRPr/>
            </a:pPr>
            <a:r>
              <a:rPr lang="de-DE" sz="2000" dirty="0">
                <a:solidFill>
                  <a:srgbClr val="000000"/>
                </a:solidFill>
                <a:highlight>
                  <a:srgbClr val="E8F2FE"/>
                </a:highlight>
                <a:latin typeface="Consolas"/>
              </a:rPr>
              <a:t>	</a:t>
            </a:r>
            <a:endParaRPr lang="de-DE" dirty="0"/>
          </a:p>
        </p:txBody>
      </p:sp>
      <p:sp>
        <p:nvSpPr>
          <p:cNvPr id="31" name="Foliennummernplatzhalter 30"/>
          <p:cNvSpPr>
            <a:spLocks noGrp="1"/>
          </p:cNvSpPr>
          <p:nvPr>
            <p:ph type="sldNum" sz="quarter" idx="12"/>
          </p:nvPr>
        </p:nvSpPr>
        <p:spPr/>
        <p:txBody>
          <a:bodyPr/>
          <a:lstStyle/>
          <a:p>
            <a:pPr>
              <a:defRPr/>
            </a:pPr>
            <a:fld id="{DB6532E1-7675-4FAE-981B-69C6208DF662}" type="slidenum">
              <a:rPr lang="de-DE"/>
              <a:pPr>
                <a:defRPr/>
              </a:pPr>
              <a:t>11</a:t>
            </a:fld>
            <a:endParaRPr lang="de-DE"/>
          </a:p>
        </p:txBody>
      </p:sp>
      <p:sp>
        <p:nvSpPr>
          <p:cNvPr id="31747" name="Rechteck 4"/>
          <p:cNvSpPr>
            <a:spLocks noChangeArrowheads="1"/>
          </p:cNvSpPr>
          <p:nvPr/>
        </p:nvSpPr>
        <p:spPr bwMode="auto">
          <a:xfrm>
            <a:off x="4679951" y="2618797"/>
            <a:ext cx="6960665"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kathryn</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"Kathryn"</a:t>
            </a:r>
            <a:r>
              <a:rPr lang="de-DE" dirty="0" smtClean="0">
                <a:solidFill>
                  <a:srgbClr val="000000"/>
                </a:solidFill>
                <a:latin typeface="Consolas" pitchFamily="49" charset="0"/>
              </a:rPr>
              <a:t>,</a:t>
            </a:r>
            <a:r>
              <a:rPr lang="de-DE" dirty="0">
                <a:solidFill>
                  <a:srgbClr val="2A00FF"/>
                </a:solidFill>
                <a:latin typeface="Consolas" pitchFamily="49" charset="0"/>
              </a:rPr>
              <a:t> </a:t>
            </a:r>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p:txBody>
      </p:sp>
      <p:sp>
        <p:nvSpPr>
          <p:cNvPr id="6" name="Rechteck 5"/>
          <p:cNvSpPr/>
          <p:nvPr/>
        </p:nvSpPr>
        <p:spPr>
          <a:xfrm>
            <a:off x="8039101" y="3938803"/>
            <a:ext cx="2808287" cy="1871662"/>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7" name="Rechteck 6"/>
          <p:cNvSpPr/>
          <p:nvPr/>
        </p:nvSpPr>
        <p:spPr>
          <a:xfrm>
            <a:off x="1871664" y="34290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Textfeld 7"/>
          <p:cNvSpPr txBox="1">
            <a:spLocks noChangeArrowheads="1"/>
          </p:cNvSpPr>
          <p:nvPr/>
        </p:nvSpPr>
        <p:spPr bwMode="auto">
          <a:xfrm>
            <a:off x="1939926" y="2516189"/>
            <a:ext cx="2018630" cy="923330"/>
          </a:xfrm>
          <a:prstGeom prst="rect">
            <a:avLst/>
          </a:prstGeom>
          <a:noFill/>
          <a:ln w="9525">
            <a:noFill/>
            <a:miter lim="800000"/>
            <a:headEnd/>
            <a:tailEnd/>
          </a:ln>
        </p:spPr>
        <p:txBody>
          <a:bodyPr wrap="none">
            <a:spAutoFit/>
          </a:bodyPr>
          <a:lstStyle/>
          <a:p>
            <a:r>
              <a:rPr lang="de-DE" dirty="0" smtClean="0">
                <a:latin typeface="Calibri" pitchFamily="34" charset="0"/>
              </a:rPr>
              <a:t>Variables: </a:t>
            </a:r>
            <a:endParaRPr lang="de-DE" dirty="0">
              <a:latin typeface="Calibri" pitchFamily="34" charset="0"/>
            </a:endParaRPr>
          </a:p>
          <a:p>
            <a:r>
              <a:rPr lang="de-DE" dirty="0" smtClean="0">
                <a:latin typeface="Calibri" pitchFamily="34" charset="0"/>
              </a:rPr>
              <a:t>Store </a:t>
            </a:r>
            <a:r>
              <a:rPr lang="de-DE" dirty="0" err="1" smtClean="0">
                <a:latin typeface="Calibri" pitchFamily="34" charset="0"/>
              </a:rPr>
              <a:t>references</a:t>
            </a:r>
            <a:r>
              <a:rPr lang="de-DE" dirty="0" smtClean="0">
                <a:latin typeface="Calibri" pitchFamily="34" charset="0"/>
              </a:rPr>
              <a:t> </a:t>
            </a:r>
            <a:r>
              <a:rPr lang="de-DE" dirty="0" err="1" smtClean="0">
                <a:latin typeface="Calibri" pitchFamily="34" charset="0"/>
              </a:rPr>
              <a:t>of</a:t>
            </a:r>
            <a:r>
              <a:rPr lang="de-DE" dirty="0" smtClean="0">
                <a:latin typeface="Calibri" pitchFamily="34" charset="0"/>
              </a:rPr>
              <a:t> </a:t>
            </a:r>
            <a:endParaRPr lang="de-DE" dirty="0">
              <a:latin typeface="Calibri" pitchFamily="34" charset="0"/>
            </a:endParaRPr>
          </a:p>
          <a:p>
            <a:r>
              <a:rPr lang="de-DE" dirty="0" err="1" smtClean="0">
                <a:latin typeface="Calibri" pitchFamily="34" charset="0"/>
              </a:rPr>
              <a:t>complex</a:t>
            </a:r>
            <a:r>
              <a:rPr lang="de-DE" dirty="0" smtClean="0">
                <a:latin typeface="Calibri" pitchFamily="34" charset="0"/>
              </a:rPr>
              <a:t> </a:t>
            </a:r>
            <a:r>
              <a:rPr lang="de-DE" dirty="0" err="1" smtClean="0">
                <a:latin typeface="Calibri" pitchFamily="34" charset="0"/>
              </a:rPr>
              <a:t>data</a:t>
            </a:r>
            <a:r>
              <a:rPr lang="de-DE" dirty="0" smtClean="0">
                <a:latin typeface="Calibri" pitchFamily="34" charset="0"/>
              </a:rPr>
              <a:t> </a:t>
            </a:r>
            <a:r>
              <a:rPr lang="de-DE" dirty="0" err="1" smtClean="0">
                <a:latin typeface="Calibri" pitchFamily="34" charset="0"/>
              </a:rPr>
              <a:t>types</a:t>
            </a:r>
            <a:endParaRPr lang="de-DE" dirty="0">
              <a:latin typeface="Calibri" pitchFamily="34" charset="0"/>
            </a:endParaRPr>
          </a:p>
        </p:txBody>
      </p:sp>
      <p:sp>
        <p:nvSpPr>
          <p:cNvPr id="9" name="Textfeld 8"/>
          <p:cNvSpPr txBox="1">
            <a:spLocks noChangeArrowheads="1"/>
          </p:cNvSpPr>
          <p:nvPr/>
        </p:nvSpPr>
        <p:spPr bwMode="auto">
          <a:xfrm>
            <a:off x="8039101" y="3559390"/>
            <a:ext cx="739305" cy="369332"/>
          </a:xfrm>
          <a:prstGeom prst="rect">
            <a:avLst/>
          </a:prstGeom>
          <a:noFill/>
          <a:ln w="9525">
            <a:noFill/>
            <a:miter lim="800000"/>
            <a:headEnd/>
            <a:tailEnd/>
          </a:ln>
        </p:spPr>
        <p:txBody>
          <a:bodyPr wrap="none">
            <a:spAutoFit/>
          </a:bodyPr>
          <a:lstStyle/>
          <a:p>
            <a:r>
              <a:rPr lang="de-DE" dirty="0">
                <a:latin typeface="Calibri" pitchFamily="34" charset="0"/>
              </a:rPr>
              <a:t>Heap:</a:t>
            </a:r>
          </a:p>
        </p:txBody>
      </p:sp>
      <p:sp>
        <p:nvSpPr>
          <p:cNvPr id="10" name="Textfeld 9"/>
          <p:cNvSpPr txBox="1">
            <a:spLocks noChangeArrowheads="1"/>
          </p:cNvSpPr>
          <p:nvPr/>
        </p:nvSpPr>
        <p:spPr bwMode="auto">
          <a:xfrm>
            <a:off x="8134351" y="4043579"/>
            <a:ext cx="1324402" cy="923330"/>
          </a:xfrm>
          <a:prstGeom prst="rect">
            <a:avLst/>
          </a:prstGeom>
          <a:noFill/>
          <a:ln w="9525">
            <a:noFill/>
            <a:miter lim="800000"/>
            <a:headEnd/>
            <a:tailEnd/>
          </a:ln>
        </p:spPr>
        <p:txBody>
          <a:bodyPr wrap="none">
            <a:spAutoFit/>
          </a:bodyPr>
          <a:lstStyle/>
          <a:p>
            <a:r>
              <a:rPr lang="de-DE" dirty="0" smtClean="0">
                <a:solidFill>
                  <a:srgbClr val="2A00FF"/>
                </a:solidFill>
                <a:latin typeface="Consolas" pitchFamily="49" charset="0"/>
              </a:rPr>
              <a:t>"Kathryn"</a:t>
            </a:r>
            <a:endParaRPr lang="de-DE" dirty="0">
              <a:solidFill>
                <a:srgbClr val="000000"/>
              </a:solidFill>
              <a:latin typeface="Consolas" pitchFamily="49" charset="0"/>
            </a:endParaRPr>
          </a:p>
          <a:p>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endParaRPr lang="de-DE" dirty="0">
              <a:solidFill>
                <a:srgbClr val="2A00FF"/>
              </a:solidFill>
              <a:latin typeface="Consolas" pitchFamily="49" charset="0"/>
            </a:endParaRPr>
          </a:p>
          <a:p>
            <a:r>
              <a:rPr lang="de-DE" dirty="0">
                <a:latin typeface="Calibri" pitchFamily="34" charset="0"/>
              </a:rPr>
              <a:t>0</a:t>
            </a:r>
          </a:p>
        </p:txBody>
      </p:sp>
      <p:sp>
        <p:nvSpPr>
          <p:cNvPr id="11" name="Rechteck 10"/>
          <p:cNvSpPr>
            <a:spLocks noChangeArrowheads="1"/>
          </p:cNvSpPr>
          <p:nvPr/>
        </p:nvSpPr>
        <p:spPr bwMode="auto">
          <a:xfrm>
            <a:off x="2135188" y="3490914"/>
            <a:ext cx="1071127" cy="369332"/>
          </a:xfrm>
          <a:prstGeom prst="rect">
            <a:avLst/>
          </a:prstGeom>
          <a:noFill/>
          <a:ln w="9525">
            <a:noFill/>
            <a:miter lim="800000"/>
            <a:headEnd/>
            <a:tailEnd/>
          </a:ln>
        </p:spPr>
        <p:txBody>
          <a:bodyPr wrap="none">
            <a:spAutoFit/>
          </a:bodyPr>
          <a:lstStyle/>
          <a:p>
            <a:r>
              <a:rPr lang="de-DE" dirty="0" err="1" smtClean="0">
                <a:solidFill>
                  <a:srgbClr val="000000"/>
                </a:solidFill>
                <a:latin typeface="Consolas" pitchFamily="49" charset="0"/>
              </a:rPr>
              <a:t>kathryn</a:t>
            </a:r>
            <a:endParaRPr lang="de-DE" dirty="0">
              <a:latin typeface="Calibri" pitchFamily="34" charset="0"/>
            </a:endParaRPr>
          </a:p>
        </p:txBody>
      </p:sp>
      <p:cxnSp>
        <p:nvCxnSpPr>
          <p:cNvPr id="13" name="Gerade Verbindung mit Pfeil 12"/>
          <p:cNvCxnSpPr>
            <a:stCxn id="7" idx="3"/>
          </p:cNvCxnSpPr>
          <p:nvPr/>
        </p:nvCxnSpPr>
        <p:spPr>
          <a:xfrm>
            <a:off x="4679951" y="3675858"/>
            <a:ext cx="3359150" cy="3677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hteck 13"/>
          <p:cNvSpPr>
            <a:spLocks noChangeArrowheads="1"/>
          </p:cNvSpPr>
          <p:nvPr/>
        </p:nvSpPr>
        <p:spPr bwMode="auto">
          <a:xfrm>
            <a:off x="1912939" y="4200525"/>
            <a:ext cx="2767012"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x = </a:t>
            </a:r>
            <a:r>
              <a:rPr lang="de-DE" dirty="0" err="1">
                <a:solidFill>
                  <a:srgbClr val="000000"/>
                </a:solidFill>
                <a:latin typeface="Consolas" pitchFamily="49" charset="0"/>
              </a:rPr>
              <a:t>kathryn</a:t>
            </a:r>
            <a:r>
              <a:rPr lang="de-DE" dirty="0">
                <a:solidFill>
                  <a:srgbClr val="000000"/>
                </a:solidFill>
                <a:latin typeface="Consolas" pitchFamily="49" charset="0"/>
              </a:rPr>
              <a:t>;</a:t>
            </a:r>
          </a:p>
        </p:txBody>
      </p:sp>
      <p:sp>
        <p:nvSpPr>
          <p:cNvPr id="15" name="Rechteck 14"/>
          <p:cNvSpPr/>
          <p:nvPr/>
        </p:nvSpPr>
        <p:spPr>
          <a:xfrm>
            <a:off x="1871664" y="46228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6" name="Gerade Verbindung mit Pfeil 15"/>
          <p:cNvCxnSpPr>
            <a:stCxn id="15" idx="3"/>
          </p:cNvCxnSpPr>
          <p:nvPr/>
        </p:nvCxnSpPr>
        <p:spPr>
          <a:xfrm flipV="1">
            <a:off x="4679951" y="4200525"/>
            <a:ext cx="3359150" cy="6691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hteck 16"/>
          <p:cNvSpPr>
            <a:spLocks noChangeArrowheads="1"/>
          </p:cNvSpPr>
          <p:nvPr/>
        </p:nvSpPr>
        <p:spPr bwMode="auto">
          <a:xfrm>
            <a:off x="2135188" y="4684714"/>
            <a:ext cx="311150" cy="369887"/>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x</a:t>
            </a:r>
            <a:endParaRPr lang="de-DE" dirty="0">
              <a:latin typeface="Calibri" pitchFamily="34" charset="0"/>
            </a:endParaRPr>
          </a:p>
        </p:txBody>
      </p:sp>
      <p:sp>
        <p:nvSpPr>
          <p:cNvPr id="19" name="Rechteck 18"/>
          <p:cNvSpPr>
            <a:spLocks noChangeArrowheads="1"/>
          </p:cNvSpPr>
          <p:nvPr/>
        </p:nvSpPr>
        <p:spPr bwMode="auto">
          <a:xfrm>
            <a:off x="1865314" y="5580064"/>
            <a:ext cx="6391275"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yyy</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a:solidFill>
                  <a:srgbClr val="2A00FF"/>
                </a:solidFill>
                <a:latin typeface="Consolas" pitchFamily="49" charset="0"/>
              </a:rPr>
              <a:t>"y"</a:t>
            </a:r>
            <a:r>
              <a:rPr lang="de-DE" dirty="0">
                <a:solidFill>
                  <a:srgbClr val="000000"/>
                </a:solidFill>
                <a:latin typeface="Consolas" pitchFamily="49" charset="0"/>
              </a:rPr>
              <a:t>,</a:t>
            </a:r>
            <a:r>
              <a:rPr lang="de-DE" dirty="0">
                <a:solidFill>
                  <a:srgbClr val="2A00FF"/>
                </a:solidFill>
                <a:latin typeface="Consolas" pitchFamily="49" charset="0"/>
              </a:rPr>
              <a:t>"</a:t>
            </a:r>
            <a:r>
              <a:rPr lang="de-DE" dirty="0" err="1">
                <a:solidFill>
                  <a:srgbClr val="2A00FF"/>
                </a:solidFill>
                <a:latin typeface="Consolas" pitchFamily="49" charset="0"/>
              </a:rPr>
              <a:t>yx</a:t>
            </a:r>
            <a:r>
              <a:rPr lang="de-DE" dirty="0">
                <a:solidFill>
                  <a:srgbClr val="2A00FF"/>
                </a:solidFill>
                <a:latin typeface="Consolas" pitchFamily="49" charset="0"/>
              </a:rPr>
              <a:t>"</a:t>
            </a:r>
            <a:r>
              <a:rPr lang="de-DE" dirty="0">
                <a:solidFill>
                  <a:srgbClr val="000000"/>
                </a:solidFill>
                <a:latin typeface="Consolas" pitchFamily="49" charset="0"/>
              </a:rPr>
              <a:t>);</a:t>
            </a:r>
          </a:p>
        </p:txBody>
      </p:sp>
      <p:sp>
        <p:nvSpPr>
          <p:cNvPr id="20" name="Rechteck 19"/>
          <p:cNvSpPr/>
          <p:nvPr/>
        </p:nvSpPr>
        <p:spPr>
          <a:xfrm>
            <a:off x="1871664" y="594995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a:spLocks noChangeArrowheads="1"/>
          </p:cNvSpPr>
          <p:nvPr/>
        </p:nvSpPr>
        <p:spPr bwMode="auto">
          <a:xfrm>
            <a:off x="2135188" y="6011864"/>
            <a:ext cx="565150" cy="369887"/>
          </a:xfrm>
          <a:prstGeom prst="rect">
            <a:avLst/>
          </a:prstGeom>
          <a:noFill/>
          <a:ln w="9525">
            <a:noFill/>
            <a:miter lim="800000"/>
            <a:headEnd/>
            <a:tailEnd/>
          </a:ln>
        </p:spPr>
        <p:txBody>
          <a:bodyPr wrap="none">
            <a:spAutoFit/>
          </a:bodyPr>
          <a:lstStyle/>
          <a:p>
            <a:r>
              <a:rPr lang="de-DE">
                <a:solidFill>
                  <a:srgbClr val="000000"/>
                </a:solidFill>
                <a:latin typeface="Consolas" pitchFamily="49" charset="0"/>
              </a:rPr>
              <a:t>yyy</a:t>
            </a:r>
            <a:endParaRPr lang="de-DE">
              <a:latin typeface="Calibri" pitchFamily="34" charset="0"/>
            </a:endParaRPr>
          </a:p>
        </p:txBody>
      </p:sp>
      <p:cxnSp>
        <p:nvCxnSpPr>
          <p:cNvPr id="22" name="Gerade Verbindung mit Pfeil 21"/>
          <p:cNvCxnSpPr>
            <a:stCxn id="20" idx="3"/>
          </p:cNvCxnSpPr>
          <p:nvPr/>
        </p:nvCxnSpPr>
        <p:spPr>
          <a:xfrm flipV="1">
            <a:off x="4679951" y="5373216"/>
            <a:ext cx="3144241" cy="8235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a:spLocks noChangeArrowheads="1"/>
          </p:cNvSpPr>
          <p:nvPr/>
        </p:nvSpPr>
        <p:spPr bwMode="auto">
          <a:xfrm>
            <a:off x="8113712" y="4910354"/>
            <a:ext cx="692150" cy="923925"/>
          </a:xfrm>
          <a:prstGeom prst="rect">
            <a:avLst/>
          </a:prstGeom>
          <a:noFill/>
          <a:ln w="9525">
            <a:noFill/>
            <a:miter lim="800000"/>
            <a:headEnd/>
            <a:tailEnd/>
          </a:ln>
        </p:spPr>
        <p:txBody>
          <a:bodyPr wrap="none">
            <a:spAutoFit/>
          </a:bodyPr>
          <a:lstStyle/>
          <a:p>
            <a:r>
              <a:rPr lang="de-DE">
                <a:solidFill>
                  <a:srgbClr val="2A00FF"/>
                </a:solidFill>
                <a:latin typeface="Consolas" pitchFamily="49" charset="0"/>
              </a:rPr>
              <a:t>"y"</a:t>
            </a:r>
            <a:endParaRPr lang="de-DE">
              <a:solidFill>
                <a:srgbClr val="000000"/>
              </a:solidFill>
              <a:latin typeface="Consolas" pitchFamily="49" charset="0"/>
            </a:endParaRPr>
          </a:p>
          <a:p>
            <a:r>
              <a:rPr lang="de-DE">
                <a:solidFill>
                  <a:srgbClr val="2A00FF"/>
                </a:solidFill>
                <a:latin typeface="Consolas" pitchFamily="49" charset="0"/>
              </a:rPr>
              <a:t>"yx"</a:t>
            </a:r>
          </a:p>
          <a:p>
            <a:r>
              <a:rPr lang="de-DE">
                <a:latin typeface="Calibri" pitchFamily="34" charset="0"/>
              </a:rPr>
              <a:t>0</a:t>
            </a:r>
          </a:p>
        </p:txBody>
      </p:sp>
      <p:cxnSp>
        <p:nvCxnSpPr>
          <p:cNvPr id="28" name="Gerade Verbindung mit Pfeil 27"/>
          <p:cNvCxnSpPr>
            <a:endCxn id="6" idx="0"/>
          </p:cNvCxnSpPr>
          <p:nvPr/>
        </p:nvCxnSpPr>
        <p:spPr>
          <a:xfrm>
            <a:off x="6196013" y="3000527"/>
            <a:ext cx="3247232" cy="9382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4" grpId="0"/>
      <p:bldP spid="15" grpId="0" animBg="1"/>
      <p:bldP spid="17" grpId="0"/>
      <p:bldP spid="19" grpId="0"/>
      <p:bldP spid="20" grpId="0" animBg="1"/>
      <p:bldP spid="21"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a:t>Recap</a:t>
            </a:r>
            <a:r>
              <a:rPr lang="de-DE" dirty="0"/>
              <a:t>: </a:t>
            </a:r>
            <a:r>
              <a:rPr lang="de-DE" dirty="0" err="1" smtClean="0"/>
              <a:t>Comparison</a:t>
            </a:r>
            <a:r>
              <a:rPr lang="de-DE" dirty="0" smtClean="0"/>
              <a:t> </a:t>
            </a:r>
            <a:r>
              <a:rPr lang="de-DE" dirty="0" err="1" smtClean="0"/>
              <a:t>of</a:t>
            </a:r>
            <a:r>
              <a:rPr lang="de-DE" dirty="0" smtClean="0"/>
              <a:t> Strings</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 </a:t>
            </a:r>
            <a:r>
              <a:rPr lang="de-DE" dirty="0" err="1" smtClean="0"/>
              <a:t>returns</a:t>
            </a:r>
            <a:r>
              <a:rPr lang="de-DE" dirty="0" smtClean="0"/>
              <a:t> </a:t>
            </a:r>
            <a:r>
              <a:rPr lang="de-DE" b="1" dirty="0" err="1" smtClean="0">
                <a:solidFill>
                  <a:srgbClr val="AA9BDA"/>
                </a:solidFill>
              </a:rPr>
              <a:t>unexpected</a:t>
            </a:r>
            <a:r>
              <a:rPr lang="de-DE" dirty="0" smtClean="0"/>
              <a:t> </a:t>
            </a:r>
            <a:r>
              <a:rPr lang="de-DE" dirty="0" err="1" smtClean="0"/>
              <a:t>result</a:t>
            </a:r>
            <a:r>
              <a:rPr lang="de-DE" dirty="0" smtClean="0"/>
              <a:t>!</a:t>
            </a:r>
            <a:endParaRPr lang="de-DE" dirty="0"/>
          </a:p>
          <a:p>
            <a:pPr fontAlgn="auto">
              <a:spcAft>
                <a:spcPts val="0"/>
              </a:spcAft>
              <a:buFont typeface="Arial" panose="020B0604020202020204" pitchFamily="34" charset="0"/>
              <a:buChar char="•"/>
              <a:defRPr/>
            </a:pPr>
            <a:r>
              <a:rPr lang="de-DE" dirty="0" err="1" smtClean="0"/>
              <a:t>Comparison</a:t>
            </a:r>
            <a:r>
              <a:rPr lang="de-DE" dirty="0" smtClean="0"/>
              <a:t> </a:t>
            </a:r>
            <a:r>
              <a:rPr lang="de-DE" dirty="0" err="1" smtClean="0"/>
              <a:t>with</a:t>
            </a:r>
            <a:r>
              <a:rPr lang="de-DE" dirty="0" smtClean="0"/>
              <a:t> </a:t>
            </a:r>
            <a:r>
              <a:rPr lang="de-DE" b="1" dirty="0" err="1" smtClean="0">
                <a:solidFill>
                  <a:srgbClr val="FF0000"/>
                </a:solidFill>
                <a:latin typeface="Consolas" panose="020B0609020204030204" pitchFamily="49" charset="0"/>
                <a:cs typeface="Consolas" panose="020B0609020204030204" pitchFamily="49" charset="0"/>
              </a:rPr>
              <a:t>equals</a:t>
            </a:r>
            <a:r>
              <a:rPr lang="de-DE" dirty="0" err="1" smtClean="0"/>
              <a:t>-method</a:t>
            </a: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None/>
              <a:defRPr/>
            </a:pPr>
            <a:endParaRPr lang="de-DE" dirty="0"/>
          </a:p>
        </p:txBody>
      </p:sp>
      <p:sp>
        <p:nvSpPr>
          <p:cNvPr id="4" name="Foliennummernplatzhalter 3"/>
          <p:cNvSpPr>
            <a:spLocks noGrp="1"/>
          </p:cNvSpPr>
          <p:nvPr>
            <p:ph type="sldNum" sz="quarter" idx="12"/>
          </p:nvPr>
        </p:nvSpPr>
        <p:spPr/>
        <p:txBody>
          <a:bodyPr/>
          <a:lstStyle/>
          <a:p>
            <a:pPr>
              <a:defRPr/>
            </a:pPr>
            <a:fld id="{3EF8DE53-371F-4352-8EF3-BA070B1D163A}" type="slidenum">
              <a:rPr lang="de-DE"/>
              <a:pPr>
                <a:defRPr/>
              </a:pPr>
              <a:t>12</a:t>
            </a:fld>
            <a:endParaRPr lang="de-DE"/>
          </a:p>
        </p:txBody>
      </p:sp>
      <p:pic>
        <p:nvPicPr>
          <p:cNvPr id="5"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8904288" y="1844675"/>
            <a:ext cx="647700" cy="647700"/>
          </a:xfrm>
          <a:prstGeom prst="rect">
            <a:avLst/>
          </a:prstGeom>
          <a:noFill/>
          <a:ln w="9525">
            <a:noFill/>
            <a:miter lim="800000"/>
            <a:headEnd/>
            <a:tailEnd/>
          </a:ln>
        </p:spPr>
      </p:pic>
      <p:sp>
        <p:nvSpPr>
          <p:cNvPr id="75781" name="Rechteck 8"/>
          <p:cNvSpPr>
            <a:spLocks noChangeArrowheads="1"/>
          </p:cNvSpPr>
          <p:nvPr/>
        </p:nvSpPr>
        <p:spPr bwMode="auto">
          <a:xfrm>
            <a:off x="2423592" y="3235848"/>
            <a:ext cx="6769100" cy="1816100"/>
          </a:xfrm>
          <a:prstGeom prst="rect">
            <a:avLst/>
          </a:prstGeom>
          <a:noFill/>
          <a:ln w="9525">
            <a:noFill/>
            <a:miter lim="800000"/>
            <a:headEnd/>
            <a:tailEnd/>
          </a:ln>
        </p:spPr>
        <p:txBody>
          <a:bodyPr>
            <a:spAutoFit/>
          </a:bodyPr>
          <a:lstStyle/>
          <a:p>
            <a:r>
              <a:rPr lang="en-US" sz="1400" dirty="0">
                <a:solidFill>
                  <a:srgbClr val="000000"/>
                </a:solidFill>
                <a:latin typeface="Consolas" pitchFamily="49" charset="0"/>
              </a:rPr>
              <a:t>String h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en-US" sz="1400" dirty="0">
                <a:solidFill>
                  <a:srgbClr val="000000"/>
                </a:solidFill>
                <a:latin typeface="Consolas" pitchFamily="49" charset="0"/>
              </a:rPr>
              <a:t>String t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de-DE" sz="1400" b="1" dirty="0" err="1">
                <a:solidFill>
                  <a:srgbClr val="7F0055"/>
                </a:solidFill>
                <a:latin typeface="Consolas" pitchFamily="49" charset="0"/>
              </a:rPr>
              <a:t>if</a:t>
            </a:r>
            <a:r>
              <a:rPr lang="de-DE" sz="1400" dirty="0">
                <a:solidFill>
                  <a:srgbClr val="000000"/>
                </a:solidFill>
                <a:latin typeface="Consolas" pitchFamily="49" charset="0"/>
              </a:rPr>
              <a:t>(h == 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b="1" dirty="0">
                <a:solidFill>
                  <a:srgbClr val="7F0055"/>
                </a:solidFill>
                <a:latin typeface="Consolas" pitchFamily="49" charset="0"/>
              </a:rPr>
              <a:t> </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1" name="Gerade Verbindung mit Pfeil 10"/>
          <p:cNvCxnSpPr/>
          <p:nvPr/>
        </p:nvCxnSpPr>
        <p:spPr>
          <a:xfrm flipH="1">
            <a:off x="6024563" y="3542680"/>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p:cNvSpPr txBox="1">
            <a:spLocks noChangeArrowheads="1"/>
          </p:cNvSpPr>
          <p:nvPr/>
        </p:nvSpPr>
        <p:spPr bwMode="auto">
          <a:xfrm>
            <a:off x="6781280" y="3947668"/>
            <a:ext cx="1870192" cy="369332"/>
          </a:xfrm>
          <a:prstGeom prst="rect">
            <a:avLst/>
          </a:prstGeom>
          <a:noFill/>
          <a:ln w="9525">
            <a:noFill/>
            <a:miter lim="800000"/>
            <a:headEnd/>
            <a:tailEnd/>
          </a:ln>
        </p:spPr>
        <p:txBody>
          <a:bodyPr wrap="none">
            <a:spAutoFit/>
          </a:bodyPr>
          <a:lstStyle/>
          <a:p>
            <a:r>
              <a:rPr lang="de-DE" dirty="0" err="1" smtClean="0">
                <a:latin typeface="Calibri" pitchFamily="34" charset="0"/>
              </a:rPr>
              <a:t>Result</a:t>
            </a:r>
            <a:r>
              <a:rPr lang="de-DE" dirty="0" smtClean="0">
                <a:latin typeface="Calibri" pitchFamily="34" charset="0"/>
              </a:rPr>
              <a:t>: Not Same!</a:t>
            </a:r>
            <a:endParaRPr lang="de-DE" dirty="0">
              <a:latin typeface="Calibri" pitchFamily="34" charset="0"/>
            </a:endParaRPr>
          </a:p>
        </p:txBody>
      </p:sp>
      <p:sp>
        <p:nvSpPr>
          <p:cNvPr id="14" name="Rechteck 13"/>
          <p:cNvSpPr>
            <a:spLocks noChangeArrowheads="1"/>
          </p:cNvSpPr>
          <p:nvPr/>
        </p:nvSpPr>
        <p:spPr bwMode="auto">
          <a:xfrm>
            <a:off x="2423592" y="5467874"/>
            <a:ext cx="5314950" cy="138499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if</a:t>
            </a:r>
            <a:r>
              <a:rPr lang="de-DE" sz="1400" dirty="0">
                <a:solidFill>
                  <a:srgbClr val="000000"/>
                </a:solidFill>
                <a:latin typeface="Consolas" pitchFamily="49" charset="0"/>
              </a:rPr>
              <a:t>(</a:t>
            </a:r>
            <a:r>
              <a:rPr lang="de-DE" sz="1400" dirty="0" err="1">
                <a:solidFill>
                  <a:srgbClr val="000000"/>
                </a:solidFill>
                <a:latin typeface="Consolas" pitchFamily="49" charset="0"/>
              </a:rPr>
              <a:t>h.equals</a:t>
            </a:r>
            <a:r>
              <a:rPr lang="de-DE" sz="1400" dirty="0">
                <a:solidFill>
                  <a:srgbClr val="000000"/>
                </a:solidFill>
                <a:latin typeface="Consolas" pitchFamily="49" charset="0"/>
              </a:rPr>
              <a:t>(t)){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5" name="Gerade Verbindung mit Pfeil 14"/>
          <p:cNvCxnSpPr/>
          <p:nvPr/>
        </p:nvCxnSpPr>
        <p:spPr>
          <a:xfrm flipH="1">
            <a:off x="6048375" y="5208711"/>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a:spLocks noChangeArrowheads="1"/>
          </p:cNvSpPr>
          <p:nvPr/>
        </p:nvSpPr>
        <p:spPr bwMode="auto">
          <a:xfrm>
            <a:off x="6803504" y="5612113"/>
            <a:ext cx="1522340" cy="369332"/>
          </a:xfrm>
          <a:prstGeom prst="rect">
            <a:avLst/>
          </a:prstGeom>
          <a:noFill/>
          <a:ln w="9525">
            <a:noFill/>
            <a:miter lim="800000"/>
            <a:headEnd/>
            <a:tailEnd/>
          </a:ln>
        </p:spPr>
        <p:txBody>
          <a:bodyPr wrap="none">
            <a:spAutoFit/>
          </a:bodyPr>
          <a:lstStyle/>
          <a:p>
            <a:r>
              <a:rPr lang="de-DE" dirty="0" err="1">
                <a:latin typeface="Calibri" pitchFamily="34" charset="0"/>
              </a:rPr>
              <a:t>Result</a:t>
            </a:r>
            <a:r>
              <a:rPr lang="de-DE" dirty="0">
                <a:latin typeface="Calibri" pitchFamily="34" charset="0"/>
              </a:rPr>
              <a:t> : Same!</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el 1"/>
          <p:cNvSpPr>
            <a:spLocks noGrp="1"/>
          </p:cNvSpPr>
          <p:nvPr>
            <p:ph type="title"/>
          </p:nvPr>
        </p:nvSpPr>
        <p:spPr/>
        <p:txBody>
          <a:bodyPr/>
          <a:lstStyle/>
          <a:p>
            <a:r>
              <a:rPr lang="de-DE" dirty="0" smtClean="0"/>
              <a:t>Interaction </a:t>
            </a:r>
            <a:r>
              <a:rPr lang="de-DE" dirty="0" err="1" smtClean="0"/>
              <a:t>of</a:t>
            </a:r>
            <a:r>
              <a:rPr lang="de-DE" dirty="0" smtClean="0"/>
              <a:t> Heap </a:t>
            </a:r>
            <a:r>
              <a:rPr lang="de-DE" dirty="0" err="1" smtClean="0"/>
              <a:t>and</a:t>
            </a:r>
            <a:r>
              <a:rPr lang="de-DE" dirty="0" smtClean="0"/>
              <a:t> </a:t>
            </a:r>
            <a:r>
              <a:rPr lang="de-DE" dirty="0"/>
              <a:t>Stack</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13</a:t>
            </a:fld>
            <a:endParaRPr lang="de-DE"/>
          </a:p>
        </p:txBody>
      </p:sp>
      <p:sp>
        <p:nvSpPr>
          <p:cNvPr id="36866" name="Rechteck 4"/>
          <p:cNvSpPr>
            <a:spLocks noChangeArrowheads="1"/>
          </p:cNvSpPr>
          <p:nvPr/>
        </p:nvSpPr>
        <p:spPr bwMode="auto">
          <a:xfrm>
            <a:off x="1774826" y="1557338"/>
            <a:ext cx="6842125" cy="483076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name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Person(String </a:t>
            </a:r>
            <a:r>
              <a:rPr lang="de-DE" sz="1100" dirty="0" err="1" smtClean="0">
                <a:solidFill>
                  <a:srgbClr val="000000"/>
                </a:solidFill>
                <a:latin typeface="Consolas" pitchFamily="49" charset="0"/>
              </a:rPr>
              <a:t>firstName</a:t>
            </a:r>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firstName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0;</a:t>
            </a:r>
          </a:p>
          <a:p>
            <a:r>
              <a:rPr lang="de-DE" sz="1100" dirty="0">
                <a:solidFill>
                  <a:srgbClr val="000000"/>
                </a:solidFill>
                <a:latin typeface="Consolas" pitchFamily="49" charset="0"/>
              </a:rPr>
              <a:t>  }</a:t>
            </a:r>
          </a:p>
          <a:p>
            <a:endParaRPr lang="de-DE" sz="1100" dirty="0">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Person(</a:t>
            </a:r>
            <a:r>
              <a:rPr lang="de-DE" sz="1100" b="1" dirty="0" err="1" smtClean="0">
                <a:solidFill>
                  <a:srgbClr val="7F0055"/>
                </a:solidFill>
                <a:latin typeface="Consolas" pitchFamily="49" charset="0"/>
              </a:rPr>
              <a:t>int</a:t>
            </a:r>
            <a:r>
              <a:rPr lang="de-DE" sz="1100" b="1" dirty="0" smtClean="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„John"</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alter;</a:t>
            </a: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picard</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„Jean-</a:t>
            </a:r>
            <a:r>
              <a:rPr lang="de-DE" sz="1100" dirty="0" err="1" smtClean="0">
                <a:solidFill>
                  <a:srgbClr val="2A00FF"/>
                </a:solidFill>
                <a:latin typeface="Consolas" pitchFamily="49" charset="0"/>
              </a:rPr>
              <a:t>Luc"</a:t>
            </a:r>
            <a:r>
              <a:rPr lang="de-DE" sz="1100" dirty="0" err="1" smtClean="0">
                <a:solidFill>
                  <a:srgbClr val="000000"/>
                </a:solidFill>
                <a:latin typeface="Consolas" pitchFamily="49" charset="0"/>
              </a:rPr>
              <a:t>,</a:t>
            </a:r>
            <a:r>
              <a:rPr lang="de-DE" sz="1100" dirty="0" err="1" smtClean="0">
                <a:solidFill>
                  <a:srgbClr val="2A00FF"/>
                </a:solidFill>
                <a:latin typeface="Consolas" pitchFamily="49" charset="0"/>
              </a:rPr>
              <a:t>"Picard</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Person </a:t>
            </a:r>
            <a:r>
              <a:rPr lang="de-DE" sz="1100" dirty="0" err="1">
                <a:solidFill>
                  <a:srgbClr val="000000"/>
                </a:solidFill>
                <a:latin typeface="Consolas" pitchFamily="49" charset="0"/>
              </a:rPr>
              <a:t>nobody</a:t>
            </a:r>
            <a:r>
              <a:rPr lang="de-DE" sz="1100" dirty="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Person x = </a:t>
            </a:r>
            <a:r>
              <a:rPr lang="de-DE" sz="1100" dirty="0" err="1">
                <a:solidFill>
                  <a:srgbClr val="000000"/>
                </a:solidFill>
                <a:latin typeface="Consolas" pitchFamily="49" charset="0"/>
              </a:rPr>
              <a:t>picard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picard.isBirthday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x.isDoubleBirthday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6" name="Rechteck 5"/>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68"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8" name="Rechteck 7"/>
          <p:cNvSpPr/>
          <p:nvPr/>
        </p:nvSpPr>
        <p:spPr>
          <a:xfrm>
            <a:off x="6959601" y="1989139"/>
            <a:ext cx="3457575" cy="331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70" name="Textfeld 8"/>
          <p:cNvSpPr txBox="1">
            <a:spLocks noChangeArrowheads="1"/>
          </p:cNvSpPr>
          <p:nvPr/>
        </p:nvSpPr>
        <p:spPr bwMode="auto">
          <a:xfrm>
            <a:off x="8616951" y="1619250"/>
            <a:ext cx="676275" cy="369888"/>
          </a:xfrm>
          <a:prstGeom prst="rect">
            <a:avLst/>
          </a:prstGeom>
          <a:noFill/>
          <a:ln w="9525">
            <a:noFill/>
            <a:miter lim="800000"/>
            <a:headEnd/>
            <a:tailEnd/>
          </a:ln>
        </p:spPr>
        <p:txBody>
          <a:bodyPr wrap="none">
            <a:spAutoFit/>
          </a:bodyPr>
          <a:lstStyle/>
          <a:p>
            <a:r>
              <a:rPr lang="de-DE">
                <a:latin typeface="Calibri" pitchFamily="34" charset="0"/>
              </a:rPr>
              <a:t>Stack</a:t>
            </a:r>
          </a:p>
        </p:txBody>
      </p:sp>
      <p:cxnSp>
        <p:nvCxnSpPr>
          <p:cNvPr id="11" name="Gerade Verbindung 10"/>
          <p:cNvCxnSpPr/>
          <p:nvPr/>
        </p:nvCxnSpPr>
        <p:spPr>
          <a:xfrm>
            <a:off x="6959601" y="4724400"/>
            <a:ext cx="3457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a:spLocks noChangeArrowheads="1"/>
          </p:cNvSpPr>
          <p:nvPr/>
        </p:nvSpPr>
        <p:spPr bwMode="auto">
          <a:xfrm>
            <a:off x="6959600" y="4795838"/>
            <a:ext cx="654050" cy="368300"/>
          </a:xfrm>
          <a:prstGeom prst="rect">
            <a:avLst/>
          </a:prstGeom>
          <a:noFill/>
          <a:ln w="9525">
            <a:noFill/>
            <a:miter lim="800000"/>
            <a:headEnd/>
            <a:tailEnd/>
          </a:ln>
        </p:spPr>
        <p:txBody>
          <a:bodyPr wrap="none">
            <a:spAutoFit/>
          </a:bodyPr>
          <a:lstStyle/>
          <a:p>
            <a:r>
              <a:rPr lang="de-DE">
                <a:latin typeface="Calibri" pitchFamily="34" charset="0"/>
              </a:rPr>
              <a:t>main</a:t>
            </a:r>
          </a:p>
        </p:txBody>
      </p:sp>
      <p:sp>
        <p:nvSpPr>
          <p:cNvPr id="14" name="Textfeld 13"/>
          <p:cNvSpPr txBox="1">
            <a:spLocks noChangeArrowheads="1"/>
          </p:cNvSpPr>
          <p:nvPr/>
        </p:nvSpPr>
        <p:spPr bwMode="auto">
          <a:xfrm>
            <a:off x="7775575" y="4802189"/>
            <a:ext cx="571500" cy="369887"/>
          </a:xfrm>
          <a:prstGeom prst="rect">
            <a:avLst/>
          </a:prstGeom>
          <a:noFill/>
          <a:ln w="9525">
            <a:noFill/>
            <a:miter lim="800000"/>
            <a:headEnd/>
            <a:tailEnd/>
          </a:ln>
        </p:spPr>
        <p:txBody>
          <a:bodyPr wrap="none">
            <a:spAutoFit/>
          </a:bodyPr>
          <a:lstStyle/>
          <a:p>
            <a:r>
              <a:rPr lang="de-DE">
                <a:latin typeface="Calibri" pitchFamily="34" charset="0"/>
              </a:rPr>
              <a:t>args</a:t>
            </a:r>
          </a:p>
        </p:txBody>
      </p:sp>
      <p:sp>
        <p:nvSpPr>
          <p:cNvPr id="15" name="Textfeld 14"/>
          <p:cNvSpPr txBox="1">
            <a:spLocks noChangeArrowheads="1"/>
          </p:cNvSpPr>
          <p:nvPr/>
        </p:nvSpPr>
        <p:spPr bwMode="auto">
          <a:xfrm>
            <a:off x="8399463" y="4802189"/>
            <a:ext cx="764697" cy="369332"/>
          </a:xfrm>
          <a:prstGeom prst="rect">
            <a:avLst/>
          </a:prstGeom>
          <a:noFill/>
          <a:ln w="9525">
            <a:noFill/>
            <a:miter lim="800000"/>
            <a:headEnd/>
            <a:tailEnd/>
          </a:ln>
        </p:spPr>
        <p:txBody>
          <a:bodyPr wrap="none">
            <a:spAutoFit/>
          </a:bodyPr>
          <a:lstStyle/>
          <a:p>
            <a:r>
              <a:rPr lang="de-DE" dirty="0" err="1" smtClean="0">
                <a:latin typeface="Calibri" pitchFamily="34" charset="0"/>
              </a:rPr>
              <a:t>picard</a:t>
            </a:r>
            <a:endParaRPr lang="de-DE" dirty="0">
              <a:latin typeface="Calibri" pitchFamily="34" charset="0"/>
            </a:endParaRPr>
          </a:p>
        </p:txBody>
      </p:sp>
      <p:sp>
        <p:nvSpPr>
          <p:cNvPr id="17" name="Textfeld 16"/>
          <p:cNvSpPr txBox="1">
            <a:spLocks noChangeArrowheads="1"/>
          </p:cNvSpPr>
          <p:nvPr/>
        </p:nvSpPr>
        <p:spPr bwMode="auto">
          <a:xfrm>
            <a:off x="9086850" y="4795838"/>
            <a:ext cx="896938" cy="368300"/>
          </a:xfrm>
          <a:prstGeom prst="rect">
            <a:avLst/>
          </a:prstGeom>
          <a:noFill/>
          <a:ln w="9525">
            <a:noFill/>
            <a:miter lim="800000"/>
            <a:headEnd/>
            <a:tailEnd/>
          </a:ln>
        </p:spPr>
        <p:txBody>
          <a:bodyPr wrap="none">
            <a:spAutoFit/>
          </a:bodyPr>
          <a:lstStyle/>
          <a:p>
            <a:r>
              <a:rPr lang="de-DE" dirty="0" err="1">
                <a:latin typeface="Calibri" pitchFamily="34" charset="0"/>
              </a:rPr>
              <a:t>nobody</a:t>
            </a:r>
            <a:endParaRPr lang="de-DE" dirty="0">
              <a:latin typeface="Calibri" pitchFamily="34" charset="0"/>
            </a:endParaRPr>
          </a:p>
        </p:txBody>
      </p:sp>
      <p:sp>
        <p:nvSpPr>
          <p:cNvPr id="19" name="Textfeld 18"/>
          <p:cNvSpPr txBox="1">
            <a:spLocks noChangeArrowheads="1"/>
          </p:cNvSpPr>
          <p:nvPr/>
        </p:nvSpPr>
        <p:spPr bwMode="auto">
          <a:xfrm>
            <a:off x="10059988" y="4795838"/>
            <a:ext cx="284162" cy="368300"/>
          </a:xfrm>
          <a:prstGeom prst="rect">
            <a:avLst/>
          </a:prstGeom>
          <a:noFill/>
          <a:ln w="9525">
            <a:noFill/>
            <a:miter lim="800000"/>
            <a:headEnd/>
            <a:tailEnd/>
          </a:ln>
        </p:spPr>
        <p:txBody>
          <a:bodyPr wrap="none">
            <a:spAutoFit/>
          </a:bodyPr>
          <a:lstStyle/>
          <a:p>
            <a:r>
              <a:rPr lang="de-DE">
                <a:latin typeface="Calibri" pitchFamily="34" charset="0"/>
              </a:rPr>
              <a:t>x</a:t>
            </a:r>
          </a:p>
        </p:txBody>
      </p:sp>
      <p:sp>
        <p:nvSpPr>
          <p:cNvPr id="20" name="Rechteck 19"/>
          <p:cNvSpPr/>
          <p:nvPr/>
        </p:nvSpPr>
        <p:spPr>
          <a:xfrm>
            <a:off x="8543924" y="5569822"/>
            <a:ext cx="1800225"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address</a:t>
            </a:r>
            <a:endParaRPr lang="de-DE" sz="1100" dirty="0">
              <a:solidFill>
                <a:srgbClr val="0070C0"/>
              </a:solidFill>
            </a:endParaRPr>
          </a:p>
        </p:txBody>
      </p:sp>
      <p:cxnSp>
        <p:nvCxnSpPr>
          <p:cNvPr id="22" name="Gerade Verbindung mit Pfeil 21"/>
          <p:cNvCxnSpPr>
            <a:endCxn id="20" idx="0"/>
          </p:cNvCxnSpPr>
          <p:nvPr/>
        </p:nvCxnSpPr>
        <p:spPr>
          <a:xfrm>
            <a:off x="8680450" y="5073651"/>
            <a:ext cx="763587" cy="4961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endCxn id="20" idx="0"/>
          </p:cNvCxnSpPr>
          <p:nvPr/>
        </p:nvCxnSpPr>
        <p:spPr>
          <a:xfrm flipH="1">
            <a:off x="9444037" y="5041901"/>
            <a:ext cx="703264" cy="5279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Rechteck 26"/>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smtClean="0">
                <a:solidFill>
                  <a:srgbClr val="2A00FF"/>
                </a:solidFill>
                <a:latin typeface="Consolas"/>
              </a:rPr>
              <a:t>address</a:t>
            </a:r>
            <a:endParaRPr lang="de-DE" sz="1100" dirty="0">
              <a:solidFill>
                <a:srgbClr val="0070C0"/>
              </a:solidFill>
            </a:endParaRPr>
          </a:p>
        </p:txBody>
      </p:sp>
      <p:sp>
        <p:nvSpPr>
          <p:cNvPr id="28" name="Rechteck 27"/>
          <p:cNvSpPr/>
          <p:nvPr/>
        </p:nvSpPr>
        <p:spPr>
          <a:xfrm>
            <a:off x="5087938" y="5620098"/>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address</a:t>
            </a:r>
            <a:endParaRPr lang="de-DE" sz="1400" dirty="0"/>
          </a:p>
        </p:txBody>
      </p:sp>
      <p:sp>
        <p:nvSpPr>
          <p:cNvPr id="30" name="Textfeld 29"/>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1" name="Textfeld 30"/>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2" name="Textfeld 31"/>
          <p:cNvSpPr txBox="1">
            <a:spLocks noChangeArrowheads="1"/>
          </p:cNvSpPr>
          <p:nvPr/>
        </p:nvSpPr>
        <p:spPr bwMode="auto">
          <a:xfrm>
            <a:off x="5330258" y="5402003"/>
            <a:ext cx="684355" cy="276999"/>
          </a:xfrm>
          <a:prstGeom prst="rect">
            <a:avLst/>
          </a:prstGeom>
          <a:noFill/>
          <a:ln w="9525">
            <a:noFill/>
            <a:miter lim="800000"/>
            <a:headEnd/>
            <a:tailEnd/>
          </a:ln>
        </p:spPr>
        <p:txBody>
          <a:bodyPr wrap="none">
            <a:spAutoFit/>
          </a:bodyPr>
          <a:lstStyle/>
          <a:p>
            <a:r>
              <a:rPr lang="de-DE" sz="1200" dirty="0" err="1" smtClean="0">
                <a:latin typeface="Calibri" pitchFamily="34" charset="0"/>
              </a:rPr>
              <a:t>Address</a:t>
            </a:r>
            <a:endParaRPr lang="de-DE" sz="1200" dirty="0">
              <a:latin typeface="Calibri" pitchFamily="34" charset="0"/>
            </a:endParaRPr>
          </a:p>
        </p:txBody>
      </p:sp>
      <p:cxnSp>
        <p:nvCxnSpPr>
          <p:cNvPr id="33" name="Gerade Verbindung mit Pfeil 32"/>
          <p:cNvCxnSpPr>
            <a:endCxn id="28" idx="3"/>
          </p:cNvCxnSpPr>
          <p:nvPr/>
        </p:nvCxnSpPr>
        <p:spPr>
          <a:xfrm flipH="1" flipV="1">
            <a:off x="5880100" y="5748686"/>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endCxn id="27" idx="0"/>
          </p:cNvCxnSpPr>
          <p:nvPr/>
        </p:nvCxnSpPr>
        <p:spPr>
          <a:xfrm flipH="1">
            <a:off x="7081342" y="5016501"/>
            <a:ext cx="2069008" cy="5723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6962775" y="4221163"/>
            <a:ext cx="3455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feld 40"/>
          <p:cNvSpPr txBox="1">
            <a:spLocks noChangeArrowheads="1"/>
          </p:cNvSpPr>
          <p:nvPr/>
        </p:nvSpPr>
        <p:spPr bwMode="auto">
          <a:xfrm>
            <a:off x="6962776" y="4291014"/>
            <a:ext cx="823913" cy="369887"/>
          </a:xfrm>
          <a:prstGeom prst="rect">
            <a:avLst/>
          </a:prstGeom>
          <a:noFill/>
          <a:ln w="9525">
            <a:noFill/>
            <a:miter lim="800000"/>
            <a:headEnd/>
            <a:tailEnd/>
          </a:ln>
        </p:spPr>
        <p:txBody>
          <a:bodyPr wrap="none">
            <a:spAutoFit/>
          </a:bodyPr>
          <a:lstStyle/>
          <a:p>
            <a:r>
              <a:rPr lang="de-DE">
                <a:latin typeface="Calibri" pitchFamily="34" charset="0"/>
              </a:rPr>
              <a:t>Person</a:t>
            </a:r>
          </a:p>
        </p:txBody>
      </p:sp>
      <p:sp>
        <p:nvSpPr>
          <p:cNvPr id="36889" name="Rechteck 42"/>
          <p:cNvSpPr>
            <a:spLocks noChangeArrowheads="1"/>
          </p:cNvSpPr>
          <p:nvPr/>
        </p:nvSpPr>
        <p:spPr bwMode="auto">
          <a:xfrm>
            <a:off x="5087938" y="1550988"/>
            <a:ext cx="2919412" cy="144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isDoubleBirthday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endParaRPr lang="de-DE" sz="1100" dirty="0">
              <a:latin typeface="Consolas" pitchFamily="49" charset="0"/>
            </a:endParaRPr>
          </a:p>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C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+ 1;</a:t>
            </a:r>
          </a:p>
          <a:p>
            <a:r>
              <a:rPr lang="de-DE" sz="1100" dirty="0">
                <a:solidFill>
                  <a:srgbClr val="000000"/>
                </a:solidFill>
                <a:latin typeface="Consolas" pitchFamily="49" charset="0"/>
              </a:rPr>
              <a:t>}</a:t>
            </a:r>
            <a:endParaRPr lang="de-DE" sz="1100" dirty="0">
              <a:latin typeface="Calibri" pitchFamily="34" charset="0"/>
            </a:endParaRPr>
          </a:p>
        </p:txBody>
      </p:sp>
      <p:sp>
        <p:nvSpPr>
          <p:cNvPr id="34" name="Textfeld 33"/>
          <p:cNvSpPr txBox="1">
            <a:spLocks noChangeArrowheads="1"/>
          </p:cNvSpPr>
          <p:nvPr/>
        </p:nvSpPr>
        <p:spPr bwMode="auto">
          <a:xfrm>
            <a:off x="7918451" y="4291014"/>
            <a:ext cx="1107867" cy="369332"/>
          </a:xfrm>
          <a:prstGeom prst="rect">
            <a:avLst/>
          </a:prstGeom>
          <a:noFill/>
          <a:ln w="9525">
            <a:noFill/>
            <a:miter lim="800000"/>
            <a:headEnd/>
            <a:tailEnd/>
          </a:ln>
        </p:spPr>
        <p:txBody>
          <a:bodyPr wrap="none">
            <a:spAutoFit/>
          </a:bodyPr>
          <a:lstStyle/>
          <a:p>
            <a:r>
              <a:rPr lang="de-DE" dirty="0" err="1" smtClean="0">
                <a:latin typeface="Calibri" pitchFamily="34" charset="0"/>
              </a:rPr>
              <a:t>firstName</a:t>
            </a:r>
            <a:endParaRPr lang="de-DE" dirty="0">
              <a:latin typeface="Calibri" pitchFamily="34" charset="0"/>
            </a:endParaRPr>
          </a:p>
        </p:txBody>
      </p:sp>
      <p:sp>
        <p:nvSpPr>
          <p:cNvPr id="35" name="Textfeld 34"/>
          <p:cNvSpPr txBox="1">
            <a:spLocks noChangeArrowheads="1"/>
          </p:cNvSpPr>
          <p:nvPr/>
        </p:nvSpPr>
        <p:spPr bwMode="auto">
          <a:xfrm>
            <a:off x="9091613" y="4291014"/>
            <a:ext cx="716863" cy="369332"/>
          </a:xfrm>
          <a:prstGeom prst="rect">
            <a:avLst/>
          </a:prstGeom>
          <a:noFill/>
          <a:ln w="9525">
            <a:noFill/>
            <a:miter lim="800000"/>
            <a:headEnd/>
            <a:tailEnd/>
          </a:ln>
        </p:spPr>
        <p:txBody>
          <a:bodyPr wrap="none">
            <a:spAutoFit/>
          </a:bodyPr>
          <a:lstStyle/>
          <a:p>
            <a:r>
              <a:rPr lang="de-DE" dirty="0" err="1" smtClean="0">
                <a:latin typeface="Calibri" pitchFamily="34" charset="0"/>
              </a:rPr>
              <a:t>name</a:t>
            </a:r>
            <a:endParaRPr lang="de-DE" dirty="0">
              <a:latin typeface="Calibri" pitchFamily="34" charset="0"/>
            </a:endParaRPr>
          </a:p>
        </p:txBody>
      </p:sp>
      <p:sp>
        <p:nvSpPr>
          <p:cNvPr id="36" name="Textfeld 35"/>
          <p:cNvSpPr txBox="1">
            <a:spLocks noChangeArrowheads="1"/>
          </p:cNvSpPr>
          <p:nvPr/>
        </p:nvSpPr>
        <p:spPr bwMode="auto">
          <a:xfrm>
            <a:off x="7958139" y="4291014"/>
            <a:ext cx="517770" cy="369332"/>
          </a:xfrm>
          <a:prstGeom prst="rect">
            <a:avLst/>
          </a:prstGeom>
          <a:noFill/>
          <a:ln w="9525">
            <a:noFill/>
            <a:miter lim="800000"/>
            <a:headEnd/>
            <a:tailEnd/>
          </a:ln>
        </p:spPr>
        <p:txBody>
          <a:bodyPr wrap="none">
            <a:spAutoFit/>
          </a:bodyPr>
          <a:lstStyle/>
          <a:p>
            <a:r>
              <a:rPr lang="de-DE" dirty="0" err="1" smtClean="0">
                <a:latin typeface="Calibri" pitchFamily="34" charset="0"/>
              </a:rPr>
              <a:t>age</a:t>
            </a:r>
            <a:endParaRPr lang="de-DE" dirty="0">
              <a:latin typeface="Calibri" pitchFamily="34" charset="0"/>
            </a:endParaRPr>
          </a:p>
        </p:txBody>
      </p:sp>
      <p:cxnSp>
        <p:nvCxnSpPr>
          <p:cNvPr id="37" name="Gerade Verbindung 36"/>
          <p:cNvCxnSpPr/>
          <p:nvPr/>
        </p:nvCxnSpPr>
        <p:spPr>
          <a:xfrm>
            <a:off x="6973889" y="3716338"/>
            <a:ext cx="3455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feld 38"/>
          <p:cNvSpPr txBox="1">
            <a:spLocks noChangeArrowheads="1"/>
          </p:cNvSpPr>
          <p:nvPr/>
        </p:nvSpPr>
        <p:spPr bwMode="auto">
          <a:xfrm>
            <a:off x="7007226" y="3787775"/>
            <a:ext cx="933461"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2" name="Textfeld 41"/>
          <p:cNvSpPr txBox="1">
            <a:spLocks noChangeArrowheads="1"/>
          </p:cNvSpPr>
          <p:nvPr/>
        </p:nvSpPr>
        <p:spPr bwMode="auto">
          <a:xfrm>
            <a:off x="7978551" y="3789040"/>
            <a:ext cx="911019"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 name="Rechteck 3"/>
          <p:cNvSpPr/>
          <p:nvPr/>
        </p:nvSpPr>
        <p:spPr>
          <a:xfrm>
            <a:off x="6251873" y="6392617"/>
            <a:ext cx="671675"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„John"</a:t>
            </a:r>
            <a:endParaRPr lang="de-DE" sz="1100" dirty="0">
              <a:solidFill>
                <a:srgbClr val="000000"/>
              </a:solidFill>
              <a:latin typeface="Consolas"/>
              <a:cs typeface="+mn-cs"/>
            </a:endParaRPr>
          </a:p>
        </p:txBody>
      </p:sp>
      <p:sp>
        <p:nvSpPr>
          <p:cNvPr id="10" name="Rechteck 9"/>
          <p:cNvSpPr/>
          <p:nvPr/>
        </p:nvSpPr>
        <p:spPr>
          <a:xfrm>
            <a:off x="5064948" y="6093297"/>
            <a:ext cx="1031052"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smtClean="0">
                <a:solidFill>
                  <a:srgbClr val="2A00FF"/>
                </a:solidFill>
                <a:latin typeface="Consolas"/>
              </a:rPr>
              <a:t>„</a:t>
            </a:r>
            <a:r>
              <a:rPr lang="de-DE" sz="1000" dirty="0" smtClean="0">
                <a:solidFill>
                  <a:srgbClr val="2A00FF"/>
                </a:solidFill>
                <a:latin typeface="Consolas"/>
                <a:cs typeface="+mn-cs"/>
              </a:rPr>
              <a:t>Enterprise"</a:t>
            </a:r>
            <a:endParaRPr lang="de-DE" sz="1100" dirty="0">
              <a:solidFill>
                <a:prstClr val="white"/>
              </a:solidFill>
              <a:latin typeface="Calibri"/>
              <a:cs typeface="+mn-cs"/>
            </a:endParaRPr>
          </a:p>
        </p:txBody>
      </p:sp>
      <p:cxnSp>
        <p:nvCxnSpPr>
          <p:cNvPr id="43" name="Gerade Verbindung mit Pfeil 42"/>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Rechteck 24"/>
          <p:cNvSpPr/>
          <p:nvPr/>
        </p:nvSpPr>
        <p:spPr>
          <a:xfrm>
            <a:off x="6959600" y="6387306"/>
            <a:ext cx="56938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smtClean="0">
                <a:solidFill>
                  <a:srgbClr val="2A00FF"/>
                </a:solidFill>
                <a:latin typeface="Consolas"/>
              </a:rPr>
              <a:t>„</a:t>
            </a:r>
            <a:r>
              <a:rPr lang="de-DE" sz="1100" dirty="0" err="1" smtClean="0">
                <a:solidFill>
                  <a:srgbClr val="2A00FF"/>
                </a:solidFill>
                <a:latin typeface="Consolas"/>
              </a:rPr>
              <a:t>Doe</a:t>
            </a:r>
            <a:r>
              <a:rPr lang="de-DE" sz="1100" dirty="0" smtClean="0">
                <a:solidFill>
                  <a:srgbClr val="2A00FF"/>
                </a:solidFill>
                <a:latin typeface="Consolas"/>
              </a:rPr>
              <a:t>"</a:t>
            </a:r>
            <a:endParaRPr lang="en-US" dirty="0">
              <a:solidFill>
                <a:prstClr val="black"/>
              </a:solidFill>
            </a:endParaRPr>
          </a:p>
        </p:txBody>
      </p:sp>
      <p:cxnSp>
        <p:nvCxnSpPr>
          <p:cNvPr id="47" name="Gerade Verbindung mit Pfeil 46"/>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a:endCxn id="25" idx="0"/>
          </p:cNvCxnSpPr>
          <p:nvPr/>
        </p:nvCxnSpPr>
        <p:spPr>
          <a:xfrm>
            <a:off x="6665041" y="5880972"/>
            <a:ext cx="579253" cy="5063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8527506" y="6406956"/>
            <a:ext cx="952870"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„Jean-Luc"</a:t>
            </a:r>
            <a:endParaRPr lang="de-DE" sz="1100" dirty="0">
              <a:solidFill>
                <a:srgbClr val="000000"/>
              </a:solidFill>
              <a:latin typeface="Consolas"/>
              <a:cs typeface="+mn-cs"/>
            </a:endParaRPr>
          </a:p>
        </p:txBody>
      </p:sp>
      <p:sp>
        <p:nvSpPr>
          <p:cNvPr id="65" name="Rechteck 64"/>
          <p:cNvSpPr/>
          <p:nvPr/>
        </p:nvSpPr>
        <p:spPr>
          <a:xfrm>
            <a:off x="9480375" y="6406955"/>
            <a:ext cx="863773"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rPr>
              <a:t>„Picard"</a:t>
            </a:r>
            <a:endParaRPr lang="en-US" dirty="0">
              <a:solidFill>
                <a:prstClr val="black"/>
              </a:solidFill>
            </a:endParaRPr>
          </a:p>
        </p:txBody>
      </p:sp>
      <p:cxnSp>
        <p:nvCxnSpPr>
          <p:cNvPr id="66" name="Gerade Verbindung mit Pfeil 6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endCxn id="65" idx="0"/>
          </p:cNvCxnSpPr>
          <p:nvPr/>
        </p:nvCxnSpPr>
        <p:spPr>
          <a:xfrm>
            <a:off x="9360228" y="5873750"/>
            <a:ext cx="552034" cy="53320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animEffect transition="in" filter="fade">
                                      <p:cBhvr>
                                        <p:cTn id="44" dur="1000"/>
                                        <p:tgtEl>
                                          <p:spTgt spid="20">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1000"/>
                                        <p:tgtEl>
                                          <p:spTgt spid="20">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animEffect transition="in" filter="fade">
                                      <p:cBhvr>
                                        <p:cTn id="50" dur="1000"/>
                                        <p:tgtEl>
                                          <p:spTgt spid="20">
                                            <p:txEl>
                                              <p:p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xEl>
                                              <p:pRg st="3" end="3"/>
                                            </p:txEl>
                                          </p:spTgt>
                                        </p:tgtEl>
                                        <p:attrNameLst>
                                          <p:attrName>style.visibility</p:attrName>
                                        </p:attrNameLst>
                                      </p:cBhvr>
                                      <p:to>
                                        <p:strVal val="visible"/>
                                      </p:to>
                                    </p:set>
                                    <p:animEffect transition="in" filter="fade">
                                      <p:cBhvr>
                                        <p:cTn id="53" dur="1000"/>
                                        <p:tgtEl>
                                          <p:spTgt spid="20">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childTnLst>
                                </p:cTn>
                              </p:par>
                              <p:par>
                                <p:cTn id="57" presetID="10"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1000"/>
                                        <p:tgtEl>
                                          <p:spTgt spid="6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10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1000"/>
                                        <p:tgtEl>
                                          <p:spTgt spid="41"/>
                                        </p:tgtEl>
                                      </p:cBhvr>
                                    </p:animEffect>
                                    <p:set>
                                      <p:cBhvr>
                                        <p:cTn id="76" dur="1" fill="hold">
                                          <p:stCondLst>
                                            <p:cond delay="999"/>
                                          </p:stCondLst>
                                        </p:cTn>
                                        <p:tgtEl>
                                          <p:spTgt spid="4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1000"/>
                                        <p:tgtEl>
                                          <p:spTgt spid="40"/>
                                        </p:tgtEl>
                                      </p:cBhvr>
                                    </p:animEffect>
                                    <p:set>
                                      <p:cBhvr>
                                        <p:cTn id="79" dur="1" fill="hold">
                                          <p:stCondLst>
                                            <p:cond delay="999"/>
                                          </p:stCondLst>
                                        </p:cTn>
                                        <p:tgtEl>
                                          <p:spTgt spid="40"/>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34"/>
                                        </p:tgtEl>
                                      </p:cBhvr>
                                    </p:animEffect>
                                    <p:set>
                                      <p:cBhvr>
                                        <p:cTn id="82" dur="1" fill="hold">
                                          <p:stCondLst>
                                            <p:cond delay="999"/>
                                          </p:stCondLst>
                                        </p:cTn>
                                        <p:tgtEl>
                                          <p:spTgt spid="34"/>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1000"/>
                                        <p:tgtEl>
                                          <p:spTgt spid="35"/>
                                        </p:tgtEl>
                                      </p:cBhvr>
                                    </p:animEffect>
                                    <p:set>
                                      <p:cBhvr>
                                        <p:cTn id="85" dur="1" fill="hold">
                                          <p:stCondLst>
                                            <p:cond delay="999"/>
                                          </p:stCondLst>
                                        </p:cTn>
                                        <p:tgtEl>
                                          <p:spTgt spid="3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10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1000"/>
                                        <p:tgtEl>
                                          <p:spTgt spid="31"/>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2"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1000"/>
                                        <p:tgtEl>
                                          <p:spTgt spid="4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fade">
                                      <p:cBhvr>
                                        <p:cTn id="107" dur="500"/>
                                        <p:tgtEl>
                                          <p:spTgt spid="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par>
                                <p:cTn id="111" presetID="10"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1000"/>
                                        <p:tgtEl>
                                          <p:spTgt spid="47"/>
                                        </p:tgtEl>
                                      </p:cBhvr>
                                    </p:animEffect>
                                  </p:childTnLst>
                                </p:cTn>
                              </p:par>
                              <p:par>
                                <p:cTn id="114" presetID="10" presetClass="entr" presetSubtype="0"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000"/>
                                        <p:tgtEl>
                                          <p:spTgt spid="51"/>
                                        </p:tgtEl>
                                      </p:cBhvr>
                                    </p:animEffect>
                                  </p:childTnLst>
                                </p:cTn>
                              </p:par>
                              <p:par>
                                <p:cTn id="117" presetID="10" presetClass="entr" presetSubtype="0" fill="hold" nodeType="withEffect">
                                  <p:stCondLst>
                                    <p:cond delay="0"/>
                                  </p:stCondLst>
                                  <p:childTnLst>
                                    <p:set>
                                      <p:cBhvr>
                                        <p:cTn id="118" dur="1" fill="hold">
                                          <p:stCondLst>
                                            <p:cond delay="0"/>
                                          </p:stCondLst>
                                        </p:cTn>
                                        <p:tgtEl>
                                          <p:spTgt spid="27">
                                            <p:txEl>
                                              <p:pRg st="2" end="2"/>
                                            </p:txEl>
                                          </p:spTgt>
                                        </p:tgtEl>
                                        <p:attrNameLst>
                                          <p:attrName>style.visibility</p:attrName>
                                        </p:attrNameLst>
                                      </p:cBhvr>
                                      <p:to>
                                        <p:strVal val="visible"/>
                                      </p:to>
                                    </p:set>
                                    <p:animEffect transition="in" filter="fade">
                                      <p:cBhvr>
                                        <p:cTn id="119" dur="1000"/>
                                        <p:tgtEl>
                                          <p:spTgt spid="27">
                                            <p:txEl>
                                              <p:pRg st="2" end="2"/>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27">
                                            <p:txEl>
                                              <p:pRg st="0" end="0"/>
                                            </p:txEl>
                                          </p:spTgt>
                                        </p:tgtEl>
                                        <p:attrNameLst>
                                          <p:attrName>style.visibility</p:attrName>
                                        </p:attrNameLst>
                                      </p:cBhvr>
                                      <p:to>
                                        <p:strVal val="visible"/>
                                      </p:to>
                                    </p:set>
                                    <p:animEffect transition="in" filter="fade">
                                      <p:cBhvr>
                                        <p:cTn id="122" dur="1000"/>
                                        <p:tgtEl>
                                          <p:spTgt spid="27">
                                            <p:txEl>
                                              <p:pRg st="0" end="0"/>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27">
                                            <p:txEl>
                                              <p:pRg st="1" end="1"/>
                                            </p:txEl>
                                          </p:spTgt>
                                        </p:tgtEl>
                                        <p:attrNameLst>
                                          <p:attrName>style.visibility</p:attrName>
                                        </p:attrNameLst>
                                      </p:cBhvr>
                                      <p:to>
                                        <p:strVal val="visible"/>
                                      </p:to>
                                    </p:set>
                                    <p:animEffect transition="in" filter="fade">
                                      <p:cBhvr>
                                        <p:cTn id="125" dur="1000"/>
                                        <p:tgtEl>
                                          <p:spTgt spid="27">
                                            <p:txEl>
                                              <p:pRg st="1" end="1"/>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27">
                                            <p:txEl>
                                              <p:pRg st="3" end="3"/>
                                            </p:txEl>
                                          </p:spTgt>
                                        </p:tgtEl>
                                        <p:attrNameLst>
                                          <p:attrName>style.visibility</p:attrName>
                                        </p:attrNameLst>
                                      </p:cBhvr>
                                      <p:to>
                                        <p:strVal val="visible"/>
                                      </p:to>
                                    </p:set>
                                    <p:animEffect transition="in" filter="fade">
                                      <p:cBhvr>
                                        <p:cTn id="128" dur="500"/>
                                        <p:tgtEl>
                                          <p:spTgt spid="27">
                                            <p:txEl>
                                              <p:pRg st="3" end="3"/>
                                            </p:tx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1000"/>
                                        <p:tgtEl>
                                          <p:spTgt spid="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fade">
                                      <p:cBhvr>
                                        <p:cTn id="134" dur="1000"/>
                                        <p:tgtEl>
                                          <p:spTgt spid="4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1000"/>
                                        <p:tgtEl>
                                          <p:spTgt spid="39"/>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1000"/>
                                        <p:tgtEl>
                                          <p:spTgt spid="3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fade">
                                      <p:cBhvr>
                                        <p:cTn id="145" dur="1000"/>
                                        <p:tgtEl>
                                          <p:spTgt spid="42"/>
                                        </p:tgtEl>
                                      </p:cBhvr>
                                    </p:animEffect>
                                  </p:childTnLst>
                                </p:cTn>
                              </p:par>
                              <p:par>
                                <p:cTn id="146" presetID="10" presetClass="entr" presetSubtype="0" fill="hold"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1000"/>
                                        <p:tgtEl>
                                          <p:spTgt spid="3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fade">
                                      <p:cBhvr>
                                        <p:cTn id="151" dur="1000"/>
                                        <p:tgtEl>
                                          <p:spTgt spid="28"/>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1000"/>
                                        <p:tgtEl>
                                          <p:spTgt spid="32"/>
                                        </p:tgtEl>
                                      </p:cBhvr>
                                    </p:animEffect>
                                  </p:childTnLst>
                                </p:cTn>
                              </p:par>
                              <p:par>
                                <p:cTn id="155" presetID="10"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1000"/>
                                        <p:tgtEl>
                                          <p:spTgt spid="43"/>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0"/>
                                        </p:tgtEl>
                                        <p:attrNameLst>
                                          <p:attrName>style.visibility</p:attrName>
                                        </p:attrNameLst>
                                      </p:cBhvr>
                                      <p:to>
                                        <p:strVal val="visible"/>
                                      </p:to>
                                    </p:set>
                                    <p:animEffect transition="in" filter="fade">
                                      <p:cBhvr>
                                        <p:cTn id="160" dur="500"/>
                                        <p:tgtEl>
                                          <p:spTgt spid="1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1000"/>
                                        <p:tgtEl>
                                          <p:spTgt spid="39"/>
                                        </p:tgtEl>
                                      </p:cBhvr>
                                    </p:animEffect>
                                    <p:set>
                                      <p:cBhvr>
                                        <p:cTn id="165" dur="1" fill="hold">
                                          <p:stCondLst>
                                            <p:cond delay="999"/>
                                          </p:stCondLst>
                                        </p:cTn>
                                        <p:tgtEl>
                                          <p:spTgt spid="3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1000"/>
                                        <p:tgtEl>
                                          <p:spTgt spid="37"/>
                                        </p:tgtEl>
                                      </p:cBhvr>
                                    </p:animEffect>
                                    <p:set>
                                      <p:cBhvr>
                                        <p:cTn id="168" dur="1" fill="hold">
                                          <p:stCondLst>
                                            <p:cond delay="999"/>
                                          </p:stCondLst>
                                        </p:cTn>
                                        <p:tgtEl>
                                          <p:spTgt spid="3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1000"/>
                                        <p:tgtEl>
                                          <p:spTgt spid="42"/>
                                        </p:tgtEl>
                                      </p:cBhvr>
                                    </p:animEffect>
                                    <p:set>
                                      <p:cBhvr>
                                        <p:cTn id="171" dur="1" fill="hold">
                                          <p:stCondLst>
                                            <p:cond delay="999"/>
                                          </p:stCondLst>
                                        </p:cTn>
                                        <p:tgtEl>
                                          <p:spTgt spid="4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3" nodeType="clickEffect">
                                  <p:stCondLst>
                                    <p:cond delay="0"/>
                                  </p:stCondLst>
                                  <p:childTnLst>
                                    <p:animEffect transition="out" filter="fade">
                                      <p:cBhvr>
                                        <p:cTn id="175" dur="1000"/>
                                        <p:tgtEl>
                                          <p:spTgt spid="41"/>
                                        </p:tgtEl>
                                      </p:cBhvr>
                                    </p:animEffect>
                                    <p:set>
                                      <p:cBhvr>
                                        <p:cTn id="176" dur="1" fill="hold">
                                          <p:stCondLst>
                                            <p:cond delay="999"/>
                                          </p:stCondLst>
                                        </p:cTn>
                                        <p:tgtEl>
                                          <p:spTgt spid="41"/>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1000"/>
                                        <p:tgtEl>
                                          <p:spTgt spid="36"/>
                                        </p:tgtEl>
                                      </p:cBhvr>
                                    </p:animEffect>
                                    <p:set>
                                      <p:cBhvr>
                                        <p:cTn id="179" dur="1" fill="hold">
                                          <p:stCondLst>
                                            <p:cond delay="999"/>
                                          </p:stCondLst>
                                        </p:cTn>
                                        <p:tgtEl>
                                          <p:spTgt spid="36"/>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1000"/>
                                        <p:tgtEl>
                                          <p:spTgt spid="40"/>
                                        </p:tgtEl>
                                      </p:cBhvr>
                                    </p:animEffect>
                                    <p:set>
                                      <p:cBhvr>
                                        <p:cTn id="182" dur="1" fill="hold">
                                          <p:stCondLst>
                                            <p:cond delay="999"/>
                                          </p:stCondLst>
                                        </p:cTn>
                                        <p:tgtEl>
                                          <p:spTgt spid="4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9"/>
                                        </p:tgtEl>
                                        <p:attrNameLst>
                                          <p:attrName>style.visibility</p:attrName>
                                        </p:attrNameLst>
                                      </p:cBhvr>
                                      <p:to>
                                        <p:strVal val="visible"/>
                                      </p:to>
                                    </p:set>
                                    <p:animEffect transition="in" filter="fade">
                                      <p:cBhvr>
                                        <p:cTn id="187" dur="1000"/>
                                        <p:tgtEl>
                                          <p:spTgt spid="19"/>
                                        </p:tgtEl>
                                      </p:cBhvr>
                                    </p:animEffect>
                                  </p:childTnLst>
                                </p:cTn>
                              </p:par>
                              <p:par>
                                <p:cTn id="188" presetID="10" presetClass="entr" presetSubtype="0" fill="hold" nodeType="withEffect">
                                  <p:stCondLst>
                                    <p:cond delay="0"/>
                                  </p:stCondLst>
                                  <p:childTnLst>
                                    <p:set>
                                      <p:cBhvr>
                                        <p:cTn id="189" dur="1" fill="hold">
                                          <p:stCondLst>
                                            <p:cond delay="0"/>
                                          </p:stCondLst>
                                        </p:cTn>
                                        <p:tgtEl>
                                          <p:spTgt spid="23"/>
                                        </p:tgtEl>
                                        <p:attrNameLst>
                                          <p:attrName>style.visibility</p:attrName>
                                        </p:attrNameLst>
                                      </p:cBhvr>
                                      <p:to>
                                        <p:strVal val="visible"/>
                                      </p:to>
                                    </p:set>
                                    <p:animEffect transition="in" filter="fade">
                                      <p:cBhvr>
                                        <p:cTn id="19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9" grpId="0"/>
      <p:bldP spid="20" grpId="0" animBg="1"/>
      <p:bldP spid="27" grpId="0" animBg="1"/>
      <p:bldP spid="28" grpId="0" animBg="1"/>
      <p:bldP spid="30" grpId="0"/>
      <p:bldP spid="31" grpId="0"/>
      <p:bldP spid="32" grpId="0"/>
      <p:bldP spid="41" grpId="0"/>
      <p:bldP spid="41" grpId="1"/>
      <p:bldP spid="41" grpId="2"/>
      <p:bldP spid="41" grpId="3"/>
      <p:bldP spid="34" grpId="0"/>
      <p:bldP spid="34" grpId="2"/>
      <p:bldP spid="35" grpId="0"/>
      <p:bldP spid="35" grpId="2"/>
      <p:bldP spid="36" grpId="0"/>
      <p:bldP spid="36" grpId="1"/>
      <p:bldP spid="39" grpId="0"/>
      <p:bldP spid="39" grpId="1"/>
      <p:bldP spid="42" grpId="0"/>
      <p:bldP spid="42" grpId="1"/>
      <p:bldP spid="4" grpId="0" animBg="1"/>
      <p:bldP spid="10" grpId="0" animBg="1"/>
      <p:bldP spid="25" grpId="0" animBg="1"/>
      <p:bldP spid="64" grpId="0" animBg="1"/>
      <p:bldP spid="65" grpId="0" animBg="1"/>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el 1"/>
          <p:cNvSpPr>
            <a:spLocks noGrp="1"/>
          </p:cNvSpPr>
          <p:nvPr>
            <p:ph type="title"/>
          </p:nvPr>
        </p:nvSpPr>
        <p:spPr/>
        <p:txBody>
          <a:bodyPr/>
          <a:lstStyle/>
          <a:p>
            <a:r>
              <a:rPr lang="de-DE" dirty="0" err="1"/>
              <a:t>Garbage</a:t>
            </a:r>
            <a:r>
              <a:rPr lang="de-DE" dirty="0"/>
              <a:t> Collection</a:t>
            </a:r>
          </a:p>
        </p:txBody>
      </p:sp>
      <p:sp>
        <p:nvSpPr>
          <p:cNvPr id="3" name="Inhaltsplatzhalter 2"/>
          <p:cNvSpPr>
            <a:spLocks noGrp="1"/>
          </p:cNvSpPr>
          <p:nvPr>
            <p:ph idx="1"/>
          </p:nvPr>
        </p:nvSpPr>
        <p:spPr/>
        <p:txBody>
          <a:bodyPr rtlCol="0"/>
          <a:lstStyle/>
          <a:p>
            <a:pPr marL="342900" lvl="1" indent="-342900" fontAlgn="auto">
              <a:spcAft>
                <a:spcPts val="0"/>
              </a:spcAft>
              <a:buFont typeface="Arial" panose="020B0604020202020204" pitchFamily="34" charset="0"/>
              <a:buChar char="•"/>
              <a:defRPr/>
            </a:pPr>
            <a:r>
              <a:rPr lang="de-DE" dirty="0" err="1"/>
              <a:t>Garbage</a:t>
            </a:r>
            <a:r>
              <a:rPr lang="en-US" dirty="0"/>
              <a:t> Collector </a:t>
            </a:r>
            <a:r>
              <a:rPr lang="en-US" dirty="0" smtClean="0"/>
              <a:t>frees memory of objects that are not needed anymore</a:t>
            </a:r>
          </a:p>
          <a:p>
            <a:pPr marL="342900" lvl="1" indent="-342900" fontAlgn="auto">
              <a:spcAft>
                <a:spcPts val="0"/>
              </a:spcAft>
              <a:buFont typeface="Arial" panose="020B0604020202020204" pitchFamily="34" charset="0"/>
              <a:buChar char="•"/>
              <a:defRPr/>
            </a:pPr>
            <a:r>
              <a:rPr lang="de-DE" dirty="0" err="1" smtClean="0"/>
              <a:t>Methods</a:t>
            </a:r>
            <a:r>
              <a:rPr lang="de-DE" dirty="0" smtClean="0"/>
              <a:t> </a:t>
            </a:r>
            <a:r>
              <a:rPr lang="de-DE" dirty="0" err="1" smtClean="0"/>
              <a:t>for</a:t>
            </a:r>
            <a:r>
              <a:rPr lang="de-DE" dirty="0" smtClean="0"/>
              <a:t> </a:t>
            </a:r>
            <a:r>
              <a:rPr lang="de-DE" dirty="0" err="1" smtClean="0"/>
              <a:t>cleaning</a:t>
            </a:r>
            <a:r>
              <a:rPr lang="de-DE" dirty="0" smtClean="0"/>
              <a:t> </a:t>
            </a:r>
            <a:r>
              <a:rPr lang="de-DE" dirty="0" err="1" smtClean="0"/>
              <a:t>before</a:t>
            </a:r>
            <a:r>
              <a:rPr lang="de-DE" dirty="0" smtClean="0"/>
              <a:t> </a:t>
            </a:r>
            <a:r>
              <a:rPr lang="de-DE" dirty="0" err="1" smtClean="0"/>
              <a:t>memory</a:t>
            </a:r>
            <a:r>
              <a:rPr lang="de-DE" dirty="0" smtClean="0"/>
              <a:t> </a:t>
            </a:r>
            <a:r>
              <a:rPr lang="de-DE" dirty="0" err="1" smtClean="0"/>
              <a:t>is</a:t>
            </a:r>
            <a:r>
              <a:rPr lang="de-DE" dirty="0" smtClean="0"/>
              <a:t> </a:t>
            </a:r>
            <a:r>
              <a:rPr lang="de-DE" dirty="0" err="1" smtClean="0"/>
              <a:t>freed</a:t>
            </a:r>
            <a:endParaRPr lang="de-DE" dirty="0"/>
          </a:p>
          <a:p>
            <a:pPr marL="342900" lvl="1" indent="-342900" fontAlgn="auto">
              <a:spcAft>
                <a:spcPts val="0"/>
              </a:spcAft>
              <a:buFont typeface="Arial" panose="020B0604020202020204" pitchFamily="34" charset="0"/>
              <a:buChar char="•"/>
              <a:defRPr/>
            </a:pPr>
            <a:r>
              <a:rPr lang="de-DE" dirty="0" err="1" smtClean="0">
                <a:latin typeface="Consolas" panose="020B0609020204030204" pitchFamily="49" charset="0"/>
                <a:cs typeface="Consolas" panose="020B0609020204030204" pitchFamily="49" charset="0"/>
              </a:rPr>
              <a:t>protected</a:t>
            </a:r>
            <a:r>
              <a:rPr lang="de-DE" dirty="0" smtClean="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void</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finalize</a:t>
            </a:r>
            <a:r>
              <a:rPr lang="de-DE" dirty="0">
                <a:latin typeface="Consolas" panose="020B0609020204030204" pitchFamily="49" charset="0"/>
                <a:cs typeface="Consolas" panose="020B0609020204030204" pitchFamily="49" charset="0"/>
              </a:rPr>
              <a:t>()</a:t>
            </a:r>
          </a:p>
          <a:p>
            <a:pPr marL="722313" lvl="2" indent="-322263" fontAlgn="auto">
              <a:spcAft>
                <a:spcPts val="0"/>
              </a:spcAft>
              <a:buFont typeface="Symbol" panose="05050102010706020507" pitchFamily="18" charset="2"/>
              <a:buChar char="-"/>
              <a:defRPr/>
            </a:pPr>
            <a:r>
              <a:rPr lang="de-DE" dirty="0" err="1" smtClean="0"/>
              <a:t>Is</a:t>
            </a:r>
            <a:r>
              <a:rPr lang="de-DE" dirty="0" smtClean="0"/>
              <a:t> </a:t>
            </a:r>
            <a:r>
              <a:rPr lang="de-DE" dirty="0" err="1" smtClean="0"/>
              <a:t>counterpart</a:t>
            </a:r>
            <a:r>
              <a:rPr lang="de-DE" dirty="0" smtClean="0"/>
              <a:t> </a:t>
            </a:r>
            <a:r>
              <a:rPr lang="de-DE" dirty="0" err="1" smtClean="0"/>
              <a:t>of</a:t>
            </a:r>
            <a:r>
              <a:rPr lang="de-DE" dirty="0" smtClean="0"/>
              <a:t> </a:t>
            </a:r>
            <a:r>
              <a:rPr lang="de-DE" dirty="0" err="1" smtClean="0"/>
              <a:t>constructor</a:t>
            </a:r>
            <a:endParaRPr lang="de-DE" dirty="0"/>
          </a:p>
          <a:p>
            <a:pPr marL="742950" lvl="2" indent="-342900" fontAlgn="auto">
              <a:spcAft>
                <a:spcPts val="0"/>
              </a:spcAft>
              <a:buFont typeface="Symbol" panose="05050102010706020507" pitchFamily="18" charset="2"/>
              <a:buChar char="-"/>
              <a:defRPr/>
            </a:pPr>
            <a:r>
              <a:rPr lang="de-DE" dirty="0" err="1" smtClean="0"/>
              <a:t>Is</a:t>
            </a:r>
            <a:r>
              <a:rPr lang="de-DE" dirty="0" smtClean="0"/>
              <a:t> </a:t>
            </a:r>
            <a:r>
              <a:rPr lang="de-DE" dirty="0" err="1" smtClean="0"/>
              <a:t>called</a:t>
            </a:r>
            <a:r>
              <a:rPr lang="de-DE" dirty="0" smtClean="0"/>
              <a:t> </a:t>
            </a:r>
            <a:r>
              <a:rPr lang="de-DE" dirty="0" err="1" smtClean="0"/>
              <a:t>automatically</a:t>
            </a:r>
            <a:r>
              <a:rPr lang="de-DE" dirty="0" smtClean="0"/>
              <a:t> </a:t>
            </a:r>
            <a:r>
              <a:rPr lang="de-DE" dirty="0" err="1" smtClean="0"/>
              <a:t>by</a:t>
            </a:r>
            <a:r>
              <a:rPr lang="de-DE" dirty="0" smtClean="0"/>
              <a:t> </a:t>
            </a:r>
            <a:r>
              <a:rPr lang="de-DE" dirty="0" err="1" smtClean="0"/>
              <a:t>Garbage</a:t>
            </a:r>
            <a:r>
              <a:rPr lang="de-DE" dirty="0" smtClean="0"/>
              <a:t> </a:t>
            </a:r>
            <a:r>
              <a:rPr lang="de-DE" dirty="0" err="1" smtClean="0"/>
              <a:t>Collector</a:t>
            </a:r>
            <a:endParaRPr lang="de-DE" dirty="0" smtClean="0"/>
          </a:p>
          <a:p>
            <a:pPr marL="742950" lvl="2" indent="-342900" fontAlgn="auto">
              <a:spcAft>
                <a:spcPts val="0"/>
              </a:spcAft>
              <a:buFont typeface="Symbol" panose="05050102010706020507" pitchFamily="18" charset="2"/>
              <a:buChar char="-"/>
              <a:defRPr/>
            </a:pPr>
            <a:r>
              <a:rPr lang="de-DE" dirty="0" err="1" smtClean="0"/>
              <a:t>Careful</a:t>
            </a:r>
            <a:r>
              <a:rPr lang="de-DE" dirty="0" smtClean="0"/>
              <a:t>: </a:t>
            </a:r>
            <a:r>
              <a:rPr lang="de-DE" dirty="0" err="1" smtClean="0"/>
              <a:t>Unclear</a:t>
            </a:r>
            <a:r>
              <a:rPr lang="de-DE" dirty="0" smtClean="0"/>
              <a:t> </a:t>
            </a:r>
            <a:r>
              <a:rPr lang="de-DE" dirty="0" err="1" smtClean="0"/>
              <a:t>when</a:t>
            </a:r>
            <a:r>
              <a:rPr lang="de-DE" dirty="0" smtClean="0"/>
              <a:t> </a:t>
            </a:r>
            <a:r>
              <a:rPr lang="de-DE" dirty="0" err="1" smtClean="0"/>
              <a:t>it</a:t>
            </a:r>
            <a:r>
              <a:rPr lang="de-DE" dirty="0" smtClean="0"/>
              <a:t> </a:t>
            </a:r>
            <a:r>
              <a:rPr lang="de-DE" dirty="0" err="1" smtClean="0"/>
              <a:t>is</a:t>
            </a:r>
            <a:r>
              <a:rPr lang="de-DE" dirty="0" smtClean="0"/>
              <a:t> </a:t>
            </a:r>
            <a:r>
              <a:rPr lang="de-DE" dirty="0" err="1" smtClean="0"/>
              <a:t>called</a:t>
            </a:r>
            <a:r>
              <a:rPr lang="de-DE" dirty="0" smtClean="0"/>
              <a:t> (so </a:t>
            </a:r>
            <a:r>
              <a:rPr lang="de-DE" dirty="0" err="1" smtClean="0"/>
              <a:t>avoid</a:t>
            </a:r>
            <a:r>
              <a:rPr lang="de-DE" dirty="0" smtClean="0"/>
              <a:t> </a:t>
            </a:r>
            <a:r>
              <a:rPr lang="de-DE" dirty="0" err="1" smtClean="0"/>
              <a:t>cleaning</a:t>
            </a:r>
            <a:r>
              <a:rPr lang="de-DE" dirty="0" smtClean="0"/>
              <a:t> </a:t>
            </a:r>
            <a:r>
              <a:rPr lang="de-DE" dirty="0" err="1" smtClean="0"/>
              <a:t>memory</a:t>
            </a:r>
            <a:r>
              <a:rPr lang="de-DE" dirty="0" smtClean="0"/>
              <a:t>)</a:t>
            </a:r>
            <a:endParaRPr lang="de-DE" dirty="0"/>
          </a:p>
          <a:p>
            <a:pPr marL="400050" indent="-400050" fontAlgn="auto">
              <a:spcAft>
                <a:spcPts val="0"/>
              </a:spcAft>
              <a:buFont typeface="Arial" panose="020B0604020202020204" pitchFamily="34" charset="0"/>
              <a:buChar char="•"/>
              <a:defRPr/>
            </a:pPr>
            <a:r>
              <a:rPr lang="de-DE" dirty="0" err="1" smtClean="0"/>
              <a:t>No</a:t>
            </a:r>
            <a:r>
              <a:rPr lang="de-DE" dirty="0" smtClean="0"/>
              <a:t> explicit </a:t>
            </a:r>
            <a:r>
              <a:rPr lang="de-DE" dirty="0" err="1" smtClean="0"/>
              <a:t>freeing</a:t>
            </a:r>
            <a:r>
              <a:rPr lang="de-DE" dirty="0" smtClean="0"/>
              <a:t> </a:t>
            </a:r>
            <a:r>
              <a:rPr lang="de-DE" dirty="0" err="1" smtClean="0"/>
              <a:t>of</a:t>
            </a:r>
            <a:r>
              <a:rPr lang="de-DE" dirty="0" smtClean="0"/>
              <a:t> </a:t>
            </a:r>
            <a:r>
              <a:rPr lang="de-DE" dirty="0" err="1" smtClean="0"/>
              <a:t>objects</a:t>
            </a:r>
            <a:r>
              <a:rPr lang="de-DE" dirty="0" smtClean="0"/>
              <a:t>, but via </a:t>
            </a:r>
            <a:r>
              <a:rPr lang="de-DE" dirty="0" err="1" smtClean="0"/>
              <a:t>System.gc</a:t>
            </a:r>
            <a:r>
              <a:rPr lang="de-DE" dirty="0" smtClean="0"/>
              <a:t>(), </a:t>
            </a:r>
            <a:r>
              <a:rPr lang="de-DE" dirty="0" err="1" smtClean="0"/>
              <a:t>you</a:t>
            </a:r>
            <a:r>
              <a:rPr lang="de-DE" dirty="0" smtClean="0"/>
              <a:t> </a:t>
            </a:r>
            <a:r>
              <a:rPr lang="de-DE" dirty="0" err="1" smtClean="0"/>
              <a:t>can</a:t>
            </a:r>
            <a:r>
              <a:rPr lang="de-DE" dirty="0" smtClean="0"/>
              <a:t> </a:t>
            </a:r>
            <a:r>
              <a:rPr lang="de-DE" dirty="0" err="1" smtClean="0"/>
              <a:t>set</a:t>
            </a:r>
            <a:r>
              <a:rPr lang="de-DE" dirty="0" smtClean="0"/>
              <a:t> a </a:t>
            </a:r>
            <a:r>
              <a:rPr lang="de-DE" dirty="0" err="1" smtClean="0"/>
              <a:t>hint</a:t>
            </a:r>
            <a:r>
              <a:rPr lang="de-DE" dirty="0" smtClean="0"/>
              <a:t> </a:t>
            </a:r>
            <a:r>
              <a:rPr lang="de-DE" dirty="0" err="1" smtClean="0"/>
              <a:t>for</a:t>
            </a:r>
            <a:r>
              <a:rPr lang="de-DE" dirty="0" smtClean="0"/>
              <a:t> </a:t>
            </a:r>
            <a:r>
              <a:rPr lang="de-DE" dirty="0" err="1" smtClean="0"/>
              <a:t>the</a:t>
            </a:r>
            <a:r>
              <a:rPr lang="de-DE" dirty="0" smtClean="0"/>
              <a:t> </a:t>
            </a:r>
            <a:r>
              <a:rPr lang="de-DE" dirty="0" err="1" smtClean="0"/>
              <a:t>garbage</a:t>
            </a:r>
            <a:r>
              <a:rPr lang="de-DE" dirty="0" smtClean="0"/>
              <a:t> </a:t>
            </a:r>
            <a:r>
              <a:rPr lang="de-DE" dirty="0" err="1" smtClean="0"/>
              <a:t>collector</a:t>
            </a:r>
            <a:endParaRPr lang="de-DE" dirty="0" smtClean="0"/>
          </a:p>
          <a:p>
            <a:pPr marL="0" indent="-400050" fontAlgn="auto">
              <a:spcAft>
                <a:spcPts val="0"/>
              </a:spcAft>
              <a:buFont typeface="Arial" panose="020B0604020202020204" pitchFamily="34" charset="0"/>
              <a:buChar char="•"/>
              <a:defRPr/>
            </a:pPr>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14</a:t>
            </a:fld>
            <a:endParaRPr lang="de-DE"/>
          </a:p>
        </p:txBody>
      </p:sp>
      <p:pic>
        <p:nvPicPr>
          <p:cNvPr id="6148" name="Picture 4" descr="http://www.allmystery.de/i/t390bdd_0000nls4.jpg?bc"/>
          <p:cNvPicPr>
            <a:picLocks noChangeAspect="1" noChangeArrowheads="1"/>
          </p:cNvPicPr>
          <p:nvPr/>
        </p:nvPicPr>
        <p:blipFill>
          <a:blip r:embed="rId3" cstate="print">
            <a:extLst/>
          </a:blip>
          <a:srcRect/>
          <a:stretch>
            <a:fillRect/>
          </a:stretch>
        </p:blipFill>
        <p:spPr bwMode="auto">
          <a:xfrm>
            <a:off x="8544272" y="116632"/>
            <a:ext cx="1800200" cy="1255640"/>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15</a:t>
            </a:fld>
            <a:endParaRPr lang="de-DE"/>
          </a:p>
        </p:txBody>
      </p:sp>
      <p:sp>
        <p:nvSpPr>
          <p:cNvPr id="43009" name="Titel 1"/>
          <p:cNvSpPr>
            <a:spLocks noGrp="1"/>
          </p:cNvSpPr>
          <p:nvPr>
            <p:ph type="title"/>
          </p:nvPr>
        </p:nvSpPr>
        <p:spPr/>
        <p:txBody>
          <a:bodyPr/>
          <a:lstStyle/>
          <a:p>
            <a:r>
              <a:rPr lang="de-DE" dirty="0" smtClean="0"/>
              <a:t>Quizz</a:t>
            </a:r>
            <a:endParaRPr lang="de-DE" dirty="0"/>
          </a:p>
        </p:txBody>
      </p:sp>
      <p:sp>
        <p:nvSpPr>
          <p:cNvPr id="43010" name="Rechteck 5"/>
          <p:cNvSpPr>
            <a:spLocks noChangeArrowheads="1"/>
          </p:cNvSpPr>
          <p:nvPr/>
        </p:nvSpPr>
        <p:spPr bwMode="auto">
          <a:xfrm>
            <a:off x="2063750" y="1468438"/>
            <a:ext cx="4572000" cy="5632450"/>
          </a:xfrm>
          <a:prstGeom prst="rect">
            <a:avLst/>
          </a:prstGeom>
          <a:noFill/>
          <a:ln w="9525">
            <a:noFill/>
            <a:miter lim="800000"/>
            <a:headEnd/>
            <a:tailEnd/>
          </a:ln>
        </p:spPr>
        <p:txBody>
          <a:bodyPr>
            <a:spAutoFit/>
          </a:bodyPr>
          <a:lstStyle/>
          <a:p>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class</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String </a:t>
            </a:r>
            <a:r>
              <a:rPr lang="de-DE" sz="1000" dirty="0" err="1">
                <a:solidFill>
                  <a:srgbClr val="0000C0"/>
                </a:solidFill>
                <a:latin typeface="Consolas" pitchFamily="49" charset="0"/>
              </a:rPr>
              <a:t>name</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boolean</a:t>
            </a:r>
            <a:r>
              <a:rPr lang="de-DE" sz="1000" b="1" dirty="0">
                <a:solidFill>
                  <a:srgbClr val="00000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(String </a:t>
            </a:r>
            <a:r>
              <a:rPr lang="de-DE" sz="1000" dirty="0" err="1">
                <a:solidFill>
                  <a:srgbClr val="000000"/>
                </a:solidFill>
                <a:latin typeface="Consolas" pitchFamily="49" charset="0"/>
              </a:rPr>
              <a:t>name</a:t>
            </a:r>
            <a:r>
              <a:rPr lang="de-DE" sz="1000" dirty="0">
                <a:solidFill>
                  <a:srgbClr val="000000"/>
                </a:solidFill>
                <a:latin typeface="Consolas" pitchFamily="49" charset="0"/>
              </a:rPr>
              <a:t>) {</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name</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a:t>
            </a:r>
            <a:r>
              <a:rPr lang="de-DE" sz="1000" dirty="0" smtClean="0">
                <a:solidFill>
                  <a:srgbClr val="2A00FF"/>
                </a:solidFill>
                <a:latin typeface="Consolas" pitchFamily="49" charset="0"/>
              </a:rPr>
              <a:t>Enterprise"</a:t>
            </a:r>
            <a:r>
              <a:rPr lang="de-DE" sz="1000" b="1" dirty="0" smtClean="0">
                <a:solidFill>
                  <a:srgbClr val="000000"/>
                </a:solidFill>
                <a:latin typeface="Consolas" pitchFamily="49" charset="0"/>
              </a:rPr>
              <a:t>;</a:t>
            </a:r>
            <a:endParaRPr lang="de-DE" sz="1000" b="1" dirty="0">
              <a:solidFill>
                <a:srgbClr val="000000"/>
              </a:solidFill>
              <a:latin typeface="Consolas" pitchFamily="49" charset="0"/>
            </a:endParaRPr>
          </a:p>
          <a:p>
            <a:r>
              <a:rPr lang="de-DE" sz="1000" dirty="0">
                <a:solidFill>
                  <a:srgbClr val="000000"/>
                </a:solidFill>
                <a:latin typeface="Consolas" pitchFamily="49" charset="0"/>
              </a:rPr>
              <a:t>  }</a:t>
            </a:r>
          </a:p>
          <a:p>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7F0055"/>
                </a:solidFill>
                <a:latin typeface="Consolas" pitchFamily="49" charset="0"/>
              </a:rPr>
              <a:t> </a:t>
            </a:r>
            <a:r>
              <a:rPr lang="de-DE" sz="1000" b="1" dirty="0" err="1">
                <a:solidFill>
                  <a:srgbClr val="7F0055"/>
                </a:solidFill>
                <a:latin typeface="Consolas" pitchFamily="49" charset="0"/>
              </a:rPr>
              <a:t>void</a:t>
            </a:r>
            <a:r>
              <a:rPr lang="de-DE" sz="1000" dirty="0">
                <a:solidFill>
                  <a:srgbClr val="000000"/>
                </a:solidFill>
                <a:latin typeface="Consolas" pitchFamily="49" charset="0"/>
              </a:rPr>
              <a:t> </a:t>
            </a:r>
            <a:r>
              <a:rPr lang="de-DE" sz="1000" dirty="0" err="1" smtClean="0">
                <a:solidFill>
                  <a:srgbClr val="000000"/>
                </a:solidFill>
                <a:latin typeface="Consolas" pitchFamily="49" charset="0"/>
              </a:rPr>
              <a:t>moveHouse</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Person p)</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name</a:t>
            </a:r>
            <a:r>
              <a:rPr lang="de-DE" sz="1000" dirty="0" err="1" smtClean="0">
                <a:solidFill>
                  <a:srgbClr val="000000"/>
                </a:solidFill>
                <a:latin typeface="Consolas" pitchFamily="49" charset="0"/>
              </a:rPr>
              <a:t>.equals</a:t>
            </a:r>
            <a:r>
              <a:rPr lang="de-DE" sz="1000" dirty="0" smtClean="0">
                <a:solidFill>
                  <a:srgbClr val="000000"/>
                </a:solidFill>
                <a:latin typeface="Consolas" pitchFamily="49" charset="0"/>
              </a:rPr>
              <a:t>(</a:t>
            </a:r>
            <a:r>
              <a:rPr lang="de-DE" sz="1000" dirty="0" err="1">
                <a:solidFill>
                  <a:srgbClr val="000000"/>
                </a:solidFill>
                <a:latin typeface="Consolas" pitchFamily="49" charset="0"/>
              </a:rPr>
              <a:t>newAddress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a:solidFill>
                  <a:srgbClr val="000000"/>
                </a:solidFill>
                <a:latin typeface="Consolas" pitchFamily="49" charset="0"/>
              </a:rPr>
              <a:t>System.</a:t>
            </a:r>
            <a:r>
              <a:rPr lang="de-DE" sz="1000" dirty="0" err="1">
                <a:solidFill>
                  <a:srgbClr val="0000C0"/>
                </a:solidFill>
                <a:latin typeface="Consolas" pitchFamily="49" charset="0"/>
              </a:rPr>
              <a:t>out</a:t>
            </a:r>
            <a:r>
              <a:rPr lang="de-DE" sz="1000" i="1" dirty="0" err="1">
                <a:solidFill>
                  <a:srgbClr val="000000"/>
                </a:solidFill>
                <a:latin typeface="Consolas" pitchFamily="49" charset="0"/>
              </a:rPr>
              <a:t>.</a:t>
            </a:r>
            <a:r>
              <a:rPr lang="de-DE" sz="1000" dirty="0" err="1">
                <a:solidFill>
                  <a:srgbClr val="000000"/>
                </a:solidFill>
                <a:latin typeface="Consolas" pitchFamily="49" charset="0"/>
              </a:rPr>
              <a:t>println</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t>
            </a:r>
            <a:r>
              <a:rPr lang="de-DE" sz="1000" dirty="0" err="1" smtClean="0">
                <a:solidFill>
                  <a:srgbClr val="2A00FF"/>
                </a:solidFill>
                <a:latin typeface="Consolas" pitchFamily="49" charset="0"/>
              </a:rPr>
              <a:t>You</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stay</a:t>
            </a:r>
            <a:r>
              <a:rPr lang="de-DE" sz="1000" dirty="0" smtClean="0">
                <a:solidFill>
                  <a:srgbClr val="2A00FF"/>
                </a:solidFill>
                <a:latin typeface="Consolas" pitchFamily="49" charset="0"/>
              </a:rPr>
              <a:t> on </a:t>
            </a:r>
            <a:r>
              <a:rPr lang="de-DE" sz="1000" dirty="0" err="1" smtClean="0">
                <a:solidFill>
                  <a:srgbClr val="2A00FF"/>
                </a:solidFill>
                <a:latin typeface="Consolas" pitchFamily="49" charset="0"/>
              </a:rPr>
              <a:t>this</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ship</a:t>
            </a:r>
            <a:r>
              <a:rPr lang="de-DE" sz="1000" dirty="0" smtClean="0">
                <a:solidFill>
                  <a:srgbClr val="2A00FF"/>
                </a:solidFill>
                <a:latin typeface="Consolas" pitchFamily="49" charset="0"/>
              </a:rPr>
              <a:t>."</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i="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a:solidFill>
                  <a:srgbClr val="000000"/>
                </a:solidFill>
                <a:latin typeface="Consolas" pitchFamily="49" charset="0"/>
              </a:rPr>
              <a:t>index</a:t>
            </a:r>
            <a:r>
              <a:rPr lang="de-DE" sz="1000" dirty="0">
                <a:solidFill>
                  <a:srgbClr val="000000"/>
                </a:solidFill>
                <a:latin typeface="Consolas" pitchFamily="49" charset="0"/>
              </a:rPr>
              <a:t> =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if</a:t>
            </a:r>
            <a:r>
              <a:rPr lang="de-DE" sz="1000" b="1" dirty="0">
                <a:solidFill>
                  <a:srgbClr val="7F0055"/>
                </a:solidFill>
                <a:latin typeface="Consolas" pitchFamily="49" charset="0"/>
              </a:rPr>
              <a:t> </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endParaRPr lang="de-DE" sz="1000" b="1" dirty="0">
              <a:solidFill>
                <a:srgbClr val="7F0055"/>
              </a:solidFill>
              <a:latin typeface="Consolas" pitchFamily="49" charset="0"/>
            </a:endParaRP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neuerOrt</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"N/A"</a:t>
            </a:r>
            <a:r>
              <a:rPr lang="de-DE" sz="1000" dirty="0">
                <a:solidFill>
                  <a:srgbClr val="000000"/>
                </a:solidFill>
                <a:latin typeface="Consolas" pitchFamily="49" charset="0"/>
              </a:rPr>
              <a:t>;</a:t>
            </a:r>
            <a:r>
              <a:rPr lang="de-DE" sz="1000" b="1" dirty="0">
                <a:solidFill>
                  <a:srgbClr val="000000"/>
                </a:solidFill>
                <a:latin typeface="Consolas" pitchFamily="49" charset="0"/>
              </a:rPr>
              <a:t>   </a:t>
            </a:r>
          </a:p>
          <a:p>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dirty="0">
                <a:solidFill>
                  <a:srgbClr val="000000"/>
                </a:solidFill>
                <a:latin typeface="Consolas" pitchFamily="49" charset="0"/>
              </a:rPr>
              <a:t>  }</a:t>
            </a:r>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address.equals</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"Andromeda"</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true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2</a:t>
            </a:r>
            <a:r>
              <a:rPr lang="de-DE" sz="1000" b="1"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1</a:t>
            </a:r>
            <a:r>
              <a:rPr lang="de-DE" sz="1000" b="1" dirty="0">
                <a:solidFill>
                  <a:srgbClr val="000000"/>
                </a:solidFill>
                <a:latin typeface="Consolas" pitchFamily="49" charset="0"/>
              </a:rPr>
              <a:t>; </a:t>
            </a:r>
          </a:p>
          <a:p>
            <a:r>
              <a:rPr lang="de-DE" sz="1000" dirty="0">
                <a:solidFill>
                  <a:srgbClr val="000000"/>
                </a:solidFill>
                <a:latin typeface="Consolas" pitchFamily="49" charset="0"/>
              </a:rPr>
              <a:t>}}}</a:t>
            </a:r>
            <a:endParaRPr lang="de-DE" sz="1000" dirty="0">
              <a:latin typeface="Calibri" pitchFamily="34" charset="0"/>
            </a:endParaRPr>
          </a:p>
        </p:txBody>
      </p:sp>
      <p:sp>
        <p:nvSpPr>
          <p:cNvPr id="43011" name="Rechteck 6"/>
          <p:cNvSpPr>
            <a:spLocks noChangeArrowheads="1"/>
          </p:cNvSpPr>
          <p:nvPr/>
        </p:nvSpPr>
        <p:spPr bwMode="auto">
          <a:xfrm>
            <a:off x="6023992" y="1484313"/>
            <a:ext cx="4608512" cy="398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String </a:t>
            </a:r>
            <a:r>
              <a:rPr lang="de-DE" sz="1100" dirty="0" err="1">
                <a:solidFill>
                  <a:srgbClr val="0000C0"/>
                </a:solidFill>
                <a:latin typeface="Consolas" pitchFamily="49" charset="0"/>
              </a:rPr>
              <a:t>n</a:t>
            </a:r>
            <a:r>
              <a:rPr lang="de-DE" sz="1100" dirty="0" err="1" smtClean="0">
                <a:solidFill>
                  <a:srgbClr val="0000C0"/>
                </a:solidFill>
                <a:latin typeface="Consolas" pitchFamily="49" charset="0"/>
              </a:rPr>
              <a:t>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formerResidences</a:t>
            </a:r>
            <a:r>
              <a:rPr lang="de-DE" sz="1100" dirty="0" smtClean="0">
                <a:solidFill>
                  <a:srgbClr val="000000"/>
                </a:solidFill>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Person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Jane"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2F2FC0"/>
                </a:solidFill>
                <a:latin typeface="Consolas" pitchFamily="49" charset="0"/>
              </a:rPr>
              <a:t>formerResidences</a:t>
            </a:r>
            <a:r>
              <a:rPr lang="de-DE" sz="1100" dirty="0" smtClean="0">
                <a:solidFill>
                  <a:srgbClr val="0000C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[2</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b="1" dirty="0">
                <a:solidFill>
                  <a:srgbClr val="7F0055"/>
                </a:solidFill>
                <a:latin typeface="Consolas" pitchFamily="49" charset="0"/>
              </a:rPr>
              <a:t>  </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movesHouse</a:t>
            </a:r>
            <a:r>
              <a:rPr lang="de-DE" sz="1100" dirty="0" smtClean="0">
                <a:solidFill>
                  <a:srgbClr val="000000"/>
                </a:solidFill>
                <a:latin typeface="Consolas" pitchFamily="49" charset="0"/>
              </a:rPr>
              <a:t>(String </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err="1" smtClean="0">
                <a:solidFill>
                  <a:srgbClr val="000000"/>
                </a:solidFill>
                <a:latin typeface="Consolas" pitchFamily="49" charset="0"/>
              </a:rPr>
              <a:t>.moveHouse</a:t>
            </a:r>
            <a:r>
              <a:rPr lang="de-DE" sz="1100" dirty="0" smtClean="0">
                <a:solidFill>
                  <a:srgbClr val="000000"/>
                </a:solidFill>
                <a:latin typeface="Consolas" pitchFamily="49" charset="0"/>
              </a:rPr>
              <a:t>(</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b="1" dirty="0" err="1">
                <a:solidFill>
                  <a:srgbClr val="7F0055"/>
                </a:solidFill>
                <a:latin typeface="Consolas" pitchFamily="49" charset="0"/>
              </a:rPr>
              <a:t>this</a:t>
            </a:r>
            <a:r>
              <a:rPr lang="de-DE" sz="1100" dirty="0">
                <a:solidFill>
                  <a:srgbClr val="000000"/>
                </a:solidFill>
                <a:latin typeface="Consolas" pitchFamily="49" charset="0"/>
              </a:rPr>
              <a:t>);</a:t>
            </a:r>
          </a:p>
          <a:p>
            <a:r>
              <a:rPr lang="de-DE" sz="1100" dirty="0">
                <a:solidFill>
                  <a:srgbClr val="000000"/>
                </a:solidFill>
                <a:latin typeface="Consolas" pitchFamily="49" charset="0"/>
              </a:rPr>
              <a:t>  }</a:t>
            </a:r>
            <a:endParaRPr lang="de-DE" sz="1100" dirty="0">
              <a:latin typeface="Consolas" pitchFamily="49" charset="0"/>
            </a:endParaRPr>
          </a:p>
          <a:p>
            <a:r>
              <a:rPr lang="en-US" sz="1100" b="1" dirty="0">
                <a:solidFill>
                  <a:srgbClr val="7F0055"/>
                </a:solidFill>
                <a:latin typeface="Consolas" pitchFamily="49" charset="0"/>
              </a:rPr>
              <a:t>  </a:t>
            </a: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me.movesHouse</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"Andromeda"</a:t>
            </a:r>
            <a:r>
              <a:rPr lang="de-DE" sz="1100" dirty="0" smtClean="0">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9" name="Rechteck 8"/>
          <p:cNvSpPr/>
          <p:nvPr/>
        </p:nvSpPr>
        <p:spPr>
          <a:xfrm>
            <a:off x="5519936" y="5758656"/>
            <a:ext cx="3960812" cy="10541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dirty="0" smtClean="0"/>
              <a:t>This </a:t>
            </a:r>
            <a:r>
              <a:rPr lang="de-DE" dirty="0" err="1" smtClean="0"/>
              <a:t>program</a:t>
            </a:r>
            <a:r>
              <a:rPr lang="de-DE" dirty="0" smtClean="0"/>
              <a:t> </a:t>
            </a:r>
            <a:r>
              <a:rPr lang="de-DE" dirty="0" err="1" smtClean="0"/>
              <a:t>ends</a:t>
            </a:r>
            <a:r>
              <a:rPr lang="de-DE" dirty="0" smtClean="0"/>
              <a:t> in an </a:t>
            </a:r>
            <a:r>
              <a:rPr lang="de-DE" dirty="0" err="1" smtClean="0"/>
              <a:t>error</a:t>
            </a:r>
            <a:r>
              <a:rPr lang="de-DE" dirty="0" smtClean="0"/>
              <a:t>. </a:t>
            </a:r>
            <a:r>
              <a:rPr lang="de-DE" dirty="0" err="1" smtClean="0"/>
              <a:t>Where</a:t>
            </a:r>
            <a:r>
              <a:rPr lang="de-DE" dirty="0" smtClean="0"/>
              <a:t> </a:t>
            </a:r>
            <a:r>
              <a:rPr lang="de-DE" dirty="0" err="1" smtClean="0"/>
              <a:t>is</a:t>
            </a:r>
            <a:r>
              <a:rPr lang="de-DE" dirty="0" smtClean="0"/>
              <a:t> </a:t>
            </a:r>
            <a:r>
              <a:rPr lang="de-DE" dirty="0" err="1" smtClean="0"/>
              <a:t>the</a:t>
            </a:r>
            <a:r>
              <a:rPr lang="de-DE" dirty="0" smtClean="0"/>
              <a:t> </a:t>
            </a:r>
            <a:r>
              <a:rPr lang="de-DE" dirty="0" err="1" smtClean="0"/>
              <a:t>error</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11" name="Rechteck 10"/>
          <p:cNvSpPr>
            <a:spLocks noChangeArrowheads="1"/>
          </p:cNvSpPr>
          <p:nvPr/>
        </p:nvSpPr>
        <p:spPr bwMode="auto">
          <a:xfrm>
            <a:off x="9842922" y="4430266"/>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45058" name="Textfeld 2"/>
          <p:cNvSpPr txBox="1">
            <a:spLocks noChangeArrowheads="1"/>
          </p:cNvSpPr>
          <p:nvPr/>
        </p:nvSpPr>
        <p:spPr bwMode="auto">
          <a:xfrm>
            <a:off x="1774826" y="1916113"/>
            <a:ext cx="7540911" cy="830997"/>
          </a:xfrm>
          <a:prstGeom prst="rect">
            <a:avLst/>
          </a:prstGeom>
          <a:noFill/>
          <a:ln w="9525">
            <a:noFill/>
            <a:miter lim="800000"/>
            <a:headEnd/>
            <a:tailEnd/>
          </a:ln>
        </p:spPr>
        <p:txBody>
          <a:bodyPr wrap="none">
            <a:spAutoFit/>
          </a:bodyPr>
          <a:lstStyle/>
          <a:p>
            <a:r>
              <a:rPr lang="de-DE" sz="4800" dirty="0" smtClean="0">
                <a:solidFill>
                  <a:schemeClr val="bg1"/>
                </a:solidFill>
                <a:latin typeface="Calibri" pitchFamily="34" charset="0"/>
              </a:rPr>
              <a:t>Input Parameters </a:t>
            </a:r>
            <a:r>
              <a:rPr lang="de-DE" sz="4800" dirty="0" err="1" smtClean="0">
                <a:solidFill>
                  <a:schemeClr val="bg1"/>
                </a:solidFill>
                <a:latin typeface="Calibri" pitchFamily="34" charset="0"/>
              </a:rPr>
              <a:t>of</a:t>
            </a:r>
            <a:r>
              <a:rPr lang="de-DE" sz="4800" dirty="0" smtClean="0">
                <a:solidFill>
                  <a:schemeClr val="bg1"/>
                </a:solidFill>
                <a:latin typeface="Calibri" pitchFamily="34" charset="0"/>
              </a:rPr>
              <a:t> </a:t>
            </a:r>
            <a:r>
              <a:rPr lang="de-DE" sz="4800" dirty="0" err="1" smtClean="0">
                <a:solidFill>
                  <a:schemeClr val="bg1"/>
                </a:solidFill>
                <a:latin typeface="Calibri" pitchFamily="34" charset="0"/>
              </a:rPr>
              <a:t>Methods</a:t>
            </a:r>
            <a:endParaRPr lang="de-DE" sz="4800" dirty="0">
              <a:solidFill>
                <a:schemeClr val="bg1"/>
              </a:solidFill>
              <a:latin typeface="Calibri" pitchFamily="34" charset="0"/>
            </a:endParaRPr>
          </a:p>
        </p:txBody>
      </p:sp>
      <p:pic>
        <p:nvPicPr>
          <p:cNvPr id="45059" name="Picture 1" descr="C:\Users\siegmunn\AppData\Local\Microsoft\Windows\Temporary Internet Files\Content.IE5\RD3JW0LT\MC900078793[1].wmf"/>
          <p:cNvPicPr>
            <a:picLocks noChangeAspect="1" noChangeArrowheads="1"/>
          </p:cNvPicPr>
          <p:nvPr/>
        </p:nvPicPr>
        <p:blipFill>
          <a:blip r:embed="rId3" cstate="print"/>
          <a:srcRect/>
          <a:stretch>
            <a:fillRect/>
          </a:stretch>
        </p:blipFill>
        <p:spPr bwMode="auto">
          <a:xfrm>
            <a:off x="5808664" y="3573464"/>
            <a:ext cx="4471987" cy="2420937"/>
          </a:xfrm>
          <a:prstGeom prst="rect">
            <a:avLst/>
          </a:prstGeom>
          <a:noFill/>
          <a:ln w="9525">
            <a:noFill/>
            <a:miter lim="800000"/>
            <a:headEnd/>
            <a:tailEnd/>
          </a:ln>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16</a:t>
            </a:fld>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el 1"/>
          <p:cNvSpPr>
            <a:spLocks noGrp="1"/>
          </p:cNvSpPr>
          <p:nvPr>
            <p:ph type="title"/>
          </p:nvPr>
        </p:nvSpPr>
        <p:spPr/>
        <p:txBody>
          <a:bodyPr/>
          <a:lstStyle/>
          <a:p>
            <a:r>
              <a:rPr lang="de-DE" dirty="0" smtClean="0"/>
              <a:t>References I</a:t>
            </a:r>
            <a:endParaRPr lang="de-DE" dirty="0"/>
          </a:p>
        </p:txBody>
      </p:sp>
      <p:sp>
        <p:nvSpPr>
          <p:cNvPr id="47106" name="Inhaltsplatzhalter 2"/>
          <p:cNvSpPr>
            <a:spLocks noGrp="1"/>
          </p:cNvSpPr>
          <p:nvPr>
            <p:ph idx="1"/>
          </p:nvPr>
        </p:nvSpPr>
        <p:spPr/>
        <p:txBody>
          <a:bodyPr/>
          <a:lstStyle/>
          <a:p>
            <a:r>
              <a:rPr lang="de-DE" dirty="0" err="1" smtClean="0"/>
              <a:t>There</a:t>
            </a:r>
            <a:r>
              <a:rPr lang="de-DE" dirty="0" smtClean="0"/>
              <a:t> </a:t>
            </a:r>
            <a:r>
              <a:rPr lang="de-DE" dirty="0" err="1" smtClean="0"/>
              <a:t>is</a:t>
            </a:r>
            <a:r>
              <a:rPr lang="de-DE" dirty="0" smtClean="0"/>
              <a:t> an additional primitive </a:t>
            </a:r>
            <a:r>
              <a:rPr lang="de-DE" dirty="0" err="1" smtClean="0"/>
              <a:t>data</a:t>
            </a:r>
            <a:r>
              <a:rPr lang="de-DE" dirty="0" smtClean="0"/>
              <a:t> type – </a:t>
            </a:r>
            <a:r>
              <a:rPr lang="de-DE" dirty="0" err="1" smtClean="0"/>
              <a:t>we</a:t>
            </a:r>
            <a:r>
              <a:rPr lang="de-DE" dirty="0" smtClean="0"/>
              <a:t> </a:t>
            </a:r>
            <a:r>
              <a:rPr lang="de-DE" dirty="0" err="1" smtClean="0"/>
              <a:t>did</a:t>
            </a:r>
            <a:r>
              <a:rPr lang="de-DE" dirty="0" smtClean="0"/>
              <a:t> not </a:t>
            </a:r>
            <a:r>
              <a:rPr lang="de-DE" dirty="0" err="1" smtClean="0"/>
              <a:t>explicitly</a:t>
            </a:r>
            <a:r>
              <a:rPr lang="de-DE" dirty="0" smtClean="0"/>
              <a:t> </a:t>
            </a:r>
            <a:r>
              <a:rPr lang="de-DE" dirty="0" err="1" smtClean="0"/>
              <a:t>look</a:t>
            </a:r>
            <a:r>
              <a:rPr lang="de-DE" dirty="0" smtClean="0"/>
              <a:t> at </a:t>
            </a:r>
            <a:r>
              <a:rPr lang="de-DE" dirty="0" err="1" smtClean="0"/>
              <a:t>it</a:t>
            </a:r>
            <a:r>
              <a:rPr lang="de-DE" dirty="0" smtClean="0"/>
              <a:t>, but </a:t>
            </a:r>
            <a:r>
              <a:rPr lang="de-DE" dirty="0" err="1" smtClean="0"/>
              <a:t>we</a:t>
            </a:r>
            <a:r>
              <a:rPr lang="de-DE" dirty="0" smtClean="0"/>
              <a:t> </a:t>
            </a:r>
            <a:r>
              <a:rPr lang="de-DE" dirty="0" err="1" smtClean="0"/>
              <a:t>used</a:t>
            </a:r>
            <a:r>
              <a:rPr lang="de-DE" dirty="0" smtClean="0"/>
              <a:t> </a:t>
            </a:r>
            <a:r>
              <a:rPr lang="de-DE" dirty="0" err="1" smtClean="0"/>
              <a:t>it</a:t>
            </a:r>
            <a:endParaRPr lang="de-DE" dirty="0" smtClean="0"/>
          </a:p>
          <a:p>
            <a:endParaRPr lang="de-DE" dirty="0"/>
          </a:p>
          <a:p>
            <a:r>
              <a:rPr lang="de-DE" dirty="0" smtClean="0"/>
              <a:t>Reference </a:t>
            </a:r>
            <a:r>
              <a:rPr lang="de-DE" dirty="0"/>
              <a:t>= </a:t>
            </a:r>
            <a:r>
              <a:rPr lang="de-DE" dirty="0" smtClean="0"/>
              <a:t>„</a:t>
            </a:r>
            <a:r>
              <a:rPr lang="de-DE" dirty="0" err="1" smtClean="0"/>
              <a:t>pointer</a:t>
            </a:r>
            <a:r>
              <a:rPr lang="de-DE" dirty="0" smtClean="0"/>
              <a:t>“ </a:t>
            </a:r>
            <a:r>
              <a:rPr lang="de-DE" dirty="0" err="1" smtClean="0"/>
              <a:t>to</a:t>
            </a:r>
            <a:r>
              <a:rPr lang="de-DE" dirty="0" smtClean="0"/>
              <a:t> </a:t>
            </a:r>
            <a:r>
              <a:rPr lang="de-DE" dirty="0" err="1" smtClean="0"/>
              <a:t>instances</a:t>
            </a:r>
            <a:r>
              <a:rPr lang="de-DE" dirty="0" smtClean="0"/>
              <a:t> </a:t>
            </a:r>
            <a:r>
              <a:rPr lang="de-DE" dirty="0" err="1" smtClean="0"/>
              <a:t>of</a:t>
            </a:r>
            <a:r>
              <a:rPr lang="de-DE" dirty="0" smtClean="0"/>
              <a:t> </a:t>
            </a:r>
            <a:r>
              <a:rPr lang="de-DE" dirty="0" err="1" smtClean="0"/>
              <a:t>classes</a:t>
            </a:r>
            <a:endParaRPr lang="de-DE" dirty="0"/>
          </a:p>
          <a:p>
            <a:pPr lvl="1"/>
            <a:r>
              <a:rPr lang="de-DE" dirty="0" smtClean="0"/>
              <a:t>Variables </a:t>
            </a:r>
            <a:r>
              <a:rPr lang="de-DE" dirty="0" err="1" smtClean="0"/>
              <a:t>that</a:t>
            </a:r>
            <a:r>
              <a:rPr lang="de-DE" dirty="0" smtClean="0"/>
              <a:t> </a:t>
            </a:r>
            <a:r>
              <a:rPr lang="de-DE" dirty="0" err="1" smtClean="0"/>
              <a:t>store</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to</a:t>
            </a:r>
            <a:r>
              <a:rPr lang="de-DE" dirty="0" smtClean="0"/>
              <a:t> </a:t>
            </a:r>
            <a:r>
              <a:rPr lang="de-DE" dirty="0" err="1" smtClean="0"/>
              <a:t>according</a:t>
            </a:r>
            <a:r>
              <a:rPr lang="de-DE" dirty="0" smtClean="0"/>
              <a:t> </a:t>
            </a:r>
            <a:r>
              <a:rPr lang="de-DE" dirty="0" err="1" smtClean="0"/>
              <a:t>objects</a:t>
            </a:r>
            <a:r>
              <a:rPr lang="de-DE" dirty="0" smtClean="0"/>
              <a:t> in </a:t>
            </a:r>
            <a:r>
              <a:rPr lang="de-DE" dirty="0" err="1" smtClean="0"/>
              <a:t>memory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17</a:t>
            </a:fld>
            <a:endParaRPr lang="de-DE"/>
          </a:p>
        </p:txBody>
      </p:sp>
      <p:sp>
        <p:nvSpPr>
          <p:cNvPr id="5" name="Rechteck 4"/>
          <p:cNvSpPr>
            <a:spLocks noChangeArrowheads="1"/>
          </p:cNvSpPr>
          <p:nvPr/>
        </p:nvSpPr>
        <p:spPr bwMode="auto">
          <a:xfrm>
            <a:off x="1995484" y="4667450"/>
            <a:ext cx="6553200" cy="11684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peter</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a:t>
            </a:r>
            <a:r>
              <a:rPr lang="de-DE" sz="1400" dirty="0">
                <a:solidFill>
                  <a:srgbClr val="2A00FF"/>
                </a:solidFill>
                <a:latin typeface="Consolas" pitchFamily="49" charset="0"/>
              </a:rPr>
              <a:t>"</a:t>
            </a:r>
            <a:r>
              <a:rPr lang="de-DE" sz="1400" dirty="0" err="1">
                <a:solidFill>
                  <a:srgbClr val="2A00FF"/>
                </a:solidFill>
                <a:latin typeface="Consolas" pitchFamily="49" charset="0"/>
              </a:rPr>
              <a:t>Peter"</a:t>
            </a:r>
            <a:r>
              <a:rPr lang="de-DE" sz="1400" dirty="0" err="1">
                <a:solidFill>
                  <a:srgbClr val="000000"/>
                </a:solidFill>
                <a:latin typeface="Consolas" pitchFamily="49" charset="0"/>
              </a:rPr>
              <a:t>,</a:t>
            </a:r>
            <a:r>
              <a:rPr lang="de-DE" sz="1400" dirty="0" err="1">
                <a:solidFill>
                  <a:srgbClr val="2A00FF"/>
                </a:solidFill>
                <a:latin typeface="Consolas" pitchFamily="49" charset="0"/>
              </a:rPr>
              <a:t>"Petersen</a:t>
            </a:r>
            <a:r>
              <a:rPr lang="de-DE" sz="1400" dirty="0">
                <a:solidFill>
                  <a:srgbClr val="2A00FF"/>
                </a:solidFill>
                <a:latin typeface="Consolas" pitchFamily="49" charset="0"/>
              </a:rPr>
              <a:t>"</a:t>
            </a:r>
            <a:r>
              <a:rPr lang="de-DE" sz="1400" dirty="0">
                <a:solidFill>
                  <a:srgbClr val="000000"/>
                </a:solidFill>
                <a:latin typeface="Consolas" pitchFamily="49" charset="0"/>
              </a:rPr>
              <a:t>);</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nobody</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Person(22);</a:t>
            </a:r>
          </a:p>
          <a:p>
            <a:r>
              <a:rPr lang="de-DE" sz="1400" dirty="0">
                <a:solidFill>
                  <a:srgbClr val="000000"/>
                </a:solidFill>
                <a:latin typeface="Consolas" pitchFamily="49" charset="0"/>
              </a:rPr>
              <a:t>    Person x = </a:t>
            </a:r>
            <a:r>
              <a:rPr lang="de-DE" sz="1400" dirty="0" err="1">
                <a:solidFill>
                  <a:srgbClr val="000000"/>
                </a:solidFill>
                <a:latin typeface="Consolas" pitchFamily="49" charset="0"/>
              </a:rPr>
              <a:t>peter</a:t>
            </a:r>
            <a:r>
              <a:rPr lang="de-DE" sz="1400" dirty="0">
                <a:solidFill>
                  <a:srgbClr val="000000"/>
                </a:solidFill>
                <a:latin typeface="Consolas" pitchFamily="49" charset="0"/>
              </a:rPr>
              <a:t>;</a:t>
            </a:r>
          </a:p>
          <a:p>
            <a:r>
              <a:rPr lang="de-DE" sz="1400" dirty="0">
                <a:solidFill>
                  <a:srgbClr val="000000"/>
                </a:solidFill>
                <a:latin typeface="Consolas" pitchFamily="49" charset="0"/>
              </a:rPr>
              <a:t>}</a:t>
            </a:r>
          </a:p>
        </p:txBody>
      </p:sp>
      <p:sp>
        <p:nvSpPr>
          <p:cNvPr id="7"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cxnSp>
        <p:nvCxnSpPr>
          <p:cNvPr id="15" name="Gerade Verbindung mit Pfeil 14"/>
          <p:cNvCxnSpPr/>
          <p:nvPr/>
        </p:nvCxnSpPr>
        <p:spPr>
          <a:xfrm>
            <a:off x="3913047" y="5044300"/>
            <a:ext cx="4630878" cy="5445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847556" y="5242855"/>
            <a:ext cx="2404317" cy="39840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3431704" y="5510114"/>
            <a:ext cx="5095802" cy="14702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p:nvPr/>
        </p:nvSpPr>
        <p:spPr>
          <a:xfrm>
            <a:off x="8543925" y="556982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2" name="Rechteck 21"/>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3" name="Rechteck 22"/>
          <p:cNvSpPr/>
          <p:nvPr/>
        </p:nvSpPr>
        <p:spPr>
          <a:xfrm>
            <a:off x="5087938" y="5582522"/>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ort</a:t>
            </a:r>
            <a:endParaRPr lang="de-DE" sz="1400" dirty="0"/>
          </a:p>
        </p:txBody>
      </p:sp>
      <p:sp>
        <p:nvSpPr>
          <p:cNvPr id="24" name="Textfeld 23"/>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5" name="Textfeld 24"/>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6" name="Textfeld 25"/>
          <p:cNvSpPr txBox="1">
            <a:spLocks noChangeArrowheads="1"/>
          </p:cNvSpPr>
          <p:nvPr/>
        </p:nvSpPr>
        <p:spPr bwMode="auto">
          <a:xfrm>
            <a:off x="5578477" y="5387058"/>
            <a:ext cx="390525" cy="276225"/>
          </a:xfrm>
          <a:prstGeom prst="rect">
            <a:avLst/>
          </a:prstGeom>
          <a:noFill/>
          <a:ln w="9525">
            <a:noFill/>
            <a:miter lim="800000"/>
            <a:headEnd/>
            <a:tailEnd/>
          </a:ln>
        </p:spPr>
        <p:txBody>
          <a:bodyPr wrap="none">
            <a:spAutoFit/>
          </a:bodyPr>
          <a:lstStyle/>
          <a:p>
            <a:r>
              <a:rPr lang="de-DE" sz="1200" dirty="0">
                <a:latin typeface="Calibri" pitchFamily="34" charset="0"/>
              </a:rPr>
              <a:t>Ort</a:t>
            </a:r>
          </a:p>
        </p:txBody>
      </p:sp>
      <p:cxnSp>
        <p:nvCxnSpPr>
          <p:cNvPr id="27" name="Gerade Verbindung mit Pfeil 26"/>
          <p:cNvCxnSpPr>
            <a:endCxn id="23" idx="3"/>
          </p:cNvCxnSpPr>
          <p:nvPr/>
        </p:nvCxnSpPr>
        <p:spPr>
          <a:xfrm flipH="1" flipV="1">
            <a:off x="5880100" y="5711110"/>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6096001" y="6407750"/>
            <a:ext cx="588169"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"Max"</a:t>
            </a:r>
            <a:endParaRPr lang="de-DE" sz="1100" dirty="0">
              <a:solidFill>
                <a:srgbClr val="000000"/>
              </a:solidFill>
              <a:latin typeface="Consolas"/>
              <a:cs typeface="+mn-cs"/>
            </a:endParaRPr>
          </a:p>
        </p:txBody>
      </p:sp>
      <p:sp>
        <p:nvSpPr>
          <p:cNvPr id="29" name="Rechteck 28"/>
          <p:cNvSpPr/>
          <p:nvPr/>
        </p:nvSpPr>
        <p:spPr>
          <a:xfrm>
            <a:off x="5015881" y="6093297"/>
            <a:ext cx="748923"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a:solidFill>
                  <a:srgbClr val="2A00FF"/>
                </a:solidFill>
                <a:latin typeface="Consolas"/>
                <a:cs typeface="+mn-cs"/>
              </a:rPr>
              <a:t>"Passau"</a:t>
            </a:r>
            <a:endParaRPr lang="de-DE" sz="1100" dirty="0">
              <a:solidFill>
                <a:prstClr val="white"/>
              </a:solidFill>
              <a:latin typeface="Calibri"/>
              <a:cs typeface="+mn-cs"/>
            </a:endParaRPr>
          </a:p>
        </p:txBody>
      </p:sp>
      <p:cxnSp>
        <p:nvCxnSpPr>
          <p:cNvPr id="30" name="Gerade Verbindung mit Pfeil 29"/>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6798339" y="6407750"/>
            <a:ext cx="1107996"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"Mustermann"</a:t>
            </a:r>
            <a:endParaRPr lang="en-US" dirty="0">
              <a:solidFill>
                <a:prstClr val="black"/>
              </a:solidFill>
            </a:endParaRPr>
          </a:p>
        </p:txBody>
      </p:sp>
      <p:cxnSp>
        <p:nvCxnSpPr>
          <p:cNvPr id="32" name="Gerade Verbindung mit Pfeil 31"/>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endCxn id="31" idx="0"/>
          </p:cNvCxnSpPr>
          <p:nvPr/>
        </p:nvCxnSpPr>
        <p:spPr>
          <a:xfrm>
            <a:off x="6801149" y="5962650"/>
            <a:ext cx="551188" cy="4451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Rechteck 33"/>
          <p:cNvSpPr/>
          <p:nvPr/>
        </p:nvSpPr>
        <p:spPr>
          <a:xfrm>
            <a:off x="8527506" y="6406956"/>
            <a:ext cx="717551"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"Peter"</a:t>
            </a:r>
            <a:endParaRPr lang="de-DE" sz="1100" dirty="0">
              <a:solidFill>
                <a:srgbClr val="000000"/>
              </a:solidFill>
              <a:latin typeface="Consolas"/>
              <a:cs typeface="+mn-cs"/>
            </a:endParaRPr>
          </a:p>
        </p:txBody>
      </p:sp>
      <p:sp>
        <p:nvSpPr>
          <p:cNvPr id="35" name="Rechteck 34"/>
          <p:cNvSpPr/>
          <p:nvPr/>
        </p:nvSpPr>
        <p:spPr>
          <a:xfrm>
            <a:off x="9299308" y="6406956"/>
            <a:ext cx="95410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"Petersen"</a:t>
            </a:r>
            <a:endParaRPr lang="en-US" dirty="0">
              <a:solidFill>
                <a:prstClr val="black"/>
              </a:solidFill>
            </a:endParaRPr>
          </a:p>
        </p:txBody>
      </p:sp>
      <p:cxnSp>
        <p:nvCxnSpPr>
          <p:cNvPr id="36" name="Gerade Verbindung mit Pfeil 3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a:endCxn id="35" idx="0"/>
          </p:cNvCxnSpPr>
          <p:nvPr/>
        </p:nvCxnSpPr>
        <p:spPr>
          <a:xfrm>
            <a:off x="9271001" y="5873750"/>
            <a:ext cx="505361" cy="53320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1000"/>
                                        <p:tgtEl>
                                          <p:spTgt spid="21">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1000"/>
                                        <p:tgtEl>
                                          <p:spTgt spid="21">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xEl>
                                              <p:pRg st="1" end="1"/>
                                            </p:txEl>
                                          </p:spTgt>
                                        </p:tgtEl>
                                        <p:attrNameLst>
                                          <p:attrName>style.visibility</p:attrName>
                                        </p:attrNameLst>
                                      </p:cBhvr>
                                      <p:to>
                                        <p:strVal val="visible"/>
                                      </p:to>
                                    </p:set>
                                    <p:animEffect transition="in" filter="fade">
                                      <p:cBhvr>
                                        <p:cTn id="36" dur="1000"/>
                                        <p:tgtEl>
                                          <p:spTgt spid="2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animEffect transition="in" filter="fade">
                                      <p:cBhvr>
                                        <p:cTn id="39" dur="1000"/>
                                        <p:tgtEl>
                                          <p:spTgt spid="21">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1000"/>
                                        <p:tgtEl>
                                          <p:spTgt spid="33"/>
                                        </p:tgtEl>
                                      </p:cBhvr>
                                    </p:animEffect>
                                  </p:childTnLst>
                                </p:cTn>
                              </p:par>
                              <p:par>
                                <p:cTn id="76" presetID="10" presetClass="entr" presetSubtype="0" fill="hold" nodeType="withEffect">
                                  <p:stCondLst>
                                    <p:cond delay="0"/>
                                  </p:stCondLst>
                                  <p:childTnLst>
                                    <p:set>
                                      <p:cBhvr>
                                        <p:cTn id="77" dur="1" fill="hold">
                                          <p:stCondLst>
                                            <p:cond delay="0"/>
                                          </p:stCondLst>
                                        </p:cTn>
                                        <p:tgtEl>
                                          <p:spTgt spid="22">
                                            <p:txEl>
                                              <p:pRg st="2" end="2"/>
                                            </p:txEl>
                                          </p:spTgt>
                                        </p:tgtEl>
                                        <p:attrNameLst>
                                          <p:attrName>style.visibility</p:attrName>
                                        </p:attrNameLst>
                                      </p:cBhvr>
                                      <p:to>
                                        <p:strVal val="visible"/>
                                      </p:to>
                                    </p:set>
                                    <p:animEffect transition="in" filter="fade">
                                      <p:cBhvr>
                                        <p:cTn id="78" dur="1000"/>
                                        <p:tgtEl>
                                          <p:spTgt spid="22">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22">
                                            <p:txEl>
                                              <p:pRg st="0" end="0"/>
                                            </p:txEl>
                                          </p:spTgt>
                                        </p:tgtEl>
                                        <p:attrNameLst>
                                          <p:attrName>style.visibility</p:attrName>
                                        </p:attrNameLst>
                                      </p:cBhvr>
                                      <p:to>
                                        <p:strVal val="visible"/>
                                      </p:to>
                                    </p:set>
                                    <p:animEffect transition="in" filter="fade">
                                      <p:cBhvr>
                                        <p:cTn id="81" dur="1000"/>
                                        <p:tgtEl>
                                          <p:spTgt spid="22">
                                            <p:txEl>
                                              <p:pRg st="0" end="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22">
                                            <p:txEl>
                                              <p:pRg st="1" end="1"/>
                                            </p:txEl>
                                          </p:spTgt>
                                        </p:tgtEl>
                                        <p:attrNameLst>
                                          <p:attrName>style.visibility</p:attrName>
                                        </p:attrNameLst>
                                      </p:cBhvr>
                                      <p:to>
                                        <p:strVal val="visible"/>
                                      </p:to>
                                    </p:set>
                                    <p:animEffect transition="in" filter="fade">
                                      <p:cBhvr>
                                        <p:cTn id="84" dur="1000"/>
                                        <p:tgtEl>
                                          <p:spTgt spid="22">
                                            <p:txEl>
                                              <p:pRg st="1" end="1"/>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22">
                                            <p:txEl>
                                              <p:pRg st="3" end="3"/>
                                            </p:txEl>
                                          </p:spTgt>
                                        </p:tgtEl>
                                        <p:attrNameLst>
                                          <p:attrName>style.visibility</p:attrName>
                                        </p:attrNameLst>
                                      </p:cBhvr>
                                      <p:to>
                                        <p:strVal val="visible"/>
                                      </p:to>
                                    </p:set>
                                    <p:animEffect transition="in" filter="fade">
                                      <p:cBhvr>
                                        <p:cTn id="87" dur="500"/>
                                        <p:tgtEl>
                                          <p:spTgt spid="22">
                                            <p:txEl>
                                              <p:pRg st="3" end="3"/>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childTnLst>
                                </p:cTn>
                              </p:par>
                              <p:par>
                                <p:cTn id="97" presetID="10"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1" grpId="0" animBg="1"/>
      <p:bldP spid="22" grpId="0" animBg="1"/>
      <p:bldP spid="23" grpId="0" animBg="1"/>
      <p:bldP spid="24" grpId="0"/>
      <p:bldP spid="25" grpId="0"/>
      <p:bldP spid="26" grpId="0"/>
      <p:bldP spid="28" grpId="0" animBg="1"/>
      <p:bldP spid="29" grpId="0" animBg="1"/>
      <p:bldP spid="31" grpId="0" animBg="1"/>
      <p:bldP spid="34" grpId="0" animBg="1"/>
      <p:bldP spid="35" grpId="0" animBg="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el 1"/>
          <p:cNvSpPr>
            <a:spLocks noGrp="1"/>
          </p:cNvSpPr>
          <p:nvPr>
            <p:ph type="title"/>
          </p:nvPr>
        </p:nvSpPr>
        <p:spPr/>
        <p:txBody>
          <a:bodyPr/>
          <a:lstStyle/>
          <a:p>
            <a:r>
              <a:rPr lang="de-DE" dirty="0" smtClean="0"/>
              <a:t>References II</a:t>
            </a:r>
            <a:endParaRPr lang="de-DE" dirty="0"/>
          </a:p>
        </p:txBody>
      </p:sp>
      <p:sp>
        <p:nvSpPr>
          <p:cNvPr id="49154" name="Inhaltsplatzhalter 2"/>
          <p:cNvSpPr>
            <a:spLocks noGrp="1"/>
          </p:cNvSpPr>
          <p:nvPr>
            <p:ph idx="1"/>
          </p:nvPr>
        </p:nvSpPr>
        <p:spPr/>
        <p:txBody>
          <a:bodyPr>
            <a:normAutofit/>
          </a:bodyPr>
          <a:lstStyle/>
          <a:p>
            <a:pPr>
              <a:buNone/>
            </a:pPr>
            <a:endParaRPr lang="de-DE" dirty="0"/>
          </a:p>
          <a:p>
            <a:r>
              <a:rPr lang="de-DE" dirty="0" err="1" smtClean="0"/>
              <a:t>Internally</a:t>
            </a:r>
            <a:r>
              <a:rPr lang="de-DE" dirty="0" smtClean="0"/>
              <a:t>: a </a:t>
            </a:r>
            <a:r>
              <a:rPr lang="de-DE" dirty="0" err="1" smtClean="0"/>
              <a:t>reference</a:t>
            </a:r>
            <a:r>
              <a:rPr lang="de-DE" dirty="0" smtClean="0"/>
              <a:t> </a:t>
            </a:r>
            <a:r>
              <a:rPr lang="de-DE" dirty="0" err="1" smtClean="0"/>
              <a:t>is</a:t>
            </a:r>
            <a:r>
              <a:rPr lang="de-DE" dirty="0" smtClean="0"/>
              <a:t> an integer</a:t>
            </a:r>
          </a:p>
          <a:p>
            <a:pPr lvl="1"/>
            <a:r>
              <a:rPr lang="de-DE" dirty="0" smtClean="0"/>
              <a:t>Points </a:t>
            </a:r>
            <a:r>
              <a:rPr lang="de-DE" dirty="0" err="1" smtClean="0"/>
              <a:t>to</a:t>
            </a:r>
            <a:r>
              <a:rPr lang="de-DE" dirty="0" smtClean="0"/>
              <a:t> </a:t>
            </a:r>
            <a:r>
              <a:rPr lang="de-DE" dirty="0" err="1" smtClean="0"/>
              <a:t>identy</a:t>
            </a:r>
            <a:r>
              <a:rPr lang="de-DE" dirty="0" smtClean="0"/>
              <a:t> (</a:t>
            </a:r>
            <a:r>
              <a:rPr lang="de-DE" dirty="0" err="1" smtClean="0"/>
              <a:t>address</a:t>
            </a:r>
            <a:r>
              <a:rPr lang="de-DE" dirty="0" smtClean="0"/>
              <a:t> in </a:t>
            </a:r>
            <a:r>
              <a:rPr lang="de-DE" dirty="0" err="1" smtClean="0"/>
              <a:t>memory</a:t>
            </a:r>
            <a:r>
              <a:rPr lang="de-DE" dirty="0" smtClean="0"/>
              <a:t>) </a:t>
            </a:r>
            <a:r>
              <a:rPr lang="de-DE" dirty="0" err="1" smtClean="0"/>
              <a:t>of</a:t>
            </a:r>
            <a:r>
              <a:rPr lang="de-DE" dirty="0" smtClean="0"/>
              <a:t> </a:t>
            </a:r>
            <a:r>
              <a:rPr lang="de-DE" dirty="0" err="1" smtClean="0"/>
              <a:t>object</a:t>
            </a:r>
            <a:endParaRPr lang="de-DE" dirty="0" smtClean="0"/>
          </a:p>
          <a:p>
            <a:pPr lvl="1"/>
            <a:r>
              <a:rPr lang="de-DE" dirty="0" err="1" smtClean="0"/>
              <a:t>Number</a:t>
            </a:r>
            <a:r>
              <a:rPr lang="de-DE" dirty="0" smtClean="0"/>
              <a:t> </a:t>
            </a:r>
            <a:r>
              <a:rPr lang="de-DE" dirty="0" err="1" smtClean="0"/>
              <a:t>corresponds</a:t>
            </a:r>
            <a:r>
              <a:rPr lang="de-DE" dirty="0" smtClean="0"/>
              <a:t> </a:t>
            </a:r>
            <a:r>
              <a:rPr lang="de-DE" dirty="0" err="1" smtClean="0"/>
              <a:t>to</a:t>
            </a:r>
            <a:r>
              <a:rPr lang="de-DE" dirty="0" smtClean="0"/>
              <a:t> </a:t>
            </a:r>
            <a:r>
              <a:rPr lang="de-DE" dirty="0" err="1" smtClean="0"/>
              <a:t>first</a:t>
            </a:r>
            <a:r>
              <a:rPr lang="de-DE" dirty="0" smtClean="0"/>
              <a:t> </a:t>
            </a:r>
            <a:r>
              <a:rPr lang="de-DE" dirty="0" err="1" smtClean="0"/>
              <a:t>memory</a:t>
            </a:r>
            <a:r>
              <a:rPr lang="de-DE" dirty="0" smtClean="0"/>
              <a:t> </a:t>
            </a:r>
            <a:r>
              <a:rPr lang="de-DE" dirty="0" err="1" smtClean="0"/>
              <a:t>cell</a:t>
            </a:r>
            <a:r>
              <a:rPr lang="de-DE" dirty="0" smtClean="0"/>
              <a:t> </a:t>
            </a:r>
            <a:r>
              <a:rPr lang="de-DE" dirty="0" err="1" smtClean="0"/>
              <a:t>that</a:t>
            </a:r>
            <a:r>
              <a:rPr lang="de-DE" dirty="0" smtClean="0"/>
              <a:t> </a:t>
            </a:r>
            <a:r>
              <a:rPr lang="de-DE" dirty="0" err="1" smtClean="0"/>
              <a:t>is</a:t>
            </a:r>
            <a:r>
              <a:rPr lang="de-DE" dirty="0" smtClean="0"/>
              <a:t> </a:t>
            </a:r>
            <a:r>
              <a:rPr lang="de-DE" dirty="0" err="1" smtClean="0"/>
              <a:t>used</a:t>
            </a:r>
            <a:r>
              <a:rPr lang="de-DE" dirty="0" smtClean="0"/>
              <a:t> </a:t>
            </a:r>
            <a:r>
              <a:rPr lang="de-DE" dirty="0" err="1" smtClean="0"/>
              <a:t>by</a:t>
            </a:r>
            <a:r>
              <a:rPr lang="de-DE" dirty="0"/>
              <a:t> </a:t>
            </a:r>
            <a:r>
              <a:rPr lang="de-DE" dirty="0" err="1" smtClean="0"/>
              <a:t>the</a:t>
            </a:r>
            <a:r>
              <a:rPr lang="de-DE" dirty="0" smtClean="0"/>
              <a:t> </a:t>
            </a:r>
            <a:r>
              <a:rPr lang="de-DE" dirty="0" err="1" smtClean="0"/>
              <a:t>object</a:t>
            </a:r>
            <a:endParaRPr lang="de-DE" dirty="0" smtClean="0"/>
          </a:p>
          <a:p>
            <a:pPr lvl="1"/>
            <a:endParaRPr lang="de-DE" dirty="0"/>
          </a:p>
          <a:p>
            <a:r>
              <a:rPr lang="de-DE" dirty="0"/>
              <a:t>Operator „==“ </a:t>
            </a:r>
            <a:r>
              <a:rPr lang="de-DE" dirty="0" err="1" smtClean="0"/>
              <a:t>compares</a:t>
            </a:r>
            <a:r>
              <a:rPr lang="de-DE" dirty="0" smtClean="0"/>
              <a:t> </a:t>
            </a:r>
            <a:r>
              <a:rPr lang="de-DE" dirty="0" err="1" smtClean="0"/>
              <a:t>references</a:t>
            </a:r>
            <a:r>
              <a:rPr lang="de-DE" dirty="0" smtClean="0"/>
              <a:t>, so </a:t>
            </a:r>
            <a:r>
              <a:rPr lang="de-DE" dirty="0" err="1" smtClean="0"/>
              <a:t>only</a:t>
            </a:r>
            <a:r>
              <a:rPr lang="de-DE" dirty="0" smtClean="0"/>
              <a:t> </a:t>
            </a:r>
            <a:r>
              <a:rPr lang="de-DE" dirty="0" err="1" smtClean="0"/>
              <a:t>the</a:t>
            </a:r>
            <a:r>
              <a:rPr lang="de-DE" dirty="0" smtClean="0"/>
              <a:t> </a:t>
            </a:r>
            <a:r>
              <a:rPr lang="de-DE" dirty="0" err="1" smtClean="0"/>
              <a:t>addresses</a:t>
            </a:r>
            <a:r>
              <a:rPr lang="de-DE" dirty="0" smtClean="0"/>
              <a:t>, not </a:t>
            </a:r>
            <a:r>
              <a:rPr lang="de-DE" dirty="0" err="1" smtClean="0"/>
              <a:t>the</a:t>
            </a:r>
            <a:r>
              <a:rPr lang="de-DE" dirty="0" smtClean="0"/>
              <a:t> </a:t>
            </a:r>
            <a:r>
              <a:rPr lang="de-DE" dirty="0" err="1" smtClean="0"/>
              <a:t>state</a:t>
            </a:r>
            <a:r>
              <a:rPr lang="de-DE" dirty="0" smtClean="0"/>
              <a:t>/</a:t>
            </a:r>
            <a:r>
              <a:rPr lang="de-DE" dirty="0" err="1" smtClean="0"/>
              <a:t>content</a:t>
            </a:r>
            <a:r>
              <a:rPr lang="de-DE" dirty="0" smtClean="0"/>
              <a:t>/</a:t>
            </a:r>
            <a:r>
              <a:rPr lang="de-DE" dirty="0" err="1" smtClean="0"/>
              <a:t>value</a:t>
            </a:r>
            <a:r>
              <a:rPr lang="de-DE" dirty="0" smtClean="0"/>
              <a:t> </a:t>
            </a:r>
            <a:r>
              <a:rPr lang="de-DE" dirty="0" err="1" smtClean="0"/>
              <a:t>of</a:t>
            </a:r>
            <a:r>
              <a:rPr lang="de-DE" dirty="0" smtClean="0"/>
              <a:t> </a:t>
            </a:r>
            <a:r>
              <a:rPr lang="de-DE" dirty="0" err="1" smtClean="0"/>
              <a:t>object</a:t>
            </a:r>
            <a:endParaRPr lang="de-DE" dirty="0" smtClean="0"/>
          </a:p>
          <a:p>
            <a:endParaRPr lang="de-DE" dirty="0"/>
          </a:p>
          <a:p>
            <a:r>
              <a:rPr lang="de-DE" dirty="0" smtClean="0"/>
              <a:t>Arrays </a:t>
            </a:r>
            <a:r>
              <a:rPr lang="de-DE" dirty="0" err="1" smtClean="0"/>
              <a:t>are</a:t>
            </a:r>
            <a:r>
              <a:rPr lang="de-DE" dirty="0" smtClean="0"/>
              <a:t> also </a:t>
            </a:r>
            <a:r>
              <a:rPr lang="de-DE" dirty="0" err="1" smtClean="0"/>
              <a:t>references</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fade">
                                      <p:cBhvr>
                                        <p:cTn id="7" dur="2000"/>
                                        <p:tgtEl>
                                          <p:spTgt spid="4915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4">
                                            <p:txEl>
                                              <p:pRg st="2" end="2"/>
                                            </p:txEl>
                                          </p:spTgt>
                                        </p:tgtEl>
                                        <p:attrNameLst>
                                          <p:attrName>style.visibility</p:attrName>
                                        </p:attrNameLst>
                                      </p:cBhvr>
                                      <p:to>
                                        <p:strVal val="visible"/>
                                      </p:to>
                                    </p:set>
                                    <p:animEffect transition="in" filter="fade">
                                      <p:cBhvr>
                                        <p:cTn id="10" dur="2000"/>
                                        <p:tgtEl>
                                          <p:spTgt spid="4915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4">
                                            <p:txEl>
                                              <p:pRg st="3" end="3"/>
                                            </p:txEl>
                                          </p:spTgt>
                                        </p:tgtEl>
                                        <p:attrNameLst>
                                          <p:attrName>style.visibility</p:attrName>
                                        </p:attrNameLst>
                                      </p:cBhvr>
                                      <p:to>
                                        <p:strVal val="visible"/>
                                      </p:to>
                                    </p:set>
                                    <p:animEffect transition="in" filter="fade">
                                      <p:cBhvr>
                                        <p:cTn id="13" dur="2000"/>
                                        <p:tgtEl>
                                          <p:spTgt spid="4915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154">
                                            <p:txEl>
                                              <p:pRg st="5" end="5"/>
                                            </p:txEl>
                                          </p:spTgt>
                                        </p:tgtEl>
                                        <p:attrNameLst>
                                          <p:attrName>style.visibility</p:attrName>
                                        </p:attrNameLst>
                                      </p:cBhvr>
                                      <p:to>
                                        <p:strVal val="visible"/>
                                      </p:to>
                                    </p:set>
                                    <p:animEffect transition="in" filter="fade">
                                      <p:cBhvr>
                                        <p:cTn id="18" dur="2000"/>
                                        <p:tgtEl>
                                          <p:spTgt spid="4915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4">
                                            <p:txEl>
                                              <p:pRg st="7" end="7"/>
                                            </p:txEl>
                                          </p:spTgt>
                                        </p:tgtEl>
                                        <p:attrNameLst>
                                          <p:attrName>style.visibility</p:attrName>
                                        </p:attrNameLst>
                                      </p:cBhvr>
                                      <p:to>
                                        <p:strVal val="visible"/>
                                      </p:to>
                                    </p:set>
                                    <p:animEffect transition="in" filter="fade">
                                      <p:cBhvr>
                                        <p:cTn id="23" dur="2000"/>
                                        <p:tgtEl>
                                          <p:spTgt spid="491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el 1"/>
          <p:cNvSpPr>
            <a:spLocks noGrp="1"/>
          </p:cNvSpPr>
          <p:nvPr>
            <p:ph type="title"/>
          </p:nvPr>
        </p:nvSpPr>
        <p:spPr/>
        <p:txBody>
          <a:bodyPr/>
          <a:lstStyle/>
          <a:p>
            <a:r>
              <a:rPr lang="de-DE" dirty="0" smtClean="0"/>
              <a:t>Parameter </a:t>
            </a:r>
            <a:r>
              <a:rPr lang="de-DE" dirty="0" err="1" smtClean="0"/>
              <a:t>Passing</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Call-</a:t>
            </a:r>
            <a:r>
              <a:rPr lang="de-DE" dirty="0" err="1"/>
              <a:t>by</a:t>
            </a:r>
            <a:r>
              <a:rPr lang="de-DE" dirty="0"/>
              <a:t>-Value</a:t>
            </a:r>
          </a:p>
          <a:p>
            <a:pPr lvl="1" fontAlgn="auto">
              <a:spcAft>
                <a:spcPts val="0"/>
              </a:spcAft>
              <a:buFont typeface="Arial" panose="020B0604020202020204" pitchFamily="34" charset="0"/>
              <a:buChar char="–"/>
              <a:defRPr/>
            </a:pPr>
            <a:r>
              <a:rPr lang="de-DE" dirty="0" smtClean="0"/>
              <a:t>Values </a:t>
            </a:r>
            <a:r>
              <a:rPr lang="de-DE" dirty="0" err="1" smtClean="0"/>
              <a:t>are</a:t>
            </a:r>
            <a:r>
              <a:rPr lang="de-DE" dirty="0" smtClean="0"/>
              <a:t> </a:t>
            </a:r>
            <a:r>
              <a:rPr lang="de-DE" dirty="0" err="1" smtClean="0"/>
              <a:t>copied</a:t>
            </a:r>
            <a:r>
              <a:rPr lang="de-DE" dirty="0" smtClean="0"/>
              <a:t> in </a:t>
            </a:r>
            <a:r>
              <a:rPr lang="de-DE" dirty="0" err="1" smtClean="0"/>
              <a:t>memory</a:t>
            </a:r>
            <a:endParaRPr lang="de-DE" dirty="0" smtClean="0"/>
          </a:p>
          <a:p>
            <a:pPr lvl="1" fontAlgn="auto">
              <a:spcAft>
                <a:spcPts val="0"/>
              </a:spcAft>
              <a:buFont typeface="Arial" panose="020B0604020202020204" pitchFamily="34" charset="0"/>
              <a:buChar char="–"/>
              <a:defRPr/>
            </a:pPr>
            <a:r>
              <a:rPr lang="de-DE" dirty="0" err="1" smtClean="0"/>
              <a:t>Changes</a:t>
            </a:r>
            <a:r>
              <a:rPr lang="de-DE" dirty="0" smtClean="0"/>
              <a:t> will </a:t>
            </a:r>
            <a:r>
              <a:rPr lang="de-DE" dirty="0" err="1" smtClean="0"/>
              <a:t>be</a:t>
            </a:r>
            <a:r>
              <a:rPr lang="de-DE" dirty="0" smtClean="0"/>
              <a:t> </a:t>
            </a:r>
            <a:r>
              <a:rPr lang="de-DE" dirty="0" err="1" smtClean="0"/>
              <a:t>executed</a:t>
            </a:r>
            <a:r>
              <a:rPr lang="de-DE" dirty="0" smtClean="0"/>
              <a:t> on </a:t>
            </a:r>
            <a:r>
              <a:rPr lang="de-DE" dirty="0" err="1" smtClean="0"/>
              <a:t>copy</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No</a:t>
            </a:r>
            <a:r>
              <a:rPr lang="de-DE" b="1" dirty="0" smtClean="0">
                <a:solidFill>
                  <a:srgbClr val="AA9BDA"/>
                </a:solidFill>
              </a:rPr>
              <a:t> </a:t>
            </a:r>
            <a:r>
              <a:rPr lang="de-DE" b="1" dirty="0" err="1" smtClean="0">
                <a:solidFill>
                  <a:srgbClr val="AA9BDA"/>
                </a:solidFill>
              </a:rPr>
              <a:t>effects</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 </a:t>
            </a:r>
            <a:r>
              <a:rPr lang="de-DE" b="1" dirty="0" err="1" smtClean="0">
                <a:solidFill>
                  <a:srgbClr val="AA9BDA"/>
                </a:solidFill>
              </a:rPr>
              <a:t>method</a:t>
            </a:r>
            <a:r>
              <a:rPr lang="de-DE" b="1" dirty="0" smtClean="0">
                <a:solidFill>
                  <a:srgbClr val="AA9BDA"/>
                </a:solidFill>
              </a:rPr>
              <a:t>!</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a:t>Call-</a:t>
            </a:r>
            <a:r>
              <a:rPr lang="de-DE" dirty="0" err="1"/>
              <a:t>by</a:t>
            </a:r>
            <a:r>
              <a:rPr lang="de-DE" dirty="0"/>
              <a:t>-Reference</a:t>
            </a:r>
          </a:p>
          <a:p>
            <a:pPr lvl="1" fontAlgn="auto">
              <a:spcAft>
                <a:spcPts val="0"/>
              </a:spcAft>
              <a:buFont typeface="Arial" panose="020B0604020202020204" pitchFamily="34" charset="0"/>
              <a:buChar char="–"/>
              <a:defRPr/>
            </a:pPr>
            <a:r>
              <a:rPr lang="de-DE" dirty="0" err="1" smtClean="0"/>
              <a:t>There</a:t>
            </a:r>
            <a:r>
              <a:rPr lang="de-DE" dirty="0" smtClean="0"/>
              <a:t> </a:t>
            </a:r>
            <a:r>
              <a:rPr lang="de-DE" dirty="0" err="1" smtClean="0"/>
              <a:t>is</a:t>
            </a:r>
            <a:r>
              <a:rPr lang="de-DE" dirty="0" smtClean="0"/>
              <a:t> </a:t>
            </a:r>
            <a:r>
              <a:rPr lang="de-DE" dirty="0" err="1" smtClean="0"/>
              <a:t>no</a:t>
            </a:r>
            <a:r>
              <a:rPr lang="de-DE" dirty="0" smtClean="0"/>
              <a:t> </a:t>
            </a:r>
            <a:r>
              <a:rPr lang="de-DE" dirty="0" err="1" smtClean="0"/>
              <a:t>copying</a:t>
            </a:r>
            <a:endParaRPr lang="de-DE" dirty="0" smtClean="0"/>
          </a:p>
          <a:p>
            <a:pPr lvl="1" fontAlgn="auto">
              <a:spcAft>
                <a:spcPts val="0"/>
              </a:spcAft>
              <a:buFont typeface="Arial" panose="020B0604020202020204" pitchFamily="34" charset="0"/>
              <a:buChar char="–"/>
              <a:defRPr/>
            </a:pPr>
            <a:r>
              <a:rPr lang="de-DE" dirty="0" smtClean="0"/>
              <a:t>A </a:t>
            </a:r>
            <a:r>
              <a:rPr lang="de-DE" dirty="0" err="1" smtClean="0"/>
              <a:t>pointer</a:t>
            </a:r>
            <a:r>
              <a:rPr lang="de-DE" dirty="0" smtClean="0"/>
              <a:t> </a:t>
            </a:r>
            <a:r>
              <a:rPr lang="de-DE" dirty="0" err="1" smtClean="0"/>
              <a:t>is</a:t>
            </a:r>
            <a:r>
              <a:rPr lang="de-DE" dirty="0" smtClean="0"/>
              <a:t> </a:t>
            </a:r>
            <a:r>
              <a:rPr lang="de-DE" dirty="0" err="1" smtClean="0"/>
              <a:t>only</a:t>
            </a:r>
            <a:r>
              <a:rPr lang="de-DE" dirty="0" smtClean="0"/>
              <a:t> </a:t>
            </a:r>
            <a:r>
              <a:rPr lang="de-DE" dirty="0" err="1" smtClean="0"/>
              <a:t>passed</a:t>
            </a:r>
            <a:r>
              <a:rPr lang="de-DE" dirty="0" smtClean="0"/>
              <a:t>, </a:t>
            </a:r>
            <a:r>
              <a:rPr lang="de-DE" dirty="0" err="1" smtClean="0"/>
              <a:t>and</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points</a:t>
            </a:r>
            <a:r>
              <a:rPr lang="de-DE" dirty="0" smtClean="0"/>
              <a:t> </a:t>
            </a:r>
            <a:r>
              <a:rPr lang="de-DE" dirty="0" err="1" smtClean="0"/>
              <a:t>to</a:t>
            </a:r>
            <a:r>
              <a:rPr lang="de-DE" dirty="0" smtClean="0"/>
              <a:t> </a:t>
            </a:r>
            <a:r>
              <a:rPr lang="de-DE" dirty="0" err="1" smtClean="0"/>
              <a:t>the</a:t>
            </a:r>
            <a:r>
              <a:rPr lang="de-DE" dirty="0" smtClean="0"/>
              <a:t> </a:t>
            </a:r>
            <a:r>
              <a:rPr lang="de-DE" dirty="0" err="1" smtClean="0"/>
              <a:t>place</a:t>
            </a:r>
            <a:r>
              <a:rPr lang="de-DE" dirty="0" smtClean="0"/>
              <a:t> in </a:t>
            </a:r>
            <a:r>
              <a:rPr lang="de-DE" dirty="0" err="1" smtClean="0"/>
              <a:t>memory</a:t>
            </a:r>
            <a:r>
              <a:rPr lang="de-DE" dirty="0" smtClean="0"/>
              <a:t> </a:t>
            </a:r>
            <a:r>
              <a:rPr lang="de-DE" dirty="0" err="1" smtClean="0"/>
              <a:t>that</a:t>
            </a:r>
            <a:r>
              <a:rPr lang="de-DE" dirty="0" smtClean="0"/>
              <a:t> </a:t>
            </a:r>
            <a:r>
              <a:rPr lang="de-DE" dirty="0" err="1" smtClean="0"/>
              <a:t>is</a:t>
            </a:r>
            <a:r>
              <a:rPr lang="de-DE" dirty="0" smtClean="0"/>
              <a:t> </a:t>
            </a:r>
            <a:r>
              <a:rPr lang="de-DE" dirty="0" err="1" smtClean="0"/>
              <a:t>changed</a:t>
            </a:r>
            <a:r>
              <a:rPr lang="de-DE" dirty="0" smtClean="0"/>
              <a:t> </a:t>
            </a:r>
            <a:r>
              <a:rPr lang="de-DE" dirty="0" err="1" smtClean="0"/>
              <a:t>within</a:t>
            </a:r>
            <a:r>
              <a:rPr lang="de-DE" dirty="0" smtClean="0"/>
              <a:t> a </a:t>
            </a:r>
            <a:r>
              <a:rPr lang="de-DE" dirty="0" err="1" smtClean="0"/>
              <a:t>method</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Changes</a:t>
            </a:r>
            <a:r>
              <a:rPr lang="de-DE" b="1" dirty="0" smtClean="0">
                <a:solidFill>
                  <a:srgbClr val="AA9BDA"/>
                </a:solidFill>
              </a:rPr>
              <a:t>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values</a:t>
            </a:r>
            <a:r>
              <a:rPr lang="de-DE" b="1" dirty="0" smtClean="0">
                <a:solidFill>
                  <a:srgbClr val="AA9BDA"/>
                </a:solidFill>
              </a:rPr>
              <a:t> </a:t>
            </a:r>
            <a:r>
              <a:rPr lang="de-DE" b="1" dirty="0" err="1" smtClean="0">
                <a:solidFill>
                  <a:srgbClr val="AA9BDA"/>
                </a:solidFill>
              </a:rPr>
              <a:t>within</a:t>
            </a:r>
            <a:r>
              <a:rPr lang="de-DE" b="1" dirty="0" smtClean="0">
                <a:solidFill>
                  <a:srgbClr val="AA9BDA"/>
                </a:solidFill>
              </a:rPr>
              <a:t> </a:t>
            </a:r>
            <a:r>
              <a:rPr lang="de-DE" b="1" dirty="0" err="1" smtClean="0">
                <a:solidFill>
                  <a:srgbClr val="AA9BDA"/>
                </a:solidFill>
              </a:rPr>
              <a:t>method</a:t>
            </a:r>
            <a:r>
              <a:rPr lang="de-DE" b="1" dirty="0" smtClean="0">
                <a:solidFill>
                  <a:srgbClr val="AA9BDA"/>
                </a:solidFill>
              </a:rPr>
              <a:t> </a:t>
            </a:r>
            <a:r>
              <a:rPr lang="de-DE" b="1" dirty="0" err="1" smtClean="0">
                <a:solidFill>
                  <a:srgbClr val="AA9BDA"/>
                </a:solidFill>
              </a:rPr>
              <a:t>have</a:t>
            </a:r>
            <a:r>
              <a:rPr lang="de-DE" b="1" dirty="0" smtClean="0">
                <a:solidFill>
                  <a:srgbClr val="AA9BDA"/>
                </a:solidFill>
              </a:rPr>
              <a:t> an </a:t>
            </a:r>
            <a:r>
              <a:rPr lang="de-DE" b="1" dirty="0" err="1" smtClean="0">
                <a:solidFill>
                  <a:srgbClr val="AA9BDA"/>
                </a:solidFill>
              </a:rPr>
              <a:t>effect</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method</a:t>
            </a:r>
            <a:endParaRPr lang="de-DE" b="1" dirty="0" smtClean="0">
              <a:solidFill>
                <a:srgbClr val="AA9BDA"/>
              </a:solidFill>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Titel 1"/>
          <p:cNvSpPr>
            <a:spLocks noGrp="1"/>
          </p:cNvSpPr>
          <p:nvPr>
            <p:ph type="title"/>
          </p:nvPr>
        </p:nvSpPr>
        <p:spPr/>
        <p:txBody>
          <a:bodyPr/>
          <a:lstStyle/>
          <a:p>
            <a:r>
              <a:rPr lang="de-DE" dirty="0" err="1" smtClean="0"/>
              <a:t>Catching</a:t>
            </a:r>
            <a:r>
              <a:rPr lang="de-DE" dirty="0" smtClean="0"/>
              <a:t> </a:t>
            </a:r>
            <a:r>
              <a:rPr lang="de-DE" dirty="0" err="1" smtClean="0"/>
              <a:t>Up</a:t>
            </a:r>
            <a:r>
              <a:rPr lang="de-DE" dirty="0" smtClean="0"/>
              <a:t> </a:t>
            </a:r>
            <a:r>
              <a:rPr lang="de-DE" dirty="0"/>
              <a:t>I</a:t>
            </a:r>
          </a:p>
        </p:txBody>
      </p:sp>
      <p:sp>
        <p:nvSpPr>
          <p:cNvPr id="3" name="Inhaltsplatzhalter 2"/>
          <p:cNvSpPr>
            <a:spLocks noGrp="1"/>
          </p:cNvSpPr>
          <p:nvPr>
            <p:ph idx="1"/>
          </p:nvPr>
        </p:nvSpPr>
        <p:spPr/>
        <p:txBody>
          <a:bodyPr/>
          <a:lstStyle/>
          <a:p>
            <a:endParaRPr lang="de-DE" dirty="0"/>
          </a:p>
          <a:p>
            <a:r>
              <a:rPr lang="de-DE" dirty="0" err="1" smtClean="0"/>
              <a:t>Two</a:t>
            </a:r>
            <a:r>
              <a:rPr lang="de-DE" dirty="0" smtClean="0"/>
              <a:t> </a:t>
            </a:r>
            <a:r>
              <a:rPr lang="de-DE" dirty="0" err="1" smtClean="0"/>
              <a:t>kinds</a:t>
            </a:r>
            <a:r>
              <a:rPr lang="de-DE" dirty="0" smtClean="0"/>
              <a:t> </a:t>
            </a:r>
            <a:r>
              <a:rPr lang="de-DE" dirty="0" err="1" smtClean="0"/>
              <a:t>of</a:t>
            </a:r>
            <a:r>
              <a:rPr lang="de-DE" dirty="0" smtClean="0"/>
              <a:t> </a:t>
            </a:r>
            <a:r>
              <a:rPr lang="de-DE" dirty="0" err="1" smtClean="0"/>
              <a:t>loops</a:t>
            </a:r>
            <a:r>
              <a:rPr lang="de-DE" dirty="0" smtClean="0"/>
              <a:t>: (do-)</a:t>
            </a:r>
            <a:r>
              <a:rPr lang="de-DE" dirty="0" err="1" smtClean="0"/>
              <a:t>while</a:t>
            </a:r>
            <a:r>
              <a:rPr lang="de-DE" dirty="0" smtClean="0"/>
              <a:t> </a:t>
            </a:r>
            <a:r>
              <a:rPr lang="de-DE" dirty="0" err="1" smtClean="0"/>
              <a:t>and</a:t>
            </a:r>
            <a:r>
              <a:rPr lang="de-DE" dirty="0" smtClean="0"/>
              <a:t> </a:t>
            </a:r>
            <a:r>
              <a:rPr lang="de-DE" dirty="0" err="1" smtClean="0"/>
              <a:t>for</a:t>
            </a:r>
            <a:endParaRPr lang="de-DE" dirty="0" smtClean="0"/>
          </a:p>
          <a:p>
            <a:pPr lvl="1"/>
            <a:r>
              <a:rPr lang="de-DE" dirty="0" err="1" smtClean="0"/>
              <a:t>Both</a:t>
            </a:r>
            <a:r>
              <a:rPr lang="de-DE" dirty="0" smtClean="0"/>
              <a:t> </a:t>
            </a:r>
            <a:r>
              <a:rPr lang="de-DE" dirty="0" err="1" smtClean="0"/>
              <a:t>have</a:t>
            </a:r>
            <a:r>
              <a:rPr lang="de-DE" dirty="0" smtClean="0"/>
              <a:t> </a:t>
            </a:r>
            <a:r>
              <a:rPr lang="de-DE" dirty="0" err="1" smtClean="0"/>
              <a:t>initialization</a:t>
            </a:r>
            <a:r>
              <a:rPr lang="de-DE" dirty="0" smtClean="0"/>
              <a:t>, a </a:t>
            </a:r>
            <a:r>
              <a:rPr lang="de-DE" dirty="0" err="1" smtClean="0"/>
              <a:t>logical</a:t>
            </a:r>
            <a:r>
              <a:rPr lang="de-DE" dirty="0" smtClean="0"/>
              <a:t> </a:t>
            </a:r>
            <a:r>
              <a:rPr lang="de-DE" dirty="0" err="1" smtClean="0"/>
              <a:t>expression</a:t>
            </a:r>
            <a:r>
              <a:rPr lang="de-DE" dirty="0" smtClean="0"/>
              <a:t>, </a:t>
            </a:r>
            <a:r>
              <a:rPr lang="de-DE" dirty="0" err="1" smtClean="0"/>
              <a:t>statements</a:t>
            </a:r>
            <a:r>
              <a:rPr lang="de-DE" dirty="0" smtClean="0"/>
              <a:t>, </a:t>
            </a:r>
            <a:r>
              <a:rPr lang="de-DE" dirty="0" err="1" smtClean="0"/>
              <a:t>and</a:t>
            </a:r>
            <a:r>
              <a:rPr lang="de-DE" dirty="0" smtClean="0"/>
              <a:t> </a:t>
            </a:r>
            <a:r>
              <a:rPr lang="de-DE" dirty="0" err="1" smtClean="0"/>
              <a:t>assignments</a:t>
            </a:r>
            <a:endParaRPr lang="de-DE" dirty="0" smtClean="0"/>
          </a:p>
          <a:p>
            <a:pPr lvl="1"/>
            <a:r>
              <a:rPr lang="de-DE" dirty="0" smtClean="0"/>
              <a:t>Goto-statements (i.e., </a:t>
            </a:r>
            <a:r>
              <a:rPr lang="de-DE" b="1" dirty="0" smtClean="0">
                <a:solidFill>
                  <a:srgbClr val="7F0055"/>
                </a:solidFill>
                <a:latin typeface="Consolas" panose="020B0609020204030204" pitchFamily="49" charset="0"/>
              </a:rPr>
              <a:t>break</a:t>
            </a:r>
            <a:r>
              <a:rPr lang="de-DE" dirty="0" smtClean="0"/>
              <a:t> </a:t>
            </a:r>
            <a:r>
              <a:rPr lang="de-DE" dirty="0" err="1" smtClean="0"/>
              <a:t>and</a:t>
            </a:r>
            <a:r>
              <a:rPr lang="de-DE" dirty="0" smtClean="0"/>
              <a:t> </a:t>
            </a:r>
            <a:r>
              <a:rPr lang="de-DE" b="1" dirty="0" err="1" smtClean="0">
                <a:solidFill>
                  <a:srgbClr val="7F0055"/>
                </a:solidFill>
                <a:latin typeface="Consolas" panose="020B0609020204030204" pitchFamily="49" charset="0"/>
              </a:rPr>
              <a:t>continue</a:t>
            </a:r>
            <a:r>
              <a:rPr lang="de-DE" dirty="0" smtClean="0"/>
              <a:t>) </a:t>
            </a:r>
            <a:r>
              <a:rPr lang="de-DE" dirty="0" err="1" smtClean="0"/>
              <a:t>help</a:t>
            </a:r>
            <a:r>
              <a:rPr lang="de-DE" dirty="0" smtClean="0"/>
              <a:t> </a:t>
            </a:r>
            <a:r>
              <a:rPr lang="de-DE" dirty="0" err="1" smtClean="0"/>
              <a:t>to</a:t>
            </a:r>
            <a:r>
              <a:rPr lang="de-DE" dirty="0" smtClean="0"/>
              <a:t> </a:t>
            </a:r>
            <a:r>
              <a:rPr lang="de-DE" dirty="0" err="1" smtClean="0"/>
              <a:t>treat</a:t>
            </a:r>
            <a:r>
              <a:rPr lang="de-DE" dirty="0" smtClean="0"/>
              <a:t> </a:t>
            </a:r>
            <a:r>
              <a:rPr lang="de-DE" dirty="0" err="1" smtClean="0"/>
              <a:t>exceptions</a:t>
            </a:r>
            <a:endParaRPr lang="de-DE" dirty="0" smtClean="0"/>
          </a:p>
          <a:p>
            <a:endParaRPr lang="de-DE" dirty="0"/>
          </a:p>
          <a:p>
            <a:r>
              <a:rPr lang="de-DE" dirty="0" err="1" smtClean="0"/>
              <a:t>Scope</a:t>
            </a:r>
            <a:r>
              <a:rPr lang="de-DE" dirty="0" smtClean="0"/>
              <a:t> </a:t>
            </a:r>
            <a:r>
              <a:rPr lang="de-DE" dirty="0" err="1" smtClean="0"/>
              <a:t>determines</a:t>
            </a:r>
            <a:r>
              <a:rPr lang="de-DE" dirty="0" smtClean="0"/>
              <a:t> </a:t>
            </a:r>
            <a:r>
              <a:rPr lang="de-DE" dirty="0" err="1" smtClean="0"/>
              <a:t>where</a:t>
            </a:r>
            <a:r>
              <a:rPr lang="de-DE" dirty="0" smtClean="0"/>
              <a:t> variables </a:t>
            </a:r>
            <a:r>
              <a:rPr lang="de-DE" dirty="0" err="1" smtClean="0"/>
              <a:t>are</a:t>
            </a:r>
            <a:r>
              <a:rPr lang="de-DE" dirty="0" smtClean="0"/>
              <a:t> valid</a:t>
            </a:r>
            <a:endParaRPr lang="de-DE" dirty="0"/>
          </a:p>
          <a:p>
            <a:pPr lvl="1"/>
            <a:r>
              <a:rPr lang="de-DE" dirty="0" smtClean="0"/>
              <a:t>The same </a:t>
            </a:r>
            <a:r>
              <a:rPr lang="de-DE" dirty="0" err="1" smtClean="0"/>
              <a:t>name</a:t>
            </a:r>
            <a:r>
              <a:rPr lang="de-DE" dirty="0" smtClean="0"/>
              <a:t> </a:t>
            </a:r>
            <a:r>
              <a:rPr lang="de-DE" dirty="0" err="1" smtClean="0"/>
              <a:t>within</a:t>
            </a:r>
            <a:r>
              <a:rPr lang="de-DE" dirty="0" smtClean="0"/>
              <a:t> a </a:t>
            </a:r>
            <a:r>
              <a:rPr lang="de-DE" dirty="0" err="1" smtClean="0"/>
              <a:t>sub</a:t>
            </a:r>
            <a:r>
              <a:rPr lang="de-DE" dirty="0" smtClean="0"/>
              <a:t> block </a:t>
            </a:r>
            <a:r>
              <a:rPr lang="de-DE" dirty="0" err="1" smtClean="0"/>
              <a:t>is</a:t>
            </a:r>
            <a:r>
              <a:rPr lang="de-DE" dirty="0" smtClean="0"/>
              <a:t> not </a:t>
            </a:r>
            <a:r>
              <a:rPr lang="de-DE" dirty="0" err="1" smtClean="0"/>
              <a:t>allowed</a:t>
            </a:r>
            <a:endParaRPr lang="de-DE" dirty="0"/>
          </a:p>
        </p:txBody>
      </p:sp>
    </p:spTree>
    <p:extLst>
      <p:ext uri="{BB962C8B-B14F-4D97-AF65-F5344CB8AC3E}">
        <p14:creationId xmlns:p14="http://schemas.microsoft.com/office/powerpoint/2010/main" val="684054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el 1"/>
          <p:cNvSpPr>
            <a:spLocks noGrp="1"/>
          </p:cNvSpPr>
          <p:nvPr>
            <p:ph type="title"/>
          </p:nvPr>
        </p:nvSpPr>
        <p:spPr/>
        <p:txBody>
          <a:bodyPr/>
          <a:lstStyle/>
          <a:p>
            <a:r>
              <a:rPr lang="de-DE" dirty="0" smtClean="0"/>
              <a:t>Parameter </a:t>
            </a:r>
            <a:r>
              <a:rPr lang="de-DE" dirty="0" err="1" smtClean="0"/>
              <a:t>Passing</a:t>
            </a:r>
            <a:r>
              <a:rPr lang="de-DE" dirty="0" smtClean="0"/>
              <a:t> in Java</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sz="2800" dirty="0" smtClean="0"/>
              <a:t>Java </a:t>
            </a:r>
            <a:r>
              <a:rPr lang="de-DE" sz="2800" b="1" dirty="0" err="1" smtClean="0">
                <a:solidFill>
                  <a:srgbClr val="AA9BDA"/>
                </a:solidFill>
              </a:rPr>
              <a:t>always</a:t>
            </a:r>
            <a:r>
              <a:rPr lang="de-DE" sz="2800" dirty="0" smtClean="0"/>
              <a:t> </a:t>
            </a:r>
            <a:r>
              <a:rPr lang="de-DE" sz="2800" dirty="0" err="1" smtClean="0"/>
              <a:t>does</a:t>
            </a:r>
            <a:r>
              <a:rPr lang="de-DE" sz="2800" dirty="0" smtClean="0"/>
              <a:t> </a:t>
            </a:r>
            <a:r>
              <a:rPr lang="de-DE" sz="2800" dirty="0" err="1" smtClean="0"/>
              <a:t>call-by-value</a:t>
            </a:r>
            <a:endParaRPr lang="de-DE" sz="2800" dirty="0" smtClean="0"/>
          </a:p>
          <a:p>
            <a:pPr lvl="1" fontAlgn="auto">
              <a:spcAft>
                <a:spcPts val="0"/>
              </a:spcAft>
              <a:buFont typeface="Arial" panose="020B0604020202020204" pitchFamily="34" charset="0"/>
              <a:buChar char="–"/>
              <a:defRPr/>
            </a:pPr>
            <a:r>
              <a:rPr lang="de-DE" sz="2800" dirty="0" smtClean="0"/>
              <a:t>Primitive </a:t>
            </a:r>
            <a:r>
              <a:rPr lang="de-DE" sz="2800" dirty="0" err="1" smtClean="0"/>
              <a:t>data</a:t>
            </a:r>
            <a:r>
              <a:rPr lang="de-DE" sz="2800" dirty="0" smtClean="0"/>
              <a:t> </a:t>
            </a:r>
            <a:r>
              <a:rPr lang="de-DE" sz="2800" dirty="0" err="1" smtClean="0"/>
              <a:t>types</a:t>
            </a:r>
            <a:r>
              <a:rPr lang="de-DE" sz="2800" dirty="0" smtClean="0"/>
              <a:t> </a:t>
            </a:r>
            <a:r>
              <a:rPr lang="de-DE" sz="2800" dirty="0" err="1" smtClean="0"/>
              <a:t>are</a:t>
            </a:r>
            <a:r>
              <a:rPr lang="de-DE" sz="2800" dirty="0" smtClean="0"/>
              <a:t> </a:t>
            </a:r>
            <a:r>
              <a:rPr lang="de-DE" sz="2800" dirty="0" err="1" smtClean="0"/>
              <a:t>always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Changes</a:t>
            </a:r>
            <a:r>
              <a:rPr lang="de-DE" sz="2800" dirty="0" smtClean="0"/>
              <a:t> do not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methods</a:t>
            </a:r>
            <a:r>
              <a:rPr lang="de-DE" sz="2800" dirty="0" smtClean="0"/>
              <a:t> (</a:t>
            </a:r>
            <a:r>
              <a:rPr lang="de-DE" sz="2800" dirty="0" err="1" smtClean="0"/>
              <a:t>because</a:t>
            </a:r>
            <a:r>
              <a:rPr lang="de-DE" sz="2800" dirty="0" smtClean="0"/>
              <a:t> </a:t>
            </a:r>
            <a:r>
              <a:rPr lang="de-DE" sz="2800" dirty="0" err="1" smtClean="0"/>
              <a:t>once</a:t>
            </a:r>
            <a:r>
              <a:rPr lang="de-DE" sz="2800" dirty="0" smtClean="0"/>
              <a:t> a </a:t>
            </a:r>
            <a:r>
              <a:rPr lang="de-DE" sz="2800" dirty="0" err="1" smtClean="0"/>
              <a:t>method</a:t>
            </a:r>
            <a:r>
              <a:rPr lang="de-DE" sz="2800" dirty="0" smtClean="0"/>
              <a:t> </a:t>
            </a:r>
            <a:r>
              <a:rPr lang="de-DE" sz="2800" dirty="0" err="1" smtClean="0"/>
              <a:t>is</a:t>
            </a:r>
            <a:r>
              <a:rPr lang="de-DE" sz="2800" dirty="0" smtClean="0"/>
              <a:t> </a:t>
            </a:r>
            <a:r>
              <a:rPr lang="de-DE" sz="2800" dirty="0" err="1" smtClean="0"/>
              <a:t>completed</a:t>
            </a:r>
            <a:r>
              <a:rPr lang="de-DE" sz="2800" dirty="0" smtClean="0"/>
              <a:t>, </a:t>
            </a:r>
            <a:r>
              <a:rPr lang="de-DE" sz="2800" dirty="0" err="1" smtClean="0"/>
              <a:t>everything</a:t>
            </a:r>
            <a:r>
              <a:rPr lang="de-DE" sz="2800" dirty="0" smtClean="0"/>
              <a:t> </a:t>
            </a:r>
            <a:r>
              <a:rPr lang="de-DE" sz="2800" dirty="0" err="1" smtClean="0"/>
              <a:t>is</a:t>
            </a:r>
            <a:r>
              <a:rPr lang="de-DE" sz="2800" dirty="0" smtClean="0"/>
              <a:t> </a:t>
            </a:r>
            <a:r>
              <a:rPr lang="de-DE" sz="2800" dirty="0" err="1" smtClean="0"/>
              <a:t>removed</a:t>
            </a:r>
            <a:r>
              <a:rPr lang="de-DE" sz="2800" dirty="0" smtClean="0"/>
              <a:t> </a:t>
            </a:r>
            <a:r>
              <a:rPr lang="de-DE" sz="2800" dirty="0" err="1" smtClean="0"/>
              <a:t>from</a:t>
            </a:r>
            <a:r>
              <a:rPr lang="de-DE" sz="2800" dirty="0" smtClean="0"/>
              <a:t> </a:t>
            </a:r>
            <a:r>
              <a:rPr lang="de-DE" sz="2800" dirty="0" err="1" smtClean="0"/>
              <a:t>the</a:t>
            </a:r>
            <a:r>
              <a:rPr lang="de-DE" sz="2800" dirty="0" smtClean="0"/>
              <a:t> </a:t>
            </a:r>
            <a:r>
              <a:rPr lang="de-DE" sz="2800" dirty="0" err="1" smtClean="0"/>
              <a:t>stack</a:t>
            </a:r>
            <a:r>
              <a:rPr lang="de-DE" sz="2800" dirty="0" smtClean="0"/>
              <a:t>)</a:t>
            </a:r>
            <a:endParaRPr lang="de-DE" sz="2800" dirty="0"/>
          </a:p>
          <a:p>
            <a:pPr marL="0" indent="0" fontAlgn="auto">
              <a:spcAft>
                <a:spcPts val="0"/>
              </a:spcAft>
              <a:buNone/>
              <a:defRPr/>
            </a:pPr>
            <a:endParaRPr lang="de-DE" sz="2800" dirty="0">
              <a:solidFill>
                <a:srgbClr val="FF0000"/>
              </a:solidFill>
            </a:endParaRPr>
          </a:p>
          <a:p>
            <a:pPr fontAlgn="auto">
              <a:spcAft>
                <a:spcPts val="0"/>
              </a:spcAft>
              <a:buFont typeface="Arial" panose="020B0604020202020204" pitchFamily="34" charset="0"/>
              <a:buChar char="•"/>
              <a:defRPr/>
            </a:pPr>
            <a:r>
              <a:rPr lang="de-DE" sz="2800" b="1" dirty="0" err="1" smtClean="0">
                <a:solidFill>
                  <a:srgbClr val="AA9BDA"/>
                </a:solidFill>
              </a:rPr>
              <a:t>Careful</a:t>
            </a:r>
            <a:r>
              <a:rPr lang="de-DE" sz="2800" b="1" dirty="0" smtClean="0">
                <a:solidFill>
                  <a:srgbClr val="AA9BDA"/>
                </a:solidFill>
              </a:rPr>
              <a:t>!</a:t>
            </a:r>
            <a:r>
              <a:rPr lang="de-DE" sz="2800" dirty="0" smtClean="0"/>
              <a:t> </a:t>
            </a:r>
            <a:r>
              <a:rPr lang="de-DE" sz="2800" dirty="0" err="1" smtClean="0"/>
              <a:t>If</a:t>
            </a:r>
            <a:r>
              <a:rPr lang="de-DE" sz="2800" dirty="0" smtClean="0"/>
              <a:t> </a:t>
            </a:r>
            <a:r>
              <a:rPr lang="de-DE" sz="2800" dirty="0" err="1" smtClean="0"/>
              <a:t>parameter</a:t>
            </a:r>
            <a:r>
              <a:rPr lang="de-DE" sz="2800" dirty="0" smtClean="0"/>
              <a:t> </a:t>
            </a:r>
            <a:r>
              <a:rPr lang="de-DE" sz="2800" dirty="0" err="1" smtClean="0"/>
              <a:t>is</a:t>
            </a:r>
            <a:r>
              <a:rPr lang="de-DE" sz="2800" dirty="0" smtClean="0"/>
              <a:t> a </a:t>
            </a:r>
            <a:r>
              <a:rPr lang="de-DE" sz="2800" dirty="0" err="1" smtClean="0"/>
              <a:t>reference</a:t>
            </a:r>
            <a:r>
              <a:rPr lang="de-DE" sz="2800" dirty="0" smtClean="0"/>
              <a:t>, </a:t>
            </a:r>
            <a:r>
              <a:rPr lang="de-DE" sz="2800" dirty="0" err="1" smtClean="0"/>
              <a:t>it</a:t>
            </a:r>
            <a:r>
              <a:rPr lang="de-DE" sz="2800" dirty="0" smtClean="0"/>
              <a:t> </a:t>
            </a:r>
            <a:r>
              <a:rPr lang="de-DE" sz="2800" dirty="0" err="1" smtClean="0"/>
              <a:t>is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Referenced</a:t>
            </a:r>
            <a:r>
              <a:rPr lang="de-DE" sz="2800" dirty="0" smtClean="0"/>
              <a:t> </a:t>
            </a:r>
            <a:r>
              <a:rPr lang="de-DE" sz="2800" dirty="0" err="1" smtClean="0"/>
              <a:t>object</a:t>
            </a:r>
            <a:r>
              <a:rPr lang="de-DE" sz="2800" dirty="0" smtClean="0"/>
              <a:t> </a:t>
            </a:r>
            <a:r>
              <a:rPr lang="de-DE" sz="2800" dirty="0" err="1" smtClean="0"/>
              <a:t>is</a:t>
            </a:r>
            <a:r>
              <a:rPr lang="de-DE" sz="2800" dirty="0" smtClean="0"/>
              <a:t> not </a:t>
            </a:r>
            <a:r>
              <a:rPr lang="de-DE" sz="2800" dirty="0" err="1" smtClean="0"/>
              <a:t>copied</a:t>
            </a:r>
            <a:endParaRPr lang="de-DE" sz="2800" dirty="0" smtClean="0"/>
          </a:p>
          <a:p>
            <a:pPr lvl="1" fontAlgn="auto">
              <a:spcAft>
                <a:spcPts val="0"/>
              </a:spcAft>
              <a:buFont typeface="Arial" panose="020B0604020202020204" pitchFamily="34" charset="0"/>
              <a:buChar char="–"/>
              <a:defRPr/>
            </a:pPr>
            <a:r>
              <a:rPr lang="de-DE" sz="2800" dirty="0" smtClean="0"/>
              <a:t>May </a:t>
            </a:r>
            <a:r>
              <a:rPr lang="de-DE" sz="2800" dirty="0" err="1" smtClean="0"/>
              <a:t>lead</a:t>
            </a:r>
            <a:r>
              <a:rPr lang="de-DE" sz="2800" dirty="0" smtClean="0"/>
              <a:t> </a:t>
            </a:r>
            <a:r>
              <a:rPr lang="de-DE" sz="2800" dirty="0" err="1" smtClean="0"/>
              <a:t>to</a:t>
            </a:r>
            <a:r>
              <a:rPr lang="de-DE" sz="2800" dirty="0" smtClean="0"/>
              <a:t> </a:t>
            </a:r>
            <a:r>
              <a:rPr lang="de-DE" sz="2800" dirty="0" err="1" smtClean="0"/>
              <a:t>unexpected</a:t>
            </a:r>
            <a:r>
              <a:rPr lang="de-DE" sz="2800" dirty="0" smtClean="0"/>
              <a:t> </a:t>
            </a:r>
            <a:r>
              <a:rPr lang="de-DE" sz="2800" dirty="0" err="1" smtClean="0"/>
              <a:t>side</a:t>
            </a:r>
            <a:r>
              <a:rPr lang="de-DE" sz="2800" dirty="0" smtClean="0"/>
              <a:t> </a:t>
            </a:r>
            <a:r>
              <a:rPr lang="de-DE" sz="2800" dirty="0" err="1" smtClean="0"/>
              <a:t>effects</a:t>
            </a:r>
            <a:endParaRPr lang="de-DE" sz="2800" dirty="0" smtClean="0"/>
          </a:p>
          <a:p>
            <a:pPr lvl="1" fontAlgn="auto">
              <a:spcAft>
                <a:spcPts val="0"/>
              </a:spcAft>
              <a:buFont typeface="Arial" panose="020B0604020202020204" pitchFamily="34" charset="0"/>
              <a:buChar char="–"/>
              <a:defRPr/>
            </a:pPr>
            <a:r>
              <a:rPr lang="de-DE" sz="2800" dirty="0" err="1" smtClean="0"/>
              <a:t>Changes</a:t>
            </a:r>
            <a:r>
              <a:rPr lang="de-DE" sz="2800" dirty="0" smtClean="0"/>
              <a:t> </a:t>
            </a:r>
            <a:r>
              <a:rPr lang="de-DE" sz="2800" dirty="0" err="1" smtClean="0"/>
              <a:t>within</a:t>
            </a:r>
            <a:r>
              <a:rPr lang="de-DE" sz="2800" dirty="0" smtClean="0"/>
              <a:t> </a:t>
            </a:r>
            <a:r>
              <a:rPr lang="de-DE" sz="2800" dirty="0" err="1" smtClean="0"/>
              <a:t>method</a:t>
            </a:r>
            <a:r>
              <a:rPr lang="de-DE" sz="2800" dirty="0" smtClean="0"/>
              <a:t> </a:t>
            </a:r>
            <a:r>
              <a:rPr lang="de-DE" sz="2800" dirty="0" err="1" smtClean="0"/>
              <a:t>may</a:t>
            </a:r>
            <a:r>
              <a:rPr lang="de-DE" sz="2800" dirty="0" smtClean="0"/>
              <a: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the</a:t>
            </a:r>
            <a:r>
              <a:rPr lang="de-DE" sz="2800" dirty="0" smtClean="0"/>
              <a:t> </a:t>
            </a:r>
            <a:r>
              <a:rPr lang="de-DE" sz="2800" dirty="0" err="1" smtClean="0"/>
              <a:t>method</a:t>
            </a:r>
            <a:endParaRPr lang="de-DE" sz="2800"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el 1"/>
          <p:cNvSpPr>
            <a:spLocks noGrp="1"/>
          </p:cNvSpPr>
          <p:nvPr>
            <p:ph type="title"/>
          </p:nvPr>
        </p:nvSpPr>
        <p:spPr/>
        <p:txBody>
          <a:bodyPr/>
          <a:lstStyle/>
          <a:p>
            <a:r>
              <a:rPr lang="de-DE" dirty="0" smtClean="0"/>
              <a:t>Primitive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21</a:t>
            </a:fld>
            <a:endParaRPr lang="de-DE"/>
          </a:p>
        </p:txBody>
      </p:sp>
      <p:sp>
        <p:nvSpPr>
          <p:cNvPr id="55299" name="Rechteck 4"/>
          <p:cNvSpPr>
            <a:spLocks noChangeArrowheads="1"/>
          </p:cNvSpPr>
          <p:nvPr/>
        </p:nvSpPr>
        <p:spPr bwMode="auto">
          <a:xfrm>
            <a:off x="1919288" y="2349500"/>
            <a:ext cx="5815012" cy="3416300"/>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a:solidFill>
                  <a:srgbClr val="000000"/>
                </a:solidFill>
                <a:latin typeface="Consolas" pitchFamily="49" charset="0"/>
              </a:rPr>
              <a:t>{</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increment</a:t>
            </a:r>
            <a:r>
              <a:rPr lang="de-DE" dirty="0">
                <a:solidFill>
                  <a:srgbClr val="000000"/>
                </a:solidFill>
                <a:latin typeface="Consolas" pitchFamily="49" charset="0"/>
              </a:rPr>
              <a:t>(</a:t>
            </a:r>
            <a:r>
              <a:rPr lang="de-DE" b="1" dirty="0" err="1">
                <a:solidFill>
                  <a:srgbClr val="7F0055"/>
                </a:solidFill>
                <a:latin typeface="Consolas" pitchFamily="49" charset="0"/>
              </a:rPr>
              <a:t>int</a:t>
            </a:r>
            <a:r>
              <a:rPr lang="de-DE" dirty="0">
                <a:solidFill>
                  <a:srgbClr val="000000"/>
                </a:solidFill>
                <a:latin typeface="Consolas" pitchFamily="49" charset="0"/>
              </a:rPr>
              <a:t> </a:t>
            </a:r>
            <a:r>
              <a:rPr lang="de-DE" dirty="0" err="1" smtClean="0">
                <a:solidFill>
                  <a:srgbClr val="000000"/>
                </a:solidFill>
                <a:latin typeface="Consolas" pitchFamily="49" charset="0"/>
              </a:rPr>
              <a:t>number</a:t>
            </a:r>
            <a:r>
              <a:rPr lang="de-DE" dirty="0" smtClean="0">
                <a:solidFill>
                  <a:srgbClr val="000000"/>
                </a:solidFill>
                <a:latin typeface="Consolas" pitchFamily="49" charset="0"/>
              </a:rPr>
              <a:t>) </a:t>
            </a:r>
            <a:r>
              <a:rPr lang="de-DE" dirty="0">
                <a:solidFill>
                  <a:srgbClr val="000000"/>
                </a:solidFill>
                <a:latin typeface="Consolas" pitchFamily="49" charset="0"/>
              </a:rPr>
              <a:t>{</a:t>
            </a:r>
          </a:p>
          <a:p>
            <a:r>
              <a:rPr lang="de-DE" dirty="0">
                <a:solidFill>
                  <a:srgbClr val="000000"/>
                </a:solidFill>
                <a:latin typeface="Consolas" pitchFamily="49" charset="0"/>
              </a:rPr>
              <a:t>    ++ </a:t>
            </a:r>
            <a:r>
              <a:rPr lang="de-DE" dirty="0" err="1">
                <a:solidFill>
                  <a:srgbClr val="000000"/>
                </a:solidFill>
                <a:latin typeface="Consolas" pitchFamily="49" charset="0"/>
              </a:rPr>
              <a:t>number</a:t>
            </a:r>
            <a:r>
              <a:rPr lang="de-DE" dirty="0">
                <a:solidFill>
                  <a:srgbClr val="000000"/>
                </a:solidFill>
                <a:latin typeface="Consolas" pitchFamily="49" charset="0"/>
              </a:rPr>
              <a:t>;</a:t>
            </a: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a:t>
            </a:r>
            <a:r>
              <a:rPr lang="de-DE" dirty="0" err="1">
                <a:solidFill>
                  <a:srgbClr val="000000"/>
                </a:solidFill>
                <a:latin typeface="Consolas" pitchFamily="49" charset="0"/>
              </a:rPr>
              <a:t>number</a:t>
            </a:r>
            <a:r>
              <a:rPr lang="de-DE" dirty="0">
                <a:solidFill>
                  <a:srgbClr val="000000"/>
                </a:solidFill>
                <a:latin typeface="Consolas" pitchFamily="49" charset="0"/>
              </a:rPr>
              <a:t>);</a:t>
            </a:r>
            <a:r>
              <a:rPr lang="de-DE" dirty="0" smtClean="0">
                <a:solidFill>
                  <a:srgbClr val="3F7F5F"/>
                </a:solidFill>
                <a:latin typeface="Consolas" pitchFamily="49" charset="0"/>
              </a:rPr>
              <a:t> </a:t>
            </a:r>
            <a:r>
              <a:rPr lang="de-DE" dirty="0">
                <a:solidFill>
                  <a:srgbClr val="3F7F5F"/>
                </a:solidFill>
                <a:latin typeface="Consolas" pitchFamily="49" charset="0"/>
              </a:rPr>
              <a:t>//11</a:t>
            </a:r>
            <a:endParaRPr lang="de-DE" dirty="0">
              <a:solidFill>
                <a:srgbClr val="000000"/>
              </a:solidFill>
              <a:latin typeface="Consolas" pitchFamily="49" charset="0"/>
            </a:endParaRP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err="1">
                <a:solidFill>
                  <a:srgbClr val="000000"/>
                </a:solidFill>
                <a:latin typeface="Consolas" pitchFamily="49" charset="0"/>
              </a:rPr>
              <a:t>calc</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err="1">
                <a:solidFill>
                  <a:srgbClr val="000000"/>
                </a:solidFill>
                <a:latin typeface="Consolas" pitchFamily="49" charset="0"/>
              </a:rPr>
              <a:t>Calculator</a:t>
            </a:r>
            <a:r>
              <a:rPr lang="de-DE" dirty="0">
                <a:solidFill>
                  <a:srgbClr val="000000"/>
                </a:solidFill>
                <a:latin typeface="Consolas" pitchFamily="49" charset="0"/>
              </a:rPr>
              <a:t>();</a:t>
            </a:r>
          </a:p>
          <a:p>
            <a:r>
              <a:rPr lang="de-DE" b="1" dirty="0">
                <a:solidFill>
                  <a:srgbClr val="7F0055"/>
                </a:solidFill>
                <a:latin typeface="Consolas" pitchFamily="49" charset="0"/>
              </a:rPr>
              <a:t>    </a:t>
            </a:r>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z = 10;</a:t>
            </a:r>
          </a:p>
          <a:p>
            <a:r>
              <a:rPr lang="de-DE" dirty="0">
                <a:solidFill>
                  <a:srgbClr val="000000"/>
                </a:solidFill>
                <a:latin typeface="Consolas" pitchFamily="49" charset="0"/>
              </a:rPr>
              <a:t>    </a:t>
            </a:r>
            <a:r>
              <a:rPr lang="de-DE" dirty="0" err="1">
                <a:solidFill>
                  <a:srgbClr val="000000"/>
                </a:solidFill>
                <a:latin typeface="Consolas" pitchFamily="49" charset="0"/>
              </a:rPr>
              <a:t>calc.increment</a:t>
            </a:r>
            <a:r>
              <a:rPr lang="de-DE" dirty="0">
                <a:solidFill>
                  <a:srgbClr val="000000"/>
                </a:solidFill>
                <a:latin typeface="Consolas" pitchFamily="49" charset="0"/>
              </a:rPr>
              <a:t>(z)</a:t>
            </a:r>
          </a:p>
          <a:p>
            <a:r>
              <a:rPr lang="de-DE" dirty="0">
                <a:solidFill>
                  <a:srgbClr val="000000"/>
                </a:solidFill>
                <a:latin typeface="Consolas" pitchFamily="49" charset="0"/>
              </a:rPr>
              <a:t>    </a:t>
            </a:r>
            <a:r>
              <a:rPr lang="de-DE" dirty="0" err="1">
                <a:solidFill>
                  <a:srgbClr val="000000"/>
                </a:solidFill>
                <a:latin typeface="Consolas" pitchFamily="49" charset="0"/>
              </a:rPr>
              <a:t>System.</a:t>
            </a:r>
            <a:r>
              <a:rPr lang="de-DE" dirty="0" err="1">
                <a:solidFill>
                  <a:srgbClr val="0000C0"/>
                </a:solidFill>
                <a:latin typeface="Consolas" pitchFamily="49" charset="0"/>
              </a:rPr>
              <a:t>out</a:t>
            </a:r>
            <a:r>
              <a:rPr lang="de-DE" i="1" dirty="0" err="1">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(z);</a:t>
            </a:r>
            <a:r>
              <a:rPr lang="de-DE" dirty="0">
                <a:solidFill>
                  <a:srgbClr val="3F7F5F"/>
                </a:solidFill>
                <a:latin typeface="Consolas" pitchFamily="49" charset="0"/>
              </a:rPr>
              <a:t> //10</a:t>
            </a:r>
            <a:endParaRPr lang="de-DE" dirty="0">
              <a:latin typeface="Consolas" pitchFamily="49" charset="0"/>
            </a:endParaRP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472489" y="4292601"/>
            <a:ext cx="2016125"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a:solidFill>
                  <a:schemeClr val="tx1"/>
                </a:solidFill>
              </a:rPr>
              <a:t>z = 10 </a:t>
            </a:r>
          </a:p>
        </p:txBody>
      </p:sp>
      <p:sp>
        <p:nvSpPr>
          <p:cNvPr id="18" name="Rechteck 17"/>
          <p:cNvSpPr/>
          <p:nvPr/>
        </p:nvSpPr>
        <p:spPr>
          <a:xfrm>
            <a:off x="8472489" y="5300664"/>
            <a:ext cx="201612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number</a:t>
            </a:r>
            <a:r>
              <a:rPr lang="de-DE" dirty="0" smtClean="0">
                <a:solidFill>
                  <a:schemeClr val="tx1"/>
                </a:solidFill>
              </a:rPr>
              <a:t> </a:t>
            </a:r>
            <a:r>
              <a:rPr lang="de-DE" dirty="0">
                <a:solidFill>
                  <a:schemeClr val="tx1"/>
                </a:solidFill>
              </a:rPr>
              <a:t>= 10 </a:t>
            </a:r>
            <a:r>
              <a:rPr lang="de-DE" dirty="0" err="1" smtClean="0">
                <a:solidFill>
                  <a:schemeClr val="tx1"/>
                </a:solidFill>
              </a:rPr>
              <a:t>number</a:t>
            </a:r>
            <a:r>
              <a:rPr lang="de-DE" dirty="0" smtClean="0">
                <a:solidFill>
                  <a:schemeClr val="tx1"/>
                </a:solidFill>
              </a:rPr>
              <a:t> </a:t>
            </a:r>
            <a:r>
              <a:rPr lang="de-DE" dirty="0">
                <a:solidFill>
                  <a:schemeClr val="tx1"/>
                </a:solidFill>
              </a:rPr>
              <a:t>= 11 </a:t>
            </a:r>
          </a:p>
        </p:txBody>
      </p:sp>
      <p:cxnSp>
        <p:nvCxnSpPr>
          <p:cNvPr id="21" name="Gerade Verbindung mit Pfeil 20"/>
          <p:cNvCxnSpPr/>
          <p:nvPr/>
        </p:nvCxnSpPr>
        <p:spPr>
          <a:xfrm>
            <a:off x="8688388" y="47434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832851" y="4760914"/>
            <a:ext cx="1396344"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a:t>
            </a:r>
            <a:r>
              <a:rPr lang="de-DE" dirty="0" err="1" smtClean="0">
                <a:latin typeface="Calibri" pitchFamily="34" charset="0"/>
              </a:rPr>
              <a:t>value</a:t>
            </a:r>
            <a:endParaRPr lang="de-DE" dirty="0">
              <a:latin typeface="Calibri" pitchFamily="34" charset="0"/>
            </a:endParaRPr>
          </a:p>
        </p:txBody>
      </p:sp>
      <p:sp>
        <p:nvSpPr>
          <p:cNvPr id="30" name="Ellipse 29"/>
          <p:cNvSpPr/>
          <p:nvPr/>
        </p:nvSpPr>
        <p:spPr>
          <a:xfrm>
            <a:off x="2279650"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1" name="Ellipse 30"/>
          <p:cNvSpPr/>
          <p:nvPr/>
        </p:nvSpPr>
        <p:spPr>
          <a:xfrm>
            <a:off x="2279650" y="4618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3" name="Ellipse 32"/>
          <p:cNvSpPr/>
          <p:nvPr/>
        </p:nvSpPr>
        <p:spPr>
          <a:xfrm>
            <a:off x="2386013" y="357346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4" name="Ellipse 33"/>
          <p:cNvSpPr/>
          <p:nvPr/>
        </p:nvSpPr>
        <p:spPr>
          <a:xfrm>
            <a:off x="8183563"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8364538" y="48752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8269288" y="53022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8256588" y="55895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8" name="Ellipse 37"/>
          <p:cNvSpPr/>
          <p:nvPr/>
        </p:nvSpPr>
        <p:spPr>
          <a:xfrm>
            <a:off x="8256588" y="59499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9" name="Rechteck 38"/>
          <p:cNvSpPr/>
          <p:nvPr/>
        </p:nvSpPr>
        <p:spPr>
          <a:xfrm>
            <a:off x="8485189" y="5913439"/>
            <a:ext cx="2016125"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chemeClr val="tx1"/>
                </a:solidFill>
              </a:rPr>
              <a:t>[</a:t>
            </a:r>
            <a:r>
              <a:rPr lang="de-DE" dirty="0" err="1" smtClean="0">
                <a:solidFill>
                  <a:schemeClr val="tx1"/>
                </a:solidFill>
              </a:rPr>
              <a:t>number</a:t>
            </a:r>
            <a:r>
              <a:rPr lang="de-DE" dirty="0" smtClean="0">
                <a:solidFill>
                  <a:schemeClr val="tx1"/>
                </a:solidFill>
              </a:rPr>
              <a:t> </a:t>
            </a:r>
            <a:r>
              <a:rPr lang="de-DE" dirty="0" err="1" smtClean="0">
                <a:solidFill>
                  <a:schemeClr val="tx1"/>
                </a:solidFill>
              </a:rPr>
              <a:t>removed</a:t>
            </a:r>
            <a:r>
              <a:rPr lang="de-DE" dirty="0" smtClean="0">
                <a:solidFill>
                  <a:schemeClr val="tx1"/>
                </a:solidFill>
              </a:rPr>
              <a:t> </a:t>
            </a:r>
            <a:r>
              <a:rPr lang="de-DE" dirty="0" err="1" smtClean="0">
                <a:solidFill>
                  <a:schemeClr val="tx1"/>
                </a:solidFill>
              </a:rPr>
              <a:t>from</a:t>
            </a:r>
            <a:r>
              <a:rPr lang="de-DE" dirty="0" smtClean="0">
                <a:solidFill>
                  <a:schemeClr val="tx1"/>
                </a:solidFill>
              </a:rPr>
              <a:t> Stack]</a:t>
            </a:r>
            <a:endParaRPr lang="de-DE" dirty="0">
              <a:solidFill>
                <a:schemeClr val="tx1"/>
              </a:solidFill>
            </a:endParaRPr>
          </a:p>
        </p:txBody>
      </p:sp>
      <p:sp>
        <p:nvSpPr>
          <p:cNvPr id="40" name="Rechteck 39"/>
          <p:cNvSpPr>
            <a:spLocks noChangeArrowheads="1"/>
          </p:cNvSpPr>
          <p:nvPr/>
        </p:nvSpPr>
        <p:spPr bwMode="auto">
          <a:xfrm>
            <a:off x="1936751" y="5805488"/>
            <a:ext cx="5383213" cy="646331"/>
          </a:xfrm>
          <a:prstGeom prst="rect">
            <a:avLst/>
          </a:prstGeom>
          <a:noFill/>
          <a:ln w="9525">
            <a:noFill/>
            <a:miter lim="800000"/>
            <a:headEnd/>
            <a:tailEnd/>
          </a:ln>
        </p:spPr>
        <p:txBody>
          <a:bodyPr>
            <a:spAutoFit/>
          </a:bodyPr>
          <a:lstStyle/>
          <a:p>
            <a:r>
              <a:rPr lang="de-DE" dirty="0" err="1" smtClean="0">
                <a:latin typeface="Calibri" pitchFamily="34" charset="0"/>
              </a:rPr>
              <a:t>Since</a:t>
            </a:r>
            <a:r>
              <a:rPr lang="de-DE" dirty="0" smtClean="0">
                <a:latin typeface="Calibri" pitchFamily="34" charset="0"/>
              </a:rPr>
              <a:t> primitive </a:t>
            </a:r>
            <a:r>
              <a:rPr lang="de-DE" dirty="0" err="1" smtClean="0">
                <a:latin typeface="Calibri" pitchFamily="34" charset="0"/>
              </a:rPr>
              <a:t>types</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stored</a:t>
            </a:r>
            <a:r>
              <a:rPr lang="de-DE" dirty="0" smtClean="0">
                <a:latin typeface="Calibri" pitchFamily="34" charset="0"/>
              </a:rPr>
              <a:t> on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stack</a:t>
            </a:r>
            <a:r>
              <a:rPr lang="de-DE" dirty="0" smtClean="0">
                <a:latin typeface="Calibri" pitchFamily="34" charset="0"/>
              </a:rPr>
              <a:t>, </a:t>
            </a:r>
            <a:r>
              <a:rPr lang="de-DE" dirty="0" err="1" smtClean="0">
                <a:latin typeface="Calibri" pitchFamily="34" charset="0"/>
              </a:rPr>
              <a:t>they</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removed</a:t>
            </a:r>
            <a:r>
              <a:rPr lang="de-DE" dirty="0" smtClean="0">
                <a:latin typeface="Calibri" pitchFamily="34" charset="0"/>
              </a:rPr>
              <a:t> </a:t>
            </a:r>
            <a:r>
              <a:rPr lang="de-DE" dirty="0" err="1" smtClean="0">
                <a:latin typeface="Calibri" pitchFamily="34" charset="0"/>
              </a:rPr>
              <a:t>when</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method</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completed</a:t>
            </a:r>
            <a:r>
              <a:rPr lang="de-DE" dirty="0" smtClean="0">
                <a:latin typeface="Calibri" pitchFamily="34" charset="0"/>
              </a:rPr>
              <a:t>. </a:t>
            </a:r>
            <a:endParaRPr lang="de-DE" dirty="0">
              <a:latin typeface="Calibri" pitchFamily="34" charset="0"/>
            </a:endParaRPr>
          </a:p>
        </p:txBody>
      </p:sp>
      <p:pic>
        <p:nvPicPr>
          <p:cNvPr id="41"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7234238" y="5949951"/>
            <a:ext cx="500062" cy="498475"/>
          </a:xfrm>
          <a:prstGeom prst="rect">
            <a:avLst/>
          </a:prstGeom>
          <a:noFill/>
          <a:ln w="9525">
            <a:noFill/>
            <a:miter lim="800000"/>
            <a:headEnd/>
            <a:tailEnd/>
          </a:ln>
        </p:spPr>
      </p:pic>
      <p:sp>
        <p:nvSpPr>
          <p:cNvPr id="42" name="Rechteck 41"/>
          <p:cNvSpPr>
            <a:spLocks noChangeArrowheads="1"/>
          </p:cNvSpPr>
          <p:nvPr/>
        </p:nvSpPr>
        <p:spPr bwMode="auto">
          <a:xfrm>
            <a:off x="8399463" y="3871914"/>
            <a:ext cx="677862" cy="369887"/>
          </a:xfrm>
          <a:prstGeom prst="rect">
            <a:avLst/>
          </a:prstGeom>
          <a:noFill/>
          <a:ln w="9525">
            <a:noFill/>
            <a:miter lim="800000"/>
            <a:headEnd/>
            <a:tailEnd/>
          </a:ln>
        </p:spPr>
        <p:txBody>
          <a:bodyPr wrap="none">
            <a:spAutoFit/>
          </a:bodyPr>
          <a:lstStyle/>
          <a:p>
            <a:r>
              <a:rPr lang="de-DE">
                <a:latin typeface="Calibri" pitchFamily="34" charset="0"/>
              </a:rPr>
              <a:t>Stack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10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el 1"/>
          <p:cNvSpPr>
            <a:spLocks noGrp="1"/>
          </p:cNvSpPr>
          <p:nvPr>
            <p:ph type="title"/>
          </p:nvPr>
        </p:nvSpPr>
        <p:spPr/>
        <p:txBody>
          <a:bodyPr/>
          <a:lstStyle/>
          <a:p>
            <a:r>
              <a:rPr lang="de-DE" dirty="0" err="1" smtClean="0"/>
              <a:t>Complex</a:t>
            </a:r>
            <a:r>
              <a:rPr lang="de-DE" dirty="0" smtClean="0"/>
              <a:t>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22</a:t>
            </a:fld>
            <a:endParaRPr lang="de-DE"/>
          </a:p>
        </p:txBody>
      </p:sp>
      <p:sp>
        <p:nvSpPr>
          <p:cNvPr id="57346" name="Rechteck 4"/>
          <p:cNvSpPr>
            <a:spLocks noChangeArrowheads="1"/>
          </p:cNvSpPr>
          <p:nvPr/>
        </p:nvSpPr>
        <p:spPr bwMode="auto">
          <a:xfrm>
            <a:off x="1919288" y="2349500"/>
            <a:ext cx="6769100" cy="3138488"/>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a:solidFill>
                  <a:srgbClr val="000000"/>
                </a:solidFill>
                <a:latin typeface="Consolas" pitchFamily="49" charset="0"/>
              </a:rPr>
              <a:t>Person {</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changeName</a:t>
            </a:r>
            <a:r>
              <a:rPr lang="de-DE" dirty="0">
                <a:solidFill>
                  <a:srgbClr val="000000"/>
                </a:solidFill>
                <a:latin typeface="Consolas" pitchFamily="49" charset="0"/>
              </a:rPr>
              <a:t>(String </a:t>
            </a:r>
            <a:r>
              <a:rPr lang="de-DE" dirty="0" err="1">
                <a:solidFill>
                  <a:srgbClr val="000000"/>
                </a:solidFill>
                <a:latin typeface="Consolas" pitchFamily="49" charset="0"/>
              </a:rPr>
              <a:t>name</a:t>
            </a:r>
            <a:r>
              <a:rPr lang="de-DE" dirty="0">
                <a:solidFill>
                  <a:srgbClr val="000000"/>
                </a:solidFill>
                <a:latin typeface="Consolas" pitchFamily="49" charset="0"/>
              </a:rPr>
              <a:t>) {</a:t>
            </a:r>
          </a:p>
          <a:p>
            <a:r>
              <a:rPr lang="de-DE" dirty="0">
                <a:solidFill>
                  <a:srgbClr val="000000"/>
                </a:solidFill>
                <a:latin typeface="Consolas" pitchFamily="49" charset="0"/>
              </a:rPr>
              <a:t>    </a:t>
            </a:r>
            <a:r>
              <a:rPr lang="de-DE" dirty="0" smtClean="0">
                <a:solidFill>
                  <a:srgbClr val="000000"/>
                </a:solidFill>
                <a:latin typeface="Consolas" pitchFamily="49" charset="0"/>
              </a:rPr>
              <a:t>this.name </a:t>
            </a:r>
            <a:r>
              <a:rPr lang="de-DE" dirty="0">
                <a:solidFill>
                  <a:srgbClr val="000000"/>
                </a:solidFill>
                <a:latin typeface="Consolas" pitchFamily="49" charset="0"/>
              </a:rPr>
              <a:t>= </a:t>
            </a:r>
            <a:r>
              <a:rPr lang="de-DE" dirty="0" err="1">
                <a:solidFill>
                  <a:srgbClr val="000000"/>
                </a:solidFill>
                <a:latin typeface="Consolas" pitchFamily="49" charset="0"/>
              </a:rPr>
              <a:t>name</a:t>
            </a:r>
            <a:r>
              <a:rPr lang="de-DE" dirty="0">
                <a:solidFill>
                  <a:srgbClr val="000000"/>
                </a:solidFill>
                <a:latin typeface="Consolas" pitchFamily="49" charset="0"/>
              </a:rPr>
              <a:t>;</a:t>
            </a: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"Ben"</a:t>
            </a:r>
            <a:r>
              <a:rPr lang="de-DE" dirty="0" smtClean="0">
                <a:solidFill>
                  <a:srgbClr val="000000"/>
                </a:solidFill>
                <a:latin typeface="Consolas" pitchFamily="49" charset="0"/>
              </a:rPr>
              <a:t>,</a:t>
            </a:r>
            <a:r>
              <a:rPr lang="de-DE" dirty="0" smtClean="0">
                <a:solidFill>
                  <a:srgbClr val="2A00FF"/>
                </a:solidFill>
                <a:latin typeface="Consolas" pitchFamily="49" charset="0"/>
              </a:rPr>
              <a:t>"</a:t>
            </a:r>
            <a:r>
              <a:rPr lang="de-DE" dirty="0" err="1" smtClean="0">
                <a:solidFill>
                  <a:srgbClr val="2A00FF"/>
                </a:solidFill>
                <a:latin typeface="Consolas" pitchFamily="49" charset="0"/>
              </a:rPr>
              <a:t>Sisko</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b="1" dirty="0" smtClean="0">
                <a:solidFill>
                  <a:srgbClr val="7F0055"/>
                </a:solidFill>
                <a:latin typeface="Consolas" pitchFamily="49" charset="0"/>
              </a:rPr>
              <a:t>    </a:t>
            </a:r>
            <a:r>
              <a:rPr lang="de-DE" dirty="0" err="1" smtClean="0">
                <a:solidFill>
                  <a:srgbClr val="000000"/>
                </a:solidFill>
                <a:latin typeface="Consolas" pitchFamily="49" charset="0"/>
              </a:rPr>
              <a:t>sisko.changeName</a:t>
            </a:r>
            <a:r>
              <a:rPr lang="de-DE" dirty="0" smtClean="0">
                <a:solidFill>
                  <a:srgbClr val="000000"/>
                </a:solidFill>
                <a:latin typeface="Consolas" pitchFamily="49" charset="0"/>
              </a:rPr>
              <a:t>(</a:t>
            </a:r>
            <a:r>
              <a:rPr lang="de-DE" dirty="0" smtClean="0">
                <a:solidFill>
                  <a:srgbClr val="2A00FF"/>
                </a:solidFill>
                <a:latin typeface="Consolas" pitchFamily="49" charset="0"/>
              </a:rPr>
              <a:t>"Yates"</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smtClean="0">
                <a:solidFill>
                  <a:srgbClr val="000000"/>
                </a:solidFill>
                <a:latin typeface="Consolas" pitchFamily="49" charset="0"/>
              </a:rPr>
              <a:t>print</a:t>
            </a:r>
            <a:r>
              <a:rPr lang="de-DE" dirty="0" smtClean="0">
                <a:solidFill>
                  <a:srgbClr val="000000"/>
                </a:solidFill>
                <a:latin typeface="Consolas" pitchFamily="49" charset="0"/>
              </a:rPr>
              <a:t>(sisko.name);</a:t>
            </a:r>
            <a:r>
              <a:rPr lang="de-DE" dirty="0" smtClean="0">
                <a:solidFill>
                  <a:srgbClr val="3F7F5F"/>
                </a:solidFill>
                <a:latin typeface="Consolas" pitchFamily="49" charset="0"/>
              </a:rPr>
              <a:t> //Yates</a:t>
            </a:r>
            <a:endParaRPr lang="de-DE" dirty="0">
              <a:latin typeface="Consolas" pitchFamily="49" charset="0"/>
            </a:endParaRPr>
          </a:p>
          <a:p>
            <a:r>
              <a:rPr lang="de-DE" dirty="0">
                <a:solidFill>
                  <a:srgbClr val="000000"/>
                </a:solidFill>
                <a:latin typeface="Consolas" pitchFamily="49" charset="0"/>
              </a:rPr>
              <a:t>  }</a:t>
            </a: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054975" y="1781175"/>
            <a:ext cx="2501900" cy="8636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smtClean="0">
                <a:solidFill>
                  <a:schemeClr val="tx1"/>
                </a:solidFill>
              </a:rPr>
              <a:t>firstName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dirty="0" err="1" smtClean="0">
                <a:solidFill>
                  <a:schemeClr val="tx1"/>
                </a:solidFill>
              </a:rPr>
              <a: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age</a:t>
            </a:r>
            <a:r>
              <a:rPr lang="de-DE" dirty="0" smtClean="0">
                <a:solidFill>
                  <a:schemeClr val="tx1"/>
                </a:solidFill>
              </a:rPr>
              <a:t> </a:t>
            </a:r>
            <a:r>
              <a:rPr lang="de-DE" dirty="0">
                <a:solidFill>
                  <a:schemeClr val="tx1"/>
                </a:solidFill>
              </a:rPr>
              <a:t>= 0 </a:t>
            </a:r>
          </a:p>
        </p:txBody>
      </p:sp>
      <p:sp>
        <p:nvSpPr>
          <p:cNvPr id="18" name="Rechteck 17"/>
          <p:cNvSpPr/>
          <p:nvPr/>
        </p:nvSpPr>
        <p:spPr>
          <a:xfrm>
            <a:off x="7961314" y="5697539"/>
            <a:ext cx="2433637"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changeName</a:t>
            </a:r>
            <a:r>
              <a:rPr lang="de-DE" dirty="0">
                <a:solidFill>
                  <a:schemeClr val="tx1"/>
                </a:solidFill>
              </a:rPr>
              <a:t>       </a:t>
            </a:r>
            <a:r>
              <a:rPr lang="de-DE" dirty="0" err="1">
                <a:solidFill>
                  <a:schemeClr val="tx1"/>
                </a:solidFill>
              </a:rPr>
              <a:t>name</a:t>
            </a:r>
            <a:endParaRPr lang="de-DE" dirty="0">
              <a:solidFill>
                <a:schemeClr val="tx1"/>
              </a:solidFill>
            </a:endParaRPr>
          </a:p>
        </p:txBody>
      </p:sp>
      <p:cxnSp>
        <p:nvCxnSpPr>
          <p:cNvPr id="21" name="Gerade Verbindung mit Pfeil 20"/>
          <p:cNvCxnSpPr/>
          <p:nvPr/>
        </p:nvCxnSpPr>
        <p:spPr>
          <a:xfrm>
            <a:off x="8391525" y="51752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486776" y="5165725"/>
            <a:ext cx="1503938"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Values</a:t>
            </a:r>
            <a:endParaRPr lang="de-DE" dirty="0">
              <a:latin typeface="Calibri" pitchFamily="34" charset="0"/>
            </a:endParaRPr>
          </a:p>
        </p:txBody>
      </p:sp>
      <p:sp>
        <p:nvSpPr>
          <p:cNvPr id="31" name="Ellipse 30"/>
          <p:cNvSpPr/>
          <p:nvPr/>
        </p:nvSpPr>
        <p:spPr>
          <a:xfrm>
            <a:off x="2279650" y="41005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4" name="Ellipse 33"/>
          <p:cNvSpPr/>
          <p:nvPr/>
        </p:nvSpPr>
        <p:spPr>
          <a:xfrm>
            <a:off x="7734300" y="2060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7734300"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9365795"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9242425" y="21050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22" name="Rechteck 21"/>
          <p:cNvSpPr>
            <a:spLocks noChangeArrowheads="1"/>
          </p:cNvSpPr>
          <p:nvPr/>
        </p:nvSpPr>
        <p:spPr bwMode="auto">
          <a:xfrm>
            <a:off x="8005763" y="1416050"/>
            <a:ext cx="677862" cy="369888"/>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24" name="Rechteck 23"/>
          <p:cNvSpPr>
            <a:spLocks noChangeArrowheads="1"/>
          </p:cNvSpPr>
          <p:nvPr/>
        </p:nvSpPr>
        <p:spPr bwMode="auto">
          <a:xfrm>
            <a:off x="7981951" y="4379914"/>
            <a:ext cx="677863" cy="369887"/>
          </a:xfrm>
          <a:prstGeom prst="rect">
            <a:avLst/>
          </a:prstGeom>
          <a:noFill/>
          <a:ln w="9525">
            <a:noFill/>
            <a:miter lim="800000"/>
            <a:headEnd/>
            <a:tailEnd/>
          </a:ln>
        </p:spPr>
        <p:txBody>
          <a:bodyPr wrap="none">
            <a:spAutoFit/>
          </a:bodyPr>
          <a:lstStyle/>
          <a:p>
            <a:r>
              <a:rPr lang="de-DE">
                <a:latin typeface="Calibri" pitchFamily="34" charset="0"/>
              </a:rPr>
              <a:t>Stack</a:t>
            </a:r>
          </a:p>
        </p:txBody>
      </p:sp>
      <p:sp>
        <p:nvSpPr>
          <p:cNvPr id="25" name="Rechteck 24"/>
          <p:cNvSpPr/>
          <p:nvPr/>
        </p:nvSpPr>
        <p:spPr>
          <a:xfrm>
            <a:off x="7961313" y="4749800"/>
            <a:ext cx="2500312" cy="425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max</a:t>
            </a:r>
            <a:endParaRPr lang="de-DE" dirty="0">
              <a:solidFill>
                <a:schemeClr val="tx1"/>
              </a:solidFill>
            </a:endParaRPr>
          </a:p>
        </p:txBody>
      </p:sp>
      <p:sp>
        <p:nvSpPr>
          <p:cNvPr id="26" name="Ellipse 25"/>
          <p:cNvSpPr/>
          <p:nvPr/>
        </p:nvSpPr>
        <p:spPr>
          <a:xfrm>
            <a:off x="7745413" y="4854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27" name="Ellipse 26"/>
          <p:cNvSpPr/>
          <p:nvPr/>
        </p:nvSpPr>
        <p:spPr>
          <a:xfrm>
            <a:off x="2278063" y="379730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cxnSp>
        <p:nvCxnSpPr>
          <p:cNvPr id="8" name="Gerade Verbindung mit Pfeil 7"/>
          <p:cNvCxnSpPr/>
          <p:nvPr/>
        </p:nvCxnSpPr>
        <p:spPr>
          <a:xfrm flipH="1" flipV="1">
            <a:off x="9236527" y="3861197"/>
            <a:ext cx="659948" cy="1986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8053388" y="3598863"/>
            <a:ext cx="2500312" cy="3794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"Yates"</a:t>
            </a:r>
            <a:endParaRPr lang="de-DE" dirty="0">
              <a:solidFill>
                <a:schemeClr val="tx1"/>
              </a:solidFill>
            </a:endParaRPr>
          </a:p>
        </p:txBody>
      </p:sp>
      <p:sp>
        <p:nvSpPr>
          <p:cNvPr id="44" name="Ellipse 43"/>
          <p:cNvSpPr/>
          <p:nvPr/>
        </p:nvSpPr>
        <p:spPr>
          <a:xfrm>
            <a:off x="7796213" y="36687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45" name="Gerade Verbindung mit Pfeil 44"/>
          <p:cNvCxnSpPr/>
          <p:nvPr/>
        </p:nvCxnSpPr>
        <p:spPr>
          <a:xfrm flipH="1" flipV="1">
            <a:off x="8054976" y="1916113"/>
            <a:ext cx="417513" cy="3067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flipH="1" flipV="1">
            <a:off x="8054976" y="1973264"/>
            <a:ext cx="187325" cy="4035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8054975" y="3152039"/>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"Ben"</a:t>
            </a:r>
            <a:endParaRPr lang="de-DE" dirty="0">
              <a:solidFill>
                <a:schemeClr val="tx1"/>
              </a:solidFill>
            </a:endParaRPr>
          </a:p>
        </p:txBody>
      </p:sp>
      <p:sp>
        <p:nvSpPr>
          <p:cNvPr id="48" name="Rechteck 47"/>
          <p:cNvSpPr/>
          <p:nvPr/>
        </p:nvSpPr>
        <p:spPr>
          <a:xfrm>
            <a:off x="8054975" y="2702967"/>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a:t>
            </a:r>
            <a:r>
              <a:rPr lang="de-DE" dirty="0" err="1" smtClean="0">
                <a:solidFill>
                  <a:srgbClr val="2A00FF"/>
                </a:solidFill>
                <a:latin typeface="Consolas"/>
              </a:rPr>
              <a:t>Sisko</a:t>
            </a:r>
            <a:r>
              <a:rPr lang="de-DE" dirty="0" smtClean="0">
                <a:solidFill>
                  <a:srgbClr val="2A00FF"/>
                </a:solidFill>
                <a:latin typeface="Consolas"/>
              </a:rPr>
              <a:t>"</a:t>
            </a:r>
            <a:endParaRPr lang="de-DE" dirty="0">
              <a:solidFill>
                <a:schemeClr val="tx1"/>
              </a:solidFill>
            </a:endParaRPr>
          </a:p>
        </p:txBody>
      </p:sp>
      <p:cxnSp>
        <p:nvCxnSpPr>
          <p:cNvPr id="49" name="Gerade Verbindung mit Pfeil 48"/>
          <p:cNvCxnSpPr/>
          <p:nvPr/>
        </p:nvCxnSpPr>
        <p:spPr>
          <a:xfrm>
            <a:off x="8975725" y="1973264"/>
            <a:ext cx="0" cy="1368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a:off x="9177338" y="2168525"/>
            <a:ext cx="0" cy="666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2087563" y="27273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54" name="Gerade Verbindung mit Pfeil 53"/>
          <p:cNvCxnSpPr/>
          <p:nvPr/>
        </p:nvCxnSpPr>
        <p:spPr>
          <a:xfrm>
            <a:off x="9221788" y="2162175"/>
            <a:ext cx="0" cy="161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a:xfrm flipH="1" flipV="1">
            <a:off x="8053389" y="2702967"/>
            <a:ext cx="2503487"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flipH="1">
            <a:off x="8053388" y="2702967"/>
            <a:ext cx="2500312"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10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10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fade">
                                      <p:cBhvr>
                                        <p:cTn id="75" dur="1000"/>
                                        <p:tgtEl>
                                          <p:spTgt spid="1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1000"/>
                                        <p:tgtEl>
                                          <p:spTgt spid="32"/>
                                        </p:tgtEl>
                                      </p:cBhvr>
                                    </p:animEffec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childTnLst>
                                </p:cTn>
                              </p:par>
                              <p:par>
                                <p:cTn id="87" presetID="10"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childTnLst>
                                </p:cTn>
                              </p:par>
                              <p:par>
                                <p:cTn id="90" presetID="10"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1" grpId="0" animBg="1"/>
      <p:bldP spid="32" grpId="0" animBg="1"/>
      <p:bldP spid="34" grpId="0" animBg="1"/>
      <p:bldP spid="35" grpId="0" animBg="1"/>
      <p:bldP spid="36" grpId="0" animBg="1"/>
      <p:bldP spid="37" grpId="0" animBg="1"/>
      <p:bldP spid="22" grpId="0"/>
      <p:bldP spid="24" grpId="0"/>
      <p:bldP spid="25" grpId="0" animBg="1"/>
      <p:bldP spid="26" grpId="0" animBg="1"/>
      <p:bldP spid="27" grpId="0" animBg="1"/>
      <p:bldP spid="42" grpId="0" animBg="1"/>
      <p:bldP spid="44" grpId="0" animBg="1"/>
      <p:bldP spid="47" grpId="0" animBg="1"/>
      <p:bldP spid="48"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23</a:t>
            </a:fld>
            <a:endParaRPr lang="de-DE"/>
          </a:p>
        </p:txBody>
      </p:sp>
      <p:sp>
        <p:nvSpPr>
          <p:cNvPr id="59393" name="Titel 1"/>
          <p:cNvSpPr>
            <a:spLocks noGrp="1"/>
          </p:cNvSpPr>
          <p:nvPr>
            <p:ph type="title"/>
          </p:nvPr>
        </p:nvSpPr>
        <p:spPr/>
        <p:txBody>
          <a:bodyPr/>
          <a:lstStyle/>
          <a:p>
            <a:r>
              <a:rPr lang="de-DE" dirty="0" smtClean="0"/>
              <a:t>Parameter </a:t>
            </a:r>
            <a:r>
              <a:rPr lang="de-DE" dirty="0" err="1" smtClean="0"/>
              <a:t>Passing</a:t>
            </a:r>
            <a:r>
              <a:rPr lang="de-DE" dirty="0" smtClean="0"/>
              <a:t> I</a:t>
            </a:r>
            <a:endParaRPr lang="de-DE" dirty="0"/>
          </a:p>
        </p:txBody>
      </p:sp>
      <p:pic>
        <p:nvPicPr>
          <p:cNvPr id="59395"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5" name="TextBox 14"/>
          <p:cNvSpPr txBox="1">
            <a:spLocks noChangeArrowheads="1"/>
          </p:cNvSpPr>
          <p:nvPr/>
        </p:nvSpPr>
        <p:spPr bwMode="auto">
          <a:xfrm>
            <a:off x="4656138" y="2990850"/>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6"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24</a:t>
            </a:fld>
            <a:endParaRPr lang="de-DE"/>
          </a:p>
        </p:txBody>
      </p:sp>
      <p:sp>
        <p:nvSpPr>
          <p:cNvPr id="61441" name="Titel 1"/>
          <p:cNvSpPr>
            <a:spLocks noGrp="1"/>
          </p:cNvSpPr>
          <p:nvPr>
            <p:ph type="title"/>
          </p:nvPr>
        </p:nvSpPr>
        <p:spPr/>
        <p:txBody>
          <a:bodyPr/>
          <a:lstStyle/>
          <a:p>
            <a:r>
              <a:rPr lang="de-DE" dirty="0"/>
              <a:t>Parameter </a:t>
            </a:r>
            <a:r>
              <a:rPr lang="de-DE" dirty="0" err="1"/>
              <a:t>Passing</a:t>
            </a:r>
            <a:r>
              <a:rPr lang="de-DE" dirty="0"/>
              <a:t> </a:t>
            </a:r>
            <a:r>
              <a:rPr lang="de-DE" dirty="0" smtClean="0"/>
              <a:t>II</a:t>
            </a:r>
            <a:endParaRPr lang="de-DE" dirty="0"/>
          </a:p>
        </p:txBody>
      </p:sp>
      <p:pic>
        <p:nvPicPr>
          <p:cNvPr id="61443" name="Picture 2" descr="Screen Shot 2013-12-03 at 1.45.40 PM.png"/>
          <p:cNvPicPr>
            <a:picLocks noChangeAspect="1"/>
          </p:cNvPicPr>
          <p:nvPr/>
        </p:nvPicPr>
        <p:blipFill>
          <a:blip r:embed="rId3" cstate="print"/>
          <a:srcRect/>
          <a:stretch>
            <a:fillRect/>
          </a:stretch>
        </p:blipFill>
        <p:spPr bwMode="auto">
          <a:xfrm>
            <a:off x="2279650" y="1844676"/>
            <a:ext cx="7164388" cy="4054475"/>
          </a:xfrm>
          <a:prstGeom prst="rect">
            <a:avLst/>
          </a:prstGeom>
          <a:noFill/>
          <a:ln w="9525">
            <a:noFill/>
            <a:miter lim="800000"/>
            <a:headEnd/>
            <a:tailEnd/>
          </a:ln>
        </p:spPr>
      </p:pic>
      <p:sp>
        <p:nvSpPr>
          <p:cNvPr id="5" name="TextBox 12"/>
          <p:cNvSpPr txBox="1">
            <a:spLocks noChangeArrowheads="1"/>
          </p:cNvSpPr>
          <p:nvPr/>
        </p:nvSpPr>
        <p:spPr bwMode="auto">
          <a:xfrm>
            <a:off x="4005263" y="2159001"/>
            <a:ext cx="3222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a:t>
            </a:r>
          </a:p>
        </p:txBody>
      </p:sp>
      <p:sp>
        <p:nvSpPr>
          <p:cNvPr id="6" name="TextBox 13"/>
          <p:cNvSpPr txBox="1">
            <a:spLocks noChangeArrowheads="1"/>
          </p:cNvSpPr>
          <p:nvPr/>
        </p:nvSpPr>
        <p:spPr bwMode="auto">
          <a:xfrm>
            <a:off x="4005263" y="2759990"/>
            <a:ext cx="3222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a:t>
            </a:r>
          </a:p>
        </p:txBody>
      </p:sp>
      <p:sp>
        <p:nvSpPr>
          <p:cNvPr id="7" name="TextBox 17"/>
          <p:cNvSpPr txBox="1">
            <a:spLocks noChangeArrowheads="1"/>
          </p:cNvSpPr>
          <p:nvPr/>
        </p:nvSpPr>
        <p:spPr bwMode="auto">
          <a:xfrm>
            <a:off x="4005263" y="2452689"/>
            <a:ext cx="431800" cy="369887"/>
          </a:xfrm>
          <a:prstGeom prst="rect">
            <a:avLst/>
          </a:prstGeom>
          <a:noFill/>
          <a:ln w="9525">
            <a:noFill/>
            <a:miter lim="800000"/>
            <a:headEnd/>
            <a:tailEnd/>
          </a:ln>
        </p:spPr>
        <p:txBody>
          <a:bodyPr>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8" name="TextBox 18"/>
          <p:cNvSpPr txBox="1">
            <a:spLocks noChangeArrowheads="1"/>
          </p:cNvSpPr>
          <p:nvPr/>
        </p:nvSpPr>
        <p:spPr bwMode="auto">
          <a:xfrm>
            <a:off x="3935413" y="3703639"/>
            <a:ext cx="461962"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11</a:t>
            </a:r>
          </a:p>
        </p:txBody>
      </p:sp>
      <p:sp>
        <p:nvSpPr>
          <p:cNvPr id="9" name="TextBox 19"/>
          <p:cNvSpPr txBox="1">
            <a:spLocks noChangeArrowheads="1"/>
          </p:cNvSpPr>
          <p:nvPr/>
        </p:nvSpPr>
        <p:spPr bwMode="auto">
          <a:xfrm>
            <a:off x="5861845" y="2420938"/>
            <a:ext cx="5237956" cy="1200329"/>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Parameters are local variables</a:t>
            </a:r>
            <a:endParaRPr lang="en-US" altLang="de-DE" dirty="0">
              <a:latin typeface="Gill Sans"/>
              <a:ea typeface="ヒラギノ角ゴ ProN W3"/>
              <a:cs typeface="ヒラギノ角ゴ ProN W3"/>
              <a:sym typeface="Gill Sans"/>
            </a:endParaRPr>
          </a:p>
          <a:p>
            <a:r>
              <a:rPr lang="en-US" altLang="de-DE" b="1" dirty="0" smtClean="0">
                <a:solidFill>
                  <a:srgbClr val="AA9BDA"/>
                </a:solidFill>
                <a:latin typeface="Gill Sans"/>
                <a:ea typeface="ヒラギノ角ゴ ProN W3"/>
                <a:cs typeface="ヒラギノ角ゴ ProN W3"/>
                <a:sym typeface="Gill Sans"/>
              </a:rPr>
              <a:t>Careful</a:t>
            </a:r>
            <a:r>
              <a:rPr lang="en-US" altLang="de-DE" dirty="0" smtClean="0">
                <a:latin typeface="Gill Sans"/>
                <a:ea typeface="ヒラギノ角ゴ ProN W3"/>
                <a:cs typeface="ヒラギノ角ゴ ProN W3"/>
                <a:sym typeface="Gill Sans"/>
              </a:rPr>
              <a:t>: </a:t>
            </a:r>
            <a:r>
              <a:rPr lang="en-US" altLang="de-DE" dirty="0">
                <a:latin typeface="Gill Sans"/>
                <a:ea typeface="ヒラギノ角ゴ ProN W3"/>
                <a:cs typeface="ヒラギノ角ゴ ProN W3"/>
                <a:sym typeface="Gill Sans"/>
              </a:rPr>
              <a:t>Parameter </a:t>
            </a:r>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has precedence before</a:t>
            </a:r>
            <a:endParaRPr lang="en-US" altLang="de-DE" dirty="0">
              <a:latin typeface="Gill Sans"/>
              <a:ea typeface="ヒラギノ角ゴ ProN W3"/>
              <a:cs typeface="ヒラギノ角ゴ ProN W3"/>
              <a:sym typeface="Gill Sans"/>
            </a:endParaRPr>
          </a:p>
          <a:p>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class variable </a:t>
            </a:r>
            <a:r>
              <a:rPr lang="en-US" altLang="de-DE" dirty="0">
                <a:latin typeface="Courier New" pitchFamily="49" charset="0"/>
                <a:ea typeface="ヒラギノ角ゴ ProN W3"/>
                <a:cs typeface="ヒラギノ角ゴ ProN W3"/>
                <a:sym typeface="Gill Sans"/>
              </a:rPr>
              <a:t>a0</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r>
              <a:rPr lang="en-US" altLang="de-DE" dirty="0" smtClean="0">
                <a:latin typeface="Gill Sans"/>
                <a:ea typeface="ヒラギノ角ゴ ProN W3"/>
                <a:cs typeface="ヒラギノ角ゴ ProN W3"/>
                <a:sym typeface="Gill Sans"/>
              </a:rPr>
              <a:t>(i.e., copy of the value)</a:t>
            </a:r>
            <a:endParaRPr lang="en-US" altLang="de-DE" dirty="0">
              <a:latin typeface="Gill Sans"/>
              <a:ea typeface="ヒラギノ角ゴ ProN W3"/>
              <a:cs typeface="ヒラギノ角ゴ ProN W3"/>
              <a:sym typeface="Gill Sans"/>
            </a:endParaRPr>
          </a:p>
        </p:txBody>
      </p:sp>
      <p:cxnSp>
        <p:nvCxnSpPr>
          <p:cNvPr id="10" name="Straight Arrow Connector 5"/>
          <p:cNvCxnSpPr>
            <a:cxnSpLocks noChangeShapeType="1"/>
          </p:cNvCxnSpPr>
          <p:nvPr/>
        </p:nvCxnSpPr>
        <p:spPr bwMode="auto">
          <a:xfrm flipV="1">
            <a:off x="6672263" y="2205038"/>
            <a:ext cx="0" cy="215900"/>
          </a:xfrm>
          <a:prstGeom prst="straightConnector1">
            <a:avLst/>
          </a:prstGeom>
          <a:noFill/>
          <a:ln w="25400">
            <a:solidFill>
              <a:srgbClr val="000000"/>
            </a:solidFill>
            <a:round/>
            <a:headEnd/>
            <a:tailEnd type="arrow" w="med" len="med"/>
          </a:ln>
        </p:spPr>
      </p:cxnSp>
      <p:cxnSp>
        <p:nvCxnSpPr>
          <p:cNvPr id="11" name="Straight Arrow Connector 20"/>
          <p:cNvCxnSpPr>
            <a:cxnSpLocks noChangeShapeType="1"/>
          </p:cNvCxnSpPr>
          <p:nvPr/>
        </p:nvCxnSpPr>
        <p:spPr bwMode="auto">
          <a:xfrm flipV="1">
            <a:off x="7751763" y="2205038"/>
            <a:ext cx="0" cy="215900"/>
          </a:xfrm>
          <a:prstGeom prst="straightConnector1">
            <a:avLst/>
          </a:prstGeom>
          <a:noFill/>
          <a:ln w="25400">
            <a:solidFill>
              <a:srgbClr val="000000"/>
            </a:solidFill>
            <a:round/>
            <a:headEnd/>
            <a:tailEnd type="arrow" w="med" len="med"/>
          </a:ln>
        </p:spPr>
      </p:cxnSp>
      <p:cxnSp>
        <p:nvCxnSpPr>
          <p:cNvPr id="12" name="Straight Arrow Connector 21"/>
          <p:cNvCxnSpPr>
            <a:cxnSpLocks noChangeShapeType="1"/>
          </p:cNvCxnSpPr>
          <p:nvPr/>
        </p:nvCxnSpPr>
        <p:spPr bwMode="auto">
          <a:xfrm flipV="1">
            <a:off x="8832850" y="2205038"/>
            <a:ext cx="0" cy="215900"/>
          </a:xfrm>
          <a:prstGeom prst="straightConnector1">
            <a:avLst/>
          </a:prstGeom>
          <a:noFill/>
          <a:ln w="25400">
            <a:solidFill>
              <a:srgbClr val="000000"/>
            </a:solidFill>
            <a:round/>
            <a:headEnd/>
            <a:tailEnd type="arrow" w="med" len="med"/>
          </a:ln>
        </p:spPr>
      </p:cxnSp>
      <p:sp>
        <p:nvSpPr>
          <p:cNvPr id="13" name="TextBox 23"/>
          <p:cNvSpPr txBox="1">
            <a:spLocks noChangeArrowheads="1"/>
          </p:cNvSpPr>
          <p:nvPr/>
        </p:nvSpPr>
        <p:spPr bwMode="auto">
          <a:xfrm>
            <a:off x="3935413" y="429260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22</a:t>
            </a:r>
          </a:p>
        </p:txBody>
      </p:sp>
      <p:sp>
        <p:nvSpPr>
          <p:cNvPr id="14" name="TextBox 24"/>
          <p:cNvSpPr txBox="1">
            <a:spLocks noChangeArrowheads="1"/>
          </p:cNvSpPr>
          <p:nvPr/>
        </p:nvSpPr>
        <p:spPr bwMode="auto">
          <a:xfrm>
            <a:off x="3935413" y="49180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25</a:t>
            </a:fld>
            <a:endParaRPr lang="de-DE"/>
          </a:p>
        </p:txBody>
      </p:sp>
      <p:sp>
        <p:nvSpPr>
          <p:cNvPr id="63489" name="Titel 1"/>
          <p:cNvSpPr>
            <a:spLocks noGrp="1"/>
          </p:cNvSpPr>
          <p:nvPr>
            <p:ph type="title"/>
          </p:nvPr>
        </p:nvSpPr>
        <p:spPr/>
        <p:txBody>
          <a:bodyPr/>
          <a:lstStyle/>
          <a:p>
            <a:r>
              <a:rPr lang="de-DE" dirty="0"/>
              <a:t>Parameter </a:t>
            </a:r>
            <a:r>
              <a:rPr lang="de-DE" dirty="0" err="1"/>
              <a:t>Passing</a:t>
            </a:r>
            <a:r>
              <a:rPr lang="de-DE" dirty="0"/>
              <a:t> </a:t>
            </a:r>
            <a:r>
              <a:rPr lang="de-DE" dirty="0" smtClean="0"/>
              <a:t>III</a:t>
            </a:r>
            <a:endParaRPr lang="de-DE" dirty="0"/>
          </a:p>
        </p:txBody>
      </p:sp>
      <p:pic>
        <p:nvPicPr>
          <p:cNvPr id="63491"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3492" name="TextBox 14"/>
          <p:cNvSpPr txBox="1">
            <a:spLocks noChangeArrowheads="1"/>
          </p:cNvSpPr>
          <p:nvPr/>
        </p:nvSpPr>
        <p:spPr bwMode="auto">
          <a:xfrm>
            <a:off x="4656138" y="29876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3493"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7" name="TextBox 10"/>
          <p:cNvSpPr txBox="1">
            <a:spLocks noChangeArrowheads="1"/>
          </p:cNvSpPr>
          <p:nvPr/>
        </p:nvSpPr>
        <p:spPr bwMode="auto">
          <a:xfrm>
            <a:off x="4511676" y="4046539"/>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26</a:t>
            </a:fld>
            <a:endParaRPr lang="de-DE"/>
          </a:p>
        </p:txBody>
      </p:sp>
      <p:sp>
        <p:nvSpPr>
          <p:cNvPr id="65537" name="Titel 1"/>
          <p:cNvSpPr>
            <a:spLocks noGrp="1"/>
          </p:cNvSpPr>
          <p:nvPr>
            <p:ph type="title"/>
          </p:nvPr>
        </p:nvSpPr>
        <p:spPr/>
        <p:txBody>
          <a:bodyPr/>
          <a:lstStyle/>
          <a:p>
            <a:r>
              <a:rPr lang="de-DE" dirty="0"/>
              <a:t>Parameter </a:t>
            </a:r>
            <a:r>
              <a:rPr lang="de-DE" dirty="0" err="1" smtClean="0"/>
              <a:t>Passing</a:t>
            </a:r>
            <a:r>
              <a:rPr lang="de-DE" dirty="0" smtClean="0"/>
              <a:t> </a:t>
            </a:r>
            <a:r>
              <a:rPr lang="de-DE" dirty="0"/>
              <a:t>IV</a:t>
            </a:r>
          </a:p>
        </p:txBody>
      </p:sp>
      <p:pic>
        <p:nvPicPr>
          <p:cNvPr id="65539" name="Picture 26" descr="Screen Shot 2013-12-03 at 2.09.15 PM.png"/>
          <p:cNvPicPr>
            <a:picLocks noChangeAspect="1"/>
          </p:cNvPicPr>
          <p:nvPr/>
        </p:nvPicPr>
        <p:blipFill>
          <a:blip r:embed="rId3" cstate="print"/>
          <a:srcRect/>
          <a:stretch>
            <a:fillRect/>
          </a:stretch>
        </p:blipFill>
        <p:spPr bwMode="auto">
          <a:xfrm>
            <a:off x="2711451" y="1989139"/>
            <a:ext cx="6011863" cy="2530475"/>
          </a:xfrm>
          <a:prstGeom prst="rect">
            <a:avLst/>
          </a:prstGeom>
          <a:noFill/>
          <a:ln w="9525">
            <a:noFill/>
            <a:miter lim="800000"/>
            <a:headEnd/>
            <a:tailEnd/>
          </a:ln>
        </p:spPr>
      </p:pic>
      <p:sp>
        <p:nvSpPr>
          <p:cNvPr id="5" name="TextBox 19"/>
          <p:cNvSpPr txBox="1">
            <a:spLocks noChangeArrowheads="1"/>
          </p:cNvSpPr>
          <p:nvPr/>
        </p:nvSpPr>
        <p:spPr bwMode="auto">
          <a:xfrm>
            <a:off x="6167439" y="3068639"/>
            <a:ext cx="4681537" cy="923925"/>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smtClean="0">
                <a:latin typeface="Courier New" pitchFamily="49" charset="0"/>
                <a:ea typeface="ヒラギノ角ゴ ProN W3"/>
                <a:cs typeface="Courier New" pitchFamily="49" charset="0"/>
                <a:sym typeface="Gill Sans"/>
              </a:rPr>
              <a:t>a</a:t>
            </a:r>
            <a:r>
              <a:rPr lang="en-US" altLang="de-DE" dirty="0" smtClean="0">
                <a:latin typeface="Gill Sans"/>
                <a:ea typeface="ヒラギノ角ゴ ProN W3"/>
                <a:cs typeface="ヒラギノ角ゴ ProN W3"/>
                <a:sym typeface="Gill Sans"/>
              </a:rPr>
              <a:t> contains reference to </a:t>
            </a:r>
            <a:r>
              <a:rPr lang="en-US" altLang="de-DE" dirty="0">
                <a:latin typeface="Courier New" pitchFamily="49" charset="0"/>
                <a:ea typeface="ヒラギノ角ゴ ProN W3"/>
                <a:cs typeface="ヒラギノ角ゴ ProN W3"/>
                <a:sym typeface="Gill Sans"/>
              </a:rPr>
              <a:t>b</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p>
          <a:p>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6" name="TextBox 22"/>
          <p:cNvSpPr txBox="1">
            <a:spLocks noChangeArrowheads="1"/>
          </p:cNvSpPr>
          <p:nvPr/>
        </p:nvSpPr>
        <p:spPr bwMode="auto">
          <a:xfrm>
            <a:off x="4797426" y="2153444"/>
            <a:ext cx="1292225"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cxnSp>
        <p:nvCxnSpPr>
          <p:cNvPr id="7" name="Straight Arrow Connector 4"/>
          <p:cNvCxnSpPr>
            <a:cxnSpLocks noChangeShapeType="1"/>
          </p:cNvCxnSpPr>
          <p:nvPr/>
        </p:nvCxnSpPr>
        <p:spPr bwMode="auto">
          <a:xfrm flipH="1" flipV="1">
            <a:off x="7535863" y="2205039"/>
            <a:ext cx="431800" cy="936625"/>
          </a:xfrm>
          <a:prstGeom prst="straightConnector1">
            <a:avLst/>
          </a:prstGeom>
          <a:noFill/>
          <a:ln w="25400">
            <a:solidFill>
              <a:srgbClr val="000000"/>
            </a:solidFill>
            <a:round/>
            <a:headEnd/>
            <a:tailEnd type="arrow" w="med" len="med"/>
          </a:ln>
        </p:spPr>
      </p:cxnSp>
      <p:sp>
        <p:nvSpPr>
          <p:cNvPr id="8" name="TextBox 27"/>
          <p:cNvSpPr txBox="1">
            <a:spLocks noChangeArrowheads="1"/>
          </p:cNvSpPr>
          <p:nvPr/>
        </p:nvSpPr>
        <p:spPr bwMode="auto">
          <a:xfrm>
            <a:off x="2279650" y="4868864"/>
            <a:ext cx="2736850" cy="369332"/>
          </a:xfrm>
          <a:prstGeom prst="rect">
            <a:avLst/>
          </a:prstGeom>
          <a:noFill/>
          <a:ln w="9525">
            <a:noFill/>
            <a:miter lim="800000"/>
            <a:headEnd/>
            <a:tailEnd/>
          </a:ln>
        </p:spPr>
        <p:txBody>
          <a:bodyPr>
            <a:spAutoFit/>
          </a:bodyPr>
          <a:lstStyle/>
          <a:p>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Courier New" pitchFamily="49" charset="0"/>
                <a:sym typeface="Gill Sans"/>
              </a:rPr>
              <a:t> </a:t>
            </a:r>
            <a:r>
              <a:rPr lang="en-US" altLang="de-DE" dirty="0" smtClean="0">
                <a:latin typeface="Gill Sans"/>
                <a:ea typeface="ヒラギノ角ゴ ProN W3"/>
                <a:cs typeface="Courier New" pitchFamily="49" charset="0"/>
                <a:sym typeface="Gill Sans"/>
              </a:rPr>
              <a:t>is class variable</a:t>
            </a:r>
            <a:endParaRPr lang="en-US" altLang="de-DE" dirty="0">
              <a:latin typeface="Courier New" pitchFamily="49" charset="0"/>
              <a:ea typeface="ヒラギノ角ゴ ProN W3"/>
              <a:cs typeface="Courier New" pitchFamily="49" charset="0"/>
              <a:sym typeface="Gill Sans"/>
            </a:endParaRPr>
          </a:p>
        </p:txBody>
      </p:sp>
      <p:cxnSp>
        <p:nvCxnSpPr>
          <p:cNvPr id="9" name="Straight Arrow Connector 32"/>
          <p:cNvCxnSpPr>
            <a:cxnSpLocks noChangeShapeType="1"/>
          </p:cNvCxnSpPr>
          <p:nvPr/>
        </p:nvCxnSpPr>
        <p:spPr bwMode="auto">
          <a:xfrm>
            <a:off x="3359150" y="2852738"/>
            <a:ext cx="649288" cy="0"/>
          </a:xfrm>
          <a:prstGeom prst="straightConnector1">
            <a:avLst/>
          </a:prstGeom>
          <a:noFill/>
          <a:ln w="25400">
            <a:solidFill>
              <a:srgbClr val="000000"/>
            </a:solidFill>
            <a:round/>
            <a:headEnd/>
            <a:tailEnd type="arrow" w="med" len="med"/>
          </a:ln>
        </p:spPr>
      </p:cxnSp>
      <p:cxnSp>
        <p:nvCxnSpPr>
          <p:cNvPr id="10" name="Straight Connector 33"/>
          <p:cNvCxnSpPr>
            <a:cxnSpLocks noChangeShapeType="1"/>
          </p:cNvCxnSpPr>
          <p:nvPr/>
        </p:nvCxnSpPr>
        <p:spPr bwMode="auto">
          <a:xfrm>
            <a:off x="3359150" y="2852739"/>
            <a:ext cx="0" cy="2016125"/>
          </a:xfrm>
          <a:prstGeom prst="line">
            <a:avLst/>
          </a:prstGeom>
          <a:noFill/>
          <a:ln w="25400">
            <a:solidFill>
              <a:srgbClr val="000000"/>
            </a:solidFill>
            <a:round/>
            <a:headEnd/>
            <a:tailEnd/>
          </a:ln>
        </p:spPr>
      </p:cxnSp>
      <p:sp>
        <p:nvSpPr>
          <p:cNvPr id="11" name="TextBox 41"/>
          <p:cNvSpPr txBox="1">
            <a:spLocks noChangeArrowheads="1"/>
          </p:cNvSpPr>
          <p:nvPr/>
        </p:nvSpPr>
        <p:spPr bwMode="auto">
          <a:xfrm>
            <a:off x="4947174" y="2920208"/>
            <a:ext cx="46037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2" name="TextBox 42"/>
          <p:cNvSpPr txBox="1">
            <a:spLocks noChangeArrowheads="1"/>
          </p:cNvSpPr>
          <p:nvPr/>
        </p:nvSpPr>
        <p:spPr bwMode="auto">
          <a:xfrm>
            <a:off x="4700589" y="3405495"/>
            <a:ext cx="1293813"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[7,14,1]</a:t>
            </a:r>
          </a:p>
        </p:txBody>
      </p:sp>
      <p:sp>
        <p:nvSpPr>
          <p:cNvPr id="13" name="TextBox 43"/>
          <p:cNvSpPr txBox="1">
            <a:spLocks noChangeArrowheads="1"/>
          </p:cNvSpPr>
          <p:nvPr/>
        </p:nvSpPr>
        <p:spPr bwMode="auto">
          <a:xfrm>
            <a:off x="4659314" y="3897497"/>
            <a:ext cx="1430337"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27</a:t>
            </a:fld>
            <a:endParaRPr lang="de-DE"/>
          </a:p>
        </p:txBody>
      </p:sp>
      <p:sp>
        <p:nvSpPr>
          <p:cNvPr id="67585" name="Titel 1"/>
          <p:cNvSpPr>
            <a:spLocks noGrp="1"/>
          </p:cNvSpPr>
          <p:nvPr>
            <p:ph type="title"/>
          </p:nvPr>
        </p:nvSpPr>
        <p:spPr/>
        <p:txBody>
          <a:bodyPr/>
          <a:lstStyle/>
          <a:p>
            <a:r>
              <a:rPr lang="de-DE" dirty="0"/>
              <a:t>Parameter </a:t>
            </a:r>
            <a:r>
              <a:rPr lang="de-DE" dirty="0" err="1"/>
              <a:t>Passing</a:t>
            </a:r>
            <a:r>
              <a:rPr lang="de-DE" dirty="0"/>
              <a:t> V</a:t>
            </a:r>
          </a:p>
        </p:txBody>
      </p:sp>
      <p:pic>
        <p:nvPicPr>
          <p:cNvPr id="67587"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7588" name="TextBox 14"/>
          <p:cNvSpPr txBox="1">
            <a:spLocks noChangeArrowheads="1"/>
          </p:cNvSpPr>
          <p:nvPr/>
        </p:nvSpPr>
        <p:spPr bwMode="auto">
          <a:xfrm>
            <a:off x="4656138" y="296545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7589"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67590" name="TextBox 10"/>
          <p:cNvSpPr txBox="1">
            <a:spLocks noChangeArrowheads="1"/>
          </p:cNvSpPr>
          <p:nvPr/>
        </p:nvSpPr>
        <p:spPr bwMode="auto">
          <a:xfrm>
            <a:off x="4511676" y="4005264"/>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
        <p:nvSpPr>
          <p:cNvPr id="8"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1" descr="Screen Shot 2013-12-03 at 2.16.42 PM.png"/>
          <p:cNvPicPr>
            <a:picLocks noChangeAspect="1"/>
          </p:cNvPicPr>
          <p:nvPr/>
        </p:nvPicPr>
        <p:blipFill>
          <a:blip r:embed="rId3" cstate="print"/>
          <a:srcRect/>
          <a:stretch>
            <a:fillRect/>
          </a:stretch>
        </p:blipFill>
        <p:spPr bwMode="auto">
          <a:xfrm>
            <a:off x="2351088" y="1773239"/>
            <a:ext cx="7802562" cy="4186237"/>
          </a:xfrm>
          <a:prstGeom prst="rect">
            <a:avLst/>
          </a:prstGeom>
          <a:noFill/>
          <a:ln w="9525">
            <a:noFill/>
            <a:miter lim="800000"/>
            <a:headEnd/>
            <a:tailEnd/>
          </a:ln>
        </p:spPr>
      </p:pic>
      <p:sp>
        <p:nvSpPr>
          <p:cNvPr id="7" name="TextBox 23"/>
          <p:cNvSpPr txBox="1">
            <a:spLocks noChangeArrowheads="1"/>
          </p:cNvSpPr>
          <p:nvPr/>
        </p:nvSpPr>
        <p:spPr bwMode="auto">
          <a:xfrm>
            <a:off x="5951539" y="3716338"/>
            <a:ext cx="4681537"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a3 </a:t>
            </a:r>
            <a:r>
              <a:rPr lang="en-US" altLang="de-DE" dirty="0" smtClean="0">
                <a:latin typeface="Gill Sans"/>
                <a:ea typeface="ヒラギノ角ゴ ProN W3"/>
                <a:cs typeface="ヒラギノ角ゴ ProN W3"/>
                <a:sym typeface="Gill Sans"/>
              </a:rPr>
              <a:t>contains reference to </a:t>
            </a:r>
            <a:r>
              <a:rPr lang="en-US" altLang="de-DE" dirty="0">
                <a:latin typeface="Courier New" pitchFamily="49" charset="0"/>
                <a:ea typeface="ヒラギノ角ゴ ProN W3"/>
                <a:cs typeface="ヒラギノ角ゴ ProN W3"/>
                <a:sym typeface="Gill Sans"/>
              </a:rPr>
              <a:t>b</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11" name="TextBox 29"/>
          <p:cNvSpPr txBox="1">
            <a:spLocks noChangeArrowheads="1"/>
          </p:cNvSpPr>
          <p:nvPr/>
        </p:nvSpPr>
        <p:spPr bwMode="auto">
          <a:xfrm>
            <a:off x="6096002" y="3068638"/>
            <a:ext cx="2449688" cy="923330"/>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a0 </a:t>
            </a:r>
            <a:r>
              <a:rPr lang="en-US" altLang="de-DE" dirty="0" smtClean="0">
                <a:latin typeface="Gill Sans"/>
                <a:ea typeface="ヒラギノ角ゴ ProN W3"/>
                <a:cs typeface="Courier New" pitchFamily="49" charset="0"/>
                <a:sym typeface="Gill Sans"/>
              </a:rPr>
              <a:t>has precedence over class variable</a:t>
            </a:r>
            <a:r>
              <a:rPr lang="en-US" altLang="de-DE" dirty="0" smtClean="0">
                <a:latin typeface="Gill Sans"/>
                <a:ea typeface="ヒラギノ角ゴ ProN W3"/>
                <a:cs typeface="ヒラギノ角ゴ ProN W3"/>
                <a:sym typeface="Gill Sans"/>
              </a:rPr>
              <a:t> </a:t>
            </a:r>
            <a:r>
              <a:rPr lang="en-US" altLang="de-DE" dirty="0" smtClean="0">
                <a:latin typeface="Courier New" pitchFamily="49" charset="0"/>
                <a:ea typeface="ヒラギノ角ゴ ProN W3"/>
                <a:cs typeface="ヒラギノ角ゴ ProN W3"/>
                <a:sym typeface="Gill Sans"/>
              </a:rPr>
              <a:t>a0</a:t>
            </a:r>
            <a:endParaRPr lang="en-US" altLang="de-DE" dirty="0">
              <a:latin typeface="Courier New" pitchFamily="49" charset="0"/>
              <a:ea typeface="ヒラギノ角ゴ ProN W3"/>
              <a:cs typeface="ヒラギノ角ゴ ProN W3"/>
              <a:sym typeface="Gill Sans"/>
            </a:endParaRPr>
          </a:p>
        </p:txBody>
      </p:sp>
      <p:sp>
        <p:nvSpPr>
          <p:cNvPr id="6" name="TextBox 20"/>
          <p:cNvSpPr txBox="1">
            <a:spLocks noChangeArrowheads="1"/>
          </p:cNvSpPr>
          <p:nvPr/>
        </p:nvSpPr>
        <p:spPr bwMode="auto">
          <a:xfrm>
            <a:off x="5988050" y="2852738"/>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a2</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value)</a:t>
            </a:r>
            <a:endParaRPr lang="en-US" altLang="de-DE" dirty="0">
              <a:latin typeface="Gill Sans"/>
              <a:ea typeface="ヒラギノ角ゴ ProN W3"/>
              <a:cs typeface="ヒラギノ角ゴ ProN W3"/>
              <a:sym typeface="Gill Sans"/>
            </a:endParaRPr>
          </a:p>
        </p:txBody>
      </p:sp>
      <p:sp>
        <p:nvSpPr>
          <p:cNvPr id="5" name="TextBox 18"/>
          <p:cNvSpPr txBox="1">
            <a:spLocks noChangeArrowheads="1"/>
          </p:cNvSpPr>
          <p:nvPr/>
        </p:nvSpPr>
        <p:spPr bwMode="auto">
          <a:xfrm>
            <a:off x="5808663" y="2133600"/>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a1</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contains reference to  </a:t>
            </a:r>
            <a:r>
              <a:rPr lang="en-US" altLang="de-DE" dirty="0" smtClean="0">
                <a:latin typeface="Courier New" pitchFamily="49" charset="0"/>
                <a:ea typeface="ヒラギノ角ゴ ProN W3"/>
                <a:cs typeface="ヒラギノ角ゴ ProN W3"/>
                <a:sym typeface="Gill Sans"/>
              </a:rPr>
              <a:t>b</a:t>
            </a:r>
            <a:r>
              <a:rPr lang="en-US" altLang="de-DE" dirty="0" smtClean="0">
                <a:latin typeface="Gill Sans"/>
                <a:ea typeface="ヒラギノ角ゴ ProN W3"/>
                <a:cs typeface="ヒラギノ角ゴ ProN W3"/>
                <a:sym typeface="Gill Sans"/>
              </a:rPr>
              <a:t> </a:t>
            </a:r>
            <a:endParaRPr lang="en-US" altLang="de-DE" dirty="0">
              <a:latin typeface="Gill Sans"/>
              <a:ea typeface="ヒラギノ角ゴ ProN W3"/>
              <a:cs typeface="ヒラギノ角ゴ ProN W3"/>
              <a:sym typeface="Gill Sans"/>
            </a:endParaRP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28</a:t>
            </a:fld>
            <a:endParaRPr lang="de-DE"/>
          </a:p>
        </p:txBody>
      </p:sp>
      <p:sp>
        <p:nvSpPr>
          <p:cNvPr id="69633" name="Titel 1"/>
          <p:cNvSpPr>
            <a:spLocks noGrp="1"/>
          </p:cNvSpPr>
          <p:nvPr>
            <p:ph type="title"/>
          </p:nvPr>
        </p:nvSpPr>
        <p:spPr/>
        <p:txBody>
          <a:bodyPr/>
          <a:lstStyle/>
          <a:p>
            <a:r>
              <a:rPr lang="de-DE" dirty="0"/>
              <a:t>Parameter </a:t>
            </a:r>
            <a:r>
              <a:rPr lang="de-DE" dirty="0" err="1"/>
              <a:t>Passing</a:t>
            </a:r>
            <a:r>
              <a:rPr lang="de-DE" dirty="0"/>
              <a:t> VI</a:t>
            </a:r>
          </a:p>
        </p:txBody>
      </p:sp>
      <p:cxnSp>
        <p:nvCxnSpPr>
          <p:cNvPr id="8" name="Straight Arrow Connector 3"/>
          <p:cNvCxnSpPr>
            <a:cxnSpLocks noChangeShapeType="1"/>
          </p:cNvCxnSpPr>
          <p:nvPr/>
        </p:nvCxnSpPr>
        <p:spPr bwMode="auto">
          <a:xfrm flipV="1">
            <a:off x="7608888" y="1989138"/>
            <a:ext cx="0" cy="215900"/>
          </a:xfrm>
          <a:prstGeom prst="straightConnector1">
            <a:avLst/>
          </a:prstGeom>
          <a:noFill/>
          <a:ln w="25400">
            <a:solidFill>
              <a:srgbClr val="000000"/>
            </a:solidFill>
            <a:round/>
            <a:headEnd/>
            <a:tailEnd type="arrow" w="med" len="med"/>
          </a:ln>
        </p:spPr>
      </p:cxnSp>
      <p:cxnSp>
        <p:nvCxnSpPr>
          <p:cNvPr id="9" name="Straight Arrow Connector 24"/>
          <p:cNvCxnSpPr>
            <a:cxnSpLocks noChangeShapeType="1"/>
          </p:cNvCxnSpPr>
          <p:nvPr/>
        </p:nvCxnSpPr>
        <p:spPr bwMode="auto">
          <a:xfrm flipV="1">
            <a:off x="8256588" y="1989139"/>
            <a:ext cx="0" cy="935037"/>
          </a:xfrm>
          <a:prstGeom prst="straightConnector1">
            <a:avLst/>
          </a:prstGeom>
          <a:noFill/>
          <a:ln w="25400">
            <a:solidFill>
              <a:srgbClr val="000000"/>
            </a:solidFill>
            <a:round/>
            <a:headEnd/>
            <a:tailEnd type="arrow" w="med" len="med"/>
          </a:ln>
        </p:spPr>
      </p:cxnSp>
      <p:cxnSp>
        <p:nvCxnSpPr>
          <p:cNvPr id="10" name="Straight Arrow Connector 28"/>
          <p:cNvCxnSpPr>
            <a:cxnSpLocks noChangeShapeType="1"/>
          </p:cNvCxnSpPr>
          <p:nvPr/>
        </p:nvCxnSpPr>
        <p:spPr bwMode="auto">
          <a:xfrm flipV="1">
            <a:off x="9408368" y="2060576"/>
            <a:ext cx="0" cy="1655763"/>
          </a:xfrm>
          <a:prstGeom prst="straightConnector1">
            <a:avLst/>
          </a:prstGeom>
          <a:noFill/>
          <a:ln w="25400">
            <a:solidFill>
              <a:srgbClr val="000000"/>
            </a:solidFill>
            <a:round/>
            <a:headEnd/>
            <a:tailEnd type="arrow" w="med" len="med"/>
          </a:ln>
        </p:spPr>
      </p:cxnSp>
      <p:sp>
        <p:nvSpPr>
          <p:cNvPr id="12" name="TextBox 30"/>
          <p:cNvSpPr txBox="1">
            <a:spLocks noChangeArrowheads="1"/>
          </p:cNvSpPr>
          <p:nvPr/>
        </p:nvSpPr>
        <p:spPr bwMode="auto">
          <a:xfrm>
            <a:off x="4583113" y="1991474"/>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3" name="TextBox 34"/>
          <p:cNvSpPr txBox="1">
            <a:spLocks noChangeArrowheads="1"/>
          </p:cNvSpPr>
          <p:nvPr/>
        </p:nvSpPr>
        <p:spPr bwMode="auto">
          <a:xfrm>
            <a:off x="4511675" y="223599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
        <p:nvSpPr>
          <p:cNvPr id="14" name="TextBox 35"/>
          <p:cNvSpPr txBox="1">
            <a:spLocks noChangeArrowheads="1"/>
          </p:cNvSpPr>
          <p:nvPr/>
        </p:nvSpPr>
        <p:spPr bwMode="auto">
          <a:xfrm>
            <a:off x="4656138" y="2496299"/>
            <a:ext cx="3222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15" name="TextBox 36"/>
          <p:cNvSpPr txBox="1">
            <a:spLocks noChangeArrowheads="1"/>
          </p:cNvSpPr>
          <p:nvPr/>
        </p:nvSpPr>
        <p:spPr bwMode="auto">
          <a:xfrm>
            <a:off x="4554099" y="2752370"/>
            <a:ext cx="1431925"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cxnSp>
        <p:nvCxnSpPr>
          <p:cNvPr id="16" name="Straight Arrow Connector 8"/>
          <p:cNvCxnSpPr>
            <a:cxnSpLocks noChangeShapeType="1"/>
          </p:cNvCxnSpPr>
          <p:nvPr/>
        </p:nvCxnSpPr>
        <p:spPr bwMode="auto">
          <a:xfrm flipH="1">
            <a:off x="5808664" y="3429000"/>
            <a:ext cx="503237" cy="0"/>
          </a:xfrm>
          <a:prstGeom prst="straightConnector1">
            <a:avLst/>
          </a:prstGeom>
          <a:noFill/>
          <a:ln w="25400">
            <a:solidFill>
              <a:srgbClr val="000000"/>
            </a:solidFill>
            <a:round/>
            <a:headEnd/>
            <a:tailEnd type="arrow" w="med" len="med"/>
          </a:ln>
        </p:spPr>
      </p:cxnSp>
      <p:sp>
        <p:nvSpPr>
          <p:cNvPr id="17" name="TextBox 37"/>
          <p:cNvSpPr txBox="1">
            <a:spLocks noChangeArrowheads="1"/>
          </p:cNvSpPr>
          <p:nvPr/>
        </p:nvSpPr>
        <p:spPr bwMode="auto">
          <a:xfrm>
            <a:off x="4511674" y="3556085"/>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10</a:t>
            </a:r>
          </a:p>
        </p:txBody>
      </p:sp>
      <p:sp>
        <p:nvSpPr>
          <p:cNvPr id="18" name="TextBox 38"/>
          <p:cNvSpPr txBox="1">
            <a:spLocks noChangeArrowheads="1"/>
          </p:cNvSpPr>
          <p:nvPr/>
        </p:nvSpPr>
        <p:spPr bwMode="auto">
          <a:xfrm>
            <a:off x="4484689" y="404951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[1,14,54]</a:t>
            </a:r>
          </a:p>
        </p:txBody>
      </p:sp>
      <p:sp>
        <p:nvSpPr>
          <p:cNvPr id="19" name="TextBox 39"/>
          <p:cNvSpPr txBox="1">
            <a:spLocks noChangeArrowheads="1"/>
          </p:cNvSpPr>
          <p:nvPr/>
        </p:nvSpPr>
        <p:spPr bwMode="auto">
          <a:xfrm>
            <a:off x="4484688" y="4581833"/>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20" name="TextBox 40"/>
          <p:cNvSpPr txBox="1">
            <a:spLocks noChangeArrowheads="1"/>
          </p:cNvSpPr>
          <p:nvPr/>
        </p:nvSpPr>
        <p:spPr bwMode="auto">
          <a:xfrm>
            <a:off x="4484688" y="5376708"/>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1" grpId="1"/>
      <p:bldP spid="6" grpId="0"/>
      <p:bldP spid="6" grpId="1"/>
      <p:bldP spid="5" grpId="0"/>
      <p:bldP spid="5" grpId="1"/>
      <p:bldP spid="12" grpId="0"/>
      <p:bldP spid="13" grpId="0"/>
      <p:bldP spid="14" grpId="0"/>
      <p:bldP spid="15" grpId="0"/>
      <p:bldP spid="17"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29</a:t>
            </a:fld>
            <a:endParaRPr lang="de-DE"/>
          </a:p>
        </p:txBody>
      </p:sp>
      <p:sp>
        <p:nvSpPr>
          <p:cNvPr id="71681" name="Titel 1"/>
          <p:cNvSpPr>
            <a:spLocks noGrp="1"/>
          </p:cNvSpPr>
          <p:nvPr>
            <p:ph type="title"/>
          </p:nvPr>
        </p:nvSpPr>
        <p:spPr/>
        <p:txBody>
          <a:bodyPr/>
          <a:lstStyle/>
          <a:p>
            <a:r>
              <a:rPr lang="de-DE" dirty="0"/>
              <a:t>Parameter </a:t>
            </a:r>
            <a:r>
              <a:rPr lang="de-DE" dirty="0" err="1"/>
              <a:t>Passing</a:t>
            </a:r>
            <a:r>
              <a:rPr lang="de-DE" dirty="0"/>
              <a:t> VII</a:t>
            </a:r>
          </a:p>
        </p:txBody>
      </p:sp>
      <p:pic>
        <p:nvPicPr>
          <p:cNvPr id="71683"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71684" name="TextBox 14"/>
          <p:cNvSpPr txBox="1">
            <a:spLocks noChangeArrowheads="1"/>
          </p:cNvSpPr>
          <p:nvPr/>
        </p:nvSpPr>
        <p:spPr bwMode="auto">
          <a:xfrm>
            <a:off x="4583113" y="2983718"/>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71685"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[7,3,1]</a:t>
            </a:r>
          </a:p>
        </p:txBody>
      </p:sp>
      <p:sp>
        <p:nvSpPr>
          <p:cNvPr id="71686" name="TextBox 10"/>
          <p:cNvSpPr txBox="1">
            <a:spLocks noChangeArrowheads="1"/>
          </p:cNvSpPr>
          <p:nvPr/>
        </p:nvSpPr>
        <p:spPr bwMode="auto">
          <a:xfrm>
            <a:off x="4493485" y="4035753"/>
            <a:ext cx="12922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sp>
        <p:nvSpPr>
          <p:cNvPr id="71687"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
        <p:nvSpPr>
          <p:cNvPr id="9" name="TextBox 12"/>
          <p:cNvSpPr txBox="1">
            <a:spLocks noChangeArrowheads="1"/>
          </p:cNvSpPr>
          <p:nvPr/>
        </p:nvSpPr>
        <p:spPr bwMode="auto">
          <a:xfrm>
            <a:off x="4439527" y="5128077"/>
            <a:ext cx="1570038"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10" name="TextBox 17"/>
          <p:cNvSpPr txBox="1">
            <a:spLocks noChangeArrowheads="1"/>
          </p:cNvSpPr>
          <p:nvPr/>
        </p:nvSpPr>
        <p:spPr bwMode="auto">
          <a:xfrm>
            <a:off x="4542888" y="5409269"/>
            <a:ext cx="4619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Implement</a:t>
            </a:r>
            <a:r>
              <a:rPr lang="de-DE" dirty="0" smtClean="0"/>
              <a:t> a </a:t>
            </a:r>
            <a:r>
              <a:rPr lang="de-DE" dirty="0" err="1" smtClean="0"/>
              <a:t>method</a:t>
            </a:r>
            <a:r>
              <a:rPr lang="de-DE" dirty="0" smtClean="0"/>
              <a:t> </a:t>
            </a:r>
            <a:r>
              <a:rPr lang="de-DE" dirty="0" err="1" smtClean="0"/>
              <a:t>that</a:t>
            </a:r>
            <a:r>
              <a:rPr lang="de-DE" dirty="0" smtClean="0"/>
              <a:t> </a:t>
            </a:r>
            <a:r>
              <a:rPr lang="de-DE" dirty="0" err="1" smtClean="0"/>
              <a:t>returns</a:t>
            </a:r>
            <a:r>
              <a:rPr lang="de-DE" dirty="0" smtClean="0"/>
              <a:t> </a:t>
            </a:r>
            <a:r>
              <a:rPr lang="de-DE" dirty="0" err="1" smtClean="0"/>
              <a:t>how</a:t>
            </a:r>
            <a:r>
              <a:rPr lang="de-DE" dirty="0" smtClean="0"/>
              <a:t> </a:t>
            </a:r>
            <a:r>
              <a:rPr lang="de-DE" dirty="0" err="1" smtClean="0"/>
              <a:t>often</a:t>
            </a:r>
            <a:r>
              <a:rPr lang="de-DE" dirty="0" smtClean="0"/>
              <a:t> a </a:t>
            </a:r>
            <a:r>
              <a:rPr lang="de-DE" dirty="0" err="1" smtClean="0"/>
              <a:t>character</a:t>
            </a:r>
            <a:r>
              <a:rPr lang="de-DE" dirty="0" smtClean="0"/>
              <a:t> </a:t>
            </a:r>
            <a:r>
              <a:rPr lang="de-DE" dirty="0" err="1" smtClean="0"/>
              <a:t>is</a:t>
            </a:r>
            <a:r>
              <a:rPr lang="de-DE" dirty="0" smtClean="0"/>
              <a:t> </a:t>
            </a:r>
            <a:r>
              <a:rPr lang="de-DE" dirty="0" err="1" smtClean="0"/>
              <a:t>contained</a:t>
            </a:r>
            <a:r>
              <a:rPr lang="de-DE" dirty="0" smtClean="0"/>
              <a:t> in a </a:t>
            </a:r>
            <a:r>
              <a:rPr lang="de-DE" dirty="0" err="1" smtClean="0"/>
              <a:t>string</a:t>
            </a:r>
            <a:endParaRPr lang="de-DE" dirty="0" smtClean="0"/>
          </a:p>
          <a:p>
            <a:endParaRPr lang="de-DE" dirty="0"/>
          </a:p>
          <a:p>
            <a:endParaRPr lang="de-DE" dirty="0" smtClean="0"/>
          </a:p>
          <a:p>
            <a:r>
              <a:rPr lang="de-DE" dirty="0" err="1" smtClean="0"/>
              <a:t>Proceed</a:t>
            </a:r>
            <a:r>
              <a:rPr lang="de-DE" dirty="0" smtClean="0"/>
              <a:t> </a:t>
            </a:r>
            <a:r>
              <a:rPr lang="de-DE" dirty="0" err="1" smtClean="0"/>
              <a:t>step</a:t>
            </a:r>
            <a:r>
              <a:rPr lang="de-DE" dirty="0" smtClean="0"/>
              <a:t> </a:t>
            </a:r>
            <a:r>
              <a:rPr lang="de-DE" dirty="0" err="1" smtClean="0"/>
              <a:t>by</a:t>
            </a:r>
            <a:r>
              <a:rPr lang="de-DE" dirty="0" smtClean="0"/>
              <a:t> </a:t>
            </a:r>
            <a:r>
              <a:rPr lang="de-DE" dirty="0" err="1" smtClean="0"/>
              <a:t>step</a:t>
            </a:r>
            <a:endParaRPr lang="de-DE" dirty="0"/>
          </a:p>
          <a:p>
            <a:pPr marL="914400" lvl="1" indent="-457200">
              <a:buFont typeface="+mj-lt"/>
              <a:buAutoNum type="arabicPeriod"/>
            </a:pPr>
            <a:r>
              <a:rPr lang="de-DE" dirty="0" err="1" smtClean="0"/>
              <a:t>What</a:t>
            </a:r>
            <a:r>
              <a:rPr lang="de-DE" dirty="0" smtClean="0"/>
              <a:t> </a:t>
            </a:r>
            <a:r>
              <a:rPr lang="de-DE" dirty="0" err="1" smtClean="0"/>
              <a:t>is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head</a:t>
            </a:r>
            <a:r>
              <a:rPr lang="de-DE" dirty="0" smtClean="0"/>
              <a:t>? (</a:t>
            </a:r>
            <a:r>
              <a:rPr lang="de-DE" dirty="0" err="1" smtClean="0"/>
              <a:t>parameter</a:t>
            </a:r>
            <a:r>
              <a:rPr lang="de-DE" dirty="0"/>
              <a:t>, </a:t>
            </a:r>
            <a:r>
              <a:rPr lang="de-DE" dirty="0" err="1" smtClean="0"/>
              <a:t>return</a:t>
            </a:r>
            <a:r>
              <a:rPr lang="de-DE" dirty="0" smtClean="0"/>
              <a:t> type)?</a:t>
            </a:r>
            <a:endParaRPr lang="de-DE" dirty="0"/>
          </a:p>
          <a:p>
            <a:pPr marL="914400" lvl="1" indent="-457200">
              <a:buFont typeface="+mj-lt"/>
              <a:buAutoNum type="arabicPeriod"/>
            </a:pPr>
            <a:r>
              <a:rPr lang="de-DE" dirty="0" err="1" smtClean="0"/>
              <a:t>What</a:t>
            </a:r>
            <a:r>
              <a:rPr lang="de-DE" dirty="0" smtClean="0"/>
              <a:t> </a:t>
            </a:r>
            <a:r>
              <a:rPr lang="de-DE" dirty="0" err="1" smtClean="0"/>
              <a:t>does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body</a:t>
            </a:r>
            <a:r>
              <a:rPr lang="de-DE" dirty="0" smtClean="0"/>
              <a:t> </a:t>
            </a:r>
            <a:r>
              <a:rPr lang="de-DE" dirty="0" err="1" smtClean="0"/>
              <a:t>look</a:t>
            </a:r>
            <a:r>
              <a:rPr lang="de-DE" dirty="0" smtClean="0"/>
              <a:t> like?</a:t>
            </a:r>
            <a:endParaRPr lang="de-DE" dirty="0"/>
          </a:p>
          <a:p>
            <a:pPr lvl="2"/>
            <a:r>
              <a:rPr lang="de-DE" dirty="0" smtClean="0"/>
              <a:t>Iteration </a:t>
            </a:r>
            <a:r>
              <a:rPr lang="de-DE" dirty="0" err="1" smtClean="0"/>
              <a:t>over</a:t>
            </a:r>
            <a:r>
              <a:rPr lang="de-DE" dirty="0" smtClean="0"/>
              <a:t> </a:t>
            </a:r>
            <a:r>
              <a:rPr lang="de-DE" dirty="0" err="1" smtClean="0"/>
              <a:t>characters</a:t>
            </a:r>
            <a:r>
              <a:rPr lang="de-DE" dirty="0" smtClean="0"/>
              <a:t> </a:t>
            </a:r>
            <a:r>
              <a:rPr lang="de-DE" dirty="0" err="1" smtClean="0"/>
              <a:t>of</a:t>
            </a:r>
            <a:r>
              <a:rPr lang="de-DE" dirty="0" smtClean="0"/>
              <a:t> a </a:t>
            </a:r>
            <a:r>
              <a:rPr lang="de-DE" dirty="0" err="1" smtClean="0"/>
              <a:t>string</a:t>
            </a:r>
            <a:r>
              <a:rPr lang="de-DE" dirty="0" smtClean="0"/>
              <a:t> </a:t>
            </a:r>
            <a:r>
              <a:rPr lang="de-DE" dirty="0" err="1" smtClean="0"/>
              <a:t>with</a:t>
            </a:r>
            <a:r>
              <a:rPr lang="de-DE" dirty="0" smtClean="0"/>
              <a:t> a </a:t>
            </a:r>
            <a:r>
              <a:rPr lang="de-DE" dirty="0" err="1" smtClean="0"/>
              <a:t>loop</a:t>
            </a:r>
            <a:r>
              <a:rPr lang="de-DE" dirty="0" smtClean="0"/>
              <a:t>… </a:t>
            </a:r>
            <a:r>
              <a:rPr lang="de-DE" dirty="0" err="1" smtClean="0"/>
              <a:t>which</a:t>
            </a:r>
            <a:r>
              <a:rPr lang="de-DE" dirty="0" smtClean="0"/>
              <a:t> </a:t>
            </a:r>
            <a:r>
              <a:rPr lang="de-DE" dirty="0" err="1" smtClean="0"/>
              <a:t>loop</a:t>
            </a:r>
            <a:r>
              <a:rPr lang="de-DE" dirty="0" smtClean="0"/>
              <a:t>?</a:t>
            </a:r>
          </a:p>
          <a:p>
            <a:pPr lvl="2"/>
            <a:r>
              <a:rPr lang="de-DE" dirty="0" err="1" smtClean="0"/>
              <a:t>Compare</a:t>
            </a:r>
            <a:r>
              <a:rPr lang="de-DE" dirty="0" smtClean="0"/>
              <a:t> </a:t>
            </a:r>
            <a:r>
              <a:rPr lang="de-DE" dirty="0" err="1" smtClean="0"/>
              <a:t>current</a:t>
            </a:r>
            <a:r>
              <a:rPr lang="de-DE" dirty="0" smtClean="0"/>
              <a:t> </a:t>
            </a:r>
            <a:r>
              <a:rPr lang="de-DE" dirty="0" err="1" smtClean="0"/>
              <a:t>character</a:t>
            </a:r>
            <a:r>
              <a:rPr lang="de-DE" dirty="0" smtClean="0"/>
              <a:t> </a:t>
            </a:r>
            <a:r>
              <a:rPr lang="de-DE" dirty="0" err="1" smtClean="0"/>
              <a:t>with</a:t>
            </a:r>
            <a:r>
              <a:rPr lang="de-DE" dirty="0" smtClean="0"/>
              <a:t> a </a:t>
            </a:r>
            <a:r>
              <a:rPr lang="de-DE" dirty="0" err="1" smtClean="0"/>
              <a:t>given</a:t>
            </a:r>
            <a:r>
              <a:rPr lang="de-DE" dirty="0" smtClean="0"/>
              <a:t> </a:t>
            </a:r>
            <a:r>
              <a:rPr lang="de-DE" dirty="0" err="1" smtClean="0"/>
              <a:t>character</a:t>
            </a:r>
            <a:r>
              <a:rPr lang="de-DE" dirty="0" smtClean="0"/>
              <a:t>… </a:t>
            </a:r>
            <a:r>
              <a:rPr lang="de-DE" dirty="0" err="1" smtClean="0"/>
              <a:t>how</a:t>
            </a:r>
            <a:r>
              <a:rPr lang="de-DE" dirty="0" smtClean="0"/>
              <a:t>?</a:t>
            </a:r>
          </a:p>
          <a:p>
            <a:pPr lvl="2"/>
            <a:r>
              <a:rPr lang="de-DE" dirty="0" err="1" smtClean="0"/>
              <a:t>Increment</a:t>
            </a:r>
            <a:r>
              <a:rPr lang="de-DE" dirty="0" smtClean="0"/>
              <a:t> </a:t>
            </a:r>
            <a:r>
              <a:rPr lang="de-DE" dirty="0" err="1" smtClean="0"/>
              <a:t>the</a:t>
            </a:r>
            <a:r>
              <a:rPr lang="de-DE" dirty="0" smtClean="0"/>
              <a:t> </a:t>
            </a:r>
            <a:r>
              <a:rPr lang="de-DE" dirty="0" err="1" smtClean="0"/>
              <a:t>number</a:t>
            </a:r>
            <a:r>
              <a:rPr lang="de-DE" dirty="0" smtClean="0"/>
              <a:t> </a:t>
            </a:r>
            <a:r>
              <a:rPr lang="de-DE" dirty="0" err="1" smtClean="0"/>
              <a:t>of</a:t>
            </a:r>
            <a:r>
              <a:rPr lang="de-DE" dirty="0" smtClean="0"/>
              <a:t> </a:t>
            </a:r>
            <a:r>
              <a:rPr lang="de-DE" dirty="0" err="1" smtClean="0"/>
              <a:t>characters</a:t>
            </a:r>
            <a:r>
              <a:rPr lang="de-DE" dirty="0" smtClean="0"/>
              <a:t>… </a:t>
            </a:r>
            <a:r>
              <a:rPr lang="de-DE" dirty="0" err="1" smtClean="0"/>
              <a:t>how</a:t>
            </a:r>
            <a:r>
              <a:rPr lang="de-DE" dirty="0" smtClean="0"/>
              <a:t>?</a:t>
            </a:r>
            <a:endParaRPr lang="de-DE" dirty="0"/>
          </a:p>
          <a:p>
            <a:pPr lvl="2"/>
            <a:r>
              <a:rPr lang="de-DE" dirty="0" smtClean="0"/>
              <a:t>Return </a:t>
            </a:r>
            <a:r>
              <a:rPr lang="de-DE" dirty="0" err="1" smtClean="0"/>
              <a:t>the</a:t>
            </a:r>
            <a:r>
              <a:rPr lang="de-DE" dirty="0" smtClean="0"/>
              <a:t> </a:t>
            </a:r>
            <a:r>
              <a:rPr lang="de-DE" dirty="0" err="1" smtClean="0"/>
              <a:t>sum</a:t>
            </a:r>
            <a:r>
              <a:rPr lang="de-DE" dirty="0" smtClean="0"/>
              <a:t>… </a:t>
            </a:r>
            <a:r>
              <a:rPr lang="de-DE" dirty="0" err="1" smtClean="0"/>
              <a:t>how</a:t>
            </a:r>
            <a:r>
              <a:rPr lang="de-DE" dirty="0" smtClean="0"/>
              <a:t>?</a:t>
            </a:r>
            <a:endParaRPr lang="de-DE" dirty="0"/>
          </a:p>
        </p:txBody>
      </p:sp>
      <p:sp>
        <p:nvSpPr>
          <p:cNvPr id="22529" name="Titel 1"/>
          <p:cNvSpPr>
            <a:spLocks noGrp="1"/>
          </p:cNvSpPr>
          <p:nvPr>
            <p:ph type="title"/>
          </p:nvPr>
        </p:nvSpPr>
        <p:spPr/>
        <p:txBody>
          <a:bodyPr/>
          <a:lstStyle/>
          <a:p>
            <a:endParaRPr lang="de-DE" dirty="0"/>
          </a:p>
        </p:txBody>
      </p:sp>
      <p:sp>
        <p:nvSpPr>
          <p:cNvPr id="4" name="Rechteck 3"/>
          <p:cNvSpPr/>
          <p:nvPr/>
        </p:nvSpPr>
        <p:spPr>
          <a:xfrm>
            <a:off x="7949926" y="2657354"/>
            <a:ext cx="3636963" cy="1008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400" dirty="0" err="1" smtClean="0">
                <a:solidFill>
                  <a:schemeClr val="tx1"/>
                </a:solidFill>
              </a:rPr>
              <a:t>Helpful</a:t>
            </a:r>
            <a:r>
              <a:rPr lang="de-DE" sz="1400" dirty="0" smtClean="0">
                <a:solidFill>
                  <a:schemeClr val="tx1"/>
                </a:solidFill>
              </a:rPr>
              <a:t> </a:t>
            </a:r>
            <a:r>
              <a:rPr lang="de-DE" sz="1400" dirty="0" err="1" smtClean="0">
                <a:solidFill>
                  <a:schemeClr val="tx1"/>
                </a:solidFill>
              </a:rPr>
              <a:t>methods</a:t>
            </a:r>
            <a:r>
              <a:rPr lang="de-DE" sz="1400" dirty="0" smtClean="0">
                <a:solidFill>
                  <a:schemeClr val="tx1"/>
                </a:solidFill>
              </a:rPr>
              <a:t> </a:t>
            </a:r>
            <a:r>
              <a:rPr lang="de-DE" sz="1400" dirty="0" err="1" smtClean="0">
                <a:solidFill>
                  <a:schemeClr val="tx1"/>
                </a:solidFill>
              </a:rPr>
              <a:t>of</a:t>
            </a:r>
            <a:r>
              <a:rPr lang="de-DE" sz="1400" dirty="0" smtClean="0">
                <a:solidFill>
                  <a:schemeClr val="tx1"/>
                </a:solidFill>
              </a:rPr>
              <a:t> </a:t>
            </a:r>
            <a:r>
              <a:rPr lang="de-DE" sz="1400" dirty="0" err="1" smtClean="0">
                <a:solidFill>
                  <a:schemeClr val="tx1"/>
                </a:solidFill>
              </a:rPr>
              <a:t>the</a:t>
            </a:r>
            <a:r>
              <a:rPr lang="de-DE" sz="1400" dirty="0" smtClean="0">
                <a:solidFill>
                  <a:schemeClr val="tx1"/>
                </a:solidFill>
              </a:rPr>
              <a:t> </a:t>
            </a:r>
            <a:r>
              <a:rPr lang="de-DE" sz="1400" dirty="0" err="1" smtClean="0">
                <a:solidFill>
                  <a:schemeClr val="tx1"/>
                </a:solidFill>
              </a:rPr>
              <a:t>class</a:t>
            </a:r>
            <a:r>
              <a:rPr lang="de-DE" sz="1400" dirty="0" smtClean="0">
                <a:solidFill>
                  <a:schemeClr val="tx1"/>
                </a:solidFill>
              </a:rPr>
              <a:t> String</a:t>
            </a:r>
            <a:r>
              <a:rPr lang="de-DE" sz="1400" dirty="0">
                <a:solidFill>
                  <a:schemeClr val="tx1"/>
                </a:solidFill>
              </a:rPr>
              <a:t>:</a:t>
            </a:r>
          </a:p>
          <a:p>
            <a:pPr fontAlgn="auto">
              <a:spcBef>
                <a:spcPts val="0"/>
              </a:spcBef>
              <a:spcAft>
                <a:spcPts val="0"/>
              </a:spcAft>
              <a:defRPr/>
            </a:pPr>
            <a:r>
              <a:rPr lang="en-US" sz="1400" dirty="0">
                <a:solidFill>
                  <a:srgbClr val="0070C0"/>
                </a:solidFill>
              </a:rPr>
              <a:t>- </a:t>
            </a:r>
            <a:r>
              <a:rPr lang="en-US" sz="1400" dirty="0" err="1">
                <a:solidFill>
                  <a:srgbClr val="0070C0"/>
                </a:solidFill>
              </a:rPr>
              <a:t>int</a:t>
            </a:r>
            <a:r>
              <a:rPr lang="en-US" sz="1400" dirty="0">
                <a:solidFill>
                  <a:srgbClr val="0070C0"/>
                </a:solidFill>
              </a:rPr>
              <a:t> length(): Returns the length of this string.</a:t>
            </a:r>
          </a:p>
          <a:p>
            <a:pPr fontAlgn="auto">
              <a:spcBef>
                <a:spcPts val="0"/>
              </a:spcBef>
              <a:spcAft>
                <a:spcPts val="0"/>
              </a:spcAft>
              <a:defRPr/>
            </a:pPr>
            <a:r>
              <a:rPr lang="en-US" sz="1400" dirty="0">
                <a:solidFill>
                  <a:srgbClr val="0070C0"/>
                </a:solidFill>
              </a:rPr>
              <a:t>- char </a:t>
            </a:r>
            <a:r>
              <a:rPr lang="en-US" sz="1400" dirty="0" err="1">
                <a:solidFill>
                  <a:srgbClr val="0070C0"/>
                </a:solidFill>
              </a:rPr>
              <a:t>charAt</a:t>
            </a:r>
            <a:r>
              <a:rPr lang="en-US" sz="1400" dirty="0">
                <a:solidFill>
                  <a:srgbClr val="0070C0"/>
                </a:solidFill>
              </a:rPr>
              <a:t>(</a:t>
            </a:r>
            <a:r>
              <a:rPr lang="en-US" sz="1400" dirty="0" err="1">
                <a:solidFill>
                  <a:srgbClr val="0070C0"/>
                </a:solidFill>
              </a:rPr>
              <a:t>int</a:t>
            </a:r>
            <a:r>
              <a:rPr lang="en-US" sz="1400" dirty="0">
                <a:solidFill>
                  <a:srgbClr val="0070C0"/>
                </a:solidFill>
              </a:rPr>
              <a:t> index)</a:t>
            </a:r>
          </a:p>
          <a:p>
            <a:pPr fontAlgn="auto">
              <a:spcBef>
                <a:spcPts val="0"/>
              </a:spcBef>
              <a:spcAft>
                <a:spcPts val="0"/>
              </a:spcAft>
              <a:defRPr/>
            </a:pPr>
            <a:r>
              <a:rPr lang="en-US" sz="1400" dirty="0">
                <a:solidFill>
                  <a:srgbClr val="0070C0"/>
                </a:solidFill>
              </a:rPr>
              <a:t>Returns the char value at the specified index.</a:t>
            </a:r>
            <a:endParaRPr lang="de-DE" sz="1400" dirty="0">
              <a:solidFill>
                <a:srgbClr val="0070C0"/>
              </a:solidFill>
            </a:endParaRPr>
          </a:p>
        </p:txBody>
      </p:sp>
      <p:sp>
        <p:nvSpPr>
          <p:cNvPr id="22532" name="Rechteck 6"/>
          <p:cNvSpPr>
            <a:spLocks noChangeArrowheads="1"/>
          </p:cNvSpPr>
          <p:nvPr/>
        </p:nvSpPr>
        <p:spPr bwMode="auto">
          <a:xfrm>
            <a:off x="9768408" y="4437809"/>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5</a:t>
            </a:r>
            <a:r>
              <a:rPr lang="de-DE" b="1" dirty="0" smtClean="0">
                <a:solidFill>
                  <a:srgbClr val="FF0000"/>
                </a:solidFill>
                <a:latin typeface="Calibri" pitchFamily="34" charset="0"/>
              </a:rPr>
              <a:t>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a:t>
            </a:r>
            <a:r>
              <a:rPr lang="de-DE" b="1" dirty="0" smtClean="0">
                <a:solidFill>
                  <a:srgbClr val="FF0000"/>
                </a:solidFill>
                <a:latin typeface="Calibri" pitchFamily="34" charset="0"/>
              </a:rPr>
              <a:t>7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extLst>
      <p:ext uri="{BB962C8B-B14F-4D97-AF65-F5344CB8AC3E}">
        <p14:creationId xmlns:p14="http://schemas.microsoft.com/office/powerpoint/2010/main" val="239925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73730" name="Textfeld 2"/>
          <p:cNvSpPr txBox="1">
            <a:spLocks noChangeArrowheads="1"/>
          </p:cNvSpPr>
          <p:nvPr/>
        </p:nvSpPr>
        <p:spPr bwMode="auto">
          <a:xfrm>
            <a:off x="1919288" y="1916113"/>
            <a:ext cx="6614503" cy="830997"/>
          </a:xfrm>
          <a:prstGeom prst="rect">
            <a:avLst/>
          </a:prstGeom>
          <a:noFill/>
          <a:ln w="9525">
            <a:noFill/>
            <a:miter lim="800000"/>
            <a:headEnd/>
            <a:tailEnd/>
          </a:ln>
        </p:spPr>
        <p:txBody>
          <a:bodyPr wrap="none">
            <a:spAutoFit/>
          </a:bodyPr>
          <a:lstStyle/>
          <a:p>
            <a:r>
              <a:rPr lang="de-DE" sz="4800" dirty="0" err="1" smtClean="0">
                <a:solidFill>
                  <a:schemeClr val="bg1"/>
                </a:solidFill>
                <a:latin typeface="Calibri" pitchFamily="34" charset="0"/>
              </a:rPr>
              <a:t>Copying</a:t>
            </a:r>
            <a:r>
              <a:rPr lang="de-DE" sz="4800" dirty="0" smtClean="0">
                <a:solidFill>
                  <a:schemeClr val="bg1"/>
                </a:solidFill>
                <a:latin typeface="Calibri" pitchFamily="34" charset="0"/>
              </a:rPr>
              <a:t> / </a:t>
            </a:r>
            <a:r>
              <a:rPr lang="de-DE" sz="4800" dirty="0" err="1" smtClean="0">
                <a:solidFill>
                  <a:schemeClr val="bg1"/>
                </a:solidFill>
                <a:latin typeface="Calibri" pitchFamily="34" charset="0"/>
              </a:rPr>
              <a:t>Cloning</a:t>
            </a:r>
            <a:r>
              <a:rPr lang="de-DE" sz="4800" dirty="0" smtClean="0">
                <a:solidFill>
                  <a:schemeClr val="bg1"/>
                </a:solidFill>
                <a:latin typeface="Calibri" pitchFamily="34" charset="0"/>
              </a:rPr>
              <a:t> Objects</a:t>
            </a:r>
            <a:endParaRPr lang="de-DE" sz="4800" dirty="0">
              <a:solidFill>
                <a:schemeClr val="bg1"/>
              </a:solidFill>
              <a:latin typeface="Calibri" pitchFamily="34" charset="0"/>
            </a:endParaRPr>
          </a:p>
        </p:txBody>
      </p:sp>
      <p:pic>
        <p:nvPicPr>
          <p:cNvPr id="7170" name="Picture 2" descr="http://i.onmeda.de/gesund/klonen_0.jpg"/>
          <p:cNvPicPr>
            <a:picLocks noChangeAspect="1" noChangeArrowheads="1"/>
          </p:cNvPicPr>
          <p:nvPr/>
        </p:nvPicPr>
        <p:blipFill>
          <a:blip r:embed="rId3" cstate="print">
            <a:extLst/>
          </a:blip>
          <a:srcRect/>
          <a:stretch>
            <a:fillRect/>
          </a:stretch>
        </p:blipFill>
        <p:spPr bwMode="auto">
          <a:xfrm>
            <a:off x="4583832" y="3140969"/>
            <a:ext cx="5810250" cy="2143125"/>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30</a:t>
            </a:fld>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smtClean="0"/>
              <a:t>Cloning</a:t>
            </a:r>
            <a:r>
              <a:rPr lang="de-DE" dirty="0" smtClean="0"/>
              <a:t> </a:t>
            </a:r>
            <a:r>
              <a:rPr lang="de-DE" dirty="0" err="1" smtClean="0"/>
              <a:t>of</a:t>
            </a:r>
            <a:r>
              <a:rPr lang="de-DE" dirty="0" smtClean="0"/>
              <a:t> Objects</a:t>
            </a:r>
            <a:endParaRPr lang="de-DE" dirty="0"/>
          </a:p>
        </p:txBody>
      </p:sp>
      <p:sp>
        <p:nvSpPr>
          <p:cNvPr id="75778" name="Inhaltsplatzhalter 2"/>
          <p:cNvSpPr>
            <a:spLocks noGrp="1"/>
          </p:cNvSpPr>
          <p:nvPr>
            <p:ph idx="1"/>
          </p:nvPr>
        </p:nvSpPr>
        <p:spPr/>
        <p:txBody>
          <a:bodyPr>
            <a:normAutofit/>
          </a:bodyPr>
          <a:lstStyle/>
          <a:p>
            <a:r>
              <a:rPr lang="de-DE" dirty="0" smtClean="0"/>
              <a:t>Problem: </a:t>
            </a:r>
            <a:r>
              <a:rPr lang="de-DE" dirty="0" err="1" smtClean="0"/>
              <a:t>We</a:t>
            </a:r>
            <a:r>
              <a:rPr lang="de-DE" dirty="0" smtClean="0"/>
              <a:t> </a:t>
            </a:r>
            <a:r>
              <a:rPr lang="de-DE" dirty="0" err="1" smtClean="0"/>
              <a:t>need</a:t>
            </a:r>
            <a:r>
              <a:rPr lang="de-DE" dirty="0" smtClean="0"/>
              <a:t> </a:t>
            </a:r>
            <a:r>
              <a:rPr lang="de-DE" dirty="0" err="1" smtClean="0"/>
              <a:t>more</a:t>
            </a:r>
            <a:r>
              <a:rPr lang="de-DE" dirty="0" smtClean="0"/>
              <a:t> </a:t>
            </a:r>
            <a:r>
              <a:rPr lang="de-DE" dirty="0" err="1" smtClean="0"/>
              <a:t>objects</a:t>
            </a:r>
            <a:r>
              <a:rPr lang="de-DE" dirty="0" smtClean="0"/>
              <a:t> </a:t>
            </a:r>
            <a:r>
              <a:rPr lang="de-DE" dirty="0" err="1" smtClean="0"/>
              <a:t>with</a:t>
            </a:r>
            <a:r>
              <a:rPr lang="de-DE" dirty="0" smtClean="0"/>
              <a:t> </a:t>
            </a:r>
            <a:r>
              <a:rPr lang="de-DE" dirty="0" err="1" smtClean="0"/>
              <a:t>exactly</a:t>
            </a:r>
            <a:r>
              <a:rPr lang="de-DE" dirty="0" smtClean="0"/>
              <a:t> </a:t>
            </a:r>
            <a:r>
              <a:rPr lang="de-DE" dirty="0" err="1" smtClean="0"/>
              <a:t>the</a:t>
            </a:r>
            <a:r>
              <a:rPr lang="de-DE" dirty="0" smtClean="0"/>
              <a:t> same </a:t>
            </a:r>
            <a:r>
              <a:rPr lang="de-DE" dirty="0" err="1" smtClean="0"/>
              <a:t>values</a:t>
            </a:r>
            <a:r>
              <a:rPr lang="de-DE" dirty="0" smtClean="0"/>
              <a:t>/</a:t>
            </a:r>
            <a:r>
              <a:rPr lang="de-DE" dirty="0" err="1" smtClean="0"/>
              <a:t>attributes</a:t>
            </a:r>
            <a:endParaRPr lang="de-DE" dirty="0" smtClean="0"/>
          </a:p>
          <a:p>
            <a:pPr lvl="1"/>
            <a:r>
              <a:rPr lang="de-DE" dirty="0" err="1" smtClean="0"/>
              <a:t>Example</a:t>
            </a:r>
            <a:r>
              <a:rPr lang="de-DE" dirty="0" smtClean="0"/>
              <a:t>: A </a:t>
            </a:r>
            <a:r>
              <a:rPr lang="de-DE" dirty="0" err="1" smtClean="0"/>
              <a:t>car</a:t>
            </a:r>
            <a:r>
              <a:rPr lang="de-DE" dirty="0" smtClean="0"/>
              <a:t> </a:t>
            </a:r>
            <a:r>
              <a:rPr lang="de-DE" dirty="0" err="1" smtClean="0"/>
              <a:t>has</a:t>
            </a:r>
            <a:r>
              <a:rPr lang="de-DE" dirty="0" smtClean="0"/>
              <a:t> 1000 </a:t>
            </a:r>
            <a:r>
              <a:rPr lang="de-DE" dirty="0" err="1" smtClean="0"/>
              <a:t>properties</a:t>
            </a:r>
            <a:r>
              <a:rPr lang="de-DE" dirty="0" smtClean="0"/>
              <a:t> </a:t>
            </a:r>
            <a:r>
              <a:rPr lang="de-DE" dirty="0" err="1" smtClean="0"/>
              <a:t>that</a:t>
            </a:r>
            <a:r>
              <a:rPr lang="de-DE" dirty="0" smtClean="0"/>
              <a:t> </a:t>
            </a:r>
            <a:r>
              <a:rPr lang="de-DE" dirty="0" err="1" smtClean="0"/>
              <a:t>have</a:t>
            </a:r>
            <a:r>
              <a:rPr lang="de-DE" dirty="0" smtClean="0"/>
              <a:t> </a:t>
            </a:r>
            <a:r>
              <a:rPr lang="de-DE" dirty="0" err="1" smtClean="0"/>
              <a:t>been</a:t>
            </a:r>
            <a:r>
              <a:rPr lang="de-DE" dirty="0" smtClean="0"/>
              <a:t> </a:t>
            </a:r>
            <a:r>
              <a:rPr lang="de-DE" dirty="0" err="1" smtClean="0"/>
              <a:t>defined</a:t>
            </a:r>
            <a:r>
              <a:rPr lang="de-DE" dirty="0" smtClean="0"/>
              <a:t> in </a:t>
            </a:r>
            <a:r>
              <a:rPr lang="de-DE" dirty="0" err="1" smtClean="0"/>
              <a:t>many</a:t>
            </a:r>
            <a:r>
              <a:rPr lang="de-DE" dirty="0" smtClean="0"/>
              <a:t> </a:t>
            </a:r>
            <a:r>
              <a:rPr lang="de-DE" dirty="0" err="1" smtClean="0"/>
              <a:t>methods</a:t>
            </a:r>
            <a:r>
              <a:rPr lang="de-DE" dirty="0" smtClean="0"/>
              <a:t> (e.g., </a:t>
            </a:r>
            <a:r>
              <a:rPr lang="de-DE" dirty="0" err="1" smtClean="0"/>
              <a:t>by</a:t>
            </a:r>
            <a:r>
              <a:rPr lang="de-DE" dirty="0" smtClean="0"/>
              <a:t> </a:t>
            </a:r>
            <a:r>
              <a:rPr lang="de-DE" dirty="0" err="1" smtClean="0"/>
              <a:t>customer</a:t>
            </a:r>
            <a:r>
              <a:rPr lang="de-DE" dirty="0" smtClean="0"/>
              <a:t> </a:t>
            </a:r>
            <a:r>
              <a:rPr lang="de-DE" dirty="0" err="1" smtClean="0"/>
              <a:t>or</a:t>
            </a:r>
            <a:r>
              <a:rPr lang="de-DE" dirty="0" smtClean="0"/>
              <a:t> </a:t>
            </a:r>
            <a:r>
              <a:rPr lang="de-DE" dirty="0" err="1" smtClean="0"/>
              <a:t>federal</a:t>
            </a:r>
            <a:r>
              <a:rPr lang="de-DE" dirty="0" smtClean="0"/>
              <a:t> </a:t>
            </a:r>
            <a:r>
              <a:rPr lang="de-DE" dirty="0" err="1" smtClean="0"/>
              <a:t>laws</a:t>
            </a:r>
            <a:r>
              <a:rPr lang="de-DE" dirty="0" smtClean="0"/>
              <a:t>, et)</a:t>
            </a:r>
            <a:endParaRPr lang="de-DE" dirty="0"/>
          </a:p>
          <a:p>
            <a:pPr lvl="1"/>
            <a:r>
              <a:rPr lang="de-DE" dirty="0" err="1" smtClean="0"/>
              <a:t>We</a:t>
            </a:r>
            <a:r>
              <a:rPr lang="de-DE" dirty="0" smtClean="0"/>
              <a:t> </a:t>
            </a:r>
            <a:r>
              <a:rPr lang="de-DE" dirty="0" err="1" smtClean="0"/>
              <a:t>need</a:t>
            </a:r>
            <a:r>
              <a:rPr lang="de-DE" dirty="0" smtClean="0"/>
              <a:t> </a:t>
            </a:r>
            <a:r>
              <a:rPr lang="de-DE" dirty="0" err="1" smtClean="0"/>
              <a:t>this</a:t>
            </a:r>
            <a:r>
              <a:rPr lang="de-DE" dirty="0" smtClean="0"/>
              <a:t> </a:t>
            </a:r>
            <a:r>
              <a:rPr lang="de-DE" dirty="0" err="1" smtClean="0"/>
              <a:t>car</a:t>
            </a:r>
            <a:r>
              <a:rPr lang="de-DE" dirty="0" smtClean="0"/>
              <a:t> </a:t>
            </a:r>
            <a:r>
              <a:rPr lang="de-DE" dirty="0" err="1" smtClean="0"/>
              <a:t>again</a:t>
            </a:r>
            <a:r>
              <a:rPr lang="de-DE" dirty="0" smtClean="0"/>
              <a:t>, </a:t>
            </a:r>
            <a:r>
              <a:rPr lang="de-DE" dirty="0" err="1" smtClean="0"/>
              <a:t>and</a:t>
            </a:r>
            <a:r>
              <a:rPr lang="de-DE" dirty="0" smtClean="0"/>
              <a:t> </a:t>
            </a:r>
            <a:r>
              <a:rPr lang="de-DE" dirty="0" err="1" smtClean="0"/>
              <a:t>setting</a:t>
            </a:r>
            <a:r>
              <a:rPr lang="de-DE" dirty="0" smtClean="0"/>
              <a:t> </a:t>
            </a:r>
            <a:r>
              <a:rPr lang="de-DE" dirty="0" err="1" smtClean="0"/>
              <a:t>everything</a:t>
            </a:r>
            <a:r>
              <a:rPr lang="de-DE" dirty="0" smtClean="0"/>
              <a:t> </a:t>
            </a:r>
            <a:r>
              <a:rPr lang="de-DE" dirty="0" err="1" smtClean="0"/>
              <a:t>again</a:t>
            </a:r>
            <a:r>
              <a:rPr lang="de-DE" dirty="0" smtClean="0"/>
              <a:t> </a:t>
            </a:r>
            <a:r>
              <a:rPr lang="de-DE" dirty="0" err="1" smtClean="0"/>
              <a:t>is</a:t>
            </a:r>
            <a:r>
              <a:rPr lang="de-DE" dirty="0" smtClean="0"/>
              <a:t> </a:t>
            </a:r>
            <a:r>
              <a:rPr lang="de-DE" dirty="0" err="1" smtClean="0"/>
              <a:t>too</a:t>
            </a:r>
            <a:r>
              <a:rPr lang="de-DE" dirty="0" smtClean="0"/>
              <a:t> </a:t>
            </a:r>
            <a:r>
              <a:rPr lang="de-DE" dirty="0" err="1" smtClean="0"/>
              <a:t>tedious</a:t>
            </a:r>
            <a:r>
              <a:rPr lang="de-DE" dirty="0" smtClean="0"/>
              <a:t> </a:t>
            </a:r>
            <a:r>
              <a:rPr lang="de-DE" dirty="0" err="1" smtClean="0"/>
              <a:t>or</a:t>
            </a:r>
            <a:r>
              <a:rPr lang="de-DE" dirty="0" smtClean="0"/>
              <a:t> </a:t>
            </a:r>
            <a:r>
              <a:rPr lang="de-DE" dirty="0" err="1" smtClean="0"/>
              <a:t>information</a:t>
            </a:r>
            <a:r>
              <a:rPr lang="de-DE" dirty="0" smtClean="0"/>
              <a:t> </a:t>
            </a:r>
            <a:r>
              <a:rPr lang="de-DE" dirty="0" err="1" smtClean="0"/>
              <a:t>is</a:t>
            </a:r>
            <a:r>
              <a:rPr lang="de-DE" dirty="0" smtClean="0"/>
              <a:t> </a:t>
            </a:r>
            <a:r>
              <a:rPr lang="de-DE" dirty="0" err="1" smtClean="0"/>
              <a:t>missing</a:t>
            </a:r>
            <a:endParaRPr lang="de-DE" dirty="0" smtClean="0"/>
          </a:p>
          <a:p>
            <a:pPr lvl="1"/>
            <a:r>
              <a:rPr lang="de-DE" dirty="0" err="1" smtClean="0"/>
              <a:t>What</a:t>
            </a:r>
            <a:r>
              <a:rPr lang="de-DE" dirty="0" smtClean="0"/>
              <a:t> </a:t>
            </a:r>
            <a:r>
              <a:rPr lang="de-DE" dirty="0" err="1" smtClean="0"/>
              <a:t>to</a:t>
            </a:r>
            <a:r>
              <a:rPr lang="de-DE" dirty="0" smtClean="0"/>
              <a:t> do?</a:t>
            </a:r>
            <a:endParaRPr lang="de-DE" dirty="0"/>
          </a:p>
          <a:p>
            <a:pPr lvl="1"/>
            <a:endParaRPr lang="de-DE" dirty="0"/>
          </a:p>
          <a:p>
            <a:r>
              <a:rPr lang="de-DE" dirty="0" err="1" smtClean="0"/>
              <a:t>Clone</a:t>
            </a:r>
            <a:r>
              <a:rPr lang="de-DE" dirty="0" smtClean="0"/>
              <a:t> </a:t>
            </a:r>
            <a:r>
              <a:rPr lang="de-DE" dirty="0" err="1" smtClean="0"/>
              <a:t>objects</a:t>
            </a:r>
            <a:r>
              <a:rPr lang="de-DE" dirty="0" smtClean="0"/>
              <a:t>! </a:t>
            </a:r>
          </a:p>
          <a:p>
            <a:pPr lvl="1"/>
            <a:r>
              <a:rPr lang="de-DE" dirty="0" err="1" smtClean="0"/>
              <a:t>Idea</a:t>
            </a:r>
            <a:r>
              <a:rPr lang="de-DE" dirty="0" smtClean="0"/>
              <a:t>: </a:t>
            </a:r>
            <a:r>
              <a:rPr lang="de-DE" dirty="0" err="1" smtClean="0"/>
              <a:t>Get</a:t>
            </a:r>
            <a:r>
              <a:rPr lang="de-DE" dirty="0" smtClean="0"/>
              <a:t> all </a:t>
            </a:r>
            <a:r>
              <a:rPr lang="de-DE" dirty="0" err="1" smtClean="0"/>
              <a:t>values</a:t>
            </a:r>
            <a:r>
              <a:rPr lang="de-DE" dirty="0" smtClean="0"/>
              <a:t> </a:t>
            </a:r>
            <a:r>
              <a:rPr lang="de-DE" dirty="0" err="1" smtClean="0"/>
              <a:t>of</a:t>
            </a:r>
            <a:r>
              <a:rPr lang="de-DE" dirty="0" smtClean="0"/>
              <a:t> an </a:t>
            </a:r>
            <a:r>
              <a:rPr lang="de-DE" dirty="0" err="1" smtClean="0"/>
              <a:t>object</a:t>
            </a:r>
            <a:r>
              <a:rPr lang="de-DE" dirty="0" smtClean="0"/>
              <a:t> </a:t>
            </a:r>
            <a:r>
              <a:rPr lang="de-DE" dirty="0" err="1" smtClean="0"/>
              <a:t>to</a:t>
            </a:r>
            <a:r>
              <a:rPr lang="de-DE" dirty="0" smtClean="0"/>
              <a:t> a </a:t>
            </a:r>
            <a:r>
              <a:rPr lang="de-DE" dirty="0" err="1" smtClean="0"/>
              <a:t>new</a:t>
            </a:r>
            <a:r>
              <a:rPr lang="de-DE" dirty="0" smtClean="0"/>
              <a:t> </a:t>
            </a:r>
            <a:r>
              <a:rPr lang="de-DE" dirty="0" err="1" smtClean="0"/>
              <a:t>object</a:t>
            </a:r>
            <a:endParaRPr lang="de-DE" dirty="0" smtClean="0"/>
          </a:p>
          <a:p>
            <a:pPr lvl="1"/>
            <a:r>
              <a:rPr lang="de-DE" dirty="0" err="1" smtClean="0"/>
              <a:t>Two</a:t>
            </a:r>
            <a:r>
              <a:rPr lang="de-DE" dirty="0" smtClean="0"/>
              <a:t> </a:t>
            </a:r>
            <a:r>
              <a:rPr lang="de-DE" dirty="0" err="1" smtClean="0"/>
              <a:t>possibilities</a:t>
            </a:r>
            <a:r>
              <a:rPr lang="de-DE" dirty="0" smtClean="0"/>
              <a:t>: </a:t>
            </a:r>
            <a:r>
              <a:rPr lang="de-DE" dirty="0" err="1" smtClean="0"/>
              <a:t>shallow</a:t>
            </a:r>
            <a:r>
              <a:rPr lang="de-DE" dirty="0" smtClean="0"/>
              <a:t> </a:t>
            </a:r>
            <a:r>
              <a:rPr lang="de-DE" dirty="0" err="1" smtClean="0"/>
              <a:t>copy</a:t>
            </a:r>
            <a:r>
              <a:rPr lang="de-DE" dirty="0" smtClean="0"/>
              <a:t> </a:t>
            </a:r>
            <a:r>
              <a:rPr lang="de-DE" dirty="0" err="1" smtClean="0"/>
              <a:t>and</a:t>
            </a:r>
            <a:r>
              <a:rPr lang="de-DE" dirty="0" smtClean="0"/>
              <a:t> </a:t>
            </a:r>
            <a:r>
              <a:rPr lang="de-DE" dirty="0" err="1" smtClean="0"/>
              <a:t>deep</a:t>
            </a:r>
            <a:r>
              <a:rPr lang="de-DE" dirty="0" smtClean="0"/>
              <a:t> </a:t>
            </a:r>
            <a:r>
              <a:rPr lang="de-DE" dirty="0" err="1" smtClean="0"/>
              <a:t>copy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8">
                                            <p:txEl>
                                              <p:pRg st="5" end="5"/>
                                            </p:txEl>
                                          </p:spTgt>
                                        </p:tgtEl>
                                        <p:attrNameLst>
                                          <p:attrName>style.visibility</p:attrName>
                                        </p:attrNameLst>
                                      </p:cBhvr>
                                      <p:to>
                                        <p:strVal val="visible"/>
                                      </p:to>
                                    </p:set>
                                    <p:animEffect transition="in" filter="fade">
                                      <p:cBhvr>
                                        <p:cTn id="7" dur="500"/>
                                        <p:tgtEl>
                                          <p:spTgt spid="7577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78">
                                            <p:txEl>
                                              <p:pRg st="6" end="6"/>
                                            </p:txEl>
                                          </p:spTgt>
                                        </p:tgtEl>
                                        <p:attrNameLst>
                                          <p:attrName>style.visibility</p:attrName>
                                        </p:attrNameLst>
                                      </p:cBhvr>
                                      <p:to>
                                        <p:strVal val="visible"/>
                                      </p:to>
                                    </p:set>
                                    <p:animEffect transition="in" filter="fade">
                                      <p:cBhvr>
                                        <p:cTn id="12" dur="500"/>
                                        <p:tgtEl>
                                          <p:spTgt spid="7577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78">
                                            <p:txEl>
                                              <p:pRg st="7" end="7"/>
                                            </p:txEl>
                                          </p:spTgt>
                                        </p:tgtEl>
                                        <p:attrNameLst>
                                          <p:attrName>style.visibility</p:attrName>
                                        </p:attrNameLst>
                                      </p:cBhvr>
                                      <p:to>
                                        <p:strVal val="visible"/>
                                      </p:to>
                                    </p:set>
                                    <p:animEffect transition="in" filter="fade">
                                      <p:cBhvr>
                                        <p:cTn id="17" dur="500"/>
                                        <p:tgtEl>
                                          <p:spTgt spid="75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el 1"/>
          <p:cNvSpPr>
            <a:spLocks noGrp="1"/>
          </p:cNvSpPr>
          <p:nvPr>
            <p:ph type="title"/>
          </p:nvPr>
        </p:nvSpPr>
        <p:spPr/>
        <p:txBody>
          <a:bodyPr/>
          <a:lstStyle/>
          <a:p>
            <a:r>
              <a:rPr lang="de-DE" dirty="0" err="1"/>
              <a:t>Shallow</a:t>
            </a:r>
            <a:r>
              <a:rPr lang="de-DE" dirty="0"/>
              <a:t> </a:t>
            </a:r>
            <a:r>
              <a:rPr lang="de-DE" dirty="0" err="1" smtClean="0"/>
              <a:t>Copy</a:t>
            </a:r>
            <a:endParaRPr lang="de-DE" dirty="0"/>
          </a:p>
        </p:txBody>
      </p:sp>
      <p:sp>
        <p:nvSpPr>
          <p:cNvPr id="77826" name="Inhaltsplatzhalter 2"/>
          <p:cNvSpPr>
            <a:spLocks noGrp="1"/>
          </p:cNvSpPr>
          <p:nvPr>
            <p:ph idx="1"/>
          </p:nvPr>
        </p:nvSpPr>
        <p:spPr/>
        <p:txBody>
          <a:bodyPr>
            <a:normAutofit/>
          </a:bodyPr>
          <a:lstStyle/>
          <a:p>
            <a:r>
              <a:rPr lang="de-DE" dirty="0" err="1" smtClean="0"/>
              <a:t>Each</a:t>
            </a:r>
            <a:r>
              <a:rPr lang="de-DE" dirty="0" smtClean="0"/>
              <a:t> </a:t>
            </a:r>
            <a:r>
              <a:rPr lang="de-DE" dirty="0" err="1" smtClean="0"/>
              <a:t>class</a:t>
            </a:r>
            <a:r>
              <a:rPr lang="de-DE" dirty="0" smtClean="0"/>
              <a:t> </a:t>
            </a:r>
            <a:r>
              <a:rPr lang="de-DE" dirty="0" err="1" smtClean="0"/>
              <a:t>has</a:t>
            </a:r>
            <a:r>
              <a:rPr lang="de-DE" dirty="0" smtClean="0"/>
              <a:t> </a:t>
            </a:r>
            <a:r>
              <a:rPr lang="de-DE" dirty="0" err="1" smtClean="0"/>
              <a:t>the</a:t>
            </a:r>
            <a:r>
              <a:rPr lang="de-DE" dirty="0" smtClean="0"/>
              <a:t> </a:t>
            </a:r>
            <a:r>
              <a:rPr lang="de-DE" dirty="0" err="1" smtClean="0"/>
              <a:t>method</a:t>
            </a:r>
            <a:r>
              <a:rPr lang="de-DE" dirty="0" smtClean="0"/>
              <a:t> </a:t>
            </a:r>
            <a:r>
              <a:rPr lang="de-DE" dirty="0" err="1" smtClean="0">
                <a:latin typeface="Consolas" pitchFamily="49" charset="0"/>
                <a:cs typeface="Consolas" pitchFamily="49" charset="0"/>
              </a:rPr>
              <a:t>clone</a:t>
            </a:r>
            <a:r>
              <a:rPr lang="de-DE" dirty="0" smtClean="0">
                <a:latin typeface="Consolas" pitchFamily="49" charset="0"/>
                <a:cs typeface="Consolas" pitchFamily="49" charset="0"/>
              </a:rPr>
              <a:t>()</a:t>
            </a:r>
            <a:endParaRPr lang="de-DE" dirty="0"/>
          </a:p>
          <a:p>
            <a:r>
              <a:rPr lang="de-DE" dirty="0" err="1" smtClean="0"/>
              <a:t>How</a:t>
            </a:r>
            <a:r>
              <a:rPr lang="de-DE" dirty="0" smtClean="0"/>
              <a:t> </a:t>
            </a:r>
            <a:r>
              <a:rPr lang="de-DE" dirty="0" err="1" smtClean="0"/>
              <a:t>it</a:t>
            </a:r>
            <a:r>
              <a:rPr lang="de-DE" dirty="0" smtClean="0"/>
              <a:t> </a:t>
            </a:r>
            <a:r>
              <a:rPr lang="de-DE" dirty="0" err="1" smtClean="0"/>
              <a:t>works</a:t>
            </a:r>
            <a:r>
              <a:rPr lang="de-DE" dirty="0" smtClean="0"/>
              <a:t>:</a:t>
            </a:r>
          </a:p>
          <a:p>
            <a:pPr lvl="1"/>
            <a:r>
              <a:rPr lang="de-DE" dirty="0" smtClean="0"/>
              <a:t>New </a:t>
            </a:r>
            <a:r>
              <a:rPr lang="de-DE" dirty="0" err="1" smtClean="0"/>
              <a:t>object</a:t>
            </a:r>
            <a:r>
              <a:rPr lang="de-DE" dirty="0" smtClean="0"/>
              <a:t> </a:t>
            </a:r>
            <a:r>
              <a:rPr lang="de-DE" dirty="0" err="1" smtClean="0"/>
              <a:t>is</a:t>
            </a:r>
            <a:r>
              <a:rPr lang="de-DE" dirty="0" smtClean="0"/>
              <a:t> </a:t>
            </a:r>
            <a:r>
              <a:rPr lang="de-DE" dirty="0" err="1" smtClean="0"/>
              <a:t>created</a:t>
            </a:r>
            <a:r>
              <a:rPr lang="de-DE" dirty="0" smtClean="0"/>
              <a:t> in </a:t>
            </a:r>
            <a:r>
              <a:rPr lang="de-DE" dirty="0" err="1" smtClean="0"/>
              <a:t>memory</a:t>
            </a:r>
            <a:endParaRPr lang="de-DE" dirty="0" smtClean="0"/>
          </a:p>
          <a:p>
            <a:pPr lvl="1"/>
            <a:r>
              <a:rPr lang="de-DE" dirty="0" smtClean="0"/>
              <a:t>All primitive </a:t>
            </a:r>
            <a:r>
              <a:rPr lang="de-DE" dirty="0" err="1" smtClean="0"/>
              <a:t>types</a:t>
            </a:r>
            <a:r>
              <a:rPr lang="de-DE" dirty="0" smtClean="0"/>
              <a:t> </a:t>
            </a:r>
            <a:r>
              <a:rPr lang="de-DE" dirty="0" err="1" smtClean="0"/>
              <a:t>of</a:t>
            </a:r>
            <a:r>
              <a:rPr lang="de-DE" dirty="0" smtClean="0"/>
              <a:t> </a:t>
            </a:r>
            <a:r>
              <a:rPr lang="de-DE" dirty="0" err="1" smtClean="0"/>
              <a:t>object</a:t>
            </a:r>
            <a:r>
              <a:rPr lang="de-DE" dirty="0" smtClean="0"/>
              <a:t> </a:t>
            </a:r>
            <a:r>
              <a:rPr lang="de-DE" dirty="0" err="1" smtClean="0"/>
              <a:t>are</a:t>
            </a:r>
            <a:r>
              <a:rPr lang="de-DE" dirty="0" smtClean="0"/>
              <a:t> </a:t>
            </a:r>
            <a:r>
              <a:rPr lang="de-DE" dirty="0" err="1" smtClean="0"/>
              <a:t>copied</a:t>
            </a:r>
            <a:endParaRPr lang="de-DE" dirty="0" smtClean="0"/>
          </a:p>
          <a:p>
            <a:pPr lvl="1"/>
            <a:r>
              <a:rPr lang="de-DE" dirty="0" err="1" smtClean="0"/>
              <a:t>And</a:t>
            </a:r>
            <a:r>
              <a:rPr lang="de-DE" dirty="0" smtClean="0"/>
              <a:t> </a:t>
            </a:r>
            <a:r>
              <a:rPr lang="de-DE" dirty="0" err="1" smtClean="0"/>
              <a:t>this</a:t>
            </a:r>
            <a:r>
              <a:rPr lang="de-DE" dirty="0" smtClean="0"/>
              <a:t> </a:t>
            </a:r>
            <a:r>
              <a:rPr lang="de-DE" dirty="0" err="1" smtClean="0"/>
              <a:t>counts</a:t>
            </a:r>
            <a:r>
              <a:rPr lang="de-DE" dirty="0" smtClean="0"/>
              <a:t> </a:t>
            </a:r>
            <a:r>
              <a:rPr lang="de-DE" dirty="0" err="1" smtClean="0"/>
              <a:t>for</a:t>
            </a:r>
            <a:r>
              <a:rPr lang="de-DE" dirty="0" smtClean="0"/>
              <a:t> </a:t>
            </a:r>
            <a:r>
              <a:rPr lang="de-DE" dirty="0" err="1" smtClean="0"/>
              <a:t>references</a:t>
            </a:r>
            <a:r>
              <a:rPr lang="de-DE" dirty="0" smtClean="0"/>
              <a:t>, </a:t>
            </a:r>
            <a:r>
              <a:rPr lang="de-DE" dirty="0" err="1" smtClean="0"/>
              <a:t>as</a:t>
            </a:r>
            <a:r>
              <a:rPr lang="de-DE" dirty="0" smtClean="0"/>
              <a:t> </a:t>
            </a:r>
            <a:r>
              <a:rPr lang="de-DE" dirty="0" err="1" smtClean="0"/>
              <a:t>well</a:t>
            </a:r>
            <a:r>
              <a:rPr lang="de-DE" dirty="0" smtClean="0"/>
              <a:t>!</a:t>
            </a:r>
          </a:p>
          <a:p>
            <a:endParaRPr lang="de-DE" dirty="0"/>
          </a:p>
          <a:p>
            <a:r>
              <a:rPr lang="de-DE" dirty="0" err="1" smtClean="0"/>
              <a:t>Effect</a:t>
            </a:r>
            <a:r>
              <a:rPr lang="de-DE" dirty="0" smtClean="0"/>
              <a:t>: Pointer </a:t>
            </a:r>
            <a:r>
              <a:rPr lang="de-DE" dirty="0" err="1" smtClean="0"/>
              <a:t>is</a:t>
            </a:r>
            <a:r>
              <a:rPr lang="de-DE" dirty="0" smtClean="0"/>
              <a:t> </a:t>
            </a:r>
            <a:r>
              <a:rPr lang="de-DE" dirty="0" err="1" smtClean="0"/>
              <a:t>copied</a:t>
            </a:r>
            <a:r>
              <a:rPr lang="de-DE" dirty="0" smtClean="0"/>
              <a:t> </a:t>
            </a:r>
            <a:r>
              <a:rPr lang="de-DE" dirty="0" err="1" smtClean="0"/>
              <a:t>and</a:t>
            </a:r>
            <a:r>
              <a:rPr lang="de-DE" dirty="0" smtClean="0"/>
              <a:t> so </a:t>
            </a:r>
            <a:r>
              <a:rPr lang="de-DE" dirty="0" err="1" smtClean="0"/>
              <a:t>attributes</a:t>
            </a:r>
            <a:r>
              <a:rPr lang="de-DE" dirty="0" smtClean="0"/>
              <a:t> </a:t>
            </a:r>
            <a:r>
              <a:rPr lang="de-DE" dirty="0" err="1" smtClean="0"/>
              <a:t>of</a:t>
            </a:r>
            <a:r>
              <a:rPr lang="de-DE" dirty="0" smtClean="0"/>
              <a:t> </a:t>
            </a:r>
            <a:r>
              <a:rPr lang="de-DE" dirty="0" err="1" smtClean="0"/>
              <a:t>both</a:t>
            </a:r>
            <a:r>
              <a:rPr lang="de-DE" dirty="0" smtClean="0"/>
              <a:t> </a:t>
            </a:r>
            <a:r>
              <a:rPr lang="de-DE" dirty="0" err="1" smtClean="0"/>
              <a:t>objects</a:t>
            </a:r>
            <a:r>
              <a:rPr lang="de-DE" dirty="0" smtClean="0"/>
              <a:t> </a:t>
            </a:r>
            <a:r>
              <a:rPr lang="de-DE" dirty="0" err="1" smtClean="0"/>
              <a:t>point</a:t>
            </a:r>
            <a:r>
              <a:rPr lang="de-DE" dirty="0" smtClean="0"/>
              <a:t> </a:t>
            </a:r>
            <a:r>
              <a:rPr lang="de-DE" dirty="0" err="1" smtClean="0"/>
              <a:t>to</a:t>
            </a:r>
            <a:r>
              <a:rPr lang="de-DE" dirty="0" smtClean="0"/>
              <a:t> </a:t>
            </a:r>
            <a:r>
              <a:rPr lang="de-DE" dirty="0" err="1" smtClean="0"/>
              <a:t>the</a:t>
            </a:r>
            <a:r>
              <a:rPr lang="de-DE" dirty="0" smtClean="0"/>
              <a:t> same </a:t>
            </a:r>
            <a:r>
              <a:rPr lang="de-DE" dirty="0" err="1" smtClean="0"/>
              <a:t>sub</a:t>
            </a:r>
            <a:r>
              <a:rPr lang="de-DE" dirty="0" smtClean="0"/>
              <a:t> </a:t>
            </a:r>
            <a:r>
              <a:rPr lang="de-DE" dirty="0" err="1" smtClean="0"/>
              <a:t>objects</a:t>
            </a:r>
            <a:endParaRPr lang="de-DE" dirty="0" smtClean="0"/>
          </a:p>
          <a:p>
            <a:pPr lvl="1"/>
            <a:r>
              <a:rPr lang="de-DE" dirty="0" smtClean="0"/>
              <a:t>May </a:t>
            </a:r>
            <a:r>
              <a:rPr lang="de-DE" dirty="0" err="1" smtClean="0"/>
              <a:t>lead</a:t>
            </a:r>
            <a:r>
              <a:rPr lang="de-DE" dirty="0" smtClean="0"/>
              <a:t> </a:t>
            </a:r>
            <a:r>
              <a:rPr lang="de-DE" dirty="0" err="1" smtClean="0"/>
              <a:t>to</a:t>
            </a:r>
            <a:r>
              <a:rPr lang="de-DE" dirty="0" smtClean="0"/>
              <a:t> </a:t>
            </a:r>
            <a:r>
              <a:rPr lang="de-DE" dirty="0" err="1" smtClean="0"/>
              <a:t>unexpected</a:t>
            </a:r>
            <a:r>
              <a:rPr lang="de-DE" dirty="0" smtClean="0"/>
              <a:t> </a:t>
            </a:r>
            <a:r>
              <a:rPr lang="de-DE" dirty="0" err="1" smtClean="0"/>
              <a:t>side</a:t>
            </a:r>
            <a:r>
              <a:rPr lang="de-DE" dirty="0" smtClean="0"/>
              <a:t> </a:t>
            </a:r>
            <a:r>
              <a:rPr lang="de-DE" dirty="0" err="1" smtClean="0"/>
              <a:t>effects</a:t>
            </a:r>
            <a:endParaRPr lang="de-DE" dirty="0" smtClean="0"/>
          </a:p>
          <a:p>
            <a:pPr lvl="1"/>
            <a:r>
              <a:rPr lang="de-DE" dirty="0" smtClean="0"/>
              <a:t>Not </a:t>
            </a:r>
            <a:r>
              <a:rPr lang="de-DE" dirty="0" err="1" smtClean="0"/>
              <a:t>recommended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fade">
                                      <p:cBhvr>
                                        <p:cTn id="7" dur="500"/>
                                        <p:tgtEl>
                                          <p:spTgt spid="77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fade">
                                      <p:cBhvr>
                                        <p:cTn id="12" dur="500"/>
                                        <p:tgtEl>
                                          <p:spTgt spid="7782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fade">
                                      <p:cBhvr>
                                        <p:cTn id="15" dur="500"/>
                                        <p:tgtEl>
                                          <p:spTgt spid="7782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fade">
                                      <p:cBhvr>
                                        <p:cTn id="18" dur="500"/>
                                        <p:tgtEl>
                                          <p:spTgt spid="7782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fade">
                                      <p:cBhvr>
                                        <p:cTn id="21" dur="500"/>
                                        <p:tgtEl>
                                          <p:spTgt spid="778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7826">
                                            <p:txEl>
                                              <p:pRg st="6" end="6"/>
                                            </p:txEl>
                                          </p:spTgt>
                                        </p:tgtEl>
                                        <p:attrNameLst>
                                          <p:attrName>style.visibility</p:attrName>
                                        </p:attrNameLst>
                                      </p:cBhvr>
                                      <p:to>
                                        <p:strVal val="visible"/>
                                      </p:to>
                                    </p:set>
                                    <p:animEffect transition="in" filter="fade">
                                      <p:cBhvr>
                                        <p:cTn id="26" dur="500"/>
                                        <p:tgtEl>
                                          <p:spTgt spid="77826">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826">
                                            <p:txEl>
                                              <p:pRg st="7" end="7"/>
                                            </p:txEl>
                                          </p:spTgt>
                                        </p:tgtEl>
                                        <p:attrNameLst>
                                          <p:attrName>style.visibility</p:attrName>
                                        </p:attrNameLst>
                                      </p:cBhvr>
                                      <p:to>
                                        <p:strVal val="visible"/>
                                      </p:to>
                                    </p:set>
                                    <p:animEffect transition="in" filter="fade">
                                      <p:cBhvr>
                                        <p:cTn id="29" dur="500"/>
                                        <p:tgtEl>
                                          <p:spTgt spid="77826">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826">
                                            <p:txEl>
                                              <p:pRg st="8" end="8"/>
                                            </p:txEl>
                                          </p:spTgt>
                                        </p:tgtEl>
                                        <p:attrNameLst>
                                          <p:attrName>style.visibility</p:attrName>
                                        </p:attrNameLst>
                                      </p:cBhvr>
                                      <p:to>
                                        <p:strVal val="visible"/>
                                      </p:to>
                                    </p:set>
                                    <p:animEffect transition="in" filter="fade">
                                      <p:cBhvr>
                                        <p:cTn id="32"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el 1"/>
          <p:cNvSpPr>
            <a:spLocks noGrp="1"/>
          </p:cNvSpPr>
          <p:nvPr>
            <p:ph type="title"/>
          </p:nvPr>
        </p:nvSpPr>
        <p:spPr/>
        <p:txBody>
          <a:bodyPr/>
          <a:lstStyle/>
          <a:p>
            <a:r>
              <a:rPr lang="de-DE" dirty="0" err="1"/>
              <a:t>Deep</a:t>
            </a:r>
            <a:r>
              <a:rPr lang="de-DE" dirty="0"/>
              <a:t> </a:t>
            </a:r>
            <a:r>
              <a:rPr lang="de-DE" dirty="0" err="1" smtClean="0"/>
              <a:t>Copy</a:t>
            </a:r>
            <a:endParaRPr lang="de-DE" dirty="0"/>
          </a:p>
        </p:txBody>
      </p:sp>
      <p:sp>
        <p:nvSpPr>
          <p:cNvPr id="79874" name="Inhaltsplatzhalter 2"/>
          <p:cNvSpPr>
            <a:spLocks noGrp="1"/>
          </p:cNvSpPr>
          <p:nvPr>
            <p:ph idx="1"/>
          </p:nvPr>
        </p:nvSpPr>
        <p:spPr/>
        <p:txBody>
          <a:bodyPr/>
          <a:lstStyle/>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method</a:t>
            </a:r>
            <a:r>
              <a:rPr lang="de-DE" dirty="0" smtClean="0"/>
              <a:t> </a:t>
            </a:r>
            <a:r>
              <a:rPr lang="de-DE" dirty="0" err="1" smtClean="0"/>
              <a:t>that</a:t>
            </a:r>
            <a:r>
              <a:rPr lang="de-DE" dirty="0" smtClean="0"/>
              <a:t> also </a:t>
            </a:r>
            <a:r>
              <a:rPr lang="de-DE" dirty="0" err="1" smtClean="0"/>
              <a:t>clones</a:t>
            </a:r>
            <a:r>
              <a:rPr lang="de-DE" dirty="0" smtClean="0"/>
              <a:t> all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 </a:t>
            </a:r>
            <a:r>
              <a:rPr lang="de-DE" dirty="0" err="1" smtClean="0"/>
              <a:t>of</a:t>
            </a:r>
            <a:r>
              <a:rPr lang="de-DE" dirty="0" smtClean="0"/>
              <a:t> </a:t>
            </a:r>
            <a:r>
              <a:rPr lang="de-DE" dirty="0" err="1" smtClean="0"/>
              <a:t>object</a:t>
            </a:r>
            <a:endParaRPr lang="de-DE" dirty="0" smtClean="0"/>
          </a:p>
          <a:p>
            <a:r>
              <a:rPr lang="de-DE" dirty="0" smtClean="0"/>
              <a:t>Advantage:</a:t>
            </a:r>
          </a:p>
          <a:p>
            <a:pPr lvl="1"/>
            <a:r>
              <a:rPr lang="de-DE" dirty="0" err="1" smtClean="0"/>
              <a:t>Changes</a:t>
            </a:r>
            <a:r>
              <a:rPr lang="de-DE" dirty="0" smtClean="0"/>
              <a:t> </a:t>
            </a:r>
            <a:r>
              <a:rPr lang="de-DE" dirty="0" err="1" smtClean="0"/>
              <a:t>to</a:t>
            </a:r>
            <a:r>
              <a:rPr lang="de-DE" dirty="0" smtClean="0"/>
              <a:t> </a:t>
            </a:r>
            <a:r>
              <a:rPr lang="de-DE" dirty="0" err="1" smtClean="0"/>
              <a:t>attributes</a:t>
            </a:r>
            <a:r>
              <a:rPr lang="de-DE" dirty="0" smtClean="0"/>
              <a:t> </a:t>
            </a:r>
            <a:r>
              <a:rPr lang="de-DE" dirty="0" err="1" smtClean="0"/>
              <a:t>have</a:t>
            </a:r>
            <a:r>
              <a:rPr lang="de-DE" dirty="0" smtClean="0"/>
              <a:t> </a:t>
            </a:r>
            <a:r>
              <a:rPr lang="de-DE" dirty="0" err="1" smtClean="0"/>
              <a:t>no</a:t>
            </a:r>
            <a:r>
              <a:rPr lang="de-DE" dirty="0" smtClean="0"/>
              <a:t> </a:t>
            </a:r>
            <a:r>
              <a:rPr lang="de-DE" dirty="0" err="1" smtClean="0"/>
              <a:t>effect</a:t>
            </a:r>
            <a:r>
              <a:rPr lang="de-DE" dirty="0" smtClean="0"/>
              <a:t> on </a:t>
            </a:r>
            <a:r>
              <a:rPr lang="de-DE" dirty="0" err="1" smtClean="0"/>
              <a:t>clones</a:t>
            </a:r>
            <a:endParaRPr lang="de-DE" dirty="0" smtClean="0"/>
          </a:p>
          <a:p>
            <a:pPr lvl="1"/>
            <a:r>
              <a:rPr lang="de-DE" dirty="0" err="1" smtClean="0"/>
              <a:t>Full</a:t>
            </a:r>
            <a:r>
              <a:rPr lang="de-DE" dirty="0" smtClean="0"/>
              <a:t> </a:t>
            </a:r>
            <a:r>
              <a:rPr lang="de-DE" dirty="0" err="1" smtClean="0"/>
              <a:t>control</a:t>
            </a:r>
            <a:r>
              <a:rPr lang="de-DE" dirty="0" smtClean="0"/>
              <a:t> </a:t>
            </a:r>
            <a:r>
              <a:rPr lang="de-DE" dirty="0" err="1" smtClean="0"/>
              <a:t>about</a:t>
            </a:r>
            <a:r>
              <a:rPr lang="de-DE" dirty="0" smtClean="0"/>
              <a:t> </a:t>
            </a:r>
            <a:r>
              <a:rPr lang="de-DE" dirty="0" err="1" smtClean="0"/>
              <a:t>what</a:t>
            </a:r>
            <a:r>
              <a:rPr lang="de-DE" dirty="0" smtClean="0"/>
              <a:t> </a:t>
            </a:r>
            <a:r>
              <a:rPr lang="de-DE" dirty="0" err="1" smtClean="0"/>
              <a:t>is</a:t>
            </a:r>
            <a:r>
              <a:rPr lang="de-DE" dirty="0" smtClean="0"/>
              <a:t> </a:t>
            </a:r>
            <a:r>
              <a:rPr lang="de-DE" dirty="0" err="1" smtClean="0"/>
              <a:t>to</a:t>
            </a:r>
            <a:r>
              <a:rPr lang="de-DE" dirty="0" smtClean="0"/>
              <a:t> </a:t>
            </a:r>
            <a:r>
              <a:rPr lang="de-DE" dirty="0" err="1" smtClean="0"/>
              <a:t>be</a:t>
            </a:r>
            <a:r>
              <a:rPr lang="de-DE" dirty="0" smtClean="0"/>
              <a:t> </a:t>
            </a:r>
            <a:r>
              <a:rPr lang="de-DE" dirty="0" err="1" smtClean="0"/>
              <a:t>cloned</a:t>
            </a:r>
            <a:endParaRPr lang="de-DE" dirty="0"/>
          </a:p>
          <a:p>
            <a:pPr lvl="1"/>
            <a:endParaRPr lang="de-DE" dirty="0"/>
          </a:p>
          <a:p>
            <a:r>
              <a:rPr lang="de-DE" dirty="0" err="1" smtClean="0"/>
              <a:t>Disadvantage</a:t>
            </a:r>
            <a:r>
              <a:rPr lang="de-DE" dirty="0" smtClean="0"/>
              <a:t>:</a:t>
            </a:r>
            <a:endParaRPr lang="de-DE" dirty="0"/>
          </a:p>
          <a:p>
            <a:pPr lvl="1"/>
            <a:r>
              <a:rPr lang="de-DE" dirty="0" smtClean="0"/>
              <a:t>Implementation </a:t>
            </a:r>
            <a:r>
              <a:rPr lang="de-DE" dirty="0" err="1" smtClean="0"/>
              <a:t>effort</a:t>
            </a:r>
            <a:endParaRPr lang="de-DE" dirty="0" smtClean="0"/>
          </a:p>
          <a:p>
            <a:pPr lvl="1"/>
            <a:r>
              <a:rPr lang="de-DE" dirty="0" smtClean="0"/>
              <a:t>Also </a:t>
            </a:r>
            <a:r>
              <a:rPr lang="de-DE" dirty="0" err="1" smtClean="0"/>
              <a:t>the</a:t>
            </a:r>
            <a:r>
              <a:rPr lang="de-DE" dirty="0" smtClean="0"/>
              <a:t> </a:t>
            </a:r>
            <a:r>
              <a:rPr lang="de-DE" dirty="0" err="1" smtClean="0"/>
              <a:t>attributes</a:t>
            </a:r>
            <a:r>
              <a:rPr lang="de-DE" dirty="0" smtClean="0"/>
              <a:t> </a:t>
            </a:r>
            <a:r>
              <a:rPr lang="de-DE" dirty="0" err="1" smtClean="0"/>
              <a:t>need</a:t>
            </a:r>
            <a:r>
              <a:rPr lang="de-DE" dirty="0" smtClean="0"/>
              <a:t> </a:t>
            </a:r>
            <a:r>
              <a:rPr lang="de-DE" dirty="0" err="1" smtClean="0"/>
              <a:t>to</a:t>
            </a:r>
            <a:r>
              <a:rPr lang="de-DE" dirty="0" smtClean="0"/>
              <a:t> </a:t>
            </a:r>
            <a:r>
              <a:rPr lang="de-DE" dirty="0" err="1" smtClean="0"/>
              <a:t>provide</a:t>
            </a:r>
            <a:r>
              <a:rPr lang="de-DE" dirty="0" smtClean="0"/>
              <a:t> a </a:t>
            </a:r>
            <a:r>
              <a:rPr lang="de-DE" dirty="0" err="1" smtClean="0"/>
              <a:t>clone</a:t>
            </a:r>
            <a:r>
              <a:rPr lang="de-DE" dirty="0" smtClean="0"/>
              <a:t> </a:t>
            </a:r>
            <a:r>
              <a:rPr lang="de-DE" dirty="0" err="1" smtClean="0"/>
              <a:t>method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fade">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fade">
                                      <p:cBhvr>
                                        <p:cTn id="12" dur="500"/>
                                        <p:tgtEl>
                                          <p:spTgt spid="7987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Effect transition="in" filter="fade">
                                      <p:cBhvr>
                                        <p:cTn id="15" dur="500"/>
                                        <p:tgtEl>
                                          <p:spTgt spid="798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874">
                                            <p:txEl>
                                              <p:pRg st="3" end="3"/>
                                            </p:txEl>
                                          </p:spTgt>
                                        </p:tgtEl>
                                        <p:attrNameLst>
                                          <p:attrName>style.visibility</p:attrName>
                                        </p:attrNameLst>
                                      </p:cBhvr>
                                      <p:to>
                                        <p:strVal val="visible"/>
                                      </p:to>
                                    </p:set>
                                    <p:animEffect transition="in" filter="fade">
                                      <p:cBhvr>
                                        <p:cTn id="18" dur="500"/>
                                        <p:tgtEl>
                                          <p:spTgt spid="7987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874">
                                            <p:txEl>
                                              <p:pRg st="5" end="5"/>
                                            </p:txEl>
                                          </p:spTgt>
                                        </p:tgtEl>
                                        <p:attrNameLst>
                                          <p:attrName>style.visibility</p:attrName>
                                        </p:attrNameLst>
                                      </p:cBhvr>
                                      <p:to>
                                        <p:strVal val="visible"/>
                                      </p:to>
                                    </p:set>
                                    <p:animEffect transition="in" filter="fade">
                                      <p:cBhvr>
                                        <p:cTn id="23" dur="500"/>
                                        <p:tgtEl>
                                          <p:spTgt spid="7987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874">
                                            <p:txEl>
                                              <p:pRg st="6" end="6"/>
                                            </p:txEl>
                                          </p:spTgt>
                                        </p:tgtEl>
                                        <p:attrNameLst>
                                          <p:attrName>style.visibility</p:attrName>
                                        </p:attrNameLst>
                                      </p:cBhvr>
                                      <p:to>
                                        <p:strVal val="visible"/>
                                      </p:to>
                                    </p:set>
                                    <p:animEffect transition="in" filter="fade">
                                      <p:cBhvr>
                                        <p:cTn id="26" dur="500"/>
                                        <p:tgtEl>
                                          <p:spTgt spid="7987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74">
                                            <p:txEl>
                                              <p:pRg st="7" end="7"/>
                                            </p:txEl>
                                          </p:spTgt>
                                        </p:tgtEl>
                                        <p:attrNameLst>
                                          <p:attrName>style.visibility</p:attrName>
                                        </p:attrNameLst>
                                      </p:cBhvr>
                                      <p:to>
                                        <p:strVal val="visible"/>
                                      </p:to>
                                    </p:set>
                                    <p:animEffect transition="in" filter="fade">
                                      <p:cBhvr>
                                        <p:cTn id="29" dur="500"/>
                                        <p:tgtEl>
                                          <p:spTgt spid="798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el 1"/>
          <p:cNvSpPr>
            <a:spLocks noGrp="1"/>
          </p:cNvSpPr>
          <p:nvPr>
            <p:ph type="title"/>
          </p:nvPr>
        </p:nvSpPr>
        <p:spPr/>
        <p:txBody>
          <a:bodyPr/>
          <a:lstStyle/>
          <a:p>
            <a:r>
              <a:rPr lang="de-DE" dirty="0" smtClean="0"/>
              <a:t>Implementation</a:t>
            </a:r>
            <a:endParaRPr lang="de-DE" dirty="0"/>
          </a:p>
        </p:txBody>
      </p:sp>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34</a:t>
            </a:fld>
            <a:endParaRPr lang="de-DE"/>
          </a:p>
        </p:txBody>
      </p:sp>
      <p:sp>
        <p:nvSpPr>
          <p:cNvPr id="81922" name="Rechteck 3"/>
          <p:cNvSpPr>
            <a:spLocks noChangeArrowheads="1"/>
          </p:cNvSpPr>
          <p:nvPr/>
        </p:nvSpPr>
        <p:spPr bwMode="auto">
          <a:xfrm>
            <a:off x="1919288" y="1557338"/>
            <a:ext cx="5670550" cy="5046662"/>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Point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int</a:t>
            </a:r>
            <a:r>
              <a:rPr lang="de-DE" sz="1400" b="1" dirty="0">
                <a:solidFill>
                  <a:srgbClr val="000000"/>
                </a:solidFill>
                <a:latin typeface="Consolas" pitchFamily="49" charset="0"/>
              </a:rPr>
              <a:t> </a:t>
            </a:r>
            <a:r>
              <a:rPr lang="de-DE" sz="1400" dirty="0" err="1">
                <a:solidFill>
                  <a:srgbClr val="0000C0"/>
                </a:solidFill>
                <a:latin typeface="Consolas" pitchFamily="49" charset="0"/>
              </a:rPr>
              <a:t>x</a:t>
            </a:r>
            <a:r>
              <a:rPr lang="de-DE" sz="1400"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Point(</a:t>
            </a:r>
            <a:r>
              <a:rPr lang="de-DE" sz="1400" b="1" dirty="0" err="1">
                <a:solidFill>
                  <a:srgbClr val="7F0055"/>
                </a:solidFill>
                <a:latin typeface="Consolas" pitchFamily="49" charset="0"/>
              </a:rPr>
              <a:t>int</a:t>
            </a:r>
            <a:r>
              <a:rPr lang="en-US" sz="1400" dirty="0">
                <a:solidFill>
                  <a:srgbClr val="000000"/>
                </a:solidFill>
                <a:latin typeface="Consolas" pitchFamily="49" charset="0"/>
              </a:rPr>
              <a:t> x, </a:t>
            </a:r>
            <a:r>
              <a:rPr lang="de-DE" sz="1400" b="1" dirty="0" err="1">
                <a:solidFill>
                  <a:srgbClr val="7F0055"/>
                </a:solidFill>
                <a:latin typeface="Consolas" pitchFamily="49" charset="0"/>
              </a:rPr>
              <a:t>int</a:t>
            </a:r>
            <a:r>
              <a:rPr lang="en-US" sz="1400" dirty="0">
                <a:solidFill>
                  <a:srgbClr val="000000"/>
                </a:solidFill>
                <a:latin typeface="Consolas" pitchFamily="49" charset="0"/>
              </a:rPr>
              <a:t> y)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x</a:t>
            </a:r>
            <a:r>
              <a:rPr lang="de-DE" sz="1400" dirty="0">
                <a:solidFill>
                  <a:srgbClr val="000000"/>
                </a:solidFill>
                <a:latin typeface="Consolas" pitchFamily="49" charset="0"/>
              </a:rPr>
              <a:t> = x;</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 = y;</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p>
          <a:p>
            <a:endParaRPr lang="de-DE" sz="1400" b="1" dirty="0">
              <a:solidFill>
                <a:srgbClr val="7F0055"/>
              </a:solidFill>
              <a:latin typeface="Consolas" pitchFamily="49" charset="0"/>
            </a:endParaRPr>
          </a:p>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Line {</a:t>
            </a:r>
          </a:p>
          <a:p>
            <a:r>
              <a:rPr lang="de-DE" sz="1400" dirty="0">
                <a:solidFill>
                  <a:srgbClr val="000000"/>
                </a:solidFill>
                <a:latin typeface="Consolas" pitchFamily="49" charset="0"/>
              </a:rPr>
              <a:t>  Point </a:t>
            </a:r>
            <a:r>
              <a:rPr lang="de-DE" sz="1400" dirty="0">
                <a:solidFill>
                  <a:srgbClr val="0000C0"/>
                </a:solidFill>
                <a:latin typeface="Consolas" pitchFamily="49" charset="0"/>
              </a:rPr>
              <a:t>p1</a:t>
            </a:r>
            <a:r>
              <a:rPr lang="de-DE" sz="1400"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Line(Point p1, Point p2) {</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p1</a:t>
            </a:r>
            <a:r>
              <a:rPr lang="de-DE" sz="1400" dirty="0">
                <a:solidFill>
                  <a:srgbClr val="000000"/>
                </a:solidFill>
                <a:latin typeface="Consolas" pitchFamily="49" charset="0"/>
              </a:rPr>
              <a:t> = p1;</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 = p2;</a:t>
            </a:r>
          </a:p>
          <a:p>
            <a:r>
              <a:rPr lang="de-DE" sz="1400" dirty="0">
                <a:solidFill>
                  <a:srgbClr val="000000"/>
                </a:solidFill>
                <a:latin typeface="Consolas" pitchFamily="49" charset="0"/>
              </a:rPr>
              <a:t>  }</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 </a:t>
            </a:r>
            <a:r>
              <a:rPr lang="en-US" sz="1400" dirty="0" err="1">
                <a:solidFill>
                  <a:srgbClr val="000000"/>
                </a:solidFill>
                <a:latin typeface="Consolas" pitchFamily="49" charset="0"/>
              </a:rPr>
              <a:t>deepClone</a:t>
            </a:r>
            <a:r>
              <a:rPr lang="en-US" sz="1400" dirty="0">
                <a:solidFill>
                  <a:srgbClr val="000000"/>
                </a:solidFill>
                <a:latin typeface="Consolas" pitchFamily="49" charset="0"/>
              </a:rPr>
              <a:t>() {</a:t>
            </a:r>
          </a:p>
          <a:p>
            <a:r>
              <a:rPr lang="en-US" sz="1400" dirty="0">
                <a:solidFill>
                  <a:srgbClr val="000000"/>
                </a:solidFill>
                <a:latin typeface="Consolas" pitchFamily="49" charset="0"/>
              </a:rPr>
              <a:t>    Point p1clone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Point(p1.x, p1.y);</a:t>
            </a:r>
          </a:p>
          <a:p>
            <a:r>
              <a:rPr lang="en-US" sz="1400" dirty="0">
                <a:solidFill>
                  <a:srgbClr val="000000"/>
                </a:solidFill>
                <a:latin typeface="Consolas" pitchFamily="49" charset="0"/>
              </a:rPr>
              <a:t>    Point p2clone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Point(p2.x, p2.y);</a:t>
            </a:r>
          </a:p>
          <a:p>
            <a:r>
              <a:rPr lang="en-US" sz="1400" dirty="0">
                <a:solidFill>
                  <a:srgbClr val="000000"/>
                </a:solidFill>
                <a:latin typeface="Consolas" pitchFamily="49" charset="0"/>
              </a:rPr>
              <a:t>    Line 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Line(p1clone, p2clone);</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return</a:t>
            </a:r>
            <a:r>
              <a:rPr lang="de-DE" sz="1400" b="1" dirty="0">
                <a:solidFill>
                  <a:srgbClr val="7F0055"/>
                </a:solidFill>
                <a:latin typeface="Consolas" pitchFamily="49" charset="0"/>
              </a:rPr>
              <a:t> </a:t>
            </a:r>
            <a:r>
              <a:rPr lang="en-US" sz="1400" dirty="0">
                <a:solidFill>
                  <a:srgbClr val="000000"/>
                </a:solidFill>
                <a:latin typeface="Consolas" pitchFamily="49" charset="0"/>
              </a:rPr>
              <a:t>clone;</a:t>
            </a:r>
          </a:p>
          <a:p>
            <a:r>
              <a:rPr lang="en-US" sz="1400" dirty="0">
                <a:solidFill>
                  <a:srgbClr val="000000"/>
                </a:solidFill>
                <a:latin typeface="Consolas" pitchFamily="49" charset="0"/>
              </a:rPr>
              <a:t>  }</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endParaRPr lang="en-US" sz="1400" b="1" dirty="0">
              <a:solidFill>
                <a:srgbClr val="7F0055"/>
              </a:solidFill>
              <a:latin typeface="Consolas" pitchFamily="49" charset="0"/>
            </a:endParaRPr>
          </a:p>
          <a:p>
            <a:endParaRPr lang="en-US" sz="1400" dirty="0">
              <a:solidFill>
                <a:srgbClr val="000000"/>
              </a:solidFill>
              <a:latin typeface="Consolas" pitchFamily="49" charset="0"/>
            </a:endParaRPr>
          </a:p>
        </p:txBody>
      </p:sp>
      <p:sp>
        <p:nvSpPr>
          <p:cNvPr id="81923" name="Rechteck 4"/>
          <p:cNvSpPr>
            <a:spLocks noChangeArrowheads="1"/>
          </p:cNvSpPr>
          <p:nvPr/>
        </p:nvSpPr>
        <p:spPr bwMode="auto">
          <a:xfrm>
            <a:off x="6527800" y="1989138"/>
            <a:ext cx="4572000" cy="18161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Point p1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Point(1,2);</a:t>
            </a:r>
          </a:p>
          <a:p>
            <a:r>
              <a:rPr lang="de-DE" sz="1400" dirty="0">
                <a:solidFill>
                  <a:srgbClr val="000000"/>
                </a:solidFill>
                <a:latin typeface="Consolas" pitchFamily="49" charset="0"/>
              </a:rPr>
              <a:t>  Point p2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Point(3,4);</a:t>
            </a:r>
          </a:p>
          <a:p>
            <a:endParaRPr lang="de-DE" sz="1400" dirty="0">
              <a:solidFill>
                <a:srgbClr val="000000"/>
              </a:solidFill>
              <a:latin typeface="Consolas" pitchFamily="49" charset="0"/>
            </a:endParaRPr>
          </a:p>
          <a:p>
            <a:r>
              <a:rPr lang="de-DE" sz="1400" dirty="0">
                <a:solidFill>
                  <a:srgbClr val="000000"/>
                </a:solidFill>
                <a:latin typeface="Consolas" pitchFamily="49" charset="0"/>
              </a:rPr>
              <a:t>  Line l1 = </a:t>
            </a:r>
            <a:r>
              <a:rPr lang="de-DE" sz="1400" b="1" dirty="0" err="1">
                <a:solidFill>
                  <a:srgbClr val="7F0055"/>
                </a:solidFill>
                <a:latin typeface="Consolas" pitchFamily="49" charset="0"/>
              </a:rPr>
              <a:t>new</a:t>
            </a:r>
            <a:r>
              <a:rPr lang="de-DE" sz="1400" dirty="0">
                <a:solidFill>
                  <a:srgbClr val="000000"/>
                </a:solidFill>
                <a:latin typeface="Consolas" pitchFamily="49" charset="0"/>
              </a:rPr>
              <a:t> Line(p1,p2);</a:t>
            </a:r>
          </a:p>
          <a:p>
            <a:r>
              <a:rPr lang="de-DE" sz="1400" dirty="0">
                <a:solidFill>
                  <a:srgbClr val="000000"/>
                </a:solidFill>
                <a:latin typeface="Consolas" pitchFamily="49" charset="0"/>
              </a:rPr>
              <a:t>  Line l2 = l1.clone();</a:t>
            </a:r>
          </a:p>
          <a:p>
            <a:r>
              <a:rPr lang="de-DE" sz="1400" dirty="0">
                <a:solidFill>
                  <a:srgbClr val="000000"/>
                </a:solidFill>
                <a:latin typeface="Consolas" pitchFamily="49" charset="0"/>
              </a:rPr>
              <a:t>  Line l3 = l1.deepClone();</a:t>
            </a:r>
          </a:p>
          <a:p>
            <a:r>
              <a:rPr lang="de-DE" sz="1400" dirty="0">
                <a:solidFill>
                  <a:srgbClr val="000000"/>
                </a:solidFill>
                <a:latin typeface="Consolas" pitchFamily="49" charset="0"/>
              </a:rPr>
              <a:t>}</a:t>
            </a:r>
            <a:endParaRPr lang="en-US" sz="1400" dirty="0">
              <a:solidFill>
                <a:srgbClr val="000000"/>
              </a:solidFill>
              <a:latin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el 1"/>
          <p:cNvSpPr>
            <a:spLocks noGrp="1"/>
          </p:cNvSpPr>
          <p:nvPr>
            <p:ph type="title"/>
          </p:nvPr>
        </p:nvSpPr>
        <p:spPr/>
        <p:txBody>
          <a:bodyPr/>
          <a:lstStyle/>
          <a:p>
            <a:r>
              <a:rPr lang="de-DE"/>
              <a:t>„Behind the Scenes“</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35</a:t>
            </a:fld>
            <a:endParaRPr lang="de-DE"/>
          </a:p>
        </p:txBody>
      </p:sp>
      <p:sp>
        <p:nvSpPr>
          <p:cNvPr id="5" name="Rechteck 4"/>
          <p:cNvSpPr/>
          <p:nvPr/>
        </p:nvSpPr>
        <p:spPr bwMode="auto">
          <a:xfrm>
            <a:off x="7967664" y="3573464"/>
            <a:ext cx="1728787"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6" name="Textfeld 5"/>
          <p:cNvSpPr txBox="1">
            <a:spLocks noChangeArrowheads="1"/>
          </p:cNvSpPr>
          <p:nvPr/>
        </p:nvSpPr>
        <p:spPr bwMode="auto">
          <a:xfrm>
            <a:off x="7934490" y="3213100"/>
            <a:ext cx="1082349" cy="369332"/>
          </a:xfrm>
          <a:prstGeom prst="rect">
            <a:avLst/>
          </a:prstGeom>
          <a:noFill/>
          <a:ln w="9525">
            <a:noFill/>
            <a:miter lim="800000"/>
            <a:headEnd/>
            <a:tailEnd/>
          </a:ln>
        </p:spPr>
        <p:txBody>
          <a:bodyPr wrap="none">
            <a:spAutoFit/>
          </a:bodyPr>
          <a:lstStyle/>
          <a:p>
            <a:pPr algn="ctr"/>
            <a:r>
              <a:rPr lang="de-DE" altLang="de-DE" dirty="0" smtClean="0">
                <a:solidFill>
                  <a:srgbClr val="000000"/>
                </a:solidFill>
                <a:latin typeface="Gill Sans"/>
                <a:ea typeface="ヒラギノ角ゴ ProN W3"/>
                <a:cs typeface="ヒラギノ角ゴ ProN W3"/>
                <a:sym typeface="Gill Sans"/>
              </a:rPr>
              <a:t>Memory:</a:t>
            </a:r>
            <a:endParaRPr lang="de-DE" altLang="de-DE" dirty="0">
              <a:solidFill>
                <a:srgbClr val="000000"/>
              </a:solidFill>
              <a:latin typeface="Gill Sans"/>
              <a:ea typeface="ヒラギノ角ゴ ProN W3"/>
              <a:cs typeface="ヒラギノ角ゴ ProN W3"/>
              <a:sym typeface="Gill Sans"/>
            </a:endParaRPr>
          </a:p>
        </p:txBody>
      </p:sp>
      <p:sp>
        <p:nvSpPr>
          <p:cNvPr id="8" name="Textfeld 7"/>
          <p:cNvSpPr txBox="1">
            <a:spLocks noChangeArrowheads="1"/>
          </p:cNvSpPr>
          <p:nvPr/>
        </p:nvSpPr>
        <p:spPr bwMode="auto">
          <a:xfrm>
            <a:off x="6956426" y="3573463"/>
            <a:ext cx="441325"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p1</a:t>
            </a:r>
          </a:p>
        </p:txBody>
      </p:sp>
      <p:cxnSp>
        <p:nvCxnSpPr>
          <p:cNvPr id="9" name="Straight Arrow Connector 16"/>
          <p:cNvCxnSpPr>
            <a:cxnSpLocks noChangeShapeType="1"/>
            <a:stCxn id="8" idx="3"/>
            <a:endCxn id="5" idx="1"/>
          </p:cNvCxnSpPr>
          <p:nvPr/>
        </p:nvCxnSpPr>
        <p:spPr bwMode="auto">
          <a:xfrm>
            <a:off x="7397751" y="3757613"/>
            <a:ext cx="569913" cy="4762"/>
          </a:xfrm>
          <a:prstGeom prst="straightConnector1">
            <a:avLst/>
          </a:prstGeom>
          <a:noFill/>
          <a:ln w="25400">
            <a:solidFill>
              <a:srgbClr val="000000"/>
            </a:solidFill>
            <a:round/>
            <a:headEnd/>
            <a:tailEnd type="arrow" w="med" len="med"/>
          </a:ln>
        </p:spPr>
      </p:cxnSp>
      <p:sp>
        <p:nvSpPr>
          <p:cNvPr id="11" name="Rechteck 10"/>
          <p:cNvSpPr/>
          <p:nvPr/>
        </p:nvSpPr>
        <p:spPr bwMode="auto">
          <a:xfrm>
            <a:off x="7967664" y="40767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sp>
        <p:nvSpPr>
          <p:cNvPr id="12" name="Textfeld 11"/>
          <p:cNvSpPr txBox="1">
            <a:spLocks noChangeArrowheads="1"/>
          </p:cNvSpPr>
          <p:nvPr/>
        </p:nvSpPr>
        <p:spPr bwMode="auto">
          <a:xfrm>
            <a:off x="6956426" y="4076700"/>
            <a:ext cx="441325"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p2</a:t>
            </a:r>
          </a:p>
        </p:txBody>
      </p:sp>
      <p:cxnSp>
        <p:nvCxnSpPr>
          <p:cNvPr id="13" name="Straight Arrow Connector 16"/>
          <p:cNvCxnSpPr>
            <a:cxnSpLocks noChangeShapeType="1"/>
            <a:stCxn id="12" idx="3"/>
            <a:endCxn id="11" idx="1"/>
          </p:cNvCxnSpPr>
          <p:nvPr/>
        </p:nvCxnSpPr>
        <p:spPr bwMode="auto">
          <a:xfrm flipV="1">
            <a:off x="7397751" y="4257676"/>
            <a:ext cx="569913" cy="4763"/>
          </a:xfrm>
          <a:prstGeom prst="straightConnector1">
            <a:avLst/>
          </a:prstGeom>
          <a:noFill/>
          <a:ln w="25400">
            <a:solidFill>
              <a:srgbClr val="000000"/>
            </a:solidFill>
            <a:round/>
            <a:headEnd/>
            <a:tailEnd type="arrow" w="med" len="med"/>
          </a:ln>
        </p:spPr>
      </p:cxnSp>
      <p:sp>
        <p:nvSpPr>
          <p:cNvPr id="15" name="Rechteck 14"/>
          <p:cNvSpPr/>
          <p:nvPr/>
        </p:nvSpPr>
        <p:spPr bwMode="auto">
          <a:xfrm>
            <a:off x="7970839" y="47879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16" name="Textfeld 15"/>
          <p:cNvSpPr txBox="1">
            <a:spLocks noChangeArrowheads="1"/>
          </p:cNvSpPr>
          <p:nvPr/>
        </p:nvSpPr>
        <p:spPr bwMode="auto">
          <a:xfrm>
            <a:off x="6999289" y="4787900"/>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l1</a:t>
            </a:r>
          </a:p>
        </p:txBody>
      </p:sp>
      <p:cxnSp>
        <p:nvCxnSpPr>
          <p:cNvPr id="17" name="Straight Arrow Connector 16"/>
          <p:cNvCxnSpPr>
            <a:cxnSpLocks noChangeShapeType="1"/>
            <a:stCxn id="16" idx="3"/>
            <a:endCxn id="15" idx="1"/>
          </p:cNvCxnSpPr>
          <p:nvPr/>
        </p:nvCxnSpPr>
        <p:spPr bwMode="auto">
          <a:xfrm flipV="1">
            <a:off x="7362826" y="4967288"/>
            <a:ext cx="608013" cy="4762"/>
          </a:xfrm>
          <a:prstGeom prst="straightConnector1">
            <a:avLst/>
          </a:prstGeom>
          <a:noFill/>
          <a:ln w="25400">
            <a:solidFill>
              <a:srgbClr val="000000"/>
            </a:solidFill>
            <a:round/>
            <a:headEnd/>
            <a:tailEnd type="arrow" w="med" len="med"/>
          </a:ln>
        </p:spPr>
      </p:cxnSp>
      <p:cxnSp>
        <p:nvCxnSpPr>
          <p:cNvPr id="18" name="Straight Arrow Connector 16"/>
          <p:cNvCxnSpPr>
            <a:cxnSpLocks noChangeShapeType="1"/>
            <a:endCxn id="5" idx="1"/>
          </p:cNvCxnSpPr>
          <p:nvPr/>
        </p:nvCxnSpPr>
        <p:spPr bwMode="auto">
          <a:xfrm flipH="1" flipV="1">
            <a:off x="7967663" y="3762375"/>
            <a:ext cx="474662" cy="1227138"/>
          </a:xfrm>
          <a:prstGeom prst="straightConnector1">
            <a:avLst/>
          </a:prstGeom>
          <a:noFill/>
          <a:ln w="25400">
            <a:solidFill>
              <a:srgbClr val="000000"/>
            </a:solidFill>
            <a:round/>
            <a:headEnd/>
            <a:tailEnd type="arrow" w="med" len="med"/>
          </a:ln>
        </p:spPr>
      </p:cxnSp>
      <p:cxnSp>
        <p:nvCxnSpPr>
          <p:cNvPr id="19" name="Straight Arrow Connector 16"/>
          <p:cNvCxnSpPr>
            <a:cxnSpLocks noChangeShapeType="1"/>
            <a:endCxn id="11" idx="1"/>
          </p:cNvCxnSpPr>
          <p:nvPr/>
        </p:nvCxnSpPr>
        <p:spPr bwMode="auto">
          <a:xfrm flipH="1" flipV="1">
            <a:off x="7967663" y="4257675"/>
            <a:ext cx="1008062" cy="719138"/>
          </a:xfrm>
          <a:prstGeom prst="straightConnector1">
            <a:avLst/>
          </a:prstGeom>
          <a:noFill/>
          <a:ln w="25400">
            <a:solidFill>
              <a:srgbClr val="000000"/>
            </a:solidFill>
            <a:round/>
            <a:headEnd/>
            <a:tailEnd type="arrow" w="med" len="med"/>
          </a:ln>
        </p:spPr>
      </p:cxnSp>
      <p:sp>
        <p:nvSpPr>
          <p:cNvPr id="21" name="Rechteck 20"/>
          <p:cNvSpPr/>
          <p:nvPr/>
        </p:nvSpPr>
        <p:spPr bwMode="auto">
          <a:xfrm>
            <a:off x="7967664" y="52292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2" name="Textfeld 21"/>
          <p:cNvSpPr txBox="1">
            <a:spLocks noChangeArrowheads="1"/>
          </p:cNvSpPr>
          <p:nvPr/>
        </p:nvSpPr>
        <p:spPr bwMode="auto">
          <a:xfrm>
            <a:off x="6996114" y="5229225"/>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l2</a:t>
            </a:r>
          </a:p>
        </p:txBody>
      </p:sp>
      <p:cxnSp>
        <p:nvCxnSpPr>
          <p:cNvPr id="23" name="Straight Arrow Connector 16"/>
          <p:cNvCxnSpPr>
            <a:cxnSpLocks noChangeShapeType="1"/>
            <a:stCxn id="22" idx="3"/>
            <a:endCxn id="21" idx="1"/>
          </p:cNvCxnSpPr>
          <p:nvPr/>
        </p:nvCxnSpPr>
        <p:spPr bwMode="auto">
          <a:xfrm flipV="1">
            <a:off x="7359651" y="5408613"/>
            <a:ext cx="608013" cy="4762"/>
          </a:xfrm>
          <a:prstGeom prst="straightConnector1">
            <a:avLst/>
          </a:prstGeom>
          <a:noFill/>
          <a:ln w="25400">
            <a:solidFill>
              <a:srgbClr val="000000"/>
            </a:solidFill>
            <a:round/>
            <a:headEnd/>
            <a:tailEnd type="arrow" w="med" len="med"/>
          </a:ln>
        </p:spPr>
      </p:cxnSp>
      <p:cxnSp>
        <p:nvCxnSpPr>
          <p:cNvPr id="24" name="Straight Arrow Connector 16"/>
          <p:cNvCxnSpPr>
            <a:cxnSpLocks noChangeShapeType="1"/>
            <a:endCxn id="5" idx="1"/>
          </p:cNvCxnSpPr>
          <p:nvPr/>
        </p:nvCxnSpPr>
        <p:spPr bwMode="auto">
          <a:xfrm flipH="1" flipV="1">
            <a:off x="7967663" y="3762375"/>
            <a:ext cx="474662" cy="1651000"/>
          </a:xfrm>
          <a:prstGeom prst="straightConnector1">
            <a:avLst/>
          </a:prstGeom>
          <a:noFill/>
          <a:ln w="25400">
            <a:solidFill>
              <a:srgbClr val="000000"/>
            </a:solidFill>
            <a:round/>
            <a:headEnd/>
            <a:tailEnd type="arrow" w="med" len="med"/>
          </a:ln>
        </p:spPr>
      </p:cxnSp>
      <p:cxnSp>
        <p:nvCxnSpPr>
          <p:cNvPr id="25" name="Straight Arrow Connector 16"/>
          <p:cNvCxnSpPr>
            <a:cxnSpLocks noChangeShapeType="1"/>
            <a:endCxn id="11" idx="1"/>
          </p:cNvCxnSpPr>
          <p:nvPr/>
        </p:nvCxnSpPr>
        <p:spPr bwMode="auto">
          <a:xfrm flipH="1" flipV="1">
            <a:off x="7967663" y="4257675"/>
            <a:ext cx="1008062" cy="1150938"/>
          </a:xfrm>
          <a:prstGeom prst="straightConnector1">
            <a:avLst/>
          </a:prstGeom>
          <a:noFill/>
          <a:ln w="25400">
            <a:solidFill>
              <a:srgbClr val="000000"/>
            </a:solidFill>
            <a:round/>
            <a:headEnd/>
            <a:tailEnd type="arrow" w="med" len="med"/>
          </a:ln>
        </p:spPr>
      </p:cxnSp>
      <p:sp>
        <p:nvSpPr>
          <p:cNvPr id="27" name="Rechteck 26"/>
          <p:cNvSpPr/>
          <p:nvPr/>
        </p:nvSpPr>
        <p:spPr bwMode="auto">
          <a:xfrm>
            <a:off x="7967664" y="61563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8" name="Textfeld 27"/>
          <p:cNvSpPr txBox="1">
            <a:spLocks noChangeArrowheads="1"/>
          </p:cNvSpPr>
          <p:nvPr/>
        </p:nvSpPr>
        <p:spPr bwMode="auto">
          <a:xfrm>
            <a:off x="6996114" y="6156325"/>
            <a:ext cx="363537"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l3</a:t>
            </a:r>
          </a:p>
        </p:txBody>
      </p:sp>
      <p:cxnSp>
        <p:nvCxnSpPr>
          <p:cNvPr id="29" name="Straight Arrow Connector 16"/>
          <p:cNvCxnSpPr>
            <a:cxnSpLocks noChangeShapeType="1"/>
            <a:stCxn id="28" idx="3"/>
            <a:endCxn id="27" idx="1"/>
          </p:cNvCxnSpPr>
          <p:nvPr/>
        </p:nvCxnSpPr>
        <p:spPr bwMode="auto">
          <a:xfrm flipV="1">
            <a:off x="7359651" y="6335713"/>
            <a:ext cx="608013" cy="4762"/>
          </a:xfrm>
          <a:prstGeom prst="straightConnector1">
            <a:avLst/>
          </a:prstGeom>
          <a:noFill/>
          <a:ln w="25400">
            <a:solidFill>
              <a:srgbClr val="000000"/>
            </a:solidFill>
            <a:round/>
            <a:headEnd/>
            <a:tailEnd type="arrow" w="med" len="med"/>
          </a:ln>
        </p:spPr>
      </p:cxnSp>
      <p:sp>
        <p:nvSpPr>
          <p:cNvPr id="30" name="Rechteck 29"/>
          <p:cNvSpPr/>
          <p:nvPr/>
        </p:nvSpPr>
        <p:spPr bwMode="auto">
          <a:xfrm>
            <a:off x="6819900" y="5661026"/>
            <a:ext cx="1727200"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31" name="Rechteck 30"/>
          <p:cNvSpPr/>
          <p:nvPr/>
        </p:nvSpPr>
        <p:spPr bwMode="auto">
          <a:xfrm>
            <a:off x="8866188" y="5670551"/>
            <a:ext cx="1727200"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cxnSp>
        <p:nvCxnSpPr>
          <p:cNvPr id="32" name="Straight Arrow Connector 16"/>
          <p:cNvCxnSpPr>
            <a:cxnSpLocks noChangeShapeType="1"/>
            <a:endCxn id="30" idx="1"/>
          </p:cNvCxnSpPr>
          <p:nvPr/>
        </p:nvCxnSpPr>
        <p:spPr bwMode="auto">
          <a:xfrm flipH="1" flipV="1">
            <a:off x="6819900" y="5849939"/>
            <a:ext cx="1614488" cy="496887"/>
          </a:xfrm>
          <a:prstGeom prst="straightConnector1">
            <a:avLst/>
          </a:prstGeom>
          <a:noFill/>
          <a:ln w="25400">
            <a:solidFill>
              <a:srgbClr val="000000"/>
            </a:solidFill>
            <a:round/>
            <a:headEnd/>
            <a:tailEnd type="arrow" w="med" len="med"/>
          </a:ln>
        </p:spPr>
      </p:cxnSp>
      <p:cxnSp>
        <p:nvCxnSpPr>
          <p:cNvPr id="33" name="Straight Arrow Connector 16"/>
          <p:cNvCxnSpPr>
            <a:cxnSpLocks noChangeShapeType="1"/>
            <a:endCxn id="31" idx="1"/>
          </p:cNvCxnSpPr>
          <p:nvPr/>
        </p:nvCxnSpPr>
        <p:spPr bwMode="auto">
          <a:xfrm flipH="1" flipV="1">
            <a:off x="8866189" y="5849939"/>
            <a:ext cx="103187" cy="492125"/>
          </a:xfrm>
          <a:prstGeom prst="straightConnector1">
            <a:avLst/>
          </a:prstGeom>
          <a:noFill/>
          <a:ln w="25400">
            <a:solidFill>
              <a:srgbClr val="000000"/>
            </a:solidFill>
            <a:round/>
            <a:headEnd/>
            <a:tailEnd type="arrow" w="med" len="med"/>
          </a:ln>
        </p:spPr>
      </p:cxnSp>
      <p:sp>
        <p:nvSpPr>
          <p:cNvPr id="35" name="Rechteck 34"/>
          <p:cNvSpPr>
            <a:spLocks noChangeArrowheads="1"/>
          </p:cNvSpPr>
          <p:nvPr/>
        </p:nvSpPr>
        <p:spPr bwMode="auto">
          <a:xfrm>
            <a:off x="1774826" y="1643063"/>
            <a:ext cx="4752975" cy="4832350"/>
          </a:xfrm>
          <a:prstGeom prst="rect">
            <a:avLst/>
          </a:prstGeom>
          <a:noFill/>
          <a:ln w="9525">
            <a:noFill/>
            <a:miter lim="800000"/>
            <a:headEnd/>
            <a:tailEnd/>
          </a:ln>
        </p:spPr>
        <p:txBody>
          <a:bodyPr>
            <a:spAutoFit/>
          </a:bodyPr>
          <a:lstStyle/>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Point {</a:t>
            </a:r>
          </a:p>
          <a:p>
            <a:r>
              <a:rPr lang="de-DE" sz="1400" b="1">
                <a:solidFill>
                  <a:srgbClr val="7F0055"/>
                </a:solidFill>
                <a:latin typeface="Consolas" pitchFamily="49" charset="0"/>
              </a:rPr>
              <a:t>  int</a:t>
            </a:r>
            <a:r>
              <a:rPr lang="de-DE" sz="1400" b="1">
                <a:solidFill>
                  <a:srgbClr val="000000"/>
                </a:solidFill>
                <a:latin typeface="Consolas" pitchFamily="49" charset="0"/>
              </a:rPr>
              <a:t> </a:t>
            </a:r>
            <a:r>
              <a:rPr lang="de-DE" sz="1400">
                <a:solidFill>
                  <a:srgbClr val="0000C0"/>
                </a:solidFill>
                <a:latin typeface="Consolas" pitchFamily="49" charset="0"/>
              </a:rPr>
              <a:t>x</a:t>
            </a:r>
            <a:r>
              <a:rPr lang="de-DE" sz="1400">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Point(</a:t>
            </a:r>
            <a:r>
              <a:rPr lang="de-DE" sz="1400" b="1">
                <a:solidFill>
                  <a:srgbClr val="7F0055"/>
                </a:solidFill>
                <a:latin typeface="Consolas" pitchFamily="49" charset="0"/>
              </a:rPr>
              <a:t>int</a:t>
            </a:r>
            <a:r>
              <a:rPr lang="en-US" sz="1400">
                <a:solidFill>
                  <a:srgbClr val="000000"/>
                </a:solidFill>
                <a:latin typeface="Consolas" pitchFamily="49" charset="0"/>
              </a:rPr>
              <a:t> x, </a:t>
            </a:r>
            <a:r>
              <a:rPr lang="de-DE" sz="1400" b="1">
                <a:solidFill>
                  <a:srgbClr val="7F0055"/>
                </a:solidFill>
                <a:latin typeface="Consolas" pitchFamily="49" charset="0"/>
              </a:rPr>
              <a:t>int</a:t>
            </a:r>
            <a:r>
              <a:rPr lang="en-US" sz="1400">
                <a:solidFill>
                  <a:srgbClr val="000000"/>
                </a:solidFill>
                <a:latin typeface="Consolas" pitchFamily="49" charset="0"/>
              </a:rPr>
              <a:t> y)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x</a:t>
            </a:r>
            <a:r>
              <a:rPr lang="de-DE" sz="1400">
                <a:solidFill>
                  <a:srgbClr val="000000"/>
                </a:solidFill>
                <a:latin typeface="Consolas" pitchFamily="49" charset="0"/>
              </a:rPr>
              <a:t> = x;</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 = y;</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b="1">
              <a:solidFill>
                <a:srgbClr val="7F0055"/>
              </a:solidFill>
              <a:latin typeface="Consolas" pitchFamily="49" charset="0"/>
            </a:endParaRPr>
          </a:p>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Line {</a:t>
            </a:r>
          </a:p>
          <a:p>
            <a:r>
              <a:rPr lang="de-DE" sz="1400">
                <a:solidFill>
                  <a:srgbClr val="000000"/>
                </a:solidFill>
                <a:latin typeface="Consolas" pitchFamily="49" charset="0"/>
              </a:rPr>
              <a:t>  Point </a:t>
            </a:r>
            <a:r>
              <a:rPr lang="de-DE" sz="1400">
                <a:solidFill>
                  <a:srgbClr val="0000C0"/>
                </a:solidFill>
                <a:latin typeface="Consolas" pitchFamily="49" charset="0"/>
              </a:rPr>
              <a:t>p1</a:t>
            </a:r>
            <a:r>
              <a:rPr lang="de-DE" sz="1400">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Line(Point p1, Point p2)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p1</a:t>
            </a:r>
            <a:r>
              <a:rPr lang="de-DE" sz="1400">
                <a:solidFill>
                  <a:srgbClr val="000000"/>
                </a:solidFill>
                <a:latin typeface="Consolas" pitchFamily="49" charset="0"/>
              </a:rPr>
              <a:t> = p1;</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 = p2;</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a:solidFill>
                <a:srgbClr val="000000"/>
              </a:solidFill>
              <a:latin typeface="Consolas" pitchFamily="49" charset="0"/>
            </a:endParaRPr>
          </a:p>
          <a:p>
            <a:r>
              <a:rPr lang="de-DE" sz="1400">
                <a:solidFill>
                  <a:srgbClr val="000000"/>
                </a:solidFill>
                <a:latin typeface="Consolas" pitchFamily="49" charset="0"/>
              </a:rPr>
              <a:t>Point p1 = </a:t>
            </a:r>
            <a:r>
              <a:rPr lang="de-DE" sz="1400" b="1">
                <a:solidFill>
                  <a:srgbClr val="7F0055"/>
                </a:solidFill>
                <a:latin typeface="Consolas" pitchFamily="49" charset="0"/>
              </a:rPr>
              <a:t>new</a:t>
            </a:r>
            <a:r>
              <a:rPr lang="de-DE" sz="1400">
                <a:solidFill>
                  <a:srgbClr val="000000"/>
                </a:solidFill>
                <a:latin typeface="Consolas" pitchFamily="49" charset="0"/>
              </a:rPr>
              <a:t> Point(1,2);</a:t>
            </a:r>
          </a:p>
          <a:p>
            <a:r>
              <a:rPr lang="de-DE" sz="1400">
                <a:solidFill>
                  <a:srgbClr val="000000"/>
                </a:solidFill>
                <a:latin typeface="Consolas" pitchFamily="49" charset="0"/>
              </a:rPr>
              <a:t>Point p2 = </a:t>
            </a:r>
            <a:r>
              <a:rPr lang="de-DE" sz="1400" b="1">
                <a:solidFill>
                  <a:srgbClr val="7F0055"/>
                </a:solidFill>
                <a:latin typeface="Consolas" pitchFamily="49" charset="0"/>
              </a:rPr>
              <a:t>new</a:t>
            </a:r>
            <a:r>
              <a:rPr lang="de-DE" sz="1400">
                <a:solidFill>
                  <a:srgbClr val="000000"/>
                </a:solidFill>
                <a:latin typeface="Consolas" pitchFamily="49" charset="0"/>
              </a:rPr>
              <a:t> Point(3,4);</a:t>
            </a:r>
          </a:p>
          <a:p>
            <a:endParaRPr lang="de-DE" sz="1400">
              <a:solidFill>
                <a:srgbClr val="000000"/>
              </a:solidFill>
              <a:latin typeface="Consolas" pitchFamily="49" charset="0"/>
            </a:endParaRPr>
          </a:p>
          <a:p>
            <a:r>
              <a:rPr lang="de-DE" sz="1400">
                <a:solidFill>
                  <a:srgbClr val="000000"/>
                </a:solidFill>
                <a:latin typeface="Consolas" pitchFamily="49" charset="0"/>
              </a:rPr>
              <a:t>Line l1 = </a:t>
            </a:r>
            <a:r>
              <a:rPr lang="de-DE" sz="1400" b="1">
                <a:solidFill>
                  <a:srgbClr val="7F0055"/>
                </a:solidFill>
                <a:latin typeface="Consolas" pitchFamily="49" charset="0"/>
              </a:rPr>
              <a:t>new</a:t>
            </a:r>
            <a:r>
              <a:rPr lang="de-DE" sz="1400">
                <a:solidFill>
                  <a:srgbClr val="000000"/>
                </a:solidFill>
                <a:latin typeface="Consolas" pitchFamily="49" charset="0"/>
              </a:rPr>
              <a:t> Line(p1,p2);</a:t>
            </a:r>
          </a:p>
          <a:p>
            <a:r>
              <a:rPr lang="de-DE" sz="1400">
                <a:solidFill>
                  <a:srgbClr val="000000"/>
                </a:solidFill>
                <a:latin typeface="Consolas" pitchFamily="49" charset="0"/>
              </a:rPr>
              <a:t>Line l2 = l1.clone();</a:t>
            </a:r>
          </a:p>
          <a:p>
            <a:r>
              <a:rPr lang="de-DE" sz="1400">
                <a:solidFill>
                  <a:srgbClr val="000000"/>
                </a:solidFill>
                <a:latin typeface="Consolas" pitchFamily="49" charset="0"/>
              </a:rPr>
              <a:t>Line l3 = l1.deepClone();</a:t>
            </a:r>
            <a:endParaRPr lang="de-DE" sz="1400">
              <a:latin typeface="Calibri" pitchFamily="34" charset="0"/>
            </a:endParaRPr>
          </a:p>
        </p:txBody>
      </p:sp>
      <p:sp>
        <p:nvSpPr>
          <p:cNvPr id="38" name="Rechteck 37"/>
          <p:cNvSpPr>
            <a:spLocks noChangeArrowheads="1"/>
          </p:cNvSpPr>
          <p:nvPr/>
        </p:nvSpPr>
        <p:spPr bwMode="auto">
          <a:xfrm>
            <a:off x="5480050" y="1643064"/>
            <a:ext cx="5113338" cy="738664"/>
          </a:xfrm>
          <a:prstGeom prst="rect">
            <a:avLst/>
          </a:prstGeom>
          <a:noFill/>
          <a:ln w="9525">
            <a:noFill/>
            <a:miter lim="800000"/>
            <a:headEnd/>
            <a:tailEnd/>
          </a:ln>
        </p:spPr>
        <p:txBody>
          <a:bodyPr>
            <a:spAutoFit/>
          </a:bodyPr>
          <a:lstStyle/>
          <a:p>
            <a:r>
              <a:rPr lang="de-DE" sz="1400" dirty="0">
                <a:latin typeface="Calibri" pitchFamily="34" charset="0"/>
              </a:rPr>
              <a:t>l2 </a:t>
            </a:r>
            <a:r>
              <a:rPr lang="de-DE" sz="1400" dirty="0" err="1" smtClean="0">
                <a:latin typeface="Calibri" pitchFamily="34" charset="0"/>
              </a:rPr>
              <a:t>is</a:t>
            </a:r>
            <a:r>
              <a:rPr lang="de-DE" sz="1400" dirty="0" smtClean="0">
                <a:latin typeface="Calibri" pitchFamily="34" charset="0"/>
              </a:rPr>
              <a:t> </a:t>
            </a:r>
            <a:r>
              <a:rPr lang="de-DE" sz="1400" dirty="0" err="1" smtClean="0">
                <a:latin typeface="Calibri" pitchFamily="34" charset="0"/>
              </a:rPr>
              <a:t>new</a:t>
            </a:r>
            <a:r>
              <a:rPr lang="de-DE" sz="1400" dirty="0" smtClean="0">
                <a:latin typeface="Calibri" pitchFamily="34" charset="0"/>
              </a:rPr>
              <a:t> </a:t>
            </a:r>
            <a:r>
              <a:rPr lang="de-DE" sz="1400" dirty="0" err="1" smtClean="0">
                <a:latin typeface="Calibri" pitchFamily="34" charset="0"/>
              </a:rPr>
              <a:t>object</a:t>
            </a:r>
            <a:r>
              <a:rPr lang="de-DE" sz="1400" dirty="0" smtClean="0">
                <a:latin typeface="Calibri" pitchFamily="34" charset="0"/>
              </a:rPr>
              <a:t> in </a:t>
            </a:r>
            <a:r>
              <a:rPr lang="de-DE" sz="1400" dirty="0" err="1" smtClean="0">
                <a:latin typeface="Calibri" pitchFamily="34" charset="0"/>
              </a:rPr>
              <a:t>storage</a:t>
            </a:r>
            <a:r>
              <a:rPr lang="de-DE" sz="1400" dirty="0" smtClean="0">
                <a:latin typeface="Calibri" pitchFamily="34" charset="0"/>
              </a:rPr>
              <a:t>, but </a:t>
            </a:r>
            <a:r>
              <a:rPr lang="de-DE" sz="1400" dirty="0" err="1" smtClean="0">
                <a:latin typeface="Calibri" pitchFamily="34" charset="0"/>
              </a:rPr>
              <a:t>has</a:t>
            </a:r>
            <a:r>
              <a:rPr lang="de-DE" sz="1400" dirty="0" smtClean="0">
                <a:latin typeface="Calibri" pitchFamily="34" charset="0"/>
              </a:rPr>
              <a:t> </a:t>
            </a:r>
            <a:r>
              <a:rPr lang="de-DE" sz="1400" dirty="0" err="1" smtClean="0">
                <a:latin typeface="Calibri" pitchFamily="34" charset="0"/>
              </a:rPr>
              <a:t>no</a:t>
            </a:r>
            <a:r>
              <a:rPr lang="de-DE" sz="1400" dirty="0" smtClean="0">
                <a:latin typeface="Calibri" pitchFamily="34" charset="0"/>
              </a:rPr>
              <a:t> </a:t>
            </a:r>
            <a:r>
              <a:rPr lang="de-DE" sz="1400" dirty="0" err="1" smtClean="0">
                <a:latin typeface="Calibri" pitchFamily="34" charset="0"/>
              </a:rPr>
              <a:t>copied</a:t>
            </a:r>
            <a:r>
              <a:rPr lang="de-DE" sz="1400" dirty="0" smtClean="0">
                <a:latin typeface="Calibri" pitchFamily="34" charset="0"/>
              </a:rPr>
              <a:t> </a:t>
            </a:r>
            <a:r>
              <a:rPr lang="de-DE" sz="1400" dirty="0" err="1" smtClean="0">
                <a:latin typeface="Calibri" pitchFamily="34" charset="0"/>
              </a:rPr>
              <a:t>attributes</a:t>
            </a:r>
            <a:r>
              <a:rPr lang="de-DE" sz="1400" dirty="0" smtClean="0">
                <a:latin typeface="Calibri" pitchFamily="34" charset="0"/>
              </a:rPr>
              <a:t>. The </a:t>
            </a:r>
            <a:r>
              <a:rPr lang="de-DE" sz="1400" dirty="0" err="1" smtClean="0">
                <a:latin typeface="Calibri" pitchFamily="34" charset="0"/>
              </a:rPr>
              <a:t>attributes</a:t>
            </a:r>
            <a:r>
              <a:rPr lang="de-DE" sz="1400" dirty="0" smtClean="0">
                <a:latin typeface="Calibri" pitchFamily="34" charset="0"/>
              </a:rPr>
              <a:t> </a:t>
            </a:r>
            <a:r>
              <a:rPr lang="de-DE" sz="1400" dirty="0" err="1" smtClean="0">
                <a:latin typeface="Calibri" pitchFamily="34" charset="0"/>
              </a:rPr>
              <a:t>point</a:t>
            </a:r>
            <a:r>
              <a:rPr lang="de-DE" sz="1400" dirty="0" smtClean="0">
                <a:latin typeface="Calibri" pitchFamily="34" charset="0"/>
              </a:rPr>
              <a:t> </a:t>
            </a:r>
            <a:r>
              <a:rPr lang="de-DE" sz="1400" dirty="0" err="1" smtClean="0">
                <a:latin typeface="Calibri" pitchFamily="34" charset="0"/>
              </a:rPr>
              <a:t>to</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same </a:t>
            </a:r>
            <a:r>
              <a:rPr lang="de-DE" sz="1400" dirty="0" err="1" smtClean="0">
                <a:latin typeface="Calibri" pitchFamily="34" charset="0"/>
              </a:rPr>
              <a:t>objects</a:t>
            </a:r>
            <a:r>
              <a:rPr lang="de-DE" sz="1400" dirty="0" smtClean="0">
                <a:latin typeface="Calibri" pitchFamily="34" charset="0"/>
              </a:rPr>
              <a:t> in </a:t>
            </a:r>
            <a:r>
              <a:rPr lang="de-DE" sz="1400" dirty="0" err="1" smtClean="0">
                <a:latin typeface="Calibri" pitchFamily="34" charset="0"/>
              </a:rPr>
              <a:t>memory</a:t>
            </a:r>
            <a:r>
              <a:rPr lang="de-DE" sz="1400" dirty="0" smtClean="0">
                <a:latin typeface="Calibri" pitchFamily="34" charset="0"/>
              </a:rPr>
              <a:t> </a:t>
            </a:r>
            <a:r>
              <a:rPr lang="de-DE" sz="1400" dirty="0" err="1" smtClean="0">
                <a:latin typeface="Calibri" pitchFamily="34" charset="0"/>
              </a:rPr>
              <a:t>as</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original </a:t>
            </a:r>
            <a:r>
              <a:rPr lang="de-DE" sz="1400" dirty="0" err="1" smtClean="0">
                <a:latin typeface="Calibri" pitchFamily="34" charset="0"/>
              </a:rPr>
              <a:t>object</a:t>
            </a:r>
            <a:r>
              <a:rPr lang="de-DE" sz="1400" dirty="0" smtClean="0">
                <a:latin typeface="Calibri" pitchFamily="34" charset="0"/>
              </a:rPr>
              <a:t>.</a:t>
            </a:r>
            <a:endParaRPr lang="de-DE" sz="1400" dirty="0">
              <a:latin typeface="Calibri" pitchFamily="34" charset="0"/>
            </a:endParaRPr>
          </a:p>
        </p:txBody>
      </p:sp>
      <p:pic>
        <p:nvPicPr>
          <p:cNvPr id="39"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6819901" y="2132013"/>
            <a:ext cx="500063" cy="500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xEl>
                                              <p:pRg st="16" end="16"/>
                                            </p:txEl>
                                          </p:spTgt>
                                        </p:tgtEl>
                                        <p:attrNameLst>
                                          <p:attrName>style.visibility</p:attrName>
                                        </p:attrNameLst>
                                      </p:cBhvr>
                                      <p:to>
                                        <p:strVal val="visible"/>
                                      </p:to>
                                    </p:set>
                                    <p:animEffect transition="in" filter="fade">
                                      <p:cBhvr>
                                        <p:cTn id="19" dur="1000"/>
                                        <p:tgtEl>
                                          <p:spTgt spid="35">
                                            <p:txEl>
                                              <p:pRg st="16" end="1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xEl>
                                              <p:pRg st="17" end="17"/>
                                            </p:txEl>
                                          </p:spTgt>
                                        </p:tgtEl>
                                        <p:attrNameLst>
                                          <p:attrName>style.visibility</p:attrName>
                                        </p:attrNameLst>
                                      </p:cBhvr>
                                      <p:to>
                                        <p:strVal val="visible"/>
                                      </p:to>
                                    </p:set>
                                    <p:animEffect transition="in" filter="fade">
                                      <p:cBhvr>
                                        <p:cTn id="33" dur="1000"/>
                                        <p:tgtEl>
                                          <p:spTgt spid="35">
                                            <p:txEl>
                                              <p:pRg st="17" end="1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xEl>
                                              <p:pRg st="19" end="19"/>
                                            </p:txEl>
                                          </p:spTgt>
                                        </p:tgtEl>
                                        <p:attrNameLst>
                                          <p:attrName>style.visibility</p:attrName>
                                        </p:attrNameLst>
                                      </p:cBhvr>
                                      <p:to>
                                        <p:strVal val="visible"/>
                                      </p:to>
                                    </p:set>
                                    <p:animEffect transition="in" filter="fade">
                                      <p:cBhvr>
                                        <p:cTn id="53" dur="1000"/>
                                        <p:tgtEl>
                                          <p:spTgt spid="35">
                                            <p:txEl>
                                              <p:pRg st="19" end="1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xEl>
                                              <p:pRg st="20" end="20"/>
                                            </p:txEl>
                                          </p:spTgt>
                                        </p:tgtEl>
                                        <p:attrNameLst>
                                          <p:attrName>style.visibility</p:attrName>
                                        </p:attrNameLst>
                                      </p:cBhvr>
                                      <p:to>
                                        <p:strVal val="visible"/>
                                      </p:to>
                                    </p:set>
                                    <p:animEffect transition="in" filter="fade">
                                      <p:cBhvr>
                                        <p:cTn id="73" dur="1000"/>
                                        <p:tgtEl>
                                          <p:spTgt spid="35">
                                            <p:txEl>
                                              <p:pRg st="20" end="2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1000"/>
                                        <p:tgtEl>
                                          <p:spTgt spid="31"/>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10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5">
                                            <p:txEl>
                                              <p:pRg st="21" end="21"/>
                                            </p:txEl>
                                          </p:spTgt>
                                        </p:tgtEl>
                                        <p:attrNameLst>
                                          <p:attrName>style.visibility</p:attrName>
                                        </p:attrNameLst>
                                      </p:cBhvr>
                                      <p:to>
                                        <p:strVal val="visible"/>
                                      </p:to>
                                    </p:set>
                                    <p:animEffect transition="in" filter="fade">
                                      <p:cBhvr>
                                        <p:cTn id="99" dur="1000"/>
                                        <p:tgtEl>
                                          <p:spTgt spid="35">
                                            <p:txEl>
                                              <p:pRg st="21" end="2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1000"/>
                                        <p:tgtEl>
                                          <p:spTgt spid="38"/>
                                        </p:tgtEl>
                                      </p:cBhvr>
                                    </p:animEffect>
                                  </p:childTnLst>
                                </p:cTn>
                              </p:par>
                              <p:par>
                                <p:cTn id="105" presetID="10"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1" grpId="0" animBg="1"/>
      <p:bldP spid="12" grpId="0"/>
      <p:bldP spid="15" grpId="0" animBg="1"/>
      <p:bldP spid="16" grpId="0"/>
      <p:bldP spid="21" grpId="0" animBg="1"/>
      <p:bldP spid="22" grpId="0"/>
      <p:bldP spid="27" grpId="0" animBg="1"/>
      <p:bldP spid="28" grpId="0"/>
      <p:bldP spid="30" grpId="0" animBg="1"/>
      <p:bldP spid="31" grpId="0" animBg="1"/>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el 1"/>
          <p:cNvSpPr>
            <a:spLocks noGrp="1"/>
          </p:cNvSpPr>
          <p:nvPr>
            <p:ph type="title"/>
          </p:nvPr>
        </p:nvSpPr>
        <p:spPr/>
        <p:txBody>
          <a:bodyPr/>
          <a:lstStyle/>
          <a:p>
            <a:r>
              <a:rPr lang="de-DE" dirty="0" err="1" smtClean="0"/>
              <a:t>Copy</a:t>
            </a:r>
            <a:r>
              <a:rPr lang="de-DE" dirty="0" smtClean="0"/>
              <a:t> </a:t>
            </a:r>
            <a:r>
              <a:rPr lang="de-DE" dirty="0" err="1" smtClean="0"/>
              <a:t>Constructor</a:t>
            </a:r>
            <a:endParaRPr lang="de-DE" dirty="0"/>
          </a:p>
        </p:txBody>
      </p:sp>
      <p:sp>
        <p:nvSpPr>
          <p:cNvPr id="86018" name="Inhaltsplatzhalter 2"/>
          <p:cNvSpPr>
            <a:spLocks noGrp="1"/>
          </p:cNvSpPr>
          <p:nvPr>
            <p:ph idx="1"/>
          </p:nvPr>
        </p:nvSpPr>
        <p:spPr/>
        <p:txBody>
          <a:bodyPr/>
          <a:lstStyle/>
          <a:p>
            <a:r>
              <a:rPr lang="de-DE" dirty="0"/>
              <a:t>Alternative (</a:t>
            </a:r>
            <a:r>
              <a:rPr lang="de-DE" dirty="0" err="1"/>
              <a:t>best</a:t>
            </a:r>
            <a:r>
              <a:rPr lang="de-DE" dirty="0"/>
              <a:t> </a:t>
            </a:r>
            <a:r>
              <a:rPr lang="de-DE" dirty="0" err="1"/>
              <a:t>practice</a:t>
            </a:r>
            <a:r>
              <a:rPr lang="de-DE" dirty="0"/>
              <a:t>) </a:t>
            </a:r>
            <a:r>
              <a:rPr lang="de-DE" dirty="0" err="1" smtClean="0"/>
              <a:t>known</a:t>
            </a:r>
            <a:r>
              <a:rPr lang="de-DE" dirty="0" smtClean="0"/>
              <a:t> </a:t>
            </a:r>
            <a:r>
              <a:rPr lang="de-DE" dirty="0" err="1" smtClean="0"/>
              <a:t>from</a:t>
            </a:r>
            <a:r>
              <a:rPr lang="de-DE" dirty="0" smtClean="0"/>
              <a:t> </a:t>
            </a:r>
            <a:r>
              <a:rPr lang="de-DE" dirty="0"/>
              <a:t>C</a:t>
            </a:r>
            <a:r>
              <a:rPr lang="de-DE" dirty="0" smtClean="0"/>
              <a:t>++</a:t>
            </a:r>
            <a:endParaRPr lang="de-DE" dirty="0"/>
          </a:p>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constructor</a:t>
            </a:r>
            <a:r>
              <a:rPr lang="de-DE" dirty="0" smtClean="0"/>
              <a:t> </a:t>
            </a:r>
            <a:r>
              <a:rPr lang="de-DE" dirty="0" err="1" smtClean="0"/>
              <a:t>that</a:t>
            </a:r>
            <a:r>
              <a:rPr lang="de-DE" dirty="0" smtClean="0"/>
              <a:t> </a:t>
            </a:r>
            <a:r>
              <a:rPr lang="de-DE" dirty="0" err="1" smtClean="0"/>
              <a:t>receives</a:t>
            </a:r>
            <a:r>
              <a:rPr lang="de-DE" dirty="0" smtClean="0"/>
              <a:t> an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same </a:t>
            </a:r>
            <a:r>
              <a:rPr lang="de-DE" dirty="0" err="1" smtClean="0"/>
              <a:t>class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36</a:t>
            </a:fld>
            <a:endParaRPr lang="de-DE"/>
          </a:p>
        </p:txBody>
      </p:sp>
      <p:sp>
        <p:nvSpPr>
          <p:cNvPr id="6" name="Rechteck 5"/>
          <p:cNvSpPr>
            <a:spLocks noChangeArrowheads="1"/>
          </p:cNvSpPr>
          <p:nvPr/>
        </p:nvSpPr>
        <p:spPr bwMode="auto">
          <a:xfrm>
            <a:off x="1631950" y="3178176"/>
            <a:ext cx="4319588" cy="310832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p>
          <a:p>
            <a:r>
              <a:rPr lang="de-DE" sz="1400" b="1" dirty="0">
                <a:solidFill>
                  <a:srgbClr val="7F0055"/>
                </a:solidFill>
                <a:latin typeface="Consolas" pitchFamily="49" charset="0"/>
              </a:rPr>
              <a:t>  double</a:t>
            </a:r>
            <a:r>
              <a:rPr lang="de-DE" sz="1400" b="1" dirty="0">
                <a:solidFill>
                  <a:srgbClr val="000000"/>
                </a:solidFill>
                <a:latin typeface="Consolas" pitchFamily="49" charset="0"/>
              </a:rPr>
              <a:t> </a:t>
            </a:r>
            <a:r>
              <a:rPr lang="de-DE" sz="1400" dirty="0">
                <a:solidFill>
                  <a:srgbClr val="0000C0"/>
                </a:solidFill>
                <a:latin typeface="Consolas" pitchFamily="49" charset="0"/>
              </a:rPr>
              <a:t>real</a:t>
            </a:r>
            <a:r>
              <a:rPr lang="de-DE" sz="1400" dirty="0">
                <a:solidFill>
                  <a:srgbClr val="000000"/>
                </a:solidFill>
                <a:latin typeface="Consolas" pitchFamily="49" charset="0"/>
              </a:rPr>
              <a:t>, </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//Normal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fr-FR" sz="1400" b="1" dirty="0">
                <a:solidFill>
                  <a:srgbClr val="7F0055"/>
                </a:solidFill>
                <a:latin typeface="Consolas" pitchFamily="49" charset="0"/>
              </a:rPr>
              <a:t>  public</a:t>
            </a:r>
            <a:r>
              <a:rPr lang="fr-FR" sz="1400" b="1" dirty="0">
                <a:solidFill>
                  <a:srgbClr val="000000"/>
                </a:solidFill>
                <a:latin typeface="Consolas" pitchFamily="49" charset="0"/>
              </a:rPr>
              <a:t> </a:t>
            </a:r>
            <a:r>
              <a:rPr lang="fr-FR" sz="1400" dirty="0" err="1">
                <a:solidFill>
                  <a:srgbClr val="000000"/>
                </a:solidFill>
                <a:latin typeface="Consolas" pitchFamily="49" charset="0"/>
              </a:rPr>
              <a:t>Complex</a:t>
            </a:r>
            <a:r>
              <a:rPr lang="fr-FR" sz="1400"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re</a:t>
            </a:r>
            <a:r>
              <a:rPr lang="fr-FR" sz="1400" dirty="0">
                <a:solidFill>
                  <a:srgbClr val="000000"/>
                </a:solidFill>
                <a:latin typeface="Consolas" pitchFamily="49" charset="0"/>
              </a:rPr>
              <a:t>,</a:t>
            </a:r>
            <a:r>
              <a:rPr lang="fr-FR" sz="1400" b="1"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im</a:t>
            </a:r>
            <a:r>
              <a:rPr lang="fr-FR" sz="1400" dirty="0">
                <a:solidFill>
                  <a:srgbClr val="000000"/>
                </a:solidFill>
                <a:latin typeface="Consolas" pitchFamily="49" charset="0"/>
              </a:rPr>
              <a: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re</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im;</a:t>
            </a:r>
          </a:p>
          <a:p>
            <a:r>
              <a:rPr lang="de-DE" sz="1400" dirty="0">
                <a:solidFill>
                  <a:srgbClr val="000000"/>
                </a:solidFill>
                <a:latin typeface="Consolas" pitchFamily="49" charset="0"/>
              </a:rPr>
              <a:t>  }</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real</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p>
          <a:p>
            <a:r>
              <a:rPr lang="de-DE" sz="1400" dirty="0">
                <a:solidFill>
                  <a:srgbClr val="000000"/>
                </a:solidFill>
                <a:latin typeface="Consolas" pitchFamily="49" charset="0"/>
              </a:rPr>
              <a:t>  }</a:t>
            </a:r>
            <a:endParaRPr lang="de-DE" sz="1400" dirty="0">
              <a:latin typeface="Consolas" pitchFamily="49" charset="0"/>
            </a:endParaRPr>
          </a:p>
          <a:p>
            <a:endParaRPr lang="de-DE" sz="1400" dirty="0">
              <a:solidFill>
                <a:srgbClr val="000000"/>
              </a:solidFill>
              <a:latin typeface="Consolas" pitchFamily="49" charset="0"/>
            </a:endParaRPr>
          </a:p>
        </p:txBody>
      </p:sp>
      <p:sp>
        <p:nvSpPr>
          <p:cNvPr id="7" name="Rechteck 6"/>
          <p:cNvSpPr>
            <a:spLocks noChangeArrowheads="1"/>
          </p:cNvSpPr>
          <p:nvPr/>
        </p:nvSpPr>
        <p:spPr bwMode="auto">
          <a:xfrm>
            <a:off x="6096000" y="3200401"/>
            <a:ext cx="4572000" cy="2677656"/>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Instantiating</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object</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c1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(5, 5);</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c2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(c1);</a:t>
            </a:r>
          </a:p>
          <a:p>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Now</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here</a:t>
            </a:r>
            <a:r>
              <a:rPr lang="de-DE" sz="1400" dirty="0" smtClean="0">
                <a:solidFill>
                  <a:srgbClr val="3F7F5F"/>
                </a:solidFill>
                <a:latin typeface="Consolas" pitchFamily="49" charset="0"/>
              </a:rPr>
              <a:t>. All non-primitive </a:t>
            </a:r>
            <a:r>
              <a:rPr lang="de-DE" sz="1400" dirty="0" err="1" smtClean="0">
                <a:solidFill>
                  <a:srgbClr val="3F7F5F"/>
                </a:solidFill>
                <a:latin typeface="Consolas" pitchFamily="49" charset="0"/>
              </a:rPr>
              <a:t>types</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are</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only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references</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c3 = c2;</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endParaRPr lang="de-DE" sz="1400" dirty="0">
              <a:latin typeface="Calibri" pitchFamily="34" charset="0"/>
            </a:endParaRPr>
          </a:p>
        </p:txBody>
      </p:sp>
      <p:cxnSp>
        <p:nvCxnSpPr>
          <p:cNvPr id="9" name="Gerade Verbindung mit Pfeil 8"/>
          <p:cNvCxnSpPr/>
          <p:nvPr/>
        </p:nvCxnSpPr>
        <p:spPr>
          <a:xfrm flipH="1" flipV="1">
            <a:off x="3575051" y="5373688"/>
            <a:ext cx="576263" cy="9128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feld 9"/>
          <p:cNvSpPr txBox="1">
            <a:spLocks noChangeArrowheads="1"/>
          </p:cNvSpPr>
          <p:nvPr/>
        </p:nvSpPr>
        <p:spPr bwMode="auto">
          <a:xfrm>
            <a:off x="3216276" y="6237288"/>
            <a:ext cx="4746236" cy="369332"/>
          </a:xfrm>
          <a:prstGeom prst="rect">
            <a:avLst/>
          </a:prstGeom>
          <a:noFill/>
          <a:ln w="9525">
            <a:noFill/>
            <a:miter lim="800000"/>
            <a:headEnd/>
            <a:tailEnd/>
          </a:ln>
        </p:spPr>
        <p:txBody>
          <a:bodyPr wrap="none">
            <a:spAutoFit/>
          </a:bodyPr>
          <a:lstStyle/>
          <a:p>
            <a:r>
              <a:rPr lang="de-DE" dirty="0" err="1" smtClean="0">
                <a:latin typeface="Calibri" pitchFamily="34" charset="0"/>
              </a:rPr>
              <a:t>Passed</a:t>
            </a:r>
            <a:r>
              <a:rPr lang="de-DE" dirty="0" smtClean="0">
                <a:latin typeface="Calibri" pitchFamily="34" charset="0"/>
              </a:rPr>
              <a:t> </a:t>
            </a:r>
            <a:r>
              <a:rPr lang="de-DE" dirty="0" err="1" smtClean="0">
                <a:latin typeface="Calibri" pitchFamily="34" charset="0"/>
              </a:rPr>
              <a:t>parameter</a:t>
            </a:r>
            <a:r>
              <a:rPr lang="de-DE" dirty="0" smtClean="0">
                <a:latin typeface="Calibri" pitchFamily="34" charset="0"/>
              </a:rPr>
              <a:t> </a:t>
            </a:r>
            <a:r>
              <a:rPr lang="de-DE" dirty="0" err="1" smtClean="0">
                <a:latin typeface="Calibri" pitchFamily="34" charset="0"/>
              </a:rPr>
              <a:t>has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type </a:t>
            </a:r>
            <a:r>
              <a:rPr lang="de-DE" dirty="0" err="1" smtClean="0">
                <a:latin typeface="Calibri" pitchFamily="34" charset="0"/>
              </a:rPr>
              <a:t>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class</a:t>
            </a:r>
            <a:endParaRPr lang="de-DE" dirty="0">
              <a:latin typeface="Calibri" pitchFamily="34" charset="0"/>
            </a:endParaRPr>
          </a:p>
        </p:txBody>
      </p:sp>
      <p:cxnSp>
        <p:nvCxnSpPr>
          <p:cNvPr id="13" name="Gerade Verbindung mit Pfeil 12"/>
          <p:cNvCxnSpPr/>
          <p:nvPr/>
        </p:nvCxnSpPr>
        <p:spPr>
          <a:xfrm flipH="1" flipV="1">
            <a:off x="7319963" y="4508501"/>
            <a:ext cx="360362" cy="118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a:spLocks noChangeArrowheads="1"/>
          </p:cNvSpPr>
          <p:nvPr/>
        </p:nvSpPr>
        <p:spPr bwMode="auto">
          <a:xfrm>
            <a:off x="6996114" y="5692775"/>
            <a:ext cx="2326278" cy="369332"/>
          </a:xfrm>
          <a:prstGeom prst="rect">
            <a:avLst/>
          </a:prstGeom>
          <a:noFill/>
          <a:ln w="9525">
            <a:noFill/>
            <a:miter lim="800000"/>
            <a:headEnd/>
            <a:tailEnd/>
          </a:ln>
        </p:spPr>
        <p:txBody>
          <a:bodyPr wrap="none">
            <a:spAutoFit/>
          </a:bodyPr>
          <a:lstStyle/>
          <a:p>
            <a:r>
              <a:rPr lang="de-DE" dirty="0" smtClean="0">
                <a:latin typeface="Calibri" pitchFamily="34" charset="0"/>
              </a:rPr>
              <a:t>New </a:t>
            </a:r>
            <a:r>
              <a:rPr lang="de-DE" dirty="0" err="1" smtClean="0">
                <a:latin typeface="Calibri" pitchFamily="34" charset="0"/>
              </a:rPr>
              <a:t>object</a:t>
            </a:r>
            <a:r>
              <a:rPr lang="de-DE" dirty="0" smtClean="0">
                <a:latin typeface="Calibri" pitchFamily="34" charset="0"/>
              </a:rPr>
              <a:t> in </a:t>
            </a:r>
            <a:r>
              <a:rPr lang="de-DE" dirty="0" err="1" smtClean="0">
                <a:latin typeface="Calibri" pitchFamily="34" charset="0"/>
              </a:rPr>
              <a:t>memory</a:t>
            </a:r>
            <a:endParaRPr lang="de-DE"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Inhaltsplatzhalter 2"/>
          <p:cNvSpPr>
            <a:spLocks noGrp="1"/>
          </p:cNvSpPr>
          <p:nvPr>
            <p:ph idx="1"/>
          </p:nvPr>
        </p:nvSpPr>
        <p:spPr/>
        <p:txBody>
          <a:bodyPr/>
          <a:lstStyle/>
          <a:p>
            <a:pPr marL="0" indent="0">
              <a:buNone/>
            </a:pP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heap</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37</a:t>
            </a:fld>
            <a:endParaRPr lang="de-DE"/>
          </a:p>
        </p:txBody>
      </p:sp>
      <p:sp>
        <p:nvSpPr>
          <p:cNvPr id="88065" name="Titel 1"/>
          <p:cNvSpPr>
            <a:spLocks noGrp="1"/>
          </p:cNvSpPr>
          <p:nvPr>
            <p:ph type="title"/>
          </p:nvPr>
        </p:nvSpPr>
        <p:spPr/>
        <p:txBody>
          <a:bodyPr/>
          <a:lstStyle/>
          <a:p>
            <a:r>
              <a:rPr lang="de-DE" dirty="0" smtClean="0"/>
              <a:t>Quiz!!!</a:t>
            </a:r>
            <a:endParaRPr lang="de-DE" dirty="0"/>
          </a:p>
        </p:txBody>
      </p:sp>
      <p:sp>
        <p:nvSpPr>
          <p:cNvPr id="88067" name="Rechteck 4"/>
          <p:cNvSpPr>
            <a:spLocks noChangeArrowheads="1"/>
          </p:cNvSpPr>
          <p:nvPr/>
        </p:nvSpPr>
        <p:spPr bwMode="auto">
          <a:xfrm>
            <a:off x="1764200" y="2573188"/>
            <a:ext cx="4105275" cy="4154488"/>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class</a:t>
            </a:r>
            <a:r>
              <a:rPr lang="de-DE" sz="1100" dirty="0">
                <a:solidFill>
                  <a:srgbClr val="000000"/>
                </a:solidFill>
                <a:latin typeface="Consolas" pitchFamily="49" charset="0"/>
              </a:rPr>
              <a:t> </a:t>
            </a:r>
            <a:r>
              <a:rPr lang="de-DE" sz="1100" dirty="0" smtClean="0">
                <a:solidFill>
                  <a:srgbClr val="000000"/>
                </a:solidFill>
                <a:latin typeface="Consolas" pitchFamily="49" charset="0"/>
              </a:rPr>
              <a:t>Monster </a:t>
            </a:r>
            <a:r>
              <a:rPr lang="de-DE" sz="1100" dirty="0">
                <a:solidFill>
                  <a:srgbClr val="000000"/>
                </a:solidFill>
                <a:latin typeface="Consolas" pitchFamily="49" charset="0"/>
              </a:rPr>
              <a:t>{</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numberTeeth</a:t>
            </a:r>
            <a:r>
              <a:rPr lang="de-DE" sz="1100" dirty="0" smtClean="0">
                <a:solidFill>
                  <a:srgbClr val="000000"/>
                </a:solidFill>
                <a:latin typeface="Consolas" pitchFamily="49" charset="0"/>
              </a:rPr>
              <a:t> </a:t>
            </a:r>
            <a:r>
              <a:rPr lang="de-DE" sz="1100" dirty="0">
                <a:solidFill>
                  <a:srgbClr val="000000"/>
                </a:solidFill>
                <a:latin typeface="Consolas" pitchFamily="49" charset="0"/>
              </a:rPr>
              <a:t>= 200;</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dirty="0">
                <a:solidFill>
                  <a:srgbClr val="000000"/>
                </a:solidFill>
                <a:latin typeface="Consolas" pitchFamily="49" charset="0"/>
              </a:rPr>
              <a:t>String </a:t>
            </a:r>
            <a:r>
              <a:rPr lang="de-DE" sz="1100" dirty="0" err="1">
                <a:solidFill>
                  <a:srgbClr val="0000C0"/>
                </a:solidFill>
                <a:latin typeface="Consolas" pitchFamily="49" charset="0"/>
              </a:rPr>
              <a:t>name</a:t>
            </a:r>
            <a:r>
              <a:rPr lang="de-DE" sz="1100" dirty="0">
                <a:solidFill>
                  <a:srgbClr val="000000"/>
                </a:solidFill>
                <a:latin typeface="Consolas" pitchFamily="49" charset="0"/>
              </a:rPr>
              <a:t>;</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   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Grarrar</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monster.chew</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monster.flirt</a:t>
            </a:r>
            <a:r>
              <a:rPr lang="de-DE" sz="1100" dirty="0" smtClean="0">
                <a:solidFill>
                  <a:srgbClr val="000000"/>
                </a:solidFill>
                <a:latin typeface="Consolas" pitchFamily="49" charset="0"/>
              </a:rPr>
              <a:t>(</a:t>
            </a:r>
            <a:r>
              <a:rPr lang="de-DE" sz="1100" b="1" dirty="0" err="1" smtClean="0">
                <a:solidFill>
                  <a:srgbClr val="7F0055"/>
                </a:solidFill>
                <a:latin typeface="Consolas" pitchFamily="49" charset="0"/>
              </a:rPr>
              <a:t>new</a:t>
            </a:r>
            <a:r>
              <a:rPr lang="de-DE" sz="1100" b="1" dirty="0" smtClean="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Buuuuuhhh</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(String </a:t>
            </a:r>
            <a:r>
              <a:rPr lang="de-DE" sz="1100" dirty="0" err="1">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this</a:t>
            </a:r>
            <a:r>
              <a:rPr lang="de-DE" sz="1100" b="1"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soundVolume</a:t>
            </a:r>
            <a:r>
              <a:rPr lang="de-DE" sz="1100" dirty="0" smtClean="0">
                <a:solidFill>
                  <a:srgbClr val="000000"/>
                </a:solidFill>
                <a:latin typeface="Consolas" pitchFamily="49" charset="0"/>
              </a:rPr>
              <a:t> </a:t>
            </a:r>
            <a:r>
              <a:rPr lang="de-DE" sz="1100" dirty="0">
                <a:solidFill>
                  <a:srgbClr val="000000"/>
                </a:solidFill>
                <a:latin typeface="Consolas" pitchFamily="49" charset="0"/>
              </a:rPr>
              <a:t>= 5;</a:t>
            </a:r>
          </a:p>
          <a:p>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scream</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"AAHHHHHHHHAAAA!!!</a:t>
            </a:r>
            <a:r>
              <a:rPr lang="de-DE" sz="1100" dirty="0" smtClean="0">
                <a:solidFill>
                  <a:srgbClr val="2A00FF"/>
                </a:solidFill>
                <a:latin typeface="Consolas" pitchFamily="49" charset="0"/>
              </a:rPr>
              <a:t>111"</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b="1" dirty="0">
                <a:solidFill>
                  <a:srgbClr val="7F0055"/>
                </a:solidFill>
                <a:latin typeface="Consolas" pitchFamily="49" charset="0"/>
              </a:rPr>
              <a:t>this</a:t>
            </a:r>
            <a:r>
              <a:rPr lang="de-DE" sz="1100"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scream</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nn-NO" sz="1100" b="1" dirty="0">
                <a:solidFill>
                  <a:srgbClr val="7F0055"/>
                </a:solidFill>
                <a:latin typeface="Consolas" pitchFamily="49" charset="0"/>
              </a:rPr>
              <a:t>    for</a:t>
            </a:r>
            <a:r>
              <a:rPr lang="nn-NO" sz="1100" b="1" dirty="0">
                <a:solidFill>
                  <a:srgbClr val="000000"/>
                </a:solidFill>
                <a:latin typeface="Consolas" pitchFamily="49" charset="0"/>
              </a:rPr>
              <a:t> (</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de-DE" sz="1100" dirty="0" err="1">
                <a:solidFill>
                  <a:srgbClr val="000000"/>
                </a:solidFill>
                <a:latin typeface="Consolas" pitchFamily="49" charset="0"/>
              </a:rPr>
              <a:t>soundVolume</a:t>
            </a:r>
            <a:r>
              <a:rPr lang="nn-NO" sz="1100" dirty="0" smtClean="0">
                <a:solidFill>
                  <a:srgbClr val="000000"/>
                </a:solidFill>
                <a:latin typeface="Consolas" pitchFamily="49" charset="0"/>
              </a:rPr>
              <a:t>; </a:t>
            </a:r>
            <a:r>
              <a:rPr lang="nn-NO" sz="1100" dirty="0">
                <a:solidFill>
                  <a:srgbClr val="000000"/>
                </a:solidFill>
                <a:latin typeface="Consolas" pitchFamily="49" charset="0"/>
              </a:rPr>
              <a:t>i++)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p:txBody>
      </p:sp>
      <p:sp>
        <p:nvSpPr>
          <p:cNvPr id="88068" name="Rechteck 6"/>
          <p:cNvSpPr>
            <a:spLocks noChangeArrowheads="1"/>
          </p:cNvSpPr>
          <p:nvPr/>
        </p:nvSpPr>
        <p:spPr bwMode="auto">
          <a:xfrm>
            <a:off x="6229837" y="2762102"/>
            <a:ext cx="4572000" cy="2124075"/>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chew</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nn-NO" sz="1100" b="1" dirty="0">
                <a:solidFill>
                  <a:srgbClr val="7F0055"/>
                </a:solidFill>
                <a:latin typeface="Consolas" pitchFamily="49" charset="0"/>
              </a:rPr>
              <a:t>  for</a:t>
            </a:r>
            <a:r>
              <a:rPr lang="nn-NO" sz="1100" b="1" dirty="0">
                <a:solidFill>
                  <a:srgbClr val="000000"/>
                </a:solidFill>
                <a:latin typeface="Consolas" pitchFamily="49" charset="0"/>
              </a:rPr>
              <a:t>(</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nn-NO" sz="1100" b="1" dirty="0" smtClean="0">
                <a:solidFill>
                  <a:srgbClr val="7F0055"/>
                </a:solidFill>
                <a:latin typeface="Consolas" pitchFamily="49" charset="0"/>
              </a:rPr>
              <a:t>this</a:t>
            </a:r>
            <a:r>
              <a:rPr lang="nn-NO" sz="1100" dirty="0" smtClean="0">
                <a:solidFill>
                  <a:srgbClr val="000000"/>
                </a:solidFill>
                <a:latin typeface="Consolas" pitchFamily="49" charset="0"/>
              </a:rPr>
              <a:t>.</a:t>
            </a:r>
            <a:r>
              <a:rPr lang="de-DE" sz="1100" dirty="0" err="1" smtClean="0">
                <a:solidFill>
                  <a:srgbClr val="0000C0"/>
                </a:solidFill>
                <a:latin typeface="Consolas" pitchFamily="49" charset="0"/>
              </a:rPr>
              <a:t>numberTeeth</a:t>
            </a:r>
            <a:r>
              <a:rPr lang="nn-NO" sz="1100" dirty="0" smtClean="0">
                <a:solidFill>
                  <a:srgbClr val="000000"/>
                </a:solidFill>
                <a:latin typeface="Consolas" pitchFamily="49" charset="0"/>
              </a:rPr>
              <a:t> </a:t>
            </a:r>
            <a:r>
              <a:rPr lang="nn-NO" sz="1100" dirty="0">
                <a:solidFill>
                  <a:srgbClr val="000000"/>
                </a:solidFill>
                <a:latin typeface="Consolas" pitchFamily="49" charset="0"/>
              </a:rPr>
              <a:t>/ 4; i++)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"Grind"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i="1"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a:t>
            </a:r>
          </a:p>
          <a:p>
            <a:endParaRPr lang="de-DE" sz="1100" b="1" dirty="0">
              <a:solidFill>
                <a:srgbClr val="7F0055"/>
              </a:solidFill>
              <a:latin typeface="Consolas" pitchFamily="49" charset="0"/>
            </a:endParaRPr>
          </a:p>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flirt</a:t>
            </a:r>
            <a:r>
              <a:rPr lang="de-DE" sz="1100" dirty="0" smtClean="0">
                <a:solidFill>
                  <a:srgbClr val="000000"/>
                </a:solidFill>
                <a:latin typeface="Consolas" pitchFamily="49" charset="0"/>
              </a:rPr>
              <a:t>(Monster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r>
              <a:rPr lang="de-DE" sz="1100" dirty="0">
                <a:solidFill>
                  <a:srgbClr val="000000"/>
                </a:solidFill>
                <a:latin typeface="Consolas" pitchFamily="49" charset="0"/>
              </a:rPr>
              <a:t>}</a:t>
            </a:r>
            <a:endParaRPr lang="de-DE" dirty="0">
              <a:latin typeface="Calibri" pitchFamily="34" charset="0"/>
            </a:endParaRPr>
          </a:p>
        </p:txBody>
      </p:sp>
      <p:sp>
        <p:nvSpPr>
          <p:cNvPr id="8" name="Ellipse 7"/>
          <p:cNvSpPr/>
          <p:nvPr/>
        </p:nvSpPr>
        <p:spPr>
          <a:xfrm>
            <a:off x="3788262" y="27621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9" name="Ellipse 8"/>
          <p:cNvSpPr/>
          <p:nvPr/>
        </p:nvSpPr>
        <p:spPr>
          <a:xfrm>
            <a:off x="4356587" y="2774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10" name="Ellipse 9"/>
          <p:cNvSpPr/>
          <p:nvPr/>
        </p:nvSpPr>
        <p:spPr>
          <a:xfrm>
            <a:off x="3492987" y="2973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11" name="Ellipse 10"/>
          <p:cNvSpPr/>
          <p:nvPr/>
        </p:nvSpPr>
        <p:spPr>
          <a:xfrm>
            <a:off x="3548549" y="3409801"/>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12" name="Ellipse 11"/>
          <p:cNvSpPr/>
          <p:nvPr/>
        </p:nvSpPr>
        <p:spPr>
          <a:xfrm>
            <a:off x="5761524" y="3409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5</a:t>
            </a:r>
          </a:p>
        </p:txBody>
      </p:sp>
      <p:sp>
        <p:nvSpPr>
          <p:cNvPr id="13" name="Ellipse 12"/>
          <p:cNvSpPr/>
          <p:nvPr/>
        </p:nvSpPr>
        <p:spPr>
          <a:xfrm>
            <a:off x="3993049" y="3608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6</a:t>
            </a:r>
          </a:p>
        </p:txBody>
      </p:sp>
      <p:sp>
        <p:nvSpPr>
          <p:cNvPr id="14" name="Ellipse 13"/>
          <p:cNvSpPr/>
          <p:nvPr/>
        </p:nvSpPr>
        <p:spPr>
          <a:xfrm>
            <a:off x="3548549" y="3824138"/>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7</a:t>
            </a:r>
          </a:p>
        </p:txBody>
      </p:sp>
      <p:sp>
        <p:nvSpPr>
          <p:cNvPr id="15" name="Ellipse 14"/>
          <p:cNvSpPr/>
          <p:nvPr/>
        </p:nvSpPr>
        <p:spPr>
          <a:xfrm>
            <a:off x="3277087" y="4040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8</a:t>
            </a:r>
          </a:p>
        </p:txBody>
      </p:sp>
      <p:sp>
        <p:nvSpPr>
          <p:cNvPr id="16" name="Ellipse 15"/>
          <p:cNvSpPr/>
          <p:nvPr/>
        </p:nvSpPr>
        <p:spPr>
          <a:xfrm>
            <a:off x="5437674" y="40575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9</a:t>
            </a:r>
          </a:p>
        </p:txBody>
      </p:sp>
      <p:grpSp>
        <p:nvGrpSpPr>
          <p:cNvPr id="88078" name="Gruppieren 24"/>
          <p:cNvGrpSpPr>
            <a:grpSpLocks/>
          </p:cNvGrpSpPr>
          <p:nvPr/>
        </p:nvGrpSpPr>
        <p:grpSpPr bwMode="auto">
          <a:xfrm>
            <a:off x="3437425" y="4562326"/>
            <a:ext cx="315913" cy="246062"/>
            <a:chOff x="5523080" y="5869935"/>
            <a:chExt cx="316112" cy="246221"/>
          </a:xfrm>
        </p:grpSpPr>
        <p:sp>
          <p:nvSpPr>
            <p:cNvPr id="17" name="Ellipse 16"/>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100" name="Rechteck 2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10</a:t>
              </a:r>
            </a:p>
          </p:txBody>
        </p:sp>
      </p:grpSp>
      <p:grpSp>
        <p:nvGrpSpPr>
          <p:cNvPr id="88079" name="Gruppieren 25"/>
          <p:cNvGrpSpPr>
            <a:grpSpLocks/>
          </p:cNvGrpSpPr>
          <p:nvPr/>
        </p:nvGrpSpPr>
        <p:grpSpPr bwMode="auto">
          <a:xfrm>
            <a:off x="3607287" y="5237014"/>
            <a:ext cx="315912" cy="246063"/>
            <a:chOff x="5523080" y="5869935"/>
            <a:chExt cx="316112" cy="246221"/>
          </a:xfrm>
        </p:grpSpPr>
        <p:sp>
          <p:nvSpPr>
            <p:cNvPr id="27" name="Ellipse 26"/>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8" name="Rechteck 27"/>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12</a:t>
              </a:r>
            </a:p>
          </p:txBody>
        </p:sp>
      </p:grpSp>
      <p:grpSp>
        <p:nvGrpSpPr>
          <p:cNvPr id="88080" name="Gruppieren 28"/>
          <p:cNvGrpSpPr>
            <a:grpSpLocks/>
          </p:cNvGrpSpPr>
          <p:nvPr/>
        </p:nvGrpSpPr>
        <p:grpSpPr bwMode="auto">
          <a:xfrm>
            <a:off x="3013562" y="5475139"/>
            <a:ext cx="317500" cy="246063"/>
            <a:chOff x="5523080" y="5869935"/>
            <a:chExt cx="316112" cy="246221"/>
          </a:xfrm>
        </p:grpSpPr>
        <p:sp>
          <p:nvSpPr>
            <p:cNvPr id="30" name="Ellipse 29"/>
            <p:cNvSpPr/>
            <p:nvPr/>
          </p:nvSpPr>
          <p:spPr>
            <a:xfrm>
              <a:off x="5579980" y="5877878"/>
              <a:ext cx="2165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6" name="Rechteck 30"/>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13</a:t>
              </a:r>
            </a:p>
          </p:txBody>
        </p:sp>
      </p:grpSp>
      <p:grpSp>
        <p:nvGrpSpPr>
          <p:cNvPr id="88081" name="Gruppieren 31"/>
          <p:cNvGrpSpPr>
            <a:grpSpLocks/>
          </p:cNvGrpSpPr>
          <p:nvPr/>
        </p:nvGrpSpPr>
        <p:grpSpPr bwMode="auto">
          <a:xfrm>
            <a:off x="5566262" y="5484664"/>
            <a:ext cx="315912" cy="246063"/>
            <a:chOff x="5523080" y="5869935"/>
            <a:chExt cx="316112" cy="246221"/>
          </a:xfrm>
        </p:grpSpPr>
        <p:sp>
          <p:nvSpPr>
            <p:cNvPr id="33" name="Ellipse 32"/>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4" name="Rechteck 3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14</a:t>
              </a:r>
            </a:p>
          </p:txBody>
        </p:sp>
      </p:grpSp>
      <p:grpSp>
        <p:nvGrpSpPr>
          <p:cNvPr id="88082" name="Gruppieren 34"/>
          <p:cNvGrpSpPr>
            <a:grpSpLocks/>
          </p:cNvGrpSpPr>
          <p:nvPr/>
        </p:nvGrpSpPr>
        <p:grpSpPr bwMode="auto">
          <a:xfrm>
            <a:off x="2800837" y="5816451"/>
            <a:ext cx="315912" cy="246062"/>
            <a:chOff x="5523080" y="5869935"/>
            <a:chExt cx="316112" cy="246221"/>
          </a:xfrm>
        </p:grpSpPr>
        <p:sp>
          <p:nvSpPr>
            <p:cNvPr id="36" name="Ellipse 35"/>
            <p:cNvSpPr/>
            <p:nvPr/>
          </p:nvSpPr>
          <p:spPr>
            <a:xfrm>
              <a:off x="5580266" y="5877877"/>
              <a:ext cx="216037"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2" name="Rechteck 36"/>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15</a:t>
              </a:r>
            </a:p>
          </p:txBody>
        </p:sp>
      </p:grpSp>
      <p:grpSp>
        <p:nvGrpSpPr>
          <p:cNvPr id="88083" name="Gruppieren 37"/>
          <p:cNvGrpSpPr>
            <a:grpSpLocks/>
          </p:cNvGrpSpPr>
          <p:nvPr/>
        </p:nvGrpSpPr>
        <p:grpSpPr bwMode="auto">
          <a:xfrm>
            <a:off x="8447575" y="3189139"/>
            <a:ext cx="315913" cy="246063"/>
            <a:chOff x="5523080" y="5869935"/>
            <a:chExt cx="316112" cy="246221"/>
          </a:xfrm>
        </p:grpSpPr>
        <p:sp>
          <p:nvSpPr>
            <p:cNvPr id="39" name="Ellipse 38"/>
            <p:cNvSpPr/>
            <p:nvPr/>
          </p:nvSpPr>
          <p:spPr>
            <a:xfrm>
              <a:off x="5580266" y="5877878"/>
              <a:ext cx="2160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0" name="Rechteck 39"/>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16</a:t>
              </a:r>
            </a:p>
          </p:txBody>
        </p:sp>
      </p:grpSp>
      <p:grpSp>
        <p:nvGrpSpPr>
          <p:cNvPr id="88084" name="Gruppieren 40"/>
          <p:cNvGrpSpPr>
            <a:grpSpLocks/>
          </p:cNvGrpSpPr>
          <p:nvPr/>
        </p:nvGrpSpPr>
        <p:grpSpPr bwMode="auto">
          <a:xfrm>
            <a:off x="3196125" y="5229076"/>
            <a:ext cx="315913" cy="246062"/>
            <a:chOff x="5523080" y="5869935"/>
            <a:chExt cx="316112" cy="246221"/>
          </a:xfrm>
        </p:grpSpPr>
        <p:sp>
          <p:nvSpPr>
            <p:cNvPr id="42" name="Ellipse 41"/>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88" name="Rechteck 42"/>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11</a:t>
              </a:r>
            </a:p>
          </p:txBody>
        </p:sp>
      </p:grpSp>
      <p:sp>
        <p:nvSpPr>
          <p:cNvPr id="45" name="Rechteck 44"/>
          <p:cNvSpPr>
            <a:spLocks noChangeArrowheads="1"/>
          </p:cNvSpPr>
          <p:nvPr/>
        </p:nvSpPr>
        <p:spPr bwMode="auto">
          <a:xfrm>
            <a:off x="9798537" y="4465488"/>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Inhaltsplatzhalter 2"/>
          <p:cNvSpPr>
            <a:spLocks noGrp="1"/>
          </p:cNvSpPr>
          <p:nvPr>
            <p:ph idx="1"/>
          </p:nvPr>
        </p:nvSpPr>
        <p:spPr/>
        <p:txBody>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memory</a:t>
            </a:r>
            <a:r>
              <a:rPr lang="de-DE" dirty="0" smtClean="0"/>
              <a:t> in </a:t>
            </a:r>
            <a:r>
              <a:rPr lang="de-DE" dirty="0" err="1" smtClean="0"/>
              <a:t>the</a:t>
            </a:r>
            <a:r>
              <a:rPr lang="de-DE" dirty="0" smtClean="0"/>
              <a:t> Java Virtual </a:t>
            </a:r>
            <a:r>
              <a:rPr lang="de-DE" dirty="0" err="1" smtClean="0"/>
              <a:t>Machine</a:t>
            </a:r>
            <a:endParaRPr lang="de-DE" dirty="0" smtClean="0"/>
          </a:p>
          <a:p>
            <a:pPr lvl="1"/>
            <a:r>
              <a:rPr lang="de-DE" dirty="0" smtClean="0"/>
              <a:t>Heap </a:t>
            </a:r>
            <a:r>
              <a:rPr lang="de-DE" dirty="0" err="1" smtClean="0"/>
              <a:t>stores</a:t>
            </a:r>
            <a:r>
              <a:rPr lang="de-DE" dirty="0" smtClean="0"/>
              <a:t> all </a:t>
            </a:r>
            <a:r>
              <a:rPr lang="de-DE" dirty="0" err="1" smtClean="0"/>
              <a:t>objects</a:t>
            </a:r>
            <a:r>
              <a:rPr lang="de-DE" dirty="0" smtClean="0"/>
              <a:t> (i.e., </a:t>
            </a:r>
            <a:r>
              <a:rPr lang="de-DE" dirty="0" err="1" smtClean="0"/>
              <a:t>instances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a:t>
            </a:r>
          </a:p>
          <a:p>
            <a:pPr lvl="1"/>
            <a:r>
              <a:rPr lang="de-DE" dirty="0" smtClean="0"/>
              <a:t>Stack </a:t>
            </a:r>
            <a:r>
              <a:rPr lang="de-DE" dirty="0" err="1" smtClean="0"/>
              <a:t>stores</a:t>
            </a:r>
            <a:r>
              <a:rPr lang="de-DE" dirty="0" smtClean="0"/>
              <a:t> primitive </a:t>
            </a:r>
            <a:r>
              <a:rPr lang="de-DE" dirty="0" err="1" smtClean="0"/>
              <a:t>types</a:t>
            </a:r>
            <a:r>
              <a:rPr lang="de-DE" dirty="0" smtClean="0"/>
              <a:t>, </a:t>
            </a:r>
            <a:r>
              <a:rPr lang="de-DE" dirty="0" err="1" smtClean="0"/>
              <a:t>methods</a:t>
            </a:r>
            <a:r>
              <a:rPr lang="de-DE" dirty="0" smtClean="0"/>
              <a:t> </a:t>
            </a:r>
            <a:r>
              <a:rPr lang="de-DE" dirty="0" err="1" smtClean="0"/>
              <a:t>calls</a:t>
            </a:r>
            <a:r>
              <a:rPr lang="de-DE" dirty="0" smtClean="0"/>
              <a:t>, etc.</a:t>
            </a:r>
          </a:p>
          <a:p>
            <a:r>
              <a:rPr lang="de-DE" dirty="0" smtClean="0"/>
              <a:t>The </a:t>
            </a:r>
            <a:r>
              <a:rPr lang="de-DE" dirty="0" err="1" smtClean="0"/>
              <a:t>stack</a:t>
            </a:r>
            <a:r>
              <a:rPr lang="de-DE" dirty="0" smtClean="0"/>
              <a:t> </a:t>
            </a:r>
            <a:r>
              <a:rPr lang="de-DE" dirty="0" err="1" smtClean="0"/>
              <a:t>is</a:t>
            </a:r>
            <a:r>
              <a:rPr lang="de-DE" dirty="0" smtClean="0"/>
              <a:t> </a:t>
            </a:r>
            <a:r>
              <a:rPr lang="de-DE" dirty="0" err="1" smtClean="0"/>
              <a:t>constructed</a:t>
            </a:r>
            <a:r>
              <a:rPr lang="de-DE" dirty="0" smtClean="0"/>
              <a:t> </a:t>
            </a:r>
            <a:r>
              <a:rPr lang="de-DE" dirty="0" err="1" smtClean="0"/>
              <a:t>with</a:t>
            </a:r>
            <a:r>
              <a:rPr lang="de-DE" dirty="0" smtClean="0"/>
              <a:t> </a:t>
            </a:r>
            <a:r>
              <a:rPr lang="de-DE" dirty="0" err="1" smtClean="0"/>
              <a:t>every</a:t>
            </a:r>
            <a:r>
              <a:rPr lang="de-DE" dirty="0" smtClean="0"/>
              <a:t> </a:t>
            </a:r>
            <a:r>
              <a:rPr lang="de-DE" dirty="0" err="1" smtClean="0"/>
              <a:t>method</a:t>
            </a:r>
            <a:r>
              <a:rPr lang="de-DE" dirty="0" smtClean="0"/>
              <a:t> </a:t>
            </a:r>
            <a:r>
              <a:rPr lang="de-DE" dirty="0" err="1" smtClean="0"/>
              <a:t>call</a:t>
            </a:r>
            <a:r>
              <a:rPr lang="de-DE" dirty="0" smtClean="0"/>
              <a:t> und de-</a:t>
            </a:r>
            <a:r>
              <a:rPr lang="de-DE" dirty="0" err="1" smtClean="0"/>
              <a:t>constructed</a:t>
            </a:r>
            <a:r>
              <a:rPr lang="de-DE" dirty="0" smtClean="0"/>
              <a:t> </a:t>
            </a:r>
            <a:r>
              <a:rPr lang="de-DE" dirty="0" err="1" smtClean="0"/>
              <a:t>with</a:t>
            </a:r>
            <a:r>
              <a:rPr lang="de-DE" dirty="0" smtClean="0"/>
              <a:t> </a:t>
            </a:r>
            <a:r>
              <a:rPr lang="de-DE" dirty="0" err="1" smtClean="0"/>
              <a:t>completed</a:t>
            </a:r>
            <a:r>
              <a:rPr lang="de-DE" dirty="0" smtClean="0"/>
              <a:t> </a:t>
            </a:r>
            <a:r>
              <a:rPr lang="de-DE" dirty="0" err="1" smtClean="0"/>
              <a:t>methods</a:t>
            </a:r>
            <a:endParaRPr lang="de-DE" dirty="0" smtClean="0"/>
          </a:p>
          <a:p>
            <a:r>
              <a:rPr lang="de-DE" dirty="0" smtClean="0"/>
              <a:t>Variables </a:t>
            </a:r>
            <a:r>
              <a:rPr lang="de-DE" dirty="0" err="1" smtClean="0"/>
              <a:t>of</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pointers</a:t>
            </a:r>
            <a:r>
              <a:rPr lang="de-DE" dirty="0" smtClean="0"/>
              <a:t>) </a:t>
            </a:r>
            <a:r>
              <a:rPr lang="de-DE" dirty="0" err="1" smtClean="0"/>
              <a:t>to</a:t>
            </a:r>
            <a:r>
              <a:rPr lang="de-DE" dirty="0" smtClean="0"/>
              <a:t> </a:t>
            </a:r>
            <a:r>
              <a:rPr lang="de-DE" dirty="0" err="1" smtClean="0"/>
              <a:t>memory</a:t>
            </a:r>
            <a:r>
              <a:rPr lang="de-DE" dirty="0" smtClean="0"/>
              <a:t> </a:t>
            </a:r>
            <a:r>
              <a:rPr lang="de-DE" dirty="0" err="1" smtClean="0"/>
              <a:t>address</a:t>
            </a:r>
            <a:r>
              <a:rPr lang="de-DE" dirty="0" smtClean="0"/>
              <a:t> </a:t>
            </a:r>
            <a:r>
              <a:rPr lang="de-DE" dirty="0" err="1" smtClean="0"/>
              <a:t>of</a:t>
            </a:r>
            <a:r>
              <a:rPr lang="de-DE" dirty="0" smtClean="0"/>
              <a:t> </a:t>
            </a:r>
            <a:r>
              <a:rPr lang="de-DE" dirty="0" err="1" smtClean="0"/>
              <a:t>the</a:t>
            </a:r>
            <a:r>
              <a:rPr lang="de-DE" dirty="0" smtClean="0"/>
              <a:t> </a:t>
            </a:r>
            <a:r>
              <a:rPr lang="de-DE" dirty="0" err="1" smtClean="0"/>
              <a:t>object</a:t>
            </a:r>
            <a:r>
              <a:rPr lang="de-DE" dirty="0" smtClean="0"/>
              <a:t> in </a:t>
            </a:r>
            <a:r>
              <a:rPr lang="de-DE" dirty="0" err="1" smtClean="0"/>
              <a:t>the</a:t>
            </a:r>
            <a:r>
              <a:rPr lang="de-DE" dirty="0" smtClean="0"/>
              <a:t> </a:t>
            </a:r>
            <a:r>
              <a:rPr lang="de-DE" dirty="0" err="1" smtClean="0"/>
              <a:t>heap</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38</a:t>
            </a:fld>
            <a:endParaRPr lang="de-DE"/>
          </a:p>
        </p:txBody>
      </p:sp>
      <p:sp>
        <p:nvSpPr>
          <p:cNvPr id="90113" name="Titel 1"/>
          <p:cNvSpPr>
            <a:spLocks noGrp="1"/>
          </p:cNvSpPr>
          <p:nvPr>
            <p:ph type="title"/>
          </p:nvPr>
        </p:nvSpPr>
        <p:spPr/>
        <p:txBody>
          <a:bodyPr/>
          <a:lstStyle/>
          <a:p>
            <a:r>
              <a:rPr lang="de-DE" dirty="0" smtClean="0"/>
              <a:t>Take </a:t>
            </a:r>
            <a:r>
              <a:rPr lang="de-DE" dirty="0" err="1" smtClean="0"/>
              <a:t>Aways</a:t>
            </a:r>
            <a:r>
              <a:rPr lang="de-DE" dirty="0" smtClean="0"/>
              <a:t> I</a:t>
            </a:r>
            <a:endParaRPr lang="de-D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Inhaltsplatzhalter 2"/>
          <p:cNvSpPr>
            <a:spLocks noGrp="1"/>
          </p:cNvSpPr>
          <p:nvPr>
            <p:ph idx="1"/>
          </p:nvPr>
        </p:nvSpPr>
        <p:spPr/>
        <p:txBody>
          <a:bodyPr>
            <a:normAutofit/>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ways</a:t>
            </a:r>
            <a:r>
              <a:rPr lang="de-DE" dirty="0" smtClean="0"/>
              <a:t> </a:t>
            </a:r>
            <a:r>
              <a:rPr lang="de-DE" dirty="0" err="1" smtClean="0"/>
              <a:t>of</a:t>
            </a:r>
            <a:r>
              <a:rPr lang="de-DE" dirty="0" smtClean="0"/>
              <a:t> </a:t>
            </a:r>
            <a:r>
              <a:rPr lang="de-DE" dirty="0" err="1" smtClean="0"/>
              <a:t>parameters</a:t>
            </a:r>
            <a:r>
              <a:rPr lang="de-DE" dirty="0" smtClean="0"/>
              <a:t> </a:t>
            </a:r>
            <a:r>
              <a:rPr lang="de-DE" dirty="0" err="1" smtClean="0"/>
              <a:t>passing</a:t>
            </a:r>
            <a:endParaRPr lang="de-DE" dirty="0" smtClean="0"/>
          </a:p>
          <a:p>
            <a:pPr lvl="1"/>
            <a:r>
              <a:rPr lang="de-DE" dirty="0" smtClean="0"/>
              <a:t>Call </a:t>
            </a:r>
            <a:r>
              <a:rPr lang="de-DE" dirty="0" err="1" smtClean="0"/>
              <a:t>by</a:t>
            </a:r>
            <a:r>
              <a:rPr lang="de-DE" dirty="0" smtClean="0"/>
              <a:t> </a:t>
            </a:r>
            <a:r>
              <a:rPr lang="de-DE" dirty="0" err="1" smtClean="0"/>
              <a:t>values</a:t>
            </a:r>
            <a:r>
              <a:rPr lang="de-DE" dirty="0" smtClean="0"/>
              <a:t> </a:t>
            </a:r>
            <a:r>
              <a:rPr lang="de-DE" dirty="0" err="1" smtClean="0"/>
              <a:t>passes</a:t>
            </a:r>
            <a:r>
              <a:rPr lang="de-DE" dirty="0" smtClean="0"/>
              <a:t> </a:t>
            </a:r>
            <a:r>
              <a:rPr lang="de-DE" dirty="0" err="1" smtClean="0"/>
              <a:t>the</a:t>
            </a:r>
            <a:r>
              <a:rPr lang="de-DE" dirty="0" smtClean="0"/>
              <a:t> </a:t>
            </a:r>
            <a:r>
              <a:rPr lang="de-DE" dirty="0" err="1" smtClean="0"/>
              <a:t>value</a:t>
            </a:r>
            <a:endParaRPr lang="de-DE" dirty="0" smtClean="0"/>
          </a:p>
          <a:p>
            <a:pPr lvl="1"/>
            <a:r>
              <a:rPr lang="de-DE" dirty="0" smtClean="0"/>
              <a:t>Call </a:t>
            </a:r>
            <a:r>
              <a:rPr lang="de-DE" dirty="0" err="1" smtClean="0"/>
              <a:t>by</a:t>
            </a:r>
            <a:r>
              <a:rPr lang="de-DE" dirty="0" smtClean="0"/>
              <a:t> </a:t>
            </a:r>
            <a:r>
              <a:rPr lang="de-DE" dirty="0" err="1" smtClean="0"/>
              <a:t>reference</a:t>
            </a:r>
            <a:r>
              <a:rPr lang="de-DE" dirty="0" smtClean="0"/>
              <a:t> </a:t>
            </a:r>
            <a:r>
              <a:rPr lang="de-DE" dirty="0" err="1" smtClean="0"/>
              <a:t>passes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to</a:t>
            </a:r>
            <a:r>
              <a:rPr lang="de-DE" dirty="0" smtClean="0"/>
              <a:t> </a:t>
            </a:r>
            <a:r>
              <a:rPr lang="de-DE" dirty="0" err="1" smtClean="0"/>
              <a:t>the</a:t>
            </a:r>
            <a:r>
              <a:rPr lang="de-DE" dirty="0" smtClean="0"/>
              <a:t> </a:t>
            </a:r>
            <a:r>
              <a:rPr lang="de-DE" dirty="0" err="1" smtClean="0"/>
              <a:t>value</a:t>
            </a:r>
            <a:endParaRPr lang="de-DE" dirty="0" smtClean="0"/>
          </a:p>
          <a:p>
            <a:endParaRPr lang="de-DE" dirty="0"/>
          </a:p>
          <a:p>
            <a:r>
              <a:rPr lang="de-DE" dirty="0" smtClean="0"/>
              <a:t>Java </a:t>
            </a:r>
            <a:r>
              <a:rPr lang="de-DE" dirty="0" err="1" smtClean="0"/>
              <a:t>only</a:t>
            </a:r>
            <a:r>
              <a:rPr lang="de-DE" dirty="0" smtClean="0"/>
              <a:t> </a:t>
            </a:r>
            <a:r>
              <a:rPr lang="de-DE" dirty="0" err="1" smtClean="0"/>
              <a:t>uses</a:t>
            </a:r>
            <a:r>
              <a:rPr lang="de-DE" dirty="0" smtClean="0"/>
              <a:t> </a:t>
            </a:r>
            <a:r>
              <a:rPr lang="de-DE" dirty="0" err="1" smtClean="0"/>
              <a:t>call</a:t>
            </a:r>
            <a:r>
              <a:rPr lang="de-DE" dirty="0" smtClean="0"/>
              <a:t> </a:t>
            </a:r>
            <a:r>
              <a:rPr lang="de-DE" dirty="0" err="1" smtClean="0"/>
              <a:t>by</a:t>
            </a:r>
            <a:r>
              <a:rPr lang="de-DE" dirty="0" smtClean="0"/>
              <a:t> </a:t>
            </a:r>
            <a:r>
              <a:rPr lang="de-DE" dirty="0" err="1" smtClean="0"/>
              <a:t>value</a:t>
            </a:r>
            <a:r>
              <a:rPr lang="de-DE" dirty="0" smtClean="0"/>
              <a:t>, but </a:t>
            </a:r>
            <a:r>
              <a:rPr lang="de-DE" dirty="0" err="1" smtClean="0"/>
              <a:t>with</a:t>
            </a:r>
            <a:r>
              <a:rPr lang="de-DE" dirty="0" smtClean="0"/>
              <a:t> </a:t>
            </a:r>
            <a:r>
              <a:rPr lang="de-DE" dirty="0" err="1" smtClean="0"/>
              <a:t>references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is</a:t>
            </a:r>
            <a:r>
              <a:rPr lang="de-DE" dirty="0" smtClean="0"/>
              <a:t> </a:t>
            </a:r>
            <a:r>
              <a:rPr lang="de-DE" dirty="0" err="1" smtClean="0"/>
              <a:t>copied</a:t>
            </a:r>
            <a:endParaRPr lang="de-DE" dirty="0"/>
          </a:p>
          <a:p>
            <a:endParaRPr lang="de-DE" dirty="0"/>
          </a:p>
          <a:p>
            <a:r>
              <a:rPr lang="de-DE" dirty="0" smtClean="0"/>
              <a:t>Objects </a:t>
            </a:r>
            <a:r>
              <a:rPr lang="de-DE" dirty="0" err="1" smtClean="0"/>
              <a:t>can</a:t>
            </a:r>
            <a:r>
              <a:rPr lang="de-DE" dirty="0" smtClean="0"/>
              <a:t> </a:t>
            </a:r>
            <a:r>
              <a:rPr lang="de-DE" dirty="0" err="1" smtClean="0"/>
              <a:t>be</a:t>
            </a:r>
            <a:r>
              <a:rPr lang="de-DE" dirty="0" smtClean="0"/>
              <a:t> </a:t>
            </a:r>
            <a:r>
              <a:rPr lang="de-DE" dirty="0" err="1" smtClean="0"/>
              <a:t>copied</a:t>
            </a:r>
            <a:r>
              <a:rPr lang="de-DE" dirty="0" smtClean="0"/>
              <a:t> via </a:t>
            </a:r>
            <a:r>
              <a:rPr lang="de-DE" dirty="0" err="1" smtClean="0"/>
              <a:t>cloning</a:t>
            </a:r>
            <a:endParaRPr lang="de-DE" dirty="0" smtClean="0"/>
          </a:p>
          <a:p>
            <a:pPr lvl="1"/>
            <a:r>
              <a:rPr lang="de-DE" dirty="0" err="1" smtClean="0"/>
              <a:t>Shallow</a:t>
            </a:r>
            <a:r>
              <a:rPr lang="de-DE" dirty="0" smtClean="0"/>
              <a:t> </a:t>
            </a:r>
            <a:r>
              <a:rPr lang="de-DE" dirty="0" err="1"/>
              <a:t>Copy</a:t>
            </a:r>
            <a:r>
              <a:rPr lang="de-DE" dirty="0"/>
              <a:t> </a:t>
            </a:r>
            <a:r>
              <a:rPr lang="de-DE" dirty="0" err="1" smtClean="0"/>
              <a:t>copies</a:t>
            </a:r>
            <a:r>
              <a:rPr lang="de-DE" dirty="0" smtClean="0"/>
              <a:t> </a:t>
            </a:r>
            <a:r>
              <a:rPr lang="de-DE" dirty="0" err="1" smtClean="0"/>
              <a:t>only</a:t>
            </a:r>
            <a:r>
              <a:rPr lang="de-DE" dirty="0" smtClean="0"/>
              <a:t> "top </a:t>
            </a:r>
            <a:r>
              <a:rPr lang="de-DE" dirty="0" err="1" smtClean="0"/>
              <a:t>level</a:t>
            </a:r>
            <a:r>
              <a:rPr lang="de-DE" dirty="0" smtClean="0"/>
              <a:t>" </a:t>
            </a:r>
            <a:r>
              <a:rPr lang="de-DE" dirty="0" err="1" smtClean="0"/>
              <a:t>of</a:t>
            </a:r>
            <a:r>
              <a:rPr lang="de-DE" dirty="0" smtClean="0"/>
              <a:t> an </a:t>
            </a:r>
            <a:r>
              <a:rPr lang="de-DE" dirty="0" err="1" smtClean="0"/>
              <a:t>object</a:t>
            </a:r>
            <a:endParaRPr lang="de-DE" dirty="0" smtClean="0"/>
          </a:p>
          <a:p>
            <a:pPr lvl="1"/>
            <a:r>
              <a:rPr lang="de-DE" dirty="0" err="1" smtClean="0"/>
              <a:t>Deep</a:t>
            </a:r>
            <a:r>
              <a:rPr lang="de-DE" dirty="0" smtClean="0"/>
              <a:t> </a:t>
            </a:r>
            <a:r>
              <a:rPr lang="de-DE" dirty="0" err="1" smtClean="0"/>
              <a:t>copy</a:t>
            </a:r>
            <a:r>
              <a:rPr lang="de-DE" dirty="0" smtClean="0"/>
              <a:t> </a:t>
            </a:r>
            <a:r>
              <a:rPr lang="de-DE" dirty="0" err="1" smtClean="0"/>
              <a:t>copies</a:t>
            </a:r>
            <a:r>
              <a:rPr lang="de-DE" dirty="0" smtClean="0"/>
              <a:t> </a:t>
            </a:r>
            <a:r>
              <a:rPr lang="de-DE" dirty="0" err="1" smtClean="0"/>
              <a:t>attributes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types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39</a:t>
            </a:fld>
            <a:endParaRPr lang="de-DE"/>
          </a:p>
        </p:txBody>
      </p:sp>
      <p:sp>
        <p:nvSpPr>
          <p:cNvPr id="92161" name="Titel 1"/>
          <p:cNvSpPr>
            <a:spLocks noGrp="1"/>
          </p:cNvSpPr>
          <p:nvPr>
            <p:ph type="title"/>
          </p:nvPr>
        </p:nvSpPr>
        <p:spPr/>
        <p:txBody>
          <a:bodyPr/>
          <a:lstStyle/>
          <a:p>
            <a:r>
              <a:rPr lang="de-DE" dirty="0" smtClean="0"/>
              <a:t>Take </a:t>
            </a:r>
            <a:r>
              <a:rPr lang="de-DE" dirty="0" err="1" smtClean="0"/>
              <a:t>Aways</a:t>
            </a:r>
            <a:r>
              <a:rPr lang="de-DE" dirty="0" smtClean="0"/>
              <a:t> II</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el 1"/>
          <p:cNvSpPr>
            <a:spLocks noGrp="1"/>
          </p:cNvSpPr>
          <p:nvPr>
            <p:ph type="title"/>
          </p:nvPr>
        </p:nvSpPr>
        <p:spPr/>
        <p:txBody>
          <a:bodyPr/>
          <a:lstStyle/>
          <a:p>
            <a:r>
              <a:rPr lang="de-DE" dirty="0" err="1"/>
              <a:t>Catching</a:t>
            </a:r>
            <a:r>
              <a:rPr lang="de-DE" dirty="0"/>
              <a:t> </a:t>
            </a:r>
            <a:r>
              <a:rPr lang="de-DE" dirty="0" err="1"/>
              <a:t>Up</a:t>
            </a:r>
            <a:r>
              <a:rPr lang="de-DE" dirty="0"/>
              <a:t> </a:t>
            </a:r>
            <a:r>
              <a:rPr lang="de-DE" dirty="0" smtClean="0"/>
              <a:t>I</a:t>
            </a:r>
            <a:r>
              <a:rPr lang="de-DE" dirty="0"/>
              <a:t>: Multidimensional Arrays</a:t>
            </a:r>
          </a:p>
        </p:txBody>
      </p:sp>
      <p:sp>
        <p:nvSpPr>
          <p:cNvPr id="69634" name="Inhaltsplatzhalter 2"/>
          <p:cNvSpPr>
            <a:spLocks noGrp="1"/>
          </p:cNvSpPr>
          <p:nvPr>
            <p:ph idx="1"/>
          </p:nvPr>
        </p:nvSpPr>
        <p:spPr/>
        <p:txBody>
          <a:bodyPr/>
          <a:lstStyle/>
          <a:p>
            <a:r>
              <a:rPr lang="de-DE" dirty="0"/>
              <a:t>Arrays </a:t>
            </a:r>
            <a:r>
              <a:rPr lang="de-DE" dirty="0" err="1" smtClean="0"/>
              <a:t>are</a:t>
            </a:r>
            <a:r>
              <a:rPr lang="de-DE" dirty="0" smtClean="0"/>
              <a:t> </a:t>
            </a:r>
            <a:r>
              <a:rPr lang="de-DE" dirty="0" err="1" smtClean="0"/>
              <a:t>stored</a:t>
            </a:r>
            <a:r>
              <a:rPr lang="de-DE" dirty="0" smtClean="0"/>
              <a:t> </a:t>
            </a:r>
            <a:r>
              <a:rPr lang="de-DE" dirty="0"/>
              <a:t>in </a:t>
            </a:r>
            <a:r>
              <a:rPr lang="de-DE" dirty="0" err="1" smtClean="0"/>
              <a:t>arrays</a:t>
            </a:r>
            <a:r>
              <a:rPr lang="de-DE" dirty="0" smtClean="0"/>
              <a:t> (e.g. </a:t>
            </a:r>
            <a:r>
              <a:rPr lang="de-DE" dirty="0" err="1" smtClean="0"/>
              <a:t>matrix</a:t>
            </a:r>
            <a:r>
              <a:rPr lang="de-DE" dirty="0"/>
              <a:t>)</a:t>
            </a:r>
          </a:p>
          <a:p>
            <a:r>
              <a:rPr lang="de-DE" dirty="0" err="1" smtClean="0"/>
              <a:t>Declaration</a:t>
            </a:r>
            <a:r>
              <a:rPr lang="de-DE" dirty="0" smtClean="0"/>
              <a:t> via additional „[ </a:t>
            </a:r>
            <a:r>
              <a:rPr lang="de-DE" dirty="0"/>
              <a:t>]“</a:t>
            </a:r>
          </a:p>
        </p:txBody>
      </p:sp>
      <p:sp>
        <p:nvSpPr>
          <p:cNvPr id="4" name="Foliennummernplatzhalter 3"/>
          <p:cNvSpPr>
            <a:spLocks noGrp="1"/>
          </p:cNvSpPr>
          <p:nvPr>
            <p:ph type="sldNum" sz="quarter" idx="12"/>
          </p:nvPr>
        </p:nvSpPr>
        <p:spPr/>
        <p:txBody>
          <a:bodyPr/>
          <a:lstStyle/>
          <a:p>
            <a:pPr>
              <a:defRPr/>
            </a:pPr>
            <a:fld id="{B4794CA0-67F0-4EEF-873D-2B0A62C450EE}" type="slidenum">
              <a:rPr lang="de-DE"/>
              <a:pPr>
                <a:defRPr/>
              </a:pPr>
              <a:t>4</a:t>
            </a:fld>
            <a:endParaRPr lang="de-DE"/>
          </a:p>
        </p:txBody>
      </p:sp>
      <p:sp>
        <p:nvSpPr>
          <p:cNvPr id="6" name="Rechteck 5"/>
          <p:cNvSpPr>
            <a:spLocks noChangeArrowheads="1"/>
          </p:cNvSpPr>
          <p:nvPr/>
        </p:nvSpPr>
        <p:spPr bwMode="auto">
          <a:xfrm>
            <a:off x="1916385" y="3201272"/>
            <a:ext cx="4572000" cy="923925"/>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a:t>
            </a:r>
            <a:r>
              <a:rPr lang="de-DE" dirty="0" err="1" smtClean="0">
                <a:solidFill>
                  <a:srgbClr val="000000"/>
                </a:solidFill>
                <a:latin typeface="Consolas" pitchFamily="49" charset="0"/>
              </a:rPr>
              <a:t>twoD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[2][];</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[0</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[1</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[3];</a:t>
            </a:r>
          </a:p>
        </p:txBody>
      </p:sp>
      <p:cxnSp>
        <p:nvCxnSpPr>
          <p:cNvPr id="8" name="Gerade Verbindung mit Pfeil 7"/>
          <p:cNvCxnSpPr>
            <a:stCxn id="9" idx="1"/>
          </p:cNvCxnSpPr>
          <p:nvPr/>
        </p:nvCxnSpPr>
        <p:spPr>
          <a:xfrm flipH="1">
            <a:off x="5447928" y="3373021"/>
            <a:ext cx="99097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a:spLocks noChangeArrowheads="1"/>
          </p:cNvSpPr>
          <p:nvPr/>
        </p:nvSpPr>
        <p:spPr bwMode="auto">
          <a:xfrm>
            <a:off x="6438901" y="2911356"/>
            <a:ext cx="3499420" cy="923330"/>
          </a:xfrm>
          <a:prstGeom prst="rect">
            <a:avLst/>
          </a:prstGeom>
          <a:noFill/>
          <a:ln w="9525">
            <a:noFill/>
            <a:miter lim="800000"/>
            <a:headEnd/>
            <a:tailEnd/>
          </a:ln>
        </p:spPr>
        <p:txBody>
          <a:bodyPr wrap="none">
            <a:spAutoFit/>
          </a:bodyPr>
          <a:lstStyle/>
          <a:p>
            <a:r>
              <a:rPr lang="de-DE" dirty="0" err="1" smtClean="0">
                <a:latin typeface="Calibri" pitchFamily="34" charset="0"/>
              </a:rPr>
              <a:t>Here</a:t>
            </a:r>
            <a:r>
              <a:rPr lang="de-DE" dirty="0" smtClean="0">
                <a:latin typeface="Calibri" pitchFamily="34" charset="0"/>
              </a:rPr>
              <a:t>, </a:t>
            </a:r>
            <a:r>
              <a:rPr lang="de-DE" dirty="0" err="1" smtClean="0">
                <a:latin typeface="Calibri" pitchFamily="34" charset="0"/>
              </a:rPr>
              <a:t>it</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possible</a:t>
            </a:r>
            <a:r>
              <a:rPr lang="de-DE" dirty="0" smtClean="0">
                <a:latin typeface="Calibri" pitchFamily="34" charset="0"/>
              </a:rPr>
              <a:t> </a:t>
            </a:r>
            <a:r>
              <a:rPr lang="de-DE" dirty="0" err="1" smtClean="0">
                <a:latin typeface="Calibri" pitchFamily="34" charset="0"/>
              </a:rPr>
              <a:t>without</a:t>
            </a:r>
            <a:r>
              <a:rPr lang="de-DE" dirty="0" smtClean="0">
                <a:latin typeface="Calibri" pitchFamily="34" charset="0"/>
              </a:rPr>
              <a:t> </a:t>
            </a:r>
            <a:r>
              <a:rPr lang="de-DE" dirty="0" err="1" smtClean="0">
                <a:latin typeface="Calibri" pitchFamily="34" charset="0"/>
              </a:rPr>
              <a:t>defining</a:t>
            </a:r>
            <a:endParaRPr lang="de-DE" dirty="0">
              <a:latin typeface="Calibri" pitchFamily="34" charset="0"/>
            </a:endParaRPr>
          </a:p>
          <a:p>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size</a:t>
            </a:r>
            <a:r>
              <a:rPr lang="de-DE" dirty="0" smtClean="0">
                <a:latin typeface="Calibri" pitchFamily="34" charset="0"/>
              </a:rPr>
              <a:t>, </a:t>
            </a:r>
            <a:r>
              <a:rPr lang="de-DE" dirty="0" err="1" smtClean="0">
                <a:latin typeface="Calibri" pitchFamily="34" charset="0"/>
              </a:rPr>
              <a:t>because</a:t>
            </a:r>
            <a:r>
              <a:rPr lang="de-DE" dirty="0" smtClean="0">
                <a:latin typeface="Calibri" pitchFamily="34" charset="0"/>
              </a:rPr>
              <a:t> not 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need</a:t>
            </a:r>
            <a:endParaRPr lang="de-DE" dirty="0" smtClean="0">
              <a:latin typeface="Calibri" pitchFamily="34" charset="0"/>
            </a:endParaRPr>
          </a:p>
          <a:p>
            <a:r>
              <a:rPr lang="de-DE" dirty="0" err="1" smtClean="0">
                <a:latin typeface="Calibri" pitchFamily="34" charset="0"/>
              </a:rPr>
              <a:t>to</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pic>
        <p:nvPicPr>
          <p:cNvPr id="12" name="Picture 2" descr="C:\Users\siegmunn\AppData\Local\Microsoft\Windows\Temporary Internet Files\Content.IE5\O4B2DS2I\MC900434750[1].png"/>
          <p:cNvPicPr>
            <a:picLocks noChangeAspect="1" noChangeArrowheads="1"/>
          </p:cNvPicPr>
          <p:nvPr/>
        </p:nvPicPr>
        <p:blipFill>
          <a:blip r:embed="rId3"/>
          <a:srcRect/>
          <a:stretch>
            <a:fillRect/>
          </a:stretch>
        </p:blipFill>
        <p:spPr bwMode="auto">
          <a:xfrm>
            <a:off x="10128820" y="2922053"/>
            <a:ext cx="647700" cy="649288"/>
          </a:xfrm>
          <a:prstGeom prst="rect">
            <a:avLst/>
          </a:prstGeom>
          <a:noFill/>
          <a:ln w="9525">
            <a:noFill/>
            <a:miter lim="800000"/>
            <a:headEnd/>
            <a:tailEnd/>
          </a:ln>
        </p:spPr>
      </p:pic>
      <p:sp>
        <p:nvSpPr>
          <p:cNvPr id="13" name="Rechteck 12"/>
          <p:cNvSpPr/>
          <p:nvPr/>
        </p:nvSpPr>
        <p:spPr>
          <a:xfrm>
            <a:off x="6470651" y="4040758"/>
            <a:ext cx="4067175" cy="1366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Textfeld 13"/>
          <p:cNvSpPr txBox="1">
            <a:spLocks noChangeArrowheads="1"/>
          </p:cNvSpPr>
          <p:nvPr/>
        </p:nvSpPr>
        <p:spPr bwMode="auto">
          <a:xfrm>
            <a:off x="10641013" y="4399533"/>
            <a:ext cx="688975" cy="369888"/>
          </a:xfrm>
          <a:prstGeom prst="rect">
            <a:avLst/>
          </a:prstGeom>
          <a:noFill/>
          <a:ln w="9525">
            <a:noFill/>
            <a:miter lim="800000"/>
            <a:headEnd/>
            <a:tailEnd/>
          </a:ln>
        </p:spPr>
        <p:txBody>
          <a:bodyPr wrap="none">
            <a:spAutoFit/>
          </a:bodyPr>
          <a:lstStyle/>
          <a:p>
            <a:r>
              <a:rPr lang="de-DE">
                <a:latin typeface="Calibri" pitchFamily="34" charset="0"/>
              </a:rPr>
              <a:t>twoD</a:t>
            </a:r>
          </a:p>
        </p:txBody>
      </p:sp>
      <p:cxnSp>
        <p:nvCxnSpPr>
          <p:cNvPr id="16" name="Gerade Verbindung 15"/>
          <p:cNvCxnSpPr>
            <a:stCxn id="13" idx="1"/>
            <a:endCxn id="13" idx="3"/>
          </p:cNvCxnSpPr>
          <p:nvPr/>
        </p:nvCxnSpPr>
        <p:spPr>
          <a:xfrm>
            <a:off x="6470651" y="4723383"/>
            <a:ext cx="4067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feld 16"/>
          <p:cNvSpPr txBox="1">
            <a:spLocks noChangeArrowheads="1"/>
          </p:cNvSpPr>
          <p:nvPr/>
        </p:nvSpPr>
        <p:spPr bwMode="auto">
          <a:xfrm>
            <a:off x="5570537" y="4112197"/>
            <a:ext cx="946150" cy="369887"/>
          </a:xfrm>
          <a:prstGeom prst="rect">
            <a:avLst/>
          </a:prstGeom>
          <a:noFill/>
          <a:ln w="9525">
            <a:noFill/>
            <a:miter lim="800000"/>
            <a:headEnd/>
            <a:tailEnd/>
          </a:ln>
        </p:spPr>
        <p:txBody>
          <a:bodyPr wrap="none">
            <a:spAutoFit/>
          </a:bodyPr>
          <a:lstStyle/>
          <a:p>
            <a:r>
              <a:rPr lang="de-DE">
                <a:latin typeface="Calibri" pitchFamily="34" charset="0"/>
              </a:rPr>
              <a:t>twoD[0]</a:t>
            </a:r>
          </a:p>
        </p:txBody>
      </p:sp>
      <p:sp>
        <p:nvSpPr>
          <p:cNvPr id="18" name="Textfeld 17"/>
          <p:cNvSpPr txBox="1">
            <a:spLocks noChangeArrowheads="1"/>
          </p:cNvSpPr>
          <p:nvPr/>
        </p:nvSpPr>
        <p:spPr bwMode="auto">
          <a:xfrm>
            <a:off x="5578476" y="4802758"/>
            <a:ext cx="947737" cy="369888"/>
          </a:xfrm>
          <a:prstGeom prst="rect">
            <a:avLst/>
          </a:prstGeom>
          <a:noFill/>
          <a:ln w="9525">
            <a:noFill/>
            <a:miter lim="800000"/>
            <a:headEnd/>
            <a:tailEnd/>
          </a:ln>
        </p:spPr>
        <p:txBody>
          <a:bodyPr wrap="none">
            <a:spAutoFit/>
          </a:bodyPr>
          <a:lstStyle/>
          <a:p>
            <a:r>
              <a:rPr lang="de-DE">
                <a:latin typeface="Calibri" pitchFamily="34" charset="0"/>
              </a:rPr>
              <a:t>twoD[1]</a:t>
            </a:r>
          </a:p>
        </p:txBody>
      </p:sp>
      <p:graphicFrame>
        <p:nvGraphicFramePr>
          <p:cNvPr id="19" name="Tabelle 18"/>
          <p:cNvGraphicFramePr>
            <a:graphicFrameLocks noGrp="1"/>
          </p:cNvGraphicFramePr>
          <p:nvPr>
            <p:extLst/>
          </p:nvPr>
        </p:nvGraphicFramePr>
        <p:xfrm>
          <a:off x="6650038" y="4101083"/>
          <a:ext cx="3372035"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gridCol w="674407">
                  <a:extLst>
                    <a:ext uri="{9D8B030D-6E8A-4147-A177-3AD203B41FA5}">
                      <a16:colId xmlns:a16="http://schemas.microsoft.com/office/drawing/2014/main" val="20003"/>
                    </a:ext>
                  </a:extLst>
                </a:gridCol>
                <a:gridCol w="674407">
                  <a:extLst>
                    <a:ext uri="{9D8B030D-6E8A-4147-A177-3AD203B41FA5}">
                      <a16:colId xmlns:a16="http://schemas.microsoft.com/office/drawing/2014/main" val="20004"/>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graphicFrame>
        <p:nvGraphicFramePr>
          <p:cNvPr id="20" name="Tabelle 19"/>
          <p:cNvGraphicFramePr>
            <a:graphicFrameLocks noGrp="1"/>
          </p:cNvGraphicFramePr>
          <p:nvPr>
            <p:extLst/>
          </p:nvPr>
        </p:nvGraphicFramePr>
        <p:xfrm>
          <a:off x="6650038" y="4821808"/>
          <a:ext cx="2023221"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sp>
        <p:nvSpPr>
          <p:cNvPr id="24" name="Textfeld 23"/>
          <p:cNvSpPr txBox="1">
            <a:spLocks noChangeArrowheads="1"/>
          </p:cNvSpPr>
          <p:nvPr/>
        </p:nvSpPr>
        <p:spPr bwMode="auto">
          <a:xfrm>
            <a:off x="6535737" y="4432872"/>
            <a:ext cx="977900" cy="307975"/>
          </a:xfrm>
          <a:prstGeom prst="rect">
            <a:avLst/>
          </a:prstGeom>
          <a:noFill/>
          <a:ln w="9525">
            <a:noFill/>
            <a:miter lim="800000"/>
            <a:headEnd/>
            <a:tailEnd/>
          </a:ln>
        </p:spPr>
        <p:txBody>
          <a:bodyPr wrap="none">
            <a:spAutoFit/>
          </a:bodyPr>
          <a:lstStyle/>
          <a:p>
            <a:r>
              <a:rPr lang="de-DE" sz="1400">
                <a:latin typeface="Calibri" pitchFamily="34" charset="0"/>
              </a:rPr>
              <a:t>twoD[0][0]</a:t>
            </a:r>
          </a:p>
        </p:txBody>
      </p:sp>
      <p:sp>
        <p:nvSpPr>
          <p:cNvPr id="25" name="Textfeld 24"/>
          <p:cNvSpPr txBox="1">
            <a:spLocks noChangeArrowheads="1"/>
          </p:cNvSpPr>
          <p:nvPr/>
        </p:nvSpPr>
        <p:spPr bwMode="auto">
          <a:xfrm>
            <a:off x="9272587" y="4416997"/>
            <a:ext cx="977900" cy="306387"/>
          </a:xfrm>
          <a:prstGeom prst="rect">
            <a:avLst/>
          </a:prstGeom>
          <a:noFill/>
          <a:ln w="9525">
            <a:noFill/>
            <a:miter lim="800000"/>
            <a:headEnd/>
            <a:tailEnd/>
          </a:ln>
        </p:spPr>
        <p:txBody>
          <a:bodyPr wrap="none">
            <a:spAutoFit/>
          </a:bodyPr>
          <a:lstStyle/>
          <a:p>
            <a:r>
              <a:rPr lang="de-DE" sz="1400">
                <a:latin typeface="Calibri" pitchFamily="34" charset="0"/>
              </a:rPr>
              <a:t>twoD[0][4]</a:t>
            </a:r>
          </a:p>
        </p:txBody>
      </p:sp>
      <p:sp>
        <p:nvSpPr>
          <p:cNvPr id="26" name="Textfeld 25"/>
          <p:cNvSpPr txBox="1">
            <a:spLocks noChangeArrowheads="1"/>
          </p:cNvSpPr>
          <p:nvPr/>
        </p:nvSpPr>
        <p:spPr bwMode="auto">
          <a:xfrm>
            <a:off x="6499225"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twoD[1][0]</a:t>
            </a:r>
          </a:p>
        </p:txBody>
      </p:sp>
      <p:sp>
        <p:nvSpPr>
          <p:cNvPr id="27" name="Textfeld 26"/>
          <p:cNvSpPr txBox="1">
            <a:spLocks noChangeArrowheads="1"/>
          </p:cNvSpPr>
          <p:nvPr/>
        </p:nvSpPr>
        <p:spPr bwMode="auto">
          <a:xfrm>
            <a:off x="7904162"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twoD[1][2]</a:t>
            </a:r>
          </a:p>
        </p:txBody>
      </p:sp>
      <p:sp>
        <p:nvSpPr>
          <p:cNvPr id="28" name="Rechteck 27"/>
          <p:cNvSpPr>
            <a:spLocks noChangeArrowheads="1"/>
          </p:cNvSpPr>
          <p:nvPr/>
        </p:nvSpPr>
        <p:spPr bwMode="auto">
          <a:xfrm>
            <a:off x="2225675" y="5732464"/>
            <a:ext cx="4364038" cy="369887"/>
          </a:xfrm>
          <a:prstGeom prst="rect">
            <a:avLst/>
          </a:prstGeom>
          <a:noFill/>
          <a:ln w="9525">
            <a:noFill/>
            <a:miter lim="800000"/>
            <a:headEnd/>
            <a:tailEnd/>
          </a:ln>
        </p:spPr>
        <p:txBody>
          <a:bodyPr wrap="none">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uniform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[5][8];</a:t>
            </a:r>
          </a:p>
        </p:txBody>
      </p:sp>
      <p:sp>
        <p:nvSpPr>
          <p:cNvPr id="29" name="Textfeld 28"/>
          <p:cNvSpPr txBox="1">
            <a:spLocks noChangeArrowheads="1"/>
          </p:cNvSpPr>
          <p:nvPr/>
        </p:nvSpPr>
        <p:spPr bwMode="auto">
          <a:xfrm>
            <a:off x="6470651" y="5732464"/>
            <a:ext cx="2992935" cy="369332"/>
          </a:xfrm>
          <a:prstGeom prst="rect">
            <a:avLst/>
          </a:prstGeom>
          <a:noFill/>
          <a:ln w="9525">
            <a:noFill/>
            <a:miter lim="800000"/>
            <a:headEnd/>
            <a:tailEnd/>
          </a:ln>
        </p:spPr>
        <p:txBody>
          <a:bodyPr wrap="none">
            <a:spAutoFit/>
          </a:bodyPr>
          <a:lstStyle/>
          <a:p>
            <a:r>
              <a:rPr lang="de-DE" dirty="0" smtClean="0">
                <a:latin typeface="Calibri" pitchFamily="34" charset="0"/>
              </a:rPr>
              <a:t>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sp>
        <p:nvSpPr>
          <p:cNvPr id="30" name="Rechteck 29"/>
          <p:cNvSpPr>
            <a:spLocks noChangeArrowheads="1"/>
          </p:cNvSpPr>
          <p:nvPr/>
        </p:nvSpPr>
        <p:spPr bwMode="auto">
          <a:xfrm>
            <a:off x="2208214" y="6215064"/>
            <a:ext cx="7908925" cy="369887"/>
          </a:xfrm>
          <a:prstGeom prst="rect">
            <a:avLst/>
          </a:prstGeom>
          <a:noFill/>
          <a:ln w="9525">
            <a:noFill/>
            <a:miter lim="800000"/>
            <a:headEnd/>
            <a:tailEnd/>
          </a:ln>
        </p:spPr>
        <p:txBody>
          <a:bodyPr wrap="none">
            <a:spAutoFit/>
          </a:bodyPr>
          <a:lstStyle/>
          <a:p>
            <a:r>
              <a:rPr lang="de-DE" b="1">
                <a:solidFill>
                  <a:srgbClr val="7F0055"/>
                </a:solidFill>
                <a:latin typeface="Consolas" pitchFamily="49" charset="0"/>
              </a:rPr>
              <a:t>int</a:t>
            </a:r>
            <a:r>
              <a:rPr lang="de-DE" b="1">
                <a:solidFill>
                  <a:srgbClr val="000000"/>
                </a:solidFill>
                <a:latin typeface="Consolas" pitchFamily="49" charset="0"/>
              </a:rPr>
              <a:t> </a:t>
            </a:r>
            <a:r>
              <a:rPr lang="de-DE">
                <a:solidFill>
                  <a:srgbClr val="000000"/>
                </a:solidFill>
                <a:latin typeface="Consolas" pitchFamily="49" charset="0"/>
              </a:rPr>
              <a:t>[][] initWithElements = </a:t>
            </a:r>
            <a:r>
              <a:rPr lang="de-DE" b="1">
                <a:solidFill>
                  <a:srgbClr val="7F0055"/>
                </a:solidFill>
                <a:latin typeface="Consolas" pitchFamily="49" charset="0"/>
              </a:rPr>
              <a:t>new</a:t>
            </a:r>
            <a:r>
              <a:rPr lang="de-DE" b="1">
                <a:solidFill>
                  <a:srgbClr val="000000"/>
                </a:solidFill>
                <a:latin typeface="Consolas" pitchFamily="49" charset="0"/>
              </a:rPr>
              <a:t> </a:t>
            </a:r>
            <a:r>
              <a:rPr lang="de-DE" b="1">
                <a:solidFill>
                  <a:srgbClr val="7F0055"/>
                </a:solidFill>
                <a:latin typeface="Consolas" pitchFamily="49" charset="0"/>
              </a:rPr>
              <a:t>int</a:t>
            </a:r>
            <a:r>
              <a:rPr lang="de-DE">
                <a:solidFill>
                  <a:srgbClr val="000000"/>
                </a:solidFill>
                <a:latin typeface="Consolas" pitchFamily="49" charset="0"/>
              </a:rPr>
              <a:t>[][] {{2,4},{4,4,5,6,12}};</a:t>
            </a:r>
          </a:p>
        </p:txBody>
      </p:sp>
    </p:spTree>
    <p:extLst>
      <p:ext uri="{BB962C8B-B14F-4D97-AF65-F5344CB8AC3E}">
        <p14:creationId xmlns:p14="http://schemas.microsoft.com/office/powerpoint/2010/main" val="27997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p:bldP spid="17" grpId="0"/>
      <p:bldP spid="18" grpId="0"/>
      <p:bldP spid="24" grpId="0"/>
      <p:bldP spid="25" grpId="0"/>
      <p:bldP spid="26" grpId="0"/>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a:t>
            </a:r>
            <a:r>
              <a:rPr lang="de-DE" dirty="0" err="1" smtClean="0"/>
              <a:t>differences</a:t>
            </a:r>
            <a:r>
              <a:rPr lang="de-DE" dirty="0" smtClean="0"/>
              <a:t> </a:t>
            </a:r>
            <a:r>
              <a:rPr lang="de-DE" dirty="0" err="1" smtClean="0"/>
              <a:t>between</a:t>
            </a:r>
            <a:r>
              <a:rPr lang="de-DE" dirty="0" smtClean="0"/>
              <a:t> Heap </a:t>
            </a:r>
            <a:r>
              <a:rPr lang="de-DE" dirty="0" err="1" smtClean="0"/>
              <a:t>and</a:t>
            </a:r>
            <a:r>
              <a:rPr lang="de-DE" dirty="0" smtClean="0"/>
              <a:t> Stack</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relationship</a:t>
            </a:r>
            <a:r>
              <a:rPr lang="de-DE" dirty="0" smtClean="0"/>
              <a:t> </a:t>
            </a:r>
            <a:r>
              <a:rPr lang="de-DE" dirty="0" err="1" smtClean="0"/>
              <a:t>between</a:t>
            </a:r>
            <a:r>
              <a:rPr lang="de-DE" dirty="0" smtClean="0"/>
              <a:t> </a:t>
            </a:r>
            <a:r>
              <a:rPr lang="de-DE" dirty="0" err="1" smtClean="0"/>
              <a:t>objects</a:t>
            </a:r>
            <a:r>
              <a:rPr lang="de-DE" dirty="0" smtClean="0"/>
              <a:t> </a:t>
            </a:r>
            <a:r>
              <a:rPr lang="de-DE" dirty="0" err="1" smtClean="0"/>
              <a:t>and</a:t>
            </a:r>
            <a:r>
              <a:rPr lang="de-DE" dirty="0" smtClean="0"/>
              <a:t> </a:t>
            </a:r>
            <a:r>
              <a:rPr lang="de-DE" dirty="0" err="1" smtClean="0"/>
              <a:t>data</a:t>
            </a:r>
            <a:r>
              <a:rPr lang="de-DE" dirty="0" smtClean="0"/>
              <a:t> </a:t>
            </a:r>
            <a:r>
              <a:rPr lang="de-DE" dirty="0" err="1" smtClean="0"/>
              <a:t>types</a:t>
            </a:r>
            <a:r>
              <a:rPr lang="de-DE" dirty="0" smtClean="0"/>
              <a:t> </a:t>
            </a:r>
            <a:r>
              <a:rPr lang="de-DE" dirty="0" err="1" smtClean="0"/>
              <a:t>to</a:t>
            </a:r>
            <a:r>
              <a:rPr lang="de-DE" dirty="0" smtClean="0"/>
              <a:t> </a:t>
            </a:r>
            <a:r>
              <a:rPr lang="de-DE" dirty="0" err="1" smtClean="0"/>
              <a:t>main</a:t>
            </a:r>
            <a:r>
              <a:rPr lang="de-DE" dirty="0" smtClean="0"/>
              <a:t> </a:t>
            </a:r>
            <a:r>
              <a:rPr lang="de-DE" dirty="0" err="1" smtClean="0"/>
              <a:t>memory</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what</a:t>
            </a:r>
            <a:r>
              <a:rPr lang="de-DE" dirty="0" smtClean="0"/>
              <a:t> </a:t>
            </a:r>
            <a:r>
              <a:rPr lang="de-DE" dirty="0" err="1" smtClean="0"/>
              <a:t>happens</a:t>
            </a:r>
            <a:r>
              <a:rPr lang="de-DE" dirty="0" smtClean="0"/>
              <a:t> </a:t>
            </a:r>
            <a:r>
              <a:rPr lang="de-DE" dirty="0" err="1" smtClean="0"/>
              <a:t>when</a:t>
            </a:r>
            <a:r>
              <a:rPr lang="de-DE" dirty="0" smtClean="0"/>
              <a:t> </a:t>
            </a:r>
            <a:r>
              <a:rPr lang="de-DE" dirty="0" err="1" smtClean="0"/>
              <a:t>parameters</a:t>
            </a:r>
            <a:r>
              <a:rPr lang="de-DE" dirty="0" smtClean="0"/>
              <a:t> </a:t>
            </a:r>
            <a:r>
              <a:rPr lang="de-DE" dirty="0" err="1" smtClean="0"/>
              <a:t>are</a:t>
            </a:r>
            <a:r>
              <a:rPr lang="de-DE" dirty="0" smtClean="0"/>
              <a:t> </a:t>
            </a:r>
            <a:r>
              <a:rPr lang="de-DE" dirty="0" err="1" smtClean="0"/>
              <a:t>passed</a:t>
            </a:r>
            <a:r>
              <a:rPr lang="de-DE" dirty="0" smtClean="0"/>
              <a:t> </a:t>
            </a:r>
            <a:r>
              <a:rPr lang="de-DE" dirty="0" err="1" smtClean="0"/>
              <a:t>to</a:t>
            </a:r>
            <a:r>
              <a:rPr lang="de-DE" dirty="0" smtClean="0"/>
              <a:t> a </a:t>
            </a:r>
            <a:r>
              <a:rPr lang="de-DE" dirty="0" err="1" smtClean="0"/>
              <a:t>method</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different </a:t>
            </a:r>
            <a:r>
              <a:rPr lang="de-DE" dirty="0" err="1" smtClean="0"/>
              <a:t>methods</a:t>
            </a:r>
            <a:r>
              <a:rPr lang="de-DE" dirty="0" smtClean="0"/>
              <a:t> </a:t>
            </a:r>
            <a:r>
              <a:rPr lang="de-DE" dirty="0" err="1" smtClean="0"/>
              <a:t>to</a:t>
            </a:r>
            <a:r>
              <a:rPr lang="de-DE" dirty="0" smtClean="0"/>
              <a:t> </a:t>
            </a:r>
            <a:r>
              <a:rPr lang="de-DE" dirty="0" err="1" smtClean="0"/>
              <a:t>copy</a:t>
            </a:r>
            <a:r>
              <a:rPr lang="de-DE" dirty="0" smtClean="0"/>
              <a:t> </a:t>
            </a:r>
            <a:r>
              <a:rPr lang="de-DE" dirty="0" err="1" smtClean="0"/>
              <a:t>objects</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5</a:t>
            </a:fld>
            <a:endParaRPr lang="de-DE"/>
          </a:p>
        </p:txBody>
      </p:sp>
      <p:sp>
        <p:nvSpPr>
          <p:cNvPr id="24577" name="Titel 1"/>
          <p:cNvSpPr>
            <a:spLocks noGrp="1"/>
          </p:cNvSpPr>
          <p:nvPr>
            <p:ph type="title"/>
          </p:nvPr>
        </p:nvSpPr>
        <p:spPr/>
        <p:txBody>
          <a:bodyPr/>
          <a:lstStyle/>
          <a:p>
            <a:r>
              <a:rPr lang="de-DE" dirty="0" smtClean="0"/>
              <a:t>Learning Goals</a:t>
            </a:r>
            <a:endParaRPr lang="de-DE" dirty="0"/>
          </a:p>
        </p:txBody>
      </p:sp>
    </p:spTree>
    <p:extLst>
      <p:ext uri="{BB962C8B-B14F-4D97-AF65-F5344CB8AC3E}">
        <p14:creationId xmlns:p14="http://schemas.microsoft.com/office/powerpoint/2010/main" val="1448861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26626" name="Textfeld 2"/>
          <p:cNvSpPr txBox="1">
            <a:spLocks noChangeArrowheads="1"/>
          </p:cNvSpPr>
          <p:nvPr/>
        </p:nvSpPr>
        <p:spPr bwMode="auto">
          <a:xfrm>
            <a:off x="1919288" y="1916114"/>
            <a:ext cx="7035800" cy="1570037"/>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Java-Virtual-</a:t>
            </a:r>
            <a:r>
              <a:rPr lang="de-DE" sz="4800" dirty="0" err="1">
                <a:solidFill>
                  <a:schemeClr val="bg1"/>
                </a:solidFill>
                <a:latin typeface="Calibri" pitchFamily="34" charset="0"/>
              </a:rPr>
              <a:t>Machine</a:t>
            </a:r>
            <a:r>
              <a:rPr lang="de-DE" sz="4800" dirty="0">
                <a:solidFill>
                  <a:schemeClr val="bg1"/>
                </a:solidFill>
                <a:latin typeface="Calibri" pitchFamily="34" charset="0"/>
              </a:rPr>
              <a:t> (JVM)</a:t>
            </a:r>
          </a:p>
          <a:p>
            <a:r>
              <a:rPr lang="de-DE" sz="4800" dirty="0">
                <a:solidFill>
                  <a:schemeClr val="bg1"/>
                </a:solidFill>
                <a:latin typeface="Calibri" pitchFamily="34" charset="0"/>
              </a:rPr>
              <a:t>	Stack 	 </a:t>
            </a:r>
            <a:r>
              <a:rPr lang="de-DE" sz="4800" dirty="0" err="1" smtClean="0">
                <a:solidFill>
                  <a:schemeClr val="bg1"/>
                </a:solidFill>
                <a:latin typeface="Calibri" pitchFamily="34" charset="0"/>
              </a:rPr>
              <a:t>and</a:t>
            </a:r>
            <a:r>
              <a:rPr lang="de-DE" sz="4800" dirty="0" smtClean="0">
                <a:solidFill>
                  <a:schemeClr val="bg1"/>
                </a:solidFill>
                <a:latin typeface="Calibri" pitchFamily="34" charset="0"/>
              </a:rPr>
              <a:t> </a:t>
            </a:r>
            <a:r>
              <a:rPr lang="de-DE" sz="4800" dirty="0">
                <a:solidFill>
                  <a:schemeClr val="bg1"/>
                </a:solidFill>
                <a:latin typeface="Calibri" pitchFamily="34" charset="0"/>
              </a:rPr>
              <a:t>	Heap</a:t>
            </a:r>
          </a:p>
        </p:txBody>
      </p:sp>
      <p:pic>
        <p:nvPicPr>
          <p:cNvPr id="1026"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5951984" y="3853350"/>
            <a:ext cx="2520280" cy="1680187"/>
          </a:xfrm>
          <a:prstGeom prst="rect">
            <a:avLst/>
          </a:prstGeom>
          <a:ln>
            <a:noFill/>
          </a:ln>
          <a:effectLst>
            <a:softEdge rad="112500"/>
          </a:effectLst>
          <a:extLst/>
        </p:spPr>
      </p:pic>
      <p:pic>
        <p:nvPicPr>
          <p:cNvPr id="1028"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2999657" y="3826001"/>
            <a:ext cx="1146397" cy="1763688"/>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6</a:t>
            </a:fld>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el 1"/>
          <p:cNvSpPr>
            <a:spLocks noGrp="1"/>
          </p:cNvSpPr>
          <p:nvPr>
            <p:ph type="title"/>
          </p:nvPr>
        </p:nvSpPr>
        <p:spPr/>
        <p:txBody>
          <a:bodyPr/>
          <a:lstStyle/>
          <a:p>
            <a:r>
              <a:rPr lang="de-DE"/>
              <a:t>Java-Virtual-Machine (JVM)</a:t>
            </a:r>
          </a:p>
        </p:txBody>
      </p:sp>
      <p:sp>
        <p:nvSpPr>
          <p:cNvPr id="28674" name="Inhaltsplatzhalter 2"/>
          <p:cNvSpPr>
            <a:spLocks noGrp="1"/>
          </p:cNvSpPr>
          <p:nvPr>
            <p:ph idx="1"/>
          </p:nvPr>
        </p:nvSpPr>
        <p:spPr/>
        <p:txBody>
          <a:bodyPr>
            <a:normAutofit/>
          </a:bodyPr>
          <a:lstStyle/>
          <a:p>
            <a:r>
              <a:rPr lang="de-DE" dirty="0" smtClean="0"/>
              <a:t>Java </a:t>
            </a:r>
            <a:r>
              <a:rPr lang="de-DE" dirty="0" err="1" smtClean="0"/>
              <a:t>is</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a:t>
            </a:r>
            <a:r>
              <a:rPr lang="de-DE" dirty="0" err="1" smtClean="0"/>
              <a:t>independent</a:t>
            </a:r>
            <a:r>
              <a:rPr lang="de-DE" dirty="0" smtClean="0"/>
              <a:t> </a:t>
            </a:r>
            <a:r>
              <a:rPr lang="de-DE" dirty="0" err="1" smtClean="0"/>
              <a:t>of</a:t>
            </a:r>
            <a:r>
              <a:rPr lang="de-DE" dirty="0" smtClean="0"/>
              <a:t> </a:t>
            </a:r>
            <a:r>
              <a:rPr lang="de-DE" dirty="0" err="1" smtClean="0"/>
              <a:t>the</a:t>
            </a:r>
            <a:r>
              <a:rPr lang="de-DE" dirty="0" smtClean="0"/>
              <a:t> </a:t>
            </a:r>
            <a:r>
              <a:rPr lang="de-DE" dirty="0" err="1" smtClean="0"/>
              <a:t>platform</a:t>
            </a:r>
            <a:endParaRPr lang="de-DE" dirty="0"/>
          </a:p>
          <a:p>
            <a:endParaRPr lang="de-DE" dirty="0"/>
          </a:p>
          <a:p>
            <a:endParaRPr lang="de-DE" dirty="0"/>
          </a:p>
          <a:p>
            <a:endParaRPr lang="de-DE" dirty="0"/>
          </a:p>
          <a:p>
            <a:endParaRPr lang="de-DE" dirty="0"/>
          </a:p>
          <a:p>
            <a:endParaRPr lang="de-DE" dirty="0"/>
          </a:p>
          <a:p>
            <a:r>
              <a:rPr lang="de-DE" dirty="0"/>
              <a:t>JVM </a:t>
            </a:r>
            <a:r>
              <a:rPr lang="de-DE" dirty="0" err="1" smtClean="0"/>
              <a:t>emulates</a:t>
            </a:r>
            <a:r>
              <a:rPr lang="de-DE" dirty="0" smtClean="0"/>
              <a:t> a non-</a:t>
            </a:r>
            <a:r>
              <a:rPr lang="de-DE" dirty="0" err="1" smtClean="0"/>
              <a:t>physical</a:t>
            </a:r>
            <a:r>
              <a:rPr lang="de-DE" dirty="0" smtClean="0"/>
              <a:t> </a:t>
            </a:r>
            <a:r>
              <a:rPr lang="de-DE" dirty="0" err="1" smtClean="0"/>
              <a:t>machine</a:t>
            </a:r>
            <a:endParaRPr lang="de-DE" dirty="0" smtClean="0"/>
          </a:p>
          <a:p>
            <a:pPr lvl="1"/>
            <a:r>
              <a:rPr lang="de-DE" dirty="0" err="1" smtClean="0"/>
              <a:t>Idea</a:t>
            </a:r>
            <a:r>
              <a:rPr lang="de-DE" dirty="0" smtClean="0"/>
              <a:t>: Code </a:t>
            </a:r>
            <a:r>
              <a:rPr lang="de-DE" dirty="0" err="1" smtClean="0"/>
              <a:t>is</a:t>
            </a:r>
            <a:r>
              <a:rPr lang="de-DE" dirty="0" smtClean="0"/>
              <a:t> </a:t>
            </a:r>
            <a:r>
              <a:rPr lang="de-DE" dirty="0" err="1" smtClean="0"/>
              <a:t>transformed</a:t>
            </a:r>
            <a:r>
              <a:rPr lang="de-DE" dirty="0" smtClean="0"/>
              <a:t> </a:t>
            </a:r>
            <a:r>
              <a:rPr lang="de-DE" dirty="0" err="1" smtClean="0"/>
              <a:t>for</a:t>
            </a:r>
            <a:r>
              <a:rPr lang="de-DE" dirty="0" smtClean="0"/>
              <a:t> </a:t>
            </a:r>
            <a:r>
              <a:rPr lang="de-DE" dirty="0" err="1" smtClean="0"/>
              <a:t>this</a:t>
            </a:r>
            <a:r>
              <a:rPr lang="de-DE" dirty="0" smtClean="0"/>
              <a:t> non-</a:t>
            </a:r>
            <a:r>
              <a:rPr lang="de-DE" dirty="0" err="1" smtClean="0"/>
              <a:t>physical</a:t>
            </a:r>
            <a:r>
              <a:rPr lang="de-DE" dirty="0" smtClean="0"/>
              <a:t> </a:t>
            </a:r>
            <a:r>
              <a:rPr lang="de-DE" dirty="0" err="1" smtClean="0"/>
              <a:t>machine</a:t>
            </a:r>
            <a:r>
              <a:rPr lang="de-DE" dirty="0" smtClean="0"/>
              <a:t> (Java </a:t>
            </a:r>
            <a:r>
              <a:rPr lang="de-DE" dirty="0" err="1" smtClean="0"/>
              <a:t>bytecode</a:t>
            </a:r>
            <a:r>
              <a:rPr lang="de-DE" dirty="0" smtClean="0"/>
              <a:t>)</a:t>
            </a:r>
            <a:endParaRPr lang="de-DE" dirty="0"/>
          </a:p>
          <a:p>
            <a:pPr lvl="1"/>
            <a:r>
              <a:rPr lang="de-DE" dirty="0" smtClean="0"/>
              <a:t>Emulation (</a:t>
            </a:r>
            <a:r>
              <a:rPr lang="de-DE" dirty="0" err="1" smtClean="0"/>
              <a:t>interface</a:t>
            </a:r>
            <a:r>
              <a:rPr lang="de-DE" dirty="0" smtClean="0"/>
              <a:t> </a:t>
            </a:r>
            <a:r>
              <a:rPr lang="de-DE" dirty="0" err="1" smtClean="0"/>
              <a:t>between</a:t>
            </a:r>
            <a:r>
              <a:rPr lang="de-DE" dirty="0" smtClean="0"/>
              <a:t> Java </a:t>
            </a:r>
            <a:r>
              <a:rPr lang="de-DE" dirty="0" err="1" smtClean="0"/>
              <a:t>bytecode</a:t>
            </a:r>
            <a:r>
              <a:rPr lang="de-DE" dirty="0" smtClean="0"/>
              <a:t> </a:t>
            </a:r>
            <a:r>
              <a:rPr lang="de-DE" dirty="0" err="1" smtClean="0"/>
              <a:t>and</a:t>
            </a:r>
            <a:r>
              <a:rPr lang="de-DE" dirty="0" smtClean="0"/>
              <a:t> </a:t>
            </a:r>
            <a:r>
              <a:rPr lang="de-DE" dirty="0" err="1" smtClean="0"/>
              <a:t>physical</a:t>
            </a:r>
            <a:r>
              <a:rPr lang="de-DE" dirty="0" smtClean="0"/>
              <a:t> </a:t>
            </a:r>
            <a:r>
              <a:rPr lang="de-DE" dirty="0" err="1" smtClean="0"/>
              <a:t>machine</a:t>
            </a:r>
            <a:r>
              <a:rPr lang="de-DE" dirty="0" smtClean="0"/>
              <a:t>) </a:t>
            </a:r>
            <a:r>
              <a:rPr lang="de-DE" dirty="0" err="1" smtClean="0"/>
              <a:t>does</a:t>
            </a:r>
            <a:r>
              <a:rPr lang="de-DE" dirty="0" smtClean="0"/>
              <a:t> </a:t>
            </a:r>
            <a:r>
              <a:rPr lang="de-DE" dirty="0" err="1" smtClean="0"/>
              <a:t>depend</a:t>
            </a:r>
            <a:r>
              <a:rPr lang="de-DE" dirty="0" smtClean="0"/>
              <a:t> on </a:t>
            </a:r>
            <a:r>
              <a:rPr lang="de-DE" dirty="0" err="1" smtClean="0"/>
              <a:t>hardware</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7</a:t>
            </a:fld>
            <a:endParaRPr lang="de-DE"/>
          </a:p>
        </p:txBody>
      </p:sp>
      <p:pic>
        <p:nvPicPr>
          <p:cNvPr id="28675" name="Picture 4"/>
          <p:cNvPicPr>
            <a:picLocks noChangeAspect="1" noChangeArrowheads="1"/>
          </p:cNvPicPr>
          <p:nvPr/>
        </p:nvPicPr>
        <p:blipFill>
          <a:blip r:embed="rId3" cstate="print"/>
          <a:srcRect/>
          <a:stretch>
            <a:fillRect/>
          </a:stretch>
        </p:blipFill>
        <p:spPr bwMode="auto">
          <a:xfrm>
            <a:off x="2639616" y="2622550"/>
            <a:ext cx="6697662" cy="161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Titel 1"/>
          <p:cNvSpPr>
            <a:spLocks noGrp="1"/>
          </p:cNvSpPr>
          <p:nvPr>
            <p:ph type="title"/>
          </p:nvPr>
        </p:nvSpPr>
        <p:spPr/>
        <p:txBody>
          <a:bodyPr/>
          <a:lstStyle/>
          <a:p>
            <a:r>
              <a:rPr lang="de-DE"/>
              <a:t>Komponenten der JVM</a:t>
            </a:r>
          </a:p>
        </p:txBody>
      </p:sp>
      <p:sp>
        <p:nvSpPr>
          <p:cNvPr id="5" name="Inhaltsplatzhalter 4"/>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8</a:t>
            </a:fld>
            <a:endParaRPr lang="de-DE"/>
          </a:p>
        </p:txBody>
      </p:sp>
      <p:pic>
        <p:nvPicPr>
          <p:cNvPr id="30723" name="Picture 2" descr="http://www.artima.com/insidejvm/ed2/images/fig5-1.gif"/>
          <p:cNvPicPr>
            <a:picLocks noChangeAspect="1" noChangeArrowheads="1"/>
          </p:cNvPicPr>
          <p:nvPr/>
        </p:nvPicPr>
        <p:blipFill>
          <a:blip r:embed="rId3" cstate="print"/>
          <a:srcRect/>
          <a:stretch>
            <a:fillRect/>
          </a:stretch>
        </p:blipFill>
        <p:spPr bwMode="auto">
          <a:xfrm>
            <a:off x="2711450" y="1773239"/>
            <a:ext cx="6337300" cy="4751387"/>
          </a:xfrm>
          <a:prstGeom prst="rect">
            <a:avLst/>
          </a:prstGeom>
          <a:noFill/>
          <a:ln w="9525">
            <a:noFill/>
            <a:miter lim="800000"/>
            <a:headEnd/>
            <a:tailEnd/>
          </a:ln>
        </p:spPr>
      </p:pic>
      <p:sp>
        <p:nvSpPr>
          <p:cNvPr id="4" name="Rechteck 3"/>
          <p:cNvSpPr/>
          <p:nvPr/>
        </p:nvSpPr>
        <p:spPr>
          <a:xfrm>
            <a:off x="4624388"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p:cNvSpPr/>
          <p:nvPr/>
        </p:nvSpPr>
        <p:spPr>
          <a:xfrm>
            <a:off x="5457825"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el 1"/>
          <p:cNvSpPr>
            <a:spLocks noGrp="1"/>
          </p:cNvSpPr>
          <p:nvPr>
            <p:ph type="title"/>
          </p:nvPr>
        </p:nvSpPr>
        <p:spPr/>
        <p:txBody>
          <a:bodyPr/>
          <a:lstStyle/>
          <a:p>
            <a:r>
              <a:rPr lang="de-DE" dirty="0" err="1" smtClean="0"/>
              <a:t>Java‘s</a:t>
            </a:r>
            <a:r>
              <a:rPr lang="de-DE" dirty="0" smtClean="0"/>
              <a:t> </a:t>
            </a:r>
            <a:r>
              <a:rPr lang="de-DE" dirty="0" err="1" smtClean="0"/>
              <a:t>Runtime</a:t>
            </a:r>
            <a:r>
              <a:rPr lang="de-DE" dirty="0" smtClean="0"/>
              <a:t> Stack</a:t>
            </a:r>
            <a:endParaRPr lang="de-DE" dirty="0"/>
          </a:p>
        </p:txBody>
      </p:sp>
      <p:sp>
        <p:nvSpPr>
          <p:cNvPr id="3" name="Inhaltsplatzhalter 2"/>
          <p:cNvSpPr>
            <a:spLocks noGrp="1"/>
          </p:cNvSpPr>
          <p:nvPr>
            <p:ph idx="1"/>
          </p:nvPr>
        </p:nvSpPr>
        <p:spPr/>
        <p:txBody>
          <a:bodyPr>
            <a:normAutofit/>
          </a:bodyPr>
          <a:lstStyle/>
          <a:p>
            <a:r>
              <a:rPr lang="de-DE" sz="2800" dirty="0" smtClean="0"/>
              <a:t>Part </a:t>
            </a:r>
            <a:r>
              <a:rPr lang="de-DE" sz="2800" dirty="0" err="1" smtClean="0"/>
              <a:t>of</a:t>
            </a:r>
            <a:r>
              <a:rPr lang="de-DE" sz="2800" dirty="0" smtClean="0"/>
              <a:t> </a:t>
            </a:r>
            <a:r>
              <a:rPr lang="de-DE" sz="2800" dirty="0" err="1" smtClean="0"/>
              <a:t>main</a:t>
            </a:r>
            <a:r>
              <a:rPr lang="de-DE" sz="2800" dirty="0" smtClean="0"/>
              <a:t> </a:t>
            </a:r>
            <a:r>
              <a:rPr lang="de-DE" sz="2800" dirty="0" err="1" smtClean="0"/>
              <a:t>memory</a:t>
            </a:r>
            <a:r>
              <a:rPr lang="de-DE" sz="2800" dirty="0" smtClean="0"/>
              <a:t>, </a:t>
            </a:r>
            <a:r>
              <a:rPr lang="de-DE" sz="2800" dirty="0" err="1" smtClean="0"/>
              <a:t>where</a:t>
            </a:r>
            <a:r>
              <a:rPr lang="de-DE" sz="2800" dirty="0" smtClean="0"/>
              <a:t> </a:t>
            </a:r>
            <a:r>
              <a:rPr lang="de-DE" sz="2800" dirty="0" err="1" smtClean="0"/>
              <a:t>the</a:t>
            </a:r>
            <a:r>
              <a:rPr lang="de-DE" sz="2800" dirty="0" smtClean="0"/>
              <a:t> JAVA </a:t>
            </a:r>
            <a:r>
              <a:rPr lang="de-DE" sz="2800" dirty="0" err="1" smtClean="0"/>
              <a:t>stacks</a:t>
            </a:r>
            <a:r>
              <a:rPr lang="de-DE" sz="2800" dirty="0" smtClean="0"/>
              <a:t> all </a:t>
            </a:r>
            <a:r>
              <a:rPr lang="de-DE" sz="2800" dirty="0" err="1" smtClean="0"/>
              <a:t>method</a:t>
            </a:r>
            <a:r>
              <a:rPr lang="de-DE" sz="2800" dirty="0" smtClean="0"/>
              <a:t> </a:t>
            </a:r>
            <a:r>
              <a:rPr lang="de-DE" sz="2800" dirty="0" err="1" smtClean="0"/>
              <a:t>calls</a:t>
            </a:r>
            <a:endParaRPr lang="de-DE" sz="2800" dirty="0" smtClean="0"/>
          </a:p>
          <a:p>
            <a:r>
              <a:rPr lang="de-DE" sz="2800" dirty="0" err="1" smtClean="0"/>
              <a:t>Roughly</a:t>
            </a:r>
            <a:r>
              <a:rPr lang="de-DE" sz="2800" dirty="0" smtClean="0"/>
              <a:t>: All </a:t>
            </a:r>
            <a:r>
              <a:rPr lang="de-DE" sz="2800" dirty="0" err="1" smtClean="0"/>
              <a:t>data</a:t>
            </a:r>
            <a:r>
              <a:rPr lang="de-DE" sz="2800" dirty="0" smtClean="0"/>
              <a:t> </a:t>
            </a:r>
            <a:r>
              <a:rPr lang="de-DE" sz="2800" dirty="0" err="1" smtClean="0"/>
              <a:t>that</a:t>
            </a:r>
            <a:r>
              <a:rPr lang="de-DE" sz="2800" dirty="0" smtClean="0"/>
              <a:t> </a:t>
            </a:r>
            <a:r>
              <a:rPr lang="de-DE" sz="2800" dirty="0" err="1" smtClean="0"/>
              <a:t>are</a:t>
            </a:r>
            <a:r>
              <a:rPr lang="de-DE" sz="2800" dirty="0" smtClean="0"/>
              <a:t> not </a:t>
            </a:r>
            <a:r>
              <a:rPr lang="de-DE" sz="2800" dirty="0" err="1" smtClean="0"/>
              <a:t>objects</a:t>
            </a:r>
            <a:r>
              <a:rPr lang="de-DE" sz="2800" dirty="0" smtClean="0"/>
              <a:t> </a:t>
            </a:r>
            <a:r>
              <a:rPr lang="de-DE" sz="2800" dirty="0" err="1" smtClean="0"/>
              <a:t>are</a:t>
            </a:r>
            <a:r>
              <a:rPr lang="de-DE" sz="2800" dirty="0" smtClean="0"/>
              <a:t> </a:t>
            </a:r>
            <a:r>
              <a:rPr lang="de-DE" sz="2800" dirty="0" err="1" smtClean="0"/>
              <a:t>stored</a:t>
            </a:r>
            <a:r>
              <a:rPr lang="de-DE" sz="2800" dirty="0" smtClean="0"/>
              <a:t> in </a:t>
            </a:r>
            <a:r>
              <a:rPr lang="de-DE" sz="2800" dirty="0" err="1" smtClean="0"/>
              <a:t>the</a:t>
            </a:r>
            <a:r>
              <a:rPr lang="de-DE" sz="2800" dirty="0" smtClean="0"/>
              <a:t> </a:t>
            </a:r>
            <a:r>
              <a:rPr lang="de-DE" sz="2800" dirty="0" err="1" smtClean="0"/>
              <a:t>stack</a:t>
            </a:r>
            <a:endParaRPr lang="de-DE" sz="2800" dirty="0" smtClean="0"/>
          </a:p>
          <a:p>
            <a:pPr lvl="1"/>
            <a:r>
              <a:rPr lang="de-DE" sz="2800" dirty="0" err="1" smtClean="0"/>
              <a:t>Local</a:t>
            </a:r>
            <a:r>
              <a:rPr lang="de-DE" sz="2800" dirty="0" smtClean="0"/>
              <a:t> variables</a:t>
            </a:r>
          </a:p>
          <a:p>
            <a:pPr lvl="1"/>
            <a:r>
              <a:rPr lang="de-DE" sz="2800" dirty="0" err="1" smtClean="0"/>
              <a:t>Method</a:t>
            </a:r>
            <a:r>
              <a:rPr lang="de-DE" sz="2800" dirty="0" smtClean="0"/>
              <a:t> </a:t>
            </a:r>
            <a:r>
              <a:rPr lang="de-DE" sz="2800" dirty="0" err="1" smtClean="0"/>
              <a:t>parameters</a:t>
            </a:r>
            <a:endParaRPr lang="de-DE" sz="2800" dirty="0" smtClean="0"/>
          </a:p>
          <a:p>
            <a:pPr lvl="1"/>
            <a:r>
              <a:rPr lang="de-DE" sz="2800" dirty="0" err="1" smtClean="0"/>
              <a:t>Method</a:t>
            </a:r>
            <a:r>
              <a:rPr lang="de-DE" sz="2800" dirty="0" smtClean="0"/>
              <a:t> </a:t>
            </a:r>
            <a:r>
              <a:rPr lang="de-DE" sz="2800" dirty="0" err="1" smtClean="0"/>
              <a:t>calls</a:t>
            </a:r>
            <a:endParaRPr lang="de-DE" sz="2800" dirty="0" smtClean="0"/>
          </a:p>
          <a:p>
            <a:r>
              <a:rPr lang="de-DE" sz="2800" dirty="0" err="1" smtClean="0"/>
              <a:t>With</a:t>
            </a:r>
            <a:r>
              <a:rPr lang="de-DE" sz="2800" dirty="0" smtClean="0"/>
              <a:t> </a:t>
            </a:r>
            <a:r>
              <a:rPr lang="de-DE" sz="2800" dirty="0" err="1" smtClean="0"/>
              <a:t>each</a:t>
            </a:r>
            <a:r>
              <a:rPr lang="de-DE" sz="2800" dirty="0" smtClean="0"/>
              <a:t> </a:t>
            </a:r>
            <a:r>
              <a:rPr lang="de-DE" sz="2800" dirty="0" err="1" smtClean="0"/>
              <a:t>method</a:t>
            </a:r>
            <a:r>
              <a:rPr lang="de-DE" sz="2800" dirty="0" smtClean="0"/>
              <a:t> </a:t>
            </a:r>
            <a:r>
              <a:rPr lang="de-DE" sz="2800" dirty="0" err="1" smtClean="0"/>
              <a:t>call</a:t>
            </a:r>
            <a:r>
              <a:rPr lang="de-DE" sz="2800" dirty="0" smtClean="0"/>
              <a:t>, a </a:t>
            </a:r>
            <a:r>
              <a:rPr lang="de-DE" sz="2800" dirty="0" err="1" smtClean="0"/>
              <a:t>new</a:t>
            </a:r>
            <a:r>
              <a:rPr lang="de-DE" sz="2800" dirty="0" smtClean="0"/>
              <a:t> form </a:t>
            </a:r>
            <a:r>
              <a:rPr lang="de-DE" sz="2800" dirty="0" err="1" smtClean="0"/>
              <a:t>is</a:t>
            </a:r>
            <a:r>
              <a:rPr lang="de-DE" sz="2800" dirty="0" smtClean="0"/>
              <a:t> </a:t>
            </a:r>
            <a:r>
              <a:rPr lang="de-DE" sz="2800" dirty="0" err="1" smtClean="0"/>
              <a:t>created</a:t>
            </a:r>
            <a:r>
              <a:rPr lang="de-DE" sz="2800" dirty="0" smtClean="0"/>
              <a:t> on </a:t>
            </a:r>
            <a:r>
              <a:rPr lang="de-DE" sz="2800" dirty="0" err="1" smtClean="0"/>
              <a:t>the</a:t>
            </a:r>
            <a:r>
              <a:rPr lang="de-DE" sz="2800" dirty="0" smtClean="0"/>
              <a:t> </a:t>
            </a:r>
            <a:r>
              <a:rPr lang="de-DE" sz="2800" dirty="0" err="1" smtClean="0"/>
              <a:t>stack</a:t>
            </a:r>
            <a:endParaRPr lang="de-DE" sz="2800" dirty="0" smtClean="0"/>
          </a:p>
          <a:p>
            <a:r>
              <a:rPr lang="de-DE" sz="2800" dirty="0" err="1" smtClean="0"/>
              <a:t>When</a:t>
            </a:r>
            <a:r>
              <a:rPr lang="de-DE" sz="2800" dirty="0" smtClean="0"/>
              <a:t> </a:t>
            </a:r>
            <a:r>
              <a:rPr lang="de-DE" sz="2800" dirty="0" err="1" smtClean="0"/>
              <a:t>leaving</a:t>
            </a:r>
            <a:r>
              <a:rPr lang="de-DE" sz="2800" dirty="0" smtClean="0"/>
              <a:t> </a:t>
            </a:r>
            <a:r>
              <a:rPr lang="de-DE" sz="2800" dirty="0" err="1" smtClean="0"/>
              <a:t>the</a:t>
            </a:r>
            <a:r>
              <a:rPr lang="de-DE" sz="2800" dirty="0" smtClean="0"/>
              <a:t> </a:t>
            </a:r>
            <a:r>
              <a:rPr lang="de-DE" sz="2800" dirty="0" err="1" smtClean="0"/>
              <a:t>method</a:t>
            </a:r>
            <a:r>
              <a:rPr lang="de-DE" sz="2800" dirty="0" smtClean="0"/>
              <a:t>, </a:t>
            </a:r>
            <a:r>
              <a:rPr lang="de-DE" sz="2800" dirty="0" err="1" smtClean="0"/>
              <a:t>the</a:t>
            </a:r>
            <a:r>
              <a:rPr lang="de-DE" sz="2800" dirty="0" smtClean="0"/>
              <a:t> form on top </a:t>
            </a:r>
            <a:r>
              <a:rPr lang="de-DE" sz="2800" dirty="0" err="1" smtClean="0"/>
              <a:t>of</a:t>
            </a:r>
            <a:r>
              <a:rPr lang="de-DE" sz="2800" dirty="0" smtClean="0"/>
              <a:t> </a:t>
            </a:r>
            <a:r>
              <a:rPr lang="de-DE" sz="2800" dirty="0" err="1" smtClean="0"/>
              <a:t>the</a:t>
            </a:r>
            <a:r>
              <a:rPr lang="de-DE" sz="2800" dirty="0" smtClean="0"/>
              <a:t> </a:t>
            </a:r>
            <a:r>
              <a:rPr lang="de-DE" sz="2800" dirty="0" err="1" smtClean="0"/>
              <a:t>stack</a:t>
            </a:r>
            <a:r>
              <a:rPr lang="de-DE" sz="2800" dirty="0" smtClean="0"/>
              <a:t> </a:t>
            </a:r>
            <a:r>
              <a:rPr lang="de-DE" sz="2800" dirty="0" err="1" smtClean="0"/>
              <a:t>is</a:t>
            </a:r>
            <a:r>
              <a:rPr lang="de-DE" sz="2800" dirty="0" smtClean="0"/>
              <a:t> </a:t>
            </a:r>
            <a:r>
              <a:rPr lang="de-DE" sz="2800" dirty="0" err="1" smtClean="0"/>
              <a:t>removed</a:t>
            </a:r>
            <a:endParaRPr lang="de-DE" sz="2800"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9</a:t>
            </a:fld>
            <a:endParaRPr lang="de-DE"/>
          </a:p>
        </p:txBody>
      </p:sp>
      <p:pic>
        <p:nvPicPr>
          <p:cNvPr id="34819" name="Picture 2" descr="jvm-stack-configuration.png"/>
          <p:cNvPicPr>
            <a:picLocks noChangeAspect="1" noChangeArrowheads="1"/>
          </p:cNvPicPr>
          <p:nvPr/>
        </p:nvPicPr>
        <p:blipFill>
          <a:blip r:embed="rId3" cstate="print"/>
          <a:srcRect/>
          <a:stretch>
            <a:fillRect/>
          </a:stretch>
        </p:blipFill>
        <p:spPr bwMode="auto">
          <a:xfrm>
            <a:off x="9429250" y="3068960"/>
            <a:ext cx="2473325" cy="1785938"/>
          </a:xfrm>
          <a:prstGeom prst="rect">
            <a:avLst/>
          </a:prstGeom>
          <a:noFill/>
          <a:ln w="9525">
            <a:noFill/>
            <a:miter lim="800000"/>
            <a:headEnd/>
            <a:tailEnd/>
          </a:ln>
        </p:spPr>
      </p:pic>
      <p:pic>
        <p:nvPicPr>
          <p:cNvPr id="5"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9090186" y="-3409"/>
            <a:ext cx="894246" cy="1375763"/>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Template>
  <TotalTime>0</TotalTime>
  <Words>3687</Words>
  <Application>Microsoft Office PowerPoint</Application>
  <PresentationFormat>Breitbild</PresentationFormat>
  <Paragraphs>841</Paragraphs>
  <Slides>39</Slides>
  <Notes>39</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39</vt:i4>
      </vt:variant>
    </vt:vector>
  </HeadingPairs>
  <TitlesOfParts>
    <vt:vector size="47" baseType="lpstr">
      <vt:lpstr>Arial</vt:lpstr>
      <vt:lpstr>Calibri</vt:lpstr>
      <vt:lpstr>Consolas</vt:lpstr>
      <vt:lpstr>Courier New</vt:lpstr>
      <vt:lpstr>Gill Sans</vt:lpstr>
      <vt:lpstr>Symbol</vt:lpstr>
      <vt:lpstr>ヒラギノ角ゴ ProN W3</vt:lpstr>
      <vt:lpstr>vorlage</vt:lpstr>
      <vt:lpstr>Software Engineering and Programming Basics</vt:lpstr>
      <vt:lpstr>Catching Up I</vt:lpstr>
      <vt:lpstr>PowerPoint-Präsentation</vt:lpstr>
      <vt:lpstr>Catching Up I: Multidimensional Arrays</vt:lpstr>
      <vt:lpstr>Learning Goals</vt:lpstr>
      <vt:lpstr>PowerPoint-Präsentation</vt:lpstr>
      <vt:lpstr>Java-Virtual-Machine (JVM)</vt:lpstr>
      <vt:lpstr>Komponenten der JVM</vt:lpstr>
      <vt:lpstr>Java‘s Runtime Stack</vt:lpstr>
      <vt:lpstr>Heap</vt:lpstr>
      <vt:lpstr>References</vt:lpstr>
      <vt:lpstr>Recap: Comparison of Strings</vt:lpstr>
      <vt:lpstr>Interaction of Heap and Stack</vt:lpstr>
      <vt:lpstr>Garbage Collection</vt:lpstr>
      <vt:lpstr>Quizz</vt:lpstr>
      <vt:lpstr>PowerPoint-Präsentation</vt:lpstr>
      <vt:lpstr>References I</vt:lpstr>
      <vt:lpstr>References II</vt:lpstr>
      <vt:lpstr>Parameter Passing</vt:lpstr>
      <vt:lpstr>Parameter Passing in Java</vt:lpstr>
      <vt:lpstr>Primitive Type</vt:lpstr>
      <vt:lpstr>Complex Type</vt:lpstr>
      <vt:lpstr>Parameter Passing I</vt:lpstr>
      <vt:lpstr>Parameter Passing II</vt:lpstr>
      <vt:lpstr>Parameter Passing III</vt:lpstr>
      <vt:lpstr>Parameter Passing IV</vt:lpstr>
      <vt:lpstr>Parameter Passing V</vt:lpstr>
      <vt:lpstr>Parameter Passing VI</vt:lpstr>
      <vt:lpstr>Parameter Passing VII</vt:lpstr>
      <vt:lpstr>PowerPoint-Präsentation</vt:lpstr>
      <vt:lpstr>Cloning of Objects</vt:lpstr>
      <vt:lpstr>Shallow Copy</vt:lpstr>
      <vt:lpstr>Deep Copy</vt:lpstr>
      <vt:lpstr>Implementation</vt:lpstr>
      <vt:lpstr>„Behind the Scenes“</vt:lpstr>
      <vt:lpstr>Copy Constructor</vt:lpstr>
      <vt:lpstr>Quiz!!!</vt:lpstr>
      <vt:lpstr>Take Aways I</vt:lpstr>
      <vt:lpstr>Take Aways II</vt:lpstr>
    </vt:vector>
  </TitlesOfParts>
  <Company>Universität Passau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I Einführung in die Programmierung mit Java</dc:title>
  <dc:creator>siegmunn</dc:creator>
  <cp:lastModifiedBy>Janet</cp:lastModifiedBy>
  <cp:revision>409</cp:revision>
  <dcterms:created xsi:type="dcterms:W3CDTF">2014-10-06T10:05:59Z</dcterms:created>
  <dcterms:modified xsi:type="dcterms:W3CDTF">2019-11-18T12:55:48Z</dcterms:modified>
</cp:coreProperties>
</file>