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5" r:id="rId1"/>
  </p:sldMasterIdLst>
  <p:notesMasterIdLst>
    <p:notesMasterId r:id="rId52"/>
  </p:notesMasterIdLst>
  <p:handoutMasterIdLst>
    <p:handoutMasterId r:id="rId53"/>
  </p:handoutMasterIdLst>
  <p:sldIdLst>
    <p:sldId id="313" r:id="rId2"/>
    <p:sldId id="307" r:id="rId3"/>
    <p:sldId id="306" r:id="rId4"/>
    <p:sldId id="260" r:id="rId5"/>
    <p:sldId id="261" r:id="rId6"/>
    <p:sldId id="262" r:id="rId7"/>
    <p:sldId id="308" r:id="rId8"/>
    <p:sldId id="264" r:id="rId9"/>
    <p:sldId id="314" r:id="rId10"/>
    <p:sldId id="315" r:id="rId11"/>
    <p:sldId id="265" r:id="rId12"/>
    <p:sldId id="266" r:id="rId13"/>
    <p:sldId id="268" r:id="rId14"/>
    <p:sldId id="269" r:id="rId15"/>
    <p:sldId id="270" r:id="rId16"/>
    <p:sldId id="309" r:id="rId17"/>
    <p:sldId id="267" r:id="rId18"/>
    <p:sldId id="272" r:id="rId19"/>
    <p:sldId id="273" r:id="rId20"/>
    <p:sldId id="274" r:id="rId21"/>
    <p:sldId id="275" r:id="rId22"/>
    <p:sldId id="276" r:id="rId23"/>
    <p:sldId id="277" r:id="rId24"/>
    <p:sldId id="310" r:id="rId25"/>
    <p:sldId id="282" r:id="rId26"/>
    <p:sldId id="283" r:id="rId27"/>
    <p:sldId id="317" r:id="rId28"/>
    <p:sldId id="316" r:id="rId29"/>
    <p:sldId id="284" r:id="rId30"/>
    <p:sldId id="285" r:id="rId31"/>
    <p:sldId id="286" r:id="rId32"/>
    <p:sldId id="287" r:id="rId33"/>
    <p:sldId id="288" r:id="rId34"/>
    <p:sldId id="289" r:id="rId35"/>
    <p:sldId id="311" r:id="rId36"/>
    <p:sldId id="291" r:id="rId37"/>
    <p:sldId id="292" r:id="rId38"/>
    <p:sldId id="293" r:id="rId39"/>
    <p:sldId id="312" r:id="rId40"/>
    <p:sldId id="295" r:id="rId41"/>
    <p:sldId id="296" r:id="rId42"/>
    <p:sldId id="297" r:id="rId43"/>
    <p:sldId id="298" r:id="rId44"/>
    <p:sldId id="299" r:id="rId45"/>
    <p:sldId id="300" r:id="rId46"/>
    <p:sldId id="301" r:id="rId47"/>
    <p:sldId id="302" r:id="rId48"/>
    <p:sldId id="303" r:id="rId49"/>
    <p:sldId id="304" r:id="rId50"/>
    <p:sldId id="258" r:id="rId51"/>
  </p:sldIdLst>
  <p:sldSz cx="12192000" cy="6858000"/>
  <p:notesSz cx="6858000" cy="9144000"/>
  <p:defaultTextStyle>
    <a:defPPr>
      <a:defRPr lang="en-GB"/>
    </a:defPPr>
    <a:lvl1pPr algn="l" defTabSz="449263" rtl="0" fontAlgn="base">
      <a:lnSpc>
        <a:spcPct val="93000"/>
      </a:lnSpc>
      <a:spcBef>
        <a:spcPct val="0"/>
      </a:spcBef>
      <a:spcAft>
        <a:spcPct val="0"/>
      </a:spcAft>
      <a:buClr>
        <a:srgbClr val="000000"/>
      </a:buClr>
      <a:buSzPct val="100000"/>
      <a:buFont typeface="Arial" charset="0"/>
      <a:defRPr b="1" kern="1200">
        <a:solidFill>
          <a:schemeClr val="bg1"/>
        </a:solidFill>
        <a:latin typeface="Arial" charset="0"/>
        <a:ea typeface="+mn-ea"/>
        <a:cs typeface="+mn-cs"/>
      </a:defRPr>
    </a:lvl1pPr>
    <a:lvl2pPr marL="457200" algn="l" defTabSz="449263" rtl="0" fontAlgn="base">
      <a:lnSpc>
        <a:spcPct val="93000"/>
      </a:lnSpc>
      <a:spcBef>
        <a:spcPct val="0"/>
      </a:spcBef>
      <a:spcAft>
        <a:spcPct val="0"/>
      </a:spcAft>
      <a:buClr>
        <a:srgbClr val="000000"/>
      </a:buClr>
      <a:buSzPct val="100000"/>
      <a:buFont typeface="Arial" charset="0"/>
      <a:defRPr b="1" kern="1200">
        <a:solidFill>
          <a:schemeClr val="bg1"/>
        </a:solidFill>
        <a:latin typeface="Arial" charset="0"/>
        <a:ea typeface="+mn-ea"/>
        <a:cs typeface="+mn-cs"/>
      </a:defRPr>
    </a:lvl2pPr>
    <a:lvl3pPr marL="914400" algn="l" defTabSz="449263" rtl="0" fontAlgn="base">
      <a:lnSpc>
        <a:spcPct val="93000"/>
      </a:lnSpc>
      <a:spcBef>
        <a:spcPct val="0"/>
      </a:spcBef>
      <a:spcAft>
        <a:spcPct val="0"/>
      </a:spcAft>
      <a:buClr>
        <a:srgbClr val="000000"/>
      </a:buClr>
      <a:buSzPct val="100000"/>
      <a:buFont typeface="Arial" charset="0"/>
      <a:defRPr b="1" kern="1200">
        <a:solidFill>
          <a:schemeClr val="bg1"/>
        </a:solidFill>
        <a:latin typeface="Arial" charset="0"/>
        <a:ea typeface="+mn-ea"/>
        <a:cs typeface="+mn-cs"/>
      </a:defRPr>
    </a:lvl3pPr>
    <a:lvl4pPr marL="1371600" algn="l" defTabSz="449263" rtl="0" fontAlgn="base">
      <a:lnSpc>
        <a:spcPct val="93000"/>
      </a:lnSpc>
      <a:spcBef>
        <a:spcPct val="0"/>
      </a:spcBef>
      <a:spcAft>
        <a:spcPct val="0"/>
      </a:spcAft>
      <a:buClr>
        <a:srgbClr val="000000"/>
      </a:buClr>
      <a:buSzPct val="100000"/>
      <a:buFont typeface="Arial" charset="0"/>
      <a:defRPr b="1" kern="1200">
        <a:solidFill>
          <a:schemeClr val="bg1"/>
        </a:solidFill>
        <a:latin typeface="Arial" charset="0"/>
        <a:ea typeface="+mn-ea"/>
        <a:cs typeface="+mn-cs"/>
      </a:defRPr>
    </a:lvl4pPr>
    <a:lvl5pPr marL="1828800" algn="l" defTabSz="449263" rtl="0" fontAlgn="base">
      <a:lnSpc>
        <a:spcPct val="93000"/>
      </a:lnSpc>
      <a:spcBef>
        <a:spcPct val="0"/>
      </a:spcBef>
      <a:spcAft>
        <a:spcPct val="0"/>
      </a:spcAft>
      <a:buClr>
        <a:srgbClr val="000000"/>
      </a:buClr>
      <a:buSzPct val="100000"/>
      <a:buFont typeface="Arial" charset="0"/>
      <a:defRPr b="1" kern="1200">
        <a:solidFill>
          <a:schemeClr val="bg1"/>
        </a:solidFill>
        <a:latin typeface="Arial" charset="0"/>
        <a:ea typeface="+mn-ea"/>
        <a:cs typeface="+mn-cs"/>
      </a:defRPr>
    </a:lvl5pPr>
    <a:lvl6pPr marL="2286000" algn="l" defTabSz="914400" rtl="0" eaLnBrk="1" latinLnBrk="0" hangingPunct="1">
      <a:defRPr b="1" kern="1200">
        <a:solidFill>
          <a:schemeClr val="bg1"/>
        </a:solidFill>
        <a:latin typeface="Arial" charset="0"/>
        <a:ea typeface="+mn-ea"/>
        <a:cs typeface="+mn-cs"/>
      </a:defRPr>
    </a:lvl6pPr>
    <a:lvl7pPr marL="2743200" algn="l" defTabSz="914400" rtl="0" eaLnBrk="1" latinLnBrk="0" hangingPunct="1">
      <a:defRPr b="1" kern="1200">
        <a:solidFill>
          <a:schemeClr val="bg1"/>
        </a:solidFill>
        <a:latin typeface="Arial" charset="0"/>
        <a:ea typeface="+mn-ea"/>
        <a:cs typeface="+mn-cs"/>
      </a:defRPr>
    </a:lvl7pPr>
    <a:lvl8pPr marL="3200400" algn="l" defTabSz="914400" rtl="0" eaLnBrk="1" latinLnBrk="0" hangingPunct="1">
      <a:defRPr b="1" kern="1200">
        <a:solidFill>
          <a:schemeClr val="bg1"/>
        </a:solidFill>
        <a:latin typeface="Arial" charset="0"/>
        <a:ea typeface="+mn-ea"/>
        <a:cs typeface="+mn-cs"/>
      </a:defRPr>
    </a:lvl8pPr>
    <a:lvl9pPr marL="3657600" algn="l" defTabSz="914400" rtl="0" eaLnBrk="1" latinLnBrk="0" hangingPunct="1">
      <a:defRPr b="1"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90E"/>
    <a:srgbClr val="AB9DDB"/>
    <a:srgbClr val="063DE8"/>
    <a:srgbClr val="FF9DAD"/>
    <a:srgbClr val="3333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63" autoAdjust="0"/>
    <p:restoredTop sz="78245" autoAdjust="0"/>
  </p:normalViewPr>
  <p:slideViewPr>
    <p:cSldViewPr>
      <p:cViewPr>
        <p:scale>
          <a:sx n="75" d="100"/>
          <a:sy n="75" d="100"/>
        </p:scale>
        <p:origin x="1488" y="252"/>
      </p:cViewPr>
      <p:guideLst>
        <p:guide orient="horz" pos="2160"/>
        <p:guide pos="384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1374"/>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rgbClr val="000000"/>
                </a:solidFill>
              </a:defRPr>
            </a:lvl1pPr>
          </a:lstStyle>
          <a:p>
            <a:endParaRPr lang="de-DE"/>
          </a:p>
        </p:txBody>
      </p:sp>
      <p:sp>
        <p:nvSpPr>
          <p:cNvPr id="2088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0000"/>
                </a:solidFill>
              </a:defRPr>
            </a:lvl1pPr>
          </a:lstStyle>
          <a:p>
            <a:endParaRPr lang="de-DE"/>
          </a:p>
        </p:txBody>
      </p:sp>
      <p:sp>
        <p:nvSpPr>
          <p:cNvPr id="2089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rgbClr val="000000"/>
                </a:solidFill>
              </a:defRPr>
            </a:lvl1pPr>
          </a:lstStyle>
          <a:p>
            <a:endParaRPr lang="de-DE"/>
          </a:p>
        </p:txBody>
      </p:sp>
      <p:sp>
        <p:nvSpPr>
          <p:cNvPr id="2089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solidFill>
                  <a:srgbClr val="000000"/>
                </a:solidFill>
              </a:defRPr>
            </a:lvl1pPr>
          </a:lstStyle>
          <a:p>
            <a:fld id="{3B5B8A9F-B3E3-481A-88B2-5EFF13A91476}" type="slidenum">
              <a:rPr lang="de-DE"/>
              <a:pPr/>
              <a:t>‹Nr.›</a:t>
            </a:fld>
            <a:endParaRPr lang="de-DE"/>
          </a:p>
        </p:txBody>
      </p:sp>
    </p:spTree>
    <p:extLst>
      <p:ext uri="{BB962C8B-B14F-4D97-AF65-F5344CB8AC3E}">
        <p14:creationId xmlns:p14="http://schemas.microsoft.com/office/powerpoint/2010/main" val="81207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p>
        </p:txBody>
      </p:sp>
      <p:sp>
        <p:nvSpPr>
          <p:cNvPr id="3074" name="Rectangle 2"/>
          <p:cNvSpPr>
            <a:spLocks noGrp="1" noChangeArrowheads="1"/>
          </p:cNvSpPr>
          <p:nvPr>
            <p:ph type="hdr"/>
          </p:nvPr>
        </p:nvSpPr>
        <p:spPr bwMode="auto">
          <a:xfrm>
            <a:off x="0" y="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nSpc>
                <a:spcPct val="95000"/>
              </a:lnSpc>
              <a:buSzPct val="45000"/>
              <a:buFont typeface="Wingdings" pitchFamily="2" charset="2"/>
              <a:buNone/>
              <a:tabLst>
                <a:tab pos="723900" algn="l"/>
                <a:tab pos="1447800" algn="l"/>
                <a:tab pos="2171700" algn="l"/>
                <a:tab pos="2895600" algn="l"/>
              </a:tabLst>
              <a:defRPr sz="1200" b="0">
                <a:solidFill>
                  <a:srgbClr val="000000"/>
                </a:solidFill>
                <a:latin typeface="Times New Roman" pitchFamily="18" charset="0"/>
              </a:defRPr>
            </a:lvl1pPr>
          </a:lstStyle>
          <a:p>
            <a:endParaRPr lang="en-GB"/>
          </a:p>
        </p:txBody>
      </p:sp>
      <p:sp>
        <p:nvSpPr>
          <p:cNvPr id="3075" name="Rectangle 3"/>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lnSpc>
                <a:spcPct val="95000"/>
              </a:lnSpc>
              <a:buSzPct val="45000"/>
              <a:buFont typeface="Wingdings" pitchFamily="2" charset="2"/>
              <a:buNone/>
              <a:tabLst>
                <a:tab pos="723900" algn="l"/>
                <a:tab pos="1447800" algn="l"/>
                <a:tab pos="2171700" algn="l"/>
                <a:tab pos="2895600" algn="l"/>
              </a:tabLst>
              <a:defRPr sz="1200" b="0">
                <a:solidFill>
                  <a:srgbClr val="000000"/>
                </a:solidFill>
                <a:latin typeface="Times New Roman" pitchFamily="18" charset="0"/>
              </a:defRPr>
            </a:lvl1pPr>
          </a:lstStyle>
          <a:p>
            <a:endParaRPr lang="en-GB"/>
          </a:p>
        </p:txBody>
      </p:sp>
      <p:sp>
        <p:nvSpPr>
          <p:cNvPr id="3076" name="Rectangle 4"/>
          <p:cNvSpPr>
            <a:spLocks noGrp="1" noRot="1" noChangeAspect="1" noChangeArrowheads="1"/>
          </p:cNvSpPr>
          <p:nvPr>
            <p:ph type="sldImg"/>
          </p:nvPr>
        </p:nvSpPr>
        <p:spPr bwMode="auto">
          <a:xfrm>
            <a:off x="382588" y="685800"/>
            <a:ext cx="6091237" cy="342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p>
        </p:txBody>
      </p:sp>
      <p:sp>
        <p:nvSpPr>
          <p:cNvPr id="3078" name="Rectangle 6"/>
          <p:cNvSpPr>
            <a:spLocks noGrp="1" noChangeArrowheads="1"/>
          </p:cNvSpPr>
          <p:nvPr>
            <p:ph type="ftr"/>
          </p:nvPr>
        </p:nvSpPr>
        <p:spPr bwMode="auto">
          <a:xfrm>
            <a:off x="0" y="8685213"/>
            <a:ext cx="29702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nSpc>
                <a:spcPct val="95000"/>
              </a:lnSpc>
              <a:buSzPct val="45000"/>
              <a:buFont typeface="Wingdings" pitchFamily="2" charset="2"/>
              <a:buNone/>
              <a:tabLst>
                <a:tab pos="723900" algn="l"/>
                <a:tab pos="1447800" algn="l"/>
                <a:tab pos="2171700" algn="l"/>
                <a:tab pos="2895600" algn="l"/>
              </a:tabLst>
              <a:defRPr sz="1200" b="0">
                <a:solidFill>
                  <a:srgbClr val="000000"/>
                </a:solidFill>
                <a:latin typeface="Times New Roman" pitchFamily="18" charset="0"/>
              </a:defRPr>
            </a:lvl1pPr>
          </a:lstStyle>
          <a:p>
            <a:endParaRPr lang="en-GB"/>
          </a:p>
        </p:txBody>
      </p:sp>
      <p:sp>
        <p:nvSpPr>
          <p:cNvPr id="3079"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lnSpc>
                <a:spcPct val="95000"/>
              </a:lnSpc>
              <a:buSzPct val="45000"/>
              <a:buFont typeface="Wingdings" pitchFamily="2" charset="2"/>
              <a:buNone/>
              <a:tabLst>
                <a:tab pos="723900" algn="l"/>
                <a:tab pos="1447800" algn="l"/>
                <a:tab pos="2171700" algn="l"/>
                <a:tab pos="2895600" algn="l"/>
              </a:tabLst>
              <a:defRPr sz="1200" b="0">
                <a:solidFill>
                  <a:srgbClr val="000000"/>
                </a:solidFill>
                <a:latin typeface="Times New Roman" pitchFamily="18" charset="0"/>
              </a:defRPr>
            </a:lvl1pPr>
          </a:lstStyle>
          <a:p>
            <a:fld id="{F7D1DD9F-70C9-4D44-921E-25B7A39C3BF9}" type="slidenum">
              <a:rPr lang="en-GB"/>
              <a:pPr/>
              <a:t>‹Nr.›</a:t>
            </a:fld>
            <a:endParaRPr lang="en-GB"/>
          </a:p>
        </p:txBody>
      </p:sp>
    </p:spTree>
    <p:extLst>
      <p:ext uri="{BB962C8B-B14F-4D97-AF65-F5344CB8AC3E}">
        <p14:creationId xmlns:p14="http://schemas.microsoft.com/office/powerpoint/2010/main" val="306572339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Responsibility-driven_design#Reference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2588" y="685800"/>
            <a:ext cx="6091237" cy="3427413"/>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a:t>
            </a:fld>
            <a:endParaRPr lang="en-US"/>
          </a:p>
        </p:txBody>
      </p:sp>
    </p:spTree>
    <p:extLst>
      <p:ext uri="{BB962C8B-B14F-4D97-AF65-F5344CB8AC3E}">
        <p14:creationId xmlns:p14="http://schemas.microsoft.com/office/powerpoint/2010/main" val="1719029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CBDB456-D5A9-4C5B-854D-93102DE6A8E1}" type="slidenum">
              <a:rPr lang="en-GB"/>
              <a:pPr/>
              <a:t>11</a:t>
            </a:fld>
            <a:endParaRPr lang="en-GB"/>
          </a:p>
        </p:txBody>
      </p:sp>
      <p:sp>
        <p:nvSpPr>
          <p:cNvPr id="497666" name="Rectangle 2"/>
          <p:cNvSpPr>
            <a:spLocks noGrp="1" noRot="1" noChangeAspect="1" noChangeArrowheads="1" noTextEdit="1"/>
          </p:cNvSpPr>
          <p:nvPr>
            <p:ph type="sldImg"/>
          </p:nvPr>
        </p:nvSpPr>
        <p:spPr>
          <a:xfrm>
            <a:off x="381000" y="685800"/>
            <a:ext cx="6096000" cy="3429000"/>
          </a:xfrm>
        </p:spPr>
      </p:sp>
      <p:sp>
        <p:nvSpPr>
          <p:cNvPr id="49766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B1B47DE-F5B3-4F8E-B663-F7D8C1BAB1F1}" type="slidenum">
              <a:rPr lang="en-GB"/>
              <a:pPr/>
              <a:t>12</a:t>
            </a:fld>
            <a:endParaRPr lang="en-GB"/>
          </a:p>
        </p:txBody>
      </p:sp>
      <p:sp>
        <p:nvSpPr>
          <p:cNvPr id="499714" name="Rectangle 2"/>
          <p:cNvSpPr>
            <a:spLocks noGrp="1" noRot="1" noChangeAspect="1" noChangeArrowheads="1" noTextEdit="1"/>
          </p:cNvSpPr>
          <p:nvPr>
            <p:ph type="sldImg"/>
          </p:nvPr>
        </p:nvSpPr>
        <p:spPr>
          <a:xfrm>
            <a:off x="381000" y="685800"/>
            <a:ext cx="6096000" cy="3429000"/>
          </a:xfrm>
        </p:spPr>
      </p:sp>
      <p:sp>
        <p:nvSpPr>
          <p:cNvPr id="499715"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Immer erstmal alles aufschreiben,</a:t>
            </a:r>
            <a:r>
              <a:rPr lang="de-DE" baseline="0" dirty="0" smtClean="0"/>
              <a:t> damit nichts vergessen wird. Noch nicht darüber nachdenken, wie man die Klassen implementieren könnte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BB10452-85D5-4971-BCC3-CFB964E319ED}" type="slidenum">
              <a:rPr lang="en-GB"/>
              <a:pPr/>
              <a:t>13</a:t>
            </a:fld>
            <a:endParaRPr lang="en-GB"/>
          </a:p>
        </p:txBody>
      </p:sp>
      <p:sp>
        <p:nvSpPr>
          <p:cNvPr id="503810" name="Rectangle 2"/>
          <p:cNvSpPr>
            <a:spLocks noGrp="1" noRot="1" noChangeAspect="1" noChangeArrowheads="1" noTextEdit="1"/>
          </p:cNvSpPr>
          <p:nvPr>
            <p:ph type="sldImg"/>
          </p:nvPr>
        </p:nvSpPr>
        <p:spPr>
          <a:xfrm>
            <a:off x="381000" y="685800"/>
            <a:ext cx="6096000" cy="3429000"/>
          </a:xfrm>
        </p:spPr>
      </p:sp>
      <p:sp>
        <p:nvSpPr>
          <p:cNvPr id="50381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D53343A-07C2-467F-93A5-DC159A568CA8}" type="slidenum">
              <a:rPr lang="en-GB"/>
              <a:pPr/>
              <a:t>14</a:t>
            </a:fld>
            <a:endParaRPr lang="en-GB"/>
          </a:p>
        </p:txBody>
      </p:sp>
      <p:sp>
        <p:nvSpPr>
          <p:cNvPr id="505858" name="Rectangle 1026"/>
          <p:cNvSpPr>
            <a:spLocks noGrp="1" noRot="1" noChangeAspect="1" noChangeArrowheads="1" noTextEdit="1"/>
          </p:cNvSpPr>
          <p:nvPr>
            <p:ph type="sldImg"/>
          </p:nvPr>
        </p:nvSpPr>
        <p:spPr>
          <a:xfrm>
            <a:off x="381000" y="685800"/>
            <a:ext cx="6096000" cy="3429000"/>
          </a:xfrm>
        </p:spPr>
      </p:sp>
      <p:sp>
        <p:nvSpPr>
          <p:cNvPr id="505859" name="Rectangle 1027"/>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09DCAC8-754B-4165-AAFF-0B25DAA98ECF}" type="slidenum">
              <a:rPr lang="en-GB"/>
              <a:pPr/>
              <a:t>15</a:t>
            </a:fld>
            <a:endParaRPr lang="en-GB"/>
          </a:p>
        </p:txBody>
      </p:sp>
      <p:sp>
        <p:nvSpPr>
          <p:cNvPr id="507906" name="Rectangle 2"/>
          <p:cNvSpPr>
            <a:spLocks noGrp="1" noRot="1" noChangeAspect="1" noChangeArrowheads="1" noTextEdit="1"/>
          </p:cNvSpPr>
          <p:nvPr>
            <p:ph type="sldImg"/>
          </p:nvPr>
        </p:nvSpPr>
        <p:spPr>
          <a:xfrm>
            <a:off x="381000" y="685800"/>
            <a:ext cx="6096000" cy="3429000"/>
          </a:xfrm>
        </p:spPr>
      </p:sp>
      <p:sp>
        <p:nvSpPr>
          <p:cNvPr id="50790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16</a:t>
            </a:fld>
            <a:endParaRPr lang="de-DE">
              <a:solidFill>
                <a:prstClr val="black"/>
              </a:solidFill>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CD4B0CB-413D-4661-AD18-FFB7CC9A41F7}" type="slidenum">
              <a:rPr lang="en-GB"/>
              <a:pPr/>
              <a:t>17</a:t>
            </a:fld>
            <a:endParaRPr lang="en-GB"/>
          </a:p>
        </p:txBody>
      </p:sp>
      <p:sp>
        <p:nvSpPr>
          <p:cNvPr id="501762" name="Rectangle 2"/>
          <p:cNvSpPr>
            <a:spLocks noGrp="1" noRot="1" noChangeAspect="1" noChangeArrowheads="1" noTextEdit="1"/>
          </p:cNvSpPr>
          <p:nvPr>
            <p:ph type="sldImg"/>
          </p:nvPr>
        </p:nvSpPr>
        <p:spPr>
          <a:xfrm>
            <a:off x="381000" y="685800"/>
            <a:ext cx="6096000" cy="3429000"/>
          </a:xfrm>
        </p:spPr>
      </p:sp>
      <p:sp>
        <p:nvSpPr>
          <p:cNvPr id="50176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B155786-11C7-4CD1-9BB4-3F9B84D2E8C2}" type="slidenum">
              <a:rPr lang="en-GB"/>
              <a:pPr/>
              <a:t>18</a:t>
            </a:fld>
            <a:endParaRPr lang="en-GB"/>
          </a:p>
        </p:txBody>
      </p:sp>
      <p:sp>
        <p:nvSpPr>
          <p:cNvPr id="512002" name="Rectangle 2"/>
          <p:cNvSpPr>
            <a:spLocks noGrp="1" noRot="1" noChangeAspect="1" noChangeArrowheads="1" noTextEdit="1"/>
          </p:cNvSpPr>
          <p:nvPr>
            <p:ph type="sldImg"/>
          </p:nvPr>
        </p:nvSpPr>
        <p:spPr>
          <a:xfrm>
            <a:off x="381000" y="685800"/>
            <a:ext cx="6096000" cy="3429000"/>
          </a:xfrm>
        </p:spPr>
      </p:sp>
      <p:sp>
        <p:nvSpPr>
          <p:cNvPr id="51200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Mouse Button: Nur das </a:t>
            </a:r>
            <a:r>
              <a:rPr lang="de-DE" dirty="0" err="1" smtClean="0"/>
              <a:t>event</a:t>
            </a:r>
            <a:r>
              <a:rPr lang="de-DE" dirty="0" smtClean="0"/>
              <a:t> ist interessant, der Button an sich ist egal; was ist,</a:t>
            </a:r>
            <a:r>
              <a:rPr lang="de-DE" baseline="0" dirty="0" smtClean="0"/>
              <a:t> wenn man andere Eingabemedien haben möchte? -&gt; Man möchte so wenig Abhängigkeiten wie möglich</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7708F2F-D835-4BA0-880F-63B4A90D0A3D}" type="slidenum">
              <a:rPr lang="en-GB"/>
              <a:pPr/>
              <a:t>19</a:t>
            </a:fld>
            <a:endParaRPr lang="en-GB"/>
          </a:p>
        </p:txBody>
      </p:sp>
      <p:sp>
        <p:nvSpPr>
          <p:cNvPr id="514050" name="Rectangle 2"/>
          <p:cNvSpPr>
            <a:spLocks noGrp="1" noRot="1" noChangeAspect="1" noChangeArrowheads="1" noTextEdit="1"/>
          </p:cNvSpPr>
          <p:nvPr>
            <p:ph type="sldImg"/>
          </p:nvPr>
        </p:nvSpPr>
        <p:spPr>
          <a:xfrm>
            <a:off x="381000" y="685800"/>
            <a:ext cx="6096000" cy="3429000"/>
          </a:xfrm>
        </p:spPr>
      </p:sp>
      <p:sp>
        <p:nvSpPr>
          <p:cNvPr id="51405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Hier ist es auch wichtig, an die Fachsprache der Kunden zu denken</a:t>
            </a:r>
            <a:r>
              <a:rPr lang="de-DE" baseline="0" dirty="0" smtClean="0"/>
              <a:t> und die evtl. gleich mit zu integrieren</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AA98ACF-3808-4F33-A877-41CDBF61748E}" type="slidenum">
              <a:rPr lang="en-GB"/>
              <a:pPr/>
              <a:t>20</a:t>
            </a:fld>
            <a:endParaRPr lang="en-GB"/>
          </a:p>
        </p:txBody>
      </p:sp>
      <p:sp>
        <p:nvSpPr>
          <p:cNvPr id="516098" name="Rectangle 2"/>
          <p:cNvSpPr>
            <a:spLocks noGrp="1" noRot="1" noChangeAspect="1" noChangeArrowheads="1" noTextEdit="1"/>
          </p:cNvSpPr>
          <p:nvPr>
            <p:ph type="sldImg"/>
          </p:nvPr>
        </p:nvSpPr>
        <p:spPr>
          <a:xfrm>
            <a:off x="381000" y="685800"/>
            <a:ext cx="6096000" cy="3429000"/>
          </a:xfrm>
        </p:spPr>
      </p:sp>
      <p:sp>
        <p:nvSpPr>
          <p:cNvPr id="516099"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Brauch ich Startpunkt oder Endpunkt?</a:t>
            </a:r>
            <a:r>
              <a:rPr lang="de-DE" baseline="0" dirty="0" smtClean="0"/>
              <a:t> Nein, Punkt reicht. Man braucht nicht für jede Eigenschaft eine Klasse.</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Was ist denn vom </a:t>
            </a:r>
            <a:r>
              <a:rPr lang="de-DE" dirty="0" err="1" smtClean="0"/>
              <a:t>Requirements</a:t>
            </a:r>
            <a:r>
              <a:rPr lang="de-DE" dirty="0" smtClean="0"/>
              <a:t> Engineering hängen</a:t>
            </a:r>
            <a:r>
              <a:rPr lang="de-DE" baseline="0" dirty="0" smtClean="0"/>
              <a:t> geblieben?</a:t>
            </a:r>
            <a:endParaRPr lang="en-US" dirty="0"/>
          </a:p>
        </p:txBody>
      </p:sp>
      <p:sp>
        <p:nvSpPr>
          <p:cNvPr id="4" name="Foliennummernplatzhalter 3"/>
          <p:cNvSpPr>
            <a:spLocks noGrp="1"/>
          </p:cNvSpPr>
          <p:nvPr>
            <p:ph type="sldNum" idx="10"/>
          </p:nvPr>
        </p:nvSpPr>
        <p:spPr/>
        <p:txBody>
          <a:bodyPr/>
          <a:lstStyle/>
          <a:p>
            <a:fld id="{F7D1DD9F-70C9-4D44-921E-25B7A39C3BF9}" type="slidenum">
              <a:rPr lang="en-GB" smtClean="0"/>
              <a:pPr/>
              <a:t>2</a:t>
            </a:fld>
            <a:endParaRPr lang="en-GB"/>
          </a:p>
        </p:txBody>
      </p:sp>
    </p:spTree>
    <p:extLst>
      <p:ext uri="{BB962C8B-B14F-4D97-AF65-F5344CB8AC3E}">
        <p14:creationId xmlns:p14="http://schemas.microsoft.com/office/powerpoint/2010/main" val="1501810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373342DC-1BAA-489A-806F-82E8E02B5845}" type="slidenum">
              <a:rPr lang="en-GB"/>
              <a:pPr/>
              <a:t>21</a:t>
            </a:fld>
            <a:endParaRPr lang="en-GB"/>
          </a:p>
        </p:txBody>
      </p:sp>
      <p:sp>
        <p:nvSpPr>
          <p:cNvPr id="518146" name="Rectangle 2"/>
          <p:cNvSpPr>
            <a:spLocks noGrp="1" noRot="1" noChangeAspect="1" noChangeArrowheads="1" noTextEdit="1"/>
          </p:cNvSpPr>
          <p:nvPr>
            <p:ph type="sldImg"/>
          </p:nvPr>
        </p:nvSpPr>
        <p:spPr>
          <a:xfrm>
            <a:off x="381000" y="685800"/>
            <a:ext cx="6096000" cy="3429000"/>
          </a:xfrm>
        </p:spPr>
      </p:sp>
      <p:sp>
        <p:nvSpPr>
          <p:cNvPr id="51814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Es gibt zwar </a:t>
            </a:r>
            <a:r>
              <a:rPr lang="de-DE" dirty="0" err="1" smtClean="0"/>
              <a:t>user</a:t>
            </a:r>
            <a:r>
              <a:rPr lang="de-DE" dirty="0" smtClean="0"/>
              <a:t>, aber muss ich den denn mit liefern oder implementieren?</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C2944D0-1701-4AFE-B8B7-F8B7CD311571}" type="slidenum">
              <a:rPr lang="en-GB"/>
              <a:pPr/>
              <a:t>22</a:t>
            </a:fld>
            <a:endParaRPr lang="en-GB"/>
          </a:p>
        </p:txBody>
      </p:sp>
      <p:sp>
        <p:nvSpPr>
          <p:cNvPr id="520194" name="Rectangle 2"/>
          <p:cNvSpPr>
            <a:spLocks noGrp="1" noRot="1" noChangeAspect="1" noChangeArrowheads="1" noTextEdit="1"/>
          </p:cNvSpPr>
          <p:nvPr>
            <p:ph type="sldImg"/>
          </p:nvPr>
        </p:nvSpPr>
        <p:spPr>
          <a:xfrm>
            <a:off x="381000" y="685800"/>
            <a:ext cx="6096000" cy="3429000"/>
          </a:xfrm>
        </p:spPr>
      </p:sp>
      <p:sp>
        <p:nvSpPr>
          <p:cNvPr id="520195"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Höhe und Breite brauche ich nicht modellieren, das ergibt</a:t>
            </a:r>
            <a:r>
              <a:rPr lang="de-DE" baseline="0" dirty="0" smtClean="0"/>
              <a:t> sich aus den Eigenschaften von </a:t>
            </a:r>
            <a:r>
              <a:rPr lang="de-DE" baseline="0" dirty="0" err="1" smtClean="0"/>
              <a:t>Rectangle</a:t>
            </a:r>
            <a:r>
              <a:rPr lang="de-DE" baseline="0" dirty="0" smtClean="0"/>
              <a:t>, genauso Corner</a:t>
            </a:r>
          </a:p>
          <a:p>
            <a:pPr defTabSz="914400" eaLnBrk="1" hangingPunct="1"/>
            <a:r>
              <a:rPr lang="de-DE" baseline="0" dirty="0" smtClean="0"/>
              <a:t>Immer wieder zurückkommen zur Frage: Brauch ich dafür eine Klasse?</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129FEF3-8864-4553-9738-28E90DD00A72}" type="slidenum">
              <a:rPr lang="en-GB"/>
              <a:pPr/>
              <a:t>23</a:t>
            </a:fld>
            <a:endParaRPr lang="en-GB"/>
          </a:p>
        </p:txBody>
      </p:sp>
      <p:sp>
        <p:nvSpPr>
          <p:cNvPr id="522242" name="Rectangle 2"/>
          <p:cNvSpPr>
            <a:spLocks noGrp="1" noRot="1" noChangeAspect="1" noChangeArrowheads="1" noTextEdit="1"/>
          </p:cNvSpPr>
          <p:nvPr>
            <p:ph type="sldImg"/>
          </p:nvPr>
        </p:nvSpPr>
        <p:spPr>
          <a:xfrm>
            <a:off x="381000" y="685800"/>
            <a:ext cx="6096000" cy="3429000"/>
          </a:xfrm>
        </p:spPr>
      </p:sp>
      <p:sp>
        <p:nvSpPr>
          <p:cNvPr id="52224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24</a:t>
            </a:fld>
            <a:endParaRPr lang="de-DE">
              <a:solidFill>
                <a:prstClr val="black"/>
              </a:solidFill>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664F5FC-56B6-42A1-B2B1-E7CD90A5DA22}" type="slidenum">
              <a:rPr lang="en-GB"/>
              <a:pPr/>
              <a:t>25</a:t>
            </a:fld>
            <a:endParaRPr lang="en-GB"/>
          </a:p>
        </p:txBody>
      </p:sp>
      <p:sp>
        <p:nvSpPr>
          <p:cNvPr id="532482" name="Rectangle 2"/>
          <p:cNvSpPr>
            <a:spLocks noGrp="1" noRot="1" noChangeAspect="1" noChangeArrowheads="1" noTextEdit="1"/>
          </p:cNvSpPr>
          <p:nvPr>
            <p:ph type="sldImg"/>
          </p:nvPr>
        </p:nvSpPr>
        <p:spPr>
          <a:xfrm>
            <a:off x="381000" y="685800"/>
            <a:ext cx="6096000" cy="3429000"/>
          </a:xfrm>
        </p:spPr>
      </p:sp>
      <p:sp>
        <p:nvSpPr>
          <p:cNvPr id="53248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B557A84-E816-4192-AF9B-F8E457C5B078}" type="slidenum">
              <a:rPr lang="en-GB"/>
              <a:pPr/>
              <a:t>26</a:t>
            </a:fld>
            <a:endParaRPr lang="en-GB"/>
          </a:p>
        </p:txBody>
      </p:sp>
      <p:sp>
        <p:nvSpPr>
          <p:cNvPr id="534530" name="Rectangle 2"/>
          <p:cNvSpPr>
            <a:spLocks noGrp="1" noRot="1" noChangeAspect="1" noChangeArrowheads="1" noTextEdit="1"/>
          </p:cNvSpPr>
          <p:nvPr>
            <p:ph type="sldImg"/>
          </p:nvPr>
        </p:nvSpPr>
        <p:spPr>
          <a:xfrm>
            <a:off x="381000" y="685800"/>
            <a:ext cx="6096000" cy="3429000"/>
          </a:xfrm>
          <a:solidFill>
            <a:srgbClr val="FFFFFF"/>
          </a:solidFill>
        </p:spPr>
      </p:sp>
      <p:sp>
        <p:nvSpPr>
          <p:cNvPr id="534531"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r>
              <a:rPr lang="en-US" dirty="0"/>
              <a:t>each class exists because of an implied </a:t>
            </a:r>
            <a:r>
              <a:rPr lang="en-US" dirty="0" smtClean="0"/>
              <a:t>responsibility</a:t>
            </a:r>
          </a:p>
          <a:p>
            <a:pPr defTabSz="914400" eaLnBrk="1" hangingPunct="1"/>
            <a:r>
              <a:rPr lang="de-DE" dirty="0" smtClean="0"/>
              <a:t>Rollen/Funktionen</a:t>
            </a:r>
            <a:r>
              <a:rPr lang="de-DE" baseline="0" dirty="0" smtClean="0"/>
              <a:t> übernehmen diese? </a:t>
            </a:r>
            <a:r>
              <a:rPr lang="en-US" dirty="0" smtClean="0">
                <a:hlinkClick r:id="rId3"/>
              </a:rPr>
              <a:t>https://en.wikipedia.org/wiki/Responsibility-driven_design#References</a:t>
            </a:r>
            <a:endParaRPr lang="en-US" dirty="0" smtClean="0"/>
          </a:p>
          <a:p>
            <a:pPr defTabSz="914400" eaLnBrk="1" hangingPunct="1"/>
            <a:endParaRPr lang="de-DE" dirty="0" smtClean="0"/>
          </a:p>
          <a:p>
            <a:pPr defTabSz="914400"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D53343A-07C2-467F-93A5-DC159A568CA8}" type="slidenum">
              <a:rPr lang="en-GB"/>
              <a:pPr/>
              <a:t>27</a:t>
            </a:fld>
            <a:endParaRPr lang="en-GB"/>
          </a:p>
        </p:txBody>
      </p:sp>
      <p:sp>
        <p:nvSpPr>
          <p:cNvPr id="505858" name="Rectangle 1026"/>
          <p:cNvSpPr>
            <a:spLocks noGrp="1" noRot="1" noChangeAspect="1" noChangeArrowheads="1" noTextEdit="1"/>
          </p:cNvSpPr>
          <p:nvPr>
            <p:ph type="sldImg"/>
          </p:nvPr>
        </p:nvSpPr>
        <p:spPr>
          <a:xfrm>
            <a:off x="381000" y="685800"/>
            <a:ext cx="6096000" cy="3429000"/>
          </a:xfrm>
        </p:spPr>
      </p:sp>
      <p:sp>
        <p:nvSpPr>
          <p:cNvPr id="505859" name="Rectangle 1027"/>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extLst>
      <p:ext uri="{BB962C8B-B14F-4D97-AF65-F5344CB8AC3E}">
        <p14:creationId xmlns:p14="http://schemas.microsoft.com/office/powerpoint/2010/main" val="764450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D53343A-07C2-467F-93A5-DC159A568CA8}" type="slidenum">
              <a:rPr lang="en-GB"/>
              <a:pPr/>
              <a:t>28</a:t>
            </a:fld>
            <a:endParaRPr lang="en-GB"/>
          </a:p>
        </p:txBody>
      </p:sp>
      <p:sp>
        <p:nvSpPr>
          <p:cNvPr id="505858" name="Rectangle 1026"/>
          <p:cNvSpPr>
            <a:spLocks noGrp="1" noRot="1" noChangeAspect="1" noChangeArrowheads="1" noTextEdit="1"/>
          </p:cNvSpPr>
          <p:nvPr>
            <p:ph type="sldImg"/>
          </p:nvPr>
        </p:nvSpPr>
        <p:spPr>
          <a:xfrm>
            <a:off x="381000" y="685800"/>
            <a:ext cx="6096000" cy="3429000"/>
          </a:xfrm>
        </p:spPr>
      </p:sp>
      <p:sp>
        <p:nvSpPr>
          <p:cNvPr id="505859" name="Rectangle 1027"/>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extLst>
      <p:ext uri="{BB962C8B-B14F-4D97-AF65-F5344CB8AC3E}">
        <p14:creationId xmlns:p14="http://schemas.microsoft.com/office/powerpoint/2010/main" val="2406721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F835362-5A11-4B06-9F57-37F74B78B5F5}" type="slidenum">
              <a:rPr lang="en-GB"/>
              <a:pPr/>
              <a:t>29</a:t>
            </a:fld>
            <a:endParaRPr lang="en-GB"/>
          </a:p>
        </p:txBody>
      </p:sp>
      <p:sp>
        <p:nvSpPr>
          <p:cNvPr id="536578" name="Rectangle 2"/>
          <p:cNvSpPr>
            <a:spLocks noGrp="1" noRot="1" noChangeAspect="1" noChangeArrowheads="1" noTextEdit="1"/>
          </p:cNvSpPr>
          <p:nvPr>
            <p:ph type="sldImg"/>
          </p:nvPr>
        </p:nvSpPr>
        <p:spPr>
          <a:xfrm>
            <a:off x="381000" y="685800"/>
            <a:ext cx="6096000" cy="3429000"/>
          </a:xfrm>
          <a:solidFill>
            <a:srgbClr val="FFFFFF"/>
          </a:solidFill>
        </p:spPr>
      </p:sp>
      <p:sp>
        <p:nvSpPr>
          <p:cNvPr id="536579"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r>
              <a:rPr lang="de-DE" dirty="0" smtClean="0"/>
              <a:t>Also alles,</a:t>
            </a:r>
            <a:r>
              <a:rPr lang="de-DE" baseline="0" dirty="0" smtClean="0"/>
              <a:t> was man abgeben kann, sollte man abgeben</a:t>
            </a:r>
          </a:p>
          <a:p>
            <a:pPr defTabSz="914400" eaLnBrk="1" hangingPunct="1"/>
            <a:endParaRPr lang="de-DE" baseline="0" dirty="0" smtClean="0"/>
          </a:p>
          <a:p>
            <a:pPr defTabSz="914400" eaLnBrk="1" hangingPunct="1"/>
            <a:r>
              <a:rPr lang="de-DE" baseline="0" dirty="0" smtClean="0"/>
              <a:t>Alles, was andere nichts angeht, soll man selber machen</a:t>
            </a:r>
          </a:p>
          <a:p>
            <a:pPr defTabSz="914400" eaLnBrk="1" hangingPunct="1"/>
            <a:endParaRPr lang="de-DE" baseline="0" dirty="0" smtClean="0"/>
          </a:p>
          <a:p>
            <a:pPr defTabSz="914400" eaLnBrk="1" hangingPunct="1"/>
            <a:r>
              <a:rPr lang="de-DE" baseline="0" dirty="0" smtClean="0"/>
              <a:t>Aus Sicht der Bibliothek und aus Sicht des </a:t>
            </a:r>
            <a:r>
              <a:rPr lang="de-DE" baseline="0" smtClean="0"/>
              <a:t>Buches betrachten</a:t>
            </a:r>
            <a:endParaRPr lang="de-DE" baseline="0"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4FFCEB18-F25F-4D50-B669-C43CCA05877B}" type="slidenum">
              <a:rPr lang="en-GB"/>
              <a:pPr/>
              <a:t>30</a:t>
            </a:fld>
            <a:endParaRPr lang="en-GB"/>
          </a:p>
        </p:txBody>
      </p:sp>
      <p:sp>
        <p:nvSpPr>
          <p:cNvPr id="538626" name="Rectangle 2"/>
          <p:cNvSpPr>
            <a:spLocks noGrp="1" noRot="1" noChangeAspect="1" noChangeArrowheads="1" noTextEdit="1"/>
          </p:cNvSpPr>
          <p:nvPr>
            <p:ph type="sldImg"/>
          </p:nvPr>
        </p:nvSpPr>
        <p:spPr>
          <a:xfrm>
            <a:off x="381000" y="685800"/>
            <a:ext cx="6096000" cy="3429000"/>
          </a:xfrm>
        </p:spPr>
      </p:sp>
      <p:sp>
        <p:nvSpPr>
          <p:cNvPr id="53862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3</a:t>
            </a:fld>
            <a:endParaRPr lang="de-DE">
              <a:solidFill>
                <a:prstClr val="black"/>
              </a:solidFill>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165E673C-309A-4F60-B3D3-AB7A4D257D41}" type="slidenum">
              <a:rPr lang="en-GB"/>
              <a:pPr/>
              <a:t>31</a:t>
            </a:fld>
            <a:endParaRPr lang="en-GB"/>
          </a:p>
        </p:txBody>
      </p:sp>
      <p:sp>
        <p:nvSpPr>
          <p:cNvPr id="540674" name="Rectangle 2"/>
          <p:cNvSpPr>
            <a:spLocks noGrp="1" noRot="1" noChangeAspect="1" noChangeArrowheads="1" noTextEdit="1"/>
          </p:cNvSpPr>
          <p:nvPr>
            <p:ph type="sldImg"/>
          </p:nvPr>
        </p:nvSpPr>
        <p:spPr>
          <a:xfrm>
            <a:off x="381000" y="685800"/>
            <a:ext cx="6096000" cy="3429000"/>
          </a:xfrm>
          <a:solidFill>
            <a:srgbClr val="FFFFFF"/>
          </a:solidFill>
        </p:spPr>
      </p:sp>
      <p:sp>
        <p:nvSpPr>
          <p:cNvPr id="540675"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r>
              <a:rPr lang="en-US"/>
              <a:t>A Drawing Editor knows when the drawing has changed; the Drawing knows which elements to display; each Drawing Element knows how and where its presentation should be drawn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9059A9A-F28C-4A1A-87D9-0628C5FE72AE}" type="slidenum">
              <a:rPr lang="en-GB"/>
              <a:pPr/>
              <a:t>32</a:t>
            </a:fld>
            <a:endParaRPr lang="en-GB"/>
          </a:p>
        </p:txBody>
      </p:sp>
      <p:sp>
        <p:nvSpPr>
          <p:cNvPr id="542722" name="Rectangle 2"/>
          <p:cNvSpPr>
            <a:spLocks noGrp="1" noRot="1" noChangeAspect="1" noChangeArrowheads="1" noTextEdit="1"/>
          </p:cNvSpPr>
          <p:nvPr>
            <p:ph type="sldImg"/>
          </p:nvPr>
        </p:nvSpPr>
        <p:spPr>
          <a:xfrm>
            <a:off x="381000" y="685800"/>
            <a:ext cx="6096000" cy="3429000"/>
          </a:xfrm>
        </p:spPr>
      </p:sp>
      <p:sp>
        <p:nvSpPr>
          <p:cNvPr id="54272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D73C770-FB58-4140-80FE-258CCCB9B940}" type="slidenum">
              <a:rPr lang="en-GB"/>
              <a:pPr/>
              <a:t>33</a:t>
            </a:fld>
            <a:endParaRPr lang="en-GB"/>
          </a:p>
        </p:txBody>
      </p:sp>
      <p:sp>
        <p:nvSpPr>
          <p:cNvPr id="544770" name="Rectangle 2"/>
          <p:cNvSpPr>
            <a:spLocks noGrp="1" noRot="1" noChangeAspect="1" noChangeArrowheads="1" noTextEdit="1"/>
          </p:cNvSpPr>
          <p:nvPr>
            <p:ph type="sldImg"/>
          </p:nvPr>
        </p:nvSpPr>
        <p:spPr>
          <a:xfrm>
            <a:off x="381000" y="685800"/>
            <a:ext cx="6096000" cy="3429000"/>
          </a:xfrm>
        </p:spPr>
      </p:sp>
      <p:sp>
        <p:nvSpPr>
          <p:cNvPr id="54477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82A2875-EB80-4A33-8846-155F369304B7}" type="slidenum">
              <a:rPr lang="en-GB"/>
              <a:pPr/>
              <a:t>34</a:t>
            </a:fld>
            <a:endParaRPr lang="en-GB"/>
          </a:p>
        </p:txBody>
      </p:sp>
      <p:sp>
        <p:nvSpPr>
          <p:cNvPr id="546818" name="Rectangle 2"/>
          <p:cNvSpPr>
            <a:spLocks noGrp="1" noRot="1" noChangeAspect="1" noChangeArrowheads="1" noTextEdit="1"/>
          </p:cNvSpPr>
          <p:nvPr>
            <p:ph type="sldImg"/>
          </p:nvPr>
        </p:nvSpPr>
        <p:spPr>
          <a:xfrm>
            <a:off x="381000" y="685800"/>
            <a:ext cx="6096000" cy="3429000"/>
          </a:xfrm>
        </p:spPr>
      </p:sp>
      <p:sp>
        <p:nvSpPr>
          <p:cNvPr id="546819"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35</a:t>
            </a:fld>
            <a:endParaRPr lang="de-DE">
              <a:solidFill>
                <a:prstClr val="black"/>
              </a:solidFill>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FF14C7D3-AB6A-403D-BA3D-8C7FBCB08082}" type="slidenum">
              <a:rPr lang="en-GB"/>
              <a:pPr/>
              <a:t>36</a:t>
            </a:fld>
            <a:endParaRPr lang="en-GB"/>
          </a:p>
        </p:txBody>
      </p:sp>
      <p:sp>
        <p:nvSpPr>
          <p:cNvPr id="550914" name="Rectangle 2"/>
          <p:cNvSpPr>
            <a:spLocks noGrp="1" noRot="1" noChangeAspect="1" noChangeArrowheads="1" noTextEdit="1"/>
          </p:cNvSpPr>
          <p:nvPr>
            <p:ph type="sldImg"/>
          </p:nvPr>
        </p:nvSpPr>
        <p:spPr>
          <a:xfrm>
            <a:off x="381000" y="685800"/>
            <a:ext cx="6096000" cy="3429000"/>
          </a:xfrm>
        </p:spPr>
      </p:sp>
      <p:sp>
        <p:nvSpPr>
          <p:cNvPr id="550915"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8153E99-653D-4235-999A-3B09C8AD7188}" type="slidenum">
              <a:rPr lang="en-GB"/>
              <a:pPr/>
              <a:t>37</a:t>
            </a:fld>
            <a:endParaRPr lang="en-GB"/>
          </a:p>
        </p:txBody>
      </p:sp>
      <p:sp>
        <p:nvSpPr>
          <p:cNvPr id="552962" name="Rectangle 2"/>
          <p:cNvSpPr>
            <a:spLocks noGrp="1" noRot="1" noChangeAspect="1" noChangeArrowheads="1" noTextEdit="1"/>
          </p:cNvSpPr>
          <p:nvPr>
            <p:ph type="sldImg"/>
          </p:nvPr>
        </p:nvSpPr>
        <p:spPr>
          <a:xfrm>
            <a:off x="381000" y="685800"/>
            <a:ext cx="6096000" cy="3429000"/>
          </a:xfrm>
        </p:spPr>
      </p:sp>
      <p:sp>
        <p:nvSpPr>
          <p:cNvPr id="55296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5F846834-E17A-4B66-B399-13B4269D53BD}" type="slidenum">
              <a:rPr lang="en-GB"/>
              <a:pPr/>
              <a:t>38</a:t>
            </a:fld>
            <a:endParaRPr lang="en-GB"/>
          </a:p>
        </p:txBody>
      </p:sp>
      <p:sp>
        <p:nvSpPr>
          <p:cNvPr id="555010" name="Rectangle 2"/>
          <p:cNvSpPr>
            <a:spLocks noGrp="1" noRot="1" noChangeAspect="1" noChangeArrowheads="1" noTextEdit="1"/>
          </p:cNvSpPr>
          <p:nvPr>
            <p:ph type="sldImg"/>
          </p:nvPr>
        </p:nvSpPr>
        <p:spPr>
          <a:xfrm>
            <a:off x="381000" y="685800"/>
            <a:ext cx="6096000" cy="3429000"/>
          </a:xfrm>
        </p:spPr>
      </p:sp>
      <p:sp>
        <p:nvSpPr>
          <p:cNvPr id="55501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39</a:t>
            </a:fld>
            <a:endParaRPr lang="de-DE">
              <a:solidFill>
                <a:prstClr val="black"/>
              </a:solidFill>
              <a:cs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06E37732-4555-4803-A3AA-11A4E53857D2}" type="slidenum">
              <a:rPr lang="en-GB"/>
              <a:pPr/>
              <a:t>40</a:t>
            </a:fld>
            <a:endParaRPr lang="en-GB"/>
          </a:p>
        </p:txBody>
      </p:sp>
      <p:sp>
        <p:nvSpPr>
          <p:cNvPr id="559106" name="Rectangle 2"/>
          <p:cNvSpPr>
            <a:spLocks noGrp="1" noRot="1" noChangeAspect="1" noChangeArrowheads="1" noTextEdit="1"/>
          </p:cNvSpPr>
          <p:nvPr>
            <p:ph type="sldImg"/>
          </p:nvPr>
        </p:nvSpPr>
        <p:spPr>
          <a:xfrm>
            <a:off x="381000" y="685800"/>
            <a:ext cx="6096000" cy="3429000"/>
          </a:xfrm>
        </p:spPr>
      </p:sp>
      <p:sp>
        <p:nvSpPr>
          <p:cNvPr id="55910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E5D5363-520F-41E4-B0AB-25C3869747DB}" type="slidenum">
              <a:rPr lang="en-GB"/>
              <a:pPr/>
              <a:t>4</a:t>
            </a:fld>
            <a:endParaRPr lang="en-GB"/>
          </a:p>
        </p:txBody>
      </p:sp>
      <p:sp>
        <p:nvSpPr>
          <p:cNvPr id="487426" name="Rectangle 2"/>
          <p:cNvSpPr>
            <a:spLocks noGrp="1" noRot="1" noChangeAspect="1" noChangeArrowheads="1" noTextEdit="1"/>
          </p:cNvSpPr>
          <p:nvPr>
            <p:ph type="sldImg"/>
          </p:nvPr>
        </p:nvSpPr>
        <p:spPr>
          <a:xfrm>
            <a:off x="381000" y="685800"/>
            <a:ext cx="6096000" cy="3429000"/>
          </a:xfrm>
          <a:solidFill>
            <a:srgbClr val="FFFFFF"/>
          </a:solidFill>
        </p:spPr>
      </p:sp>
      <p:sp>
        <p:nvSpPr>
          <p:cNvPr id="487427"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r>
              <a:rPr lang="de-DE" dirty="0" smtClean="0"/>
              <a:t>Wie </a:t>
            </a:r>
            <a:r>
              <a:rPr lang="de-DE" dirty="0" err="1" smtClean="0"/>
              <a:t>entwe</a:t>
            </a:r>
            <a:r>
              <a:rPr lang="de-DE" baseline="0" dirty="0" err="1" smtClean="0"/>
              <a:t>rf</a:t>
            </a:r>
            <a:r>
              <a:rPr lang="de-DE" baseline="0" dirty="0" smtClean="0"/>
              <a:t> ich System auf Grund der Anforderungen? Welche Klassen gibt es, wie hängen die zusammen?</a:t>
            </a:r>
          </a:p>
          <a:p>
            <a:pPr defTabSz="914400" eaLnBrk="1" hangingPunct="1"/>
            <a:r>
              <a:rPr lang="de-DE" baseline="0" dirty="0" smtClean="0"/>
              <a:t>Ist eine Art, wie man zu Klassen hinkommt, welche Funktionen es gibt, welche Daten die Klassen halten sollen</a:t>
            </a:r>
          </a:p>
          <a:p>
            <a:pPr defTabSz="914400" eaLnBrk="1" hangingPunct="1"/>
            <a:endParaRPr lang="de-DE" baseline="0" dirty="0" smtClean="0"/>
          </a:p>
          <a:p>
            <a:pPr defTabSz="914400" eaLnBrk="1" hangingPunct="1"/>
            <a:r>
              <a:rPr lang="de-DE" baseline="0" dirty="0" smtClean="0"/>
              <a:t>Einfach: Was ist denn die Funktion des Systems? Dann diese Funktion einfach so implementieren; Klasse für die Funktion machen und diese eine große monolithische Funktion macht halt alles</a:t>
            </a:r>
          </a:p>
          <a:p>
            <a:pPr defTabSz="914400" eaLnBrk="1" hangingPunct="1"/>
            <a:endParaRPr lang="de-DE" baseline="0" dirty="0" smtClean="0"/>
          </a:p>
          <a:p>
            <a:pPr defTabSz="914400" eaLnBrk="1" hangingPunct="1"/>
            <a:r>
              <a:rPr lang="de-DE" baseline="0" dirty="0" smtClean="0"/>
              <a:t>Aber: Was mache ich bei mehreren Funktionen? Wie kann man das aufteilen? Funktionen rufen sich gegenseitig auf? Wenn sich was ändert, muss alles neu gemacht werden? Unklar bei komplexen System, wie man das aufteilt, damit es gut erweiterbar ist</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5AA4F86-71A7-44B2-B4D1-ED13F5310198}" type="slidenum">
              <a:rPr lang="en-GB"/>
              <a:pPr/>
              <a:t>41</a:t>
            </a:fld>
            <a:endParaRPr lang="en-GB"/>
          </a:p>
        </p:txBody>
      </p:sp>
      <p:sp>
        <p:nvSpPr>
          <p:cNvPr id="561154" name="Rectangle 2"/>
          <p:cNvSpPr>
            <a:spLocks noGrp="1" noRot="1" noChangeAspect="1" noChangeArrowheads="1" noTextEdit="1"/>
          </p:cNvSpPr>
          <p:nvPr>
            <p:ph type="sldImg"/>
          </p:nvPr>
        </p:nvSpPr>
        <p:spPr>
          <a:xfrm>
            <a:off x="381000" y="685800"/>
            <a:ext cx="6096000" cy="3429000"/>
          </a:xfrm>
        </p:spPr>
      </p:sp>
      <p:sp>
        <p:nvSpPr>
          <p:cNvPr id="561155"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0C226D7-13C8-4861-86A1-9D71AE511A42}" type="slidenum">
              <a:rPr lang="en-GB"/>
              <a:pPr/>
              <a:t>42</a:t>
            </a:fld>
            <a:endParaRPr lang="en-GB"/>
          </a:p>
        </p:txBody>
      </p:sp>
      <p:sp>
        <p:nvSpPr>
          <p:cNvPr id="563202" name="Rectangle 2"/>
          <p:cNvSpPr>
            <a:spLocks noGrp="1" noRot="1" noChangeAspect="1" noChangeArrowheads="1" noTextEdit="1"/>
          </p:cNvSpPr>
          <p:nvPr>
            <p:ph type="sldImg"/>
          </p:nvPr>
        </p:nvSpPr>
        <p:spPr>
          <a:xfrm>
            <a:off x="381000" y="685800"/>
            <a:ext cx="6096000" cy="3429000"/>
          </a:xfrm>
        </p:spPr>
      </p:sp>
      <p:sp>
        <p:nvSpPr>
          <p:cNvPr id="56320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7B220A2-3C0A-4547-8476-B6E720FB4E1C}" type="slidenum">
              <a:rPr lang="en-GB"/>
              <a:pPr/>
              <a:t>43</a:t>
            </a:fld>
            <a:endParaRPr lang="en-GB"/>
          </a:p>
        </p:txBody>
      </p:sp>
      <p:sp>
        <p:nvSpPr>
          <p:cNvPr id="565250" name="Rectangle 2"/>
          <p:cNvSpPr>
            <a:spLocks noGrp="1" noRot="1" noChangeAspect="1" noChangeArrowheads="1" noTextEdit="1"/>
          </p:cNvSpPr>
          <p:nvPr>
            <p:ph type="sldImg"/>
          </p:nvPr>
        </p:nvSpPr>
        <p:spPr>
          <a:xfrm>
            <a:off x="381000" y="685800"/>
            <a:ext cx="6096000" cy="3429000"/>
          </a:xfrm>
        </p:spPr>
      </p:sp>
      <p:sp>
        <p:nvSpPr>
          <p:cNvPr id="56525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94C806D0-31AB-4A62-A718-94FA1D79387F}" type="slidenum">
              <a:rPr lang="en-GB"/>
              <a:pPr/>
              <a:t>44</a:t>
            </a:fld>
            <a:endParaRPr lang="en-GB"/>
          </a:p>
        </p:txBody>
      </p:sp>
      <p:sp>
        <p:nvSpPr>
          <p:cNvPr id="567298" name="Rectangle 2"/>
          <p:cNvSpPr>
            <a:spLocks noGrp="1" noRot="1" noChangeAspect="1" noChangeArrowheads="1" noTextEdit="1"/>
          </p:cNvSpPr>
          <p:nvPr>
            <p:ph type="sldImg"/>
          </p:nvPr>
        </p:nvSpPr>
        <p:spPr>
          <a:xfrm>
            <a:off x="381000" y="685800"/>
            <a:ext cx="6096000" cy="3429000"/>
          </a:xfrm>
        </p:spPr>
      </p:sp>
      <p:sp>
        <p:nvSpPr>
          <p:cNvPr id="567299"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AF938FC9-7C17-4324-9633-139B424F2B4A}" type="slidenum">
              <a:rPr lang="en-GB"/>
              <a:pPr/>
              <a:t>45</a:t>
            </a:fld>
            <a:endParaRPr lang="en-GB"/>
          </a:p>
        </p:txBody>
      </p:sp>
      <p:sp>
        <p:nvSpPr>
          <p:cNvPr id="569346" name="Rectangle 2"/>
          <p:cNvSpPr>
            <a:spLocks noGrp="1" noRot="1" noChangeAspect="1" noChangeArrowheads="1" noTextEdit="1"/>
          </p:cNvSpPr>
          <p:nvPr>
            <p:ph type="sldImg"/>
          </p:nvPr>
        </p:nvSpPr>
        <p:spPr>
          <a:xfrm>
            <a:off x="381000" y="685800"/>
            <a:ext cx="6096000" cy="3429000"/>
          </a:xfrm>
        </p:spPr>
      </p:sp>
      <p:sp>
        <p:nvSpPr>
          <p:cNvPr id="569347"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653AF019-338B-419E-AE7E-FB969ACCBFDA}" type="slidenum">
              <a:rPr lang="en-GB"/>
              <a:pPr/>
              <a:t>46</a:t>
            </a:fld>
            <a:endParaRPr lang="en-GB"/>
          </a:p>
        </p:txBody>
      </p:sp>
      <p:sp>
        <p:nvSpPr>
          <p:cNvPr id="571394" name="Rectangle 2"/>
          <p:cNvSpPr>
            <a:spLocks noGrp="1" noRot="1" noChangeAspect="1" noChangeArrowheads="1" noTextEdit="1"/>
          </p:cNvSpPr>
          <p:nvPr>
            <p:ph type="sldImg"/>
          </p:nvPr>
        </p:nvSpPr>
        <p:spPr>
          <a:xfrm>
            <a:off x="381000" y="685800"/>
            <a:ext cx="6096000" cy="3429000"/>
          </a:xfrm>
        </p:spPr>
      </p:sp>
      <p:sp>
        <p:nvSpPr>
          <p:cNvPr id="571395"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49E54C8-9EEE-4ACF-A97A-10F60D0357DD}" type="slidenum">
              <a:rPr lang="en-GB"/>
              <a:pPr/>
              <a:t>47</a:t>
            </a:fld>
            <a:endParaRPr lang="en-GB"/>
          </a:p>
        </p:txBody>
      </p:sp>
      <p:sp>
        <p:nvSpPr>
          <p:cNvPr id="573442" name="Rectangle 2"/>
          <p:cNvSpPr>
            <a:spLocks noGrp="1" noRot="1" noChangeAspect="1" noChangeArrowheads="1" noTextEdit="1"/>
          </p:cNvSpPr>
          <p:nvPr>
            <p:ph type="sldImg"/>
          </p:nvPr>
        </p:nvSpPr>
        <p:spPr>
          <a:xfrm>
            <a:off x="381000" y="685800"/>
            <a:ext cx="6096000" cy="3429000"/>
          </a:xfrm>
        </p:spPr>
      </p:sp>
      <p:sp>
        <p:nvSpPr>
          <p:cNvPr id="57344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C26F0B8-1D50-449F-B512-243E966527B0}" type="slidenum">
              <a:rPr lang="en-GB"/>
              <a:pPr/>
              <a:t>48</a:t>
            </a:fld>
            <a:endParaRPr lang="en-GB"/>
          </a:p>
        </p:txBody>
      </p:sp>
      <p:sp>
        <p:nvSpPr>
          <p:cNvPr id="575490" name="Rectangle 2"/>
          <p:cNvSpPr>
            <a:spLocks noGrp="1" noRot="1" noChangeAspect="1" noChangeArrowheads="1" noTextEdit="1"/>
          </p:cNvSpPr>
          <p:nvPr>
            <p:ph type="sldImg"/>
          </p:nvPr>
        </p:nvSpPr>
        <p:spPr>
          <a:xfrm>
            <a:off x="381000" y="685800"/>
            <a:ext cx="6096000" cy="3429000"/>
          </a:xfrm>
        </p:spPr>
      </p:sp>
      <p:sp>
        <p:nvSpPr>
          <p:cNvPr id="575491"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924F835-0CF2-4C3E-B43B-4E48633C2BC7}" type="slidenum">
              <a:rPr lang="en-GB"/>
              <a:pPr/>
              <a:t>49</a:t>
            </a:fld>
            <a:endParaRPr lang="en-GB"/>
          </a:p>
        </p:txBody>
      </p:sp>
      <p:sp>
        <p:nvSpPr>
          <p:cNvPr id="577538" name="Rectangle 2"/>
          <p:cNvSpPr>
            <a:spLocks noGrp="1" noRot="1" noChangeAspect="1" noChangeArrowheads="1" noTextEdit="1"/>
          </p:cNvSpPr>
          <p:nvPr>
            <p:ph type="sldImg"/>
          </p:nvPr>
        </p:nvSpPr>
        <p:spPr>
          <a:xfrm>
            <a:off x="381000" y="685800"/>
            <a:ext cx="6096000" cy="3429000"/>
          </a:xfrm>
        </p:spPr>
      </p:sp>
      <p:sp>
        <p:nvSpPr>
          <p:cNvPr id="577539"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DAF52ADD-5D64-430B-9329-CDA44509B72A}" type="slidenum">
              <a:rPr lang="en-GB"/>
              <a:pPr/>
              <a:t>5</a:t>
            </a:fld>
            <a:endParaRPr lang="en-GB"/>
          </a:p>
        </p:txBody>
      </p:sp>
      <p:sp>
        <p:nvSpPr>
          <p:cNvPr id="489474" name="Rectangle 2"/>
          <p:cNvSpPr>
            <a:spLocks noGrp="1" noRot="1" noChangeAspect="1" noChangeArrowheads="1" noTextEdit="1"/>
          </p:cNvSpPr>
          <p:nvPr>
            <p:ph type="sldImg"/>
          </p:nvPr>
        </p:nvSpPr>
        <p:spPr>
          <a:xfrm>
            <a:off x="381000" y="685800"/>
            <a:ext cx="6096000" cy="3429000"/>
          </a:xfrm>
          <a:solidFill>
            <a:srgbClr val="FFFFFF"/>
          </a:solidFill>
        </p:spPr>
      </p:sp>
      <p:sp>
        <p:nvSpPr>
          <p:cNvPr id="489475"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r>
              <a:rPr lang="de-DE" dirty="0" smtClean="0"/>
              <a:t>Deswegen nicht</a:t>
            </a:r>
            <a:r>
              <a:rPr lang="de-DE" baseline="0" dirty="0" smtClean="0"/>
              <a:t> mehr nur rein funktional, sondern hin zu </a:t>
            </a:r>
            <a:r>
              <a:rPr lang="de-DE" baseline="0" dirty="0" err="1" smtClean="0"/>
              <a:t>oop</a:t>
            </a:r>
            <a:endParaRPr lang="de-DE" baseline="0" dirty="0" smtClean="0"/>
          </a:p>
          <a:p>
            <a:pPr defTabSz="914400" eaLnBrk="1" hangingPunct="1"/>
            <a:endParaRPr lang="de-DE" baseline="0" dirty="0" smtClean="0"/>
          </a:p>
          <a:p>
            <a:pPr defTabSz="914400" eaLnBrk="1" hangingPunct="1"/>
            <a:r>
              <a:rPr lang="de-DE" baseline="0" dirty="0" smtClean="0"/>
              <a:t>Flexibler und besser, weil es nah daran ist, wie man denkt, Objekte haben Daten, die sie verwalten, und Methoden dafür ; und </a:t>
            </a:r>
            <a:r>
              <a:rPr lang="de-DE" baseline="0" dirty="0" err="1" smtClean="0"/>
              <a:t>muster</a:t>
            </a:r>
            <a:r>
              <a:rPr lang="de-DE" baseline="0" dirty="0" smtClean="0"/>
              <a:t> (</a:t>
            </a:r>
            <a:r>
              <a:rPr lang="de-DE" baseline="0" dirty="0" err="1" smtClean="0"/>
              <a:t>i.e</a:t>
            </a:r>
            <a:r>
              <a:rPr lang="de-DE" baseline="0" dirty="0" smtClean="0"/>
              <a:t>, design </a:t>
            </a:r>
            <a:r>
              <a:rPr lang="de-DE" baseline="0" dirty="0" err="1" smtClean="0"/>
              <a:t>patterns</a:t>
            </a:r>
            <a:r>
              <a:rPr lang="de-DE" baseline="0" dirty="0" smtClean="0"/>
              <a:t>, kommt später)</a:t>
            </a:r>
          </a:p>
          <a:p>
            <a:pPr defTabSz="914400" eaLnBrk="1" hangingPunct="1"/>
            <a:endParaRPr lang="de-DE" baseline="0" dirty="0" smtClean="0"/>
          </a:p>
          <a:p>
            <a:pPr defTabSz="914400" eaLnBrk="1" hangingPunct="1"/>
            <a:r>
              <a:rPr lang="de-DE" baseline="0" dirty="0" smtClean="0"/>
              <a:t>Aber: Wie kommt man zu diesen Objekten? -&gt; Da setzt </a:t>
            </a:r>
            <a:r>
              <a:rPr lang="de-DE" baseline="0" dirty="0" err="1" smtClean="0"/>
              <a:t>responsibility</a:t>
            </a:r>
            <a:r>
              <a:rPr lang="de-DE" baseline="0" dirty="0" smtClean="0"/>
              <a:t> </a:t>
            </a:r>
            <a:r>
              <a:rPr lang="de-DE" baseline="0" dirty="0" err="1" smtClean="0"/>
              <a:t>driven</a:t>
            </a:r>
            <a:r>
              <a:rPr lang="de-DE" baseline="0" dirty="0" smtClean="0"/>
              <a:t> design an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CC595736-BB23-44E6-A492-513A5CA72A94}" type="slidenum">
              <a:rPr lang="en-GB"/>
              <a:pPr/>
              <a:t>6</a:t>
            </a:fld>
            <a:endParaRPr lang="en-GB"/>
          </a:p>
        </p:txBody>
      </p:sp>
      <p:sp>
        <p:nvSpPr>
          <p:cNvPr id="491522" name="Rectangle 2"/>
          <p:cNvSpPr>
            <a:spLocks noGrp="1" noRot="1" noChangeAspect="1" noChangeArrowheads="1" noTextEdit="1"/>
          </p:cNvSpPr>
          <p:nvPr>
            <p:ph type="sldImg"/>
          </p:nvPr>
        </p:nvSpPr>
        <p:spPr>
          <a:xfrm>
            <a:off x="381000" y="685800"/>
            <a:ext cx="6096000" cy="3429000"/>
          </a:xfrm>
        </p:spPr>
      </p:sp>
      <p:sp>
        <p:nvSpPr>
          <p:cNvPr id="491523"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r>
              <a:rPr lang="de-DE" dirty="0" smtClean="0"/>
              <a:t>Hier kann </a:t>
            </a:r>
            <a:r>
              <a:rPr lang="de-DE" dirty="0" err="1" smtClean="0"/>
              <a:t>mannicht</a:t>
            </a:r>
            <a:r>
              <a:rPr lang="de-DE" dirty="0" smtClean="0"/>
              <a:t> davon ausgehen, dass das fertige System</a:t>
            </a:r>
            <a:r>
              <a:rPr lang="de-DE" baseline="0" dirty="0" smtClean="0"/>
              <a:t> beim ersten Mal da ist. Immer wieder überarbeiten und verbessern</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2588" y="685800"/>
            <a:ext cx="6091237" cy="3427413"/>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solidFill>
                  <a:prstClr val="black"/>
                </a:solidFill>
                <a:cs typeface="Arial" charset="0"/>
              </a:rPr>
              <a:pPr fontAlgn="base">
                <a:spcBef>
                  <a:spcPct val="0"/>
                </a:spcBef>
                <a:spcAft>
                  <a:spcPct val="0"/>
                </a:spcAft>
                <a:defRPr/>
              </a:pPr>
              <a:t>7</a:t>
            </a:fld>
            <a:endParaRPr lang="de-DE">
              <a:solidFill>
                <a:prstClr val="black"/>
              </a:solidFill>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814A00DC-C983-4E9B-8EAB-A04F7F4B1220}" type="slidenum">
              <a:rPr lang="en-GB"/>
              <a:pPr/>
              <a:t>8</a:t>
            </a:fld>
            <a:endParaRPr lang="en-GB"/>
          </a:p>
        </p:txBody>
      </p:sp>
      <p:sp>
        <p:nvSpPr>
          <p:cNvPr id="495618" name="Rectangle 2"/>
          <p:cNvSpPr>
            <a:spLocks noGrp="1" noRot="1" noChangeAspect="1" noChangeArrowheads="1" noTextEdit="1"/>
          </p:cNvSpPr>
          <p:nvPr>
            <p:ph type="sldImg"/>
          </p:nvPr>
        </p:nvSpPr>
        <p:spPr>
          <a:xfrm>
            <a:off x="381000" y="685800"/>
            <a:ext cx="6096000" cy="3429000"/>
          </a:xfrm>
        </p:spPr>
      </p:sp>
      <p:sp>
        <p:nvSpPr>
          <p:cNvPr id="495619" name="Rectangle 3"/>
          <p:cNvSpPr>
            <a:spLocks noGrp="1" noChangeArrowheads="1"/>
          </p:cNvSpPr>
          <p:nvPr>
            <p:ph type="body" idx="1"/>
          </p:nvPr>
        </p:nvSpPr>
        <p:spPr>
          <a:xfrm>
            <a:off x="914400" y="4343400"/>
            <a:ext cx="5029200" cy="4114800"/>
          </a:xfrm>
          <a:noFill/>
        </p:spPr>
        <p:txBody>
          <a:bodyPr lIns="91440" tIns="45720" rIns="91440" bIns="45720"/>
          <a:lstStyle/>
          <a:p>
            <a:pPr defTabSz="914400"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 erstes Brainstorming</a:t>
            </a:r>
          </a:p>
          <a:p>
            <a:r>
              <a:rPr lang="de-DE" dirty="0" smtClean="0"/>
              <a:t>Dabei wird besonders das Wie vernachlässigt; dadurch Fokus</a:t>
            </a:r>
            <a:r>
              <a:rPr lang="de-DE" baseline="0" dirty="0" smtClean="0"/>
              <a:t> auf die wesentliche Funktion; Kapselung wird verbessert, weil das wie erstmal ignoriert wird</a:t>
            </a:r>
          </a:p>
          <a:p>
            <a:r>
              <a:rPr lang="de-DE" baseline="0" dirty="0" smtClean="0"/>
              <a:t>Man kann diese Karten leicht herumschieben und damit Szenarien durchspielen</a:t>
            </a:r>
            <a:endParaRPr lang="en-US" dirty="0"/>
          </a:p>
        </p:txBody>
      </p:sp>
      <p:sp>
        <p:nvSpPr>
          <p:cNvPr id="4" name="Foliennummernplatzhalter 3"/>
          <p:cNvSpPr>
            <a:spLocks noGrp="1"/>
          </p:cNvSpPr>
          <p:nvPr>
            <p:ph type="sldNum" idx="10"/>
          </p:nvPr>
        </p:nvSpPr>
        <p:spPr/>
        <p:txBody>
          <a:bodyPr/>
          <a:lstStyle/>
          <a:p>
            <a:fld id="{F7D1DD9F-70C9-4D44-921E-25B7A39C3BF9}" type="slidenum">
              <a:rPr lang="en-GB" smtClean="0"/>
              <a:pPr/>
              <a:t>10</a:t>
            </a:fld>
            <a:endParaRPr lang="en-GB"/>
          </a:p>
        </p:txBody>
      </p:sp>
    </p:spTree>
    <p:extLst>
      <p:ext uri="{BB962C8B-B14F-4D97-AF65-F5344CB8AC3E}">
        <p14:creationId xmlns:p14="http://schemas.microsoft.com/office/powerpoint/2010/main" val="742319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2"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30.09.2019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10" name="Inhaltsplatzhalter 2"/>
          <p:cNvSpPr>
            <a:spLocks noGrp="1"/>
          </p:cNvSpPr>
          <p:nvPr>
            <p:ph idx="1"/>
          </p:nvPr>
        </p:nvSpPr>
        <p:spPr>
          <a:xfrm>
            <a:off x="1631504" y="2132856"/>
            <a:ext cx="10513168" cy="4594820"/>
          </a:xfrm>
        </p:spPr>
        <p:txBody>
          <a:bodyPr>
            <a:normAutofit/>
          </a:bodyPr>
          <a:lstStyle>
            <a:lvl1pPr>
              <a:defRPr sz="2400">
                <a:solidFill>
                  <a:srgbClr val="AB9DDB"/>
                </a:solidFill>
              </a:defRPr>
            </a:lvl1pPr>
            <a:lvl2pPr>
              <a:defRPr sz="2400">
                <a:solidFill>
                  <a:srgbClr val="AB9DDB"/>
                </a:solidFill>
              </a:defRPr>
            </a:lvl2pPr>
            <a:lvl3pPr>
              <a:defRPr sz="1600">
                <a:solidFill>
                  <a:srgbClr val="AB9DDB"/>
                </a:solidFill>
              </a:defRPr>
            </a:lvl3pPr>
            <a:lvl4pPr>
              <a:defRPr sz="1600">
                <a:solidFill>
                  <a:srgbClr val="AB9DDB"/>
                </a:solidFill>
              </a:defRPr>
            </a:lvl4pPr>
            <a:lvl5pPr>
              <a:defRPr sz="1600">
                <a:solidFill>
                  <a:srgbClr val="AB9DDB"/>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3121589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4"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30.09.2019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Tree>
    <p:extLst>
      <p:ext uri="{BB962C8B-B14F-4D97-AF65-F5344CB8AC3E}">
        <p14:creationId xmlns:p14="http://schemas.microsoft.com/office/powerpoint/2010/main" val="32914269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pic>
        <p:nvPicPr>
          <p:cNvPr id="9" name="Picture 2"/>
          <p:cNvPicPr>
            <a:picLocks noChangeAspect="1" noChangeArrowheads="1"/>
          </p:cNvPicPr>
          <p:nvPr userDrawn="1"/>
        </p:nvPicPr>
        <p:blipFill>
          <a:blip r:embed="rId3" cstate="print">
            <a:lum bright="82000"/>
          </a:blip>
          <a:stretch>
            <a:fillRect/>
          </a:stretch>
        </p:blipFill>
        <p:spPr bwMode="auto">
          <a:xfrm>
            <a:off x="8693410" y="3573020"/>
            <a:ext cx="3095625" cy="3095625"/>
          </a:xfrm>
          <a:prstGeom prst="rect">
            <a:avLst/>
          </a:prstGeom>
          <a:noFill/>
          <a:ln>
            <a:noFill/>
          </a:ln>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30.09.2019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20566102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 und Inhalt">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84" y="-1"/>
            <a:ext cx="12202583" cy="6882025"/>
          </a:xfrm>
          <a:prstGeom prst="rect">
            <a:avLst/>
          </a:prstGeom>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30.09.2019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pic>
        <p:nvPicPr>
          <p:cNvPr id="11" name="Picture 2" descr="http://blogs.cornell.edu/glp-ial23/files/2014/05/murmeltier-popup-1vv41vb.jpg"/>
          <p:cNvPicPr>
            <a:picLocks noChangeAspect="1" noChangeArrowheads="1"/>
          </p:cNvPicPr>
          <p:nvPr userDrawn="1"/>
        </p:nvPicPr>
        <p:blipFill>
          <a:blip r:embed="rId3" cstate="print">
            <a:extLst/>
          </a:blip>
          <a:srcRect/>
          <a:stretch>
            <a:fillRect/>
          </a:stretch>
        </p:blipFill>
        <p:spPr bwMode="auto">
          <a:xfrm>
            <a:off x="9900085" y="5307726"/>
            <a:ext cx="1512167" cy="1008112"/>
          </a:xfrm>
          <a:prstGeom prst="rect">
            <a:avLst/>
          </a:prstGeom>
          <a:ln>
            <a:noFill/>
          </a:ln>
          <a:effectLst>
            <a:softEdge rad="112500"/>
          </a:effectLst>
          <a:extLst/>
        </p:spPr>
      </p:pic>
    </p:spTree>
    <p:extLst>
      <p:ext uri="{BB962C8B-B14F-4D97-AF65-F5344CB8AC3E}">
        <p14:creationId xmlns:p14="http://schemas.microsoft.com/office/powerpoint/2010/main" val="180078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12"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609600" y="6356351"/>
            <a:ext cx="2844800" cy="365125"/>
          </a:xfrm>
        </p:spPr>
        <p:txBody>
          <a:bodyPr/>
          <a:lstStyle>
            <a:lvl1pPr>
              <a:defRPr/>
            </a:lvl1pPr>
          </a:lstStyle>
          <a:p>
            <a:pPr>
              <a:defRPr/>
            </a:pPr>
            <a:fld id="{9BCAF3C8-6136-4258-B3F1-1A4B9DE27A1D}" type="datetime1">
              <a:rPr lang="de-DE" smtClean="0">
                <a:solidFill>
                  <a:prstClr val="black">
                    <a:tint val="75000"/>
                  </a:prstClr>
                </a:solidFill>
              </a:rPr>
              <a:t>30.09.2019</a:t>
            </a:fld>
            <a:endParaRPr lang="de-DE">
              <a:solidFill>
                <a:prstClr val="black">
                  <a:tint val="75000"/>
                </a:prstClr>
              </a:solidFill>
            </a:endParaRPr>
          </a:p>
        </p:txBody>
      </p:sp>
      <p:sp>
        <p:nvSpPr>
          <p:cNvPr id="14"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solidFill>
                <a:prstClr val="black">
                  <a:tint val="75000"/>
                </a:prstClr>
              </a:solidFill>
            </a:endParaRPr>
          </a:p>
        </p:txBody>
      </p:sp>
      <p:sp>
        <p:nvSpPr>
          <p:cNvPr id="15" name="Foliennummernplatzhalter 5"/>
          <p:cNvSpPr>
            <a:spLocks noGrp="1"/>
          </p:cNvSpPr>
          <p:nvPr>
            <p:ph type="sldNum" sz="quarter" idx="12"/>
          </p:nvPr>
        </p:nvSpPr>
        <p:spPr>
          <a:xfrm>
            <a:off x="8737600" y="6356351"/>
            <a:ext cx="2844800" cy="365125"/>
          </a:xfrm>
        </p:spPr>
        <p:txBody>
          <a:bodyPr/>
          <a:lstStyle>
            <a:lvl1pPr>
              <a:defRPr/>
            </a:lvl1pPr>
          </a:lstStyle>
          <a:p>
            <a:pPr>
              <a:defRPr/>
            </a:pPr>
            <a:fld id="{43DAC877-95CA-417A-B3E1-468AC753BD53}"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601323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el und Inhalt">
    <p:spTree>
      <p:nvGrpSpPr>
        <p:cNvPr id="1" name=""/>
        <p:cNvGrpSpPr/>
        <p:nvPr/>
      </p:nvGrpSpPr>
      <p:grpSpPr>
        <a:xfrm>
          <a:off x="0" y="0"/>
          <a:ext cx="0" cy="0"/>
          <a:chOff x="0" y="0"/>
          <a:chExt cx="0" cy="0"/>
        </a:xfrm>
      </p:grpSpPr>
      <p:sp>
        <p:nvSpPr>
          <p:cNvPr id="12"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chemeClr val="bg1">
                    <a:lumMod val="95000"/>
                  </a:schemeClr>
                </a:solidFill>
              </a:rPr>
              <a:t>Software</a:t>
            </a:r>
            <a:r>
              <a:rPr lang="de-DE" sz="1100" baseline="0" dirty="0">
                <a:solidFill>
                  <a:schemeClr val="bg1">
                    <a:lumMod val="95000"/>
                  </a:schemeClr>
                </a:solidFill>
              </a:rPr>
              <a:t> Engineering – Prof. Dr.-Ing. Norbert Siegmund</a:t>
            </a:r>
            <a:endParaRPr lang="de-DE" sz="1100" dirty="0">
              <a:solidFill>
                <a:schemeClr val="bg1">
                  <a:lumMod val="95000"/>
                </a:schemeClr>
              </a:solidFill>
            </a:endParaRPr>
          </a:p>
        </p:txBody>
      </p:sp>
      <p:cxnSp>
        <p:nvCxnSpPr>
          <p:cNvPr id="13" name="Gerade Verbindung 8"/>
          <p:cNvCxnSpPr/>
          <p:nvPr userDrawn="1"/>
        </p:nvCxnSpPr>
        <p:spPr>
          <a:xfrm>
            <a:off x="1" y="1484313"/>
            <a:ext cx="1224068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30.09.2019</a:t>
            </a:fld>
            <a:endParaRPr lang="de-DE"/>
          </a:p>
        </p:txBody>
      </p:sp>
      <p:sp>
        <p:nvSpPr>
          <p:cNvPr id="18"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1137930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11" name="Gerade Verbindung 8"/>
          <p:cNvCxnSpPr/>
          <p:nvPr userDrawn="1"/>
        </p:nvCxnSpPr>
        <p:spPr>
          <a:xfrm>
            <a:off x="1" y="1484313"/>
            <a:ext cx="12240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30.09.2019</a:t>
            </a:fld>
            <a:endParaRPr lang="de-DE"/>
          </a:p>
        </p:txBody>
      </p:sp>
      <p:sp>
        <p:nvSpPr>
          <p:cNvPr id="15"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70773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11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12"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609600" y="6356351"/>
            <a:ext cx="2844800" cy="365125"/>
          </a:xfrm>
        </p:spPr>
        <p:txBody>
          <a:bodyPr/>
          <a:lstStyle>
            <a:lvl1pPr>
              <a:defRPr/>
            </a:lvl1pPr>
          </a:lstStyle>
          <a:p>
            <a:pPr>
              <a:defRPr/>
            </a:pPr>
            <a:fld id="{59E47B41-429F-4AC2-8211-055C2ECD5A89}" type="datetime1">
              <a:rPr lang="de-DE" smtClean="0">
                <a:solidFill>
                  <a:prstClr val="black">
                    <a:tint val="75000"/>
                  </a:prstClr>
                </a:solidFill>
              </a:rPr>
              <a:t>30.09.2019</a:t>
            </a:fld>
            <a:endParaRPr lang="de-DE">
              <a:solidFill>
                <a:prstClr val="black">
                  <a:tint val="75000"/>
                </a:prstClr>
              </a:solidFill>
            </a:endParaRPr>
          </a:p>
        </p:txBody>
      </p:sp>
      <p:sp>
        <p:nvSpPr>
          <p:cNvPr id="14"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solidFill>
                <a:prstClr val="black">
                  <a:tint val="75000"/>
                </a:prstClr>
              </a:solidFill>
            </a:endParaRPr>
          </a:p>
        </p:txBody>
      </p:sp>
      <p:sp>
        <p:nvSpPr>
          <p:cNvPr id="15" name="Foliennummernplatzhalter 5"/>
          <p:cNvSpPr>
            <a:spLocks noGrp="1"/>
          </p:cNvSpPr>
          <p:nvPr>
            <p:ph type="sldNum" sz="quarter" idx="12"/>
          </p:nvPr>
        </p:nvSpPr>
        <p:spPr>
          <a:xfrm>
            <a:off x="8737600" y="6356351"/>
            <a:ext cx="2844800" cy="365125"/>
          </a:xfrm>
        </p:spPr>
        <p:txBody>
          <a:bodyPr/>
          <a:lstStyle>
            <a:lvl1pPr>
              <a:defRPr/>
            </a:lvl1pPr>
          </a:lstStyle>
          <a:p>
            <a:pPr>
              <a:defRPr/>
            </a:pPr>
            <a:fld id="{43DAC877-95CA-417A-B3E1-468AC753BD53}"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105862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fontAlgn="auto">
              <a:lnSpc>
                <a:spcPct val="100000"/>
              </a:lnSpc>
              <a:spcBef>
                <a:spcPts val="0"/>
              </a:spcBef>
              <a:spcAft>
                <a:spcPts val="0"/>
              </a:spcAft>
              <a:buClrTx/>
              <a:buSzTx/>
            </a:pPr>
            <a:fld id="{430E0B9D-9FD2-4FA9-AC30-AD4A66BF339E}" type="datetime1">
              <a:rPr lang="de-DE" b="0" smtClean="0">
                <a:solidFill>
                  <a:prstClr val="black">
                    <a:tint val="75000"/>
                  </a:prstClr>
                </a:solidFill>
                <a:latin typeface="Calibri"/>
              </a:rPr>
              <a:pPr defTabSz="914400" fontAlgn="auto">
                <a:lnSpc>
                  <a:spcPct val="100000"/>
                </a:lnSpc>
                <a:spcBef>
                  <a:spcPts val="0"/>
                </a:spcBef>
                <a:spcAft>
                  <a:spcPts val="0"/>
                </a:spcAft>
                <a:buClrTx/>
                <a:buSzTx/>
              </a:pPr>
              <a:t>30.09.2019</a:t>
            </a:fld>
            <a:endParaRPr lang="de-DE" b="0">
              <a:solidFill>
                <a:prstClr val="black">
                  <a:tint val="75000"/>
                </a:prstClr>
              </a:solidFill>
              <a:latin typeface="Calibri"/>
            </a:endParaRPr>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fontAlgn="auto">
              <a:lnSpc>
                <a:spcPct val="100000"/>
              </a:lnSpc>
              <a:spcBef>
                <a:spcPts val="0"/>
              </a:spcBef>
              <a:spcAft>
                <a:spcPts val="0"/>
              </a:spcAft>
              <a:buClrTx/>
              <a:buSzTx/>
            </a:pPr>
            <a:endParaRPr lang="de-DE" b="0" dirty="0">
              <a:solidFill>
                <a:prstClr val="black">
                  <a:tint val="75000"/>
                </a:prstClr>
              </a:solidFill>
              <a:latin typeface="Calibri"/>
            </a:endParaRP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fontAlgn="auto">
              <a:lnSpc>
                <a:spcPct val="100000"/>
              </a:lnSpc>
              <a:spcBef>
                <a:spcPts val="0"/>
              </a:spcBef>
              <a:spcAft>
                <a:spcPts val="0"/>
              </a:spcAft>
              <a:buClrTx/>
              <a:buSzTx/>
            </a:pPr>
            <a:fld id="{6C6AE60A-B69C-4790-82F7-3882EDF23186}" type="slidenum">
              <a:rPr lang="de-DE" b="0" smtClean="0">
                <a:solidFill>
                  <a:prstClr val="black">
                    <a:tint val="75000"/>
                  </a:prstClr>
                </a:solidFill>
                <a:latin typeface="Calibri"/>
              </a:rPr>
              <a:pPr defTabSz="914400" fontAlgn="auto">
                <a:lnSpc>
                  <a:spcPct val="100000"/>
                </a:lnSpc>
                <a:spcBef>
                  <a:spcPts val="0"/>
                </a:spcBef>
                <a:spcAft>
                  <a:spcPts val="0"/>
                </a:spcAft>
                <a:buClrTx/>
                <a:buSzTx/>
              </a:pPr>
              <a:t>‹Nr.›</a:t>
            </a:fld>
            <a:endParaRPr lang="de-DE" b="0">
              <a:solidFill>
                <a:prstClr val="black">
                  <a:tint val="75000"/>
                </a:prstClr>
              </a:solidFill>
              <a:latin typeface="Calibri"/>
            </a:endParaRPr>
          </a:p>
        </p:txBody>
      </p:sp>
    </p:spTree>
    <p:extLst>
      <p:ext uri="{BB962C8B-B14F-4D97-AF65-F5344CB8AC3E}">
        <p14:creationId xmlns:p14="http://schemas.microsoft.com/office/powerpoint/2010/main" val="2867437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666" r:id="rId5"/>
    <p:sldLayoutId id="2147483712" r:id="rId6"/>
    <p:sldLayoutId id="2147483713" r:id="rId7"/>
    <p:sldLayoutId id="2147483711" r:id="rId8"/>
    <p:sldLayoutId id="2147483670" r:id="rId9"/>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a:extLst>
              <a:ext uri="{FF2B5EF4-FFF2-40B4-BE49-F238E27FC236}">
                <a16:creationId xmlns:a16="http://schemas.microsoft.com/office/drawing/2014/main" id="{D2F23201-A69C-4A4E-88FF-C6BD5642A7EC}"/>
              </a:ext>
            </a:extLst>
          </p:cNvPr>
          <p:cNvSpPr>
            <a:spLocks noGrp="1"/>
          </p:cNvSpPr>
          <p:nvPr>
            <p:ph type="subTitle" idx="1"/>
          </p:nvPr>
        </p:nvSpPr>
        <p:spPr/>
        <p:txBody>
          <a:bodyPr/>
          <a:lstStyle/>
          <a:p>
            <a:endParaRPr lang="en-US"/>
          </a:p>
        </p:txBody>
      </p:sp>
      <p:sp>
        <p:nvSpPr>
          <p:cNvPr id="12" name="Untertitel 2">
            <a:extLst>
              <a:ext uri="{FF2B5EF4-FFF2-40B4-BE49-F238E27FC236}">
                <a16:creationId xmlns:a16="http://schemas.microsoft.com/office/drawing/2014/main" id="{25FC5072-9376-45D7-8D17-36EA258DACEF}"/>
              </a:ext>
            </a:extLst>
          </p:cNvPr>
          <p:cNvSpPr txBox="1">
            <a:spLocks/>
          </p:cNvSpPr>
          <p:nvPr/>
        </p:nvSpPr>
        <p:spPr>
          <a:xfrm>
            <a:off x="1704306" y="6525344"/>
            <a:ext cx="6911975" cy="36499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lnSpc>
                <a:spcPct val="80000"/>
              </a:lnSpc>
              <a:spcAft>
                <a:spcPts val="0"/>
              </a:spcAft>
              <a:buClrTx/>
              <a:buSzTx/>
            </a:pPr>
            <a:r>
              <a:rPr lang="de-DE" sz="1300" b="0">
                <a:solidFill>
                  <a:srgbClr val="898989"/>
                </a:solidFill>
              </a:rPr>
              <a:t>Basierend auf dem Material von Oscar Nierstrasz, Sven Apel, Janet Siegmund</a:t>
            </a:r>
            <a:endParaRPr lang="de-DE" sz="1300" b="0" dirty="0">
              <a:solidFill>
                <a:srgbClr val="898989"/>
              </a:solidFill>
            </a:endParaRPr>
          </a:p>
        </p:txBody>
      </p:sp>
      <p:sp>
        <p:nvSpPr>
          <p:cNvPr id="13" name="Titel 6">
            <a:extLst>
              <a:ext uri="{FF2B5EF4-FFF2-40B4-BE49-F238E27FC236}">
                <a16:creationId xmlns:a16="http://schemas.microsoft.com/office/drawing/2014/main" id="{6AFB067D-3EBC-4FF6-9E36-A103B0FB0143}"/>
              </a:ext>
            </a:extLst>
          </p:cNvPr>
          <p:cNvSpPr>
            <a:spLocks noGrp="1"/>
          </p:cNvSpPr>
          <p:nvPr>
            <p:ph type="ctrTitle"/>
          </p:nvPr>
        </p:nvSpPr>
        <p:spPr>
          <a:xfrm>
            <a:off x="1727176" y="684494"/>
            <a:ext cx="7772400" cy="1470025"/>
          </a:xfrm>
        </p:spPr>
        <p:txBody>
          <a:bodyPr>
            <a:normAutofit/>
          </a:bodyPr>
          <a:lstStyle/>
          <a:p>
            <a:pPr algn="l"/>
            <a:r>
              <a:rPr lang="de-DE" dirty="0">
                <a:solidFill>
                  <a:schemeClr val="accent1">
                    <a:lumMod val="75000"/>
                  </a:schemeClr>
                </a:solidFill>
              </a:rPr>
              <a:t>Software Engineering</a:t>
            </a:r>
            <a:br>
              <a:rPr lang="de-DE" dirty="0">
                <a:solidFill>
                  <a:schemeClr val="accent1">
                    <a:lumMod val="75000"/>
                  </a:schemeClr>
                </a:solidFill>
              </a:rPr>
            </a:br>
            <a:r>
              <a:rPr lang="de-DE" sz="2800" dirty="0" err="1">
                <a:solidFill>
                  <a:srgbClr val="F79646">
                    <a:lumMod val="75000"/>
                  </a:srgbClr>
                </a:solidFill>
              </a:rPr>
              <a:t>Responsibility</a:t>
            </a:r>
            <a:r>
              <a:rPr lang="de-DE" sz="2800" dirty="0">
                <a:solidFill>
                  <a:srgbClr val="F79646">
                    <a:lumMod val="75000"/>
                  </a:srgbClr>
                </a:solidFill>
              </a:rPr>
              <a:t>-Driven Design</a:t>
            </a:r>
            <a:endParaRPr lang="de-DE" dirty="0">
              <a:solidFill>
                <a:schemeClr val="accent1">
                  <a:lumMod val="75000"/>
                </a:schemeClr>
              </a:solidFill>
            </a:endParaRPr>
          </a:p>
        </p:txBody>
      </p:sp>
      <p:pic>
        <p:nvPicPr>
          <p:cNvPr id="14" name="Picture 2" descr="http://www.uni-weimar.de/medien/webis/events/pan-15/pan15-figures/logo-bauhaus-universitaet-weimar.png">
            <a:extLst>
              <a:ext uri="{FF2B5EF4-FFF2-40B4-BE49-F238E27FC236}">
                <a16:creationId xmlns:a16="http://schemas.microsoft.com/office/drawing/2014/main" id="{EAAA7507-408E-44D1-829E-82E8C4C4B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968" y="3953006"/>
            <a:ext cx="4283968" cy="1092560"/>
          </a:xfrm>
          <a:prstGeom prst="rect">
            <a:avLst/>
          </a:prstGeom>
          <a:noFill/>
          <a:extLst>
            <a:ext uri="{909E8E84-426E-40DD-AFC4-6F175D3DCCD1}">
              <a14:hiddenFill xmlns:a14="http://schemas.microsoft.com/office/drawing/2010/main">
                <a:solidFill>
                  <a:srgbClr val="FFFFFF"/>
                </a:solidFill>
              </a14:hiddenFill>
            </a:ext>
          </a:extLst>
        </p:spPr>
      </p:pic>
      <p:sp>
        <p:nvSpPr>
          <p:cNvPr id="15" name="Untertitel 2">
            <a:extLst>
              <a:ext uri="{FF2B5EF4-FFF2-40B4-BE49-F238E27FC236}">
                <a16:creationId xmlns:a16="http://schemas.microsoft.com/office/drawing/2014/main" id="{4749FEF3-33D3-44CC-BE6D-22289F34D3AC}"/>
              </a:ext>
            </a:extLst>
          </p:cNvPr>
          <p:cNvSpPr txBox="1">
            <a:spLocks/>
          </p:cNvSpPr>
          <p:nvPr/>
        </p:nvSpPr>
        <p:spPr bwMode="auto">
          <a:xfrm>
            <a:off x="1703512" y="4293096"/>
            <a:ext cx="6912768"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de-DE" sz="1400" dirty="0"/>
          </a:p>
          <a:p>
            <a:pPr algn="l"/>
            <a:endParaRPr lang="de-DE" sz="1400" dirty="0"/>
          </a:p>
          <a:p>
            <a:pPr algn="l"/>
            <a:r>
              <a:rPr lang="de-DE" sz="1400" dirty="0"/>
              <a:t>Prof. Dr.-Ing. Norbert Siegmund</a:t>
            </a:r>
          </a:p>
          <a:p>
            <a:pPr algn="l"/>
            <a:r>
              <a:rPr lang="de-DE" sz="1400" dirty="0"/>
              <a:t>Intelligent Software Systems</a:t>
            </a:r>
          </a:p>
          <a:p>
            <a:pPr algn="l"/>
            <a:endParaRPr lang="de-DE" sz="1400" dirty="0"/>
          </a:p>
        </p:txBody>
      </p:sp>
      <p:pic>
        <p:nvPicPr>
          <p:cNvPr id="16" name="Grafik 15">
            <a:extLst>
              <a:ext uri="{FF2B5EF4-FFF2-40B4-BE49-F238E27FC236}">
                <a16:creationId xmlns:a16="http://schemas.microsoft.com/office/drawing/2014/main" id="{08A299C9-FF06-4D38-A349-4142A13E93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0296" y="2663375"/>
            <a:ext cx="2844824" cy="2515326"/>
          </a:xfrm>
          <a:prstGeom prst="rect">
            <a:avLst/>
          </a:prstGeom>
        </p:spPr>
      </p:pic>
    </p:spTree>
    <p:extLst>
      <p:ext uri="{BB962C8B-B14F-4D97-AF65-F5344CB8AC3E}">
        <p14:creationId xmlns:p14="http://schemas.microsoft.com/office/powerpoint/2010/main" val="1270748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CRC-Karten</a:t>
            </a:r>
            <a:endParaRPr lang="en-US" dirty="0"/>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10</a:t>
            </a:fld>
            <a:endParaRPr lang="de-DE" dirty="0"/>
          </a:p>
        </p:txBody>
      </p:sp>
      <p:pic>
        <p:nvPicPr>
          <p:cNvPr id="1026" name="Picture 2" descr="Paul Gestwicki's Blog: Spring 2013 Game Studio: Modelin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671" y="1912744"/>
            <a:ext cx="7139791" cy="442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765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5" name="Rectangle 2"/>
          <p:cNvSpPr>
            <a:spLocks noGrp="1" noChangeArrowheads="1"/>
          </p:cNvSpPr>
          <p:nvPr>
            <p:ph type="title"/>
          </p:nvPr>
        </p:nvSpPr>
        <p:spPr/>
        <p:txBody>
          <a:bodyPr vert="horz" lIns="0" tIns="0" rIns="0" bIns="0" rtlCol="0" anchor="ctr">
            <a:noAutofit/>
          </a:bodyPr>
          <a:lstStyle/>
          <a:p>
            <a:r>
              <a:rPr lang="de-DE" dirty="0"/>
              <a:t>Detaillierte Analyse</a:t>
            </a:r>
          </a:p>
        </p:txBody>
      </p:sp>
      <p:sp>
        <p:nvSpPr>
          <p:cNvPr id="496646" name="Rectangle 3"/>
          <p:cNvSpPr>
            <a:spLocks noGrp="1" noChangeArrowheads="1"/>
          </p:cNvSpPr>
          <p:nvPr>
            <p:ph idx="1"/>
          </p:nvPr>
        </p:nvSpPr>
        <p:spPr/>
        <p:txBody>
          <a:bodyPr vert="horz" lIns="0" tIns="0" rIns="0" bIns="0" rtlCol="0">
            <a:normAutofit/>
          </a:bodyPr>
          <a:lstStyle/>
          <a:p>
            <a:pPr marL="533400" indent="-533400">
              <a:buFontTx/>
              <a:buAutoNum type="arabicPeriod"/>
            </a:pPr>
            <a:r>
              <a:rPr lang="de-DE" i="1" dirty="0">
                <a:solidFill>
                  <a:srgbClr val="7F0101"/>
                </a:solidFill>
              </a:rPr>
              <a:t>Bestimme</a:t>
            </a:r>
            <a:r>
              <a:rPr lang="de-DE" dirty="0"/>
              <a:t> gemeinsame Verantwortlichkeiten zur Bildung von Klassenhierarchien</a:t>
            </a:r>
          </a:p>
          <a:p>
            <a:pPr marL="533400" indent="-533400">
              <a:buFontTx/>
              <a:buAutoNum type="arabicPeriod"/>
            </a:pPr>
            <a:r>
              <a:rPr lang="de-DE" i="1" dirty="0">
                <a:solidFill>
                  <a:srgbClr val="7F0101"/>
                </a:solidFill>
              </a:rPr>
              <a:t>Konkretisiere</a:t>
            </a:r>
            <a:r>
              <a:rPr lang="de-DE" dirty="0"/>
              <a:t> Kollaborationen zwischen Objekte</a:t>
            </a:r>
          </a:p>
          <a:p>
            <a:pPr marL="914400" lvl="1" indent="-457200"/>
            <a:r>
              <a:rPr lang="de-DE" dirty="0"/>
              <a:t>Ist der Nachrichtenverkehr sehr stark in Teilen des Systems? </a:t>
            </a:r>
          </a:p>
          <a:p>
            <a:pPr marL="914400" lvl="1" indent="-457200"/>
            <a:r>
              <a:rPr lang="de-DE" dirty="0"/>
              <a:t>Gibt es Klassen, die mit allen anderen kollaborieren?</a:t>
            </a:r>
          </a:p>
          <a:p>
            <a:pPr marL="914400" lvl="1" indent="-457200"/>
            <a:r>
              <a:rPr lang="de-DE" dirty="0"/>
              <a:t>Gibt es Klassen, die mit niemandem kollaborieren?</a:t>
            </a:r>
          </a:p>
          <a:p>
            <a:pPr marL="914400" lvl="1" indent="-457200"/>
            <a:r>
              <a:rPr lang="de-DE" dirty="0"/>
              <a:t>Gibt es Gruppen von Klassen, die als Subsystem betrachtet werden können? </a:t>
            </a:r>
          </a:p>
          <a:p>
            <a:pPr marL="533400" indent="-533400">
              <a:buFontTx/>
              <a:buAutoNum type="arabicPeriod"/>
            </a:pPr>
            <a:r>
              <a:rPr lang="de-DE" dirty="0"/>
              <a:t>Wandle Klassenverantwortlichkeiten in voll spezifizierte Signaturen um</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11</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6646">
                                            <p:txEl>
                                              <p:pRg st="1" end="1"/>
                                            </p:txEl>
                                          </p:spTgt>
                                        </p:tgtEl>
                                        <p:attrNameLst>
                                          <p:attrName>style.visibility</p:attrName>
                                        </p:attrNameLst>
                                      </p:cBhvr>
                                      <p:to>
                                        <p:strVal val="visible"/>
                                      </p:to>
                                    </p:set>
                                    <p:animEffect transition="in" filter="fade">
                                      <p:cBhvr>
                                        <p:cTn id="7" dur="1000"/>
                                        <p:tgtEl>
                                          <p:spTgt spid="49664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96646">
                                            <p:txEl>
                                              <p:pRg st="2" end="2"/>
                                            </p:txEl>
                                          </p:spTgt>
                                        </p:tgtEl>
                                        <p:attrNameLst>
                                          <p:attrName>style.visibility</p:attrName>
                                        </p:attrNameLst>
                                      </p:cBhvr>
                                      <p:to>
                                        <p:strVal val="visible"/>
                                      </p:to>
                                    </p:set>
                                    <p:animEffect transition="in" filter="fade">
                                      <p:cBhvr>
                                        <p:cTn id="10" dur="1000"/>
                                        <p:tgtEl>
                                          <p:spTgt spid="49664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96646">
                                            <p:txEl>
                                              <p:pRg st="3" end="3"/>
                                            </p:txEl>
                                          </p:spTgt>
                                        </p:tgtEl>
                                        <p:attrNameLst>
                                          <p:attrName>style.visibility</p:attrName>
                                        </p:attrNameLst>
                                      </p:cBhvr>
                                      <p:to>
                                        <p:strVal val="visible"/>
                                      </p:to>
                                    </p:set>
                                    <p:animEffect transition="in" filter="fade">
                                      <p:cBhvr>
                                        <p:cTn id="13" dur="1000"/>
                                        <p:tgtEl>
                                          <p:spTgt spid="49664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96646">
                                            <p:txEl>
                                              <p:pRg st="4" end="4"/>
                                            </p:txEl>
                                          </p:spTgt>
                                        </p:tgtEl>
                                        <p:attrNameLst>
                                          <p:attrName>style.visibility</p:attrName>
                                        </p:attrNameLst>
                                      </p:cBhvr>
                                      <p:to>
                                        <p:strVal val="visible"/>
                                      </p:to>
                                    </p:set>
                                    <p:animEffect transition="in" filter="fade">
                                      <p:cBhvr>
                                        <p:cTn id="16" dur="1000"/>
                                        <p:tgtEl>
                                          <p:spTgt spid="496646">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96646">
                                            <p:txEl>
                                              <p:pRg st="5" end="5"/>
                                            </p:txEl>
                                          </p:spTgt>
                                        </p:tgtEl>
                                        <p:attrNameLst>
                                          <p:attrName>style.visibility</p:attrName>
                                        </p:attrNameLst>
                                      </p:cBhvr>
                                      <p:to>
                                        <p:strVal val="visible"/>
                                      </p:to>
                                    </p:set>
                                    <p:animEffect transition="in" filter="fade">
                                      <p:cBhvr>
                                        <p:cTn id="19" dur="1000"/>
                                        <p:tgtEl>
                                          <p:spTgt spid="49664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96646">
                                            <p:txEl>
                                              <p:pRg st="6" end="6"/>
                                            </p:txEl>
                                          </p:spTgt>
                                        </p:tgtEl>
                                        <p:attrNameLst>
                                          <p:attrName>style.visibility</p:attrName>
                                        </p:attrNameLst>
                                      </p:cBhvr>
                                      <p:to>
                                        <p:strVal val="visible"/>
                                      </p:to>
                                    </p:set>
                                    <p:animEffect transition="in" filter="fade">
                                      <p:cBhvr>
                                        <p:cTn id="24" dur="1000"/>
                                        <p:tgtEl>
                                          <p:spTgt spid="4966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3" name="Rectangle 2"/>
          <p:cNvSpPr>
            <a:spLocks noGrp="1" noChangeArrowheads="1"/>
          </p:cNvSpPr>
          <p:nvPr>
            <p:ph type="title"/>
          </p:nvPr>
        </p:nvSpPr>
        <p:spPr/>
        <p:txBody>
          <a:bodyPr vert="horz" lIns="0" tIns="0" rIns="0" bIns="0" rtlCol="0" anchor="ctr">
            <a:noAutofit/>
          </a:bodyPr>
          <a:lstStyle/>
          <a:p>
            <a:r>
              <a:rPr lang="de-DE" dirty="0" smtClean="0"/>
              <a:t>Initiale Exploration: </a:t>
            </a:r>
            <a:r>
              <a:rPr lang="de-DE" dirty="0" smtClean="0"/>
              <a:t>Finden </a:t>
            </a:r>
            <a:r>
              <a:rPr lang="de-DE" dirty="0"/>
              <a:t>der Klassen</a:t>
            </a:r>
          </a:p>
        </p:txBody>
      </p:sp>
      <p:sp>
        <p:nvSpPr>
          <p:cNvPr id="498694" name="Rectangle 3"/>
          <p:cNvSpPr>
            <a:spLocks noGrp="1" noChangeArrowheads="1"/>
          </p:cNvSpPr>
          <p:nvPr>
            <p:ph idx="1"/>
          </p:nvPr>
        </p:nvSpPr>
        <p:spPr/>
        <p:txBody>
          <a:bodyPr vert="horz" lIns="0" tIns="0" rIns="0" bIns="0" rtlCol="0">
            <a:normAutofit/>
          </a:bodyPr>
          <a:lstStyle/>
          <a:p>
            <a:pPr marL="609600" indent="-609600">
              <a:buNone/>
            </a:pPr>
            <a:r>
              <a:rPr lang="de-DE" i="1" dirty="0">
                <a:solidFill>
                  <a:srgbClr val="7F0101"/>
                </a:solidFill>
              </a:rPr>
              <a:t>Start mit der </a:t>
            </a:r>
            <a:r>
              <a:rPr lang="de-DE" i="1" dirty="0" err="1">
                <a:solidFill>
                  <a:srgbClr val="7F0101"/>
                </a:solidFill>
              </a:rPr>
              <a:t>Requirements</a:t>
            </a:r>
            <a:r>
              <a:rPr lang="de-DE" i="1" dirty="0">
                <a:solidFill>
                  <a:srgbClr val="7F0101"/>
                </a:solidFill>
              </a:rPr>
              <a:t> Spezifikation:</a:t>
            </a:r>
          </a:p>
          <a:p>
            <a:pPr marL="609600" indent="-609600">
              <a:buNone/>
            </a:pPr>
            <a:r>
              <a:rPr lang="de-DE" dirty="0"/>
              <a:t>	Was sind die Ziele, der erwartete Input und Output des Systems, welches entworfen wird?</a:t>
            </a:r>
          </a:p>
          <a:p>
            <a:pPr marL="609600" indent="-609600">
              <a:buFont typeface="Arial" charset="0"/>
              <a:buChar char="•"/>
            </a:pPr>
            <a:endParaRPr lang="de-DE" dirty="0"/>
          </a:p>
          <a:p>
            <a:pPr marL="609600" indent="-609600">
              <a:buFontTx/>
              <a:buAutoNum type="arabicPeriod"/>
            </a:pPr>
            <a:r>
              <a:rPr lang="de-DE" dirty="0"/>
              <a:t>Suche nach </a:t>
            </a:r>
            <a:r>
              <a:rPr lang="de-DE" i="1" dirty="0">
                <a:solidFill>
                  <a:srgbClr val="7F0101"/>
                </a:solidFill>
              </a:rPr>
              <a:t>Nomen Phrasen</a:t>
            </a:r>
            <a:r>
              <a:rPr lang="de-DE" dirty="0"/>
              <a:t>:</a:t>
            </a:r>
          </a:p>
          <a:p>
            <a:pPr marL="990600" lvl="1" indent="-533400"/>
            <a:r>
              <a:rPr lang="de-DE" dirty="0"/>
              <a:t>Separiere in offensichtliche Klassen, Kandidaten für Klassen und keine Klassen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12</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90" name="Rectangle 3"/>
          <p:cNvSpPr>
            <a:spLocks noGrp="1" noChangeArrowheads="1"/>
          </p:cNvSpPr>
          <p:nvPr>
            <p:ph idx="1"/>
          </p:nvPr>
        </p:nvSpPr>
        <p:spPr>
          <a:xfrm>
            <a:off x="1907208" y="1816100"/>
            <a:ext cx="5112568" cy="4594820"/>
          </a:xfrm>
        </p:spPr>
        <p:txBody>
          <a:bodyPr vert="horz" lIns="0" tIns="0" rIns="0" bIns="0" rtlCol="0" anchor="t">
            <a:normAutofit/>
          </a:bodyPr>
          <a:lstStyle/>
          <a:p>
            <a:pPr marL="0" indent="0" algn="just">
              <a:buNone/>
            </a:pPr>
            <a:r>
              <a:rPr lang="en-US" sz="1200" dirty="0"/>
              <a:t>The drawing editor is an interactive graphics editor. With it, users can create and edit drawings composed of lines, rectangles, ellipses and text.</a:t>
            </a:r>
          </a:p>
          <a:p>
            <a:pPr marL="0" indent="0" algn="just">
              <a:buNone/>
            </a:pPr>
            <a:endParaRPr lang="en-US" sz="1200" dirty="0"/>
          </a:p>
          <a:p>
            <a:pPr marL="0" indent="0" algn="just">
              <a:buNone/>
            </a:pPr>
            <a:r>
              <a:rPr lang="en-US" sz="1200" dirty="0"/>
              <a:t>Tools control the mode of operation of the editor. Exactly one tool is active at any given time.</a:t>
            </a:r>
          </a:p>
          <a:p>
            <a:pPr marL="0" indent="0" algn="just">
              <a:buNone/>
            </a:pPr>
            <a:endParaRPr lang="en-US" sz="1200" dirty="0"/>
          </a:p>
          <a:p>
            <a:pPr marL="0" indent="0" algn="just">
              <a:buNone/>
            </a:pPr>
            <a:r>
              <a:rPr lang="en-US" sz="1200" dirty="0"/>
              <a:t>Two kinds of tools exist: the selection tool and creation tools. When the selection tool is active, existing drawing elements can be selected with the cursor. One or more drawing elements can be selected and manipulated; if several drawing elements are selected, they can be manipulated as if they were a single element. Elements that have been selected in this way are referred to as the current selection. The current selection is indicated visually by displaying the control points for the element. Clicking on and dragging a control point modifies the element with which the control point is associated.</a:t>
            </a:r>
          </a:p>
          <a:p>
            <a:pPr marL="0" indent="0" algn="just">
              <a:buNone/>
            </a:pPr>
            <a:endParaRPr lang="en-US" sz="1200" dirty="0"/>
          </a:p>
          <a:p>
            <a:pPr marL="0" indent="0" algn="just">
              <a:buNone/>
            </a:pPr>
            <a:r>
              <a:rPr lang="en-US" sz="1200" dirty="0"/>
              <a:t>When a creation tool is active, the current selection is empty. The cursor changes in different ways according to the specific creation tool, and the user can create an element of the selected kind. After the element is created, the selection tool is made active and the newly created element becomes the current selection.</a:t>
            </a:r>
          </a:p>
          <a:p>
            <a:pPr marL="0" indent="0" algn="just">
              <a:buNone/>
            </a:pPr>
            <a:endParaRPr lang="en-US" sz="1200" dirty="0"/>
          </a:p>
          <a:p>
            <a:pPr marL="0" indent="0" algn="just">
              <a:buNone/>
            </a:pPr>
            <a:r>
              <a:rPr lang="en-US" sz="1200" dirty="0"/>
              <a:t>The text creation tool changes the shape of the cursor to that of an I-beam. The position of the first character of text is determined by where the user clicks the mouse button. </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13</a:t>
            </a:fld>
            <a:endParaRPr lang="de-DE">
              <a:solidFill>
                <a:prstClr val="black">
                  <a:tint val="75000"/>
                </a:prstClr>
              </a:solidFill>
            </a:endParaRPr>
          </a:p>
        </p:txBody>
      </p:sp>
      <p:sp>
        <p:nvSpPr>
          <p:cNvPr id="502789" name="Rectangle 2"/>
          <p:cNvSpPr>
            <a:spLocks noGrp="1" noChangeArrowheads="1"/>
          </p:cNvSpPr>
          <p:nvPr>
            <p:ph type="title"/>
          </p:nvPr>
        </p:nvSpPr>
        <p:spPr/>
        <p:txBody>
          <a:bodyPr vert="horz" lIns="0" tIns="0" rIns="0" bIns="0" rtlCol="0" anchor="ctr">
            <a:noAutofit/>
          </a:bodyPr>
          <a:lstStyle/>
          <a:p>
            <a:r>
              <a:rPr lang="en-US" dirty="0" err="1"/>
              <a:t>Beispiel</a:t>
            </a:r>
            <a:r>
              <a:rPr lang="en-US" dirty="0"/>
              <a:t>: Drawing Editor Requirements Specification</a:t>
            </a:r>
          </a:p>
        </p:txBody>
      </p:sp>
      <p:sp>
        <p:nvSpPr>
          <p:cNvPr id="502791" name="Rectangle 4"/>
          <p:cNvSpPr>
            <a:spLocks noGrp="1" noChangeArrowheads="1"/>
          </p:cNvSpPr>
          <p:nvPr>
            <p:ph type="body" sz="half" idx="4294967295"/>
          </p:nvPr>
        </p:nvSpPr>
        <p:spPr>
          <a:xfrm>
            <a:off x="7248128" y="1575891"/>
            <a:ext cx="4249737" cy="5075238"/>
          </a:xfrm>
        </p:spPr>
        <p:txBody>
          <a:bodyPr vert="horz" lIns="0" tIns="0" rIns="0" bIns="0" rtlCol="0" anchor="t">
            <a:normAutofit/>
          </a:bodyPr>
          <a:lstStyle/>
          <a:p>
            <a:pPr marL="0" indent="0" algn="just">
              <a:buNone/>
            </a:pPr>
            <a:r>
              <a:rPr lang="en-US" sz="1200" dirty="0"/>
              <a:t>The creation tool is no longer active when the user clicks the mouse button outside the text element. The control points for a text element are the four corners of the region within which the text is formatted. Dragging the control points changes this region. The other creation tools allow the creation of lines, rectangles and ellipses. They change the shape of the cursor to that of a crosshair. The appropriate element starts to be created when the mouse button is pressed, and is completed when the mouse button is released. These two events create the start point and the stop point.</a:t>
            </a:r>
          </a:p>
          <a:p>
            <a:pPr marL="0" indent="0" algn="just">
              <a:buNone/>
            </a:pPr>
            <a:r>
              <a:rPr lang="en-US" sz="1200" dirty="0"/>
              <a:t>The line creation tool creates a line from the start point to the stop point. These are the control points of a line. Dragging a control point changes the end point.</a:t>
            </a:r>
          </a:p>
          <a:p>
            <a:pPr marL="0" indent="0" algn="just">
              <a:buNone/>
            </a:pPr>
            <a:endParaRPr lang="en-US" sz="1200" dirty="0"/>
          </a:p>
          <a:p>
            <a:pPr marL="0" indent="0" algn="just">
              <a:buNone/>
            </a:pPr>
            <a:r>
              <a:rPr lang="en-US" sz="1200" dirty="0"/>
              <a:t>The rectangle creation tool creates a rectangle such that these points are diagonally opposite corners. These points and the other corners are the control points. Dragging a control point changes the associated corner.</a:t>
            </a:r>
          </a:p>
          <a:p>
            <a:pPr marL="0" indent="0" algn="just">
              <a:buNone/>
            </a:pPr>
            <a:endParaRPr lang="en-US" sz="1200" dirty="0"/>
          </a:p>
          <a:p>
            <a:pPr marL="0" indent="0" algn="just">
              <a:buNone/>
            </a:pPr>
            <a:r>
              <a:rPr lang="en-US" sz="1200" dirty="0"/>
              <a:t>The ellipse creation tool creates an ellipse fitting within the rectangle defined by the two points described above. The major radius is one half the width of the rectangle, and the minor radius is one half the height of the rectangle. The control points are at the corners of the bounding rectangle. Dragging control points changes the associated corner.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7" name="Rectangle 2"/>
          <p:cNvSpPr>
            <a:spLocks noGrp="1" noChangeArrowheads="1"/>
          </p:cNvSpPr>
          <p:nvPr>
            <p:ph type="title"/>
          </p:nvPr>
        </p:nvSpPr>
        <p:spPr/>
        <p:txBody>
          <a:bodyPr vert="horz" lIns="0" tIns="0" rIns="0" bIns="0" rtlCol="0" anchor="ctr">
            <a:noAutofit/>
          </a:bodyPr>
          <a:lstStyle/>
          <a:p>
            <a:r>
              <a:rPr lang="en-US" dirty="0"/>
              <a:t>Drawing Editor: </a:t>
            </a:r>
            <a:r>
              <a:rPr lang="en-US" dirty="0" err="1"/>
              <a:t>Nomen</a:t>
            </a:r>
            <a:r>
              <a:rPr lang="en-US" dirty="0"/>
              <a:t> </a:t>
            </a:r>
            <a:r>
              <a:rPr lang="en-US" dirty="0" err="1"/>
              <a:t>Phrasen</a:t>
            </a:r>
            <a:endParaRPr lang="en-US" dirty="0"/>
          </a:p>
        </p:txBody>
      </p:sp>
      <p:sp>
        <p:nvSpPr>
          <p:cNvPr id="504838" name="Rectangle 3"/>
          <p:cNvSpPr>
            <a:spLocks noGrp="1" noChangeArrowheads="1"/>
          </p:cNvSpPr>
          <p:nvPr>
            <p:ph idx="1"/>
          </p:nvPr>
        </p:nvSpPr>
        <p:spPr/>
        <p:txBody>
          <a:bodyPr vert="horz" lIns="0" tIns="0" rIns="0" bIns="0" rtlCol="0">
            <a:normAutofit/>
          </a:bodyPr>
          <a:lstStyle/>
          <a:p>
            <a:pPr marL="0" indent="184150" algn="just">
              <a:lnSpc>
                <a:spcPct val="90000"/>
              </a:lnSpc>
              <a:buNone/>
            </a:pPr>
            <a:r>
              <a:rPr lang="en-US" sz="1800"/>
              <a:t>The </a:t>
            </a:r>
            <a:r>
              <a:rPr lang="en-US" sz="1800" u="sng"/>
              <a:t>drawing editor</a:t>
            </a:r>
            <a:r>
              <a:rPr lang="en-US" sz="1800"/>
              <a:t> is an </a:t>
            </a:r>
            <a:r>
              <a:rPr lang="en-US" sz="1800" u="sng"/>
              <a:t>interactive graphics editor</a:t>
            </a:r>
            <a:r>
              <a:rPr lang="en-US" sz="1800"/>
              <a:t>. With it, </a:t>
            </a:r>
            <a:r>
              <a:rPr lang="en-US" sz="1800" u="sng"/>
              <a:t>users</a:t>
            </a:r>
            <a:r>
              <a:rPr lang="en-US" sz="1800"/>
              <a:t> can create and edit </a:t>
            </a:r>
            <a:r>
              <a:rPr lang="en-US" sz="1800" u="sng"/>
              <a:t>drawings</a:t>
            </a:r>
            <a:r>
              <a:rPr lang="en-US" sz="1800"/>
              <a:t> composed of </a:t>
            </a:r>
            <a:r>
              <a:rPr lang="en-US" sz="1800" u="sng"/>
              <a:t>lines</a:t>
            </a:r>
            <a:r>
              <a:rPr lang="en-US" sz="1800"/>
              <a:t>, </a:t>
            </a:r>
            <a:r>
              <a:rPr lang="en-US" sz="1800" u="sng"/>
              <a:t>rectangles</a:t>
            </a:r>
            <a:r>
              <a:rPr lang="en-US" sz="1800"/>
              <a:t>, </a:t>
            </a:r>
            <a:r>
              <a:rPr lang="en-US" sz="1800" u="sng"/>
              <a:t>ellipses</a:t>
            </a:r>
            <a:r>
              <a:rPr lang="en-US" sz="1800"/>
              <a:t> and </a:t>
            </a:r>
            <a:r>
              <a:rPr lang="en-US" sz="1800" u="sng"/>
              <a:t>text</a:t>
            </a:r>
            <a:r>
              <a:rPr lang="en-US" sz="1800"/>
              <a:t>.</a:t>
            </a:r>
          </a:p>
          <a:p>
            <a:pPr marL="0" indent="184150" algn="just">
              <a:lnSpc>
                <a:spcPct val="90000"/>
              </a:lnSpc>
              <a:buNone/>
            </a:pPr>
            <a:r>
              <a:rPr lang="en-US" sz="1800" u="sng"/>
              <a:t>Tools</a:t>
            </a:r>
            <a:r>
              <a:rPr lang="en-US" sz="1800"/>
              <a:t> control the </a:t>
            </a:r>
            <a:r>
              <a:rPr lang="en-US" sz="1800" u="sng"/>
              <a:t>mode of operation</a:t>
            </a:r>
            <a:r>
              <a:rPr lang="en-US" sz="1800"/>
              <a:t> of the </a:t>
            </a:r>
            <a:r>
              <a:rPr lang="en-US" sz="1800" u="sng"/>
              <a:t>editor</a:t>
            </a:r>
            <a:r>
              <a:rPr lang="en-US" sz="1800"/>
              <a:t>. Exactly one tool is active at any given </a:t>
            </a:r>
            <a:r>
              <a:rPr lang="en-US" sz="1800" u="sng"/>
              <a:t>time</a:t>
            </a:r>
            <a:r>
              <a:rPr lang="en-US" sz="1800"/>
              <a:t>.</a:t>
            </a:r>
          </a:p>
          <a:p>
            <a:pPr marL="0" indent="184150" algn="just">
              <a:lnSpc>
                <a:spcPct val="90000"/>
              </a:lnSpc>
              <a:buNone/>
            </a:pPr>
            <a:r>
              <a:rPr lang="en-US" sz="1800"/>
              <a:t>Two kinds of tools exist: the </a:t>
            </a:r>
            <a:r>
              <a:rPr lang="en-US" sz="1800" u="sng"/>
              <a:t>selection tool</a:t>
            </a:r>
            <a:r>
              <a:rPr lang="en-US" sz="1800"/>
              <a:t> and </a:t>
            </a:r>
            <a:r>
              <a:rPr lang="en-US" sz="1800" u="sng"/>
              <a:t>creation tools</a:t>
            </a:r>
            <a:r>
              <a:rPr lang="en-US" sz="1800"/>
              <a:t>. When the selection tool is active, existing </a:t>
            </a:r>
            <a:r>
              <a:rPr lang="en-US" sz="1800" u="sng"/>
              <a:t>drawing elements</a:t>
            </a:r>
            <a:r>
              <a:rPr lang="en-US" sz="1800"/>
              <a:t> can be selected with the </a:t>
            </a:r>
            <a:r>
              <a:rPr lang="en-US" sz="1800" u="sng"/>
              <a:t>cursor</a:t>
            </a:r>
            <a:r>
              <a:rPr lang="en-US" sz="1800"/>
              <a:t>. One or more drawing elements can be selected and manipulated; if several drawing elements are selected, they can be manipulated as if they were a single </a:t>
            </a:r>
            <a:r>
              <a:rPr lang="en-US" sz="1800" u="sng"/>
              <a:t>element</a:t>
            </a:r>
            <a:r>
              <a:rPr lang="en-US" sz="1800"/>
              <a:t>. Elements that have been selected in this way are referred to as the </a:t>
            </a:r>
            <a:r>
              <a:rPr lang="en-US" sz="1800" u="sng"/>
              <a:t>current selection</a:t>
            </a:r>
            <a:r>
              <a:rPr lang="en-US" sz="1800"/>
              <a:t>. The current selection is indicated visually by displaying the </a:t>
            </a:r>
            <a:r>
              <a:rPr lang="en-US" sz="1800" u="sng"/>
              <a:t>control points</a:t>
            </a:r>
            <a:r>
              <a:rPr lang="en-US" sz="1800"/>
              <a:t> for the element. Clicking on and dragging a control point modifies the element with which the control point is associated.</a:t>
            </a:r>
          </a:p>
          <a:p>
            <a:pPr marL="0" indent="184150">
              <a:lnSpc>
                <a:spcPct val="90000"/>
              </a:lnSpc>
              <a:buNone/>
            </a:pPr>
            <a:r>
              <a:rPr lang="en-US" sz="1800"/>
              <a:t>When a creation tool is active, the current selection is empty. The cursor changes in different ways according to the specific creation tool, and the user can create an element of the selected kind. After the element is created, the selection tool is made active and the newly created element becomes the current selection.</a:t>
            </a:r>
          </a:p>
          <a:p>
            <a:pPr marL="0" indent="184150" algn="r">
              <a:lnSpc>
                <a:spcPct val="90000"/>
              </a:lnSpc>
              <a:buNone/>
            </a:pPr>
            <a:r>
              <a:rPr lang="en-US" sz="1800"/>
              <a: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14</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Drawing Editor: </a:t>
            </a:r>
            <a:r>
              <a:rPr lang="en-US" dirty="0" err="1"/>
              <a:t>Nomen</a:t>
            </a:r>
            <a:r>
              <a:rPr lang="en-US" dirty="0"/>
              <a:t> </a:t>
            </a:r>
            <a:r>
              <a:rPr lang="en-US" dirty="0" err="1"/>
              <a:t>Phrasen</a:t>
            </a:r>
            <a:endParaRPr lang="de-DE" dirty="0"/>
          </a:p>
        </p:txBody>
      </p:sp>
      <p:sp>
        <p:nvSpPr>
          <p:cNvPr id="506882" name="Rectangle 2"/>
          <p:cNvSpPr>
            <a:spLocks noGrp="1" noChangeArrowheads="1"/>
          </p:cNvSpPr>
          <p:nvPr>
            <p:ph idx="1"/>
          </p:nvPr>
        </p:nvSpPr>
        <p:spPr/>
        <p:txBody>
          <a:bodyPr vert="horz" lIns="0" tIns="0" rIns="0" bIns="0" rtlCol="0">
            <a:normAutofit/>
          </a:bodyPr>
          <a:lstStyle/>
          <a:p>
            <a:pPr marL="0" indent="184150" algn="just">
              <a:lnSpc>
                <a:spcPct val="90000"/>
              </a:lnSpc>
              <a:buNone/>
            </a:pPr>
            <a:r>
              <a:rPr lang="en-US" sz="1800" dirty="0"/>
              <a:t>The </a:t>
            </a:r>
            <a:r>
              <a:rPr lang="en-US" sz="1800" u="sng" dirty="0"/>
              <a:t>text creation tool</a:t>
            </a:r>
            <a:r>
              <a:rPr lang="en-US" sz="1800" dirty="0"/>
              <a:t> changes the </a:t>
            </a:r>
            <a:r>
              <a:rPr lang="en-US" sz="1800" u="sng" dirty="0"/>
              <a:t>shape of the cursor</a:t>
            </a:r>
            <a:r>
              <a:rPr lang="en-US" sz="1800" dirty="0"/>
              <a:t> to that of an </a:t>
            </a:r>
            <a:r>
              <a:rPr lang="en-US" sz="1800" u="sng" dirty="0"/>
              <a:t>I-beam</a:t>
            </a:r>
            <a:r>
              <a:rPr lang="en-US" sz="1800" dirty="0"/>
              <a:t>. The </a:t>
            </a:r>
            <a:r>
              <a:rPr lang="en-US" sz="1800" u="sng" dirty="0"/>
              <a:t>position</a:t>
            </a:r>
            <a:r>
              <a:rPr lang="en-US" sz="1800" dirty="0"/>
              <a:t> of the first </a:t>
            </a:r>
            <a:r>
              <a:rPr lang="en-US" sz="1800" u="sng" dirty="0"/>
              <a:t>character</a:t>
            </a:r>
            <a:r>
              <a:rPr lang="en-US" sz="1800" dirty="0"/>
              <a:t> of text is determined by where the user clicks the </a:t>
            </a:r>
            <a:r>
              <a:rPr lang="en-US" sz="1800" u="sng" dirty="0"/>
              <a:t>mouse button</a:t>
            </a:r>
            <a:r>
              <a:rPr lang="en-US" sz="1800" dirty="0"/>
              <a:t>. The creation tool is no longer active when the user clicks the mouse button outside the </a:t>
            </a:r>
            <a:r>
              <a:rPr lang="en-US" sz="1800" u="sng" dirty="0"/>
              <a:t>text element</a:t>
            </a:r>
            <a:r>
              <a:rPr lang="en-US" sz="1800" dirty="0"/>
              <a:t>. The control points for a text element are the four </a:t>
            </a:r>
            <a:r>
              <a:rPr lang="en-US" sz="1800" u="sng" dirty="0"/>
              <a:t>corners</a:t>
            </a:r>
            <a:r>
              <a:rPr lang="en-US" sz="1800" dirty="0"/>
              <a:t> of the </a:t>
            </a:r>
            <a:r>
              <a:rPr lang="en-US" sz="1800" u="sng" dirty="0"/>
              <a:t>region</a:t>
            </a:r>
            <a:r>
              <a:rPr lang="en-US" sz="1800" dirty="0"/>
              <a:t> within which the text is formatted. Dragging the control points changes this region. The other creation tools allow the creation of lines, rectangles and ellipses. They change the shape of the cursor to that of a </a:t>
            </a:r>
            <a:r>
              <a:rPr lang="en-US" sz="1800" u="sng" dirty="0"/>
              <a:t>crosshair</a:t>
            </a:r>
            <a:r>
              <a:rPr lang="en-US" sz="1800" dirty="0"/>
              <a:t>. The appropriate element starts to be created when the mouse button is pressed, and is completed when the mouse button is released. These two events create the </a:t>
            </a:r>
            <a:r>
              <a:rPr lang="en-US" sz="1800" u="sng" dirty="0"/>
              <a:t>start point</a:t>
            </a:r>
            <a:r>
              <a:rPr lang="en-US" sz="1800" dirty="0"/>
              <a:t> and the </a:t>
            </a:r>
            <a:r>
              <a:rPr lang="en-US" sz="1800" u="sng" dirty="0"/>
              <a:t>stop point</a:t>
            </a:r>
            <a:r>
              <a:rPr lang="en-US" sz="1800" dirty="0"/>
              <a:t>.</a:t>
            </a:r>
          </a:p>
          <a:p>
            <a:pPr marL="0" indent="184150" algn="just">
              <a:lnSpc>
                <a:spcPct val="90000"/>
              </a:lnSpc>
              <a:buNone/>
            </a:pPr>
            <a:r>
              <a:rPr lang="en-US" sz="1800" dirty="0"/>
              <a:t>The </a:t>
            </a:r>
            <a:r>
              <a:rPr lang="en-US" sz="1800" u="sng" dirty="0"/>
              <a:t>line creation tool</a:t>
            </a:r>
            <a:r>
              <a:rPr lang="en-US" sz="1800" dirty="0"/>
              <a:t> creates a line from the start point to the stop point. These are the control points of a line. Dragging a control point changes the </a:t>
            </a:r>
            <a:r>
              <a:rPr lang="en-US" sz="1800" u="sng" dirty="0"/>
              <a:t>end point</a:t>
            </a:r>
            <a:r>
              <a:rPr lang="en-US" sz="1800" dirty="0"/>
              <a:t>.</a:t>
            </a:r>
          </a:p>
          <a:p>
            <a:pPr marL="0" indent="184150" algn="just">
              <a:lnSpc>
                <a:spcPct val="90000"/>
              </a:lnSpc>
              <a:buNone/>
            </a:pPr>
            <a:r>
              <a:rPr lang="en-US" sz="1800" dirty="0"/>
              <a:t>The </a:t>
            </a:r>
            <a:r>
              <a:rPr lang="en-US" sz="1800" u="sng" dirty="0"/>
              <a:t>rectangle creation tool</a:t>
            </a:r>
            <a:r>
              <a:rPr lang="en-US" sz="1800" dirty="0"/>
              <a:t> creates a rectangle such that these points are </a:t>
            </a:r>
            <a:r>
              <a:rPr lang="en-US" sz="1800" u="sng" dirty="0"/>
              <a:t>diagonally opposite corners</a:t>
            </a:r>
            <a:r>
              <a:rPr lang="en-US" sz="1800" dirty="0"/>
              <a:t>. These points and the other corners are the control points. Dragging a control point changes the </a:t>
            </a:r>
            <a:r>
              <a:rPr lang="en-US" sz="1800" u="sng" dirty="0"/>
              <a:t>associated corner</a:t>
            </a:r>
            <a:r>
              <a:rPr lang="en-US" sz="1800" dirty="0"/>
              <a:t>.</a:t>
            </a:r>
          </a:p>
          <a:p>
            <a:pPr marL="0" indent="184150" algn="just">
              <a:lnSpc>
                <a:spcPct val="90000"/>
              </a:lnSpc>
              <a:buNone/>
            </a:pPr>
            <a:r>
              <a:rPr lang="en-US" sz="1800" dirty="0"/>
              <a:t>The </a:t>
            </a:r>
            <a:r>
              <a:rPr lang="en-US" sz="1800" u="sng" dirty="0"/>
              <a:t>ellipse creation tool</a:t>
            </a:r>
            <a:r>
              <a:rPr lang="en-US" sz="1800" dirty="0"/>
              <a:t> creates an ellipse fitting within the rectangle defined by the two </a:t>
            </a:r>
            <a:r>
              <a:rPr lang="en-US" sz="1800" u="sng" dirty="0"/>
              <a:t>points</a:t>
            </a:r>
            <a:r>
              <a:rPr lang="en-US" sz="1800" dirty="0"/>
              <a:t> described above. The </a:t>
            </a:r>
            <a:r>
              <a:rPr lang="en-US" sz="1800" u="sng" dirty="0"/>
              <a:t>major radius</a:t>
            </a:r>
            <a:r>
              <a:rPr lang="en-US" sz="1800" dirty="0"/>
              <a:t> is one half the </a:t>
            </a:r>
            <a:r>
              <a:rPr lang="en-US" sz="1800" u="sng" dirty="0"/>
              <a:t>width of the rectangle</a:t>
            </a:r>
            <a:r>
              <a:rPr lang="en-US" sz="1800" dirty="0"/>
              <a:t>, and the </a:t>
            </a:r>
            <a:r>
              <a:rPr lang="en-US" sz="1800" u="sng" dirty="0"/>
              <a:t>minor radius</a:t>
            </a:r>
            <a:r>
              <a:rPr lang="en-US" sz="1800" dirty="0"/>
              <a:t> is one half the </a:t>
            </a:r>
            <a:r>
              <a:rPr lang="en-US" sz="1800" u="sng" dirty="0"/>
              <a:t>height of the rectangle</a:t>
            </a:r>
            <a:r>
              <a:rPr lang="en-US" sz="1800" dirty="0"/>
              <a:t>. The control points are at the corners of the </a:t>
            </a:r>
            <a:r>
              <a:rPr lang="en-US" sz="1800" u="sng" dirty="0"/>
              <a:t>bounding rectangle</a:t>
            </a:r>
            <a:r>
              <a:rPr lang="en-US" sz="1800" dirty="0"/>
              <a:t>. Dragging control points changes the associated corner.</a:t>
            </a:r>
          </a:p>
        </p:txBody>
      </p:sp>
      <p:sp>
        <p:nvSpPr>
          <p:cNvPr id="3" name="Foliennummernplatzhalter 2"/>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15</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9" y="1916114"/>
            <a:ext cx="6974473" cy="830997"/>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Wie wähle ich Klassen aus?</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16</a:t>
            </a:fld>
            <a:endParaRPr lang="de-DE">
              <a:solidFill>
                <a:prstClr val="black">
                  <a:tint val="75000"/>
                </a:prstClr>
              </a:solidFill>
            </a:endParaRPr>
          </a:p>
        </p:txBody>
      </p:sp>
      <p:pic>
        <p:nvPicPr>
          <p:cNvPr id="3074" name="Picture 2" descr="https://www.stuve.uni-muenchen.de/termine/2013/wahlen13/wahl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960" y="3212767"/>
            <a:ext cx="3672408" cy="297809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Rechteck 2">
            <a:extLst>
              <a:ext uri="{FF2B5EF4-FFF2-40B4-BE49-F238E27FC236}">
                <a16:creationId xmlns:a16="http://schemas.microsoft.com/office/drawing/2014/main" id="{37519F2E-C90A-4F18-90D4-3089482E7D71}"/>
              </a:ext>
            </a:extLst>
          </p:cNvPr>
          <p:cNvSpPr/>
          <p:nvPr/>
        </p:nvSpPr>
        <p:spPr>
          <a:xfrm>
            <a:off x="2297523" y="3501008"/>
            <a:ext cx="2883162" cy="2153410"/>
          </a:xfrm>
          <a:prstGeom prst="rect">
            <a:avLst/>
          </a:prstGeom>
        </p:spPr>
        <p:txBody>
          <a:bodyPr wrap="none">
            <a:spAutoFit/>
          </a:bodyPr>
          <a:lstStyle/>
          <a:p>
            <a:pPr marL="285750" indent="-285750">
              <a:buFont typeface="Arial" panose="020B0604020202020204" pitchFamily="34" charset="0"/>
              <a:buChar char="•"/>
            </a:pPr>
            <a:r>
              <a:rPr lang="de-DE" dirty="0">
                <a:solidFill>
                  <a:srgbClr val="7F0101"/>
                </a:solidFill>
                <a:latin typeface="+mj-lt"/>
              </a:rPr>
              <a:t>Physikalische Objekte</a:t>
            </a:r>
          </a:p>
          <a:p>
            <a:pPr marL="285750" indent="-285750">
              <a:buFont typeface="Arial" panose="020B0604020202020204" pitchFamily="34" charset="0"/>
              <a:buChar char="•"/>
            </a:pPr>
            <a:r>
              <a:rPr lang="de-DE" dirty="0">
                <a:solidFill>
                  <a:srgbClr val="7F0101"/>
                </a:solidFill>
                <a:latin typeface="+mj-lt"/>
              </a:rPr>
              <a:t>Konzeptuelle Entitäten</a:t>
            </a:r>
          </a:p>
          <a:p>
            <a:pPr marL="285750" indent="-285750">
              <a:buFont typeface="Arial" panose="020B0604020202020204" pitchFamily="34" charset="0"/>
              <a:buChar char="•"/>
            </a:pPr>
            <a:r>
              <a:rPr lang="de-DE" dirty="0">
                <a:solidFill>
                  <a:srgbClr val="7F0101"/>
                </a:solidFill>
                <a:latin typeface="+mj-lt"/>
              </a:rPr>
              <a:t>Ein Wort für ein Konzept</a:t>
            </a:r>
          </a:p>
          <a:p>
            <a:pPr marL="285750" indent="-285750">
              <a:buFont typeface="Arial" panose="020B0604020202020204" pitchFamily="34" charset="0"/>
              <a:buChar char="•"/>
            </a:pPr>
            <a:r>
              <a:rPr lang="de-DE" dirty="0">
                <a:solidFill>
                  <a:srgbClr val="7F0101"/>
                </a:solidFill>
                <a:latin typeface="+mj-lt"/>
              </a:rPr>
              <a:t>Vorsicht bei Adjektiven</a:t>
            </a:r>
          </a:p>
          <a:p>
            <a:pPr marL="285750" indent="-285750">
              <a:buFont typeface="Arial" panose="020B0604020202020204" pitchFamily="34" charset="0"/>
              <a:buChar char="•"/>
            </a:pPr>
            <a:r>
              <a:rPr lang="de-DE" dirty="0">
                <a:solidFill>
                  <a:srgbClr val="7F0101"/>
                </a:solidFill>
                <a:latin typeface="+mj-lt"/>
              </a:rPr>
              <a:t>Kategorien von Klassen</a:t>
            </a:r>
          </a:p>
          <a:p>
            <a:pPr marL="285750" indent="-285750">
              <a:buFont typeface="Arial" panose="020B0604020202020204" pitchFamily="34" charset="0"/>
              <a:buChar char="•"/>
            </a:pPr>
            <a:r>
              <a:rPr lang="de-DE" dirty="0">
                <a:solidFill>
                  <a:srgbClr val="7F0101"/>
                </a:solidFill>
                <a:latin typeface="+mj-lt"/>
              </a:rPr>
              <a:t>Interface zum System</a:t>
            </a:r>
          </a:p>
          <a:p>
            <a:pPr marL="285750" indent="-285750">
              <a:buFont typeface="Arial" panose="020B0604020202020204" pitchFamily="34" charset="0"/>
              <a:buChar char="•"/>
            </a:pPr>
            <a:r>
              <a:rPr lang="de-DE" dirty="0">
                <a:solidFill>
                  <a:srgbClr val="7F0101"/>
                </a:solidFill>
                <a:latin typeface="+mj-lt"/>
              </a:rPr>
              <a:t>Modelliere Attributwerte</a:t>
            </a:r>
          </a:p>
          <a:p>
            <a:pPr marL="285750" indent="-285750">
              <a:buFont typeface="Arial" panose="020B0604020202020204" pitchFamily="34" charset="0"/>
              <a:buChar char="•"/>
            </a:pPr>
            <a:endParaRPr lang="en-US" dirty="0">
              <a:latin typeface="+mj-lt"/>
            </a:endParaRPr>
          </a:p>
        </p:txBody>
      </p:sp>
    </p:spTree>
    <p:extLst>
      <p:ext uri="{BB962C8B-B14F-4D97-AF65-F5344CB8AC3E}">
        <p14:creationId xmlns:p14="http://schemas.microsoft.com/office/powerpoint/2010/main" val="39095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1" name="Rectangle 2"/>
          <p:cNvSpPr>
            <a:spLocks noGrp="1" noChangeArrowheads="1"/>
          </p:cNvSpPr>
          <p:nvPr>
            <p:ph type="title"/>
          </p:nvPr>
        </p:nvSpPr>
        <p:spPr/>
        <p:txBody>
          <a:bodyPr vert="horz" lIns="0" tIns="0" rIns="0" bIns="0" rtlCol="0" anchor="ctr">
            <a:noAutofit/>
          </a:bodyPr>
          <a:lstStyle/>
          <a:p>
            <a:r>
              <a:rPr lang="de-DE" dirty="0"/>
              <a:t>Initiale Exploration: Finden </a:t>
            </a:r>
            <a:r>
              <a:rPr lang="de-DE" dirty="0"/>
              <a:t>der </a:t>
            </a:r>
            <a:r>
              <a:rPr lang="de-DE" dirty="0" smtClean="0"/>
              <a:t>Klassen</a:t>
            </a:r>
            <a:endParaRPr lang="en-US" dirty="0"/>
          </a:p>
        </p:txBody>
      </p:sp>
      <p:sp>
        <p:nvSpPr>
          <p:cNvPr id="500742" name="Rectangle 3"/>
          <p:cNvSpPr>
            <a:spLocks noGrp="1" noChangeArrowheads="1"/>
          </p:cNvSpPr>
          <p:nvPr>
            <p:ph idx="1"/>
          </p:nvPr>
        </p:nvSpPr>
        <p:spPr/>
        <p:txBody>
          <a:bodyPr vert="horz" lIns="0" tIns="0" rIns="0" bIns="0" rtlCol="0">
            <a:normAutofit/>
          </a:bodyPr>
          <a:lstStyle/>
          <a:p>
            <a:pPr marL="533400" indent="-533400">
              <a:lnSpc>
                <a:spcPct val="70000"/>
              </a:lnSpc>
              <a:buClr>
                <a:srgbClr val="00027F"/>
              </a:buClr>
              <a:buFont typeface="Times" pitchFamily="18" charset="0"/>
              <a:buAutoNum type="arabicPeriod" startAt="2"/>
            </a:pPr>
            <a:r>
              <a:rPr lang="de-DE" dirty="0"/>
              <a:t>Verfeinere die Liste von </a:t>
            </a:r>
            <a:r>
              <a:rPr lang="de-DE" i="1" dirty="0">
                <a:solidFill>
                  <a:srgbClr val="7F0101"/>
                </a:solidFill>
              </a:rPr>
              <a:t>Kandidaten</a:t>
            </a:r>
            <a:r>
              <a:rPr lang="de-DE" dirty="0"/>
              <a:t>. </a:t>
            </a:r>
          </a:p>
          <a:p>
            <a:pPr marL="0" indent="0">
              <a:lnSpc>
                <a:spcPct val="70000"/>
              </a:lnSpc>
              <a:buClr>
                <a:srgbClr val="00027F"/>
              </a:buClr>
              <a:buNone/>
            </a:pPr>
            <a:endParaRPr lang="de-DE" sz="2400" dirty="0"/>
          </a:p>
          <a:p>
            <a:pPr marL="0" indent="0">
              <a:lnSpc>
                <a:spcPct val="70000"/>
              </a:lnSpc>
              <a:buClr>
                <a:srgbClr val="00027F"/>
              </a:buClr>
              <a:buNone/>
            </a:pPr>
            <a:r>
              <a:rPr lang="de-DE" sz="2400" dirty="0"/>
              <a:t>Mögliche Hinweise:</a:t>
            </a:r>
          </a:p>
          <a:p>
            <a:pPr marL="914400" lvl="1" indent="-457200">
              <a:lnSpc>
                <a:spcPct val="70000"/>
              </a:lnSpc>
            </a:pPr>
            <a:r>
              <a:rPr lang="de-DE" dirty="0"/>
              <a:t>Modelliere </a:t>
            </a:r>
            <a:r>
              <a:rPr lang="de-DE" i="1" dirty="0">
                <a:solidFill>
                  <a:srgbClr val="7F0101"/>
                </a:solidFill>
              </a:rPr>
              <a:t>physikalische Objekte</a:t>
            </a:r>
            <a:r>
              <a:rPr lang="de-DE" dirty="0"/>
              <a:t> — z.B. Festplatte, Drucker</a:t>
            </a:r>
          </a:p>
          <a:p>
            <a:pPr marL="914400" lvl="1" indent="-457200">
              <a:lnSpc>
                <a:spcPct val="70000"/>
              </a:lnSpc>
            </a:pPr>
            <a:r>
              <a:rPr lang="de-DE" dirty="0"/>
              <a:t>Modelliere </a:t>
            </a:r>
            <a:r>
              <a:rPr lang="de-DE" i="1" dirty="0">
                <a:solidFill>
                  <a:srgbClr val="7F0101"/>
                </a:solidFill>
              </a:rPr>
              <a:t>konzeptuelle Entitäten</a:t>
            </a:r>
            <a:r>
              <a:rPr lang="de-DE" dirty="0"/>
              <a:t> — z.B. Windows, Dateien</a:t>
            </a:r>
          </a:p>
          <a:p>
            <a:pPr marL="914400" lvl="1" indent="-457200">
              <a:lnSpc>
                <a:spcPct val="70000"/>
              </a:lnSpc>
            </a:pPr>
            <a:r>
              <a:rPr lang="de-DE" dirty="0"/>
              <a:t>Wähle </a:t>
            </a:r>
            <a:r>
              <a:rPr lang="de-DE" i="1" dirty="0">
                <a:solidFill>
                  <a:srgbClr val="7F0101"/>
                </a:solidFill>
              </a:rPr>
              <a:t>ein Wort für ein Konzept</a:t>
            </a:r>
            <a:r>
              <a:rPr lang="de-DE" dirty="0"/>
              <a:t> — Was bedeutet das Konzept innerhalb des Systems?</a:t>
            </a:r>
          </a:p>
          <a:p>
            <a:pPr marL="914400" lvl="1" indent="-457200">
              <a:lnSpc>
                <a:spcPct val="70000"/>
              </a:lnSpc>
            </a:pPr>
            <a:r>
              <a:rPr lang="de-DE" dirty="0"/>
              <a:t>Vorsicht bei </a:t>
            </a:r>
            <a:r>
              <a:rPr lang="de-DE" i="1" dirty="0">
                <a:solidFill>
                  <a:srgbClr val="7F0101"/>
                </a:solidFill>
              </a:rPr>
              <a:t>Adjektiven</a:t>
            </a:r>
            <a:r>
              <a:rPr lang="de-DE" dirty="0"/>
              <a:t> — Ist es wirkliche eine eigenständige Klasse?</a:t>
            </a:r>
          </a:p>
          <a:p>
            <a:pPr marL="914400" lvl="1" indent="-457200">
              <a:lnSpc>
                <a:spcPct val="70000"/>
              </a:lnSpc>
            </a:pPr>
            <a:r>
              <a:rPr lang="de-DE" dirty="0"/>
              <a:t>Modelliere </a:t>
            </a:r>
            <a:r>
              <a:rPr lang="de-DE" i="1" dirty="0">
                <a:solidFill>
                  <a:srgbClr val="7F0101"/>
                </a:solidFill>
              </a:rPr>
              <a:t>Kategorien von Klassen</a:t>
            </a:r>
            <a:r>
              <a:rPr lang="de-DE" dirty="0"/>
              <a:t> — Verschiebe noch Modellierung von </a:t>
            </a:r>
            <a:r>
              <a:rPr lang="de-DE" dirty="0" err="1"/>
              <a:t>Vererbungen</a:t>
            </a:r>
            <a:endParaRPr lang="de-DE" dirty="0"/>
          </a:p>
          <a:p>
            <a:pPr marL="914400" lvl="1" indent="-457200">
              <a:lnSpc>
                <a:spcPct val="70000"/>
              </a:lnSpc>
            </a:pPr>
            <a:r>
              <a:rPr lang="de-DE" dirty="0"/>
              <a:t>Modelliere </a:t>
            </a:r>
            <a:r>
              <a:rPr lang="de-DE" i="1" dirty="0">
                <a:solidFill>
                  <a:srgbClr val="7F0101"/>
                </a:solidFill>
              </a:rPr>
              <a:t>Interfaces</a:t>
            </a:r>
            <a:r>
              <a:rPr lang="de-DE" dirty="0"/>
              <a:t> zum System — z.B., Nutzerinterface, Programminterface</a:t>
            </a:r>
          </a:p>
          <a:p>
            <a:pPr marL="914400" lvl="1" indent="-457200">
              <a:lnSpc>
                <a:spcPct val="70000"/>
              </a:lnSpc>
            </a:pPr>
            <a:r>
              <a:rPr lang="de-DE" dirty="0"/>
              <a:t>Modelliere Attribut</a:t>
            </a:r>
            <a:r>
              <a:rPr lang="de-DE" i="1" dirty="0">
                <a:solidFill>
                  <a:srgbClr val="7F0101"/>
                </a:solidFill>
              </a:rPr>
              <a:t>werte</a:t>
            </a:r>
            <a:r>
              <a:rPr lang="de-DE" dirty="0"/>
              <a:t>, nicht Attribute — z.B., Punkt vs. Center</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17</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0742">
                                            <p:txEl>
                                              <p:pRg st="2" end="2"/>
                                            </p:txEl>
                                          </p:spTgt>
                                        </p:tgtEl>
                                        <p:attrNameLst>
                                          <p:attrName>style.visibility</p:attrName>
                                        </p:attrNameLst>
                                      </p:cBhvr>
                                      <p:to>
                                        <p:strVal val="visible"/>
                                      </p:to>
                                    </p:set>
                                    <p:animEffect transition="in" filter="fade">
                                      <p:cBhvr>
                                        <p:cTn id="7" dur="1000"/>
                                        <p:tgtEl>
                                          <p:spTgt spid="50074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00742">
                                            <p:txEl>
                                              <p:pRg st="3" end="3"/>
                                            </p:txEl>
                                          </p:spTgt>
                                        </p:tgtEl>
                                        <p:attrNameLst>
                                          <p:attrName>style.visibility</p:attrName>
                                        </p:attrNameLst>
                                      </p:cBhvr>
                                      <p:to>
                                        <p:strVal val="visible"/>
                                      </p:to>
                                    </p:set>
                                    <p:animEffect transition="in" filter="fade">
                                      <p:cBhvr>
                                        <p:cTn id="10" dur="1000"/>
                                        <p:tgtEl>
                                          <p:spTgt spid="50074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00742">
                                            <p:txEl>
                                              <p:pRg st="4" end="4"/>
                                            </p:txEl>
                                          </p:spTgt>
                                        </p:tgtEl>
                                        <p:attrNameLst>
                                          <p:attrName>style.visibility</p:attrName>
                                        </p:attrNameLst>
                                      </p:cBhvr>
                                      <p:to>
                                        <p:strVal val="visible"/>
                                      </p:to>
                                    </p:set>
                                    <p:animEffect transition="in" filter="fade">
                                      <p:cBhvr>
                                        <p:cTn id="15" dur="1000"/>
                                        <p:tgtEl>
                                          <p:spTgt spid="50074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00742">
                                            <p:txEl>
                                              <p:pRg st="5" end="5"/>
                                            </p:txEl>
                                          </p:spTgt>
                                        </p:tgtEl>
                                        <p:attrNameLst>
                                          <p:attrName>style.visibility</p:attrName>
                                        </p:attrNameLst>
                                      </p:cBhvr>
                                      <p:to>
                                        <p:strVal val="visible"/>
                                      </p:to>
                                    </p:set>
                                    <p:animEffect transition="in" filter="fade">
                                      <p:cBhvr>
                                        <p:cTn id="20" dur="1000"/>
                                        <p:tgtEl>
                                          <p:spTgt spid="50074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00742">
                                            <p:txEl>
                                              <p:pRg st="6" end="6"/>
                                            </p:txEl>
                                          </p:spTgt>
                                        </p:tgtEl>
                                        <p:attrNameLst>
                                          <p:attrName>style.visibility</p:attrName>
                                        </p:attrNameLst>
                                      </p:cBhvr>
                                      <p:to>
                                        <p:strVal val="visible"/>
                                      </p:to>
                                    </p:set>
                                    <p:animEffect transition="in" filter="fade">
                                      <p:cBhvr>
                                        <p:cTn id="25" dur="1000"/>
                                        <p:tgtEl>
                                          <p:spTgt spid="50074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00742">
                                            <p:txEl>
                                              <p:pRg st="7" end="7"/>
                                            </p:txEl>
                                          </p:spTgt>
                                        </p:tgtEl>
                                        <p:attrNameLst>
                                          <p:attrName>style.visibility</p:attrName>
                                        </p:attrNameLst>
                                      </p:cBhvr>
                                      <p:to>
                                        <p:strVal val="visible"/>
                                      </p:to>
                                    </p:set>
                                    <p:animEffect transition="in" filter="fade">
                                      <p:cBhvr>
                                        <p:cTn id="30" dur="1000"/>
                                        <p:tgtEl>
                                          <p:spTgt spid="500742">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00742">
                                            <p:txEl>
                                              <p:pRg st="8" end="8"/>
                                            </p:txEl>
                                          </p:spTgt>
                                        </p:tgtEl>
                                        <p:attrNameLst>
                                          <p:attrName>style.visibility</p:attrName>
                                        </p:attrNameLst>
                                      </p:cBhvr>
                                      <p:to>
                                        <p:strVal val="visible"/>
                                      </p:to>
                                    </p:set>
                                    <p:animEffect transition="in" filter="fade">
                                      <p:cBhvr>
                                        <p:cTn id="35" dur="1000"/>
                                        <p:tgtEl>
                                          <p:spTgt spid="50074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00742">
                                            <p:txEl>
                                              <p:pRg st="9" end="9"/>
                                            </p:txEl>
                                          </p:spTgt>
                                        </p:tgtEl>
                                        <p:attrNameLst>
                                          <p:attrName>style.visibility</p:attrName>
                                        </p:attrNameLst>
                                      </p:cBhvr>
                                      <p:to>
                                        <p:strVal val="visible"/>
                                      </p:to>
                                    </p:set>
                                    <p:animEffect transition="in" filter="fade">
                                      <p:cBhvr>
                                        <p:cTn id="40" dur="1000"/>
                                        <p:tgtEl>
                                          <p:spTgt spid="50074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1" name="Rectangle 2"/>
          <p:cNvSpPr>
            <a:spLocks noGrp="1" noChangeArrowheads="1"/>
          </p:cNvSpPr>
          <p:nvPr>
            <p:ph type="title"/>
          </p:nvPr>
        </p:nvSpPr>
        <p:spPr/>
        <p:txBody>
          <a:bodyPr vert="horz" lIns="0" tIns="0" rIns="0" bIns="0" rtlCol="0" anchor="ctr">
            <a:noAutofit/>
          </a:bodyPr>
          <a:lstStyle/>
          <a:p>
            <a:r>
              <a:rPr lang="de-DE" dirty="0"/>
              <a:t>Prinzipen der </a:t>
            </a:r>
            <a:r>
              <a:rPr lang="de-DE" dirty="0" smtClean="0"/>
              <a:t>Klassenauswahl I</a:t>
            </a:r>
            <a:endParaRPr lang="de-DE" dirty="0"/>
          </a:p>
        </p:txBody>
      </p:sp>
      <p:sp>
        <p:nvSpPr>
          <p:cNvPr id="510982" name="Rectangle 3"/>
          <p:cNvSpPr>
            <a:spLocks noGrp="1" noChangeArrowheads="1"/>
          </p:cNvSpPr>
          <p:nvPr>
            <p:ph idx="1"/>
          </p:nvPr>
        </p:nvSpPr>
        <p:spPr/>
        <p:txBody>
          <a:bodyPr vert="horz" lIns="0" tIns="0" rIns="0" bIns="0" rtlCol="0">
            <a:normAutofit/>
          </a:bodyPr>
          <a:lstStyle/>
          <a:p>
            <a:pPr>
              <a:lnSpc>
                <a:spcPct val="90000"/>
              </a:lnSpc>
            </a:pPr>
            <a:r>
              <a:rPr lang="de-DE" dirty="0"/>
              <a:t>Modelliere </a:t>
            </a:r>
            <a:r>
              <a:rPr lang="de-DE" i="1" dirty="0">
                <a:solidFill>
                  <a:srgbClr val="7F0101"/>
                </a:solidFill>
              </a:rPr>
              <a:t>physikalische Objekte</a:t>
            </a:r>
            <a:r>
              <a:rPr lang="de-DE" dirty="0">
                <a:solidFill>
                  <a:srgbClr val="7F0101"/>
                </a:solidFill>
              </a:rPr>
              <a:t>:</a:t>
            </a:r>
            <a:endParaRPr lang="en-US" dirty="0"/>
          </a:p>
          <a:p>
            <a:pPr lvl="1">
              <a:lnSpc>
                <a:spcPct val="90000"/>
              </a:lnSpc>
            </a:pPr>
            <a:r>
              <a:rPr lang="en-US" dirty="0">
                <a:solidFill>
                  <a:srgbClr val="7F7F7F"/>
                </a:solidFill>
              </a:rPr>
              <a:t>mouse button</a:t>
            </a:r>
            <a:endParaRPr lang="en-US" dirty="0"/>
          </a:p>
          <a:p>
            <a:pPr>
              <a:lnSpc>
                <a:spcPct val="90000"/>
              </a:lnSpc>
            </a:pPr>
            <a:r>
              <a:rPr lang="de-DE" dirty="0"/>
              <a:t>Modelliere </a:t>
            </a:r>
            <a:r>
              <a:rPr lang="de-DE" i="1" dirty="0">
                <a:solidFill>
                  <a:srgbClr val="7F0101"/>
                </a:solidFill>
              </a:rPr>
              <a:t>konzeptuelle Entitäten</a:t>
            </a:r>
            <a:r>
              <a:rPr lang="en-US" dirty="0"/>
              <a:t>:</a:t>
            </a:r>
          </a:p>
          <a:p>
            <a:pPr lvl="1">
              <a:lnSpc>
                <a:spcPct val="90000"/>
              </a:lnSpc>
            </a:pPr>
            <a:r>
              <a:rPr lang="en-US" dirty="0"/>
              <a:t>ellipse, line, rectangle</a:t>
            </a:r>
          </a:p>
          <a:p>
            <a:pPr lvl="1">
              <a:lnSpc>
                <a:spcPct val="90000"/>
              </a:lnSpc>
            </a:pPr>
            <a:r>
              <a:rPr lang="en-US" dirty="0"/>
              <a:t>Drawing, Drawing Element</a:t>
            </a:r>
          </a:p>
          <a:p>
            <a:pPr lvl="1">
              <a:lnSpc>
                <a:spcPct val="90000"/>
              </a:lnSpc>
            </a:pPr>
            <a:r>
              <a:rPr lang="en-US" dirty="0"/>
              <a:t>Tool, Creation Tool, Ellipse Creation Tool, Line Creation Tool, Rectangle Creation Tool, Selection Tool, Text Creation Tool</a:t>
            </a:r>
          </a:p>
          <a:p>
            <a:pPr lvl="1">
              <a:lnSpc>
                <a:spcPct val="90000"/>
              </a:lnSpc>
            </a:pPr>
            <a:r>
              <a:rPr lang="en-US" dirty="0"/>
              <a:t>text, Character</a:t>
            </a:r>
          </a:p>
          <a:p>
            <a:pPr lvl="1">
              <a:lnSpc>
                <a:spcPct val="90000"/>
              </a:lnSpc>
            </a:pPr>
            <a:r>
              <a:rPr lang="en-US" dirty="0"/>
              <a:t>Current Selection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18</a:t>
            </a:fld>
            <a:endParaRPr lang="de-DE">
              <a:solidFill>
                <a:prstClr val="black">
                  <a:tint val="75000"/>
                </a:prstClr>
              </a:solidFill>
            </a:endParaRPr>
          </a:p>
        </p:txBody>
      </p:sp>
      <p:sp>
        <p:nvSpPr>
          <p:cNvPr id="510983" name="Line 4"/>
          <p:cNvSpPr>
            <a:spLocks noChangeShapeType="1"/>
          </p:cNvSpPr>
          <p:nvPr/>
        </p:nvSpPr>
        <p:spPr bwMode="auto">
          <a:xfrm>
            <a:off x="2454300" y="2700164"/>
            <a:ext cx="1524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4" name="Rechteck 3">
            <a:extLst>
              <a:ext uri="{FF2B5EF4-FFF2-40B4-BE49-F238E27FC236}">
                <a16:creationId xmlns:a16="http://schemas.microsoft.com/office/drawing/2014/main" id="{47FAF835-589B-428A-AFC7-7BD82D834CDA}"/>
              </a:ext>
            </a:extLst>
          </p:cNvPr>
          <p:cNvSpPr/>
          <p:nvPr/>
        </p:nvSpPr>
        <p:spPr>
          <a:xfrm>
            <a:off x="4112354" y="2467952"/>
            <a:ext cx="2787814" cy="464423"/>
          </a:xfrm>
          <a:prstGeom prst="rect">
            <a:avLst/>
          </a:prstGeom>
        </p:spPr>
        <p:txBody>
          <a:bodyPr wrap="none">
            <a:spAutoFit/>
          </a:bodyPr>
          <a:lstStyle/>
          <a:p>
            <a:r>
              <a:rPr lang="en-US" sz="2600" b="0" dirty="0">
                <a:solidFill>
                  <a:prstClr val="black"/>
                </a:solidFill>
                <a:latin typeface="Calibri"/>
              </a:rPr>
              <a:t>[event or attribute]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0983"/>
                                        </p:tgtEl>
                                        <p:attrNameLst>
                                          <p:attrName>style.visibility</p:attrName>
                                        </p:attrNameLst>
                                      </p:cBhvr>
                                      <p:to>
                                        <p:strVal val="visible"/>
                                      </p:to>
                                    </p:set>
                                    <p:animEffect transition="in" filter="fade">
                                      <p:cBhvr>
                                        <p:cTn id="10" dur="500"/>
                                        <p:tgtEl>
                                          <p:spTgt spid="51098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0982">
                                            <p:txEl>
                                              <p:pRg st="2" end="2"/>
                                            </p:txEl>
                                          </p:spTgt>
                                        </p:tgtEl>
                                        <p:attrNameLst>
                                          <p:attrName>style.visibility</p:attrName>
                                        </p:attrNameLst>
                                      </p:cBhvr>
                                      <p:to>
                                        <p:strVal val="visible"/>
                                      </p:to>
                                    </p:set>
                                    <p:animEffect transition="in" filter="fade">
                                      <p:cBhvr>
                                        <p:cTn id="15" dur="500"/>
                                        <p:tgtEl>
                                          <p:spTgt spid="51098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10982">
                                            <p:txEl>
                                              <p:pRg st="3" end="3"/>
                                            </p:txEl>
                                          </p:spTgt>
                                        </p:tgtEl>
                                        <p:attrNameLst>
                                          <p:attrName>style.visibility</p:attrName>
                                        </p:attrNameLst>
                                      </p:cBhvr>
                                      <p:to>
                                        <p:strVal val="visible"/>
                                      </p:to>
                                    </p:set>
                                    <p:animEffect transition="in" filter="fade">
                                      <p:cBhvr>
                                        <p:cTn id="18" dur="500"/>
                                        <p:tgtEl>
                                          <p:spTgt spid="51098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10982">
                                            <p:txEl>
                                              <p:pRg st="4" end="4"/>
                                            </p:txEl>
                                          </p:spTgt>
                                        </p:tgtEl>
                                        <p:attrNameLst>
                                          <p:attrName>style.visibility</p:attrName>
                                        </p:attrNameLst>
                                      </p:cBhvr>
                                      <p:to>
                                        <p:strVal val="visible"/>
                                      </p:to>
                                    </p:set>
                                    <p:animEffect transition="in" filter="fade">
                                      <p:cBhvr>
                                        <p:cTn id="21" dur="500"/>
                                        <p:tgtEl>
                                          <p:spTgt spid="51098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10982">
                                            <p:txEl>
                                              <p:pRg st="5" end="5"/>
                                            </p:txEl>
                                          </p:spTgt>
                                        </p:tgtEl>
                                        <p:attrNameLst>
                                          <p:attrName>style.visibility</p:attrName>
                                        </p:attrNameLst>
                                      </p:cBhvr>
                                      <p:to>
                                        <p:strVal val="visible"/>
                                      </p:to>
                                    </p:set>
                                    <p:animEffect transition="in" filter="fade">
                                      <p:cBhvr>
                                        <p:cTn id="24" dur="500"/>
                                        <p:tgtEl>
                                          <p:spTgt spid="51098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10982">
                                            <p:txEl>
                                              <p:pRg st="6" end="6"/>
                                            </p:txEl>
                                          </p:spTgt>
                                        </p:tgtEl>
                                        <p:attrNameLst>
                                          <p:attrName>style.visibility</p:attrName>
                                        </p:attrNameLst>
                                      </p:cBhvr>
                                      <p:to>
                                        <p:strVal val="visible"/>
                                      </p:to>
                                    </p:set>
                                    <p:animEffect transition="in" filter="fade">
                                      <p:cBhvr>
                                        <p:cTn id="27" dur="500"/>
                                        <p:tgtEl>
                                          <p:spTgt spid="51098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10982">
                                            <p:txEl>
                                              <p:pRg st="7" end="7"/>
                                            </p:txEl>
                                          </p:spTgt>
                                        </p:tgtEl>
                                        <p:attrNameLst>
                                          <p:attrName>style.visibility</p:attrName>
                                        </p:attrNameLst>
                                      </p:cBhvr>
                                      <p:to>
                                        <p:strVal val="visible"/>
                                      </p:to>
                                    </p:set>
                                    <p:animEffect transition="in" filter="fade">
                                      <p:cBhvr>
                                        <p:cTn id="30" dur="500"/>
                                        <p:tgtEl>
                                          <p:spTgt spid="5109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3"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9" name="Rectangle 2"/>
          <p:cNvSpPr>
            <a:spLocks noGrp="1" noChangeArrowheads="1"/>
          </p:cNvSpPr>
          <p:nvPr>
            <p:ph type="title"/>
          </p:nvPr>
        </p:nvSpPr>
        <p:spPr/>
        <p:txBody>
          <a:bodyPr vert="horz" lIns="0" tIns="0" rIns="0" bIns="0" rtlCol="0" anchor="ctr">
            <a:noAutofit/>
          </a:bodyPr>
          <a:lstStyle/>
          <a:p>
            <a:r>
              <a:rPr lang="de-DE" dirty="0"/>
              <a:t>Prinzipen der Klassenauswahl </a:t>
            </a:r>
            <a:r>
              <a:rPr lang="de-DE" dirty="0" smtClean="0"/>
              <a:t>II</a:t>
            </a:r>
            <a:endParaRPr lang="de-DE" dirty="0"/>
          </a:p>
        </p:txBody>
      </p:sp>
      <p:sp>
        <p:nvSpPr>
          <p:cNvPr id="513030" name="Rectangle 3"/>
          <p:cNvSpPr>
            <a:spLocks noGrp="1" noChangeArrowheads="1"/>
          </p:cNvSpPr>
          <p:nvPr>
            <p:ph idx="1"/>
          </p:nvPr>
        </p:nvSpPr>
        <p:spPr/>
        <p:txBody>
          <a:bodyPr vert="horz" lIns="0" tIns="0" rIns="0" bIns="0" rtlCol="0">
            <a:normAutofit/>
          </a:bodyPr>
          <a:lstStyle/>
          <a:p>
            <a:pPr marL="419100" indent="-419100">
              <a:buNone/>
            </a:pPr>
            <a:r>
              <a:rPr lang="de-DE" dirty="0"/>
              <a:t>Wähle </a:t>
            </a:r>
            <a:r>
              <a:rPr lang="de-DE" i="1" dirty="0">
                <a:solidFill>
                  <a:srgbClr val="7F0101"/>
                </a:solidFill>
              </a:rPr>
              <a:t>ein Wort für ein Konzept</a:t>
            </a:r>
            <a:r>
              <a:rPr lang="de-DE" dirty="0">
                <a:solidFill>
                  <a:srgbClr val="7F0101"/>
                </a:solidFill>
              </a:rPr>
              <a:t>:</a:t>
            </a:r>
            <a:endParaRPr lang="en-US" dirty="0"/>
          </a:p>
          <a:p>
            <a:pPr marL="838200" lvl="1" indent="-381000"/>
            <a:r>
              <a:rPr lang="en-US" dirty="0"/>
              <a:t>Drawing Editor </a:t>
            </a:r>
            <a:r>
              <a:rPr lang="en-US" dirty="0">
                <a:sym typeface="Symbol" pitchFamily="18" charset="2"/>
              </a:rPr>
              <a:t></a:t>
            </a:r>
            <a:br>
              <a:rPr lang="en-US" dirty="0">
                <a:sym typeface="Symbol" pitchFamily="18" charset="2"/>
              </a:rPr>
            </a:br>
            <a:r>
              <a:rPr lang="en-US" dirty="0"/>
              <a:t> </a:t>
            </a:r>
            <a:r>
              <a:rPr lang="en-US" dirty="0">
                <a:solidFill>
                  <a:srgbClr val="7F7F7F"/>
                </a:solidFill>
              </a:rPr>
              <a:t>editor, interactive graphics editor</a:t>
            </a:r>
            <a:endParaRPr lang="en-US" dirty="0"/>
          </a:p>
          <a:p>
            <a:pPr marL="838200" lvl="1" indent="-381000"/>
            <a:r>
              <a:rPr lang="en-US" dirty="0"/>
              <a:t>Drawing Element </a:t>
            </a:r>
            <a:r>
              <a:rPr lang="en-US" dirty="0">
                <a:sym typeface="Symbol" pitchFamily="18" charset="2"/>
              </a:rPr>
              <a:t></a:t>
            </a:r>
            <a:r>
              <a:rPr lang="en-US" dirty="0"/>
              <a:t> </a:t>
            </a:r>
            <a:r>
              <a:rPr lang="en-US" dirty="0">
                <a:solidFill>
                  <a:srgbClr val="7F7F7F"/>
                </a:solidFill>
              </a:rPr>
              <a:t>element</a:t>
            </a:r>
            <a:endParaRPr lang="en-US" dirty="0"/>
          </a:p>
          <a:p>
            <a:pPr marL="838200" lvl="1" indent="-381000"/>
            <a:r>
              <a:rPr lang="en-US" dirty="0"/>
              <a:t>Text Element </a:t>
            </a:r>
            <a:r>
              <a:rPr lang="en-US" dirty="0">
                <a:sym typeface="Symbol" pitchFamily="18" charset="2"/>
              </a:rPr>
              <a:t></a:t>
            </a:r>
            <a:r>
              <a:rPr lang="en-US" dirty="0"/>
              <a:t> </a:t>
            </a:r>
            <a:r>
              <a:rPr lang="en-US" dirty="0">
                <a:solidFill>
                  <a:srgbClr val="7F7F7F"/>
                </a:solidFill>
              </a:rPr>
              <a:t>text</a:t>
            </a:r>
            <a:endParaRPr lang="en-US" dirty="0"/>
          </a:p>
          <a:p>
            <a:pPr marL="838200" lvl="1" indent="-381000"/>
            <a:r>
              <a:rPr lang="en-US" u="sng" dirty="0"/>
              <a:t>Ellipse Element, Line Element, Rectangle Element</a:t>
            </a:r>
            <a:r>
              <a:rPr lang="en-US" dirty="0"/>
              <a:t> </a:t>
            </a:r>
            <a:br>
              <a:rPr lang="en-US" dirty="0"/>
            </a:br>
            <a:r>
              <a:rPr lang="en-US" dirty="0">
                <a:sym typeface="Symbol" pitchFamily="18" charset="2"/>
              </a:rPr>
              <a:t></a:t>
            </a:r>
            <a:r>
              <a:rPr lang="en-US" dirty="0"/>
              <a:t> </a:t>
            </a:r>
            <a:r>
              <a:rPr lang="en-US" dirty="0">
                <a:solidFill>
                  <a:srgbClr val="7F7F7F"/>
                </a:solidFill>
              </a:rPr>
              <a:t>ellipse, line, rectangle</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19</a:t>
            </a:fld>
            <a:endParaRPr lang="de-DE">
              <a:solidFill>
                <a:prstClr val="black">
                  <a:tint val="75000"/>
                </a:prstClr>
              </a:solidFill>
            </a:endParaRPr>
          </a:p>
        </p:txBody>
      </p:sp>
      <p:sp>
        <p:nvSpPr>
          <p:cNvPr id="513031" name="Line 4"/>
          <p:cNvSpPr>
            <a:spLocks noChangeShapeType="1"/>
          </p:cNvSpPr>
          <p:nvPr/>
        </p:nvSpPr>
        <p:spPr bwMode="auto">
          <a:xfrm>
            <a:off x="2544912" y="3140968"/>
            <a:ext cx="4032448"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3032" name="Line 5"/>
          <p:cNvSpPr>
            <a:spLocks noChangeShapeType="1"/>
          </p:cNvSpPr>
          <p:nvPr/>
        </p:nvSpPr>
        <p:spPr bwMode="auto">
          <a:xfrm>
            <a:off x="5087888" y="3573016"/>
            <a:ext cx="1008112"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3033" name="Line 6"/>
          <p:cNvSpPr>
            <a:spLocks noChangeShapeType="1"/>
          </p:cNvSpPr>
          <p:nvPr/>
        </p:nvSpPr>
        <p:spPr bwMode="auto">
          <a:xfrm>
            <a:off x="4511824" y="4005064"/>
            <a:ext cx="381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3034" name="Line 7"/>
          <p:cNvSpPr>
            <a:spLocks noChangeShapeType="1"/>
          </p:cNvSpPr>
          <p:nvPr/>
        </p:nvSpPr>
        <p:spPr bwMode="auto">
          <a:xfrm>
            <a:off x="2855640" y="4869160"/>
            <a:ext cx="2663701"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Einordnung</a:t>
            </a:r>
            <a:endParaRPr lang="en-US" dirty="0"/>
          </a:p>
        </p:txBody>
      </p:sp>
      <p:sp>
        <p:nvSpPr>
          <p:cNvPr id="6" name="Inhaltsplatzhalter 5"/>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2</a:t>
            </a:fld>
            <a:endParaRPr lang="de-DE" dirty="0">
              <a:solidFill>
                <a:prstClr val="black">
                  <a:tint val="75000"/>
                </a:prstClr>
              </a:solidFill>
            </a:endParaRPr>
          </a:p>
        </p:txBody>
      </p:sp>
      <p:sp>
        <p:nvSpPr>
          <p:cNvPr id="7" name="Ellipse 6"/>
          <p:cNvSpPr/>
          <p:nvPr/>
        </p:nvSpPr>
        <p:spPr>
          <a:xfrm>
            <a:off x="4295800" y="2780928"/>
            <a:ext cx="3528392" cy="31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auto">
              <a:lnSpc>
                <a:spcPct val="100000"/>
              </a:lnSpc>
              <a:spcBef>
                <a:spcPts val="0"/>
              </a:spcBef>
              <a:spcAft>
                <a:spcPts val="0"/>
              </a:spcAft>
              <a:buClrTx/>
              <a:buSzTx/>
            </a:pPr>
            <a:endParaRPr lang="de-DE" b="0">
              <a:solidFill>
                <a:prstClr val="white"/>
              </a:solidFill>
            </a:endParaRPr>
          </a:p>
        </p:txBody>
      </p:sp>
      <p:sp>
        <p:nvSpPr>
          <p:cNvPr id="8" name="Abgerundetes Rechteck 7"/>
          <p:cNvSpPr/>
          <p:nvPr/>
        </p:nvSpPr>
        <p:spPr>
          <a:xfrm>
            <a:off x="6528048" y="2924944"/>
            <a:ext cx="2088232" cy="72008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defTabSz="914400" fontAlgn="auto">
              <a:lnSpc>
                <a:spcPct val="100000"/>
              </a:lnSpc>
              <a:spcBef>
                <a:spcPts val="0"/>
              </a:spcBef>
              <a:spcAft>
                <a:spcPts val="0"/>
              </a:spcAft>
              <a:buClrTx/>
              <a:buSzTx/>
            </a:pPr>
            <a:r>
              <a:rPr lang="de-DE" sz="2000" b="0" dirty="0" err="1">
                <a:solidFill>
                  <a:prstClr val="white"/>
                </a:solidFill>
              </a:rPr>
              <a:t>Requirements</a:t>
            </a:r>
            <a:r>
              <a:rPr lang="de-DE" sz="2000" b="0" dirty="0">
                <a:solidFill>
                  <a:prstClr val="white"/>
                </a:solidFill>
              </a:rPr>
              <a:t> Engineering</a:t>
            </a:r>
          </a:p>
        </p:txBody>
      </p:sp>
      <p:sp>
        <p:nvSpPr>
          <p:cNvPr id="10" name="Abgerundetes Rechteck 9"/>
          <p:cNvSpPr/>
          <p:nvPr/>
        </p:nvSpPr>
        <p:spPr>
          <a:xfrm>
            <a:off x="7176120" y="4221088"/>
            <a:ext cx="2088232" cy="720080"/>
          </a:xfrm>
          <a:prstGeom prst="roundRect">
            <a:avLst/>
          </a:prstGeom>
          <a:solidFill>
            <a:srgbClr val="00B0F0"/>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914400" fontAlgn="auto">
              <a:lnSpc>
                <a:spcPct val="100000"/>
              </a:lnSpc>
              <a:spcBef>
                <a:spcPts val="0"/>
              </a:spcBef>
              <a:spcAft>
                <a:spcPts val="0"/>
              </a:spcAft>
              <a:buClrTx/>
              <a:buSzTx/>
            </a:pPr>
            <a:r>
              <a:rPr lang="de-DE" sz="2000" b="0" dirty="0">
                <a:solidFill>
                  <a:prstClr val="white"/>
                </a:solidFill>
              </a:rPr>
              <a:t>Design</a:t>
            </a:r>
          </a:p>
        </p:txBody>
      </p:sp>
      <p:sp>
        <p:nvSpPr>
          <p:cNvPr id="11" name="Abgerundetes Rechteck 10"/>
          <p:cNvSpPr/>
          <p:nvPr/>
        </p:nvSpPr>
        <p:spPr>
          <a:xfrm>
            <a:off x="5015880" y="5229200"/>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fontAlgn="auto">
              <a:lnSpc>
                <a:spcPct val="100000"/>
              </a:lnSpc>
              <a:spcBef>
                <a:spcPts val="0"/>
              </a:spcBef>
              <a:spcAft>
                <a:spcPts val="0"/>
              </a:spcAft>
              <a:buClrTx/>
              <a:buSzTx/>
            </a:pPr>
            <a:r>
              <a:rPr lang="de-DE" sz="2000" b="0" dirty="0">
                <a:solidFill>
                  <a:prstClr val="white"/>
                </a:solidFill>
              </a:rPr>
              <a:t>Implementierung</a:t>
            </a:r>
          </a:p>
        </p:txBody>
      </p:sp>
      <p:sp>
        <p:nvSpPr>
          <p:cNvPr id="12" name="Abgerundetes Rechteck 11"/>
          <p:cNvSpPr/>
          <p:nvPr/>
        </p:nvSpPr>
        <p:spPr>
          <a:xfrm>
            <a:off x="2927648" y="4221088"/>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fontAlgn="auto">
              <a:lnSpc>
                <a:spcPct val="100000"/>
              </a:lnSpc>
              <a:spcBef>
                <a:spcPts val="0"/>
              </a:spcBef>
              <a:spcAft>
                <a:spcPts val="0"/>
              </a:spcAft>
              <a:buClrTx/>
              <a:buSzTx/>
            </a:pPr>
            <a:r>
              <a:rPr lang="de-DE" sz="2000" b="0" dirty="0">
                <a:solidFill>
                  <a:prstClr val="white"/>
                </a:solidFill>
              </a:rPr>
              <a:t>Testen</a:t>
            </a:r>
          </a:p>
        </p:txBody>
      </p:sp>
      <p:sp>
        <p:nvSpPr>
          <p:cNvPr id="13" name="Abgerundetes Rechteck 12"/>
          <p:cNvSpPr/>
          <p:nvPr/>
        </p:nvSpPr>
        <p:spPr>
          <a:xfrm>
            <a:off x="3575720" y="2924944"/>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defTabSz="914400" fontAlgn="auto">
              <a:lnSpc>
                <a:spcPct val="100000"/>
              </a:lnSpc>
              <a:spcBef>
                <a:spcPts val="0"/>
              </a:spcBef>
              <a:spcAft>
                <a:spcPts val="0"/>
              </a:spcAft>
              <a:buClrTx/>
              <a:buSzTx/>
            </a:pPr>
            <a:r>
              <a:rPr lang="de-DE" sz="2000" b="0" dirty="0">
                <a:solidFill>
                  <a:prstClr val="white"/>
                </a:solidFill>
              </a:rPr>
              <a:t>Wartung</a:t>
            </a:r>
          </a:p>
        </p:txBody>
      </p:sp>
      <p:cxnSp>
        <p:nvCxnSpPr>
          <p:cNvPr id="3" name="Gerade Verbindung mit Pfeil 2"/>
          <p:cNvCxnSpPr>
            <a:endCxn id="8" idx="0"/>
          </p:cNvCxnSpPr>
          <p:nvPr/>
        </p:nvCxnSpPr>
        <p:spPr>
          <a:xfrm>
            <a:off x="7572164" y="2492896"/>
            <a:ext cx="0" cy="43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7983992" y="4952994"/>
            <a:ext cx="2216569" cy="1200329"/>
          </a:xfrm>
          <a:prstGeom prst="rect">
            <a:avLst/>
          </a:prstGeom>
          <a:noFill/>
        </p:spPr>
        <p:txBody>
          <a:bodyPr wrap="none" rtlCol="0">
            <a:spAutoFit/>
          </a:bodyPr>
          <a:lstStyle/>
          <a:p>
            <a:pPr defTabSz="914400" fontAlgn="auto">
              <a:lnSpc>
                <a:spcPct val="100000"/>
              </a:lnSpc>
              <a:spcBef>
                <a:spcPts val="0"/>
              </a:spcBef>
              <a:spcAft>
                <a:spcPts val="0"/>
              </a:spcAft>
              <a:buClrTx/>
              <a:buSzTx/>
            </a:pPr>
            <a:r>
              <a:rPr lang="de-DE" dirty="0" err="1">
                <a:solidFill>
                  <a:srgbClr val="C00000"/>
                </a:solidFill>
                <a:latin typeface="Calibri"/>
              </a:rPr>
              <a:t>Responsibility-Driven</a:t>
            </a:r>
            <a:endParaRPr lang="de-DE" dirty="0">
              <a:solidFill>
                <a:srgbClr val="C00000"/>
              </a:solidFill>
              <a:latin typeface="Calibri"/>
            </a:endParaRPr>
          </a:p>
          <a:p>
            <a:pPr defTabSz="914400" fontAlgn="auto">
              <a:lnSpc>
                <a:spcPct val="100000"/>
              </a:lnSpc>
              <a:spcBef>
                <a:spcPts val="0"/>
              </a:spcBef>
              <a:spcAft>
                <a:spcPts val="0"/>
              </a:spcAft>
              <a:buClrTx/>
              <a:buSzTx/>
            </a:pPr>
            <a:r>
              <a:rPr lang="de-DE" b="0" dirty="0">
                <a:solidFill>
                  <a:prstClr val="black"/>
                </a:solidFill>
                <a:latin typeface="Calibri"/>
              </a:rPr>
              <a:t>UML</a:t>
            </a:r>
          </a:p>
          <a:p>
            <a:pPr defTabSz="914400" fontAlgn="auto">
              <a:lnSpc>
                <a:spcPct val="100000"/>
              </a:lnSpc>
              <a:spcBef>
                <a:spcPts val="0"/>
              </a:spcBef>
              <a:spcAft>
                <a:spcPts val="0"/>
              </a:spcAft>
              <a:buClrTx/>
              <a:buSzTx/>
            </a:pPr>
            <a:r>
              <a:rPr lang="de-DE" b="0" dirty="0">
                <a:solidFill>
                  <a:prstClr val="black"/>
                </a:solidFill>
                <a:latin typeface="Calibri"/>
              </a:rPr>
              <a:t>Design Patterns</a:t>
            </a:r>
          </a:p>
          <a:p>
            <a:pPr defTabSz="914400" fontAlgn="auto">
              <a:lnSpc>
                <a:spcPct val="100000"/>
              </a:lnSpc>
              <a:spcBef>
                <a:spcPts val="0"/>
              </a:spcBef>
              <a:spcAft>
                <a:spcPts val="0"/>
              </a:spcAft>
              <a:buClrTx/>
              <a:buSzTx/>
            </a:pPr>
            <a:r>
              <a:rPr lang="de-DE" b="0" dirty="0" err="1">
                <a:solidFill>
                  <a:prstClr val="black"/>
                </a:solidFill>
                <a:latin typeface="Calibri"/>
              </a:rPr>
              <a:t>Design&amp;Architecture</a:t>
            </a:r>
            <a:endParaRPr lang="de-DE" b="0" dirty="0">
              <a:solidFill>
                <a:prstClr val="black"/>
              </a:solidFill>
              <a:latin typeface="Calibri"/>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805" y="2132857"/>
            <a:ext cx="7381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896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7" name="Rectangle 2"/>
          <p:cNvSpPr>
            <a:spLocks noGrp="1" noChangeArrowheads="1"/>
          </p:cNvSpPr>
          <p:nvPr>
            <p:ph type="title"/>
          </p:nvPr>
        </p:nvSpPr>
        <p:spPr/>
        <p:txBody>
          <a:bodyPr vert="horz" lIns="0" tIns="0" rIns="0" bIns="0" rtlCol="0" anchor="ctr">
            <a:noAutofit/>
          </a:bodyPr>
          <a:lstStyle/>
          <a:p>
            <a:r>
              <a:rPr lang="de-DE" dirty="0"/>
              <a:t>Prinzipen der Klassenauswahl </a:t>
            </a:r>
            <a:r>
              <a:rPr lang="de-DE" dirty="0" smtClean="0"/>
              <a:t>III</a:t>
            </a:r>
            <a:endParaRPr lang="de-DE" dirty="0"/>
          </a:p>
        </p:txBody>
      </p:sp>
      <p:sp>
        <p:nvSpPr>
          <p:cNvPr id="515078" name="Rectangle 3"/>
          <p:cNvSpPr>
            <a:spLocks noGrp="1" noChangeArrowheads="1"/>
          </p:cNvSpPr>
          <p:nvPr>
            <p:ph idx="1"/>
          </p:nvPr>
        </p:nvSpPr>
        <p:spPr/>
        <p:txBody>
          <a:bodyPr vert="horz" lIns="0" tIns="0" rIns="0" bIns="0" rtlCol="0">
            <a:normAutofit/>
          </a:bodyPr>
          <a:lstStyle/>
          <a:p>
            <a:pPr>
              <a:lnSpc>
                <a:spcPct val="90000"/>
              </a:lnSpc>
              <a:buNone/>
            </a:pPr>
            <a:r>
              <a:rPr lang="de-DE" dirty="0"/>
              <a:t>Vorsicht bei </a:t>
            </a:r>
            <a:r>
              <a:rPr lang="de-DE" i="1" dirty="0">
                <a:solidFill>
                  <a:srgbClr val="7F0101"/>
                </a:solidFill>
              </a:rPr>
              <a:t>Adjektiven (in dt. auch zusammengesetzte Nomen)</a:t>
            </a:r>
            <a:r>
              <a:rPr lang="de-DE" dirty="0">
                <a:solidFill>
                  <a:srgbClr val="7F0101"/>
                </a:solidFill>
              </a:rPr>
              <a:t>:</a:t>
            </a:r>
            <a:endParaRPr lang="en-US" dirty="0"/>
          </a:p>
          <a:p>
            <a:pPr lvl="1">
              <a:lnSpc>
                <a:spcPct val="90000"/>
              </a:lnSpc>
            </a:pPr>
            <a:r>
              <a:rPr lang="en-US" sz="2000" dirty="0"/>
              <a:t>Ellipse Creation Tool, Line Creation Tool, Rectangle Creation Tool, Selection Tool, Text Creation Tool</a:t>
            </a:r>
          </a:p>
          <a:p>
            <a:pPr lvl="2">
              <a:lnSpc>
                <a:spcPct val="90000"/>
              </a:lnSpc>
            </a:pPr>
            <a:r>
              <a:rPr lang="de-DE" sz="1800" i="1" dirty="0"/>
              <a:t>Alle haben unterschiedliche Anforderungen</a:t>
            </a:r>
            <a:endParaRPr lang="de-DE" sz="1800" dirty="0"/>
          </a:p>
          <a:p>
            <a:pPr lvl="1">
              <a:lnSpc>
                <a:spcPct val="90000"/>
              </a:lnSpc>
            </a:pPr>
            <a:r>
              <a:rPr lang="en-US" sz="2000" dirty="0">
                <a:solidFill>
                  <a:srgbClr val="7F7F7F"/>
                </a:solidFill>
              </a:rPr>
              <a:t>bounding rectangle, rectangle, region</a:t>
            </a:r>
            <a:r>
              <a:rPr lang="en-US" sz="2000" dirty="0"/>
              <a:t> </a:t>
            </a:r>
            <a:r>
              <a:rPr lang="en-US" sz="2000" dirty="0">
                <a:sym typeface="Symbol" pitchFamily="18" charset="2"/>
              </a:rPr>
              <a:t></a:t>
            </a:r>
            <a:r>
              <a:rPr lang="en-US" sz="2000" dirty="0"/>
              <a:t> Rectangle</a:t>
            </a:r>
          </a:p>
          <a:p>
            <a:pPr lvl="2">
              <a:lnSpc>
                <a:spcPct val="90000"/>
              </a:lnSpc>
            </a:pPr>
            <a:r>
              <a:rPr lang="de-DE" sz="1800" i="1" dirty="0"/>
              <a:t>Gleiche Bedeutung, aber unterscheiden sich von </a:t>
            </a:r>
            <a:r>
              <a:rPr lang="de-DE" sz="1800" i="1" dirty="0" err="1"/>
              <a:t>Rectangle</a:t>
            </a:r>
            <a:r>
              <a:rPr lang="de-DE" sz="1800" i="1" dirty="0"/>
              <a:t> Element</a:t>
            </a:r>
            <a:endParaRPr lang="de-DE" sz="1800" dirty="0"/>
          </a:p>
          <a:p>
            <a:pPr lvl="1">
              <a:lnSpc>
                <a:spcPct val="90000"/>
              </a:lnSpc>
            </a:pPr>
            <a:r>
              <a:rPr lang="en-US" sz="2000" dirty="0"/>
              <a:t>Point </a:t>
            </a:r>
            <a:r>
              <a:rPr lang="en-US" sz="2000" dirty="0">
                <a:sym typeface="Symbol" pitchFamily="18" charset="2"/>
              </a:rPr>
              <a:t></a:t>
            </a:r>
            <a:r>
              <a:rPr lang="en-US" sz="2000" dirty="0"/>
              <a:t> </a:t>
            </a:r>
            <a:r>
              <a:rPr lang="en-US" sz="2000" dirty="0">
                <a:solidFill>
                  <a:srgbClr val="7F7F7F"/>
                </a:solidFill>
              </a:rPr>
              <a:t>end point, start point, stop point </a:t>
            </a:r>
          </a:p>
          <a:p>
            <a:pPr lvl="1">
              <a:lnSpc>
                <a:spcPct val="90000"/>
              </a:lnSpc>
            </a:pPr>
            <a:r>
              <a:rPr lang="en-US" sz="2000" dirty="0"/>
              <a:t>Control Point</a:t>
            </a:r>
          </a:p>
          <a:p>
            <a:pPr lvl="2">
              <a:lnSpc>
                <a:spcPct val="90000"/>
              </a:lnSpc>
            </a:pPr>
            <a:r>
              <a:rPr lang="de-DE" sz="1800" i="1" dirty="0"/>
              <a:t>Mehr als nur eine einfach Koordinate</a:t>
            </a:r>
          </a:p>
          <a:p>
            <a:pPr lvl="1">
              <a:lnSpc>
                <a:spcPct val="90000"/>
              </a:lnSpc>
            </a:pPr>
            <a:r>
              <a:rPr lang="en-US" sz="2000" dirty="0"/>
              <a:t>corner </a:t>
            </a:r>
            <a:r>
              <a:rPr lang="en-US" sz="2000" dirty="0">
                <a:sym typeface="Symbol" pitchFamily="18" charset="2"/>
              </a:rPr>
              <a:t></a:t>
            </a:r>
            <a:r>
              <a:rPr lang="en-US" dirty="0">
                <a:sym typeface="Symbol" pitchFamily="18" charset="2"/>
              </a:rPr>
              <a:t> </a:t>
            </a:r>
            <a:r>
              <a:rPr lang="en-US" sz="2000" dirty="0">
                <a:solidFill>
                  <a:srgbClr val="7F7F7F"/>
                </a:solidFill>
              </a:rPr>
              <a:t>associated corner, diagonally opposite corner</a:t>
            </a:r>
            <a:endParaRPr lang="en-US" sz="2000" dirty="0">
              <a:solidFill>
                <a:schemeClr val="bg2"/>
              </a:solidFill>
            </a:endParaRPr>
          </a:p>
          <a:p>
            <a:pPr lvl="2">
              <a:lnSpc>
                <a:spcPct val="90000"/>
              </a:lnSpc>
            </a:pPr>
            <a:r>
              <a:rPr lang="de-DE" sz="1800" i="1" dirty="0"/>
              <a:t>Kein neues Verhalten</a:t>
            </a:r>
            <a:endParaRPr lang="de-DE" sz="1800"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20</a:t>
            </a:fld>
            <a:endParaRPr lang="de-DE">
              <a:solidFill>
                <a:prstClr val="black">
                  <a:tint val="75000"/>
                </a:prstClr>
              </a:solidFill>
            </a:endParaRPr>
          </a:p>
        </p:txBody>
      </p:sp>
      <p:sp>
        <p:nvSpPr>
          <p:cNvPr id="515079" name="Line 4"/>
          <p:cNvSpPr>
            <a:spLocks noChangeShapeType="1"/>
          </p:cNvSpPr>
          <p:nvPr/>
        </p:nvSpPr>
        <p:spPr bwMode="auto">
          <a:xfrm>
            <a:off x="2423592" y="3573016"/>
            <a:ext cx="3810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5080" name="Line 5"/>
          <p:cNvSpPr>
            <a:spLocks noChangeShapeType="1"/>
          </p:cNvSpPr>
          <p:nvPr/>
        </p:nvSpPr>
        <p:spPr bwMode="auto">
          <a:xfrm>
            <a:off x="3431704" y="5229200"/>
            <a:ext cx="4572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5081" name="Line 6"/>
          <p:cNvSpPr>
            <a:spLocks noChangeShapeType="1"/>
          </p:cNvSpPr>
          <p:nvPr/>
        </p:nvSpPr>
        <p:spPr bwMode="auto">
          <a:xfrm>
            <a:off x="3287688" y="4221088"/>
            <a:ext cx="3312368"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5" name="Rectangle 2"/>
          <p:cNvSpPr>
            <a:spLocks noGrp="1" noChangeArrowheads="1"/>
          </p:cNvSpPr>
          <p:nvPr>
            <p:ph type="title"/>
          </p:nvPr>
        </p:nvSpPr>
        <p:spPr/>
        <p:txBody>
          <a:bodyPr vert="horz" lIns="0" tIns="0" rIns="0" bIns="0" rtlCol="0" anchor="ctr">
            <a:noAutofit/>
          </a:bodyPr>
          <a:lstStyle/>
          <a:p>
            <a:r>
              <a:rPr lang="de-DE" dirty="0"/>
              <a:t>Prinzipen der Klassenauswahl </a:t>
            </a:r>
            <a:r>
              <a:rPr lang="de-DE" dirty="0" smtClean="0"/>
              <a:t>IV</a:t>
            </a:r>
            <a:endParaRPr lang="de-DE" dirty="0"/>
          </a:p>
        </p:txBody>
      </p:sp>
      <p:sp>
        <p:nvSpPr>
          <p:cNvPr id="517126" name="Rectangle 3"/>
          <p:cNvSpPr>
            <a:spLocks noGrp="1" noChangeArrowheads="1"/>
          </p:cNvSpPr>
          <p:nvPr>
            <p:ph idx="1"/>
          </p:nvPr>
        </p:nvSpPr>
        <p:spPr/>
        <p:txBody>
          <a:bodyPr vert="horz" lIns="0" tIns="0" rIns="0" bIns="0" rtlCol="0">
            <a:normAutofit/>
          </a:bodyPr>
          <a:lstStyle/>
          <a:p>
            <a:pPr>
              <a:buNone/>
            </a:pPr>
            <a:r>
              <a:rPr lang="de-DE" dirty="0"/>
              <a:t>Modelliere </a:t>
            </a:r>
            <a:r>
              <a:rPr lang="de-DE" i="1" dirty="0">
                <a:solidFill>
                  <a:srgbClr val="7F0101"/>
                </a:solidFill>
              </a:rPr>
              <a:t>Kategorien von Klassen</a:t>
            </a:r>
            <a:r>
              <a:rPr lang="de-DE" dirty="0">
                <a:solidFill>
                  <a:srgbClr val="7F0101"/>
                </a:solidFill>
              </a:rPr>
              <a:t>:</a:t>
            </a:r>
            <a:endParaRPr lang="en-US" dirty="0"/>
          </a:p>
          <a:p>
            <a:pPr lvl="1"/>
            <a:r>
              <a:rPr lang="en-US" sz="2000" dirty="0"/>
              <a:t>Tool, Creation Tool</a:t>
            </a:r>
          </a:p>
          <a:p>
            <a:pPr lvl="1"/>
            <a:endParaRPr lang="en-US" sz="2000" dirty="0"/>
          </a:p>
          <a:p>
            <a:pPr>
              <a:buNone/>
            </a:pPr>
            <a:r>
              <a:rPr lang="de-DE" dirty="0"/>
              <a:t>Modelliere </a:t>
            </a:r>
            <a:r>
              <a:rPr lang="de-DE" i="1" dirty="0">
                <a:solidFill>
                  <a:srgbClr val="7F0101"/>
                </a:solidFill>
              </a:rPr>
              <a:t>Interfaces</a:t>
            </a:r>
            <a:r>
              <a:rPr lang="de-DE" dirty="0"/>
              <a:t> zum System:</a:t>
            </a:r>
            <a:r>
              <a:rPr lang="en-US" sz="1800" b="1" i="1" dirty="0"/>
              <a:t>  </a:t>
            </a:r>
            <a:r>
              <a:rPr lang="de-DE" sz="1800" b="1" i="1" dirty="0"/>
              <a:t>keine guten Kandidaten hier…</a:t>
            </a:r>
            <a:endParaRPr lang="de-DE" sz="2000" dirty="0"/>
          </a:p>
          <a:p>
            <a:pPr lvl="1"/>
            <a:r>
              <a:rPr lang="en-US" sz="2000" dirty="0">
                <a:solidFill>
                  <a:srgbClr val="7F7F7F"/>
                </a:solidFill>
              </a:rPr>
              <a:t>user</a:t>
            </a:r>
            <a:r>
              <a:rPr lang="en-US" sz="2000" dirty="0"/>
              <a:t> </a:t>
            </a:r>
            <a:r>
              <a:rPr lang="en-US" sz="1800" dirty="0">
                <a:solidFill>
                  <a:srgbClr val="7F0101"/>
                </a:solidFill>
              </a:rPr>
              <a:t>— </a:t>
            </a:r>
            <a:r>
              <a:rPr lang="en-US" sz="1800" i="1" dirty="0">
                <a:solidFill>
                  <a:srgbClr val="7F0101"/>
                </a:solidFill>
              </a:rPr>
              <a:t>don’t need to model user explicitly</a:t>
            </a:r>
            <a:endParaRPr lang="en-US" sz="2000" dirty="0"/>
          </a:p>
          <a:p>
            <a:pPr lvl="1"/>
            <a:r>
              <a:rPr lang="en-US" sz="2000" dirty="0">
                <a:solidFill>
                  <a:srgbClr val="7F7F7F"/>
                </a:solidFill>
              </a:rPr>
              <a:t>cursor</a:t>
            </a:r>
            <a:r>
              <a:rPr lang="en-US" sz="2000" dirty="0"/>
              <a:t> </a:t>
            </a:r>
            <a:r>
              <a:rPr lang="en-US" sz="1800" i="1" dirty="0">
                <a:solidFill>
                  <a:srgbClr val="7F0101"/>
                </a:solidFill>
              </a:rPr>
              <a:t>— cursor motion handled by operating system</a:t>
            </a:r>
            <a:r>
              <a:rPr lang="en-US" sz="2000" dirty="0"/>
              <a:t> </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21</a:t>
            </a:fld>
            <a:endParaRPr lang="de-DE">
              <a:solidFill>
                <a:prstClr val="black">
                  <a:tint val="75000"/>
                </a:prstClr>
              </a:solidFill>
            </a:endParaRPr>
          </a:p>
        </p:txBody>
      </p:sp>
      <p:sp>
        <p:nvSpPr>
          <p:cNvPr id="517127" name="Line 4"/>
          <p:cNvSpPr>
            <a:spLocks noChangeShapeType="1"/>
          </p:cNvSpPr>
          <p:nvPr/>
        </p:nvSpPr>
        <p:spPr bwMode="auto">
          <a:xfrm>
            <a:off x="2351584" y="4280396"/>
            <a:ext cx="6096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7128" name="Line 5"/>
          <p:cNvSpPr>
            <a:spLocks noChangeShapeType="1"/>
          </p:cNvSpPr>
          <p:nvPr/>
        </p:nvSpPr>
        <p:spPr bwMode="auto">
          <a:xfrm>
            <a:off x="2398713" y="3911600"/>
            <a:ext cx="381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7126">
                                            <p:txEl>
                                              <p:pRg st="3" end="3"/>
                                            </p:txEl>
                                          </p:spTgt>
                                        </p:tgtEl>
                                        <p:attrNameLst>
                                          <p:attrName>style.visibility</p:attrName>
                                        </p:attrNameLst>
                                      </p:cBhvr>
                                      <p:to>
                                        <p:strVal val="visible"/>
                                      </p:to>
                                    </p:set>
                                    <p:animEffect transition="in" filter="fade">
                                      <p:cBhvr>
                                        <p:cTn id="7" dur="1000"/>
                                        <p:tgtEl>
                                          <p:spTgt spid="51712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7126">
                                            <p:txEl>
                                              <p:pRg st="4" end="4"/>
                                            </p:txEl>
                                          </p:spTgt>
                                        </p:tgtEl>
                                        <p:attrNameLst>
                                          <p:attrName>style.visibility</p:attrName>
                                        </p:attrNameLst>
                                      </p:cBhvr>
                                      <p:to>
                                        <p:strVal val="visible"/>
                                      </p:to>
                                    </p:set>
                                    <p:animEffect transition="in" filter="fade">
                                      <p:cBhvr>
                                        <p:cTn id="10" dur="1000"/>
                                        <p:tgtEl>
                                          <p:spTgt spid="517126">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7126">
                                            <p:txEl>
                                              <p:pRg st="5" end="5"/>
                                            </p:txEl>
                                          </p:spTgt>
                                        </p:tgtEl>
                                        <p:attrNameLst>
                                          <p:attrName>style.visibility</p:attrName>
                                        </p:attrNameLst>
                                      </p:cBhvr>
                                      <p:to>
                                        <p:strVal val="visible"/>
                                      </p:to>
                                    </p:set>
                                    <p:animEffect transition="in" filter="fade">
                                      <p:cBhvr>
                                        <p:cTn id="13" dur="1000"/>
                                        <p:tgtEl>
                                          <p:spTgt spid="517126">
                                            <p:txEl>
                                              <p:pRg st="5" end="5"/>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7128"/>
                                        </p:tgtEl>
                                        <p:attrNameLst>
                                          <p:attrName>style.visibility</p:attrName>
                                        </p:attrNameLst>
                                      </p:cBhvr>
                                      <p:to>
                                        <p:strVal val="visible"/>
                                      </p:to>
                                    </p:set>
                                    <p:animEffect transition="in" filter="fade">
                                      <p:cBhvr>
                                        <p:cTn id="16" dur="1000"/>
                                        <p:tgtEl>
                                          <p:spTgt spid="5171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7127"/>
                                        </p:tgtEl>
                                        <p:attrNameLst>
                                          <p:attrName>style.visibility</p:attrName>
                                        </p:attrNameLst>
                                      </p:cBhvr>
                                      <p:to>
                                        <p:strVal val="visible"/>
                                      </p:to>
                                    </p:set>
                                    <p:animEffect transition="in" filter="fade">
                                      <p:cBhvr>
                                        <p:cTn id="19" dur="1000"/>
                                        <p:tgtEl>
                                          <p:spTgt spid="517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7" grpId="0" animBg="1"/>
      <p:bldP spid="5171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3" name="Rectangle 2"/>
          <p:cNvSpPr>
            <a:spLocks noGrp="1" noChangeArrowheads="1"/>
          </p:cNvSpPr>
          <p:nvPr>
            <p:ph type="title"/>
          </p:nvPr>
        </p:nvSpPr>
        <p:spPr/>
        <p:txBody>
          <a:bodyPr vert="horz" lIns="0" tIns="0" rIns="0" bIns="0" rtlCol="0" anchor="ctr">
            <a:noAutofit/>
          </a:bodyPr>
          <a:lstStyle/>
          <a:p>
            <a:r>
              <a:rPr lang="de-DE" dirty="0"/>
              <a:t>Prinzipen der Klassenauswahl </a:t>
            </a:r>
            <a:r>
              <a:rPr lang="de-DE" dirty="0" smtClean="0"/>
              <a:t>V</a:t>
            </a:r>
            <a:endParaRPr lang="de-DE" dirty="0"/>
          </a:p>
        </p:txBody>
      </p:sp>
      <p:sp>
        <p:nvSpPr>
          <p:cNvPr id="519174" name="Rectangle 3"/>
          <p:cNvSpPr>
            <a:spLocks noGrp="1" noChangeArrowheads="1"/>
          </p:cNvSpPr>
          <p:nvPr>
            <p:ph idx="1"/>
          </p:nvPr>
        </p:nvSpPr>
        <p:spPr/>
        <p:txBody>
          <a:bodyPr vert="horz" lIns="0" tIns="0" rIns="0" bIns="0" rtlCol="0">
            <a:normAutofit/>
          </a:bodyPr>
          <a:lstStyle/>
          <a:p>
            <a:pPr>
              <a:buNone/>
            </a:pPr>
            <a:r>
              <a:rPr lang="de-DE" dirty="0"/>
              <a:t>Modelliere Attribut</a:t>
            </a:r>
            <a:r>
              <a:rPr lang="de-DE" i="1" dirty="0">
                <a:solidFill>
                  <a:srgbClr val="7F0101"/>
                </a:solidFill>
              </a:rPr>
              <a:t>werte</a:t>
            </a:r>
            <a:r>
              <a:rPr lang="de-DE" dirty="0"/>
              <a:t>, nicht Attribute:</a:t>
            </a:r>
            <a:endParaRPr lang="en-US" b="1" i="1" dirty="0"/>
          </a:p>
          <a:p>
            <a:pPr lvl="1"/>
            <a:r>
              <a:rPr lang="en-US" sz="2000" dirty="0">
                <a:solidFill>
                  <a:srgbClr val="7F7F7F"/>
                </a:solidFill>
              </a:rPr>
              <a:t>height of the rectangle, width of the rectangle</a:t>
            </a:r>
          </a:p>
          <a:p>
            <a:pPr lvl="1"/>
            <a:r>
              <a:rPr lang="en-US" sz="2000" dirty="0">
                <a:solidFill>
                  <a:srgbClr val="7F7F7F"/>
                </a:solidFill>
              </a:rPr>
              <a:t>major radius, minor radius </a:t>
            </a:r>
          </a:p>
          <a:p>
            <a:pPr lvl="1"/>
            <a:r>
              <a:rPr lang="en-US" sz="2000" dirty="0">
                <a:solidFill>
                  <a:srgbClr val="7F7F7F"/>
                </a:solidFill>
              </a:rPr>
              <a:t>position</a:t>
            </a:r>
            <a:r>
              <a:rPr lang="en-US" sz="2000" dirty="0"/>
              <a:t> </a:t>
            </a:r>
            <a:r>
              <a:rPr lang="en-US" sz="2000" i="1" dirty="0">
                <a:solidFill>
                  <a:srgbClr val="7F0101"/>
                </a:solidFill>
              </a:rPr>
              <a:t>— </a:t>
            </a:r>
            <a:r>
              <a:rPr lang="de-DE" sz="2000" i="1" dirty="0">
                <a:solidFill>
                  <a:srgbClr val="7F0101"/>
                </a:solidFill>
              </a:rPr>
              <a:t>des ersten Textzeichens; vermutlich Point</a:t>
            </a:r>
            <a:r>
              <a:rPr lang="de-DE" sz="2000" dirty="0">
                <a:solidFill>
                  <a:srgbClr val="7F0101"/>
                </a:solidFill>
              </a:rPr>
              <a:t>-A</a:t>
            </a:r>
            <a:r>
              <a:rPr lang="de-DE" sz="2000" i="1" dirty="0">
                <a:solidFill>
                  <a:srgbClr val="7F0101"/>
                </a:solidFill>
              </a:rPr>
              <a:t>ttribut</a:t>
            </a:r>
            <a:endParaRPr lang="de-DE" sz="2000" dirty="0"/>
          </a:p>
          <a:p>
            <a:pPr lvl="1"/>
            <a:r>
              <a:rPr lang="en-US" sz="2000" dirty="0">
                <a:solidFill>
                  <a:srgbClr val="7F7F7F"/>
                </a:solidFill>
              </a:rPr>
              <a:t>mode of operation</a:t>
            </a:r>
            <a:r>
              <a:rPr lang="en-US" sz="2000" dirty="0"/>
              <a:t> </a:t>
            </a:r>
            <a:r>
              <a:rPr lang="en-US" sz="2000" i="1" dirty="0">
                <a:solidFill>
                  <a:srgbClr val="7F0101"/>
                </a:solidFill>
              </a:rPr>
              <a:t>— </a:t>
            </a:r>
            <a:r>
              <a:rPr lang="de-DE" sz="2000" i="1" dirty="0">
                <a:solidFill>
                  <a:srgbClr val="7F0101"/>
                </a:solidFill>
              </a:rPr>
              <a:t>Attribut von Drawing Editor</a:t>
            </a:r>
            <a:endParaRPr lang="de-DE" sz="2000" dirty="0"/>
          </a:p>
          <a:p>
            <a:pPr lvl="1"/>
            <a:r>
              <a:rPr lang="en-US" sz="2000" dirty="0">
                <a:solidFill>
                  <a:srgbClr val="7F7F7F"/>
                </a:solidFill>
              </a:rPr>
              <a:t>shape of the cursor, I-beam, crosshair</a:t>
            </a:r>
            <a:r>
              <a:rPr lang="en-US" sz="2000" dirty="0"/>
              <a:t> </a:t>
            </a:r>
            <a:r>
              <a:rPr lang="en-US" sz="2000" i="1" dirty="0">
                <a:solidFill>
                  <a:srgbClr val="7F0101"/>
                </a:solidFill>
              </a:rPr>
              <a:t>— Attribute von Cursor</a:t>
            </a:r>
            <a:endParaRPr lang="en-US" sz="2000" dirty="0"/>
          </a:p>
          <a:p>
            <a:pPr lvl="1"/>
            <a:r>
              <a:rPr lang="en-US" sz="2000" dirty="0">
                <a:solidFill>
                  <a:srgbClr val="7F7F7F"/>
                </a:solidFill>
              </a:rPr>
              <a:t>corner</a:t>
            </a:r>
            <a:r>
              <a:rPr lang="en-US" sz="2000" dirty="0"/>
              <a:t> </a:t>
            </a:r>
            <a:r>
              <a:rPr lang="en-US" sz="2000" i="1" dirty="0">
                <a:solidFill>
                  <a:srgbClr val="7F0101"/>
                </a:solidFill>
              </a:rPr>
              <a:t>— </a:t>
            </a:r>
            <a:r>
              <a:rPr lang="de-DE" sz="2000" i="1" dirty="0">
                <a:solidFill>
                  <a:srgbClr val="7F0101"/>
                </a:solidFill>
              </a:rPr>
              <a:t>Attribut von </a:t>
            </a:r>
            <a:r>
              <a:rPr lang="de-DE" sz="2000" i="1" dirty="0" err="1">
                <a:solidFill>
                  <a:srgbClr val="7F0101"/>
                </a:solidFill>
              </a:rPr>
              <a:t>Rectangle</a:t>
            </a:r>
            <a:endParaRPr lang="de-DE" sz="2000" dirty="0"/>
          </a:p>
          <a:p>
            <a:pPr lvl="1"/>
            <a:r>
              <a:rPr lang="en-US" sz="2000" dirty="0">
                <a:solidFill>
                  <a:srgbClr val="7F7F7F"/>
                </a:solidFill>
              </a:rPr>
              <a:t>time</a:t>
            </a:r>
            <a:r>
              <a:rPr lang="en-US" sz="2000" dirty="0"/>
              <a:t> </a:t>
            </a:r>
            <a:r>
              <a:rPr lang="en-US" sz="2000" i="1" dirty="0">
                <a:solidFill>
                  <a:srgbClr val="7F0101"/>
                </a:solidFill>
              </a:rPr>
              <a:t>— </a:t>
            </a:r>
            <a:r>
              <a:rPr lang="de-DE" sz="2000" i="1" dirty="0">
                <a:solidFill>
                  <a:srgbClr val="7F0101"/>
                </a:solidFill>
              </a:rPr>
              <a:t>Ein implizites Attribut des Systems</a:t>
            </a:r>
            <a:endParaRPr lang="de-DE" sz="2000"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22</a:t>
            </a:fld>
            <a:endParaRPr lang="de-DE">
              <a:solidFill>
                <a:prstClr val="black">
                  <a:tint val="75000"/>
                </a:prstClr>
              </a:solidFill>
            </a:endParaRPr>
          </a:p>
        </p:txBody>
      </p:sp>
      <p:sp>
        <p:nvSpPr>
          <p:cNvPr id="519175" name="Line 4"/>
          <p:cNvSpPr>
            <a:spLocks noChangeShapeType="1"/>
          </p:cNvSpPr>
          <p:nvPr/>
        </p:nvSpPr>
        <p:spPr bwMode="auto">
          <a:xfrm>
            <a:off x="2392363" y="2734128"/>
            <a:ext cx="4716189"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76" name="Line 5"/>
          <p:cNvSpPr>
            <a:spLocks noChangeShapeType="1"/>
          </p:cNvSpPr>
          <p:nvPr/>
        </p:nvSpPr>
        <p:spPr bwMode="auto">
          <a:xfrm>
            <a:off x="2378664" y="3096772"/>
            <a:ext cx="2667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77" name="Line 6"/>
          <p:cNvSpPr>
            <a:spLocks noChangeShapeType="1"/>
          </p:cNvSpPr>
          <p:nvPr/>
        </p:nvSpPr>
        <p:spPr bwMode="auto">
          <a:xfrm>
            <a:off x="2400288" y="3481084"/>
            <a:ext cx="762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78" name="Line 7"/>
          <p:cNvSpPr>
            <a:spLocks noChangeShapeType="1"/>
          </p:cNvSpPr>
          <p:nvPr/>
        </p:nvSpPr>
        <p:spPr bwMode="auto">
          <a:xfrm>
            <a:off x="2418166" y="3836640"/>
            <a:ext cx="18288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79" name="Line 8"/>
          <p:cNvSpPr>
            <a:spLocks noChangeShapeType="1"/>
          </p:cNvSpPr>
          <p:nvPr/>
        </p:nvSpPr>
        <p:spPr bwMode="auto">
          <a:xfrm>
            <a:off x="2413112" y="4216468"/>
            <a:ext cx="3810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80" name="Line 9"/>
          <p:cNvSpPr>
            <a:spLocks noChangeShapeType="1"/>
          </p:cNvSpPr>
          <p:nvPr/>
        </p:nvSpPr>
        <p:spPr bwMode="auto">
          <a:xfrm>
            <a:off x="2434445" y="4577984"/>
            <a:ext cx="6096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
        <p:nvSpPr>
          <p:cNvPr id="519181" name="Line 10"/>
          <p:cNvSpPr>
            <a:spLocks noChangeShapeType="1"/>
          </p:cNvSpPr>
          <p:nvPr/>
        </p:nvSpPr>
        <p:spPr bwMode="auto">
          <a:xfrm>
            <a:off x="2432472" y="4945112"/>
            <a:ext cx="381000" cy="0"/>
          </a:xfrm>
          <a:prstGeom prst="line">
            <a:avLst/>
          </a:prstGeom>
          <a:noFill/>
          <a:ln w="28575">
            <a:solidFill>
              <a:srgbClr val="7F0101"/>
            </a:solidFill>
            <a:round/>
            <a:headEnd/>
            <a:tailEnd/>
          </a:ln>
          <a:extLst>
            <a:ext uri="{909E8E84-426E-40DD-AFC4-6F175D3DCCD1}">
              <a14:hiddenFill xmlns:a14="http://schemas.microsoft.com/office/drawing/2010/main">
                <a:noFill/>
              </a14:hiddenFill>
            </a:ext>
          </a:extLst>
        </p:spPr>
        <p:txBody>
          <a:bodyPr wrap="none" anchor="ctr"/>
          <a:lstStyle/>
          <a:p>
            <a:endParaRPr lang="de-DE"/>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21" name="Rectangle 2"/>
          <p:cNvSpPr>
            <a:spLocks noGrp="1" noChangeArrowheads="1"/>
          </p:cNvSpPr>
          <p:nvPr>
            <p:ph type="title"/>
          </p:nvPr>
        </p:nvSpPr>
        <p:spPr/>
        <p:txBody>
          <a:bodyPr vert="horz" lIns="0" tIns="0" rIns="0" bIns="0" rtlCol="0" anchor="ctr">
            <a:noAutofit/>
          </a:bodyPr>
          <a:lstStyle/>
          <a:p>
            <a:r>
              <a:rPr lang="de-DE" dirty="0"/>
              <a:t>Kandidaten für Klassen</a:t>
            </a:r>
          </a:p>
        </p:txBody>
      </p:sp>
      <p:sp>
        <p:nvSpPr>
          <p:cNvPr id="3" name="Foliennummernplatzhalter 2"/>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23</a:t>
            </a:fld>
            <a:endParaRPr lang="de-DE">
              <a:solidFill>
                <a:prstClr val="black">
                  <a:tint val="75000"/>
                </a:prstClr>
              </a:solidFill>
            </a:endParaRPr>
          </a:p>
        </p:txBody>
      </p:sp>
      <p:graphicFrame>
        <p:nvGraphicFramePr>
          <p:cNvPr id="601146" name="Group 58"/>
          <p:cNvGraphicFramePr>
            <a:graphicFrameLocks noGrp="1"/>
          </p:cNvGraphicFramePr>
          <p:nvPr>
            <p:extLst>
              <p:ext uri="{D42A27DB-BD31-4B8C-83A1-F6EECF244321}">
                <p14:modId xmlns:p14="http://schemas.microsoft.com/office/powerpoint/2010/main" val="2828115752"/>
              </p:ext>
            </p:extLst>
          </p:nvPr>
        </p:nvGraphicFramePr>
        <p:xfrm>
          <a:off x="2711624" y="2530440"/>
          <a:ext cx="6380163" cy="3816351"/>
        </p:xfrm>
        <a:graphic>
          <a:graphicData uri="http://schemas.openxmlformats.org/drawingml/2006/table">
            <a:tbl>
              <a:tblPr/>
              <a:tblGrid>
                <a:gridCol w="3052763">
                  <a:extLst>
                    <a:ext uri="{9D8B030D-6E8A-4147-A177-3AD203B41FA5}">
                      <a16:colId xmlns:a16="http://schemas.microsoft.com/office/drawing/2014/main" val="20000"/>
                    </a:ext>
                  </a:extLst>
                </a:gridCol>
                <a:gridCol w="33274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Arial" charset="0"/>
                          <a:cs typeface="Arial" charset="0"/>
                        </a:rPr>
                        <a:t>Character</a:t>
                      </a:r>
                    </a:p>
                  </a:txBody>
                  <a:tcPr horzOverflow="overflow">
                    <a:lnL>
                      <a:noFill/>
                    </a:lnL>
                    <a:lnR w="12700" cap="flat" cmpd="sng" algn="ctr">
                      <a:solidFill>
                        <a:srgbClr val="00027F"/>
                      </a:solidFill>
                      <a:prstDash val="solid"/>
                      <a:round/>
                      <a:headEnd type="none" w="med" len="med"/>
                      <a:tailEnd type="none" w="med" len="med"/>
                    </a:lnR>
                    <a:lnT w="28575"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Line Element</a:t>
                      </a:r>
                    </a:p>
                  </a:txBody>
                  <a:tcPr horzOverflow="overflow">
                    <a:lnL w="12700" cap="flat" cmpd="sng" algn="ctr">
                      <a:solidFill>
                        <a:srgbClr val="00027F"/>
                      </a:solidFill>
                      <a:prstDash val="solid"/>
                      <a:round/>
                      <a:headEnd type="none" w="med" len="med"/>
                      <a:tailEnd type="none" w="med" len="med"/>
                    </a:lnL>
                    <a:lnR>
                      <a:noFill/>
                    </a:lnR>
                    <a:lnT w="28575"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2588">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Arial" charset="0"/>
                          <a:cs typeface="Arial" charset="0"/>
                        </a:rPr>
                        <a:t>Control Point </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Point</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Creation Tool</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Rectangle </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Current Selection</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Rectangle Creation Tool</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Drawing</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Rectangle Element</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Arial" charset="0"/>
                          <a:cs typeface="Arial" charset="0"/>
                        </a:rPr>
                        <a:t>Drawing Editor</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Selection Tool</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Drawing Element</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Text Creation Tool</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Ellipse Creation Tool</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Text Element </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2588">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Ellipse Element</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Tool</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1000">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Arial" charset="0"/>
                          <a:cs typeface="Arial" charset="0"/>
                        </a:rPr>
                        <a:t>Line Creation Tool</a:t>
                      </a:r>
                    </a:p>
                  </a:txBody>
                  <a:tcP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28575"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endParaRPr kumimoji="0" lang="en-US" sz="18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28575"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21255" name="Rectangle 56"/>
          <p:cNvSpPr>
            <a:spLocks noChangeArrowheads="1"/>
          </p:cNvSpPr>
          <p:nvPr/>
        </p:nvSpPr>
        <p:spPr bwMode="auto">
          <a:xfrm>
            <a:off x="2346499" y="2066889"/>
            <a:ext cx="60549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eaLnBrk="0" hangingPunct="0">
              <a:lnSpc>
                <a:spcPct val="100000"/>
              </a:lnSpc>
              <a:buClrTx/>
              <a:buSzTx/>
            </a:pPr>
            <a:r>
              <a:rPr lang="de-DE" sz="2000" i="1" dirty="0">
                <a:solidFill>
                  <a:srgbClr val="AB9DDB"/>
                </a:solidFill>
                <a:latin typeface="Helvetica" pitchFamily="34" charset="0"/>
                <a:ea typeface="ＭＳ Ｐゴシック" pitchFamily="34" charset="-128"/>
              </a:rPr>
              <a:t>Initiale Analyse ergibt die folgenden Kandidaten:</a:t>
            </a:r>
          </a:p>
        </p:txBody>
      </p:sp>
      <p:sp>
        <p:nvSpPr>
          <p:cNvPr id="521256" name="AutoShape 59"/>
          <p:cNvSpPr>
            <a:spLocks noChangeArrowheads="1"/>
          </p:cNvSpPr>
          <p:nvPr/>
        </p:nvSpPr>
        <p:spPr bwMode="auto">
          <a:xfrm>
            <a:off x="8040216" y="5470434"/>
            <a:ext cx="3448000" cy="1066800"/>
          </a:xfrm>
          <a:prstGeom prst="foldedCorner">
            <a:avLst>
              <a:gd name="adj" fmla="val 12500"/>
            </a:avLst>
          </a:prstGeom>
          <a:solidFill>
            <a:srgbClr val="FFC90E"/>
          </a:solidFill>
          <a:ln w="9525">
            <a:solidFill>
              <a:schemeClr val="tx1"/>
            </a:solidFill>
            <a:round/>
            <a:headEnd/>
            <a:tailEnd/>
          </a:ln>
        </p:spPr>
        <p:txBody>
          <a:bodyPr anchor="ctr"/>
          <a:lstStyle/>
          <a:p>
            <a:pPr algn="ctr" defTabSz="914400" eaLnBrk="0" hangingPunct="0">
              <a:lnSpc>
                <a:spcPct val="100000"/>
              </a:lnSpc>
              <a:buClrTx/>
              <a:buSzTx/>
            </a:pPr>
            <a:r>
              <a:rPr lang="de-DE" sz="2000" b="0" i="1" dirty="0">
                <a:solidFill>
                  <a:schemeClr val="tx1"/>
                </a:solidFill>
                <a:latin typeface="Helvetica" pitchFamily="34" charset="0"/>
                <a:ea typeface="ＭＳ Ｐゴシック" pitchFamily="34" charset="-128"/>
              </a:rPr>
              <a:t>Erwartet, dass die Liste sich weiterentwickelt während Ihr beim Design voranschreitet</a:t>
            </a:r>
            <a:endParaRPr lang="de-DE" sz="2000" b="0" dirty="0">
              <a:solidFill>
                <a:schemeClr val="tx1"/>
              </a:solidFill>
              <a:latin typeface="Helvetica" pitchFamily="34"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1256"/>
                                        </p:tgtEl>
                                        <p:attrNameLst>
                                          <p:attrName>style.visibility</p:attrName>
                                        </p:attrNameLst>
                                      </p:cBhvr>
                                      <p:to>
                                        <p:strVal val="visible"/>
                                      </p:to>
                                    </p:set>
                                    <p:animEffect transition="in" filter="fade">
                                      <p:cBhvr>
                                        <p:cTn id="7" dur="1000"/>
                                        <p:tgtEl>
                                          <p:spTgt spid="521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8" y="1916113"/>
            <a:ext cx="8460008" cy="1569660"/>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Wie identifiziere ich </a:t>
            </a:r>
          </a:p>
          <a:p>
            <a:pPr defTabSz="914400" fontAlgn="auto">
              <a:lnSpc>
                <a:spcPct val="100000"/>
              </a:lnSpc>
              <a:spcBef>
                <a:spcPts val="0"/>
              </a:spcBef>
              <a:spcAft>
                <a:spcPts val="0"/>
              </a:spcAft>
              <a:buClrTx/>
              <a:buSzTx/>
            </a:pPr>
            <a:r>
              <a:rPr lang="de-DE" sz="4800" b="0" dirty="0">
                <a:solidFill>
                  <a:prstClr val="white"/>
                </a:solidFill>
                <a:latin typeface="Calibri" pitchFamily="34" charset="0"/>
              </a:rPr>
              <a:t>		die Verantwortlichkeiten?</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24</a:t>
            </a:fld>
            <a:endParaRPr lang="de-DE">
              <a:solidFill>
                <a:prstClr val="black">
                  <a:tint val="75000"/>
                </a:prstClr>
              </a:solidFill>
            </a:endParaRPr>
          </a:p>
        </p:txBody>
      </p:sp>
      <p:pic>
        <p:nvPicPr>
          <p:cNvPr id="4098" name="Picture 2" descr="https://www.sitasys.com/wp-content/uploads/2014/06/i_identifikation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920" y="4509121"/>
            <a:ext cx="4329958" cy="146122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5305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1" name="Rectangle 2"/>
          <p:cNvSpPr>
            <a:spLocks noGrp="1" noChangeArrowheads="1"/>
          </p:cNvSpPr>
          <p:nvPr>
            <p:ph type="title"/>
          </p:nvPr>
        </p:nvSpPr>
        <p:spPr/>
        <p:txBody>
          <a:bodyPr vert="horz" lIns="0" tIns="0" rIns="0" bIns="0" rtlCol="0" anchor="ctr">
            <a:noAutofit/>
          </a:bodyPr>
          <a:lstStyle/>
          <a:p>
            <a:r>
              <a:rPr lang="de-DE" dirty="0"/>
              <a:t>Initiale </a:t>
            </a:r>
            <a:r>
              <a:rPr lang="de-DE" dirty="0" smtClean="0"/>
              <a:t>Exploration: Verantwortlichkeiten </a:t>
            </a:r>
            <a:r>
              <a:rPr lang="de-DE" dirty="0"/>
              <a:t>(</a:t>
            </a:r>
            <a:r>
              <a:rPr lang="de-DE" dirty="0" err="1"/>
              <a:t>Responsibilities</a:t>
            </a:r>
            <a:r>
              <a:rPr lang="de-DE" dirty="0"/>
              <a:t>)</a:t>
            </a:r>
          </a:p>
        </p:txBody>
      </p:sp>
      <p:sp>
        <p:nvSpPr>
          <p:cNvPr id="531462" name="Rectangle 3"/>
          <p:cNvSpPr>
            <a:spLocks noGrp="1" noChangeArrowheads="1"/>
          </p:cNvSpPr>
          <p:nvPr>
            <p:ph idx="1"/>
          </p:nvPr>
        </p:nvSpPr>
        <p:spPr/>
        <p:txBody>
          <a:bodyPr vert="horz" lIns="0" tIns="0" rIns="0" bIns="0" rtlCol="0">
            <a:normAutofit/>
          </a:bodyPr>
          <a:lstStyle/>
          <a:p>
            <a:pPr>
              <a:buNone/>
            </a:pPr>
            <a:r>
              <a:rPr lang="de-DE" b="1" i="1" dirty="0"/>
              <a:t>Was sind Verantwortlichkeiten?</a:t>
            </a:r>
            <a:endParaRPr lang="de-DE" dirty="0"/>
          </a:p>
          <a:p>
            <a:pPr lvl="1"/>
            <a:r>
              <a:rPr lang="de-DE" dirty="0"/>
              <a:t>Das Wissen, welches ein Objekt verwaltet und anbietet</a:t>
            </a:r>
          </a:p>
          <a:p>
            <a:pPr lvl="1"/>
            <a:r>
              <a:rPr lang="de-DE" dirty="0"/>
              <a:t>Die Aktionen, die es ausführen kann</a:t>
            </a:r>
          </a:p>
          <a:p>
            <a:pPr lvl="1"/>
            <a:endParaRPr lang="de-DE" dirty="0"/>
          </a:p>
          <a:p>
            <a:pPr>
              <a:buNone/>
            </a:pPr>
            <a:r>
              <a:rPr lang="de-DE" u="sng" dirty="0"/>
              <a:t>Verantwortlichkeiten</a:t>
            </a:r>
            <a:r>
              <a:rPr lang="de-DE" dirty="0"/>
              <a:t> repräsentieren die </a:t>
            </a:r>
            <a:r>
              <a:rPr lang="de-DE" i="1" dirty="0">
                <a:solidFill>
                  <a:srgbClr val="7F0101"/>
                </a:solidFill>
              </a:rPr>
              <a:t>öffentlichen Leistungen</a:t>
            </a:r>
            <a:r>
              <a:rPr lang="de-DE" i="1" dirty="0" smtClean="0">
                <a:solidFill>
                  <a:srgbClr val="7F0101"/>
                </a:solidFill>
              </a:rPr>
              <a:t>,</a:t>
            </a:r>
            <a:r>
              <a:rPr lang="de-DE" dirty="0" smtClean="0"/>
              <a:t> </a:t>
            </a:r>
            <a:r>
              <a:rPr lang="de-DE" dirty="0"/>
              <a:t>die ein Objekt seinen Klienten anbietet (aber nicht die Art, wie diese Leistungen realisiert werden können)</a:t>
            </a:r>
          </a:p>
          <a:p>
            <a:pPr lvl="1"/>
            <a:r>
              <a:rPr lang="de-DE" dirty="0"/>
              <a:t>Spezifiziere </a:t>
            </a:r>
            <a:r>
              <a:rPr lang="de-DE" i="1" dirty="0">
                <a:solidFill>
                  <a:srgbClr val="7F0101"/>
                </a:solidFill>
              </a:rPr>
              <a:t>was</a:t>
            </a:r>
            <a:r>
              <a:rPr lang="de-DE" dirty="0"/>
              <a:t> ein Objekt tut, nicht </a:t>
            </a:r>
            <a:r>
              <a:rPr lang="de-DE" i="1" dirty="0">
                <a:solidFill>
                  <a:srgbClr val="7F0101"/>
                </a:solidFill>
              </a:rPr>
              <a:t>wie</a:t>
            </a:r>
            <a:r>
              <a:rPr lang="de-DE" dirty="0"/>
              <a:t> es dies tut</a:t>
            </a:r>
          </a:p>
          <a:p>
            <a:pPr lvl="1"/>
            <a:r>
              <a:rPr lang="de-DE" dirty="0"/>
              <a:t>Beschreibe noch nicht das Interface, sondern nur die </a:t>
            </a:r>
            <a:r>
              <a:rPr lang="de-DE" i="1" dirty="0">
                <a:solidFill>
                  <a:srgbClr val="7F0101"/>
                </a:solidFill>
              </a:rPr>
              <a:t>konzeptuellen Verantwortlichkeiten</a:t>
            </a: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25</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1462">
                                            <p:txEl>
                                              <p:pRg st="4" end="4"/>
                                            </p:txEl>
                                          </p:spTgt>
                                        </p:tgtEl>
                                        <p:attrNameLst>
                                          <p:attrName>style.visibility</p:attrName>
                                        </p:attrNameLst>
                                      </p:cBhvr>
                                      <p:to>
                                        <p:strVal val="visible"/>
                                      </p:to>
                                    </p:set>
                                    <p:animEffect transition="in" filter="fade">
                                      <p:cBhvr>
                                        <p:cTn id="7" dur="1000"/>
                                        <p:tgtEl>
                                          <p:spTgt spid="53146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1462">
                                            <p:txEl>
                                              <p:pRg st="5" end="5"/>
                                            </p:txEl>
                                          </p:spTgt>
                                        </p:tgtEl>
                                        <p:attrNameLst>
                                          <p:attrName>style.visibility</p:attrName>
                                        </p:attrNameLst>
                                      </p:cBhvr>
                                      <p:to>
                                        <p:strVal val="visible"/>
                                      </p:to>
                                    </p:set>
                                    <p:animEffect transition="in" filter="fade">
                                      <p:cBhvr>
                                        <p:cTn id="12" dur="1000"/>
                                        <p:tgtEl>
                                          <p:spTgt spid="531462">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31462">
                                            <p:txEl>
                                              <p:pRg st="6" end="6"/>
                                            </p:txEl>
                                          </p:spTgt>
                                        </p:tgtEl>
                                        <p:attrNameLst>
                                          <p:attrName>style.visibility</p:attrName>
                                        </p:attrNameLst>
                                      </p:cBhvr>
                                      <p:to>
                                        <p:strVal val="visible"/>
                                      </p:to>
                                    </p:set>
                                    <p:animEffect transition="in" filter="fade">
                                      <p:cBhvr>
                                        <p:cTn id="15" dur="1000"/>
                                        <p:tgtEl>
                                          <p:spTgt spid="5314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9" name="Rectangle 2"/>
          <p:cNvSpPr>
            <a:spLocks noGrp="1" noChangeArrowheads="1"/>
          </p:cNvSpPr>
          <p:nvPr>
            <p:ph type="title"/>
          </p:nvPr>
        </p:nvSpPr>
        <p:spPr/>
        <p:txBody>
          <a:bodyPr vert="horz" lIns="0" tIns="0" rIns="0" bIns="0" rtlCol="0" anchor="ctr">
            <a:noAutofit/>
          </a:bodyPr>
          <a:lstStyle/>
          <a:p>
            <a:r>
              <a:rPr lang="de-DE" dirty="0"/>
              <a:t>Initiale Exploration: Identifizieren </a:t>
            </a:r>
            <a:r>
              <a:rPr lang="de-DE" dirty="0"/>
              <a:t>der Verantwortlichkeiten</a:t>
            </a:r>
          </a:p>
        </p:txBody>
      </p:sp>
      <p:sp>
        <p:nvSpPr>
          <p:cNvPr id="533510" name="Rectangle 3"/>
          <p:cNvSpPr>
            <a:spLocks noGrp="1" noChangeArrowheads="1"/>
          </p:cNvSpPr>
          <p:nvPr>
            <p:ph idx="1"/>
          </p:nvPr>
        </p:nvSpPr>
        <p:spPr/>
        <p:txBody>
          <a:bodyPr vert="horz" lIns="0" tIns="0" rIns="0" bIns="0" rtlCol="0">
            <a:normAutofit/>
          </a:bodyPr>
          <a:lstStyle/>
          <a:p>
            <a:r>
              <a:rPr lang="de-DE" dirty="0"/>
              <a:t>Studiere die </a:t>
            </a:r>
            <a:r>
              <a:rPr lang="de-DE" dirty="0" err="1"/>
              <a:t>Requirements</a:t>
            </a:r>
            <a:r>
              <a:rPr lang="de-DE" dirty="0"/>
              <a:t>-Spezifikationen:</a:t>
            </a:r>
          </a:p>
          <a:p>
            <a:pPr lvl="1"/>
            <a:r>
              <a:rPr lang="de-DE" dirty="0"/>
              <a:t>Hebe </a:t>
            </a:r>
            <a:r>
              <a:rPr lang="de-DE" i="1" dirty="0">
                <a:solidFill>
                  <a:srgbClr val="7F0101"/>
                </a:solidFill>
              </a:rPr>
              <a:t>Verben</a:t>
            </a:r>
            <a:r>
              <a:rPr lang="de-DE" dirty="0"/>
              <a:t> hervor und bestimme, welche Verantwortlichkeiten diese repräsentieren</a:t>
            </a:r>
          </a:p>
          <a:p>
            <a:pPr lvl="1"/>
            <a:r>
              <a:rPr lang="de-DE" dirty="0"/>
              <a:t>Mache einen </a:t>
            </a:r>
            <a:r>
              <a:rPr lang="de-DE" i="1" dirty="0">
                <a:solidFill>
                  <a:srgbClr val="7F0101"/>
                </a:solidFill>
              </a:rPr>
              <a:t>walk-</a:t>
            </a:r>
            <a:r>
              <a:rPr lang="de-DE" i="1" dirty="0" err="1">
                <a:solidFill>
                  <a:srgbClr val="7F0101"/>
                </a:solidFill>
              </a:rPr>
              <a:t>through</a:t>
            </a:r>
            <a:r>
              <a:rPr lang="de-DE" dirty="0"/>
              <a:t> vom System</a:t>
            </a:r>
          </a:p>
          <a:p>
            <a:pPr lvl="2"/>
            <a:r>
              <a:rPr lang="de-DE" dirty="0"/>
              <a:t>Exploriere so viele Szenarien wie möglich</a:t>
            </a:r>
          </a:p>
          <a:p>
            <a:pPr lvl="2"/>
            <a:r>
              <a:rPr lang="de-DE" dirty="0"/>
              <a:t>Identifiziere Aktionen, welche durch Eingaben an das System resultieren</a:t>
            </a:r>
          </a:p>
          <a:p>
            <a:endParaRPr lang="de-DE" dirty="0"/>
          </a:p>
          <a:p>
            <a:r>
              <a:rPr lang="de-DE" dirty="0"/>
              <a:t>Studiere die Kandidatenklassen:</a:t>
            </a:r>
          </a:p>
          <a:p>
            <a:pPr lvl="1"/>
            <a:r>
              <a:rPr lang="de-DE" dirty="0"/>
              <a:t>Klassennamen </a:t>
            </a:r>
            <a:r>
              <a:rPr lang="de-DE" dirty="0">
                <a:sym typeface="Symbol" pitchFamily="18" charset="2"/>
              </a:rPr>
              <a:t></a:t>
            </a:r>
            <a:r>
              <a:rPr lang="de-DE" dirty="0"/>
              <a:t> Rollen </a:t>
            </a:r>
            <a:r>
              <a:rPr lang="de-DE" dirty="0">
                <a:sym typeface="Symbol" pitchFamily="18" charset="2"/>
              </a:rPr>
              <a:t></a:t>
            </a:r>
            <a:r>
              <a:rPr lang="de-DE" dirty="0"/>
              <a:t> Verantwortlichkeiten</a:t>
            </a:r>
          </a:p>
          <a:p>
            <a:pPr lvl="1"/>
            <a:r>
              <a:rPr lang="de-DE" dirty="0"/>
              <a:t>Aufgenommene „Sinnhaftigkeiten“ von Klassen  </a:t>
            </a:r>
            <a:r>
              <a:rPr lang="de-DE" dirty="0">
                <a:sym typeface="Symbol" pitchFamily="18" charset="2"/>
              </a:rPr>
              <a:t></a:t>
            </a:r>
            <a:r>
              <a:rPr lang="de-DE" dirty="0"/>
              <a:t> Verantwortlichkeiten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26</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3510">
                                            <p:txEl>
                                              <p:pRg st="6" end="6"/>
                                            </p:txEl>
                                          </p:spTgt>
                                        </p:tgtEl>
                                        <p:attrNameLst>
                                          <p:attrName>style.visibility</p:attrName>
                                        </p:attrNameLst>
                                      </p:cBhvr>
                                      <p:to>
                                        <p:strVal val="visible"/>
                                      </p:to>
                                    </p:set>
                                    <p:animEffect transition="in" filter="fade">
                                      <p:cBhvr>
                                        <p:cTn id="7" dur="1000"/>
                                        <p:tgtEl>
                                          <p:spTgt spid="533510">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33510">
                                            <p:txEl>
                                              <p:pRg st="7" end="7"/>
                                            </p:txEl>
                                          </p:spTgt>
                                        </p:tgtEl>
                                        <p:attrNameLst>
                                          <p:attrName>style.visibility</p:attrName>
                                        </p:attrNameLst>
                                      </p:cBhvr>
                                      <p:to>
                                        <p:strVal val="visible"/>
                                      </p:to>
                                    </p:set>
                                    <p:animEffect transition="in" filter="fade">
                                      <p:cBhvr>
                                        <p:cTn id="10" dur="1000"/>
                                        <p:tgtEl>
                                          <p:spTgt spid="533510">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33510">
                                            <p:txEl>
                                              <p:pRg st="8" end="8"/>
                                            </p:txEl>
                                          </p:spTgt>
                                        </p:tgtEl>
                                        <p:attrNameLst>
                                          <p:attrName>style.visibility</p:attrName>
                                        </p:attrNameLst>
                                      </p:cBhvr>
                                      <p:to>
                                        <p:strVal val="visible"/>
                                      </p:to>
                                    </p:set>
                                    <p:animEffect transition="in" filter="fade">
                                      <p:cBhvr>
                                        <p:cTn id="13" dur="1000"/>
                                        <p:tgtEl>
                                          <p:spTgt spid="5335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8" name="Rectangle 3"/>
          <p:cNvSpPr>
            <a:spLocks noGrp="1" noChangeArrowheads="1"/>
          </p:cNvSpPr>
          <p:nvPr>
            <p:ph idx="1"/>
          </p:nvPr>
        </p:nvSpPr>
        <p:spPr/>
        <p:txBody>
          <a:bodyPr vert="horz" lIns="0" tIns="0" rIns="0" bIns="0" rtlCol="0">
            <a:normAutofit/>
          </a:bodyPr>
          <a:lstStyle/>
          <a:p>
            <a:pPr marL="0" indent="0" algn="just">
              <a:lnSpc>
                <a:spcPct val="90000"/>
              </a:lnSpc>
              <a:buNone/>
            </a:pPr>
            <a:r>
              <a:rPr lang="en-US" sz="1800" dirty="0"/>
              <a:t>The drawing editor is an interactive graphics editor. With it, users can create and edit drawings composed of lines, rectangles, ellipses and text.</a:t>
            </a:r>
          </a:p>
          <a:p>
            <a:pPr marL="0" indent="0" algn="just">
              <a:lnSpc>
                <a:spcPct val="90000"/>
              </a:lnSpc>
              <a:buNone/>
            </a:pPr>
            <a:r>
              <a:rPr lang="en-US" sz="1800" dirty="0"/>
              <a:t>Tools control the mode of operation of the editor. Exactly one tool is active at any given time.</a:t>
            </a:r>
          </a:p>
          <a:p>
            <a:pPr marL="0" indent="0" algn="just">
              <a:lnSpc>
                <a:spcPct val="90000"/>
              </a:lnSpc>
              <a:buNone/>
            </a:pPr>
            <a:r>
              <a:rPr lang="en-US" sz="1800" dirty="0"/>
              <a:t>Two kinds of tools exist: the selection tool and creation tools. When the selection tool is active, existing drawing elements can be selected with the cursor. One or more drawing elements can be selected and manipulated; if several drawing elements are selected, they can be manipulated as if they were a single element. Elements that have been selected in this way are referred to as the current selection. The current selection is indicated visually by displaying the control points for the element. Clicking on and dragging a control point modifies the element with which the control point is associated.</a:t>
            </a:r>
          </a:p>
          <a:p>
            <a:pPr marL="0" indent="0">
              <a:lnSpc>
                <a:spcPct val="90000"/>
              </a:lnSpc>
              <a:buNone/>
            </a:pPr>
            <a:r>
              <a:rPr lang="en-US" sz="1800" dirty="0"/>
              <a:t>When a creation tool is active, the current selection is empty. The cursor changes in different ways according to the specific creation tool, and the user can create an element of the selected kind. After the element is created, the selection tool is made active and the newly created element becomes the current selection.</a:t>
            </a:r>
          </a:p>
          <a:p>
            <a:pPr marL="0" indent="184150" algn="r">
              <a:lnSpc>
                <a:spcPct val="90000"/>
              </a:lnSpc>
              <a:buNone/>
            </a:pPr>
            <a:r>
              <a:rPr lang="en-US" sz="1800" dirty="0"/>
              <a: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27</a:t>
            </a:fld>
            <a:endParaRPr lang="de-DE">
              <a:solidFill>
                <a:prstClr val="black">
                  <a:tint val="75000"/>
                </a:prstClr>
              </a:solidFill>
            </a:endParaRPr>
          </a:p>
        </p:txBody>
      </p:sp>
      <p:sp>
        <p:nvSpPr>
          <p:cNvPr id="504837" name="Rectangle 2"/>
          <p:cNvSpPr>
            <a:spLocks noGrp="1" noChangeArrowheads="1"/>
          </p:cNvSpPr>
          <p:nvPr>
            <p:ph type="title"/>
          </p:nvPr>
        </p:nvSpPr>
        <p:spPr/>
        <p:txBody>
          <a:bodyPr vert="horz" lIns="0" tIns="0" rIns="0" bIns="0" rtlCol="0" anchor="ctr">
            <a:noAutofit/>
          </a:bodyPr>
          <a:lstStyle/>
          <a:p>
            <a:r>
              <a:rPr lang="en-US" dirty="0"/>
              <a:t>Drawing Editor: </a:t>
            </a:r>
            <a:r>
              <a:rPr lang="en-US" dirty="0" err="1" smtClean="0"/>
              <a:t>Verben</a:t>
            </a:r>
            <a:endParaRPr lang="en-US" dirty="0"/>
          </a:p>
        </p:txBody>
      </p:sp>
    </p:spTree>
    <p:extLst>
      <p:ext uri="{BB962C8B-B14F-4D97-AF65-F5344CB8AC3E}">
        <p14:creationId xmlns:p14="http://schemas.microsoft.com/office/powerpoint/2010/main" val="38096909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7" name="Rectangle 2"/>
          <p:cNvSpPr>
            <a:spLocks noGrp="1" noChangeArrowheads="1"/>
          </p:cNvSpPr>
          <p:nvPr>
            <p:ph type="title"/>
          </p:nvPr>
        </p:nvSpPr>
        <p:spPr/>
        <p:txBody>
          <a:bodyPr vert="horz" lIns="0" tIns="0" rIns="0" bIns="0" rtlCol="0" anchor="ctr">
            <a:noAutofit/>
          </a:bodyPr>
          <a:lstStyle/>
          <a:p>
            <a:r>
              <a:rPr lang="en-US" dirty="0"/>
              <a:t>Drawing Editor: </a:t>
            </a:r>
            <a:r>
              <a:rPr lang="en-US" dirty="0" err="1" smtClean="0"/>
              <a:t>Verben</a:t>
            </a:r>
            <a:endParaRPr lang="en-US" dirty="0"/>
          </a:p>
        </p:txBody>
      </p:sp>
      <p:sp>
        <p:nvSpPr>
          <p:cNvPr id="504838" name="Rectangle 3"/>
          <p:cNvSpPr>
            <a:spLocks noGrp="1" noChangeArrowheads="1"/>
          </p:cNvSpPr>
          <p:nvPr>
            <p:ph idx="1"/>
          </p:nvPr>
        </p:nvSpPr>
        <p:spPr/>
        <p:txBody>
          <a:bodyPr vert="horz" lIns="0" tIns="0" rIns="0" bIns="0" rtlCol="0">
            <a:normAutofit/>
          </a:bodyPr>
          <a:lstStyle/>
          <a:p>
            <a:pPr marL="0" indent="0" algn="just">
              <a:lnSpc>
                <a:spcPct val="90000"/>
              </a:lnSpc>
              <a:buNone/>
            </a:pPr>
            <a:r>
              <a:rPr lang="en-US" sz="1800" dirty="0"/>
              <a:t>The drawing editor is an interactive graphics editor. With it, users can </a:t>
            </a:r>
            <a:r>
              <a:rPr lang="en-US" sz="1800" u="sng" dirty="0"/>
              <a:t>create</a:t>
            </a:r>
            <a:r>
              <a:rPr lang="en-US" sz="1800" dirty="0"/>
              <a:t> and </a:t>
            </a:r>
            <a:r>
              <a:rPr lang="en-US" sz="1800" u="sng" dirty="0"/>
              <a:t>edit</a:t>
            </a:r>
            <a:r>
              <a:rPr lang="en-US" sz="1800" dirty="0"/>
              <a:t> drawings composed of lines, rectangles, ellipses and text.</a:t>
            </a:r>
          </a:p>
          <a:p>
            <a:pPr marL="0" indent="0" algn="just">
              <a:lnSpc>
                <a:spcPct val="90000"/>
              </a:lnSpc>
              <a:buNone/>
            </a:pPr>
            <a:r>
              <a:rPr lang="en-US" sz="1800" dirty="0"/>
              <a:t>Tools </a:t>
            </a:r>
            <a:r>
              <a:rPr lang="en-US" sz="1800" u="sng" dirty="0"/>
              <a:t>control</a:t>
            </a:r>
            <a:r>
              <a:rPr lang="en-US" sz="1800" dirty="0"/>
              <a:t> the mode of operation of the editor. Exactly one tool is active at any given time.</a:t>
            </a:r>
          </a:p>
          <a:p>
            <a:pPr marL="0" indent="0" algn="just">
              <a:lnSpc>
                <a:spcPct val="90000"/>
              </a:lnSpc>
              <a:buNone/>
            </a:pPr>
            <a:r>
              <a:rPr lang="en-US" sz="1800" dirty="0"/>
              <a:t>Two kinds of tools exist: the selection tool and creation tools. When the selection tool is active, existing drawing elements can be </a:t>
            </a:r>
            <a:r>
              <a:rPr lang="en-US" sz="1800" u="sng" dirty="0"/>
              <a:t>selected</a:t>
            </a:r>
            <a:r>
              <a:rPr lang="en-US" sz="1800" dirty="0"/>
              <a:t> with the cursor. One or more drawing elements can be selected and </a:t>
            </a:r>
            <a:r>
              <a:rPr lang="en-US" sz="1800" u="sng" dirty="0"/>
              <a:t>manipulated</a:t>
            </a:r>
            <a:r>
              <a:rPr lang="en-US" sz="1800" dirty="0"/>
              <a:t>; if several drawing elements are selected, they can be manipulated as if they were a single element. Elements that have been selected in this way are referred to as the current selection. The current selection is </a:t>
            </a:r>
            <a:r>
              <a:rPr lang="en-US" sz="1800" u="sng" dirty="0"/>
              <a:t>indicated visually by displaying </a:t>
            </a:r>
            <a:r>
              <a:rPr lang="en-US" sz="1800" dirty="0"/>
              <a:t>the control points for the element. </a:t>
            </a:r>
            <a:r>
              <a:rPr lang="en-US" sz="1800" u="sng" dirty="0"/>
              <a:t>Clicking on and dragging</a:t>
            </a:r>
            <a:r>
              <a:rPr lang="en-US" sz="1800" dirty="0"/>
              <a:t> a control point </a:t>
            </a:r>
            <a:r>
              <a:rPr lang="en-US" sz="1800" u="sng" dirty="0"/>
              <a:t>modifies</a:t>
            </a:r>
            <a:r>
              <a:rPr lang="en-US" sz="1800" dirty="0"/>
              <a:t> the element with which the control point is associated.</a:t>
            </a:r>
          </a:p>
          <a:p>
            <a:pPr marL="0" indent="0">
              <a:lnSpc>
                <a:spcPct val="90000"/>
              </a:lnSpc>
              <a:buNone/>
            </a:pPr>
            <a:r>
              <a:rPr lang="en-US" sz="1800" dirty="0"/>
              <a:t>When a creation tool is active, the current selection is empty. The cursor </a:t>
            </a:r>
            <a:r>
              <a:rPr lang="en-US" sz="1800" u="sng" dirty="0"/>
              <a:t>changes</a:t>
            </a:r>
            <a:r>
              <a:rPr lang="en-US" sz="1800" dirty="0"/>
              <a:t> in different ways according to the specific creation tool, and the user can create an element of the selected kind. After the element is created, the selection tool is made active and the newly created element becomes the current selection.</a:t>
            </a:r>
          </a:p>
          <a:p>
            <a:pPr marL="0" indent="184150" algn="r">
              <a:lnSpc>
                <a:spcPct val="90000"/>
              </a:lnSpc>
              <a:buNone/>
            </a:pPr>
            <a:r>
              <a:rPr lang="en-US" sz="1800" dirty="0"/>
              <a: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28</a:t>
            </a:fld>
            <a:endParaRPr lang="de-DE">
              <a:solidFill>
                <a:prstClr val="black">
                  <a:tint val="75000"/>
                </a:prstClr>
              </a:solidFill>
            </a:endParaRPr>
          </a:p>
        </p:txBody>
      </p:sp>
    </p:spTree>
    <p:extLst>
      <p:ext uri="{BB962C8B-B14F-4D97-AF65-F5344CB8AC3E}">
        <p14:creationId xmlns:p14="http://schemas.microsoft.com/office/powerpoint/2010/main" val="28889671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7" name="Rectangle 1028"/>
          <p:cNvSpPr>
            <a:spLocks noGrp="1" noChangeArrowheads="1"/>
          </p:cNvSpPr>
          <p:nvPr>
            <p:ph type="title"/>
          </p:nvPr>
        </p:nvSpPr>
        <p:spPr/>
        <p:txBody>
          <a:bodyPr vert="horz" lIns="0" tIns="0" rIns="0" bIns="0" rtlCol="0" anchor="ctr">
            <a:noAutofit/>
          </a:bodyPr>
          <a:lstStyle/>
          <a:p>
            <a:r>
              <a:rPr lang="de-DE" dirty="0"/>
              <a:t>Wie weise ich Verantwortlichkeiten zu?</a:t>
            </a:r>
          </a:p>
        </p:txBody>
      </p:sp>
      <p:sp>
        <p:nvSpPr>
          <p:cNvPr id="535558" name="Rectangle 1029"/>
          <p:cNvSpPr>
            <a:spLocks noGrp="1" noChangeArrowheads="1"/>
          </p:cNvSpPr>
          <p:nvPr>
            <p:ph idx="1"/>
          </p:nvPr>
        </p:nvSpPr>
        <p:spPr/>
        <p:txBody>
          <a:bodyPr vert="horz" lIns="0" tIns="0" rIns="0" bIns="0" rtlCol="0">
            <a:normAutofit/>
          </a:bodyPr>
          <a:lstStyle/>
          <a:p>
            <a:pPr marL="419100" indent="-419100">
              <a:buNone/>
            </a:pPr>
            <a:r>
              <a:rPr lang="en-US" b="1" i="1" dirty="0" err="1"/>
              <a:t>Pelrine’s</a:t>
            </a:r>
            <a:r>
              <a:rPr lang="en-US" b="1" i="1" dirty="0"/>
              <a:t> Laws:</a:t>
            </a:r>
          </a:p>
          <a:p>
            <a:pPr marL="514350" indent="-514350">
              <a:buFont typeface="+mj-lt"/>
              <a:buAutoNum type="arabicPeriod"/>
            </a:pPr>
            <a:r>
              <a:rPr lang="en-US" dirty="0"/>
              <a:t>“Don't do anything you can push off to someone else.”</a:t>
            </a:r>
          </a:p>
          <a:p>
            <a:pPr marL="514350" indent="-514350">
              <a:buFont typeface="+mj-lt"/>
              <a:buAutoNum type="arabicPeriod"/>
            </a:pPr>
            <a:r>
              <a:rPr lang="en-US" dirty="0"/>
              <a:t>“Don't let anyone else play with you.”</a:t>
            </a:r>
          </a:p>
          <a:p>
            <a:pPr marL="419100" indent="-419100"/>
            <a:endParaRPr lang="en-US" dirty="0"/>
          </a:p>
          <a:p>
            <a:pPr marL="419100" indent="-419100"/>
            <a:r>
              <a:rPr lang="en-US" dirty="0" err="1"/>
              <a:t>Beispiel</a:t>
            </a:r>
            <a:r>
              <a:rPr lang="en-US" dirty="0"/>
              <a:t>: </a:t>
            </a:r>
            <a:r>
              <a:rPr lang="en-US" dirty="0" err="1"/>
              <a:t>Klasse</a:t>
            </a:r>
            <a:r>
              <a:rPr lang="en-US" dirty="0"/>
              <a:t> Buch und </a:t>
            </a:r>
            <a:r>
              <a:rPr lang="en-US" dirty="0" err="1"/>
              <a:t>Klasse</a:t>
            </a:r>
            <a:r>
              <a:rPr lang="en-US" dirty="0"/>
              <a:t> </a:t>
            </a:r>
            <a:r>
              <a:rPr lang="en-US" dirty="0" err="1"/>
              <a:t>Bibliothek</a:t>
            </a:r>
            <a:endParaRPr lang="en-US" dirty="0"/>
          </a:p>
          <a:p>
            <a:pPr marL="819150" lvl="1" indent="-419100"/>
            <a:r>
              <a:rPr lang="en-US" dirty="0" err="1"/>
              <a:t>Szenario</a:t>
            </a:r>
            <a:r>
              <a:rPr lang="en-US" dirty="0"/>
              <a:t>: Such </a:t>
            </a:r>
            <a:r>
              <a:rPr lang="en-US" dirty="0" err="1"/>
              <a:t>nach</a:t>
            </a:r>
            <a:r>
              <a:rPr lang="en-US" dirty="0"/>
              <a:t> Text in </a:t>
            </a:r>
            <a:r>
              <a:rPr lang="en-US" dirty="0" err="1"/>
              <a:t>einem</a:t>
            </a:r>
            <a:r>
              <a:rPr lang="en-US" dirty="0"/>
              <a:t> Buch</a:t>
            </a:r>
          </a:p>
          <a:p>
            <a:pPr marL="819150" lvl="1" indent="-419100"/>
            <a:r>
              <a:rPr lang="en-US" dirty="0"/>
              <a:t>Law 1: </a:t>
            </a:r>
            <a:r>
              <a:rPr lang="en-US" dirty="0" err="1"/>
              <a:t>Bibliothek</a:t>
            </a:r>
            <a:r>
              <a:rPr lang="en-US" dirty="0"/>
              <a:t> </a:t>
            </a:r>
            <a:r>
              <a:rPr lang="en-US" dirty="0" err="1"/>
              <a:t>sollte</a:t>
            </a:r>
            <a:r>
              <a:rPr lang="en-US" dirty="0"/>
              <a:t> </a:t>
            </a:r>
            <a:r>
              <a:rPr lang="en-US" dirty="0" err="1"/>
              <a:t>nicht</a:t>
            </a:r>
            <a:r>
              <a:rPr lang="en-US" dirty="0"/>
              <a:t> </a:t>
            </a:r>
            <a:r>
              <a:rPr lang="en-US" dirty="0" err="1"/>
              <a:t>nach</a:t>
            </a:r>
            <a:r>
              <a:rPr lang="en-US" dirty="0"/>
              <a:t> Text in </a:t>
            </a:r>
            <a:r>
              <a:rPr lang="en-US" dirty="0" err="1"/>
              <a:t>einem</a:t>
            </a:r>
            <a:r>
              <a:rPr lang="en-US" dirty="0"/>
              <a:t> </a:t>
            </a:r>
            <a:r>
              <a:rPr lang="en-US" dirty="0" err="1"/>
              <a:t>bestimmten</a:t>
            </a:r>
            <a:r>
              <a:rPr lang="en-US" dirty="0"/>
              <a:t> Buch </a:t>
            </a:r>
            <a:r>
              <a:rPr lang="en-US" dirty="0" err="1"/>
              <a:t>suchen</a:t>
            </a:r>
            <a:r>
              <a:rPr lang="en-US" dirty="0"/>
              <a:t>, </a:t>
            </a:r>
            <a:r>
              <a:rPr lang="en-US" dirty="0" err="1"/>
              <a:t>obwohl</a:t>
            </a:r>
            <a:r>
              <a:rPr lang="en-US" dirty="0"/>
              <a:t> die </a:t>
            </a:r>
            <a:r>
              <a:rPr lang="en-US" dirty="0" err="1"/>
              <a:t>Klasse</a:t>
            </a:r>
            <a:r>
              <a:rPr lang="en-US" dirty="0"/>
              <a:t> </a:t>
            </a:r>
            <a:r>
              <a:rPr lang="en-US" dirty="0" err="1"/>
              <a:t>eine</a:t>
            </a:r>
            <a:r>
              <a:rPr lang="en-US" dirty="0"/>
              <a:t> </a:t>
            </a:r>
            <a:r>
              <a:rPr lang="en-US" dirty="0" err="1"/>
              <a:t>Liste</a:t>
            </a:r>
            <a:r>
              <a:rPr lang="en-US" dirty="0"/>
              <a:t> von </a:t>
            </a:r>
            <a:r>
              <a:rPr lang="en-US" dirty="0" err="1"/>
              <a:t>Büchern</a:t>
            </a:r>
            <a:r>
              <a:rPr lang="en-US" dirty="0"/>
              <a:t> hat.</a:t>
            </a:r>
          </a:p>
          <a:p>
            <a:pPr marL="819150" lvl="1" indent="-419100"/>
            <a:r>
              <a:rPr lang="en-US" dirty="0"/>
              <a:t>Law 2: Der Text </a:t>
            </a:r>
            <a:r>
              <a:rPr lang="en-US" dirty="0" err="1"/>
              <a:t>eines</a:t>
            </a:r>
            <a:r>
              <a:rPr lang="en-US" dirty="0"/>
              <a:t> </a:t>
            </a:r>
            <a:r>
              <a:rPr lang="en-US" dirty="0" err="1"/>
              <a:t>Buches</a:t>
            </a:r>
            <a:r>
              <a:rPr lang="en-US" dirty="0"/>
              <a:t> </a:t>
            </a:r>
            <a:r>
              <a:rPr lang="en-US" dirty="0" err="1"/>
              <a:t>gehört</a:t>
            </a:r>
            <a:r>
              <a:rPr lang="en-US" dirty="0"/>
              <a:t> </a:t>
            </a:r>
            <a:r>
              <a:rPr lang="en-US" dirty="0" err="1"/>
              <a:t>zum</a:t>
            </a:r>
            <a:r>
              <a:rPr lang="en-US" dirty="0"/>
              <a:t> Buch, also </a:t>
            </a:r>
            <a:r>
              <a:rPr lang="en-US" dirty="0" err="1"/>
              <a:t>laß</a:t>
            </a:r>
            <a:r>
              <a:rPr lang="en-US" dirty="0"/>
              <a:t> </a:t>
            </a:r>
            <a:r>
              <a:rPr lang="en-US" dirty="0" err="1"/>
              <a:t>niemanden</a:t>
            </a:r>
            <a:r>
              <a:rPr lang="en-US" dirty="0"/>
              <a:t> </a:t>
            </a:r>
            <a:r>
              <a:rPr lang="en-US" dirty="0" err="1"/>
              <a:t>mit</a:t>
            </a:r>
            <a:r>
              <a:rPr lang="en-US" dirty="0"/>
              <a:t> </a:t>
            </a:r>
            <a:r>
              <a:rPr lang="en-US" dirty="0" err="1"/>
              <a:t>deinem</a:t>
            </a:r>
            <a:r>
              <a:rPr lang="en-US" dirty="0"/>
              <a:t> Text </a:t>
            </a:r>
            <a:r>
              <a:rPr lang="en-US" dirty="0" err="1"/>
              <a:t>arbeiten</a:t>
            </a:r>
            <a:r>
              <a:rPr lang="en-US" dirty="0"/>
              <a:t>, </a:t>
            </a:r>
            <a:r>
              <a:rPr lang="en-US" dirty="0" err="1"/>
              <a:t>sondern</a:t>
            </a:r>
            <a:r>
              <a:rPr lang="en-US" dirty="0"/>
              <a:t> </a:t>
            </a:r>
            <a:r>
              <a:rPr lang="en-US" dirty="0" err="1"/>
              <a:t>nur</a:t>
            </a:r>
            <a:r>
              <a:rPr lang="en-US" dirty="0"/>
              <a:t> die </a:t>
            </a:r>
            <a:r>
              <a:rPr lang="en-US" dirty="0" err="1"/>
              <a:t>Klasse</a:t>
            </a:r>
            <a:r>
              <a:rPr lang="en-US" dirty="0"/>
              <a:t> Buch </a:t>
            </a:r>
            <a:r>
              <a:rPr lang="en-US" dirty="0" err="1"/>
              <a:t>bestimmt</a:t>
            </a:r>
            <a:r>
              <a:rPr lang="en-US" dirty="0"/>
              <a:t> </a:t>
            </a:r>
            <a:r>
              <a:rPr lang="en-US" dirty="0" err="1"/>
              <a:t>alle</a:t>
            </a:r>
            <a:r>
              <a:rPr lang="en-US" dirty="0"/>
              <a:t> </a:t>
            </a:r>
            <a:r>
              <a:rPr lang="en-US" dirty="0" err="1"/>
              <a:t>erlaubten</a:t>
            </a:r>
            <a:r>
              <a:rPr lang="en-US" dirty="0"/>
              <a:t> </a:t>
            </a:r>
            <a:r>
              <a:rPr lang="en-US" dirty="0" err="1"/>
              <a:t>Aktionen</a:t>
            </a:r>
            <a:r>
              <a:rPr lang="en-US" dirty="0"/>
              <a:t> </a:t>
            </a:r>
            <a:r>
              <a:rPr lang="en-US" dirty="0" err="1"/>
              <a:t>dafür</a:t>
            </a:r>
            <a:endParaRPr lang="en-US"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29</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5558">
                                            <p:txEl>
                                              <p:pRg st="4" end="4"/>
                                            </p:txEl>
                                          </p:spTgt>
                                        </p:tgtEl>
                                        <p:attrNameLst>
                                          <p:attrName>style.visibility</p:attrName>
                                        </p:attrNameLst>
                                      </p:cBhvr>
                                      <p:to>
                                        <p:strVal val="visible"/>
                                      </p:to>
                                    </p:set>
                                    <p:animEffect transition="in" filter="fade">
                                      <p:cBhvr>
                                        <p:cTn id="7" dur="500"/>
                                        <p:tgtEl>
                                          <p:spTgt spid="53555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35558">
                                            <p:txEl>
                                              <p:pRg st="5" end="5"/>
                                            </p:txEl>
                                          </p:spTgt>
                                        </p:tgtEl>
                                        <p:attrNameLst>
                                          <p:attrName>style.visibility</p:attrName>
                                        </p:attrNameLst>
                                      </p:cBhvr>
                                      <p:to>
                                        <p:strVal val="visible"/>
                                      </p:to>
                                    </p:set>
                                    <p:animEffect transition="in" filter="fade">
                                      <p:cBhvr>
                                        <p:cTn id="10" dur="500"/>
                                        <p:tgtEl>
                                          <p:spTgt spid="535558">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5558">
                                            <p:txEl>
                                              <p:pRg st="6" end="6"/>
                                            </p:txEl>
                                          </p:spTgt>
                                        </p:tgtEl>
                                        <p:attrNameLst>
                                          <p:attrName>style.visibility</p:attrName>
                                        </p:attrNameLst>
                                      </p:cBhvr>
                                      <p:to>
                                        <p:strVal val="visible"/>
                                      </p:to>
                                    </p:set>
                                    <p:animEffect transition="in" filter="fade">
                                      <p:cBhvr>
                                        <p:cTn id="15" dur="500"/>
                                        <p:tgtEl>
                                          <p:spTgt spid="535558">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5558">
                                            <p:txEl>
                                              <p:pRg st="7" end="7"/>
                                            </p:txEl>
                                          </p:spTgt>
                                        </p:tgtEl>
                                        <p:attrNameLst>
                                          <p:attrName>style.visibility</p:attrName>
                                        </p:attrNameLst>
                                      </p:cBhvr>
                                      <p:to>
                                        <p:strVal val="visible"/>
                                      </p:to>
                                    </p:set>
                                    <p:animEffect transition="in" filter="fade">
                                      <p:cBhvr>
                                        <p:cTn id="20" dur="500"/>
                                        <p:tgtEl>
                                          <p:spTgt spid="5355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9" y="1916113"/>
            <a:ext cx="8495403" cy="1569660"/>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Warum </a:t>
            </a:r>
          </a:p>
          <a:p>
            <a:pPr defTabSz="914400" fontAlgn="auto">
              <a:lnSpc>
                <a:spcPct val="100000"/>
              </a:lnSpc>
              <a:spcBef>
                <a:spcPts val="0"/>
              </a:spcBef>
              <a:spcAft>
                <a:spcPts val="0"/>
              </a:spcAft>
              <a:buClrTx/>
              <a:buSzTx/>
            </a:pPr>
            <a:r>
              <a:rPr lang="de-DE" sz="4800" b="0" dirty="0">
                <a:solidFill>
                  <a:prstClr val="white"/>
                </a:solidFill>
                <a:latin typeface="Calibri" pitchFamily="34" charset="0"/>
              </a:rPr>
              <a:t>	</a:t>
            </a:r>
            <a:r>
              <a:rPr lang="de-DE" sz="4800" b="0" dirty="0" err="1">
                <a:solidFill>
                  <a:prstClr val="white"/>
                </a:solidFill>
                <a:latin typeface="Calibri" pitchFamily="34" charset="0"/>
              </a:rPr>
              <a:t>Responsibility-Driven</a:t>
            </a:r>
            <a:r>
              <a:rPr lang="de-DE" sz="4800" b="0" dirty="0">
                <a:solidFill>
                  <a:prstClr val="white"/>
                </a:solidFill>
                <a:latin typeface="Calibri" pitchFamily="34" charset="0"/>
              </a:rPr>
              <a:t> Design?</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3</a:t>
            </a:fld>
            <a:endParaRPr lang="de-DE">
              <a:solidFill>
                <a:prstClr val="black">
                  <a:tint val="75000"/>
                </a:prstClr>
              </a:solidFill>
            </a:endParaRPr>
          </a:p>
        </p:txBody>
      </p:sp>
      <p:pic>
        <p:nvPicPr>
          <p:cNvPr id="1026" name="Picture 2" descr="http://www.ideenfaenger.ch/uploads/pics/verantwortu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24" y="4077073"/>
            <a:ext cx="3314700" cy="22098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425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5" name="Rectangle 2"/>
          <p:cNvSpPr>
            <a:spLocks noGrp="1" noChangeArrowheads="1"/>
          </p:cNvSpPr>
          <p:nvPr>
            <p:ph type="title"/>
          </p:nvPr>
        </p:nvSpPr>
        <p:spPr/>
        <p:txBody>
          <a:bodyPr vert="horz" lIns="0" tIns="0" rIns="0" bIns="0" rtlCol="0" anchor="ctr">
            <a:noAutofit/>
          </a:bodyPr>
          <a:lstStyle/>
          <a:p>
            <a:r>
              <a:rPr lang="de-DE" dirty="0"/>
              <a:t>Zuweisen von Verantwortlichkeiten</a:t>
            </a:r>
          </a:p>
        </p:txBody>
      </p:sp>
      <p:sp>
        <p:nvSpPr>
          <p:cNvPr id="537606" name="Rectangle 3"/>
          <p:cNvSpPr>
            <a:spLocks noGrp="1" noChangeArrowheads="1"/>
          </p:cNvSpPr>
          <p:nvPr>
            <p:ph idx="1"/>
          </p:nvPr>
        </p:nvSpPr>
        <p:spPr/>
        <p:txBody>
          <a:bodyPr vert="horz" lIns="0" tIns="0" rIns="0" bIns="0" rtlCol="0">
            <a:normAutofit/>
          </a:bodyPr>
          <a:lstStyle/>
          <a:p>
            <a:pPr marL="419100" indent="-419100">
              <a:lnSpc>
                <a:spcPct val="80000"/>
              </a:lnSpc>
            </a:pPr>
            <a:r>
              <a:rPr lang="de-DE" i="1" dirty="0">
                <a:solidFill>
                  <a:srgbClr val="7F0101"/>
                </a:solidFill>
              </a:rPr>
              <a:t>Verteile gleichmäßig</a:t>
            </a:r>
            <a:r>
              <a:rPr lang="de-DE" dirty="0"/>
              <a:t> die System-Intelligenz</a:t>
            </a:r>
          </a:p>
          <a:p>
            <a:pPr marL="838200" lvl="1" indent="-381000">
              <a:lnSpc>
                <a:spcPct val="80000"/>
              </a:lnSpc>
            </a:pPr>
            <a:r>
              <a:rPr lang="de-DE" dirty="0"/>
              <a:t>Verhindere prozedural zentralisierte Verantwortlichkeiten</a:t>
            </a:r>
          </a:p>
          <a:p>
            <a:pPr marL="838200" lvl="1" indent="-381000">
              <a:lnSpc>
                <a:spcPct val="80000"/>
              </a:lnSpc>
            </a:pPr>
            <a:r>
              <a:rPr lang="de-DE" dirty="0"/>
              <a:t>Halte Verantwortlichkeiten nah an den Objekten und nicht an deren Nutzern</a:t>
            </a:r>
          </a:p>
          <a:p>
            <a:pPr marL="419100" indent="-419100">
              <a:lnSpc>
                <a:spcPct val="80000"/>
              </a:lnSpc>
            </a:pPr>
            <a:endParaRPr lang="de-DE" dirty="0"/>
          </a:p>
          <a:p>
            <a:pPr marL="419100" indent="-419100">
              <a:lnSpc>
                <a:spcPct val="80000"/>
              </a:lnSpc>
            </a:pPr>
            <a:r>
              <a:rPr lang="de-DE" dirty="0"/>
              <a:t>Definiere Verantwortlichkeiten so </a:t>
            </a:r>
            <a:r>
              <a:rPr lang="de-DE" i="1" dirty="0">
                <a:solidFill>
                  <a:srgbClr val="7F0101"/>
                </a:solidFill>
              </a:rPr>
              <a:t>generell </a:t>
            </a:r>
            <a:r>
              <a:rPr lang="de-DE" dirty="0"/>
              <a:t>wie möglich</a:t>
            </a:r>
          </a:p>
          <a:p>
            <a:pPr marL="838200" lvl="1" indent="-381000">
              <a:lnSpc>
                <a:spcPct val="80000"/>
              </a:lnSpc>
            </a:pPr>
            <a:r>
              <a:rPr lang="de-DE" dirty="0"/>
              <a:t>“</a:t>
            </a:r>
            <a:r>
              <a:rPr lang="de-DE" dirty="0" err="1"/>
              <a:t>draw</a:t>
            </a:r>
            <a:r>
              <a:rPr lang="de-DE" dirty="0"/>
              <a:t> </a:t>
            </a:r>
            <a:r>
              <a:rPr lang="de-DE" dirty="0" err="1"/>
              <a:t>yourself</a:t>
            </a:r>
            <a:r>
              <a:rPr lang="de-DE" dirty="0"/>
              <a:t>” vs. “</a:t>
            </a:r>
            <a:r>
              <a:rPr lang="de-DE" dirty="0" err="1"/>
              <a:t>draw</a:t>
            </a:r>
            <a:r>
              <a:rPr lang="de-DE" dirty="0"/>
              <a:t> a </a:t>
            </a:r>
            <a:r>
              <a:rPr lang="de-DE" dirty="0" err="1"/>
              <a:t>line</a:t>
            </a:r>
            <a:r>
              <a:rPr lang="de-DE" dirty="0"/>
              <a:t>/</a:t>
            </a:r>
            <a:r>
              <a:rPr lang="de-DE" dirty="0" err="1"/>
              <a:t>rectangle</a:t>
            </a:r>
            <a:r>
              <a:rPr lang="de-DE" dirty="0"/>
              <a:t> etc.”</a:t>
            </a:r>
          </a:p>
          <a:p>
            <a:pPr marL="838200" lvl="1" indent="-381000">
              <a:lnSpc>
                <a:spcPct val="80000"/>
              </a:lnSpc>
            </a:pPr>
            <a:r>
              <a:rPr lang="de-DE" dirty="0"/>
              <a:t>Führt zum Teilen</a:t>
            </a:r>
          </a:p>
          <a:p>
            <a:pPr marL="419100" indent="-419100">
              <a:lnSpc>
                <a:spcPct val="80000"/>
              </a:lnSpc>
            </a:pPr>
            <a:endParaRPr lang="de-DE" dirty="0"/>
          </a:p>
          <a:p>
            <a:pPr marL="419100" indent="-419100">
              <a:lnSpc>
                <a:spcPct val="80000"/>
              </a:lnSpc>
            </a:pPr>
            <a:r>
              <a:rPr lang="de-DE" dirty="0"/>
              <a:t>Halte </a:t>
            </a:r>
            <a:r>
              <a:rPr lang="de-DE" i="1" dirty="0">
                <a:solidFill>
                  <a:srgbClr val="7F0101"/>
                </a:solidFill>
              </a:rPr>
              <a:t>Verhalten</a:t>
            </a:r>
            <a:r>
              <a:rPr lang="de-DE" dirty="0"/>
              <a:t> zusammen mit jedweder </a:t>
            </a:r>
            <a:r>
              <a:rPr lang="de-DE" i="1" dirty="0">
                <a:solidFill>
                  <a:srgbClr val="7F0101"/>
                </a:solidFill>
              </a:rPr>
              <a:t>relevanten Information</a:t>
            </a:r>
          </a:p>
          <a:p>
            <a:pPr marL="838200" lvl="1" indent="-381000">
              <a:lnSpc>
                <a:spcPct val="80000"/>
              </a:lnSpc>
            </a:pPr>
            <a:r>
              <a:rPr lang="de-DE" dirty="0"/>
              <a:t>Prinzip der Kapselung</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30</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7606">
                                            <p:txEl>
                                              <p:pRg st="4" end="4"/>
                                            </p:txEl>
                                          </p:spTgt>
                                        </p:tgtEl>
                                        <p:attrNameLst>
                                          <p:attrName>style.visibility</p:attrName>
                                        </p:attrNameLst>
                                      </p:cBhvr>
                                      <p:to>
                                        <p:strVal val="visible"/>
                                      </p:to>
                                    </p:set>
                                    <p:animEffect transition="in" filter="fade">
                                      <p:cBhvr>
                                        <p:cTn id="7" dur="1000"/>
                                        <p:tgtEl>
                                          <p:spTgt spid="53760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37606">
                                            <p:txEl>
                                              <p:pRg st="5" end="5"/>
                                            </p:txEl>
                                          </p:spTgt>
                                        </p:tgtEl>
                                        <p:attrNameLst>
                                          <p:attrName>style.visibility</p:attrName>
                                        </p:attrNameLst>
                                      </p:cBhvr>
                                      <p:to>
                                        <p:strVal val="visible"/>
                                      </p:to>
                                    </p:set>
                                    <p:animEffect transition="in" filter="fade">
                                      <p:cBhvr>
                                        <p:cTn id="10" dur="1000"/>
                                        <p:tgtEl>
                                          <p:spTgt spid="53760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37606">
                                            <p:txEl>
                                              <p:pRg st="6" end="6"/>
                                            </p:txEl>
                                          </p:spTgt>
                                        </p:tgtEl>
                                        <p:attrNameLst>
                                          <p:attrName>style.visibility</p:attrName>
                                        </p:attrNameLst>
                                      </p:cBhvr>
                                      <p:to>
                                        <p:strVal val="visible"/>
                                      </p:to>
                                    </p:set>
                                    <p:animEffect transition="in" filter="fade">
                                      <p:cBhvr>
                                        <p:cTn id="13" dur="1000"/>
                                        <p:tgtEl>
                                          <p:spTgt spid="53760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37606">
                                            <p:txEl>
                                              <p:pRg st="8" end="8"/>
                                            </p:txEl>
                                          </p:spTgt>
                                        </p:tgtEl>
                                        <p:attrNameLst>
                                          <p:attrName>style.visibility</p:attrName>
                                        </p:attrNameLst>
                                      </p:cBhvr>
                                      <p:to>
                                        <p:strVal val="visible"/>
                                      </p:to>
                                    </p:set>
                                    <p:animEffect transition="in" filter="fade">
                                      <p:cBhvr>
                                        <p:cTn id="18" dur="1000"/>
                                        <p:tgtEl>
                                          <p:spTgt spid="53760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37606">
                                            <p:txEl>
                                              <p:pRg st="9" end="9"/>
                                            </p:txEl>
                                          </p:spTgt>
                                        </p:tgtEl>
                                        <p:attrNameLst>
                                          <p:attrName>style.visibility</p:attrName>
                                        </p:attrNameLst>
                                      </p:cBhvr>
                                      <p:to>
                                        <p:strVal val="visible"/>
                                      </p:to>
                                    </p:set>
                                    <p:animEffect transition="in" filter="fade">
                                      <p:cBhvr>
                                        <p:cTn id="21" dur="1000"/>
                                        <p:tgtEl>
                                          <p:spTgt spid="53760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3" name="Rectangle 2"/>
          <p:cNvSpPr>
            <a:spLocks noGrp="1" noChangeArrowheads="1"/>
          </p:cNvSpPr>
          <p:nvPr>
            <p:ph type="title"/>
          </p:nvPr>
        </p:nvSpPr>
        <p:spPr/>
        <p:txBody>
          <a:bodyPr vert="horz" lIns="0" tIns="0" rIns="0" bIns="0" rtlCol="0" anchor="ctr">
            <a:noAutofit/>
          </a:bodyPr>
          <a:lstStyle/>
          <a:p>
            <a:r>
              <a:rPr lang="de-DE" dirty="0"/>
              <a:t>Zuweisen</a:t>
            </a:r>
            <a:r>
              <a:rPr lang="en-US" dirty="0"/>
              <a:t> von </a:t>
            </a:r>
            <a:r>
              <a:rPr lang="de-DE" dirty="0"/>
              <a:t>Verantwortlichkeiten</a:t>
            </a:r>
            <a:r>
              <a:rPr lang="en-US" dirty="0"/>
              <a:t>...</a:t>
            </a:r>
          </a:p>
        </p:txBody>
      </p:sp>
      <p:sp>
        <p:nvSpPr>
          <p:cNvPr id="539654" name="Rectangle 3"/>
          <p:cNvSpPr>
            <a:spLocks noGrp="1" noChangeArrowheads="1"/>
          </p:cNvSpPr>
          <p:nvPr>
            <p:ph idx="1"/>
          </p:nvPr>
        </p:nvSpPr>
        <p:spPr/>
        <p:txBody>
          <a:bodyPr vert="horz" lIns="0" tIns="0" rIns="0" bIns="0" rtlCol="0">
            <a:normAutofit/>
          </a:bodyPr>
          <a:lstStyle/>
          <a:p>
            <a:pPr marL="533400" indent="-533400"/>
            <a:r>
              <a:rPr lang="de-DE" dirty="0"/>
              <a:t>Behalte Informationen über eine Sache an </a:t>
            </a:r>
            <a:r>
              <a:rPr lang="de-DE" i="1" dirty="0">
                <a:solidFill>
                  <a:srgbClr val="7F0101"/>
                </a:solidFill>
              </a:rPr>
              <a:t>einem Ort</a:t>
            </a:r>
            <a:endParaRPr lang="de-DE" dirty="0"/>
          </a:p>
          <a:p>
            <a:pPr marL="914400" lvl="1" indent="-457200"/>
            <a:r>
              <a:rPr lang="de-DE" dirty="0"/>
              <a:t>Falls mehrere Objekte Zugriffe auf die gleiche Information benötigen:</a:t>
            </a:r>
          </a:p>
          <a:p>
            <a:pPr marL="1295400" lvl="2" indent="-381000">
              <a:buFont typeface="Times" pitchFamily="18" charset="0"/>
              <a:buAutoNum type="arabicPeriod"/>
            </a:pPr>
            <a:r>
              <a:rPr lang="de-DE" dirty="0"/>
              <a:t>Ein neues Objekte kann eingeführt werden, welches die Information verwaltet, oder</a:t>
            </a:r>
          </a:p>
          <a:p>
            <a:pPr marL="1295400" lvl="2" indent="-381000">
              <a:buFont typeface="Times" pitchFamily="18" charset="0"/>
              <a:buAutoNum type="arabicPeriod"/>
            </a:pPr>
            <a:r>
              <a:rPr lang="de-DE" dirty="0"/>
              <a:t>Eines der vorhandenen Objekte kann die Information verwalten, oder</a:t>
            </a:r>
          </a:p>
          <a:p>
            <a:pPr marL="1295400" lvl="2" indent="-381000">
              <a:buFont typeface="Times" pitchFamily="18" charset="0"/>
              <a:buAutoNum type="arabicPeriod"/>
            </a:pPr>
            <a:r>
              <a:rPr lang="de-DE" dirty="0"/>
              <a:t>die mehrfachen Objekte können in ein einzelnes Objekt überführt werden</a:t>
            </a:r>
          </a:p>
          <a:p>
            <a:pPr marL="1295400" lvl="2" indent="-381000">
              <a:buFont typeface="Times" pitchFamily="18" charset="0"/>
              <a:buAutoNum type="arabicPeriod"/>
            </a:pPr>
            <a:endParaRPr lang="en-US" dirty="0"/>
          </a:p>
          <a:p>
            <a:pPr marL="533400" indent="-533400"/>
            <a:r>
              <a:rPr lang="de-DE" i="1" dirty="0">
                <a:solidFill>
                  <a:srgbClr val="7F0101"/>
                </a:solidFill>
              </a:rPr>
              <a:t>Teile</a:t>
            </a:r>
            <a:r>
              <a:rPr lang="de-DE" dirty="0"/>
              <a:t> Verantwortlichkeiten zwischen ähnlichen Objekten</a:t>
            </a:r>
          </a:p>
          <a:p>
            <a:pPr marL="914400" lvl="1" indent="-457200"/>
            <a:r>
              <a:rPr lang="de-DE" dirty="0"/>
              <a:t>Breche komplexe Verantwortlichkeiten auf</a:t>
            </a:r>
            <a:endParaRPr lang="en-US"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31</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9654">
                                            <p:txEl>
                                              <p:pRg st="1" end="1"/>
                                            </p:txEl>
                                          </p:spTgt>
                                        </p:tgtEl>
                                        <p:attrNameLst>
                                          <p:attrName>style.visibility</p:attrName>
                                        </p:attrNameLst>
                                      </p:cBhvr>
                                      <p:to>
                                        <p:strVal val="visible"/>
                                      </p:to>
                                    </p:set>
                                    <p:animEffect transition="in" filter="fade">
                                      <p:cBhvr>
                                        <p:cTn id="7" dur="1000"/>
                                        <p:tgtEl>
                                          <p:spTgt spid="53965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39654">
                                            <p:txEl>
                                              <p:pRg st="2" end="2"/>
                                            </p:txEl>
                                          </p:spTgt>
                                        </p:tgtEl>
                                        <p:attrNameLst>
                                          <p:attrName>style.visibility</p:attrName>
                                        </p:attrNameLst>
                                      </p:cBhvr>
                                      <p:to>
                                        <p:strVal val="visible"/>
                                      </p:to>
                                    </p:set>
                                    <p:animEffect transition="in" filter="fade">
                                      <p:cBhvr>
                                        <p:cTn id="10" dur="1000"/>
                                        <p:tgtEl>
                                          <p:spTgt spid="53965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39654">
                                            <p:txEl>
                                              <p:pRg st="3" end="3"/>
                                            </p:txEl>
                                          </p:spTgt>
                                        </p:tgtEl>
                                        <p:attrNameLst>
                                          <p:attrName>style.visibility</p:attrName>
                                        </p:attrNameLst>
                                      </p:cBhvr>
                                      <p:to>
                                        <p:strVal val="visible"/>
                                      </p:to>
                                    </p:set>
                                    <p:animEffect transition="in" filter="fade">
                                      <p:cBhvr>
                                        <p:cTn id="13" dur="1000"/>
                                        <p:tgtEl>
                                          <p:spTgt spid="53965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39654">
                                            <p:txEl>
                                              <p:pRg st="4" end="4"/>
                                            </p:txEl>
                                          </p:spTgt>
                                        </p:tgtEl>
                                        <p:attrNameLst>
                                          <p:attrName>style.visibility</p:attrName>
                                        </p:attrNameLst>
                                      </p:cBhvr>
                                      <p:to>
                                        <p:strVal val="visible"/>
                                      </p:to>
                                    </p:set>
                                    <p:animEffect transition="in" filter="fade">
                                      <p:cBhvr>
                                        <p:cTn id="16" dur="1000"/>
                                        <p:tgtEl>
                                          <p:spTgt spid="53965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39654">
                                            <p:txEl>
                                              <p:pRg st="6" end="6"/>
                                            </p:txEl>
                                          </p:spTgt>
                                        </p:tgtEl>
                                        <p:attrNameLst>
                                          <p:attrName>style.visibility</p:attrName>
                                        </p:attrNameLst>
                                      </p:cBhvr>
                                      <p:to>
                                        <p:strVal val="visible"/>
                                      </p:to>
                                    </p:set>
                                    <p:animEffect transition="in" filter="fade">
                                      <p:cBhvr>
                                        <p:cTn id="21" dur="1000"/>
                                        <p:tgtEl>
                                          <p:spTgt spid="539654">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39654">
                                            <p:txEl>
                                              <p:pRg st="7" end="7"/>
                                            </p:txEl>
                                          </p:spTgt>
                                        </p:tgtEl>
                                        <p:attrNameLst>
                                          <p:attrName>style.visibility</p:attrName>
                                        </p:attrNameLst>
                                      </p:cBhvr>
                                      <p:to>
                                        <p:strVal val="visible"/>
                                      </p:to>
                                    </p:set>
                                    <p:animEffect transition="in" filter="fade">
                                      <p:cBhvr>
                                        <p:cTn id="24" dur="1000"/>
                                        <p:tgtEl>
                                          <p:spTgt spid="5396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1" name="Rectangle 2"/>
          <p:cNvSpPr>
            <a:spLocks noGrp="1" noChangeArrowheads="1"/>
          </p:cNvSpPr>
          <p:nvPr>
            <p:ph type="title"/>
          </p:nvPr>
        </p:nvSpPr>
        <p:spPr/>
        <p:txBody>
          <a:bodyPr vert="horz" lIns="0" tIns="0" rIns="0" bIns="0" rtlCol="0" anchor="ctr">
            <a:noAutofit/>
          </a:bodyPr>
          <a:lstStyle/>
          <a:p>
            <a:r>
              <a:rPr lang="de-DE" dirty="0"/>
              <a:t>Beziehungen zwischen Klassen</a:t>
            </a:r>
          </a:p>
        </p:txBody>
      </p:sp>
      <p:sp>
        <p:nvSpPr>
          <p:cNvPr id="541702" name="Rectangle 3"/>
          <p:cNvSpPr>
            <a:spLocks noGrp="1" noChangeArrowheads="1"/>
          </p:cNvSpPr>
          <p:nvPr>
            <p:ph idx="1"/>
          </p:nvPr>
        </p:nvSpPr>
        <p:spPr/>
        <p:txBody>
          <a:bodyPr vert="horz" lIns="0" tIns="0" rIns="0" bIns="0" rtlCol="0">
            <a:normAutofit/>
          </a:bodyPr>
          <a:lstStyle/>
          <a:p>
            <a:pPr marL="339725" indent="-339725" algn="ctr">
              <a:lnSpc>
                <a:spcPct val="90000"/>
              </a:lnSpc>
              <a:buNone/>
            </a:pPr>
            <a:r>
              <a:rPr lang="de-DE" i="1" dirty="0"/>
              <a:t>Zusätzliche Verantwortlichkeiten können entdeckt werden, indem wir die Beziehungen zwischen Klassen untersuchen:</a:t>
            </a:r>
          </a:p>
          <a:p>
            <a:pPr marL="339725" indent="-339725" algn="ctr">
              <a:lnSpc>
                <a:spcPct val="90000"/>
              </a:lnSpc>
              <a:buNone/>
            </a:pPr>
            <a:endParaRPr lang="de-DE" i="1" dirty="0"/>
          </a:p>
          <a:p>
            <a:pPr marL="339725" indent="-339725">
              <a:lnSpc>
                <a:spcPct val="90000"/>
              </a:lnSpc>
            </a:pPr>
            <a:r>
              <a:rPr lang="de-DE" dirty="0"/>
              <a:t>Die “</a:t>
            </a:r>
            <a:r>
              <a:rPr lang="de-DE" dirty="0" err="1"/>
              <a:t>Is</a:t>
            </a:r>
            <a:r>
              <a:rPr lang="de-DE" dirty="0"/>
              <a:t>-Kind-</a:t>
            </a:r>
            <a:r>
              <a:rPr lang="de-DE" dirty="0" err="1"/>
              <a:t>Of</a:t>
            </a:r>
            <a:r>
              <a:rPr lang="de-DE" dirty="0"/>
              <a:t>” Beziehung:</a:t>
            </a:r>
          </a:p>
          <a:p>
            <a:pPr marL="995363" lvl="1" indent="-347663">
              <a:lnSpc>
                <a:spcPct val="90000"/>
              </a:lnSpc>
            </a:pPr>
            <a:r>
              <a:rPr lang="de-DE" dirty="0"/>
              <a:t>Klassen, die </a:t>
            </a:r>
            <a:r>
              <a:rPr lang="de-DE" i="1" dirty="0">
                <a:solidFill>
                  <a:srgbClr val="7F0101"/>
                </a:solidFill>
              </a:rPr>
              <a:t>gemeinsame Attribute</a:t>
            </a:r>
            <a:r>
              <a:rPr lang="de-DE" dirty="0"/>
              <a:t> teilen, teilen oft eine </a:t>
            </a:r>
            <a:r>
              <a:rPr lang="de-DE" i="1" dirty="0">
                <a:solidFill>
                  <a:srgbClr val="7F0101"/>
                </a:solidFill>
              </a:rPr>
              <a:t>gemeinsame Oberklasse</a:t>
            </a:r>
            <a:endParaRPr lang="de-DE" dirty="0"/>
          </a:p>
          <a:p>
            <a:pPr marL="995363" lvl="1" indent="-347663">
              <a:lnSpc>
                <a:spcPct val="90000"/>
              </a:lnSpc>
            </a:pPr>
            <a:r>
              <a:rPr lang="de-DE" dirty="0"/>
              <a:t>Gemeinsame Oberklassen weisen auf </a:t>
            </a:r>
            <a:r>
              <a:rPr lang="de-DE" i="1" dirty="0">
                <a:solidFill>
                  <a:srgbClr val="7F0101"/>
                </a:solidFill>
              </a:rPr>
              <a:t>gemeinsame Verantwortlichkeiten </a:t>
            </a:r>
            <a:r>
              <a:rPr lang="de-DE" dirty="0"/>
              <a:t>hin</a:t>
            </a:r>
            <a:endParaRPr lang="de-DE" i="1" dirty="0">
              <a:solidFill>
                <a:srgbClr val="7F0101"/>
              </a:solidFill>
            </a:endParaRPr>
          </a:p>
          <a:p>
            <a:pPr marL="995363" lvl="1" indent="-347663">
              <a:lnSpc>
                <a:spcPct val="90000"/>
              </a:lnSpc>
            </a:pPr>
            <a:r>
              <a:rPr lang="de-DE" sz="2000" dirty="0"/>
              <a:t>z.B., um ein neues Drawing Element zu kreieren, muss das </a:t>
            </a:r>
            <a:r>
              <a:rPr lang="de-DE" sz="2000" dirty="0" err="1"/>
              <a:t>Creation</a:t>
            </a:r>
            <a:r>
              <a:rPr lang="de-DE" sz="2000" dirty="0"/>
              <a:t> Tool folgendes tun:</a:t>
            </a:r>
          </a:p>
          <a:p>
            <a:pPr marL="995363" lvl="1" indent="-347663">
              <a:lnSpc>
                <a:spcPct val="90000"/>
              </a:lnSpc>
              <a:buFont typeface="Times" pitchFamily="18" charset="0"/>
              <a:buAutoNum type="arabicPeriod"/>
            </a:pPr>
            <a:r>
              <a:rPr lang="de-DE" sz="2000" dirty="0" err="1"/>
              <a:t>accept</a:t>
            </a:r>
            <a:r>
              <a:rPr lang="de-DE" sz="2000" dirty="0"/>
              <a:t> </a:t>
            </a:r>
            <a:r>
              <a:rPr lang="de-DE" sz="2000" dirty="0" err="1"/>
              <a:t>user</a:t>
            </a:r>
            <a:r>
              <a:rPr lang="de-DE" sz="2000" dirty="0"/>
              <a:t> </a:t>
            </a:r>
            <a:r>
              <a:rPr lang="de-DE" sz="2000" dirty="0" err="1"/>
              <a:t>input</a:t>
            </a:r>
            <a:r>
              <a:rPr lang="de-DE" sz="2000" dirty="0"/>
              <a:t>		</a:t>
            </a:r>
            <a:r>
              <a:rPr lang="de-DE" sz="2000" i="1" dirty="0" err="1">
                <a:solidFill>
                  <a:srgbClr val="7F0101"/>
                </a:solidFill>
              </a:rPr>
              <a:t>implemented</a:t>
            </a:r>
            <a:r>
              <a:rPr lang="de-DE" sz="2000" i="1" dirty="0">
                <a:solidFill>
                  <a:srgbClr val="7F0101"/>
                </a:solidFill>
              </a:rPr>
              <a:t> in </a:t>
            </a:r>
            <a:r>
              <a:rPr lang="de-DE" sz="2000" i="1" dirty="0" err="1">
                <a:solidFill>
                  <a:srgbClr val="7F0101"/>
                </a:solidFill>
              </a:rPr>
              <a:t>subclass</a:t>
            </a:r>
            <a:endParaRPr lang="de-DE" sz="2000" i="1" dirty="0">
              <a:solidFill>
                <a:srgbClr val="7F0101"/>
              </a:solidFill>
            </a:endParaRPr>
          </a:p>
          <a:p>
            <a:pPr marL="995363" lvl="1" indent="-347663">
              <a:lnSpc>
                <a:spcPct val="90000"/>
              </a:lnSpc>
              <a:buFont typeface="Times" pitchFamily="18" charset="0"/>
              <a:buAutoNum type="arabicPeriod"/>
            </a:pPr>
            <a:r>
              <a:rPr lang="de-DE" sz="2000" dirty="0" err="1"/>
              <a:t>determine</a:t>
            </a:r>
            <a:r>
              <a:rPr lang="de-DE" sz="2000" dirty="0"/>
              <a:t> </a:t>
            </a:r>
            <a:r>
              <a:rPr lang="de-DE" sz="2000" dirty="0" err="1"/>
              <a:t>location</a:t>
            </a:r>
            <a:r>
              <a:rPr lang="de-DE" sz="2000" dirty="0"/>
              <a:t> </a:t>
            </a:r>
            <a:r>
              <a:rPr lang="de-DE" sz="2000" dirty="0" err="1"/>
              <a:t>to</a:t>
            </a:r>
            <a:r>
              <a:rPr lang="de-DE" sz="2000" dirty="0"/>
              <a:t> </a:t>
            </a:r>
            <a:r>
              <a:rPr lang="de-DE" sz="2000" dirty="0" err="1"/>
              <a:t>place</a:t>
            </a:r>
            <a:r>
              <a:rPr lang="de-DE" sz="2000" dirty="0"/>
              <a:t> </a:t>
            </a:r>
            <a:r>
              <a:rPr lang="de-DE" sz="2000" dirty="0" err="1"/>
              <a:t>it</a:t>
            </a:r>
            <a:r>
              <a:rPr lang="de-DE" sz="2000" dirty="0"/>
              <a:t>	</a:t>
            </a:r>
            <a:r>
              <a:rPr lang="de-DE" sz="2000" i="1" dirty="0" err="1">
                <a:solidFill>
                  <a:srgbClr val="7F0101"/>
                </a:solidFill>
              </a:rPr>
              <a:t>generic</a:t>
            </a:r>
            <a:endParaRPr lang="de-DE" sz="2000" dirty="0"/>
          </a:p>
          <a:p>
            <a:pPr marL="995363" lvl="1" indent="-347663">
              <a:lnSpc>
                <a:spcPct val="90000"/>
              </a:lnSpc>
              <a:buFont typeface="Times" pitchFamily="18" charset="0"/>
              <a:buAutoNum type="arabicPeriod"/>
            </a:pPr>
            <a:r>
              <a:rPr lang="de-DE" sz="2000" dirty="0" err="1"/>
              <a:t>instantiate</a:t>
            </a:r>
            <a:r>
              <a:rPr lang="de-DE" sz="2000" dirty="0"/>
              <a:t> </a:t>
            </a:r>
            <a:r>
              <a:rPr lang="de-DE" sz="2000" dirty="0" err="1"/>
              <a:t>the</a:t>
            </a:r>
            <a:r>
              <a:rPr lang="de-DE" sz="2000" dirty="0"/>
              <a:t> </a:t>
            </a:r>
            <a:r>
              <a:rPr lang="de-DE" sz="2000" dirty="0" err="1"/>
              <a:t>element</a:t>
            </a:r>
            <a:r>
              <a:rPr lang="de-DE" sz="2000" dirty="0"/>
              <a:t>		</a:t>
            </a:r>
            <a:r>
              <a:rPr lang="de-DE" sz="2000" i="1" dirty="0" err="1">
                <a:solidFill>
                  <a:srgbClr val="7F0101"/>
                </a:solidFill>
              </a:rPr>
              <a:t>implemented</a:t>
            </a:r>
            <a:r>
              <a:rPr lang="de-DE" sz="2000" i="1" dirty="0">
                <a:solidFill>
                  <a:srgbClr val="7F0101"/>
                </a:solidFill>
              </a:rPr>
              <a:t> in </a:t>
            </a:r>
            <a:r>
              <a:rPr lang="de-DE" sz="2000" i="1" dirty="0" err="1">
                <a:solidFill>
                  <a:srgbClr val="7F0101"/>
                </a:solidFill>
              </a:rPr>
              <a:t>subclass</a:t>
            </a:r>
            <a:endParaRPr lang="de-DE" i="1" dirty="0">
              <a:solidFill>
                <a:srgbClr val="7F0101"/>
              </a:solidFill>
            </a:endParaRP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32</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1702">
                                            <p:txEl>
                                              <p:pRg st="5" end="5"/>
                                            </p:txEl>
                                          </p:spTgt>
                                        </p:tgtEl>
                                        <p:attrNameLst>
                                          <p:attrName>style.visibility</p:attrName>
                                        </p:attrNameLst>
                                      </p:cBhvr>
                                      <p:to>
                                        <p:strVal val="visible"/>
                                      </p:to>
                                    </p:set>
                                    <p:animEffect transition="in" filter="fade">
                                      <p:cBhvr>
                                        <p:cTn id="7" dur="1000"/>
                                        <p:tgtEl>
                                          <p:spTgt spid="54170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1702">
                                            <p:txEl>
                                              <p:pRg st="6" end="6"/>
                                            </p:txEl>
                                          </p:spTgt>
                                        </p:tgtEl>
                                        <p:attrNameLst>
                                          <p:attrName>style.visibility</p:attrName>
                                        </p:attrNameLst>
                                      </p:cBhvr>
                                      <p:to>
                                        <p:strVal val="visible"/>
                                      </p:to>
                                    </p:set>
                                    <p:animEffect transition="in" filter="fade">
                                      <p:cBhvr>
                                        <p:cTn id="10" dur="1000"/>
                                        <p:tgtEl>
                                          <p:spTgt spid="541702">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41702">
                                            <p:txEl>
                                              <p:pRg st="7" end="7"/>
                                            </p:txEl>
                                          </p:spTgt>
                                        </p:tgtEl>
                                        <p:attrNameLst>
                                          <p:attrName>style.visibility</p:attrName>
                                        </p:attrNameLst>
                                      </p:cBhvr>
                                      <p:to>
                                        <p:strVal val="visible"/>
                                      </p:to>
                                    </p:set>
                                    <p:animEffect transition="in" filter="fade">
                                      <p:cBhvr>
                                        <p:cTn id="13" dur="1000"/>
                                        <p:tgtEl>
                                          <p:spTgt spid="541702">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41702">
                                            <p:txEl>
                                              <p:pRg st="8" end="8"/>
                                            </p:txEl>
                                          </p:spTgt>
                                        </p:tgtEl>
                                        <p:attrNameLst>
                                          <p:attrName>style.visibility</p:attrName>
                                        </p:attrNameLst>
                                      </p:cBhvr>
                                      <p:to>
                                        <p:strVal val="visible"/>
                                      </p:to>
                                    </p:set>
                                    <p:animEffect transition="in" filter="fade">
                                      <p:cBhvr>
                                        <p:cTn id="16" dur="1000"/>
                                        <p:tgtEl>
                                          <p:spTgt spid="5417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9" name="Rectangle 2"/>
          <p:cNvSpPr>
            <a:spLocks noGrp="1" noChangeArrowheads="1"/>
          </p:cNvSpPr>
          <p:nvPr>
            <p:ph type="title"/>
          </p:nvPr>
        </p:nvSpPr>
        <p:spPr/>
        <p:txBody>
          <a:bodyPr vert="horz" lIns="0" tIns="0" rIns="0" bIns="0" rtlCol="0" anchor="ctr">
            <a:noAutofit/>
          </a:bodyPr>
          <a:lstStyle/>
          <a:p>
            <a:r>
              <a:rPr lang="de-DE" dirty="0"/>
              <a:t>Beziehungen zwischen Klassen ...</a:t>
            </a:r>
          </a:p>
        </p:txBody>
      </p:sp>
      <p:sp>
        <p:nvSpPr>
          <p:cNvPr id="543750" name="Rectangle 3"/>
          <p:cNvSpPr>
            <a:spLocks noGrp="1" noChangeArrowheads="1"/>
          </p:cNvSpPr>
          <p:nvPr>
            <p:ph idx="1"/>
          </p:nvPr>
        </p:nvSpPr>
        <p:spPr/>
        <p:txBody>
          <a:bodyPr vert="horz" lIns="0" tIns="0" rIns="0" bIns="0" rtlCol="0">
            <a:normAutofit/>
          </a:bodyPr>
          <a:lstStyle/>
          <a:p>
            <a:pPr>
              <a:lnSpc>
                <a:spcPct val="90000"/>
              </a:lnSpc>
            </a:pPr>
            <a:r>
              <a:rPr lang="de-DE" dirty="0"/>
              <a:t>Die “</a:t>
            </a:r>
            <a:r>
              <a:rPr lang="de-DE" dirty="0" err="1"/>
              <a:t>Is-Analogous-To</a:t>
            </a:r>
            <a:r>
              <a:rPr lang="de-DE" dirty="0"/>
              <a:t>” Beziehung:</a:t>
            </a:r>
          </a:p>
          <a:p>
            <a:pPr lvl="1">
              <a:lnSpc>
                <a:spcPct val="90000"/>
              </a:lnSpc>
            </a:pPr>
            <a:r>
              <a:rPr lang="de-DE" i="1" dirty="0">
                <a:solidFill>
                  <a:srgbClr val="7F0101"/>
                </a:solidFill>
              </a:rPr>
              <a:t>Ähnlichkeiten</a:t>
            </a:r>
            <a:r>
              <a:rPr lang="de-DE" dirty="0"/>
              <a:t> zwischen Klassen weisen auf eine zur Zeit noch unentdeckte Oberklasse hin</a:t>
            </a:r>
          </a:p>
          <a:p>
            <a:pPr>
              <a:lnSpc>
                <a:spcPct val="90000"/>
              </a:lnSpc>
            </a:pPr>
            <a:endParaRPr lang="de-DE" dirty="0"/>
          </a:p>
          <a:p>
            <a:pPr>
              <a:lnSpc>
                <a:spcPct val="90000"/>
              </a:lnSpc>
            </a:pPr>
            <a:r>
              <a:rPr lang="de-DE" dirty="0"/>
              <a:t>Die “</a:t>
            </a:r>
            <a:r>
              <a:rPr lang="de-DE" dirty="0" err="1"/>
              <a:t>Is</a:t>
            </a:r>
            <a:r>
              <a:rPr lang="de-DE" dirty="0"/>
              <a:t>-Part-</a:t>
            </a:r>
            <a:r>
              <a:rPr lang="de-DE" dirty="0" err="1"/>
              <a:t>Of</a:t>
            </a:r>
            <a:r>
              <a:rPr lang="de-DE" dirty="0"/>
              <a:t>” Beziehung :</a:t>
            </a:r>
          </a:p>
          <a:p>
            <a:pPr lvl="1">
              <a:lnSpc>
                <a:spcPct val="90000"/>
              </a:lnSpc>
            </a:pPr>
            <a:r>
              <a:rPr lang="de-DE" i="1" dirty="0">
                <a:solidFill>
                  <a:srgbClr val="7F0101"/>
                </a:solidFill>
              </a:rPr>
              <a:t>Unterscheide</a:t>
            </a:r>
            <a:r>
              <a:rPr lang="de-DE" dirty="0"/>
              <a:t> Verantwortlichkeiten zwischen eines </a:t>
            </a:r>
            <a:r>
              <a:rPr lang="de-DE" i="1" dirty="0">
                <a:solidFill>
                  <a:srgbClr val="7F0101"/>
                </a:solidFill>
              </a:rPr>
              <a:t>Teils </a:t>
            </a:r>
            <a:r>
              <a:rPr lang="de-DE" dirty="0"/>
              <a:t>und des</a:t>
            </a:r>
            <a:r>
              <a:rPr lang="de-DE" i="1" dirty="0">
                <a:solidFill>
                  <a:srgbClr val="7F0101"/>
                </a:solidFill>
              </a:rPr>
              <a:t> Ganzen</a:t>
            </a:r>
          </a:p>
          <a:p>
            <a:pPr>
              <a:lnSpc>
                <a:spcPct val="90000"/>
              </a:lnSpc>
            </a:pPr>
            <a:endParaRPr lang="de-DE" dirty="0"/>
          </a:p>
          <a:p>
            <a:pPr>
              <a:lnSpc>
                <a:spcPct val="90000"/>
              </a:lnSpc>
              <a:buNone/>
            </a:pPr>
            <a:r>
              <a:rPr lang="de-DE" sz="2000" b="1" i="1" dirty="0"/>
              <a:t>Schwierigkeiten bei der Zuweisung von Verantwortlichkeiten weisen auf:</a:t>
            </a:r>
            <a:endParaRPr lang="de-DE" dirty="0"/>
          </a:p>
          <a:p>
            <a:pPr lvl="1">
              <a:lnSpc>
                <a:spcPct val="90000"/>
              </a:lnSpc>
            </a:pPr>
            <a:r>
              <a:rPr lang="de-DE" i="1" dirty="0">
                <a:solidFill>
                  <a:srgbClr val="7F0101"/>
                </a:solidFill>
              </a:rPr>
              <a:t>Fehlende Klassen</a:t>
            </a:r>
            <a:r>
              <a:rPr lang="de-DE" dirty="0"/>
              <a:t> im Design (z.B., Group Element), oder </a:t>
            </a:r>
          </a:p>
          <a:p>
            <a:pPr lvl="1">
              <a:lnSpc>
                <a:spcPct val="90000"/>
              </a:lnSpc>
            </a:pPr>
            <a:r>
              <a:rPr lang="de-DE" i="1" dirty="0">
                <a:solidFill>
                  <a:srgbClr val="7F0101"/>
                </a:solidFill>
              </a:rPr>
              <a:t>Freie Auswahl</a:t>
            </a:r>
            <a:r>
              <a:rPr lang="de-DE" dirty="0"/>
              <a:t> zwischen mehreren Klassen hin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33</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3750">
                                            <p:txEl>
                                              <p:pRg st="3" end="3"/>
                                            </p:txEl>
                                          </p:spTgt>
                                        </p:tgtEl>
                                        <p:attrNameLst>
                                          <p:attrName>style.visibility</p:attrName>
                                        </p:attrNameLst>
                                      </p:cBhvr>
                                      <p:to>
                                        <p:strVal val="visible"/>
                                      </p:to>
                                    </p:set>
                                    <p:animEffect transition="in" filter="fade">
                                      <p:cBhvr>
                                        <p:cTn id="7" dur="1000"/>
                                        <p:tgtEl>
                                          <p:spTgt spid="54375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3750">
                                            <p:txEl>
                                              <p:pRg st="4" end="4"/>
                                            </p:txEl>
                                          </p:spTgt>
                                        </p:tgtEl>
                                        <p:attrNameLst>
                                          <p:attrName>style.visibility</p:attrName>
                                        </p:attrNameLst>
                                      </p:cBhvr>
                                      <p:to>
                                        <p:strVal val="visible"/>
                                      </p:to>
                                    </p:set>
                                    <p:animEffect transition="in" filter="fade">
                                      <p:cBhvr>
                                        <p:cTn id="10" dur="1000"/>
                                        <p:tgtEl>
                                          <p:spTgt spid="543750">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43750">
                                            <p:txEl>
                                              <p:pRg st="6" end="6"/>
                                            </p:txEl>
                                          </p:spTgt>
                                        </p:tgtEl>
                                        <p:attrNameLst>
                                          <p:attrName>style.visibility</p:attrName>
                                        </p:attrNameLst>
                                      </p:cBhvr>
                                      <p:to>
                                        <p:strVal val="visible"/>
                                      </p:to>
                                    </p:set>
                                    <p:animEffect transition="in" filter="fade">
                                      <p:cBhvr>
                                        <p:cTn id="15" dur="1000"/>
                                        <p:tgtEl>
                                          <p:spTgt spid="543750">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43750">
                                            <p:txEl>
                                              <p:pRg st="7" end="7"/>
                                            </p:txEl>
                                          </p:spTgt>
                                        </p:tgtEl>
                                        <p:attrNameLst>
                                          <p:attrName>style.visibility</p:attrName>
                                        </p:attrNameLst>
                                      </p:cBhvr>
                                      <p:to>
                                        <p:strVal val="visible"/>
                                      </p:to>
                                    </p:set>
                                    <p:animEffect transition="in" filter="fade">
                                      <p:cBhvr>
                                        <p:cTn id="18" dur="1000"/>
                                        <p:tgtEl>
                                          <p:spTgt spid="543750">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43750">
                                            <p:txEl>
                                              <p:pRg st="8" end="8"/>
                                            </p:txEl>
                                          </p:spTgt>
                                        </p:tgtEl>
                                        <p:attrNameLst>
                                          <p:attrName>style.visibility</p:attrName>
                                        </p:attrNameLst>
                                      </p:cBhvr>
                                      <p:to>
                                        <p:strVal val="visible"/>
                                      </p:to>
                                    </p:set>
                                    <p:animEffect transition="in" filter="fade">
                                      <p:cBhvr>
                                        <p:cTn id="21" dur="1000"/>
                                        <p:tgtEl>
                                          <p:spTgt spid="54375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7" name="Rectangle 2"/>
          <p:cNvSpPr>
            <a:spLocks noGrp="1" noChangeArrowheads="1"/>
          </p:cNvSpPr>
          <p:nvPr>
            <p:ph type="title"/>
          </p:nvPr>
        </p:nvSpPr>
        <p:spPr/>
        <p:txBody>
          <a:bodyPr vert="horz" lIns="0" tIns="0" rIns="0" bIns="0" rtlCol="0" anchor="ctr">
            <a:noAutofit/>
          </a:bodyPr>
          <a:lstStyle/>
          <a:p>
            <a:r>
              <a:rPr lang="de-DE" dirty="0"/>
              <a:t>Beispiel Beziehungen</a:t>
            </a:r>
          </a:p>
        </p:txBody>
      </p:sp>
      <p:sp>
        <p:nvSpPr>
          <p:cNvPr id="545798" name="Rectangle 3"/>
          <p:cNvSpPr>
            <a:spLocks noGrp="1" noChangeArrowheads="1"/>
          </p:cNvSpPr>
          <p:nvPr>
            <p:ph idx="1"/>
          </p:nvPr>
        </p:nvSpPr>
        <p:spPr/>
        <p:txBody>
          <a:bodyPr vert="horz" lIns="0" tIns="0" rIns="0" bIns="0" rtlCol="0">
            <a:normAutofit/>
          </a:bodyPr>
          <a:lstStyle/>
          <a:p>
            <a:pPr marL="419100" indent="-419100"/>
            <a:r>
              <a:rPr lang="en-US" dirty="0"/>
              <a:t>Drawing element </a:t>
            </a:r>
            <a:r>
              <a:rPr lang="en-US" i="1" dirty="0">
                <a:solidFill>
                  <a:srgbClr val="7F0101"/>
                </a:solidFill>
              </a:rPr>
              <a:t>is-part-of</a:t>
            </a:r>
            <a:r>
              <a:rPr lang="en-US" dirty="0"/>
              <a:t> Drawing</a:t>
            </a:r>
          </a:p>
          <a:p>
            <a:pPr marL="419100" indent="-419100"/>
            <a:endParaRPr lang="en-US" dirty="0"/>
          </a:p>
          <a:p>
            <a:pPr marL="419100" indent="-419100"/>
            <a:r>
              <a:rPr lang="en-US" dirty="0"/>
              <a:t>Drawing Element </a:t>
            </a:r>
            <a:r>
              <a:rPr lang="en-US" i="1" dirty="0">
                <a:solidFill>
                  <a:srgbClr val="7F0101"/>
                </a:solidFill>
              </a:rPr>
              <a:t>has-knowledge-of</a:t>
            </a:r>
            <a:r>
              <a:rPr lang="en-US" dirty="0"/>
              <a:t> Control Points</a:t>
            </a:r>
          </a:p>
          <a:p>
            <a:pPr marL="419100" indent="-419100"/>
            <a:endParaRPr lang="en-US" dirty="0"/>
          </a:p>
          <a:p>
            <a:pPr marL="419100" indent="-419100"/>
            <a:r>
              <a:rPr lang="en-US" dirty="0"/>
              <a:t>Rectangle Tool </a:t>
            </a:r>
            <a:r>
              <a:rPr lang="en-US" i="1" dirty="0">
                <a:solidFill>
                  <a:srgbClr val="7F0101"/>
                </a:solidFill>
              </a:rPr>
              <a:t>is-kind-of</a:t>
            </a:r>
            <a:r>
              <a:rPr lang="en-US" dirty="0"/>
              <a:t> Creation Tool</a:t>
            </a:r>
          </a:p>
          <a:p>
            <a:pPr marL="419100" indent="-419100"/>
            <a:endParaRPr lang="en-US"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34</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8" y="1916114"/>
            <a:ext cx="7870488" cy="830997"/>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Wie finde ich Kollaborationen?</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35</a:t>
            </a:fld>
            <a:endParaRPr lang="de-DE">
              <a:solidFill>
                <a:prstClr val="black">
                  <a:tint val="75000"/>
                </a:prstClr>
              </a:solidFill>
            </a:endParaRPr>
          </a:p>
        </p:txBody>
      </p:sp>
      <p:pic>
        <p:nvPicPr>
          <p:cNvPr id="5122" name="Picture 2" descr="http://www.vianova-company.de/wp-content/uploads/2011/04/Kollabor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032" y="3861049"/>
            <a:ext cx="2448272" cy="177996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8340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3" name="Rectangle 2"/>
          <p:cNvSpPr>
            <a:spLocks noGrp="1" noChangeArrowheads="1"/>
          </p:cNvSpPr>
          <p:nvPr>
            <p:ph type="title"/>
          </p:nvPr>
        </p:nvSpPr>
        <p:spPr/>
        <p:txBody>
          <a:bodyPr vert="horz" lIns="0" tIns="0" rIns="0" bIns="0" rtlCol="0" anchor="ctr">
            <a:noAutofit/>
          </a:bodyPr>
          <a:lstStyle/>
          <a:p>
            <a:r>
              <a:rPr lang="de-DE" dirty="0"/>
              <a:t>Kollaborationen</a:t>
            </a:r>
          </a:p>
        </p:txBody>
      </p:sp>
      <p:sp>
        <p:nvSpPr>
          <p:cNvPr id="549894" name="Rectangle 3"/>
          <p:cNvSpPr>
            <a:spLocks noGrp="1" noChangeArrowheads="1"/>
          </p:cNvSpPr>
          <p:nvPr>
            <p:ph idx="1"/>
          </p:nvPr>
        </p:nvSpPr>
        <p:spPr/>
        <p:txBody>
          <a:bodyPr vert="horz" lIns="0" tIns="0" rIns="0" bIns="0" rtlCol="0">
            <a:normAutofit/>
          </a:bodyPr>
          <a:lstStyle/>
          <a:p>
            <a:pPr>
              <a:lnSpc>
                <a:spcPct val="90000"/>
              </a:lnSpc>
              <a:buNone/>
            </a:pPr>
            <a:r>
              <a:rPr lang="de-DE" b="1" i="1" dirty="0"/>
              <a:t>Was sind Kollaborationen?</a:t>
            </a:r>
          </a:p>
          <a:p>
            <a:pPr>
              <a:lnSpc>
                <a:spcPct val="90000"/>
              </a:lnSpc>
              <a:buNone/>
            </a:pPr>
            <a:endParaRPr lang="de-DE" dirty="0"/>
          </a:p>
          <a:p>
            <a:pPr>
              <a:lnSpc>
                <a:spcPct val="90000"/>
              </a:lnSpc>
            </a:pPr>
            <a:r>
              <a:rPr lang="de-DE" i="1" u="sng" dirty="0">
                <a:solidFill>
                  <a:srgbClr val="7F0101"/>
                </a:solidFill>
              </a:rPr>
              <a:t>Kollaborationen</a:t>
            </a:r>
            <a:r>
              <a:rPr lang="de-DE" dirty="0"/>
              <a:t> sind </a:t>
            </a:r>
            <a:r>
              <a:rPr lang="de-DE" i="1" dirty="0">
                <a:solidFill>
                  <a:srgbClr val="7F0101"/>
                </a:solidFill>
              </a:rPr>
              <a:t>Benutzeranfragen (</a:t>
            </a:r>
            <a:r>
              <a:rPr lang="de-DE" i="1" dirty="0" err="1">
                <a:solidFill>
                  <a:srgbClr val="7F0101"/>
                </a:solidFill>
              </a:rPr>
              <a:t>client</a:t>
            </a:r>
            <a:r>
              <a:rPr lang="de-DE" i="1" dirty="0">
                <a:solidFill>
                  <a:srgbClr val="7F0101"/>
                </a:solidFill>
              </a:rPr>
              <a:t> </a:t>
            </a:r>
            <a:r>
              <a:rPr lang="de-DE" i="1" dirty="0" err="1">
                <a:solidFill>
                  <a:srgbClr val="7F0101"/>
                </a:solidFill>
              </a:rPr>
              <a:t>requests</a:t>
            </a:r>
            <a:r>
              <a:rPr lang="de-DE" i="1" dirty="0">
                <a:solidFill>
                  <a:srgbClr val="7F0101"/>
                </a:solidFill>
              </a:rPr>
              <a:t>)</a:t>
            </a:r>
            <a:r>
              <a:rPr lang="de-DE" dirty="0"/>
              <a:t> an Dienste, die benötigt werden, um Verantwortlichkeiten zu erfüllen</a:t>
            </a:r>
          </a:p>
          <a:p>
            <a:pPr>
              <a:lnSpc>
                <a:spcPct val="90000"/>
              </a:lnSpc>
            </a:pPr>
            <a:r>
              <a:rPr lang="de-DE" dirty="0"/>
              <a:t>Kollaborationen enthüllen </a:t>
            </a:r>
            <a:r>
              <a:rPr lang="de-DE" i="1" dirty="0">
                <a:solidFill>
                  <a:srgbClr val="7F0101"/>
                </a:solidFill>
              </a:rPr>
              <a:t>Kontroll- und Informationsflüsse</a:t>
            </a:r>
            <a:r>
              <a:rPr lang="de-DE" dirty="0"/>
              <a:t> und, ultimativ, Subsysteme</a:t>
            </a:r>
          </a:p>
          <a:p>
            <a:pPr>
              <a:lnSpc>
                <a:spcPct val="90000"/>
              </a:lnSpc>
            </a:pPr>
            <a:r>
              <a:rPr lang="de-DE" dirty="0"/>
              <a:t>Kollaborationen können </a:t>
            </a:r>
            <a:r>
              <a:rPr lang="de-DE" i="1" dirty="0">
                <a:solidFill>
                  <a:srgbClr val="7F0101"/>
                </a:solidFill>
              </a:rPr>
              <a:t>fehlenden Verantwortlichkeiten </a:t>
            </a:r>
            <a:r>
              <a:rPr lang="de-DE" dirty="0"/>
              <a:t>offenbaren</a:t>
            </a:r>
            <a:endParaRPr lang="de-DE" i="1" dirty="0">
              <a:solidFill>
                <a:srgbClr val="7F0101"/>
              </a:solidFill>
            </a:endParaRPr>
          </a:p>
          <a:p>
            <a:pPr>
              <a:lnSpc>
                <a:spcPct val="90000"/>
              </a:lnSpc>
            </a:pPr>
            <a:r>
              <a:rPr lang="de-DE" dirty="0"/>
              <a:t>Analysen von Kommunikationsmustern können </a:t>
            </a:r>
            <a:r>
              <a:rPr lang="de-DE" i="1" dirty="0">
                <a:solidFill>
                  <a:srgbClr val="7F0101"/>
                </a:solidFill>
              </a:rPr>
              <a:t>fehlerhaft zugewiesene</a:t>
            </a:r>
            <a:r>
              <a:rPr lang="de-DE" dirty="0"/>
              <a:t> Verantwortlichkeiten offenbaren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36</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9894">
                                            <p:txEl>
                                              <p:pRg st="3" end="3"/>
                                            </p:txEl>
                                          </p:spTgt>
                                        </p:tgtEl>
                                        <p:attrNameLst>
                                          <p:attrName>style.visibility</p:attrName>
                                        </p:attrNameLst>
                                      </p:cBhvr>
                                      <p:to>
                                        <p:strVal val="visible"/>
                                      </p:to>
                                    </p:set>
                                    <p:animEffect transition="in" filter="fade">
                                      <p:cBhvr>
                                        <p:cTn id="7" dur="1000"/>
                                        <p:tgtEl>
                                          <p:spTgt spid="54989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9894">
                                            <p:txEl>
                                              <p:pRg st="4" end="4"/>
                                            </p:txEl>
                                          </p:spTgt>
                                        </p:tgtEl>
                                        <p:attrNameLst>
                                          <p:attrName>style.visibility</p:attrName>
                                        </p:attrNameLst>
                                      </p:cBhvr>
                                      <p:to>
                                        <p:strVal val="visible"/>
                                      </p:to>
                                    </p:set>
                                    <p:animEffect transition="in" filter="fade">
                                      <p:cBhvr>
                                        <p:cTn id="12" dur="1000"/>
                                        <p:tgtEl>
                                          <p:spTgt spid="54989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9894">
                                            <p:txEl>
                                              <p:pRg st="5" end="5"/>
                                            </p:txEl>
                                          </p:spTgt>
                                        </p:tgtEl>
                                        <p:attrNameLst>
                                          <p:attrName>style.visibility</p:attrName>
                                        </p:attrNameLst>
                                      </p:cBhvr>
                                      <p:to>
                                        <p:strVal val="visible"/>
                                      </p:to>
                                    </p:set>
                                    <p:animEffect transition="in" filter="fade">
                                      <p:cBhvr>
                                        <p:cTn id="17" dur="1000"/>
                                        <p:tgtEl>
                                          <p:spTgt spid="5498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1" name="Rectangle 2"/>
          <p:cNvSpPr>
            <a:spLocks noGrp="1" noChangeArrowheads="1"/>
          </p:cNvSpPr>
          <p:nvPr>
            <p:ph type="title"/>
          </p:nvPr>
        </p:nvSpPr>
        <p:spPr/>
        <p:txBody>
          <a:bodyPr vert="horz" lIns="0" tIns="0" rIns="0" bIns="0" rtlCol="0" anchor="ctr">
            <a:noAutofit/>
          </a:bodyPr>
          <a:lstStyle/>
          <a:p>
            <a:r>
              <a:rPr lang="de-DE" dirty="0"/>
              <a:t>Finden von Kollaborationen</a:t>
            </a:r>
          </a:p>
        </p:txBody>
      </p:sp>
      <p:sp>
        <p:nvSpPr>
          <p:cNvPr id="551942" name="Rectangle 3"/>
          <p:cNvSpPr>
            <a:spLocks noGrp="1" noChangeArrowheads="1"/>
          </p:cNvSpPr>
          <p:nvPr>
            <p:ph idx="1"/>
          </p:nvPr>
        </p:nvSpPr>
        <p:spPr/>
        <p:txBody>
          <a:bodyPr vert="horz" lIns="0" tIns="0" rIns="0" bIns="0" rtlCol="0">
            <a:normAutofit/>
          </a:bodyPr>
          <a:lstStyle/>
          <a:p>
            <a:pPr marL="533400" indent="-533400">
              <a:lnSpc>
                <a:spcPct val="90000"/>
              </a:lnSpc>
              <a:buNone/>
            </a:pPr>
            <a:r>
              <a:rPr lang="de-DE" sz="2000" b="1" i="1" dirty="0"/>
              <a:t>Für jede Verantwortlichkeit:</a:t>
            </a:r>
            <a:endParaRPr lang="de-DE" sz="2000" dirty="0"/>
          </a:p>
          <a:p>
            <a:pPr marL="914400" lvl="1" indent="-457200">
              <a:lnSpc>
                <a:spcPct val="90000"/>
              </a:lnSpc>
              <a:buFont typeface="Times" pitchFamily="18" charset="0"/>
              <a:buAutoNum type="arabicPeriod"/>
            </a:pPr>
            <a:r>
              <a:rPr lang="de-DE" sz="2000" dirty="0"/>
              <a:t>Kann die Klasse die Verantwortlichkeit </a:t>
            </a:r>
            <a:r>
              <a:rPr lang="de-DE" sz="2000" i="1" dirty="0">
                <a:solidFill>
                  <a:srgbClr val="7F0101"/>
                </a:solidFill>
              </a:rPr>
              <a:t> selbstständig erfüllen?</a:t>
            </a:r>
            <a:r>
              <a:rPr lang="de-DE" sz="2000" dirty="0"/>
              <a:t> </a:t>
            </a:r>
            <a:endParaRPr lang="de-DE" sz="2000" i="1" dirty="0">
              <a:solidFill>
                <a:srgbClr val="7F0101"/>
              </a:solidFill>
            </a:endParaRPr>
          </a:p>
          <a:p>
            <a:pPr marL="914400" lvl="1" indent="-457200">
              <a:lnSpc>
                <a:spcPct val="90000"/>
              </a:lnSpc>
              <a:buFont typeface="Times" pitchFamily="18" charset="0"/>
              <a:buAutoNum type="arabicPeriod"/>
            </a:pPr>
            <a:r>
              <a:rPr lang="de-DE" sz="2000" dirty="0"/>
              <a:t>Falls nicht, </a:t>
            </a:r>
            <a:r>
              <a:rPr lang="de-DE" sz="2000" i="1" dirty="0">
                <a:solidFill>
                  <a:srgbClr val="7F0101"/>
                </a:solidFill>
              </a:rPr>
              <a:t>was benötigt es</a:t>
            </a:r>
            <a:r>
              <a:rPr lang="de-DE" sz="2000" dirty="0"/>
              <a:t>, und von welcher anderen Klasse kann es dies erhalten?</a:t>
            </a:r>
          </a:p>
          <a:p>
            <a:pPr marL="533400" indent="-533400">
              <a:lnSpc>
                <a:spcPct val="90000"/>
              </a:lnSpc>
            </a:pPr>
            <a:endParaRPr lang="de-DE" sz="2000" dirty="0"/>
          </a:p>
          <a:p>
            <a:pPr marL="533400" indent="-533400">
              <a:lnSpc>
                <a:spcPct val="90000"/>
              </a:lnSpc>
              <a:buNone/>
            </a:pPr>
            <a:r>
              <a:rPr lang="de-DE" sz="2000" b="1" i="1" dirty="0"/>
              <a:t>Für jede Klasse:</a:t>
            </a:r>
            <a:endParaRPr lang="de-DE" sz="2000" dirty="0"/>
          </a:p>
          <a:p>
            <a:pPr marL="914400" lvl="1" indent="-457200">
              <a:lnSpc>
                <a:spcPct val="90000"/>
              </a:lnSpc>
              <a:buFont typeface="Times" pitchFamily="18" charset="0"/>
              <a:buAutoNum type="arabicPeriod"/>
            </a:pPr>
            <a:r>
              <a:rPr lang="de-DE" sz="2000" dirty="0"/>
              <a:t>Was </a:t>
            </a:r>
            <a:r>
              <a:rPr lang="de-DE" sz="2000" i="1" dirty="0">
                <a:solidFill>
                  <a:srgbClr val="7F0101"/>
                </a:solidFill>
              </a:rPr>
              <a:t>weiß </a:t>
            </a:r>
            <a:r>
              <a:rPr lang="de-DE" sz="2000" dirty="0"/>
              <a:t>diese Klasse?</a:t>
            </a:r>
          </a:p>
          <a:p>
            <a:pPr marL="914400" lvl="1" indent="-457200">
              <a:lnSpc>
                <a:spcPct val="90000"/>
              </a:lnSpc>
              <a:buFont typeface="Times" pitchFamily="18" charset="0"/>
              <a:buAutoNum type="arabicPeriod"/>
            </a:pPr>
            <a:r>
              <a:rPr lang="de-DE" sz="2000" dirty="0"/>
              <a:t>Welche </a:t>
            </a:r>
            <a:r>
              <a:rPr lang="de-DE" sz="2000" i="1" dirty="0">
                <a:solidFill>
                  <a:srgbClr val="7F0101"/>
                </a:solidFill>
              </a:rPr>
              <a:t>anderen Klassen</a:t>
            </a:r>
            <a:r>
              <a:rPr lang="de-DE" sz="2000" dirty="0"/>
              <a:t> benötigen ihre Informationen oder Ergebnisse? Prüfe auf Kollaborationen.</a:t>
            </a:r>
          </a:p>
          <a:p>
            <a:pPr marL="914400" lvl="1" indent="-457200">
              <a:lnSpc>
                <a:spcPct val="90000"/>
              </a:lnSpc>
              <a:buFont typeface="Times" pitchFamily="18" charset="0"/>
              <a:buAutoNum type="arabicPeriod"/>
            </a:pPr>
            <a:r>
              <a:rPr lang="de-DE" sz="2000" dirty="0"/>
              <a:t>Klassen, die </a:t>
            </a:r>
            <a:r>
              <a:rPr lang="de-DE" sz="2000" i="1" dirty="0">
                <a:solidFill>
                  <a:srgbClr val="7F0101"/>
                </a:solidFill>
              </a:rPr>
              <a:t>nicht </a:t>
            </a:r>
            <a:r>
              <a:rPr lang="de-DE" sz="2000" dirty="0"/>
              <a:t>mit anderen </a:t>
            </a:r>
            <a:r>
              <a:rPr lang="de-DE" sz="2000" i="1" dirty="0">
                <a:solidFill>
                  <a:srgbClr val="7F0101"/>
                </a:solidFill>
              </a:rPr>
              <a:t>interagieren</a:t>
            </a:r>
            <a:r>
              <a:rPr lang="de-DE" sz="2000" dirty="0"/>
              <a:t>, sollten </a:t>
            </a:r>
            <a:r>
              <a:rPr lang="de-DE" sz="2000" i="1" dirty="0">
                <a:solidFill>
                  <a:srgbClr val="7F0101"/>
                </a:solidFill>
              </a:rPr>
              <a:t>aussortiert </a:t>
            </a:r>
            <a:r>
              <a:rPr lang="de-DE" sz="2000" dirty="0"/>
              <a:t>werden. (Sorgfältig prüfen!)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37</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1942">
                                            <p:txEl>
                                              <p:pRg st="4" end="4"/>
                                            </p:txEl>
                                          </p:spTgt>
                                        </p:tgtEl>
                                        <p:attrNameLst>
                                          <p:attrName>style.visibility</p:attrName>
                                        </p:attrNameLst>
                                      </p:cBhvr>
                                      <p:to>
                                        <p:strVal val="visible"/>
                                      </p:to>
                                    </p:set>
                                    <p:animEffect transition="in" filter="fade">
                                      <p:cBhvr>
                                        <p:cTn id="7" dur="1000"/>
                                        <p:tgtEl>
                                          <p:spTgt spid="55194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51942">
                                            <p:txEl>
                                              <p:pRg st="5" end="5"/>
                                            </p:txEl>
                                          </p:spTgt>
                                        </p:tgtEl>
                                        <p:attrNameLst>
                                          <p:attrName>style.visibility</p:attrName>
                                        </p:attrNameLst>
                                      </p:cBhvr>
                                      <p:to>
                                        <p:strVal val="visible"/>
                                      </p:to>
                                    </p:set>
                                    <p:animEffect transition="in" filter="fade">
                                      <p:cBhvr>
                                        <p:cTn id="10" dur="1000"/>
                                        <p:tgtEl>
                                          <p:spTgt spid="551942">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51942">
                                            <p:txEl>
                                              <p:pRg st="6" end="6"/>
                                            </p:txEl>
                                          </p:spTgt>
                                        </p:tgtEl>
                                        <p:attrNameLst>
                                          <p:attrName>style.visibility</p:attrName>
                                        </p:attrNameLst>
                                      </p:cBhvr>
                                      <p:to>
                                        <p:strVal val="visible"/>
                                      </p:to>
                                    </p:set>
                                    <p:animEffect transition="in" filter="fade">
                                      <p:cBhvr>
                                        <p:cTn id="13" dur="1000"/>
                                        <p:tgtEl>
                                          <p:spTgt spid="551942">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51942">
                                            <p:txEl>
                                              <p:pRg st="7" end="7"/>
                                            </p:txEl>
                                          </p:spTgt>
                                        </p:tgtEl>
                                        <p:attrNameLst>
                                          <p:attrName>style.visibility</p:attrName>
                                        </p:attrNameLst>
                                      </p:cBhvr>
                                      <p:to>
                                        <p:strVal val="visible"/>
                                      </p:to>
                                    </p:set>
                                    <p:animEffect transition="in" filter="fade">
                                      <p:cBhvr>
                                        <p:cTn id="16" dur="1000"/>
                                        <p:tgtEl>
                                          <p:spTgt spid="55194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9" name="Rectangle 2"/>
          <p:cNvSpPr>
            <a:spLocks noGrp="1" noChangeArrowheads="1"/>
          </p:cNvSpPr>
          <p:nvPr>
            <p:ph type="title"/>
          </p:nvPr>
        </p:nvSpPr>
        <p:spPr/>
        <p:txBody>
          <a:bodyPr vert="horz" lIns="0" tIns="0" rIns="0" bIns="0" rtlCol="0" anchor="ctr">
            <a:noAutofit/>
          </a:bodyPr>
          <a:lstStyle/>
          <a:p>
            <a:r>
              <a:rPr lang="de-DE" dirty="0"/>
              <a:t>Auflistung der Kollaborationen</a:t>
            </a:r>
          </a:p>
        </p:txBody>
      </p:sp>
      <p:sp>
        <p:nvSpPr>
          <p:cNvPr id="3" name="Foliennummernplatzhalter 2"/>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38</a:t>
            </a:fld>
            <a:endParaRPr lang="de-DE">
              <a:solidFill>
                <a:prstClr val="black">
                  <a:tint val="75000"/>
                </a:prstClr>
              </a:solidFill>
            </a:endParaRPr>
          </a:p>
        </p:txBody>
      </p:sp>
      <p:graphicFrame>
        <p:nvGraphicFramePr>
          <p:cNvPr id="615427" name="Group 3"/>
          <p:cNvGraphicFramePr>
            <a:graphicFrameLocks noGrp="1"/>
          </p:cNvGraphicFramePr>
          <p:nvPr>
            <p:extLst>
              <p:ext uri="{D42A27DB-BD31-4B8C-83A1-F6EECF244321}">
                <p14:modId xmlns:p14="http://schemas.microsoft.com/office/powerpoint/2010/main" val="1830314629"/>
              </p:ext>
            </p:extLst>
          </p:nvPr>
        </p:nvGraphicFramePr>
        <p:xfrm>
          <a:off x="2066926" y="1654175"/>
          <a:ext cx="8061325" cy="4724402"/>
        </p:xfrm>
        <a:graphic>
          <a:graphicData uri="http://schemas.openxmlformats.org/drawingml/2006/table">
            <a:tbl>
              <a:tblPr/>
              <a:tblGrid>
                <a:gridCol w="4900613">
                  <a:extLst>
                    <a:ext uri="{9D8B030D-6E8A-4147-A177-3AD203B41FA5}">
                      <a16:colId xmlns:a16="http://schemas.microsoft.com/office/drawing/2014/main" val="20000"/>
                    </a:ext>
                  </a:extLst>
                </a:gridCol>
                <a:gridCol w="3160712">
                  <a:extLst>
                    <a:ext uri="{9D8B030D-6E8A-4147-A177-3AD203B41FA5}">
                      <a16:colId xmlns:a16="http://schemas.microsoft.com/office/drawing/2014/main" val="20001"/>
                    </a:ext>
                  </a:extLst>
                </a:gridCol>
              </a:tblGrid>
              <a:tr h="944563">
                <a:tc gridSpan="2">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de-DE" sz="2400" b="1" i="0" u="none" strike="noStrike" cap="none" normalizeH="0" baseline="0" noProof="0" dirty="0">
                          <a:ln>
                            <a:noFill/>
                          </a:ln>
                          <a:solidFill>
                            <a:schemeClr val="tx1"/>
                          </a:solidFill>
                          <a:effectLst/>
                          <a:latin typeface="Arial" charset="0"/>
                          <a:cs typeface="Arial" charset="0"/>
                        </a:rPr>
                        <a:t>Drawing</a:t>
                      </a: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28575" cap="flat" cmpd="sng" algn="ctr">
                      <a:solidFill>
                        <a:srgbClr val="00027F"/>
                      </a:solidFill>
                      <a:prstDash val="solid"/>
                      <a:round/>
                      <a:headEnd type="none" w="med" len="med"/>
                      <a:tailEnd type="none" w="med" len="med"/>
                    </a:lnL>
                    <a:lnR w="28575" cap="flat" cmpd="sng" algn="ctr">
                      <a:solidFill>
                        <a:srgbClr val="00027F"/>
                      </a:solidFill>
                      <a:prstDash val="solid"/>
                      <a:round/>
                      <a:headEnd type="none" w="med" len="med"/>
                      <a:tailEnd type="none" w="med" len="med"/>
                    </a:lnR>
                    <a:lnT w="28575"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hMerge="1">
                  <a:txBody>
                    <a:bodyPr/>
                    <a:lstStyle/>
                    <a:p>
                      <a:endParaRPr lang="de-DE"/>
                    </a:p>
                  </a:txBody>
                  <a:tcPr/>
                </a:tc>
                <a:extLst>
                  <a:ext uri="{0D108BD9-81ED-4DB2-BD59-A6C34878D82A}">
                    <a16:rowId xmlns:a16="http://schemas.microsoft.com/office/drawing/2014/main" val="10000"/>
                  </a:ext>
                </a:extLst>
              </a:tr>
              <a:tr h="944563">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de-DE" sz="2000" b="0" i="0" u="none" strike="noStrike" cap="none" normalizeH="0" baseline="0" noProof="0" dirty="0">
                          <a:ln>
                            <a:noFill/>
                          </a:ln>
                          <a:solidFill>
                            <a:schemeClr val="tx1"/>
                          </a:solidFill>
                          <a:effectLst/>
                          <a:latin typeface="Arial" charset="0"/>
                          <a:cs typeface="Arial" charset="0"/>
                        </a:rPr>
                        <a:t>Weiß, welche Elemente es verwaltet</a:t>
                      </a:r>
                    </a:p>
                  </a:txBody>
                  <a:tcPr horzOverflow="overflow">
                    <a:lnL w="28575" cap="flat" cmpd="sng" algn="ctr">
                      <a:solidFill>
                        <a:srgbClr val="00027F"/>
                      </a:solidFill>
                      <a:prstDash val="solid"/>
                      <a:round/>
                      <a:headEnd type="none" w="med" len="med"/>
                      <a:tailEnd type="none" w="med" len="med"/>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12700" cap="flat" cmpd="sng" algn="ctr">
                      <a:solidFill>
                        <a:srgbClr val="00027F"/>
                      </a:solidFill>
                      <a:prstDash val="solid"/>
                      <a:round/>
                      <a:headEnd type="none" w="med" len="med"/>
                      <a:tailEnd type="none" w="med" len="med"/>
                    </a:lnL>
                    <a:lnR w="28575"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6150">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de-DE" sz="2000" b="0" i="0" u="none" strike="noStrike" cap="none" normalizeH="0" baseline="0" noProof="0" dirty="0">
                          <a:ln>
                            <a:noFill/>
                          </a:ln>
                          <a:solidFill>
                            <a:schemeClr val="tx1"/>
                          </a:solidFill>
                          <a:effectLst/>
                          <a:latin typeface="Arial" charset="0"/>
                          <a:cs typeface="Arial" charset="0"/>
                        </a:rPr>
                        <a:t>Verwaltet Reihenfolge der Elemente</a:t>
                      </a:r>
                    </a:p>
                  </a:txBody>
                  <a:tcPr horzOverflow="overflow">
                    <a:lnL w="28575" cap="flat" cmpd="sng" algn="ctr">
                      <a:solidFill>
                        <a:srgbClr val="00027F"/>
                      </a:solidFill>
                      <a:prstDash val="solid"/>
                      <a:round/>
                      <a:headEnd type="none" w="med" len="med"/>
                      <a:tailEnd type="none" w="med" len="med"/>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de-DE" sz="2000" b="0" i="0" u="none" strike="noStrike" cap="none" normalizeH="0" baseline="0" noProof="0" dirty="0">
                          <a:ln>
                            <a:noFill/>
                          </a:ln>
                          <a:solidFill>
                            <a:schemeClr val="tx1"/>
                          </a:solidFill>
                          <a:effectLst/>
                          <a:latin typeface="Arial" charset="0"/>
                          <a:cs typeface="Arial" charset="0"/>
                        </a:rPr>
                        <a:t>Drawing Element</a:t>
                      </a:r>
                    </a:p>
                  </a:txBody>
                  <a:tcPr horzOverflow="overflow">
                    <a:lnL w="12700" cap="flat" cmpd="sng" algn="ctr">
                      <a:solidFill>
                        <a:srgbClr val="00027F"/>
                      </a:solidFill>
                      <a:prstDash val="solid"/>
                      <a:round/>
                      <a:headEnd type="none" w="med" len="med"/>
                      <a:tailEnd type="none" w="med" len="med"/>
                    </a:lnL>
                    <a:lnR w="28575"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4563">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28575" cap="flat" cmpd="sng" algn="ctr">
                      <a:solidFill>
                        <a:srgbClr val="00027F"/>
                      </a:solidFill>
                      <a:prstDash val="solid"/>
                      <a:round/>
                      <a:headEnd type="none" w="med" len="med"/>
                      <a:tailEnd type="none" w="med" len="med"/>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12700" cap="flat" cmpd="sng" algn="ctr">
                      <a:solidFill>
                        <a:srgbClr val="00027F"/>
                      </a:solidFill>
                      <a:prstDash val="solid"/>
                      <a:round/>
                      <a:headEnd type="none" w="med" len="med"/>
                      <a:tailEnd type="none" w="med" len="med"/>
                    </a:lnL>
                    <a:lnR w="28575"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44563">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28575" cap="flat" cmpd="sng" algn="ctr">
                      <a:solidFill>
                        <a:srgbClr val="00027F"/>
                      </a:solidFill>
                      <a:prstDash val="solid"/>
                      <a:round/>
                      <a:headEnd type="none" w="med" len="med"/>
                      <a:tailEnd type="none" w="med" len="med"/>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28575"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endParaRPr kumimoji="0" lang="de-DE" sz="2000" b="0" i="0" u="none" strike="noStrike" cap="none" normalizeH="0" baseline="0" noProof="0" dirty="0">
                        <a:ln>
                          <a:noFill/>
                        </a:ln>
                        <a:solidFill>
                          <a:schemeClr val="tx1"/>
                        </a:solidFill>
                        <a:effectLst/>
                        <a:latin typeface="Arial" charset="0"/>
                        <a:cs typeface="Arial" charset="0"/>
                      </a:endParaRPr>
                    </a:p>
                  </a:txBody>
                  <a:tcPr horzOverflow="overflow">
                    <a:lnL w="12700" cap="flat" cmpd="sng" algn="ctr">
                      <a:solidFill>
                        <a:srgbClr val="00027F"/>
                      </a:solidFill>
                      <a:prstDash val="solid"/>
                      <a:round/>
                      <a:headEnd type="none" w="med" len="med"/>
                      <a:tailEnd type="none" w="med" len="med"/>
                    </a:lnL>
                    <a:lnR w="28575"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28575"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8" y="1916113"/>
            <a:ext cx="7999754" cy="1569660"/>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Wie finde ich </a:t>
            </a:r>
          </a:p>
          <a:p>
            <a:pPr defTabSz="914400" fontAlgn="auto">
              <a:lnSpc>
                <a:spcPct val="100000"/>
              </a:lnSpc>
              <a:spcBef>
                <a:spcPts val="0"/>
              </a:spcBef>
              <a:spcAft>
                <a:spcPts val="0"/>
              </a:spcAft>
              <a:buClrTx/>
              <a:buSzTx/>
            </a:pPr>
            <a:r>
              <a:rPr lang="de-DE" sz="4800" b="0" dirty="0">
                <a:solidFill>
                  <a:prstClr val="white"/>
                </a:solidFill>
                <a:latin typeface="Calibri" pitchFamily="34" charset="0"/>
              </a:rPr>
              <a:t>		Vererbungshierarchien?</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39</a:t>
            </a:fld>
            <a:endParaRPr lang="de-DE">
              <a:solidFill>
                <a:prstClr val="black">
                  <a:tint val="75000"/>
                </a:prstClr>
              </a:solidFill>
            </a:endParaRPr>
          </a:p>
        </p:txBody>
      </p:sp>
      <p:pic>
        <p:nvPicPr>
          <p:cNvPr id="6146" name="Picture 2" descr="http://memyak.com/img/hierarch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231" y="4077072"/>
            <a:ext cx="2762250" cy="1905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222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6" name="Rectangle 4"/>
          <p:cNvSpPr>
            <a:spLocks noGrp="1" noChangeArrowheads="1"/>
          </p:cNvSpPr>
          <p:nvPr>
            <p:ph type="title"/>
          </p:nvPr>
        </p:nvSpPr>
        <p:spPr/>
        <p:txBody>
          <a:bodyPr vert="horz" lIns="0" tIns="0" rIns="0" bIns="0" rtlCol="0" anchor="ctr">
            <a:noAutofit/>
          </a:bodyPr>
          <a:lstStyle/>
          <a:p>
            <a:r>
              <a:rPr lang="en-US" dirty="0" err="1"/>
              <a:t>Warum</a:t>
            </a:r>
            <a:r>
              <a:rPr lang="en-US" dirty="0"/>
              <a:t> Responsibility-Driven Design?</a:t>
            </a:r>
          </a:p>
        </p:txBody>
      </p:sp>
      <p:sp>
        <p:nvSpPr>
          <p:cNvPr id="486405" name="Rectangle 2"/>
          <p:cNvSpPr>
            <a:spLocks noGrp="1" noChangeArrowheads="1"/>
          </p:cNvSpPr>
          <p:nvPr>
            <p:ph idx="1"/>
          </p:nvPr>
        </p:nvSpPr>
        <p:spPr/>
        <p:txBody>
          <a:bodyPr vert="horz" lIns="0" tIns="0" rIns="0" bIns="0" rtlCol="0">
            <a:normAutofit/>
          </a:bodyPr>
          <a:lstStyle/>
          <a:p>
            <a:pPr marL="419100" indent="-419100">
              <a:lnSpc>
                <a:spcPct val="90000"/>
              </a:lnSpc>
              <a:buNone/>
            </a:pPr>
            <a:r>
              <a:rPr lang="de-DE" b="1" i="1" dirty="0"/>
              <a:t>Ansatz: Funktionale Dekomposition</a:t>
            </a:r>
          </a:p>
          <a:p>
            <a:pPr marL="419100" indent="-419100">
              <a:spcBef>
                <a:spcPct val="0"/>
              </a:spcBef>
              <a:buNone/>
            </a:pPr>
            <a:endParaRPr lang="de-DE" sz="2800" i="1" dirty="0">
              <a:solidFill>
                <a:srgbClr val="3A027F"/>
              </a:solidFill>
            </a:endParaRPr>
          </a:p>
          <a:p>
            <a:pPr marL="419100" indent="-419100">
              <a:lnSpc>
                <a:spcPct val="90000"/>
              </a:lnSpc>
              <a:buNone/>
            </a:pPr>
            <a:endParaRPr lang="de-DE" dirty="0"/>
          </a:p>
          <a:p>
            <a:pPr marL="419100" indent="-419100">
              <a:lnSpc>
                <a:spcPct val="90000"/>
              </a:lnSpc>
              <a:buNone/>
            </a:pPr>
            <a:endParaRPr lang="de-DE" dirty="0"/>
          </a:p>
          <a:p>
            <a:pPr marL="419100" indent="-419100">
              <a:lnSpc>
                <a:spcPct val="90000"/>
              </a:lnSpc>
            </a:pPr>
            <a:endParaRPr lang="de-DE" dirty="0"/>
          </a:p>
          <a:p>
            <a:pPr marL="838200" lvl="1" indent="-381000">
              <a:lnSpc>
                <a:spcPct val="90000"/>
              </a:lnSpc>
            </a:pPr>
            <a:r>
              <a:rPr lang="de-DE" dirty="0"/>
              <a:t>Gut, bei stabilen </a:t>
            </a:r>
            <a:r>
              <a:rPr lang="de-DE" dirty="0" err="1"/>
              <a:t>Requirements</a:t>
            </a:r>
            <a:r>
              <a:rPr lang="de-DE" dirty="0"/>
              <a:t> und einer monolithischen Funktion</a:t>
            </a:r>
          </a:p>
          <a:p>
            <a:pPr marL="419100" indent="-419100">
              <a:lnSpc>
                <a:spcPct val="90000"/>
              </a:lnSpc>
              <a:buNone/>
            </a:pPr>
            <a:r>
              <a:rPr lang="de-DE" i="1" dirty="0">
                <a:solidFill>
                  <a:srgbClr val="7F0101"/>
                </a:solidFill>
              </a:rPr>
              <a:t>Aber:</a:t>
            </a:r>
            <a:endParaRPr lang="de-DE" dirty="0"/>
          </a:p>
          <a:p>
            <a:pPr marL="838200" lvl="1" indent="-381000">
              <a:lnSpc>
                <a:spcPct val="90000"/>
              </a:lnSpc>
            </a:pPr>
            <a:r>
              <a:rPr lang="de-DE" dirty="0" smtClean="0"/>
              <a:t>Naiv: </a:t>
            </a:r>
            <a:r>
              <a:rPr lang="de-DE" dirty="0"/>
              <a:t>Moderne Systems verfügen über mehr als eine Funktion</a:t>
            </a:r>
          </a:p>
          <a:p>
            <a:pPr marL="838200" lvl="1" indent="-381000">
              <a:lnSpc>
                <a:spcPct val="90000"/>
              </a:lnSpc>
            </a:pPr>
            <a:r>
              <a:rPr lang="de-DE" dirty="0"/>
              <a:t>Wartbarkeit: Systemfunktionen entwickeln sich </a:t>
            </a:r>
            <a:r>
              <a:rPr lang="de-DE" dirty="0">
                <a:sym typeface="Symbol" pitchFamily="18" charset="2"/>
              </a:rPr>
              <a:t></a:t>
            </a:r>
            <a:r>
              <a:rPr lang="de-DE" dirty="0"/>
              <a:t> </a:t>
            </a:r>
            <a:r>
              <a:rPr lang="de-DE" dirty="0" err="1"/>
              <a:t>Redesign</a:t>
            </a:r>
            <a:r>
              <a:rPr lang="de-DE" dirty="0"/>
              <a:t> betrifft gesamtes System</a:t>
            </a:r>
          </a:p>
          <a:p>
            <a:pPr marL="838200" lvl="1" indent="-381000">
              <a:lnSpc>
                <a:spcPct val="90000"/>
              </a:lnSpc>
            </a:pPr>
            <a:r>
              <a:rPr lang="de-DE" dirty="0"/>
              <a:t>Interoperabilität: Zusammenarbeit mit anderen Systemen ist kompliziert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a:t>
            </a:fld>
            <a:endParaRPr lang="de-DE">
              <a:solidFill>
                <a:prstClr val="black">
                  <a:tint val="75000"/>
                </a:prstClr>
              </a:solidFill>
            </a:endParaRPr>
          </a:p>
        </p:txBody>
      </p:sp>
      <p:sp>
        <p:nvSpPr>
          <p:cNvPr id="486407" name="Rectangle 5"/>
          <p:cNvSpPr>
            <a:spLocks noChangeArrowheads="1"/>
          </p:cNvSpPr>
          <p:nvPr/>
        </p:nvSpPr>
        <p:spPr bwMode="auto">
          <a:xfrm>
            <a:off x="3276600" y="2590800"/>
            <a:ext cx="5029200" cy="838200"/>
          </a:xfrm>
          <a:prstGeom prst="rect">
            <a:avLst/>
          </a:prstGeom>
          <a:solidFill>
            <a:srgbClr val="E1EFFA"/>
          </a:solidFill>
          <a:ln w="9525">
            <a:solidFill>
              <a:schemeClr val="tx1"/>
            </a:solidFill>
            <a:miter lim="800000"/>
            <a:headEnd/>
            <a:tailEnd/>
          </a:ln>
        </p:spPr>
        <p:txBody>
          <a:bodyPr anchor="ctr"/>
          <a:lstStyle/>
          <a:p>
            <a:pPr algn="ctr" defTabSz="914400" eaLnBrk="0" hangingPunct="0">
              <a:lnSpc>
                <a:spcPct val="100000"/>
              </a:lnSpc>
              <a:buClrTx/>
              <a:buSzTx/>
            </a:pPr>
            <a:r>
              <a:rPr lang="en-US" sz="2000" b="0" i="1" dirty="0">
                <a:solidFill>
                  <a:srgbClr val="3A027F"/>
                </a:solidFill>
                <a:latin typeface="Helvetica" pitchFamily="34" charset="0"/>
                <a:ea typeface="ＭＳ Ｐゴシック" pitchFamily="34" charset="-128"/>
              </a:rPr>
              <a:t>Decompose according to the </a:t>
            </a:r>
            <a:r>
              <a:rPr lang="en-US" sz="2000" b="0" i="1" dirty="0">
                <a:solidFill>
                  <a:srgbClr val="7F0101"/>
                </a:solidFill>
                <a:latin typeface="Helvetica" pitchFamily="34" charset="0"/>
                <a:ea typeface="ＭＳ Ｐゴシック" pitchFamily="34" charset="-128"/>
              </a:rPr>
              <a:t>functions</a:t>
            </a:r>
            <a:r>
              <a:rPr lang="en-US" sz="2000" b="0" i="1" dirty="0">
                <a:solidFill>
                  <a:srgbClr val="3A027F"/>
                </a:solidFill>
                <a:latin typeface="Helvetica" pitchFamily="34" charset="0"/>
                <a:ea typeface="ＭＳ Ｐゴシック" pitchFamily="34" charset="-128"/>
              </a:rPr>
              <a:t> a system is supposed to perform.</a:t>
            </a:r>
            <a:endParaRPr lang="en-US" sz="2400" b="0" dirty="0">
              <a:solidFill>
                <a:schemeClr val="tx1"/>
              </a:solidFill>
              <a:latin typeface="Helvetica" pitchFamily="34"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6405">
                                            <p:txEl>
                                              <p:pRg st="6" end="6"/>
                                            </p:txEl>
                                          </p:spTgt>
                                        </p:tgtEl>
                                        <p:attrNameLst>
                                          <p:attrName>style.visibility</p:attrName>
                                        </p:attrNameLst>
                                      </p:cBhvr>
                                      <p:to>
                                        <p:strVal val="visible"/>
                                      </p:to>
                                    </p:set>
                                    <p:animEffect transition="in" filter="fade">
                                      <p:cBhvr>
                                        <p:cTn id="7" dur="1000"/>
                                        <p:tgtEl>
                                          <p:spTgt spid="48640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6405">
                                            <p:txEl>
                                              <p:pRg st="7" end="7"/>
                                            </p:txEl>
                                          </p:spTgt>
                                        </p:tgtEl>
                                        <p:attrNameLst>
                                          <p:attrName>style.visibility</p:attrName>
                                        </p:attrNameLst>
                                      </p:cBhvr>
                                      <p:to>
                                        <p:strVal val="visible"/>
                                      </p:to>
                                    </p:set>
                                    <p:animEffect transition="in" filter="fade">
                                      <p:cBhvr>
                                        <p:cTn id="10" dur="1000"/>
                                        <p:tgtEl>
                                          <p:spTgt spid="48640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6405">
                                            <p:txEl>
                                              <p:pRg st="8" end="8"/>
                                            </p:txEl>
                                          </p:spTgt>
                                        </p:tgtEl>
                                        <p:attrNameLst>
                                          <p:attrName>style.visibility</p:attrName>
                                        </p:attrNameLst>
                                      </p:cBhvr>
                                      <p:to>
                                        <p:strVal val="visible"/>
                                      </p:to>
                                    </p:set>
                                    <p:animEffect transition="in" filter="fade">
                                      <p:cBhvr>
                                        <p:cTn id="13" dur="1000"/>
                                        <p:tgtEl>
                                          <p:spTgt spid="48640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6405">
                                            <p:txEl>
                                              <p:pRg st="9" end="9"/>
                                            </p:txEl>
                                          </p:spTgt>
                                        </p:tgtEl>
                                        <p:attrNameLst>
                                          <p:attrName>style.visibility</p:attrName>
                                        </p:attrNameLst>
                                      </p:cBhvr>
                                      <p:to>
                                        <p:strVal val="visible"/>
                                      </p:to>
                                    </p:set>
                                    <p:animEffect transition="in" filter="fade">
                                      <p:cBhvr>
                                        <p:cTn id="16" dur="1000"/>
                                        <p:tgtEl>
                                          <p:spTgt spid="48640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5" name="Rectangle 2"/>
          <p:cNvSpPr>
            <a:spLocks noGrp="1" noChangeArrowheads="1"/>
          </p:cNvSpPr>
          <p:nvPr>
            <p:ph type="title"/>
          </p:nvPr>
        </p:nvSpPr>
        <p:spPr/>
        <p:txBody>
          <a:bodyPr vert="horz" lIns="0" tIns="0" rIns="0" bIns="0" rtlCol="0" anchor="ctr">
            <a:noAutofit/>
          </a:bodyPr>
          <a:lstStyle/>
          <a:p>
            <a:r>
              <a:rPr lang="de-DE" dirty="0"/>
              <a:t>Finden von Abstrakten Klassen</a:t>
            </a:r>
          </a:p>
        </p:txBody>
      </p:sp>
      <p:sp>
        <p:nvSpPr>
          <p:cNvPr id="558086" name="Rectangle 3"/>
          <p:cNvSpPr>
            <a:spLocks noGrp="1" noChangeArrowheads="1"/>
          </p:cNvSpPr>
          <p:nvPr>
            <p:ph idx="1"/>
          </p:nvPr>
        </p:nvSpPr>
        <p:spPr>
          <a:xfrm>
            <a:off x="1981200" y="1829916"/>
            <a:ext cx="8651304" cy="5127476"/>
          </a:xfrm>
        </p:spPr>
        <p:txBody>
          <a:bodyPr vert="horz" lIns="0" tIns="0" rIns="0" bIns="0" rtlCol="0">
            <a:normAutofit/>
          </a:bodyPr>
          <a:lstStyle/>
          <a:p>
            <a:pPr>
              <a:lnSpc>
                <a:spcPct val="90000"/>
              </a:lnSpc>
            </a:pPr>
            <a:r>
              <a:rPr lang="de-DE" sz="2000" dirty="0"/>
              <a:t>Gruppiere verwandte Klassen mit gemeinsamen Attributen</a:t>
            </a:r>
          </a:p>
          <a:p>
            <a:pPr>
              <a:lnSpc>
                <a:spcPct val="90000"/>
              </a:lnSpc>
            </a:pPr>
            <a:r>
              <a:rPr lang="de-DE" sz="2000" dirty="0"/>
              <a:t>Führe abstrakte Oberklassen ein, die diese Gruppe repräsentieren</a:t>
            </a:r>
          </a:p>
          <a:p>
            <a:pPr>
              <a:lnSpc>
                <a:spcPct val="90000"/>
              </a:lnSpc>
            </a:pPr>
            <a:r>
              <a:rPr lang="de-DE" sz="2000" dirty="0"/>
              <a:t>“Kategorien” sind gute Kandidaten für abstrakte Klassen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40</a:t>
            </a:fld>
            <a:endParaRPr lang="de-DE">
              <a:solidFill>
                <a:prstClr val="black">
                  <a:tint val="75000"/>
                </a:prstClr>
              </a:solidFill>
            </a:endParaRPr>
          </a:p>
        </p:txBody>
      </p:sp>
      <p:pic>
        <p:nvPicPr>
          <p:cNvPr id="5580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978944"/>
            <a:ext cx="5791200"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8088" name="Rectangle 5"/>
          <p:cNvSpPr>
            <a:spLocks noChangeArrowheads="1"/>
          </p:cNvSpPr>
          <p:nvPr/>
        </p:nvSpPr>
        <p:spPr bwMode="auto">
          <a:xfrm>
            <a:off x="2133601" y="1484785"/>
            <a:ext cx="79597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914400">
              <a:lnSpc>
                <a:spcPct val="90000"/>
              </a:lnSpc>
              <a:spcBef>
                <a:spcPct val="20000"/>
              </a:spcBef>
              <a:buClr>
                <a:schemeClr val="hlink"/>
              </a:buClr>
              <a:buSzPct val="85000"/>
            </a:pPr>
            <a:r>
              <a:rPr lang="en-US" i="1" dirty="0">
                <a:solidFill>
                  <a:srgbClr val="0A017F"/>
                </a:solidFill>
                <a:latin typeface="Helvetica" pitchFamily="34" charset="0"/>
                <a:ea typeface="ＭＳ Ｐゴシック" pitchFamily="34" charset="-128"/>
              </a:rPr>
              <a:t>Abstract classes factor out common behavior shared by other classes</a:t>
            </a:r>
          </a:p>
        </p:txBody>
      </p:sp>
      <p:sp>
        <p:nvSpPr>
          <p:cNvPr id="558089" name="AutoShape 6"/>
          <p:cNvSpPr>
            <a:spLocks noChangeArrowheads="1"/>
          </p:cNvSpPr>
          <p:nvPr/>
        </p:nvSpPr>
        <p:spPr bwMode="auto">
          <a:xfrm>
            <a:off x="5735960" y="5968409"/>
            <a:ext cx="4721696" cy="685800"/>
          </a:xfrm>
          <a:prstGeom prst="foldedCorner">
            <a:avLst>
              <a:gd name="adj" fmla="val 12500"/>
            </a:avLst>
          </a:prstGeom>
          <a:solidFill>
            <a:srgbClr val="00B0F0"/>
          </a:solidFill>
          <a:ln w="9525">
            <a:solidFill>
              <a:schemeClr val="tx1"/>
            </a:solidFill>
            <a:round/>
            <a:headEnd/>
            <a:tailEnd/>
          </a:ln>
        </p:spPr>
        <p:txBody>
          <a:bodyPr anchor="ctr"/>
          <a:lstStyle/>
          <a:p>
            <a:pPr algn="ctr" defTabSz="914400">
              <a:lnSpc>
                <a:spcPct val="90000"/>
              </a:lnSpc>
              <a:spcBef>
                <a:spcPct val="20000"/>
              </a:spcBef>
              <a:buClr>
                <a:schemeClr val="hlink"/>
              </a:buClr>
              <a:buSzPct val="85000"/>
            </a:pPr>
            <a:r>
              <a:rPr lang="de-DE" b="0" i="1" dirty="0">
                <a:solidFill>
                  <a:srgbClr val="7F0101"/>
                </a:solidFill>
                <a:latin typeface="Helvetica" pitchFamily="34" charset="0"/>
                <a:ea typeface="ＭＳ Ｐゴシック" pitchFamily="34" charset="-128"/>
              </a:rPr>
              <a:t>Vorsicht vor zu voreiliger Klassifizierung! Eure Hierarchie wird evolvieren!</a:t>
            </a:r>
            <a:endParaRPr lang="de-DE" sz="2400" b="0" dirty="0">
              <a:solidFill>
                <a:schemeClr val="tx1"/>
              </a:solidFill>
              <a:latin typeface="Helvetica" pitchFamily="34" charset="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8086">
                                            <p:txEl>
                                              <p:pRg st="0" end="0"/>
                                            </p:txEl>
                                          </p:spTgt>
                                        </p:tgtEl>
                                        <p:attrNameLst>
                                          <p:attrName>style.visibility</p:attrName>
                                        </p:attrNameLst>
                                      </p:cBhvr>
                                      <p:to>
                                        <p:strVal val="visible"/>
                                      </p:to>
                                    </p:set>
                                    <p:animEffect transition="in" filter="fade">
                                      <p:cBhvr>
                                        <p:cTn id="7" dur="1000"/>
                                        <p:tgtEl>
                                          <p:spTgt spid="5580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8086">
                                            <p:txEl>
                                              <p:pRg st="1" end="1"/>
                                            </p:txEl>
                                          </p:spTgt>
                                        </p:tgtEl>
                                        <p:attrNameLst>
                                          <p:attrName>style.visibility</p:attrName>
                                        </p:attrNameLst>
                                      </p:cBhvr>
                                      <p:to>
                                        <p:strVal val="visible"/>
                                      </p:to>
                                    </p:set>
                                    <p:animEffect transition="in" filter="fade">
                                      <p:cBhvr>
                                        <p:cTn id="12" dur="1000"/>
                                        <p:tgtEl>
                                          <p:spTgt spid="5580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8086">
                                            <p:txEl>
                                              <p:pRg st="2" end="2"/>
                                            </p:txEl>
                                          </p:spTgt>
                                        </p:tgtEl>
                                        <p:attrNameLst>
                                          <p:attrName>style.visibility</p:attrName>
                                        </p:attrNameLst>
                                      </p:cBhvr>
                                      <p:to>
                                        <p:strVal val="visible"/>
                                      </p:to>
                                    </p:set>
                                    <p:animEffect transition="in" filter="fade">
                                      <p:cBhvr>
                                        <p:cTn id="17" dur="1000"/>
                                        <p:tgtEl>
                                          <p:spTgt spid="5580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8089"/>
                                        </p:tgtEl>
                                        <p:attrNameLst>
                                          <p:attrName>style.visibility</p:attrName>
                                        </p:attrNameLst>
                                      </p:cBhvr>
                                      <p:to>
                                        <p:strVal val="visible"/>
                                      </p:to>
                                    </p:set>
                                    <p:animEffect transition="in" filter="fade">
                                      <p:cBhvr>
                                        <p:cTn id="22" dur="1000"/>
                                        <p:tgtEl>
                                          <p:spTgt spid="558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6" grpId="0" build="p"/>
      <p:bldP spid="55808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3" name="Rectangle 2"/>
          <p:cNvSpPr>
            <a:spLocks noGrp="1" noChangeArrowheads="1"/>
          </p:cNvSpPr>
          <p:nvPr>
            <p:ph type="title"/>
          </p:nvPr>
        </p:nvSpPr>
        <p:spPr/>
        <p:txBody>
          <a:bodyPr vert="horz" lIns="0" tIns="0" rIns="0" bIns="0" rtlCol="0" anchor="ctr">
            <a:noAutofit/>
          </a:bodyPr>
          <a:lstStyle/>
          <a:p>
            <a:r>
              <a:rPr lang="de-DE" dirty="0"/>
              <a:t>Teilen von Verantwortlichkeiten</a:t>
            </a:r>
          </a:p>
        </p:txBody>
      </p:sp>
      <p:sp>
        <p:nvSpPr>
          <p:cNvPr id="560134" name="Rectangle 3"/>
          <p:cNvSpPr>
            <a:spLocks noGrp="1" noChangeArrowheads="1"/>
          </p:cNvSpPr>
          <p:nvPr>
            <p:ph idx="1"/>
          </p:nvPr>
        </p:nvSpPr>
        <p:spPr>
          <a:xfrm>
            <a:off x="1981200" y="1600200"/>
            <a:ext cx="5482952" cy="5127476"/>
          </a:xfrm>
        </p:spPr>
        <p:txBody>
          <a:bodyPr vert="horz" lIns="0" tIns="0" rIns="0" bIns="0" rtlCol="0">
            <a:normAutofit/>
          </a:bodyPr>
          <a:lstStyle/>
          <a:p>
            <a:pPr marL="0" indent="0">
              <a:lnSpc>
                <a:spcPct val="90000"/>
              </a:lnSpc>
              <a:buNone/>
            </a:pPr>
            <a:r>
              <a:rPr lang="de-DE" u="sng" dirty="0"/>
              <a:t>Konkreten Klassen</a:t>
            </a:r>
            <a:r>
              <a:rPr lang="de-DE" dirty="0"/>
              <a:t> kann man instanziieren und von ihnen erben.</a:t>
            </a:r>
          </a:p>
          <a:p>
            <a:pPr marL="0" indent="0">
              <a:lnSpc>
                <a:spcPct val="90000"/>
              </a:lnSpc>
              <a:buNone/>
            </a:pPr>
            <a:r>
              <a:rPr lang="de-DE" dirty="0"/>
              <a:t>Von </a:t>
            </a:r>
            <a:r>
              <a:rPr lang="de-DE" u="sng" dirty="0"/>
              <a:t>abstrakten Klassen</a:t>
            </a:r>
            <a:r>
              <a:rPr lang="de-DE" dirty="0"/>
              <a:t> kann man nur erben.</a:t>
            </a:r>
          </a:p>
          <a:p>
            <a:pPr marL="0" indent="0">
              <a:lnSpc>
                <a:spcPct val="90000"/>
              </a:lnSpc>
              <a:buNone/>
            </a:pPr>
            <a:endParaRPr lang="de-DE" dirty="0"/>
          </a:p>
          <a:p>
            <a:pPr marL="0" indent="0">
              <a:lnSpc>
                <a:spcPct val="90000"/>
              </a:lnSpc>
              <a:buNone/>
            </a:pPr>
            <a:r>
              <a:rPr lang="de-DE" i="1" dirty="0">
                <a:solidFill>
                  <a:srgbClr val="7F0101"/>
                </a:solidFill>
              </a:rPr>
              <a:t>Notiere Abstraktheit in Klassendiagrammen.</a:t>
            </a:r>
          </a:p>
          <a:p>
            <a:pPr marL="0" indent="0">
              <a:lnSpc>
                <a:spcPct val="90000"/>
              </a:lnSpc>
              <a:buNone/>
            </a:pPr>
            <a:endParaRPr lang="de-DE" dirty="0"/>
          </a:p>
          <a:p>
            <a:pPr marL="0" indent="0">
              <a:lnSpc>
                <a:spcPct val="90000"/>
              </a:lnSpc>
              <a:buNone/>
            </a:pPr>
            <a:r>
              <a:rPr lang="de-DE" i="1" dirty="0" err="1">
                <a:solidFill>
                  <a:srgbClr val="7F0101"/>
                </a:solidFill>
              </a:rPr>
              <a:t>Venn</a:t>
            </a:r>
            <a:r>
              <a:rPr lang="de-DE" i="1" dirty="0">
                <a:solidFill>
                  <a:srgbClr val="7F0101"/>
                </a:solidFill>
              </a:rPr>
              <a:t> </a:t>
            </a:r>
            <a:r>
              <a:rPr lang="de-DE" i="1" dirty="0" err="1">
                <a:solidFill>
                  <a:srgbClr val="7F0101"/>
                </a:solidFill>
              </a:rPr>
              <a:t>Diagrams</a:t>
            </a:r>
            <a:r>
              <a:rPr lang="de-DE" dirty="0"/>
              <a:t> können für die Visualisierung von geteilten Verantwortlichkeiten verwendet werden.</a:t>
            </a:r>
          </a:p>
          <a:p>
            <a:pPr marL="0" indent="0">
              <a:lnSpc>
                <a:spcPct val="90000"/>
              </a:lnSpc>
              <a:buNone/>
            </a:pPr>
            <a:r>
              <a:rPr lang="de-DE" i="1" dirty="0">
                <a:solidFill>
                  <a:srgbClr val="7F0101"/>
                </a:solidFill>
              </a:rPr>
              <a:t>(Achtung: nicht Teil von UML!)</a:t>
            </a: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41</a:t>
            </a:fld>
            <a:endParaRPr lang="de-DE">
              <a:solidFill>
                <a:prstClr val="black">
                  <a:tint val="75000"/>
                </a:prstClr>
              </a:solidFill>
            </a:endParaRPr>
          </a:p>
        </p:txBody>
      </p:sp>
      <p:pic>
        <p:nvPicPr>
          <p:cNvPr id="5601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4051" y="1772816"/>
            <a:ext cx="36560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0134">
                                            <p:txEl>
                                              <p:pRg st="3" end="3"/>
                                            </p:txEl>
                                          </p:spTgt>
                                        </p:tgtEl>
                                        <p:attrNameLst>
                                          <p:attrName>style.visibility</p:attrName>
                                        </p:attrNameLst>
                                      </p:cBhvr>
                                      <p:to>
                                        <p:strVal val="visible"/>
                                      </p:to>
                                    </p:set>
                                    <p:animEffect transition="in" filter="fade">
                                      <p:cBhvr>
                                        <p:cTn id="7" dur="1000"/>
                                        <p:tgtEl>
                                          <p:spTgt spid="56013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0134">
                                            <p:txEl>
                                              <p:pRg st="5" end="5"/>
                                            </p:txEl>
                                          </p:spTgt>
                                        </p:tgtEl>
                                        <p:attrNameLst>
                                          <p:attrName>style.visibility</p:attrName>
                                        </p:attrNameLst>
                                      </p:cBhvr>
                                      <p:to>
                                        <p:strVal val="visible"/>
                                      </p:to>
                                    </p:set>
                                    <p:animEffect transition="in" filter="fade">
                                      <p:cBhvr>
                                        <p:cTn id="12" dur="1000"/>
                                        <p:tgtEl>
                                          <p:spTgt spid="560134">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60134">
                                            <p:txEl>
                                              <p:pRg st="6" end="6"/>
                                            </p:txEl>
                                          </p:spTgt>
                                        </p:tgtEl>
                                        <p:attrNameLst>
                                          <p:attrName>style.visibility</p:attrName>
                                        </p:attrNameLst>
                                      </p:cBhvr>
                                      <p:to>
                                        <p:strVal val="visible"/>
                                      </p:to>
                                    </p:set>
                                    <p:animEffect transition="in" filter="fade">
                                      <p:cBhvr>
                                        <p:cTn id="15" dur="1000"/>
                                        <p:tgtEl>
                                          <p:spTgt spid="5601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81" name="Rectangle 2"/>
          <p:cNvSpPr>
            <a:spLocks noGrp="1" noChangeArrowheads="1"/>
          </p:cNvSpPr>
          <p:nvPr>
            <p:ph type="title"/>
          </p:nvPr>
        </p:nvSpPr>
        <p:spPr/>
        <p:txBody>
          <a:bodyPr vert="horz" lIns="0" tIns="0" rIns="0" bIns="0" rtlCol="0" anchor="ctr">
            <a:noAutofit/>
          </a:bodyPr>
          <a:lstStyle/>
          <a:p>
            <a:r>
              <a:rPr lang="de-DE" dirty="0"/>
              <a:t>Mehrfachvererbung</a:t>
            </a:r>
          </a:p>
        </p:txBody>
      </p:sp>
      <p:sp>
        <p:nvSpPr>
          <p:cNvPr id="562182" name="Rectangle 3"/>
          <p:cNvSpPr>
            <a:spLocks noGrp="1" noChangeArrowheads="1"/>
          </p:cNvSpPr>
          <p:nvPr>
            <p:ph idx="1"/>
          </p:nvPr>
        </p:nvSpPr>
        <p:spPr>
          <a:xfrm>
            <a:off x="1981200" y="1600200"/>
            <a:ext cx="4258816" cy="5127476"/>
          </a:xfrm>
        </p:spPr>
        <p:txBody>
          <a:bodyPr vert="horz" lIns="0" tIns="0" rIns="0" bIns="0" rtlCol="0">
            <a:normAutofit/>
          </a:bodyPr>
          <a:lstStyle/>
          <a:p>
            <a:pPr marL="0" indent="0">
              <a:buNone/>
            </a:pPr>
            <a:r>
              <a:rPr lang="de-DE" dirty="0"/>
              <a:t>Bestimme, ob eine Klasse </a:t>
            </a:r>
            <a:r>
              <a:rPr lang="de-DE" i="1" dirty="0">
                <a:solidFill>
                  <a:srgbClr val="7F0101"/>
                </a:solidFill>
              </a:rPr>
              <a:t>instanziiert</a:t>
            </a:r>
            <a:r>
              <a:rPr lang="de-DE" dirty="0"/>
              <a:t> wird, um zu entscheiden ob sie </a:t>
            </a:r>
            <a:r>
              <a:rPr lang="de-DE" i="1" dirty="0">
                <a:solidFill>
                  <a:srgbClr val="7F0101"/>
                </a:solidFill>
              </a:rPr>
              <a:t>abstrakt oder konkret </a:t>
            </a:r>
            <a:r>
              <a:rPr lang="de-DE" dirty="0"/>
              <a:t>ist.</a:t>
            </a:r>
          </a:p>
          <a:p>
            <a:pPr marL="0" indent="0">
              <a:buNone/>
            </a:pPr>
            <a:endParaRPr lang="de-DE" dirty="0"/>
          </a:p>
          <a:p>
            <a:pPr marL="0" indent="0">
              <a:buNone/>
            </a:pPr>
            <a:r>
              <a:rPr lang="de-DE" dirty="0"/>
              <a:t>Verantwortlichkeiten von Subklassen sind  </a:t>
            </a:r>
            <a:r>
              <a:rPr lang="de-DE" i="1" dirty="0">
                <a:solidFill>
                  <a:srgbClr val="7F0101"/>
                </a:solidFill>
              </a:rPr>
              <a:t>größer</a:t>
            </a:r>
            <a:r>
              <a:rPr lang="de-DE" dirty="0"/>
              <a:t> als diese von </a:t>
            </a:r>
            <a:r>
              <a:rPr lang="de-DE" i="1" dirty="0">
                <a:solidFill>
                  <a:srgbClr val="7F0101"/>
                </a:solidFill>
              </a:rPr>
              <a:t>Oberklassen.</a:t>
            </a:r>
            <a:endParaRPr lang="de-DE" dirty="0"/>
          </a:p>
          <a:p>
            <a:pPr marL="0" indent="0">
              <a:buNone/>
            </a:pPr>
            <a:endParaRPr lang="de-DE" dirty="0"/>
          </a:p>
          <a:p>
            <a:pPr marL="0" indent="0">
              <a:buNone/>
            </a:pPr>
            <a:r>
              <a:rPr lang="de-DE" dirty="0"/>
              <a:t>Überschneidungen repräsentieren </a:t>
            </a:r>
            <a:r>
              <a:rPr lang="de-DE" i="1" dirty="0">
                <a:solidFill>
                  <a:srgbClr val="7F0101"/>
                </a:solidFill>
              </a:rPr>
              <a:t>gemeinsame Oberklassen.</a:t>
            </a: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42</a:t>
            </a:fld>
            <a:endParaRPr lang="de-DE">
              <a:solidFill>
                <a:prstClr val="black">
                  <a:tint val="75000"/>
                </a:prstClr>
              </a:solidFill>
            </a:endParaRPr>
          </a:p>
        </p:txBody>
      </p:sp>
      <p:pic>
        <p:nvPicPr>
          <p:cNvPr id="5621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946" y="1524000"/>
            <a:ext cx="498157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9" name="Rectangle 2"/>
          <p:cNvSpPr>
            <a:spLocks noGrp="1" noChangeArrowheads="1"/>
          </p:cNvSpPr>
          <p:nvPr>
            <p:ph type="title"/>
          </p:nvPr>
        </p:nvSpPr>
        <p:spPr/>
        <p:txBody>
          <a:bodyPr vert="horz" lIns="0" tIns="0" rIns="0" bIns="0" rtlCol="0" anchor="ctr">
            <a:noAutofit/>
          </a:bodyPr>
          <a:lstStyle/>
          <a:p>
            <a:r>
              <a:rPr lang="de-DE" dirty="0"/>
              <a:t>Entwerfen von Guten Hierarchien</a:t>
            </a:r>
          </a:p>
        </p:txBody>
      </p:sp>
      <p:sp>
        <p:nvSpPr>
          <p:cNvPr id="564230" name="Rectangle 3"/>
          <p:cNvSpPr>
            <a:spLocks noGrp="1" noChangeArrowheads="1"/>
          </p:cNvSpPr>
          <p:nvPr>
            <p:ph idx="1"/>
          </p:nvPr>
        </p:nvSpPr>
        <p:spPr/>
        <p:txBody>
          <a:bodyPr vert="horz" lIns="0" tIns="0" rIns="0" bIns="0" rtlCol="0">
            <a:normAutofit/>
          </a:bodyPr>
          <a:lstStyle/>
          <a:p>
            <a:pPr marL="419100" indent="-419100">
              <a:buNone/>
            </a:pPr>
            <a:r>
              <a:rPr lang="de-DE" b="1" i="1" dirty="0"/>
              <a:t>Modelliere eine “</a:t>
            </a:r>
            <a:r>
              <a:rPr lang="de-DE" b="1" i="1" dirty="0" err="1"/>
              <a:t>kind-of</a:t>
            </a:r>
            <a:r>
              <a:rPr lang="de-DE" b="1" i="1" dirty="0"/>
              <a:t>” Hierarchie:</a:t>
            </a:r>
          </a:p>
          <a:p>
            <a:pPr marL="419100" indent="-419100"/>
            <a:r>
              <a:rPr lang="de-DE" dirty="0"/>
              <a:t>Unterklassen sollten </a:t>
            </a:r>
            <a:r>
              <a:rPr lang="de-DE" i="1" dirty="0">
                <a:solidFill>
                  <a:srgbClr val="7F0101"/>
                </a:solidFill>
              </a:rPr>
              <a:t>alle geerbten Verantwortlichkeiten unterstützen</a:t>
            </a:r>
            <a:r>
              <a:rPr lang="de-DE" dirty="0"/>
              <a:t>, und eher noch mehr</a:t>
            </a:r>
          </a:p>
          <a:p>
            <a:pPr marL="419100" indent="-419100"/>
            <a:endParaRPr lang="de-DE" dirty="0"/>
          </a:p>
          <a:p>
            <a:pPr marL="419100" indent="-419100">
              <a:buNone/>
            </a:pPr>
            <a:r>
              <a:rPr lang="de-DE" b="1" i="1" dirty="0"/>
              <a:t>Schiebe gemeinsame Verantwortlichkeiten so hoch wie möglich:</a:t>
            </a:r>
          </a:p>
          <a:p>
            <a:pPr marL="419100" indent="-419100"/>
            <a:r>
              <a:rPr lang="de-DE" dirty="0"/>
              <a:t>Klassen, die </a:t>
            </a:r>
            <a:r>
              <a:rPr lang="de-DE" i="1" dirty="0">
                <a:solidFill>
                  <a:srgbClr val="7F0101"/>
                </a:solidFill>
              </a:rPr>
              <a:t>gemeinsame Verantwortlichkeiten teilen</a:t>
            </a:r>
            <a:r>
              <a:rPr lang="de-DE" dirty="0"/>
              <a:t> sollten </a:t>
            </a:r>
            <a:r>
              <a:rPr lang="de-DE" i="1" dirty="0">
                <a:solidFill>
                  <a:srgbClr val="7F0101"/>
                </a:solidFill>
              </a:rPr>
              <a:t>von einer gemeinsamen abstrakten Superklasse erben</a:t>
            </a:r>
            <a:r>
              <a:rPr lang="de-DE" dirty="0"/>
              <a:t>; Führe fehlende Superklassen ein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43</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4230">
                                            <p:txEl>
                                              <p:pRg st="3" end="3"/>
                                            </p:txEl>
                                          </p:spTgt>
                                        </p:tgtEl>
                                        <p:attrNameLst>
                                          <p:attrName>style.visibility</p:attrName>
                                        </p:attrNameLst>
                                      </p:cBhvr>
                                      <p:to>
                                        <p:strVal val="visible"/>
                                      </p:to>
                                    </p:set>
                                    <p:animEffect transition="in" filter="fade">
                                      <p:cBhvr>
                                        <p:cTn id="7" dur="1000"/>
                                        <p:tgtEl>
                                          <p:spTgt spid="56423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4230">
                                            <p:txEl>
                                              <p:pRg st="4" end="4"/>
                                            </p:txEl>
                                          </p:spTgt>
                                        </p:tgtEl>
                                        <p:attrNameLst>
                                          <p:attrName>style.visibility</p:attrName>
                                        </p:attrNameLst>
                                      </p:cBhvr>
                                      <p:to>
                                        <p:strVal val="visible"/>
                                      </p:to>
                                    </p:set>
                                    <p:animEffect transition="in" filter="fade">
                                      <p:cBhvr>
                                        <p:cTn id="10" dur="1000"/>
                                        <p:tgtEl>
                                          <p:spTgt spid="5642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7" name="Rectangle 2"/>
          <p:cNvSpPr>
            <a:spLocks noGrp="1" noChangeArrowheads="1"/>
          </p:cNvSpPr>
          <p:nvPr>
            <p:ph type="title"/>
          </p:nvPr>
        </p:nvSpPr>
        <p:spPr/>
        <p:txBody>
          <a:bodyPr vert="horz" lIns="0" tIns="0" rIns="0" bIns="0" rtlCol="0" anchor="ctr">
            <a:noAutofit/>
          </a:bodyPr>
          <a:lstStyle/>
          <a:p>
            <a:r>
              <a:rPr lang="de-DE" dirty="0"/>
              <a:t>Entwerfen von Guten Hierarchien</a:t>
            </a:r>
            <a:r>
              <a:rPr lang="en-US" dirty="0"/>
              <a:t> …</a:t>
            </a:r>
          </a:p>
        </p:txBody>
      </p:sp>
      <p:sp>
        <p:nvSpPr>
          <p:cNvPr id="566278" name="Rectangle 3"/>
          <p:cNvSpPr>
            <a:spLocks noGrp="1" noChangeArrowheads="1"/>
          </p:cNvSpPr>
          <p:nvPr>
            <p:ph idx="1"/>
          </p:nvPr>
        </p:nvSpPr>
        <p:spPr/>
        <p:txBody>
          <a:bodyPr vert="horz" lIns="0" tIns="0" rIns="0" bIns="0" rtlCol="0">
            <a:normAutofit/>
          </a:bodyPr>
          <a:lstStyle/>
          <a:p>
            <a:pPr>
              <a:buNone/>
            </a:pPr>
            <a:r>
              <a:rPr lang="de-DE" b="1" i="1" dirty="0"/>
              <a:t>Stelle sicher, dass abstrakte Klassen nicht von konkreten Klassen erben:</a:t>
            </a:r>
          </a:p>
          <a:p>
            <a:r>
              <a:rPr lang="de-DE" dirty="0"/>
              <a:t>Eliminiere dies durch die Einführung weiterer </a:t>
            </a:r>
            <a:r>
              <a:rPr lang="de-DE" i="1" dirty="0">
                <a:solidFill>
                  <a:srgbClr val="7F0101"/>
                </a:solidFill>
              </a:rPr>
              <a:t>gemeinsamer abstrakter Superklassen</a:t>
            </a:r>
            <a:r>
              <a:rPr lang="de-DE" dirty="0"/>
              <a:t>: abstrakte Klassen sollten Verantwortlichkeiten in einem </a:t>
            </a:r>
            <a:r>
              <a:rPr lang="de-DE" dirty="0" err="1"/>
              <a:t>implemtierungsunabhängigen</a:t>
            </a:r>
            <a:r>
              <a:rPr lang="de-DE" dirty="0"/>
              <a:t> Weg unterstützen</a:t>
            </a:r>
          </a:p>
          <a:p>
            <a:endParaRPr lang="de-DE" dirty="0"/>
          </a:p>
          <a:p>
            <a:pPr>
              <a:buNone/>
            </a:pPr>
            <a:r>
              <a:rPr lang="de-DE" b="1" i="1" dirty="0"/>
              <a:t>Eliminiere Klassen, die keine neue Funktionalität hinzufügen:</a:t>
            </a:r>
          </a:p>
          <a:p>
            <a:r>
              <a:rPr lang="de-DE" dirty="0"/>
              <a:t>Klassen sollten entweder neue Verantwortlichkeiten oder eine bestimmte Implementierung von vererbten Verantwortlichkeiten hinzufügen </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44</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6278">
                                            <p:txEl>
                                              <p:pRg st="3" end="3"/>
                                            </p:txEl>
                                          </p:spTgt>
                                        </p:tgtEl>
                                        <p:attrNameLst>
                                          <p:attrName>style.visibility</p:attrName>
                                        </p:attrNameLst>
                                      </p:cBhvr>
                                      <p:to>
                                        <p:strVal val="visible"/>
                                      </p:to>
                                    </p:set>
                                    <p:animEffect transition="in" filter="fade">
                                      <p:cBhvr>
                                        <p:cTn id="7" dur="1000"/>
                                        <p:tgtEl>
                                          <p:spTgt spid="56627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66278">
                                            <p:txEl>
                                              <p:pRg st="4" end="4"/>
                                            </p:txEl>
                                          </p:spTgt>
                                        </p:tgtEl>
                                        <p:attrNameLst>
                                          <p:attrName>style.visibility</p:attrName>
                                        </p:attrNameLst>
                                      </p:cBhvr>
                                      <p:to>
                                        <p:strVal val="visible"/>
                                      </p:to>
                                    </p:set>
                                    <p:animEffect transition="in" filter="fade">
                                      <p:cBhvr>
                                        <p:cTn id="10" dur="1000"/>
                                        <p:tgtEl>
                                          <p:spTgt spid="5662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83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590801"/>
            <a:ext cx="6554788"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8326" name="AutoShape 6"/>
          <p:cNvSpPr>
            <a:spLocks noChangeArrowheads="1"/>
          </p:cNvSpPr>
          <p:nvPr/>
        </p:nvSpPr>
        <p:spPr bwMode="auto">
          <a:xfrm>
            <a:off x="4367808" y="4800600"/>
            <a:ext cx="2971800" cy="1295400"/>
          </a:xfrm>
          <a:prstGeom prst="foldedCorner">
            <a:avLst>
              <a:gd name="adj" fmla="val 12500"/>
            </a:avLst>
          </a:prstGeom>
          <a:solidFill>
            <a:srgbClr val="00B0F0"/>
          </a:solidFill>
          <a:ln w="9525">
            <a:solidFill>
              <a:schemeClr val="tx1"/>
            </a:solidFill>
            <a:round/>
            <a:headEnd/>
            <a:tailEnd/>
          </a:ln>
        </p:spPr>
        <p:txBody>
          <a:bodyPr anchor="ctr"/>
          <a:lstStyle/>
          <a:p>
            <a:pPr algn="ctr" defTabSz="914400">
              <a:lnSpc>
                <a:spcPct val="95000"/>
              </a:lnSpc>
              <a:spcBef>
                <a:spcPct val="20000"/>
              </a:spcBef>
              <a:buClr>
                <a:schemeClr val="hlink"/>
              </a:buClr>
              <a:buSzPct val="85000"/>
            </a:pPr>
            <a:r>
              <a:rPr lang="de-DE" sz="2400" b="0" dirty="0">
                <a:latin typeface="Helvetica" pitchFamily="34" charset="0"/>
                <a:ea typeface="ＭＳ Ｐゴシック" pitchFamily="34" charset="-128"/>
              </a:rPr>
              <a:t>C übernimmt </a:t>
            </a:r>
            <a:r>
              <a:rPr lang="de-DE" sz="2400" b="0" i="1" dirty="0">
                <a:solidFill>
                  <a:srgbClr val="C00000"/>
                </a:solidFill>
                <a:latin typeface="Helvetica" pitchFamily="34" charset="0"/>
                <a:ea typeface="ＭＳ Ｐゴシック" pitchFamily="34" charset="-128"/>
              </a:rPr>
              <a:t>alle</a:t>
            </a:r>
            <a:r>
              <a:rPr lang="de-DE" sz="2400" b="0" dirty="0">
                <a:latin typeface="Helvetica" pitchFamily="34" charset="0"/>
                <a:ea typeface="ＭＳ Ｐゴシック" pitchFamily="34" charset="-128"/>
              </a:rPr>
              <a:t> Verantwortlichkeiten von A und B</a:t>
            </a:r>
          </a:p>
        </p:txBody>
      </p:sp>
      <p:sp>
        <p:nvSpPr>
          <p:cNvPr id="568327" name="Rectangle 7"/>
          <p:cNvSpPr>
            <a:spLocks noGrp="1" noChangeArrowheads="1"/>
          </p:cNvSpPr>
          <p:nvPr>
            <p:ph type="title"/>
          </p:nvPr>
        </p:nvSpPr>
        <p:spPr/>
        <p:txBody>
          <a:bodyPr vert="horz" lIns="0" tIns="0" rIns="0" bIns="0" rtlCol="0" anchor="ctr">
            <a:noAutofit/>
          </a:bodyPr>
          <a:lstStyle/>
          <a:p>
            <a:r>
              <a:rPr lang="de-DE" dirty="0"/>
              <a:t>Entwerfen von Kind-</a:t>
            </a:r>
            <a:r>
              <a:rPr lang="de-DE" dirty="0" err="1"/>
              <a:t>Of</a:t>
            </a:r>
            <a:r>
              <a:rPr lang="de-DE" dirty="0"/>
              <a:t> Hierarchien</a:t>
            </a:r>
          </a:p>
        </p:txBody>
      </p:sp>
      <p:sp>
        <p:nvSpPr>
          <p:cNvPr id="568328" name="Rectangle 8"/>
          <p:cNvSpPr>
            <a:spLocks noGrp="1" noChangeArrowheads="1"/>
          </p:cNvSpPr>
          <p:nvPr>
            <p:ph idx="1"/>
          </p:nvPr>
        </p:nvSpPr>
        <p:spPr/>
        <p:txBody>
          <a:bodyPr vert="horz" lIns="0" tIns="0" rIns="0" bIns="0" rtlCol="0" anchor="t">
            <a:normAutofit/>
          </a:bodyPr>
          <a:lstStyle/>
          <a:p>
            <a:pPr marL="419100" indent="-419100">
              <a:buNone/>
            </a:pPr>
            <a:r>
              <a:rPr lang="de-DE" b="1" i="1" dirty="0"/>
              <a:t>Korrekt gebildete Verantwortlichkeiten von Unterklassen: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45</a:t>
            </a:fld>
            <a:endParaRPr lang="de-DE">
              <a:solidFill>
                <a:prstClr val="black">
                  <a:tint val="75000"/>
                </a:prstClr>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03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2814" y="1698626"/>
            <a:ext cx="4598987"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0374" name="Rectangle 2"/>
          <p:cNvSpPr>
            <a:spLocks noGrp="1" noChangeArrowheads="1"/>
          </p:cNvSpPr>
          <p:nvPr>
            <p:ph type="title"/>
          </p:nvPr>
        </p:nvSpPr>
        <p:spPr/>
        <p:txBody>
          <a:bodyPr vert="horz" lIns="0" tIns="0" rIns="0" bIns="0" rtlCol="0" anchor="ctr">
            <a:noAutofit/>
          </a:bodyPr>
          <a:lstStyle/>
          <a:p>
            <a:r>
              <a:rPr lang="de-DE" dirty="0"/>
              <a:t>Entwerfen von Kind-</a:t>
            </a:r>
            <a:r>
              <a:rPr lang="de-DE" dirty="0" err="1"/>
              <a:t>Of</a:t>
            </a:r>
            <a:r>
              <a:rPr lang="de-DE" dirty="0"/>
              <a:t> Hierarchien ...</a:t>
            </a:r>
          </a:p>
        </p:txBody>
      </p:sp>
      <p:sp>
        <p:nvSpPr>
          <p:cNvPr id="570375" name="Rectangle 3"/>
          <p:cNvSpPr>
            <a:spLocks noGrp="1" noChangeArrowheads="1"/>
          </p:cNvSpPr>
          <p:nvPr>
            <p:ph idx="1"/>
          </p:nvPr>
        </p:nvSpPr>
        <p:spPr>
          <a:xfrm>
            <a:off x="1981200" y="1600200"/>
            <a:ext cx="4474840" cy="5127476"/>
          </a:xfrm>
        </p:spPr>
        <p:txBody>
          <a:bodyPr vert="horz" lIns="0" tIns="0" rIns="0" bIns="0" rtlCol="0">
            <a:normAutofit/>
          </a:bodyPr>
          <a:lstStyle/>
          <a:p>
            <a:pPr>
              <a:lnSpc>
                <a:spcPct val="90000"/>
              </a:lnSpc>
              <a:buNone/>
            </a:pPr>
            <a:r>
              <a:rPr lang="de-DE" sz="2000" b="1" i="1" dirty="0"/>
              <a:t>Falsche Unter-Oberklassen-Beziehung</a:t>
            </a:r>
          </a:p>
          <a:p>
            <a:pPr>
              <a:lnSpc>
                <a:spcPct val="90000"/>
              </a:lnSpc>
            </a:pPr>
            <a:r>
              <a:rPr lang="de-DE" sz="2000" dirty="0"/>
              <a:t>G übernimmt nur </a:t>
            </a:r>
            <a:r>
              <a:rPr lang="de-DE" sz="2000" i="1" dirty="0">
                <a:solidFill>
                  <a:srgbClr val="7F0101"/>
                </a:solidFill>
              </a:rPr>
              <a:t>einige</a:t>
            </a:r>
            <a:r>
              <a:rPr lang="de-DE" sz="2000" dirty="0"/>
              <a:t> der Verantwortlichkeiten, welche von E geerbt wurden</a:t>
            </a:r>
          </a:p>
          <a:p>
            <a:pPr>
              <a:lnSpc>
                <a:spcPct val="90000"/>
              </a:lnSpc>
            </a:pPr>
            <a:endParaRPr lang="de-DE" sz="2000" dirty="0"/>
          </a:p>
          <a:p>
            <a:pPr>
              <a:lnSpc>
                <a:spcPct val="90000"/>
              </a:lnSpc>
              <a:buNone/>
            </a:pPr>
            <a:endParaRPr lang="de-DE" sz="2000" b="1" i="1" dirty="0"/>
          </a:p>
          <a:p>
            <a:pPr>
              <a:lnSpc>
                <a:spcPct val="90000"/>
              </a:lnSpc>
              <a:buNone/>
            </a:pPr>
            <a:endParaRPr lang="de-DE" sz="2000" b="1" i="1" dirty="0"/>
          </a:p>
          <a:p>
            <a:pPr>
              <a:lnSpc>
                <a:spcPct val="90000"/>
              </a:lnSpc>
              <a:buNone/>
            </a:pPr>
            <a:endParaRPr lang="de-DE" sz="2000" b="1" i="1" dirty="0"/>
          </a:p>
          <a:p>
            <a:pPr>
              <a:lnSpc>
                <a:spcPct val="90000"/>
              </a:lnSpc>
              <a:buNone/>
            </a:pPr>
            <a:endParaRPr lang="de-DE" sz="2000" b="1" i="1" dirty="0"/>
          </a:p>
          <a:p>
            <a:pPr>
              <a:lnSpc>
                <a:spcPct val="90000"/>
              </a:lnSpc>
              <a:buNone/>
            </a:pPr>
            <a:endParaRPr lang="de-DE" sz="2000" b="1" i="1" dirty="0"/>
          </a:p>
          <a:p>
            <a:pPr>
              <a:lnSpc>
                <a:spcPct val="90000"/>
              </a:lnSpc>
              <a:buNone/>
            </a:pPr>
            <a:r>
              <a:rPr lang="de-DE" sz="2000" b="1" i="1" dirty="0"/>
              <a:t>Verfeinerte Vererbungsbeziehung</a:t>
            </a:r>
          </a:p>
          <a:p>
            <a:pPr>
              <a:lnSpc>
                <a:spcPct val="90000"/>
              </a:lnSpc>
            </a:pPr>
            <a:r>
              <a:rPr lang="de-DE" sz="2000" dirty="0"/>
              <a:t>Führe eine </a:t>
            </a:r>
            <a:r>
              <a:rPr lang="de-DE" sz="2000" i="1" dirty="0">
                <a:solidFill>
                  <a:srgbClr val="7F0101"/>
                </a:solidFill>
              </a:rPr>
              <a:t>abstrakte Oberklasse</a:t>
            </a:r>
            <a:r>
              <a:rPr lang="de-DE" sz="2000" dirty="0"/>
              <a:t> eine, welche die gemeinsamen Verantwortlichkeiten kapselt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46</a:t>
            </a:fld>
            <a:endParaRPr lang="de-DE">
              <a:solidFill>
                <a:prstClr val="black">
                  <a:tint val="75000"/>
                </a:prst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1" name="Rectangle 2"/>
          <p:cNvSpPr>
            <a:spLocks noGrp="1" noChangeArrowheads="1"/>
          </p:cNvSpPr>
          <p:nvPr>
            <p:ph type="title"/>
          </p:nvPr>
        </p:nvSpPr>
        <p:spPr/>
        <p:txBody>
          <a:bodyPr vert="horz" lIns="0" tIns="0" rIns="0" bIns="0" rtlCol="0" anchor="ctr">
            <a:noAutofit/>
          </a:bodyPr>
          <a:lstStyle/>
          <a:p>
            <a:r>
              <a:rPr lang="de-DE" dirty="0" err="1"/>
              <a:t>Refaktorisierung</a:t>
            </a:r>
            <a:r>
              <a:rPr lang="de-DE" dirty="0"/>
              <a:t> von Verantwortlichkeiten</a:t>
            </a:r>
          </a:p>
        </p:txBody>
      </p:sp>
      <p:sp>
        <p:nvSpPr>
          <p:cNvPr id="572422" name="Rectangle 3"/>
          <p:cNvSpPr>
            <a:spLocks noGrp="1" noChangeArrowheads="1"/>
          </p:cNvSpPr>
          <p:nvPr>
            <p:ph idx="1"/>
          </p:nvPr>
        </p:nvSpPr>
        <p:spPr>
          <a:xfrm>
            <a:off x="1703512" y="1600200"/>
            <a:ext cx="3960440" cy="5127476"/>
          </a:xfrm>
        </p:spPr>
        <p:txBody>
          <a:bodyPr vert="horz" lIns="0" tIns="0" rIns="0" bIns="0" rtlCol="0">
            <a:normAutofit/>
          </a:bodyPr>
          <a:lstStyle/>
          <a:p>
            <a:pPr marL="0" indent="0">
              <a:buNone/>
            </a:pPr>
            <a:r>
              <a:rPr lang="de-DE" i="1" dirty="0">
                <a:solidFill>
                  <a:srgbClr val="7F0101"/>
                </a:solidFill>
              </a:rPr>
              <a:t>Lines, </a:t>
            </a:r>
            <a:r>
              <a:rPr lang="de-DE" i="1" dirty="0" err="1">
                <a:solidFill>
                  <a:srgbClr val="7F0101"/>
                </a:solidFill>
              </a:rPr>
              <a:t>Ellipses</a:t>
            </a:r>
            <a:r>
              <a:rPr lang="de-DE" i="1" dirty="0">
                <a:solidFill>
                  <a:srgbClr val="7F0101"/>
                </a:solidFill>
              </a:rPr>
              <a:t> und </a:t>
            </a:r>
            <a:r>
              <a:rPr lang="de-DE" i="1" dirty="0" err="1">
                <a:solidFill>
                  <a:srgbClr val="7F0101"/>
                </a:solidFill>
              </a:rPr>
              <a:t>Rectangles</a:t>
            </a:r>
            <a:r>
              <a:rPr lang="de-DE" dirty="0"/>
              <a:t> sind verantwortlich, um die Breite und Farbe ihrer Linien zu speichern.</a:t>
            </a:r>
          </a:p>
          <a:p>
            <a:pPr marL="0" indent="0">
              <a:buNone/>
            </a:pPr>
            <a:endParaRPr lang="de-DE" dirty="0"/>
          </a:p>
          <a:p>
            <a:pPr marL="0" indent="0">
              <a:buNone/>
            </a:pPr>
            <a:r>
              <a:rPr lang="de-DE" dirty="0"/>
              <a:t>Dies weißt auf eine  </a:t>
            </a:r>
            <a:r>
              <a:rPr lang="de-DE" i="1" dirty="0">
                <a:solidFill>
                  <a:srgbClr val="7F0101"/>
                </a:solidFill>
              </a:rPr>
              <a:t>gemeinsame Superklasse hin.</a:t>
            </a: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47</a:t>
            </a:fld>
            <a:endParaRPr lang="de-DE">
              <a:solidFill>
                <a:prstClr val="black">
                  <a:tint val="75000"/>
                </a:prstClr>
              </a:solidFill>
            </a:endParaRPr>
          </a:p>
        </p:txBody>
      </p:sp>
      <p:pic>
        <p:nvPicPr>
          <p:cNvPr id="5724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944" y="1589088"/>
            <a:ext cx="5116512" cy="511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9" name="Rectangle 2"/>
          <p:cNvSpPr>
            <a:spLocks noGrp="1" noChangeArrowheads="1"/>
          </p:cNvSpPr>
          <p:nvPr>
            <p:ph type="title"/>
          </p:nvPr>
        </p:nvSpPr>
        <p:spPr/>
        <p:txBody>
          <a:bodyPr vert="horz" lIns="0" tIns="0" rIns="0" bIns="0" rtlCol="0" anchor="ctr">
            <a:noAutofit/>
          </a:bodyPr>
          <a:lstStyle/>
          <a:p>
            <a:r>
              <a:rPr lang="de-DE" dirty="0"/>
              <a:t>Protokolle (Interfaces)</a:t>
            </a:r>
          </a:p>
        </p:txBody>
      </p:sp>
      <p:sp>
        <p:nvSpPr>
          <p:cNvPr id="574470" name="Rectangle 3"/>
          <p:cNvSpPr>
            <a:spLocks noGrp="1" noChangeArrowheads="1"/>
          </p:cNvSpPr>
          <p:nvPr>
            <p:ph idx="1"/>
          </p:nvPr>
        </p:nvSpPr>
        <p:spPr/>
        <p:txBody>
          <a:bodyPr vert="horz" lIns="0" tIns="0" rIns="0" bIns="0" rtlCol="0">
            <a:normAutofit/>
          </a:bodyPr>
          <a:lstStyle/>
          <a:p>
            <a:pPr marL="533400" indent="-533400">
              <a:lnSpc>
                <a:spcPct val="90000"/>
              </a:lnSpc>
              <a:buNone/>
            </a:pPr>
            <a:r>
              <a:rPr lang="de-DE" dirty="0"/>
              <a:t>Ein </a:t>
            </a:r>
            <a:r>
              <a:rPr lang="de-DE" u="sng" dirty="0"/>
              <a:t>Protokoll</a:t>
            </a:r>
            <a:r>
              <a:rPr lang="de-DE" dirty="0"/>
              <a:t> ist eine </a:t>
            </a:r>
            <a:r>
              <a:rPr lang="de-DE" i="1" dirty="0">
                <a:solidFill>
                  <a:srgbClr val="7F0101"/>
                </a:solidFill>
              </a:rPr>
              <a:t>Menge von Signaturen</a:t>
            </a:r>
            <a:r>
              <a:rPr lang="de-DE" dirty="0"/>
              <a:t> (d.h., ein </a:t>
            </a:r>
            <a:r>
              <a:rPr lang="de-DE" i="1" dirty="0">
                <a:solidFill>
                  <a:srgbClr val="7F0101"/>
                </a:solidFill>
              </a:rPr>
              <a:t>Interface</a:t>
            </a:r>
            <a:r>
              <a:rPr lang="de-DE" dirty="0"/>
              <a:t>) die zu einer Klasse gehören.</a:t>
            </a:r>
          </a:p>
          <a:p>
            <a:pPr marL="914400" lvl="1" indent="-457200">
              <a:lnSpc>
                <a:spcPct val="90000"/>
              </a:lnSpc>
            </a:pPr>
            <a:r>
              <a:rPr lang="de-DE" dirty="0"/>
              <a:t>Generell, Protokolle sind für </a:t>
            </a:r>
            <a:r>
              <a:rPr lang="de-DE" i="1" dirty="0">
                <a:solidFill>
                  <a:srgbClr val="7F0101"/>
                </a:solidFill>
              </a:rPr>
              <a:t>öffentliche Verantwortlichkeiten </a:t>
            </a:r>
            <a:r>
              <a:rPr lang="de-DE" dirty="0"/>
              <a:t>spezifiziert.</a:t>
            </a:r>
          </a:p>
          <a:p>
            <a:pPr marL="914400" lvl="1" indent="-457200">
              <a:lnSpc>
                <a:spcPct val="90000"/>
              </a:lnSpc>
            </a:pPr>
            <a:r>
              <a:rPr lang="de-DE" dirty="0"/>
              <a:t>Protokolle für </a:t>
            </a:r>
            <a:r>
              <a:rPr lang="de-DE" i="1" dirty="0">
                <a:solidFill>
                  <a:srgbClr val="7F0101"/>
                </a:solidFill>
              </a:rPr>
              <a:t>private</a:t>
            </a:r>
            <a:r>
              <a:rPr lang="de-DE" dirty="0"/>
              <a:t> Verantwortlichkeiten sollten spezifiziert werden, falls sie benutzt oder implementiert werden in ihren </a:t>
            </a:r>
            <a:r>
              <a:rPr lang="de-DE" i="1" dirty="0">
                <a:solidFill>
                  <a:srgbClr val="7F0101"/>
                </a:solidFill>
              </a:rPr>
              <a:t>Sub(unter)</a:t>
            </a:r>
            <a:r>
              <a:rPr lang="de-DE" i="1" dirty="0" err="1">
                <a:solidFill>
                  <a:srgbClr val="7F0101"/>
                </a:solidFill>
              </a:rPr>
              <a:t>klassen</a:t>
            </a:r>
            <a:endParaRPr lang="de-DE" dirty="0"/>
          </a:p>
          <a:p>
            <a:pPr marL="533400" indent="-533400">
              <a:lnSpc>
                <a:spcPct val="90000"/>
              </a:lnSpc>
            </a:pPr>
            <a:endParaRPr lang="de-DE" dirty="0"/>
          </a:p>
          <a:p>
            <a:pPr marL="514350" indent="-457200">
              <a:lnSpc>
                <a:spcPct val="90000"/>
              </a:lnSpc>
              <a:buFont typeface="Times" pitchFamily="18" charset="0"/>
              <a:buAutoNum type="arabicPeriod"/>
            </a:pPr>
            <a:r>
              <a:rPr lang="de-DE" dirty="0"/>
              <a:t>Entwerfe eine Protokoll für jede Klasse</a:t>
            </a:r>
          </a:p>
          <a:p>
            <a:pPr marL="514350" indent="-457200">
              <a:lnSpc>
                <a:spcPct val="90000"/>
              </a:lnSpc>
              <a:buFont typeface="Times" pitchFamily="18" charset="0"/>
              <a:buAutoNum type="arabicPeriod"/>
            </a:pPr>
            <a:r>
              <a:rPr lang="de-DE" dirty="0"/>
              <a:t>Schreibe eine Design-Spezifikation für jede Klasse und Subsystem</a:t>
            </a:r>
          </a:p>
          <a:p>
            <a:pPr marL="514350" indent="-457200">
              <a:lnSpc>
                <a:spcPct val="90000"/>
              </a:lnSpc>
              <a:buFont typeface="Times" pitchFamily="18" charset="0"/>
              <a:buAutoNum type="arabicPeriod"/>
            </a:pPr>
            <a:r>
              <a:rPr lang="de-DE" dirty="0"/>
              <a:t>Schreibe eine Design-Spezifikation für jeden Kontrakt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48</a:t>
            </a:fld>
            <a:endParaRPr lang="de-DE">
              <a:solidFill>
                <a:prstClr val="black">
                  <a:tint val="75000"/>
                </a:prst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4470">
                                            <p:txEl>
                                              <p:pRg st="4" end="4"/>
                                            </p:txEl>
                                          </p:spTgt>
                                        </p:tgtEl>
                                        <p:attrNameLst>
                                          <p:attrName>style.visibility</p:attrName>
                                        </p:attrNameLst>
                                      </p:cBhvr>
                                      <p:to>
                                        <p:strVal val="visible"/>
                                      </p:to>
                                    </p:set>
                                    <p:animEffect transition="in" filter="fade">
                                      <p:cBhvr>
                                        <p:cTn id="7" dur="1000"/>
                                        <p:tgtEl>
                                          <p:spTgt spid="574470">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74470">
                                            <p:txEl>
                                              <p:pRg st="5" end="5"/>
                                            </p:txEl>
                                          </p:spTgt>
                                        </p:tgtEl>
                                        <p:attrNameLst>
                                          <p:attrName>style.visibility</p:attrName>
                                        </p:attrNameLst>
                                      </p:cBhvr>
                                      <p:to>
                                        <p:strVal val="visible"/>
                                      </p:to>
                                    </p:set>
                                    <p:animEffect transition="in" filter="fade">
                                      <p:cBhvr>
                                        <p:cTn id="10" dur="1000"/>
                                        <p:tgtEl>
                                          <p:spTgt spid="574470">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74470">
                                            <p:txEl>
                                              <p:pRg st="6" end="6"/>
                                            </p:txEl>
                                          </p:spTgt>
                                        </p:tgtEl>
                                        <p:attrNameLst>
                                          <p:attrName>style.visibility</p:attrName>
                                        </p:attrNameLst>
                                      </p:cBhvr>
                                      <p:to>
                                        <p:strVal val="visible"/>
                                      </p:to>
                                    </p:set>
                                    <p:animEffect transition="in" filter="fade">
                                      <p:cBhvr>
                                        <p:cTn id="13" dur="1000"/>
                                        <p:tgtEl>
                                          <p:spTgt spid="5744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7" name="Rectangle 4"/>
          <p:cNvSpPr>
            <a:spLocks noGrp="1" noChangeArrowheads="1"/>
          </p:cNvSpPr>
          <p:nvPr>
            <p:ph type="title"/>
          </p:nvPr>
        </p:nvSpPr>
        <p:spPr/>
        <p:txBody>
          <a:bodyPr vert="horz" lIns="0" tIns="0" rIns="0" bIns="0" rtlCol="0" anchor="ctr">
            <a:noAutofit/>
          </a:bodyPr>
          <a:lstStyle/>
          <a:p>
            <a:r>
              <a:rPr lang="de-DE" dirty="0"/>
              <a:t>Was </a:t>
            </a:r>
            <a:r>
              <a:rPr lang="de-DE" dirty="0" smtClean="0"/>
              <a:t>Sie </a:t>
            </a:r>
            <a:r>
              <a:rPr lang="de-DE" dirty="0"/>
              <a:t>mitgenommen haben </a:t>
            </a:r>
            <a:r>
              <a:rPr lang="de-DE" dirty="0" smtClean="0"/>
              <a:t>sollten</a:t>
            </a:r>
            <a:endParaRPr lang="de-DE" dirty="0"/>
          </a:p>
        </p:txBody>
      </p:sp>
      <p:sp>
        <p:nvSpPr>
          <p:cNvPr id="576518" name="Rectangle 5"/>
          <p:cNvSpPr>
            <a:spLocks noGrp="1" noChangeArrowheads="1"/>
          </p:cNvSpPr>
          <p:nvPr>
            <p:ph idx="1"/>
          </p:nvPr>
        </p:nvSpPr>
        <p:spPr/>
        <p:txBody>
          <a:bodyPr vert="horz" lIns="0" tIns="0" rIns="0" bIns="0" rtlCol="0">
            <a:normAutofit/>
          </a:bodyPr>
          <a:lstStyle/>
          <a:p>
            <a:pPr marL="419100" indent="-419100"/>
            <a:r>
              <a:rPr lang="de-DE" dirty="0"/>
              <a:t>Welche Kriterien gibt es mit denen ich potentielle Klassen identifizieren kann?</a:t>
            </a:r>
          </a:p>
          <a:p>
            <a:pPr marL="419100" indent="-419100"/>
            <a:r>
              <a:rPr lang="de-DE" dirty="0"/>
              <a:t>Was sind Verantwortlichkeiten von Klassen und wie kann ich sie identifizieren?</a:t>
            </a:r>
          </a:p>
          <a:p>
            <a:pPr marL="419100" indent="-419100"/>
            <a:r>
              <a:rPr lang="de-DE" dirty="0"/>
              <a:t>Wie kann das Identifizieren von Verantwortlichkeiten beim Identifizieren von Klassen helfen?</a:t>
            </a:r>
          </a:p>
          <a:p>
            <a:pPr marL="419100" indent="-419100"/>
            <a:r>
              <a:rPr lang="de-DE" dirty="0"/>
              <a:t>Was sind Kollaborationen und wie stehen sie in Beziehung zu Verantwortlichkeiten?</a:t>
            </a:r>
          </a:p>
          <a:p>
            <a:pPr marL="419100" indent="-419100"/>
            <a:r>
              <a:rPr lang="de-DE" dirty="0"/>
              <a:t>Wie kann ich abstrakte Klassen identifizieren?</a:t>
            </a:r>
          </a:p>
          <a:p>
            <a:pPr marL="419100" indent="-419100"/>
            <a:r>
              <a:rPr lang="de-DE" dirty="0"/>
              <a:t>Welche Kriterien gibt es, um gute Klassenhierarchien zu entwerfen?</a:t>
            </a:r>
          </a:p>
          <a:p>
            <a:pPr marL="419100" indent="-419100"/>
            <a:r>
              <a:rPr lang="de-DE" dirty="0"/>
              <a:t>Wie kann das </a:t>
            </a:r>
            <a:r>
              <a:rPr lang="de-DE" dirty="0" err="1"/>
              <a:t>Refaktorisieren</a:t>
            </a:r>
            <a:r>
              <a:rPr lang="de-DE" dirty="0"/>
              <a:t> von Verantwortlichkeiten Hierarchien verbessern?</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49</a:t>
            </a:fld>
            <a:endParaRPr lang="de-DE">
              <a:solidFill>
                <a:prstClr val="black">
                  <a:tint val="75000"/>
                </a:prst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3" name="Rectangle 2"/>
          <p:cNvSpPr>
            <a:spLocks noGrp="1" noChangeArrowheads="1"/>
          </p:cNvSpPr>
          <p:nvPr>
            <p:ph type="title"/>
          </p:nvPr>
        </p:nvSpPr>
        <p:spPr/>
        <p:txBody>
          <a:bodyPr vert="horz" lIns="0" tIns="0" rIns="0" bIns="0" rtlCol="0" anchor="ctr">
            <a:noAutofit/>
          </a:bodyPr>
          <a:lstStyle/>
          <a:p>
            <a:r>
              <a:rPr lang="en-US" dirty="0" err="1"/>
              <a:t>Warum</a:t>
            </a:r>
            <a:r>
              <a:rPr lang="en-US" dirty="0"/>
              <a:t> Responsibility-Driven Design?</a:t>
            </a:r>
            <a:endParaRPr lang="en-US" sz="2400" dirty="0"/>
          </a:p>
        </p:txBody>
      </p:sp>
      <p:sp>
        <p:nvSpPr>
          <p:cNvPr id="488454" name="Rectangle 3"/>
          <p:cNvSpPr>
            <a:spLocks noGrp="1" noChangeArrowheads="1"/>
          </p:cNvSpPr>
          <p:nvPr>
            <p:ph idx="1"/>
          </p:nvPr>
        </p:nvSpPr>
        <p:spPr/>
        <p:txBody>
          <a:bodyPr vert="horz" lIns="0" tIns="0" rIns="0" bIns="0" rtlCol="0">
            <a:normAutofit/>
          </a:bodyPr>
          <a:lstStyle/>
          <a:p>
            <a:pPr marL="419100" indent="-419100">
              <a:buNone/>
            </a:pPr>
            <a:r>
              <a:rPr lang="de-DE" b="1" i="1" dirty="0"/>
              <a:t>Ansatz: Objekt-Orientierte Dekomposition</a:t>
            </a:r>
          </a:p>
          <a:p>
            <a:pPr marL="419100" indent="-419100">
              <a:buNone/>
            </a:pPr>
            <a:endParaRPr lang="de-DE" b="1" i="1" dirty="0"/>
          </a:p>
          <a:p>
            <a:pPr marL="419100" indent="-419100">
              <a:buNone/>
            </a:pPr>
            <a:endParaRPr lang="de-DE" b="1" i="1" dirty="0"/>
          </a:p>
          <a:p>
            <a:pPr marL="419100" indent="-419100">
              <a:buNone/>
            </a:pPr>
            <a:endParaRPr lang="de-DE" dirty="0"/>
          </a:p>
          <a:p>
            <a:pPr marL="838200" lvl="1" indent="-381000"/>
            <a:r>
              <a:rPr lang="de-DE" dirty="0"/>
              <a:t>Besser bei komplexen, sich ändernden Systemen</a:t>
            </a:r>
          </a:p>
          <a:p>
            <a:pPr marL="419100" indent="-419100">
              <a:buNone/>
            </a:pPr>
            <a:endParaRPr lang="de-DE" i="1" dirty="0">
              <a:solidFill>
                <a:srgbClr val="7F0101"/>
              </a:solidFill>
            </a:endParaRPr>
          </a:p>
          <a:p>
            <a:pPr marL="419100" indent="-419100">
              <a:buNone/>
            </a:pPr>
            <a:r>
              <a:rPr lang="de-DE" i="1" dirty="0">
                <a:solidFill>
                  <a:srgbClr val="7F0101"/>
                </a:solidFill>
              </a:rPr>
              <a:t>Aber:</a:t>
            </a:r>
            <a:endParaRPr lang="de-DE" dirty="0"/>
          </a:p>
          <a:p>
            <a:pPr marL="838200" lvl="1" indent="-381000"/>
            <a:r>
              <a:rPr lang="de-DE" b="1" dirty="0"/>
              <a:t>Wie findet man die Objekte?</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5</a:t>
            </a:fld>
            <a:endParaRPr lang="de-DE">
              <a:solidFill>
                <a:prstClr val="black">
                  <a:tint val="75000"/>
                </a:prstClr>
              </a:solidFill>
            </a:endParaRPr>
          </a:p>
        </p:txBody>
      </p:sp>
      <p:sp>
        <p:nvSpPr>
          <p:cNvPr id="488455" name="Rectangle 4"/>
          <p:cNvSpPr>
            <a:spLocks noChangeArrowheads="1"/>
          </p:cNvSpPr>
          <p:nvPr/>
        </p:nvSpPr>
        <p:spPr bwMode="auto">
          <a:xfrm>
            <a:off x="3359696" y="2564904"/>
            <a:ext cx="5029200" cy="711200"/>
          </a:xfrm>
          <a:prstGeom prst="rect">
            <a:avLst/>
          </a:prstGeom>
          <a:solidFill>
            <a:srgbClr val="E5FFDC"/>
          </a:solidFill>
          <a:ln w="9525">
            <a:solidFill>
              <a:srgbClr val="3A027F"/>
            </a:solidFill>
            <a:miter lim="800000"/>
            <a:headEnd/>
            <a:tailEnd/>
          </a:ln>
        </p:spPr>
        <p:txBody>
          <a:bodyPr anchor="ctr">
            <a:spAutoFit/>
          </a:bodyPr>
          <a:lstStyle/>
          <a:p>
            <a:pPr algn="ctr" defTabSz="914400" eaLnBrk="0" hangingPunct="0">
              <a:lnSpc>
                <a:spcPct val="100000"/>
              </a:lnSpc>
              <a:buClrTx/>
              <a:buSzTx/>
            </a:pPr>
            <a:r>
              <a:rPr lang="en-US" sz="2000" b="0" i="1">
                <a:solidFill>
                  <a:srgbClr val="3A027F"/>
                </a:solidFill>
                <a:latin typeface="Helvetica" pitchFamily="34" charset="0"/>
                <a:ea typeface="ＭＳ Ｐゴシック" pitchFamily="34" charset="-128"/>
              </a:rPr>
              <a:t>Decompose according to the </a:t>
            </a:r>
            <a:r>
              <a:rPr lang="en-US" sz="2000" b="0" i="1">
                <a:solidFill>
                  <a:srgbClr val="7F0101"/>
                </a:solidFill>
                <a:latin typeface="Helvetica" pitchFamily="34" charset="0"/>
                <a:ea typeface="ＭＳ Ｐゴシック" pitchFamily="34" charset="-128"/>
              </a:rPr>
              <a:t>objects</a:t>
            </a:r>
            <a:r>
              <a:rPr lang="en-US" sz="2000" b="0" i="1">
                <a:solidFill>
                  <a:srgbClr val="3A027F"/>
                </a:solidFill>
                <a:latin typeface="Helvetica" pitchFamily="34" charset="0"/>
                <a:ea typeface="ＭＳ Ｐゴシック" pitchFamily="34" charset="-128"/>
              </a:rPr>
              <a:t> a system is supposed to manipulate.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8454">
                                            <p:txEl>
                                              <p:pRg st="6" end="6"/>
                                            </p:txEl>
                                          </p:spTgt>
                                        </p:tgtEl>
                                        <p:attrNameLst>
                                          <p:attrName>style.visibility</p:attrName>
                                        </p:attrNameLst>
                                      </p:cBhvr>
                                      <p:to>
                                        <p:strVal val="visible"/>
                                      </p:to>
                                    </p:set>
                                    <p:animEffect transition="in" filter="fade">
                                      <p:cBhvr>
                                        <p:cTn id="7" dur="1000"/>
                                        <p:tgtEl>
                                          <p:spTgt spid="48845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8454">
                                            <p:txEl>
                                              <p:pRg st="7" end="7"/>
                                            </p:txEl>
                                          </p:spTgt>
                                        </p:tgtEl>
                                        <p:attrNameLst>
                                          <p:attrName>style.visibility</p:attrName>
                                        </p:attrNameLst>
                                      </p:cBhvr>
                                      <p:to>
                                        <p:strVal val="visible"/>
                                      </p:to>
                                    </p:set>
                                    <p:animEffect transition="in" filter="fade">
                                      <p:cBhvr>
                                        <p:cTn id="10" dur="1000"/>
                                        <p:tgtEl>
                                          <p:spTgt spid="4884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3" name="Rectangle 2"/>
          <p:cNvSpPr>
            <a:spLocks noGrp="1" noChangeArrowheads="1"/>
          </p:cNvSpPr>
          <p:nvPr>
            <p:ph type="title"/>
          </p:nvPr>
        </p:nvSpPr>
        <p:spPr/>
        <p:txBody>
          <a:bodyPr vert="horz" lIns="0" tIns="0" rIns="0" bIns="0" rtlCol="0" anchor="ctr">
            <a:noAutofit/>
          </a:bodyPr>
          <a:lstStyle/>
          <a:p>
            <a:r>
              <a:rPr lang="en-US" dirty="0" err="1"/>
              <a:t>Literatur</a:t>
            </a:r>
            <a:endParaRPr lang="en-US" dirty="0"/>
          </a:p>
        </p:txBody>
      </p:sp>
      <p:sp>
        <p:nvSpPr>
          <p:cNvPr id="483334" name="Rectangle 3"/>
          <p:cNvSpPr>
            <a:spLocks noGrp="1" noChangeArrowheads="1"/>
          </p:cNvSpPr>
          <p:nvPr>
            <p:ph idx="1"/>
          </p:nvPr>
        </p:nvSpPr>
        <p:spPr/>
        <p:txBody>
          <a:bodyPr vert="horz" lIns="0" tIns="0" rIns="0" bIns="0" rtlCol="0">
            <a:normAutofit/>
          </a:bodyPr>
          <a:lstStyle/>
          <a:p>
            <a:pPr marL="419100" indent="-419100"/>
            <a:r>
              <a:rPr lang="en-US" sz="2000" i="1" dirty="0">
                <a:solidFill>
                  <a:srgbClr val="7F0101"/>
                </a:solidFill>
              </a:rPr>
              <a:t>Designing Object-Oriented Software</a:t>
            </a:r>
            <a:r>
              <a:rPr lang="en-US" sz="2000" dirty="0"/>
              <a:t>, R. </a:t>
            </a:r>
            <a:r>
              <a:rPr lang="en-US" sz="2000" dirty="0" err="1"/>
              <a:t>Wirfs</a:t>
            </a:r>
            <a:r>
              <a:rPr lang="en-US" sz="2000" dirty="0"/>
              <a:t>-Brock, B. Wilkerson, L. Wiener, Prentice Hall, 1990.</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50</a:t>
            </a:fld>
            <a:endParaRPr lang="de-DE">
              <a:solidFill>
                <a:prstClr val="black">
                  <a:tint val="75000"/>
                </a:prst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01" name="Rectangle 2"/>
          <p:cNvSpPr>
            <a:spLocks noGrp="1" noChangeArrowheads="1"/>
          </p:cNvSpPr>
          <p:nvPr>
            <p:ph type="title"/>
          </p:nvPr>
        </p:nvSpPr>
        <p:spPr/>
        <p:txBody>
          <a:bodyPr vert="horz" lIns="0" tIns="0" rIns="0" bIns="0" rtlCol="0" anchor="ctr">
            <a:noAutofit/>
          </a:bodyPr>
          <a:lstStyle/>
          <a:p>
            <a:r>
              <a:rPr lang="en-US" dirty="0"/>
              <a:t>Iteration in </a:t>
            </a:r>
            <a:r>
              <a:rPr lang="en-US" dirty="0" err="1"/>
              <a:t>Objekt-Orientierten</a:t>
            </a:r>
            <a:r>
              <a:rPr lang="en-US" dirty="0"/>
              <a:t> Designs</a:t>
            </a:r>
          </a:p>
        </p:txBody>
      </p:sp>
      <p:sp>
        <p:nvSpPr>
          <p:cNvPr id="490502" name="Rectangle 3"/>
          <p:cNvSpPr>
            <a:spLocks noGrp="1" noChangeArrowheads="1"/>
          </p:cNvSpPr>
          <p:nvPr>
            <p:ph idx="1"/>
          </p:nvPr>
        </p:nvSpPr>
        <p:spPr/>
        <p:txBody>
          <a:bodyPr vert="horz" lIns="0" tIns="0" rIns="0" bIns="0" rtlCol="0">
            <a:normAutofit/>
          </a:bodyPr>
          <a:lstStyle/>
          <a:p>
            <a:pPr marL="419100" indent="-419100">
              <a:lnSpc>
                <a:spcPct val="80000"/>
              </a:lnSpc>
            </a:pPr>
            <a:r>
              <a:rPr lang="de-DE" dirty="0"/>
              <a:t>Ergebnis des Design-Prozesses ist </a:t>
            </a:r>
            <a:r>
              <a:rPr lang="de-DE" i="1" dirty="0">
                <a:solidFill>
                  <a:srgbClr val="7F0101"/>
                </a:solidFill>
              </a:rPr>
              <a:t>kein finales Produkt:</a:t>
            </a:r>
          </a:p>
          <a:p>
            <a:pPr marL="838200" lvl="1" indent="-381000">
              <a:lnSpc>
                <a:spcPct val="80000"/>
              </a:lnSpc>
            </a:pPr>
            <a:r>
              <a:rPr lang="de-DE" dirty="0"/>
              <a:t>Design-Entscheidung werden evtl. </a:t>
            </a:r>
            <a:r>
              <a:rPr lang="de-DE" i="1" dirty="0">
                <a:solidFill>
                  <a:srgbClr val="7F0101"/>
                </a:solidFill>
              </a:rPr>
              <a:t>überdacht</a:t>
            </a:r>
            <a:r>
              <a:rPr lang="de-DE" dirty="0"/>
              <a:t>, selbst nach deren Implementierung</a:t>
            </a:r>
          </a:p>
          <a:p>
            <a:pPr marL="838200" lvl="1" indent="-381000">
              <a:lnSpc>
                <a:spcPct val="80000"/>
              </a:lnSpc>
            </a:pPr>
            <a:r>
              <a:rPr lang="de-DE" dirty="0"/>
              <a:t>Design ist nicht linear, sondern </a:t>
            </a:r>
            <a:r>
              <a:rPr lang="de-DE" i="1" dirty="0">
                <a:solidFill>
                  <a:srgbClr val="7F0101"/>
                </a:solidFill>
              </a:rPr>
              <a:t>iterativ</a:t>
            </a:r>
          </a:p>
          <a:p>
            <a:pPr marL="838200" lvl="1" indent="-381000">
              <a:lnSpc>
                <a:spcPct val="80000"/>
              </a:lnSpc>
            </a:pPr>
            <a:endParaRPr lang="de-DE" dirty="0"/>
          </a:p>
          <a:p>
            <a:pPr marL="419100" indent="-419100">
              <a:lnSpc>
                <a:spcPct val="80000"/>
              </a:lnSpc>
            </a:pPr>
            <a:r>
              <a:rPr lang="de-DE" dirty="0"/>
              <a:t>Der Design-Prozess ist </a:t>
            </a:r>
            <a:r>
              <a:rPr lang="de-DE" i="1" dirty="0">
                <a:solidFill>
                  <a:srgbClr val="7F0101"/>
                </a:solidFill>
              </a:rPr>
              <a:t>nicht algorithmisch</a:t>
            </a:r>
            <a:r>
              <a:rPr lang="de-DE" dirty="0"/>
              <a:t>:</a:t>
            </a:r>
          </a:p>
          <a:p>
            <a:pPr marL="838200" lvl="1" indent="-381000">
              <a:lnSpc>
                <a:spcPct val="80000"/>
              </a:lnSpc>
            </a:pPr>
            <a:r>
              <a:rPr lang="de-DE" dirty="0"/>
              <a:t>Eine Design-Methode bietet daher nur </a:t>
            </a:r>
            <a:r>
              <a:rPr lang="de-DE" i="1" dirty="0">
                <a:solidFill>
                  <a:srgbClr val="7F0101"/>
                </a:solidFill>
              </a:rPr>
              <a:t>Richtlinien</a:t>
            </a:r>
            <a:r>
              <a:rPr lang="de-DE" dirty="0"/>
              <a:t> und keine festen Regeln</a:t>
            </a:r>
          </a:p>
          <a:p>
            <a:pPr marL="838200" lvl="1" indent="-381000">
              <a:lnSpc>
                <a:spcPct val="80000"/>
              </a:lnSpc>
            </a:pPr>
            <a:r>
              <a:rPr lang="de-DE" dirty="0"/>
              <a:t>“a </a:t>
            </a:r>
            <a:r>
              <a:rPr lang="de-DE" dirty="0" err="1"/>
              <a:t>good</a:t>
            </a:r>
            <a:r>
              <a:rPr lang="de-DE" dirty="0"/>
              <a:t> </a:t>
            </a:r>
            <a:r>
              <a:rPr lang="de-DE" i="1" dirty="0">
                <a:solidFill>
                  <a:srgbClr val="7F0101"/>
                </a:solidFill>
              </a:rPr>
              <a:t>sense </a:t>
            </a:r>
            <a:r>
              <a:rPr lang="de-DE" i="1" dirty="0" err="1">
                <a:solidFill>
                  <a:srgbClr val="7F0101"/>
                </a:solidFill>
              </a:rPr>
              <a:t>of</a:t>
            </a:r>
            <a:r>
              <a:rPr lang="de-DE" i="1" dirty="0">
                <a:solidFill>
                  <a:srgbClr val="7F0101"/>
                </a:solidFill>
              </a:rPr>
              <a:t> style</a:t>
            </a:r>
            <a:r>
              <a:rPr lang="de-DE" dirty="0"/>
              <a:t> </a:t>
            </a:r>
            <a:r>
              <a:rPr lang="de-DE" dirty="0" err="1"/>
              <a:t>often</a:t>
            </a:r>
            <a:r>
              <a:rPr lang="de-DE" dirty="0"/>
              <a:t> </a:t>
            </a:r>
            <a:r>
              <a:rPr lang="de-DE" dirty="0" err="1"/>
              <a:t>helps</a:t>
            </a:r>
            <a:r>
              <a:rPr lang="de-DE" dirty="0"/>
              <a:t> </a:t>
            </a:r>
            <a:r>
              <a:rPr lang="de-DE" dirty="0" err="1"/>
              <a:t>produce</a:t>
            </a:r>
            <a:r>
              <a:rPr lang="de-DE" dirty="0"/>
              <a:t> clean, elegant </a:t>
            </a:r>
            <a:r>
              <a:rPr lang="de-DE" dirty="0" err="1"/>
              <a:t>designs</a:t>
            </a:r>
            <a:r>
              <a:rPr lang="de-DE" dirty="0"/>
              <a:t> — </a:t>
            </a:r>
            <a:r>
              <a:rPr lang="de-DE" dirty="0" err="1"/>
              <a:t>designs</a:t>
            </a:r>
            <a:r>
              <a:rPr lang="de-DE" dirty="0"/>
              <a:t> </a:t>
            </a:r>
            <a:r>
              <a:rPr lang="de-DE" dirty="0" err="1"/>
              <a:t>that</a:t>
            </a:r>
            <a:r>
              <a:rPr lang="de-DE" dirty="0"/>
              <a:t> </a:t>
            </a:r>
            <a:r>
              <a:rPr lang="de-DE" dirty="0" err="1"/>
              <a:t>make</a:t>
            </a:r>
            <a:r>
              <a:rPr lang="de-DE" dirty="0"/>
              <a:t> a </a:t>
            </a:r>
            <a:r>
              <a:rPr lang="de-DE" dirty="0" err="1"/>
              <a:t>lot</a:t>
            </a:r>
            <a:r>
              <a:rPr lang="de-DE" dirty="0"/>
              <a:t> </a:t>
            </a:r>
            <a:r>
              <a:rPr lang="de-DE" dirty="0" err="1"/>
              <a:t>of</a:t>
            </a:r>
            <a:r>
              <a:rPr lang="de-DE" dirty="0"/>
              <a:t> sense </a:t>
            </a:r>
            <a:r>
              <a:rPr lang="de-DE" dirty="0" err="1"/>
              <a:t>from</a:t>
            </a:r>
            <a:r>
              <a:rPr lang="de-DE" dirty="0"/>
              <a:t> </a:t>
            </a:r>
            <a:r>
              <a:rPr lang="de-DE" dirty="0" err="1"/>
              <a:t>the</a:t>
            </a:r>
            <a:r>
              <a:rPr lang="de-DE" dirty="0"/>
              <a:t> </a:t>
            </a:r>
            <a:r>
              <a:rPr lang="de-DE" dirty="0" err="1"/>
              <a:t>engineering</a:t>
            </a:r>
            <a:r>
              <a:rPr lang="de-DE" dirty="0"/>
              <a:t> </a:t>
            </a:r>
            <a:r>
              <a:rPr lang="de-DE" dirty="0" err="1"/>
              <a:t>standpoint</a:t>
            </a:r>
            <a:r>
              <a:rPr lang="de-DE" dirty="0"/>
              <a:t>”</a:t>
            </a:r>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6</a:t>
            </a:fld>
            <a:endParaRPr lang="de-DE">
              <a:solidFill>
                <a:prstClr val="black">
                  <a:tint val="75000"/>
                </a:prstClr>
              </a:solidFill>
            </a:endParaRPr>
          </a:p>
        </p:txBody>
      </p:sp>
      <p:sp>
        <p:nvSpPr>
          <p:cNvPr id="490503" name="AutoShape 4"/>
          <p:cNvSpPr>
            <a:spLocks noChangeArrowheads="1"/>
          </p:cNvSpPr>
          <p:nvPr/>
        </p:nvSpPr>
        <p:spPr bwMode="auto">
          <a:xfrm>
            <a:off x="6384032" y="5373960"/>
            <a:ext cx="4191000" cy="1295400"/>
          </a:xfrm>
          <a:prstGeom prst="foldedCorner">
            <a:avLst>
              <a:gd name="adj" fmla="val 12500"/>
            </a:avLst>
          </a:prstGeom>
          <a:solidFill>
            <a:srgbClr val="FFC90E"/>
          </a:solidFill>
          <a:ln w="9525">
            <a:solidFill>
              <a:schemeClr val="tx1"/>
            </a:solidFill>
            <a:round/>
            <a:headEnd/>
            <a:tailEnd/>
          </a:ln>
        </p:spPr>
        <p:txBody>
          <a:bodyPr anchor="ctr"/>
          <a:lstStyle/>
          <a:p>
            <a:pPr algn="ctr" defTabSz="914400">
              <a:lnSpc>
                <a:spcPct val="80000"/>
              </a:lnSpc>
              <a:spcBef>
                <a:spcPct val="20000"/>
              </a:spcBef>
              <a:buClr>
                <a:schemeClr val="hlink"/>
              </a:buClr>
              <a:buSzPct val="85000"/>
            </a:pPr>
            <a:r>
              <a:rPr lang="de-DE" b="0" dirty="0" err="1">
                <a:solidFill>
                  <a:schemeClr val="tx1"/>
                </a:solidFill>
                <a:latin typeface="Helvetica" pitchFamily="34" charset="0"/>
                <a:ea typeface="ＭＳ Ｐゴシック" pitchFamily="34" charset="-128"/>
              </a:rPr>
              <a:t>Responsibility-Driven</a:t>
            </a:r>
            <a:r>
              <a:rPr lang="de-DE" b="0" dirty="0">
                <a:solidFill>
                  <a:schemeClr val="tx1"/>
                </a:solidFill>
                <a:latin typeface="Helvetica" pitchFamily="34" charset="0"/>
                <a:ea typeface="ＭＳ Ｐゴシック" pitchFamily="34" charset="-128"/>
              </a:rPr>
              <a:t> Design ist eine (Analyse- und) Design-Technik, die gut in Kombination mit verschiedenen Methoden und Notationen arbeitet.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0502">
                                            <p:txEl>
                                              <p:pRg st="4" end="4"/>
                                            </p:txEl>
                                          </p:spTgt>
                                        </p:tgtEl>
                                        <p:attrNameLst>
                                          <p:attrName>style.visibility</p:attrName>
                                        </p:attrNameLst>
                                      </p:cBhvr>
                                      <p:to>
                                        <p:strVal val="visible"/>
                                      </p:to>
                                    </p:set>
                                    <p:animEffect transition="in" filter="fade">
                                      <p:cBhvr>
                                        <p:cTn id="7" dur="1000"/>
                                        <p:tgtEl>
                                          <p:spTgt spid="49050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90502">
                                            <p:txEl>
                                              <p:pRg st="5" end="5"/>
                                            </p:txEl>
                                          </p:spTgt>
                                        </p:tgtEl>
                                        <p:attrNameLst>
                                          <p:attrName>style.visibility</p:attrName>
                                        </p:attrNameLst>
                                      </p:cBhvr>
                                      <p:to>
                                        <p:strVal val="visible"/>
                                      </p:to>
                                    </p:set>
                                    <p:animEffect transition="in" filter="fade">
                                      <p:cBhvr>
                                        <p:cTn id="10" dur="1000"/>
                                        <p:tgtEl>
                                          <p:spTgt spid="490502">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90502">
                                            <p:txEl>
                                              <p:pRg st="6" end="6"/>
                                            </p:txEl>
                                          </p:spTgt>
                                        </p:tgtEl>
                                        <p:attrNameLst>
                                          <p:attrName>style.visibility</p:attrName>
                                        </p:attrNameLst>
                                      </p:cBhvr>
                                      <p:to>
                                        <p:strVal val="visible"/>
                                      </p:to>
                                    </p:set>
                                    <p:animEffect transition="in" filter="fade">
                                      <p:cBhvr>
                                        <p:cTn id="13" dur="1000"/>
                                        <p:tgtEl>
                                          <p:spTgt spid="490502">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90503"/>
                                        </p:tgtEl>
                                        <p:attrNameLst>
                                          <p:attrName>style.visibility</p:attrName>
                                        </p:attrNameLst>
                                      </p:cBhvr>
                                      <p:to>
                                        <p:strVal val="visible"/>
                                      </p:to>
                                    </p:set>
                                    <p:animEffect transition="in" filter="fade">
                                      <p:cBhvr>
                                        <p:cTn id="18" dur="1000"/>
                                        <p:tgtEl>
                                          <p:spTgt spid="490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0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lnSpc>
                <a:spcPct val="100000"/>
              </a:lnSpc>
              <a:spcBef>
                <a:spcPts val="0"/>
              </a:spcBef>
              <a:spcAft>
                <a:spcPts val="0"/>
              </a:spcAft>
              <a:buClrTx/>
              <a:buSzTx/>
              <a:defRPr/>
            </a:pPr>
            <a:endParaRPr lang="de-DE" b="0" dirty="0">
              <a:solidFill>
                <a:prstClr val="white"/>
              </a:solidFill>
            </a:endParaRPr>
          </a:p>
        </p:txBody>
      </p:sp>
      <p:sp>
        <p:nvSpPr>
          <p:cNvPr id="43010" name="Textfeld 2"/>
          <p:cNvSpPr txBox="1">
            <a:spLocks noChangeArrowheads="1"/>
          </p:cNvSpPr>
          <p:nvPr/>
        </p:nvSpPr>
        <p:spPr bwMode="auto">
          <a:xfrm>
            <a:off x="1919288" y="1916114"/>
            <a:ext cx="7055458" cy="830997"/>
          </a:xfrm>
          <a:prstGeom prst="rect">
            <a:avLst/>
          </a:prstGeom>
          <a:noFill/>
          <a:ln w="9525">
            <a:noFill/>
            <a:miter lim="800000"/>
            <a:headEnd/>
            <a:tailEnd/>
          </a:ln>
        </p:spPr>
        <p:txBody>
          <a:bodyPr wrap="none">
            <a:spAutoFit/>
          </a:bodyPr>
          <a:lstStyle/>
          <a:p>
            <a:pPr defTabSz="914400" fontAlgn="auto">
              <a:lnSpc>
                <a:spcPct val="100000"/>
              </a:lnSpc>
              <a:spcBef>
                <a:spcPts val="0"/>
              </a:spcBef>
              <a:spcAft>
                <a:spcPts val="0"/>
              </a:spcAft>
              <a:buClrTx/>
              <a:buSzTx/>
            </a:pPr>
            <a:r>
              <a:rPr lang="de-DE" sz="4800" b="0" dirty="0">
                <a:solidFill>
                  <a:prstClr val="white"/>
                </a:solidFill>
                <a:latin typeface="Calibri" pitchFamily="34" charset="0"/>
              </a:rPr>
              <a:t>Wie komme ich zu Klassen?</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7</a:t>
            </a:fld>
            <a:endParaRPr lang="de-DE">
              <a:solidFill>
                <a:prstClr val="black">
                  <a:tint val="75000"/>
                </a:prstClr>
              </a:solidFill>
            </a:endParaRPr>
          </a:p>
        </p:txBody>
      </p:sp>
      <p:pic>
        <p:nvPicPr>
          <p:cNvPr id="2050" name="Picture 2" descr="http://rshw.de/wp-content/uploads/2013/11/wegweiser-165x30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081" y="3212976"/>
            <a:ext cx="1571625" cy="28575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69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7" name="Rectangle 2"/>
          <p:cNvSpPr>
            <a:spLocks noGrp="1" noChangeArrowheads="1"/>
          </p:cNvSpPr>
          <p:nvPr>
            <p:ph type="title"/>
          </p:nvPr>
        </p:nvSpPr>
        <p:spPr/>
        <p:txBody>
          <a:bodyPr vert="horz" lIns="0" tIns="0" rIns="0" bIns="0" rtlCol="0" anchor="ctr">
            <a:noAutofit/>
          </a:bodyPr>
          <a:lstStyle/>
          <a:p>
            <a:r>
              <a:rPr lang="de-DE" dirty="0"/>
              <a:t>Initiale Exploration</a:t>
            </a:r>
          </a:p>
        </p:txBody>
      </p:sp>
      <p:sp>
        <p:nvSpPr>
          <p:cNvPr id="494598" name="Rectangle 3"/>
          <p:cNvSpPr>
            <a:spLocks noGrp="1" noChangeArrowheads="1"/>
          </p:cNvSpPr>
          <p:nvPr>
            <p:ph idx="1"/>
          </p:nvPr>
        </p:nvSpPr>
        <p:spPr/>
        <p:txBody>
          <a:bodyPr vert="horz" lIns="0" tIns="0" rIns="0" bIns="0" rtlCol="0">
            <a:normAutofit/>
          </a:bodyPr>
          <a:lstStyle/>
          <a:p>
            <a:pPr marL="609600" indent="-609600">
              <a:buFontTx/>
              <a:buAutoNum type="arabicPeriod"/>
            </a:pPr>
            <a:r>
              <a:rPr lang="de-DE" dirty="0"/>
              <a:t>Finde die </a:t>
            </a:r>
            <a:r>
              <a:rPr lang="de-DE" i="1" dirty="0">
                <a:solidFill>
                  <a:srgbClr val="7F0101"/>
                </a:solidFill>
              </a:rPr>
              <a:t>Klassen</a:t>
            </a:r>
            <a:r>
              <a:rPr lang="de-DE" dirty="0"/>
              <a:t> in deinem System</a:t>
            </a:r>
          </a:p>
          <a:p>
            <a:pPr marL="609600" indent="-609600">
              <a:buFontTx/>
              <a:buAutoNum type="arabicPeriod"/>
            </a:pPr>
            <a:endParaRPr lang="de-DE" dirty="0"/>
          </a:p>
          <a:p>
            <a:pPr marL="609600" indent="-609600">
              <a:buFontTx/>
              <a:buAutoNum type="arabicPeriod"/>
            </a:pPr>
            <a:r>
              <a:rPr lang="de-DE" dirty="0"/>
              <a:t>Bestimme die </a:t>
            </a:r>
            <a:r>
              <a:rPr lang="de-DE" i="1" dirty="0">
                <a:solidFill>
                  <a:srgbClr val="7F0101"/>
                </a:solidFill>
              </a:rPr>
              <a:t>Verantwortlichkeiten</a:t>
            </a:r>
            <a:r>
              <a:rPr lang="de-DE" dirty="0"/>
              <a:t> jeder Klasse</a:t>
            </a:r>
          </a:p>
          <a:p>
            <a:pPr marL="609600" indent="-609600">
              <a:buFontTx/>
              <a:buAutoNum type="arabicPeriod"/>
            </a:pPr>
            <a:endParaRPr lang="de-DE" dirty="0"/>
          </a:p>
          <a:p>
            <a:pPr marL="609600" indent="-609600">
              <a:buFontTx/>
              <a:buAutoNum type="arabicPeriod"/>
            </a:pPr>
            <a:r>
              <a:rPr lang="de-DE" dirty="0"/>
              <a:t>Bestimme wie Objekte </a:t>
            </a:r>
            <a:r>
              <a:rPr lang="de-DE" i="1" dirty="0">
                <a:solidFill>
                  <a:srgbClr val="7F0101"/>
                </a:solidFill>
              </a:rPr>
              <a:t>zusammenarbeiten, </a:t>
            </a:r>
            <a:r>
              <a:rPr lang="de-DE" dirty="0"/>
              <a:t>um ihre Verantwortlichkeiten zu </a:t>
            </a:r>
            <a:r>
              <a:rPr lang="de-DE" dirty="0" smtClean="0"/>
              <a:t>erfüllen</a:t>
            </a:r>
          </a:p>
          <a:p>
            <a:pPr marL="609600" indent="-609600">
              <a:buFontTx/>
              <a:buAutoNum type="arabicPeriod"/>
            </a:pPr>
            <a:endParaRPr lang="de-DE" dirty="0"/>
          </a:p>
          <a:p>
            <a:pPr marL="0" indent="0">
              <a:buNone/>
            </a:pPr>
            <a:endParaRPr lang="de-DE" dirty="0"/>
          </a:p>
        </p:txBody>
      </p:sp>
      <p:sp>
        <p:nvSpPr>
          <p:cNvPr id="2" name="Foliennummernplatzhalter 1"/>
          <p:cNvSpPr>
            <a:spLocks noGrp="1"/>
          </p:cNvSpPr>
          <p:nvPr>
            <p:ph type="sldNum" sz="quarter" idx="12"/>
          </p:nvPr>
        </p:nvSpPr>
        <p:spPr/>
        <p:txBody>
          <a:bodyPr/>
          <a:lstStyle/>
          <a:p>
            <a:pPr>
              <a:defRPr/>
            </a:pPr>
            <a:fld id="{C0B85308-4B91-4084-B5EB-6B176834447A}" type="slidenum">
              <a:rPr lang="de-DE" smtClean="0">
                <a:solidFill>
                  <a:prstClr val="black">
                    <a:tint val="75000"/>
                  </a:prstClr>
                </a:solidFill>
              </a:rPr>
              <a:pPr>
                <a:defRPr/>
              </a:pPr>
              <a:t>8</a:t>
            </a:fld>
            <a:endParaRPr lang="de-DE">
              <a:solidFill>
                <a:prstClr val="black">
                  <a:tint val="75000"/>
                </a:prst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CRC-Karten</a:t>
            </a:r>
            <a:endParaRPr lang="en-US" dirty="0"/>
          </a:p>
        </p:txBody>
      </p:sp>
      <p:sp>
        <p:nvSpPr>
          <p:cNvPr id="3" name="Inhaltsplatzhalter 2"/>
          <p:cNvSpPr>
            <a:spLocks noGrp="1"/>
          </p:cNvSpPr>
          <p:nvPr>
            <p:ph idx="1"/>
          </p:nvPr>
        </p:nvSpPr>
        <p:spPr/>
        <p:txBody>
          <a:bodyPr/>
          <a:lstStyle/>
          <a:p>
            <a:r>
              <a:rPr lang="de-DE" dirty="0" smtClean="0"/>
              <a:t>C: </a:t>
            </a:r>
            <a:r>
              <a:rPr lang="de-DE" dirty="0" err="1" smtClean="0"/>
              <a:t>Candidates</a:t>
            </a:r>
            <a:endParaRPr lang="de-DE" dirty="0" smtClean="0"/>
          </a:p>
          <a:p>
            <a:r>
              <a:rPr lang="de-DE" dirty="0" smtClean="0"/>
              <a:t>R: </a:t>
            </a:r>
            <a:r>
              <a:rPr lang="de-DE" dirty="0" err="1" smtClean="0"/>
              <a:t>Responsibility</a:t>
            </a:r>
            <a:endParaRPr lang="de-DE" dirty="0" smtClean="0"/>
          </a:p>
          <a:p>
            <a:r>
              <a:rPr lang="de-DE" dirty="0" smtClean="0"/>
              <a:t>C: </a:t>
            </a:r>
            <a:r>
              <a:rPr lang="de-DE" dirty="0" err="1" smtClean="0"/>
              <a:t>Collaboration</a:t>
            </a:r>
            <a:endParaRPr lang="en-US" dirty="0"/>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9</a:t>
            </a:fld>
            <a:endParaRPr lang="de-DE" dirty="0"/>
          </a:p>
        </p:txBody>
      </p:sp>
      <p:grpSp>
        <p:nvGrpSpPr>
          <p:cNvPr id="19" name="Gruppieren 18"/>
          <p:cNvGrpSpPr/>
          <p:nvPr/>
        </p:nvGrpSpPr>
        <p:grpSpPr>
          <a:xfrm>
            <a:off x="2423592" y="3789040"/>
            <a:ext cx="5400600" cy="2650604"/>
            <a:chOff x="2711624" y="3573016"/>
            <a:chExt cx="5400600" cy="2650604"/>
          </a:xfrm>
        </p:grpSpPr>
        <p:sp>
          <p:nvSpPr>
            <p:cNvPr id="5" name="Abgerundetes Rechteck 4"/>
            <p:cNvSpPr/>
            <p:nvPr/>
          </p:nvSpPr>
          <p:spPr>
            <a:xfrm>
              <a:off x="2711624" y="3573016"/>
              <a:ext cx="5400600" cy="2650604"/>
            </a:xfrm>
            <a:prstGeom prst="roundRect">
              <a:avLst/>
            </a:prstGeom>
            <a:solidFill>
              <a:srgbClr val="FFC9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Gerader Verbinder 6"/>
            <p:cNvCxnSpPr/>
            <p:nvPr/>
          </p:nvCxnSpPr>
          <p:spPr>
            <a:xfrm>
              <a:off x="2711624" y="4149080"/>
              <a:ext cx="5400600" cy="0"/>
            </a:xfrm>
            <a:prstGeom prst="line">
              <a:avLst/>
            </a:prstGeom>
            <a:ln>
              <a:solidFill>
                <a:srgbClr val="AB9DDB"/>
              </a:solidFill>
            </a:ln>
          </p:spPr>
          <p:style>
            <a:lnRef idx="1">
              <a:schemeClr val="accent6"/>
            </a:lnRef>
            <a:fillRef idx="0">
              <a:schemeClr val="accent6"/>
            </a:fillRef>
            <a:effectRef idx="0">
              <a:schemeClr val="accent6"/>
            </a:effectRef>
            <a:fontRef idx="minor">
              <a:schemeClr val="tx1"/>
            </a:fontRef>
          </p:style>
        </p:cxnSp>
        <p:cxnSp>
          <p:nvCxnSpPr>
            <p:cNvPr id="10" name="Gerader Verbinder 9"/>
            <p:cNvCxnSpPr/>
            <p:nvPr/>
          </p:nvCxnSpPr>
          <p:spPr>
            <a:xfrm flipV="1">
              <a:off x="5519936" y="4149080"/>
              <a:ext cx="0" cy="2074540"/>
            </a:xfrm>
            <a:prstGeom prst="line">
              <a:avLst/>
            </a:prstGeom>
            <a:ln>
              <a:solidFill>
                <a:srgbClr val="AB9DDB"/>
              </a:solidFill>
            </a:ln>
          </p:spPr>
          <p:style>
            <a:lnRef idx="1">
              <a:schemeClr val="accent6"/>
            </a:lnRef>
            <a:fillRef idx="0">
              <a:schemeClr val="accent6"/>
            </a:fillRef>
            <a:effectRef idx="0">
              <a:schemeClr val="accent6"/>
            </a:effectRef>
            <a:fontRef idx="minor">
              <a:schemeClr val="tx1"/>
            </a:fontRef>
          </p:style>
        </p:cxnSp>
        <p:sp>
          <p:nvSpPr>
            <p:cNvPr id="14" name="Rechteck 13"/>
            <p:cNvSpPr/>
            <p:nvPr/>
          </p:nvSpPr>
          <p:spPr>
            <a:xfrm>
              <a:off x="3143672" y="3720324"/>
              <a:ext cx="226825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solidFill>
                    <a:srgbClr val="AB9DDB"/>
                  </a:solidFill>
                </a:rPr>
                <a:t>Klassenname</a:t>
              </a:r>
              <a:endParaRPr lang="en-US" sz="2400" dirty="0">
                <a:solidFill>
                  <a:srgbClr val="AB9DDB"/>
                </a:solidFill>
              </a:endParaRPr>
            </a:p>
          </p:txBody>
        </p:sp>
        <p:sp>
          <p:nvSpPr>
            <p:cNvPr id="15" name="Rechteck 14"/>
            <p:cNvSpPr/>
            <p:nvPr/>
          </p:nvSpPr>
          <p:spPr>
            <a:xfrm>
              <a:off x="2711624" y="4320360"/>
              <a:ext cx="280831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solidFill>
                    <a:srgbClr val="AB9DDB"/>
                  </a:solidFill>
                </a:rPr>
                <a:t>Verantwortlichkeit 1</a:t>
              </a:r>
              <a:endParaRPr lang="en-US" sz="2400" dirty="0">
                <a:solidFill>
                  <a:srgbClr val="AB9DDB"/>
                </a:solidFill>
              </a:endParaRPr>
            </a:p>
          </p:txBody>
        </p:sp>
        <p:sp>
          <p:nvSpPr>
            <p:cNvPr id="16" name="Rechteck 15"/>
            <p:cNvSpPr/>
            <p:nvPr/>
          </p:nvSpPr>
          <p:spPr>
            <a:xfrm>
              <a:off x="2711624" y="4937613"/>
              <a:ext cx="2808312"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smtClean="0">
                  <a:solidFill>
                    <a:srgbClr val="AB9DDB"/>
                  </a:solidFill>
                </a:rPr>
                <a:t>Verantwortlichkeit 2</a:t>
              </a:r>
              <a:endParaRPr lang="en-US" sz="2400" dirty="0">
                <a:solidFill>
                  <a:srgbClr val="AB9DDB"/>
                </a:solidFill>
              </a:endParaRPr>
            </a:p>
          </p:txBody>
        </p:sp>
        <p:sp>
          <p:nvSpPr>
            <p:cNvPr id="17" name="Rechteck 16"/>
            <p:cNvSpPr/>
            <p:nvPr/>
          </p:nvSpPr>
          <p:spPr>
            <a:xfrm>
              <a:off x="5555940" y="4337577"/>
              <a:ext cx="24842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dirty="0" smtClean="0">
                  <a:solidFill>
                    <a:srgbClr val="AB9DDB"/>
                  </a:solidFill>
                </a:rPr>
                <a:t>Klasse 1, Klasse 2</a:t>
              </a:r>
              <a:endParaRPr lang="en-US" sz="2400" dirty="0">
                <a:solidFill>
                  <a:srgbClr val="AB9DDB"/>
                </a:solidFill>
              </a:endParaRPr>
            </a:p>
          </p:txBody>
        </p:sp>
        <p:sp>
          <p:nvSpPr>
            <p:cNvPr id="18" name="Rechteck 17"/>
            <p:cNvSpPr/>
            <p:nvPr/>
          </p:nvSpPr>
          <p:spPr>
            <a:xfrm>
              <a:off x="5555940" y="4942409"/>
              <a:ext cx="2484276"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sz="2400" dirty="0" smtClean="0">
                  <a:solidFill>
                    <a:srgbClr val="AB9DDB"/>
                  </a:solidFill>
                </a:rPr>
                <a:t>Klasse 3</a:t>
              </a:r>
              <a:endParaRPr lang="en-US" sz="2400" dirty="0">
                <a:solidFill>
                  <a:srgbClr val="AB9DDB"/>
                </a:solidFill>
              </a:endParaRPr>
            </a:p>
          </p:txBody>
        </p:sp>
      </p:grpSp>
    </p:spTree>
    <p:extLst>
      <p:ext uri="{BB962C8B-B14F-4D97-AF65-F5344CB8AC3E}">
        <p14:creationId xmlns:p14="http://schemas.microsoft.com/office/powerpoint/2010/main" val="70800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3984</Words>
  <Application>Microsoft Office PowerPoint</Application>
  <PresentationFormat>Breitbild</PresentationFormat>
  <Paragraphs>510</Paragraphs>
  <Slides>50</Slides>
  <Notes>48</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50</vt:i4>
      </vt:variant>
    </vt:vector>
  </HeadingPairs>
  <TitlesOfParts>
    <vt:vector size="60" baseType="lpstr">
      <vt:lpstr>ＭＳ Ｐゴシック</vt:lpstr>
      <vt:lpstr>Arial</vt:lpstr>
      <vt:lpstr>Calibri</vt:lpstr>
      <vt:lpstr>Helvetica</vt:lpstr>
      <vt:lpstr>Monotype Sorts</vt:lpstr>
      <vt:lpstr>Symbol</vt:lpstr>
      <vt:lpstr>Times</vt:lpstr>
      <vt:lpstr>Times New Roman</vt:lpstr>
      <vt:lpstr>Wingdings</vt:lpstr>
      <vt:lpstr>Larissa-Design</vt:lpstr>
      <vt:lpstr>Software Engineering Responsibility-Driven Design</vt:lpstr>
      <vt:lpstr>Einordnung</vt:lpstr>
      <vt:lpstr>PowerPoint-Präsentation</vt:lpstr>
      <vt:lpstr>Warum Responsibility-Driven Design?</vt:lpstr>
      <vt:lpstr>Warum Responsibility-Driven Design?</vt:lpstr>
      <vt:lpstr>Iteration in Objekt-Orientierten Designs</vt:lpstr>
      <vt:lpstr>PowerPoint-Präsentation</vt:lpstr>
      <vt:lpstr>Initiale Exploration</vt:lpstr>
      <vt:lpstr>CRC-Karten</vt:lpstr>
      <vt:lpstr>CRC-Karten</vt:lpstr>
      <vt:lpstr>Detaillierte Analyse</vt:lpstr>
      <vt:lpstr>Initiale Exploration: Finden der Klassen</vt:lpstr>
      <vt:lpstr>Beispiel: Drawing Editor Requirements Specification</vt:lpstr>
      <vt:lpstr>Drawing Editor: Nomen Phrasen</vt:lpstr>
      <vt:lpstr>Drawing Editor: Nomen Phrasen</vt:lpstr>
      <vt:lpstr>PowerPoint-Präsentation</vt:lpstr>
      <vt:lpstr>Initiale Exploration: Finden der Klassen</vt:lpstr>
      <vt:lpstr>Prinzipen der Klassenauswahl I</vt:lpstr>
      <vt:lpstr>Prinzipen der Klassenauswahl II</vt:lpstr>
      <vt:lpstr>Prinzipen der Klassenauswahl III</vt:lpstr>
      <vt:lpstr>Prinzipen der Klassenauswahl IV</vt:lpstr>
      <vt:lpstr>Prinzipen der Klassenauswahl V</vt:lpstr>
      <vt:lpstr>Kandidaten für Klassen</vt:lpstr>
      <vt:lpstr>PowerPoint-Präsentation</vt:lpstr>
      <vt:lpstr>Initiale Exploration: Verantwortlichkeiten (Responsibilities)</vt:lpstr>
      <vt:lpstr>Initiale Exploration: Identifizieren der Verantwortlichkeiten</vt:lpstr>
      <vt:lpstr>Drawing Editor: Verben</vt:lpstr>
      <vt:lpstr>Drawing Editor: Verben</vt:lpstr>
      <vt:lpstr>Wie weise ich Verantwortlichkeiten zu?</vt:lpstr>
      <vt:lpstr>Zuweisen von Verantwortlichkeiten</vt:lpstr>
      <vt:lpstr>Zuweisen von Verantwortlichkeiten...</vt:lpstr>
      <vt:lpstr>Beziehungen zwischen Klassen</vt:lpstr>
      <vt:lpstr>Beziehungen zwischen Klassen ...</vt:lpstr>
      <vt:lpstr>Beispiel Beziehungen</vt:lpstr>
      <vt:lpstr>PowerPoint-Präsentation</vt:lpstr>
      <vt:lpstr>Kollaborationen</vt:lpstr>
      <vt:lpstr>Finden von Kollaborationen</vt:lpstr>
      <vt:lpstr>Auflistung der Kollaborationen</vt:lpstr>
      <vt:lpstr>PowerPoint-Präsentation</vt:lpstr>
      <vt:lpstr>Finden von Abstrakten Klassen</vt:lpstr>
      <vt:lpstr>Teilen von Verantwortlichkeiten</vt:lpstr>
      <vt:lpstr>Mehrfachvererbung</vt:lpstr>
      <vt:lpstr>Entwerfen von Guten Hierarchien</vt:lpstr>
      <vt:lpstr>Entwerfen von Guten Hierarchien …</vt:lpstr>
      <vt:lpstr>Entwerfen von Kind-Of Hierarchien</vt:lpstr>
      <vt:lpstr>Entwerfen von Kind-Of Hierarchien ...</vt:lpstr>
      <vt:lpstr>Refaktorisierung von Verantwortlichkeiten</vt:lpstr>
      <vt:lpstr>Protokolle (Interfaces)</vt:lpstr>
      <vt:lpstr>Was Sie mitgenommen haben sollten</vt:lpstr>
      <vt:lpstr>Literatur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SE2010</dc:title>
  <dc:creator>Sven Apel</dc:creator>
  <cp:lastModifiedBy>Janet</cp:lastModifiedBy>
  <cp:revision>396</cp:revision>
  <dcterms:modified xsi:type="dcterms:W3CDTF">2019-10-01T14:12:07Z</dcterms:modified>
</cp:coreProperties>
</file>