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9" r:id="rId3"/>
    <p:sldId id="257" r:id="rId4"/>
    <p:sldId id="295" r:id="rId5"/>
    <p:sldId id="296" r:id="rId6"/>
    <p:sldId id="298" r:id="rId7"/>
    <p:sldId id="299" r:id="rId8"/>
    <p:sldId id="261" r:id="rId9"/>
    <p:sldId id="288" r:id="rId10"/>
    <p:sldId id="263" r:id="rId11"/>
    <p:sldId id="260" r:id="rId12"/>
    <p:sldId id="262" r:id="rId13"/>
    <p:sldId id="271" r:id="rId14"/>
    <p:sldId id="264" r:id="rId15"/>
    <p:sldId id="287" r:id="rId16"/>
    <p:sldId id="278" r:id="rId17"/>
    <p:sldId id="270" r:id="rId18"/>
    <p:sldId id="265" r:id="rId19"/>
    <p:sldId id="266" r:id="rId20"/>
    <p:sldId id="289" r:id="rId21"/>
    <p:sldId id="267" r:id="rId22"/>
    <p:sldId id="290" r:id="rId23"/>
    <p:sldId id="268" r:id="rId24"/>
    <p:sldId id="291" r:id="rId25"/>
    <p:sldId id="269" r:id="rId26"/>
    <p:sldId id="273" r:id="rId27"/>
    <p:sldId id="274" r:id="rId28"/>
    <p:sldId id="275" r:id="rId29"/>
    <p:sldId id="276" r:id="rId30"/>
    <p:sldId id="277" r:id="rId31"/>
    <p:sldId id="279" r:id="rId32"/>
    <p:sldId id="280" r:id="rId33"/>
    <p:sldId id="281" r:id="rId34"/>
    <p:sldId id="282" r:id="rId35"/>
    <p:sldId id="283" r:id="rId36"/>
    <p:sldId id="284" r:id="rId37"/>
    <p:sldId id="285" r:id="rId38"/>
    <p:sldId id="286" r:id="rId39"/>
    <p:sldId id="272" r:id="rId40"/>
    <p:sldId id="294" r:id="rId41"/>
    <p:sldId id="293" r:id="rId42"/>
    <p:sldId id="300" r:id="rId4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5C7"/>
    <a:srgbClr val="D4D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78" autoAdjust="0"/>
  </p:normalViewPr>
  <p:slideViewPr>
    <p:cSldViewPr>
      <p:cViewPr varScale="1">
        <p:scale>
          <a:sx n="104" d="100"/>
          <a:sy n="104" d="100"/>
        </p:scale>
        <p:origin x="-558" y="-96"/>
      </p:cViewPr>
      <p:guideLst>
        <p:guide orient="horz" pos="2160"/>
        <p:guide pos="551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555DF-A998-4826-B2E4-6D27A37DCCB3}" type="datetimeFigureOut">
              <a:rPr lang="de-DE" smtClean="0"/>
              <a:t>24.06.2014</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E17EF-A9BB-4D33-B1DA-2A5BBAB4D44E}" type="slidenum">
              <a:rPr lang="en-US" smtClean="0"/>
              <a:t>‹Nr.›</a:t>
            </a:fld>
            <a:endParaRPr lang="en-US"/>
          </a:p>
        </p:txBody>
      </p:sp>
    </p:spTree>
    <p:extLst>
      <p:ext uri="{BB962C8B-B14F-4D97-AF65-F5344CB8AC3E}">
        <p14:creationId xmlns:p14="http://schemas.microsoft.com/office/powerpoint/2010/main" val="238625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elfolie">
    <p:spTree>
      <p:nvGrpSpPr>
        <p:cNvPr id="1" name=""/>
        <p:cNvGrpSpPr/>
        <p:nvPr/>
      </p:nvGrpSpPr>
      <p:grpSpPr>
        <a:xfrm>
          <a:off x="0" y="0"/>
          <a:ext cx="0" cy="0"/>
          <a:chOff x="0" y="0"/>
          <a:chExt cx="0" cy="0"/>
        </a:xfrm>
      </p:grpSpPr>
      <p:sp>
        <p:nvSpPr>
          <p:cNvPr id="10" name="Rechteck 9"/>
          <p:cNvSpPr/>
          <p:nvPr userDrawn="1"/>
        </p:nvSpPr>
        <p:spPr>
          <a:xfrm>
            <a:off x="0" y="4071942"/>
            <a:ext cx="9144000" cy="2786058"/>
          </a:xfrm>
          <a:prstGeom prst="rect">
            <a:avLst/>
          </a:prstGeom>
          <a:solidFill>
            <a:srgbClr val="F292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4071942"/>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4" name="Datumsplatzhalter 3"/>
          <p:cNvSpPr>
            <a:spLocks noGrp="1"/>
          </p:cNvSpPr>
          <p:nvPr>
            <p:ph type="dt" sz="half" idx="10"/>
          </p:nvPr>
        </p:nvSpPr>
        <p:spPr/>
        <p:txBody>
          <a:bodyPr/>
          <a:lstStyle>
            <a:lvl1pPr>
              <a:defRPr>
                <a:solidFill>
                  <a:schemeClr val="tx1">
                    <a:lumMod val="65000"/>
                    <a:lumOff val="35000"/>
                  </a:schemeClr>
                </a:solidFill>
              </a:defRPr>
            </a:lvl1pPr>
          </a:lstStyle>
          <a:p>
            <a:fld id="{1BCC276E-76C6-4264-ADA8-430C1E9AE626}" type="datetime1">
              <a:rPr lang="de-DE" smtClean="0"/>
              <a:pPr/>
              <a:t>24.06.2014</a:t>
            </a:fld>
            <a:endParaRPr lang="de-DE"/>
          </a:p>
        </p:txBody>
      </p:sp>
      <p:sp>
        <p:nvSpPr>
          <p:cNvPr id="5" name="Fußzeilenplatzhalter 4"/>
          <p:cNvSpPr>
            <a:spLocks noGrp="1"/>
          </p:cNvSpPr>
          <p:nvPr>
            <p:ph type="ftr" sz="quarter" idx="11"/>
          </p:nvPr>
        </p:nvSpPr>
        <p:spPr/>
        <p:txBody>
          <a:bodyPr/>
          <a:lstStyle>
            <a:lvl1pPr>
              <a:defRPr>
                <a:solidFill>
                  <a:schemeClr val="tx1">
                    <a:lumMod val="65000"/>
                    <a:lumOff val="35000"/>
                  </a:schemeClr>
                </a:solidFill>
              </a:defRPr>
            </a:lvl1pPr>
          </a:lstStyle>
          <a:p>
            <a:r>
              <a:rPr lang="de-DE" smtClean="0"/>
              <a:t>Siegmund et al.                            Understanding Programmers' Brains with fMRI</a:t>
            </a:r>
            <a:endParaRPr lang="de-DE"/>
          </a:p>
        </p:txBody>
      </p:sp>
      <p:sp>
        <p:nvSpPr>
          <p:cNvPr id="6" name="Foliennummernplatzhalter 5"/>
          <p:cNvSpPr>
            <a:spLocks noGrp="1"/>
          </p:cNvSpPr>
          <p:nvPr>
            <p:ph type="sldNum" sz="quarter" idx="12"/>
          </p:nvPr>
        </p:nvSpPr>
        <p:spPr/>
        <p:txBody>
          <a:bodyPr/>
          <a:lstStyle>
            <a:lvl1pPr>
              <a:defRPr>
                <a:solidFill>
                  <a:schemeClr val="tx1">
                    <a:lumMod val="65000"/>
                    <a:lumOff val="35000"/>
                  </a:schemeClr>
                </a:solidFill>
              </a:defRPr>
            </a:lvl1pPr>
          </a:lstStyle>
          <a:p>
            <a:fld id="{6C6AE60A-B69C-4790-82F7-3882EDF23186}" type="slidenum">
              <a:rPr lang="de-DE" smtClean="0"/>
              <a:pPr/>
              <a:t>‹Nr.›</a:t>
            </a:fld>
            <a:endParaRPr lang="de-DE"/>
          </a:p>
        </p:txBody>
      </p:sp>
      <p:sp>
        <p:nvSpPr>
          <p:cNvPr id="9" name="Rechteck 8"/>
          <p:cNvSpPr/>
          <p:nvPr userDrawn="1"/>
        </p:nvSpPr>
        <p:spPr>
          <a:xfrm>
            <a:off x="6215074" y="428604"/>
            <a:ext cx="2643206" cy="10001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5"/>
          <p:cNvPicPr>
            <a:picLocks noChangeAspect="1" noChangeArrowheads="1"/>
          </p:cNvPicPr>
          <p:nvPr userDrawn="1"/>
        </p:nvPicPr>
        <p:blipFill>
          <a:blip r:embed="rId2" cstate="print"/>
          <a:srcRect/>
          <a:stretch>
            <a:fillRect/>
          </a:stretch>
        </p:blipFill>
        <p:spPr bwMode="auto">
          <a:xfrm>
            <a:off x="5980113" y="228600"/>
            <a:ext cx="2624137" cy="895350"/>
          </a:xfrm>
          <a:prstGeom prst="rect">
            <a:avLst/>
          </a:prstGeom>
          <a:noFill/>
          <a:ln w="9525">
            <a:noFill/>
            <a:miter lim="800000"/>
            <a:headEnd/>
            <a:tailEnd/>
          </a:ln>
          <a:effectLst/>
        </p:spPr>
      </p:pic>
    </p:spTree>
    <p:extLst>
      <p:ext uri="{BB962C8B-B14F-4D97-AF65-F5344CB8AC3E}">
        <p14:creationId xmlns:p14="http://schemas.microsoft.com/office/powerpoint/2010/main" val="32748110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el und Inhalt">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DEB56746-5286-4F35-A949-5B69EBDFAF92}" type="datetime1">
              <a:rPr lang="de-DE" smtClean="0"/>
              <a:t>24.06.2014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pic>
        <p:nvPicPr>
          <p:cNvPr id="4099" name="Picture 3"/>
          <p:cNvPicPr>
            <a:picLocks noChangeAspect="1" noChangeArrowheads="1"/>
          </p:cNvPicPr>
          <p:nvPr userDrawn="1"/>
        </p:nvPicPr>
        <p:blipFill>
          <a:blip r:embed="rId2" cstate="print"/>
          <a:srcRect/>
          <a:stretch>
            <a:fillRect/>
          </a:stretch>
        </p:blipFill>
        <p:spPr bwMode="auto">
          <a:xfrm>
            <a:off x="500034" y="6322113"/>
            <a:ext cx="1571636" cy="535911"/>
          </a:xfrm>
          <a:prstGeom prst="rect">
            <a:avLst/>
          </a:prstGeom>
          <a:noFill/>
          <a:ln w="9525">
            <a:noFill/>
            <a:miter lim="800000"/>
            <a:headEnd/>
            <a:tailEnd/>
          </a:ln>
          <a:effectLst/>
        </p:spPr>
      </p:pic>
      <p:cxnSp>
        <p:nvCxnSpPr>
          <p:cNvPr id="10" name="Gerade Verbindung 9"/>
          <p:cNvCxnSpPr/>
          <p:nvPr userDrawn="1"/>
        </p:nvCxnSpPr>
        <p:spPr>
          <a:xfrm>
            <a:off x="0" y="626784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E9ED490C-0D37-4E65-BBDB-59CB94D3BE95}" type="datetime1">
              <a:rPr lang="de-DE" smtClean="0"/>
              <a:t>24.06.2014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F31062E-13E7-4914-AAB9-D129D96B124E}" type="datetime1">
              <a:rPr lang="de-DE" smtClean="0"/>
              <a:t>24.06.2014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64092E43-189F-465E-9EFC-779BDD6380E9}" type="datetime1">
              <a:rPr lang="de-DE" smtClean="0"/>
              <a:t>24.06.2014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716EA071-070D-4A29-8979-A0569D750C61}" type="datetime1">
              <a:rPr lang="de-DE" smtClean="0"/>
              <a:t>24.06.2014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03DA7CD2-1636-4D35-B619-F82C9AAF6225}" type="datetime1">
              <a:rPr lang="de-DE" smtClean="0"/>
              <a:t>24.06.2014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89FE29B0-D2E2-4D33-8B08-CBE4487A9A4A}" type="datetime1">
              <a:rPr lang="de-DE" smtClean="0"/>
              <a:t>24.06.2014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D9CA283-59D9-4B6B-9666-4D8CC7ECAEB8}" type="datetime1">
              <a:rPr lang="de-DE" smtClean="0"/>
              <a:t>24.06.2014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8075277-120B-43CF-9798-B4B3678ABEED}" type="datetime1">
              <a:rPr lang="de-DE" smtClean="0"/>
              <a:t>24.06.2014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82194BE-E4DD-4762-AA40-E3414CDAFA3D}" type="datetime1">
              <a:rPr lang="de-DE" smtClean="0"/>
              <a:t>24.06.2014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4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1691680" y="6356350"/>
            <a:ext cx="1000132" cy="365125"/>
          </a:xfrm>
        </p:spPr>
        <p:txBody>
          <a:bodyPr/>
          <a:lstStyle/>
          <a:p>
            <a:fld id="{D7E08395-A5A9-411D-A3D3-851CF9301FD9}" type="datetime1">
              <a:rPr lang="de-DE" smtClean="0"/>
              <a:pPr/>
              <a:t>24.06.2014</a:t>
            </a:fld>
            <a:endParaRPr lang="de-DE"/>
          </a:p>
        </p:txBody>
      </p:sp>
      <p:sp>
        <p:nvSpPr>
          <p:cNvPr id="5" name="Fußzeilenplatzhalter 4"/>
          <p:cNvSpPr>
            <a:spLocks noGrp="1"/>
          </p:cNvSpPr>
          <p:nvPr>
            <p:ph type="ftr" sz="quarter" idx="11"/>
          </p:nvPr>
        </p:nvSpPr>
        <p:spPr>
          <a:xfrm>
            <a:off x="1691680" y="6356350"/>
            <a:ext cx="5309212" cy="365125"/>
          </a:xfrm>
        </p:spPr>
        <p:txBody>
          <a:bodyPr/>
          <a:lstStyle/>
          <a:p>
            <a:r>
              <a:rPr lang="de-DE" smtClean="0"/>
              <a:t>Siegmund et al.                            Understanding Programmers' Brains with fMRI</a:t>
            </a:r>
            <a:endParaRPr lang="de-DE" dirty="0"/>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cxnSp>
        <p:nvCxnSpPr>
          <p:cNvPr id="10" name="Gerade Verbindung 9"/>
          <p:cNvCxnSpPr/>
          <p:nvPr userDrawn="1"/>
        </p:nvCxnSpPr>
        <p:spPr>
          <a:xfrm>
            <a:off x="0" y="6267840"/>
            <a:ext cx="9144000" cy="158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25"/>
          <p:cNvPicPr>
            <a:picLocks noChangeAspect="1" noChangeArrowheads="1"/>
          </p:cNvPicPr>
          <p:nvPr userDrawn="1"/>
        </p:nvPicPr>
        <p:blipFill>
          <a:blip r:embed="rId2" cstate="print"/>
          <a:srcRect/>
          <a:stretch>
            <a:fillRect/>
          </a:stretch>
        </p:blipFill>
        <p:spPr bwMode="auto">
          <a:xfrm>
            <a:off x="323528" y="6343706"/>
            <a:ext cx="1165487" cy="397662"/>
          </a:xfrm>
          <a:prstGeom prst="rect">
            <a:avLst/>
          </a:prstGeom>
          <a:noFill/>
          <a:ln w="9525">
            <a:noFill/>
            <a:miter lim="800000"/>
            <a:headEnd/>
            <a:tailEnd/>
          </a:ln>
          <a:effectLst/>
        </p:spPr>
      </p:pic>
    </p:spTree>
    <p:extLst>
      <p:ext uri="{BB962C8B-B14F-4D97-AF65-F5344CB8AC3E}">
        <p14:creationId xmlns:p14="http://schemas.microsoft.com/office/powerpoint/2010/main" val="181683556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C2A09FE-0067-4E7E-8E09-EE93628996EE}" type="datetime1">
              <a:rPr lang="de-DE" smtClean="0"/>
              <a:t>24.06.2014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113D19B-4283-4268-ADAD-FE058866B38A}" type="datetime1">
              <a:rPr lang="de-DE" smtClean="0"/>
              <a:t>24.06.2014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5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50A78792-2531-4474-A0C0-A2C8381BBE25}" type="datetime1">
              <a:rPr lang="de-DE" smtClean="0"/>
              <a:pPr/>
              <a:t>24.06.2014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r>
              <a:rPr lang="de-DE" smtClean="0"/>
              <a:t>Siegmund et al.                            Understanding Programmers' Brains with fMRI</a:t>
            </a:r>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cxnSp>
        <p:nvCxnSpPr>
          <p:cNvPr id="10" name="Gerade Verbindung 9"/>
          <p:cNvCxnSpPr/>
          <p:nvPr userDrawn="1"/>
        </p:nvCxnSpPr>
        <p:spPr>
          <a:xfrm>
            <a:off x="0" y="6267840"/>
            <a:ext cx="914400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5"/>
          <p:cNvPicPr>
            <a:picLocks noChangeAspect="1" noChangeArrowheads="1"/>
          </p:cNvPicPr>
          <p:nvPr userDrawn="1"/>
        </p:nvPicPr>
        <p:blipFill>
          <a:blip r:embed="rId2" cstate="print"/>
          <a:srcRect/>
          <a:stretch>
            <a:fillRect/>
          </a:stretch>
        </p:blipFill>
        <p:spPr bwMode="auto">
          <a:xfrm>
            <a:off x="323528" y="6343706"/>
            <a:ext cx="1165487" cy="397662"/>
          </a:xfrm>
          <a:prstGeom prst="rect">
            <a:avLst/>
          </a:prstGeom>
          <a:noFill/>
          <a:ln w="9525">
            <a:noFill/>
            <a:miter lim="800000"/>
            <a:headEnd/>
            <a:tailEnd/>
          </a:ln>
          <a:effectLst/>
        </p:spPr>
      </p:pic>
      <p:pic>
        <p:nvPicPr>
          <p:cNvPr id="11" name="Picture 2"/>
          <p:cNvPicPr>
            <a:picLocks noChangeAspect="1" noChangeArrowheads="1"/>
          </p:cNvPicPr>
          <p:nvPr userDrawn="1"/>
        </p:nvPicPr>
        <p:blipFill>
          <a:blip r:embed="rId3" cstate="print">
            <a:lum bright="82000"/>
          </a:blip>
          <a:stretch>
            <a:fillRect/>
          </a:stretch>
        </p:blipFill>
        <p:spPr bwMode="auto">
          <a:xfrm>
            <a:off x="5929322" y="2285992"/>
            <a:ext cx="3095625" cy="3095625"/>
          </a:xfrm>
          <a:prstGeom prst="rect">
            <a:avLst/>
          </a:prstGeom>
          <a:noFill/>
          <a:ln>
            <a:noFill/>
          </a:ln>
        </p:spPr>
      </p:pic>
    </p:spTree>
    <p:extLst>
      <p:ext uri="{BB962C8B-B14F-4D97-AF65-F5344CB8AC3E}">
        <p14:creationId xmlns:p14="http://schemas.microsoft.com/office/powerpoint/2010/main" val="41424815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sp>
        <p:nvSpPr>
          <p:cNvPr id="11" name="Rechteck 10"/>
          <p:cNvSpPr/>
          <p:nvPr userDrawn="1"/>
        </p:nvSpPr>
        <p:spPr>
          <a:xfrm>
            <a:off x="461638" y="285728"/>
            <a:ext cx="8229601" cy="1143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smtClean="0">
                <a:ln>
                  <a:noFill/>
                </a:ln>
                <a:solidFill>
                  <a:schemeClr val="tx1"/>
                </a:solidFill>
              </a:rPr>
              <a:t>Lernziele</a:t>
            </a:r>
            <a:endParaRPr lang="en-US" sz="4400">
              <a:ln>
                <a:noFill/>
              </a:ln>
              <a:solidFill>
                <a:schemeClr val="tx1"/>
              </a:solidFill>
            </a:endParaRPr>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44C87097-FEC3-472A-ABCC-61E517642E41}" type="datetime1">
              <a:rPr lang="de-DE" smtClean="0"/>
              <a:pPr/>
              <a:t>24.06.2014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r>
              <a:rPr lang="de-DE" smtClean="0"/>
              <a:t>Siegmund et al.                            Understanding Programmers' Brains with fMRI</a:t>
            </a:r>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pic>
        <p:nvPicPr>
          <p:cNvPr id="4099" name="Picture 3"/>
          <p:cNvPicPr>
            <a:picLocks noChangeAspect="1" noChangeArrowheads="1"/>
          </p:cNvPicPr>
          <p:nvPr userDrawn="1"/>
        </p:nvPicPr>
        <p:blipFill>
          <a:blip r:embed="rId2" cstate="print"/>
          <a:srcRect/>
          <a:stretch>
            <a:fillRect/>
          </a:stretch>
        </p:blipFill>
        <p:spPr bwMode="auto">
          <a:xfrm>
            <a:off x="500034" y="6322113"/>
            <a:ext cx="1571636" cy="535911"/>
          </a:xfrm>
          <a:prstGeom prst="rect">
            <a:avLst/>
          </a:prstGeom>
          <a:noFill/>
          <a:ln w="9525">
            <a:noFill/>
            <a:miter lim="800000"/>
            <a:headEnd/>
            <a:tailEnd/>
          </a:ln>
          <a:effectLst/>
        </p:spPr>
      </p:pic>
      <p:cxnSp>
        <p:nvCxnSpPr>
          <p:cNvPr id="10" name="Gerade Verbindung 9"/>
          <p:cNvCxnSpPr/>
          <p:nvPr userDrawn="1"/>
        </p:nvCxnSpPr>
        <p:spPr>
          <a:xfrm>
            <a:off x="0" y="626784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userDrawn="1"/>
        </p:nvPicPr>
        <p:blipFill>
          <a:blip r:embed="rId3" cstate="print">
            <a:lum bright="82000"/>
          </a:blip>
          <a:stretch>
            <a:fillRect/>
          </a:stretch>
        </p:blipFill>
        <p:spPr bwMode="auto">
          <a:xfrm>
            <a:off x="5929322" y="2285992"/>
            <a:ext cx="3095625" cy="3095625"/>
          </a:xfrm>
          <a:prstGeom prst="rect">
            <a:avLst/>
          </a:prstGeom>
          <a:noFill/>
          <a:ln>
            <a:noFill/>
          </a:ln>
        </p:spPr>
      </p:pic>
    </p:spTree>
    <p:extLst>
      <p:ext uri="{BB962C8B-B14F-4D97-AF65-F5344CB8AC3E}">
        <p14:creationId xmlns:p14="http://schemas.microsoft.com/office/powerpoint/2010/main" val="37624418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7_Titel und Inhalt">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966F1707-C9EF-406C-BEA4-A8772732FE19}" type="datetime1">
              <a:rPr lang="de-DE" smtClean="0"/>
              <a:pPr/>
              <a:t>24.06.2014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r>
              <a:rPr lang="de-DE" smtClean="0"/>
              <a:t>Siegmund et al.                            Understanding Programmers' Brains with fMRI</a:t>
            </a:r>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cxnSp>
        <p:nvCxnSpPr>
          <p:cNvPr id="10" name="Gerade Verbindung 9"/>
          <p:cNvCxnSpPr/>
          <p:nvPr userDrawn="1"/>
        </p:nvCxnSpPr>
        <p:spPr>
          <a:xfrm>
            <a:off x="0" y="6267840"/>
            <a:ext cx="914400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5"/>
          <p:cNvPicPr>
            <a:picLocks noChangeAspect="1" noChangeArrowheads="1"/>
          </p:cNvPicPr>
          <p:nvPr userDrawn="1"/>
        </p:nvPicPr>
        <p:blipFill>
          <a:blip r:embed="rId2" cstate="print"/>
          <a:srcRect/>
          <a:stretch>
            <a:fillRect/>
          </a:stretch>
        </p:blipFill>
        <p:spPr bwMode="auto">
          <a:xfrm>
            <a:off x="323528" y="6343706"/>
            <a:ext cx="1165487" cy="397662"/>
          </a:xfrm>
          <a:prstGeom prst="rect">
            <a:avLst/>
          </a:prstGeom>
          <a:noFill/>
          <a:ln w="9525">
            <a:noFill/>
            <a:miter lim="800000"/>
            <a:headEnd/>
            <a:tailEnd/>
          </a:ln>
          <a:effectLst/>
        </p:spPr>
      </p:pic>
    </p:spTree>
    <p:extLst>
      <p:ext uri="{BB962C8B-B14F-4D97-AF65-F5344CB8AC3E}">
        <p14:creationId xmlns:p14="http://schemas.microsoft.com/office/powerpoint/2010/main" val="13555976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sp>
        <p:nvSpPr>
          <p:cNvPr id="10" name="Rechteck 9"/>
          <p:cNvSpPr/>
          <p:nvPr userDrawn="1"/>
        </p:nvSpPr>
        <p:spPr>
          <a:xfrm>
            <a:off x="0" y="4071942"/>
            <a:ext cx="9144000" cy="2786058"/>
          </a:xfrm>
          <a:prstGeom prst="rect">
            <a:avLst/>
          </a:prstGeom>
          <a:solidFill>
            <a:srgbClr val="016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2B8F4623-68E4-457B-9D24-B2B87A3D5A01}" type="datetime1">
              <a:rPr lang="de-DE" smtClean="0"/>
              <a:t>24.06.2014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pic>
        <p:nvPicPr>
          <p:cNvPr id="8" name="Grafik 7" descr="logoFINEnglish.emf"/>
          <p:cNvPicPr>
            <a:picLocks noChangeAspect="1"/>
          </p:cNvPicPr>
          <p:nvPr userDrawn="1"/>
        </p:nvPicPr>
        <p:blipFill>
          <a:blip r:embed="rId2" cstate="print"/>
          <a:stretch>
            <a:fillRect/>
          </a:stretch>
        </p:blipFill>
        <p:spPr>
          <a:xfrm>
            <a:off x="142844" y="142852"/>
            <a:ext cx="8864356" cy="145500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2_Titelfolie">
    <p:spTree>
      <p:nvGrpSpPr>
        <p:cNvPr id="1" name=""/>
        <p:cNvGrpSpPr/>
        <p:nvPr/>
      </p:nvGrpSpPr>
      <p:grpSpPr>
        <a:xfrm>
          <a:off x="0" y="0"/>
          <a:ext cx="0" cy="0"/>
          <a:chOff x="0" y="0"/>
          <a:chExt cx="0" cy="0"/>
        </a:xfrm>
      </p:grpSpPr>
      <p:sp>
        <p:nvSpPr>
          <p:cNvPr id="10" name="Rechteck 9"/>
          <p:cNvSpPr/>
          <p:nvPr userDrawn="1"/>
        </p:nvSpPr>
        <p:spPr>
          <a:xfrm>
            <a:off x="0" y="4071942"/>
            <a:ext cx="9144000" cy="2786058"/>
          </a:xfrm>
          <a:prstGeom prst="rect">
            <a:avLst/>
          </a:prstGeom>
          <a:solidFill>
            <a:srgbClr val="016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CEA3CC35-BE6D-4E7C-873C-589234C3586C}" type="datetime1">
              <a:rPr lang="de-DE" smtClean="0"/>
              <a:t>24.06.2014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4D466766-6EF4-4FEA-A4E8-9E110CEE94AC}" type="datetime1">
              <a:rPr lang="de-DE" smtClean="0"/>
              <a:t>24.06.2014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pic>
        <p:nvPicPr>
          <p:cNvPr id="4099" name="Picture 3"/>
          <p:cNvPicPr>
            <a:picLocks noChangeAspect="1" noChangeArrowheads="1"/>
          </p:cNvPicPr>
          <p:nvPr userDrawn="1"/>
        </p:nvPicPr>
        <p:blipFill>
          <a:blip r:embed="rId2" cstate="print"/>
          <a:srcRect/>
          <a:stretch>
            <a:fillRect/>
          </a:stretch>
        </p:blipFill>
        <p:spPr bwMode="auto">
          <a:xfrm>
            <a:off x="500034" y="6322113"/>
            <a:ext cx="1571636" cy="535911"/>
          </a:xfrm>
          <a:prstGeom prst="rect">
            <a:avLst/>
          </a:prstGeom>
          <a:noFill/>
          <a:ln w="9525">
            <a:noFill/>
            <a:miter lim="800000"/>
            <a:headEnd/>
            <a:tailEnd/>
          </a:ln>
          <a:effectLst/>
        </p:spPr>
      </p:pic>
      <p:cxnSp>
        <p:nvCxnSpPr>
          <p:cNvPr id="10" name="Gerade Verbindung 9"/>
          <p:cNvCxnSpPr/>
          <p:nvPr userDrawn="1"/>
        </p:nvCxnSpPr>
        <p:spPr>
          <a:xfrm>
            <a:off x="0" y="626784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3_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smtClean="0"/>
              <a:t>Lernziele</a:t>
            </a:r>
            <a:endParaRPr lang="de-DE"/>
          </a:p>
        </p:txBody>
      </p:sp>
      <p:sp>
        <p:nvSpPr>
          <p:cNvPr id="3" name="Inhaltsplatzhalter 2"/>
          <p:cNvSpPr>
            <a:spLocks noGrp="1"/>
          </p:cNvSpPr>
          <p:nvPr>
            <p:ph idx="1"/>
          </p:nvPr>
        </p:nvSpPr>
        <p:spPr/>
        <p:txBody>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a:xfrm>
            <a:off x="2143108" y="6356350"/>
            <a:ext cx="1000132" cy="365125"/>
          </a:xfrm>
        </p:spPr>
        <p:txBody>
          <a:bodyPr/>
          <a:lstStyle/>
          <a:p>
            <a:fld id="{5FC99F70-B513-42F7-BCB2-2F681625D570}" type="datetime1">
              <a:rPr lang="de-DE" smtClean="0"/>
              <a:t>24.06.2014</a:t>
            </a:fld>
            <a:endParaRPr lang="de-DE"/>
          </a:p>
        </p:txBody>
      </p:sp>
      <p:sp>
        <p:nvSpPr>
          <p:cNvPr id="5" name="Fußzeilenplatzhalter 4"/>
          <p:cNvSpPr>
            <a:spLocks noGrp="1"/>
          </p:cNvSpPr>
          <p:nvPr>
            <p:ph type="ftr" sz="quarter" idx="11"/>
          </p:nvPr>
        </p:nvSpPr>
        <p:spPr>
          <a:xfrm>
            <a:off x="3214678" y="6356350"/>
            <a:ext cx="3786214" cy="365125"/>
          </a:xfrm>
        </p:spPr>
        <p:txBody>
          <a:bodyPr/>
          <a:lstStyle/>
          <a:p>
            <a:endParaRPr lang="de-DE"/>
          </a:p>
        </p:txBody>
      </p:sp>
      <p:sp>
        <p:nvSpPr>
          <p:cNvPr id="6" name="Foliennummernplatzhalter 5"/>
          <p:cNvSpPr>
            <a:spLocks noGrp="1"/>
          </p:cNvSpPr>
          <p:nvPr>
            <p:ph type="sldNum" sz="quarter" idx="12"/>
          </p:nvPr>
        </p:nvSpPr>
        <p:spPr>
          <a:xfrm>
            <a:off x="7858148" y="6356350"/>
            <a:ext cx="828652" cy="365125"/>
          </a:xfrm>
        </p:spPr>
        <p:txBody>
          <a:bodyPr/>
          <a:lstStyle/>
          <a:p>
            <a:fld id="{6C6AE60A-B69C-4790-82F7-3882EDF23186}" type="slidenum">
              <a:rPr lang="de-DE" smtClean="0"/>
              <a:pPr/>
              <a:t>‹Nr.›</a:t>
            </a:fld>
            <a:endParaRPr lang="de-DE"/>
          </a:p>
        </p:txBody>
      </p:sp>
      <p:pic>
        <p:nvPicPr>
          <p:cNvPr id="4099" name="Picture 3"/>
          <p:cNvPicPr>
            <a:picLocks noChangeAspect="1" noChangeArrowheads="1"/>
          </p:cNvPicPr>
          <p:nvPr userDrawn="1"/>
        </p:nvPicPr>
        <p:blipFill>
          <a:blip r:embed="rId2" cstate="print"/>
          <a:srcRect/>
          <a:stretch>
            <a:fillRect/>
          </a:stretch>
        </p:blipFill>
        <p:spPr bwMode="auto">
          <a:xfrm>
            <a:off x="500034" y="6322113"/>
            <a:ext cx="1571636" cy="535911"/>
          </a:xfrm>
          <a:prstGeom prst="rect">
            <a:avLst/>
          </a:prstGeom>
          <a:noFill/>
          <a:ln w="9525">
            <a:noFill/>
            <a:miter lim="800000"/>
            <a:headEnd/>
            <a:tailEnd/>
          </a:ln>
          <a:effectLst/>
        </p:spPr>
      </p:pic>
      <p:cxnSp>
        <p:nvCxnSpPr>
          <p:cNvPr id="10" name="Gerade Verbindung 9"/>
          <p:cNvCxnSpPr/>
          <p:nvPr userDrawn="1"/>
        </p:nvCxnSpPr>
        <p:spPr>
          <a:xfrm>
            <a:off x="0" y="6267840"/>
            <a:ext cx="9144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userDrawn="1"/>
        </p:nvPicPr>
        <p:blipFill>
          <a:blip r:embed="rId3">
            <a:lum bright="82000"/>
          </a:blip>
          <a:stretch>
            <a:fillRect/>
          </a:stretch>
        </p:blipFill>
        <p:spPr bwMode="auto">
          <a:xfrm>
            <a:off x="5929322" y="2285992"/>
            <a:ext cx="3095625" cy="3095625"/>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83CAB-C048-418C-93C1-A1A2D0F49E84}" type="datetime1">
              <a:rPr lang="de-DE" smtClean="0"/>
              <a:t>24.06.2014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60" r:id="rId6"/>
    <p:sldLayoutId id="2147483662" r:id="rId7"/>
    <p:sldLayoutId id="2147483661" r:id="rId8"/>
    <p:sldLayoutId id="2147483664" r:id="rId9"/>
    <p:sldLayoutId id="2147483663" r:id="rId10"/>
    <p:sldLayoutId id="2147483649" r:id="rId11"/>
    <p:sldLayoutId id="2147483650" r:id="rId12"/>
    <p:sldLayoutId id="2147483651" r:id="rId13"/>
    <p:sldLayoutId id="2147483652" r:id="rId14"/>
    <p:sldLayoutId id="2147483653" r:id="rId15"/>
    <p:sldLayoutId id="2147483654" r:id="rId16"/>
    <p:sldLayoutId id="2147483655" r:id="rId17"/>
    <p:sldLayoutId id="2147483656" r:id="rId18"/>
    <p:sldLayoutId id="2147483657" r:id="rId19"/>
    <p:sldLayoutId id="2147483658" r:id="rId20"/>
    <p:sldLayoutId id="2147483659" r:id="rId2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tertitel 4"/>
          <p:cNvSpPr>
            <a:spLocks noGrp="1"/>
          </p:cNvSpPr>
          <p:nvPr>
            <p:ph type="subTitle" idx="1"/>
          </p:nvPr>
        </p:nvSpPr>
        <p:spPr/>
        <p:txBody>
          <a:bodyPr/>
          <a:lstStyle/>
          <a:p>
            <a:r>
              <a:rPr lang="en-US" smtClean="0"/>
              <a:t>Einführung</a:t>
            </a:r>
            <a:endParaRPr lang="en-US"/>
          </a:p>
        </p:txBody>
      </p:sp>
      <p:sp>
        <p:nvSpPr>
          <p:cNvPr id="6" name="Foliennummernplatzhalter 5"/>
          <p:cNvSpPr>
            <a:spLocks noGrp="1"/>
          </p:cNvSpPr>
          <p:nvPr>
            <p:ph type="sldNum" sz="quarter" idx="12"/>
          </p:nvPr>
        </p:nvSpPr>
        <p:spPr/>
        <p:txBody>
          <a:bodyPr/>
          <a:lstStyle/>
          <a:p>
            <a:fld id="{6C6AE60A-B69C-4790-82F7-3882EDF23186}" type="slidenum">
              <a:rPr lang="de-DE" smtClean="0"/>
              <a:pPr/>
              <a:t>1</a:t>
            </a:fld>
            <a:endParaRPr lang="de-DE"/>
          </a:p>
        </p:txBody>
      </p:sp>
      <p:pic>
        <p:nvPicPr>
          <p:cNvPr id="1026" name="Picture 2"/>
          <p:cNvPicPr>
            <a:picLocks noChangeAspect="1" noChangeArrowheads="1"/>
          </p:cNvPicPr>
          <p:nvPr/>
        </p:nvPicPr>
        <p:blipFill>
          <a:blip r:embed="rId2"/>
          <a:srcRect/>
          <a:stretch>
            <a:fillRect/>
          </a:stretch>
        </p:blipFill>
        <p:spPr bwMode="auto">
          <a:xfrm>
            <a:off x="6006521" y="1428736"/>
            <a:ext cx="2756914" cy="5191136"/>
          </a:xfrm>
          <a:prstGeom prst="rect">
            <a:avLst/>
          </a:prstGeom>
          <a:noFill/>
          <a:ln w="9525">
            <a:noFill/>
            <a:miter lim="800000"/>
            <a:headEnd/>
            <a:tailEnd/>
          </a:ln>
          <a:effectLst/>
        </p:spPr>
      </p:pic>
      <p:sp>
        <p:nvSpPr>
          <p:cNvPr id="4" name="Titel 3"/>
          <p:cNvSpPr>
            <a:spLocks noGrp="1"/>
          </p:cNvSpPr>
          <p:nvPr>
            <p:ph type="ctrTitle"/>
          </p:nvPr>
        </p:nvSpPr>
        <p:spPr/>
        <p:txBody>
          <a:bodyPr/>
          <a:lstStyle/>
          <a:p>
            <a:r>
              <a:rPr lang="en-US" dirty="0" err="1" smtClean="0"/>
              <a:t>Empirische</a:t>
            </a:r>
            <a:r>
              <a:rPr lang="en-US" dirty="0" smtClean="0"/>
              <a:t> </a:t>
            </a:r>
            <a:r>
              <a:rPr lang="en-US" dirty="0" err="1" smtClean="0"/>
              <a:t>Methoden</a:t>
            </a:r>
            <a:r>
              <a:rPr lang="en-US" dirty="0" smtClean="0"/>
              <a:t> </a:t>
            </a:r>
            <a:r>
              <a:rPr lang="en-US" dirty="0" err="1" smtClean="0"/>
              <a:t>für</a:t>
            </a:r>
            <a:r>
              <a:rPr lang="en-US" dirty="0" smtClean="0"/>
              <a:t> </a:t>
            </a:r>
            <a:r>
              <a:rPr lang="en-US" dirty="0" err="1" smtClean="0"/>
              <a:t>Informatiker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Werkzeuge</a:t>
            </a:r>
            <a:endParaRPr lang="en-US"/>
          </a:p>
        </p:txBody>
      </p:sp>
      <p:sp>
        <p:nvSpPr>
          <p:cNvPr id="3" name="Inhaltsplatzhalter 2"/>
          <p:cNvSpPr>
            <a:spLocks noGrp="1"/>
          </p:cNvSpPr>
          <p:nvPr>
            <p:ph idx="1"/>
          </p:nvPr>
        </p:nvSpPr>
        <p:spPr/>
        <p:txBody>
          <a:bodyPr/>
          <a:lstStyle/>
          <a:p>
            <a:r>
              <a:rPr lang="en-US" smtClean="0"/>
              <a:t>R</a:t>
            </a:r>
          </a:p>
          <a:p>
            <a:r>
              <a:rPr lang="en-US" smtClean="0"/>
              <a:t>Java</a:t>
            </a:r>
          </a:p>
          <a:p>
            <a:r>
              <a:rPr lang="en-US" smtClean="0"/>
              <a:t>PROPHET</a:t>
            </a:r>
          </a:p>
          <a:p>
            <a:pPr>
              <a:buNone/>
            </a:pP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10</a:t>
            </a:fld>
            <a:endParaRPr lang="de-D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786182" y="1214422"/>
            <a:ext cx="5638827" cy="4839742"/>
          </a:xfrm>
          <a:prstGeom prst="rect">
            <a:avLst/>
          </a:prstGeom>
          <a:noFill/>
          <a:ln w="9525">
            <a:noFill/>
            <a:miter lim="800000"/>
            <a:headEnd/>
            <a:tailEnd/>
          </a:ln>
          <a:effectLst/>
        </p:spPr>
      </p:pic>
      <p:sp>
        <p:nvSpPr>
          <p:cNvPr id="2" name="Titel 1"/>
          <p:cNvSpPr>
            <a:spLocks noGrp="1"/>
          </p:cNvSpPr>
          <p:nvPr>
            <p:ph type="title"/>
          </p:nvPr>
        </p:nvSpPr>
        <p:spPr/>
        <p:txBody>
          <a:bodyPr/>
          <a:lstStyle/>
          <a:p>
            <a:r>
              <a:rPr lang="en-US" smtClean="0"/>
              <a:t>Vorstellungsrunde</a:t>
            </a:r>
            <a:endParaRPr lang="en-US"/>
          </a:p>
        </p:txBody>
      </p:sp>
      <p:sp>
        <p:nvSpPr>
          <p:cNvPr id="3" name="Inhaltsplatzhalter 2"/>
          <p:cNvSpPr>
            <a:spLocks noGrp="1"/>
          </p:cNvSpPr>
          <p:nvPr>
            <p:ph idx="1"/>
          </p:nvPr>
        </p:nvSpPr>
        <p:spPr/>
        <p:txBody>
          <a:bodyPr/>
          <a:lstStyle/>
          <a:p>
            <a:r>
              <a:rPr lang="en-US" dirty="0" smtClean="0"/>
              <a:t>Name</a:t>
            </a:r>
          </a:p>
          <a:p>
            <a:r>
              <a:rPr lang="en-US" dirty="0" err="1" smtClean="0"/>
              <a:t>Studiengang</a:t>
            </a:r>
            <a:endParaRPr lang="en-US" dirty="0" smtClean="0"/>
          </a:p>
          <a:p>
            <a:r>
              <a:rPr lang="en-US" dirty="0" smtClean="0"/>
              <a:t>Semester</a:t>
            </a:r>
          </a:p>
          <a:p>
            <a:r>
              <a:rPr lang="en-US" dirty="0" err="1" smtClean="0"/>
              <a:t>Bisherige</a:t>
            </a:r>
            <a:r>
              <a:rPr lang="en-US" dirty="0" smtClean="0"/>
              <a:t> </a:t>
            </a:r>
            <a:r>
              <a:rPr lang="en-US" dirty="0" err="1" smtClean="0"/>
              <a:t>Erfahrungen</a:t>
            </a:r>
            <a:endParaRPr lang="en-US" dirty="0"/>
          </a:p>
          <a:p>
            <a:r>
              <a:rPr lang="en-US" dirty="0" err="1" smtClean="0"/>
              <a:t>Themenwünsche</a:t>
            </a:r>
            <a:endParaRPr lang="en-US" dirty="0" smtClean="0"/>
          </a:p>
        </p:txBody>
      </p:sp>
      <p:sp>
        <p:nvSpPr>
          <p:cNvPr id="5" name="Foliennummernplatzhalter 4"/>
          <p:cNvSpPr>
            <a:spLocks noGrp="1"/>
          </p:cNvSpPr>
          <p:nvPr>
            <p:ph type="sldNum" sz="quarter" idx="12"/>
          </p:nvPr>
        </p:nvSpPr>
        <p:spPr/>
        <p:txBody>
          <a:bodyPr/>
          <a:lstStyle/>
          <a:p>
            <a:fld id="{6C6AE60A-B69C-4790-82F7-3882EDF23186}" type="slidenum">
              <a:rPr lang="de-DE" smtClean="0"/>
              <a:pPr/>
              <a:t>11</a:t>
            </a:fld>
            <a:endParaRPr lang="de-D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Literatur</a:t>
            </a:r>
            <a:endParaRPr lang="en-US"/>
          </a:p>
        </p:txBody>
      </p:sp>
      <p:sp>
        <p:nvSpPr>
          <p:cNvPr id="3" name="Inhaltsplatzhalter 2"/>
          <p:cNvSpPr>
            <a:spLocks noGrp="1"/>
          </p:cNvSpPr>
          <p:nvPr>
            <p:ph idx="1"/>
          </p:nvPr>
        </p:nvSpPr>
        <p:spPr/>
        <p:txBody>
          <a:bodyPr>
            <a:normAutofit/>
          </a:bodyPr>
          <a:lstStyle/>
          <a:p>
            <a:r>
              <a:rPr lang="en-US" sz="2000" dirty="0" err="1" smtClean="0"/>
              <a:t>Jutta</a:t>
            </a:r>
            <a:r>
              <a:rPr lang="en-US" sz="2000" dirty="0" smtClean="0"/>
              <a:t> </a:t>
            </a:r>
            <a:r>
              <a:rPr lang="en-US" sz="2000" dirty="0" err="1" smtClean="0"/>
              <a:t>Markgraf</a:t>
            </a:r>
            <a:r>
              <a:rPr lang="en-US" sz="2000" dirty="0" smtClean="0"/>
              <a:t>, Hans-Peter </a:t>
            </a:r>
            <a:r>
              <a:rPr lang="en-US" sz="2000" dirty="0" err="1" smtClean="0"/>
              <a:t>Musahl</a:t>
            </a:r>
            <a:r>
              <a:rPr lang="en-US" sz="2000" dirty="0" smtClean="0"/>
              <a:t>, Friedrich </a:t>
            </a:r>
            <a:r>
              <a:rPr lang="en-US" sz="2000" dirty="0" err="1" smtClean="0"/>
              <a:t>Wilkening</a:t>
            </a:r>
            <a:r>
              <a:rPr lang="en-US" sz="2000" dirty="0" smtClean="0"/>
              <a:t>, Karin </a:t>
            </a:r>
            <a:r>
              <a:rPr lang="en-US" sz="2000" dirty="0" err="1" smtClean="0"/>
              <a:t>Wilkening</a:t>
            </a:r>
            <a:r>
              <a:rPr lang="en-US" sz="2000" dirty="0" smtClean="0"/>
              <a:t>, and Viktor </a:t>
            </a:r>
            <a:r>
              <a:rPr lang="de-DE" sz="2000" dirty="0" err="1" smtClean="0"/>
              <a:t>Sarris</a:t>
            </a:r>
            <a:r>
              <a:rPr lang="de-DE" sz="2000" dirty="0" smtClean="0"/>
              <a:t>. </a:t>
            </a:r>
            <a:r>
              <a:rPr lang="de-DE" sz="2000" i="1" dirty="0" smtClean="0"/>
              <a:t>Studieneinheit Versuchsplanung</a:t>
            </a:r>
            <a:r>
              <a:rPr lang="de-DE" sz="2000" dirty="0" smtClean="0"/>
              <a:t>, 2001. FIM-Psychologie Modellversuch, </a:t>
            </a:r>
            <a:r>
              <a:rPr lang="de-DE" sz="2000" dirty="0" err="1" smtClean="0"/>
              <a:t>Universitä</a:t>
            </a:r>
            <a:r>
              <a:rPr lang="en-US" sz="2000" dirty="0" smtClean="0"/>
              <a:t>t Erlangen-</a:t>
            </a:r>
            <a:r>
              <a:rPr lang="en-US" sz="2000" dirty="0" err="1" smtClean="0"/>
              <a:t>Nürnberg</a:t>
            </a:r>
            <a:r>
              <a:rPr lang="en-US" sz="2000" dirty="0" smtClean="0"/>
              <a:t>.</a:t>
            </a:r>
          </a:p>
          <a:p>
            <a:r>
              <a:rPr lang="de-DE" sz="2000" dirty="0" smtClean="0"/>
              <a:t>Jürgen Bortz. </a:t>
            </a:r>
            <a:r>
              <a:rPr lang="de-DE" sz="2000" i="1" dirty="0" smtClean="0"/>
              <a:t>Statistik für Human- und Sozialwissenschaftler</a:t>
            </a:r>
            <a:r>
              <a:rPr lang="de-DE" sz="2000" dirty="0" smtClean="0"/>
              <a:t>. Springer, 2004. </a:t>
            </a:r>
            <a:r>
              <a:rPr lang="de-DE" sz="1600" dirty="0" smtClean="0"/>
              <a:t>http://www.springer.com/psychology/book/978-3-642-12769-4?changeHeader</a:t>
            </a:r>
          </a:p>
          <a:p>
            <a:r>
              <a:rPr lang="en-US" sz="2000" dirty="0" smtClean="0"/>
              <a:t>Robert A. Donnelly Jr. </a:t>
            </a:r>
            <a:r>
              <a:rPr lang="en-US" sz="2000" i="1" dirty="0" smtClean="0"/>
              <a:t>The Complete Idiot's Guide to Statistics</a:t>
            </a:r>
            <a:r>
              <a:rPr lang="en-US" sz="2000" dirty="0" smtClean="0"/>
              <a:t>. Alpha, 2007</a:t>
            </a:r>
          </a:p>
          <a:p>
            <a:endParaRPr lang="en-US" sz="2000" dirty="0" smtClean="0"/>
          </a:p>
          <a:p>
            <a:r>
              <a:rPr lang="en-US" sz="2000" dirty="0" err="1" smtClean="0"/>
              <a:t>Dazu</a:t>
            </a:r>
            <a:r>
              <a:rPr lang="en-US" sz="2000" dirty="0" smtClean="0"/>
              <a:t> </a:t>
            </a:r>
            <a:r>
              <a:rPr lang="en-US" sz="2000" dirty="0" err="1" smtClean="0"/>
              <a:t>verschiedene</a:t>
            </a:r>
            <a:r>
              <a:rPr lang="en-US" sz="2000" dirty="0" smtClean="0"/>
              <a:t> </a:t>
            </a:r>
            <a:r>
              <a:rPr lang="en-US" sz="2000" dirty="0" err="1" smtClean="0"/>
              <a:t>Forschungsliteratur</a:t>
            </a:r>
            <a:r>
              <a:rPr lang="en-US" sz="2000" dirty="0" smtClean="0"/>
              <a:t>, die </a:t>
            </a:r>
            <a:r>
              <a:rPr lang="en-US" sz="2000" dirty="0" err="1" smtClean="0"/>
              <a:t>jeweils</a:t>
            </a:r>
            <a:r>
              <a:rPr lang="en-US" sz="2000" dirty="0" smtClean="0"/>
              <a:t> </a:t>
            </a:r>
            <a:r>
              <a:rPr lang="en-US" sz="2000" dirty="0" err="1" smtClean="0"/>
              <a:t>bekannt</a:t>
            </a:r>
            <a:r>
              <a:rPr lang="en-US" sz="2000" dirty="0" smtClean="0"/>
              <a:t> </a:t>
            </a:r>
            <a:r>
              <a:rPr lang="en-US" sz="2000" dirty="0" err="1" smtClean="0"/>
              <a:t>gegeben</a:t>
            </a:r>
            <a:r>
              <a:rPr lang="en-US" sz="2000" dirty="0" smtClean="0"/>
              <a:t> </a:t>
            </a:r>
            <a:r>
              <a:rPr lang="en-US" sz="2000" dirty="0" err="1" smtClean="0"/>
              <a:t>wird</a:t>
            </a:r>
            <a:r>
              <a:rPr lang="en-US" sz="2000" dirty="0" smtClean="0"/>
              <a:t> </a:t>
            </a:r>
            <a:endParaRPr lang="en-US" sz="2000"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12</a:t>
            </a:fld>
            <a:endParaRPr lang="de-D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mtClean="0"/>
              <a:t>Ziele der Vorlesung</a:t>
            </a:r>
            <a:endParaRPr lang="en-US"/>
          </a:p>
        </p:txBody>
      </p:sp>
      <p:sp>
        <p:nvSpPr>
          <p:cNvPr id="5" name="Inhaltsplatzhalter 4"/>
          <p:cNvSpPr>
            <a:spLocks noGrp="1"/>
          </p:cNvSpPr>
          <p:nvPr>
            <p:ph idx="1"/>
          </p:nvPr>
        </p:nvSpPr>
        <p:spPr/>
        <p:txBody>
          <a:bodyPr>
            <a:normAutofit/>
          </a:bodyPr>
          <a:lstStyle/>
          <a:p>
            <a:r>
              <a:rPr lang="en-US" dirty="0" err="1" smtClean="0"/>
              <a:t>Übersicht</a:t>
            </a:r>
            <a:r>
              <a:rPr lang="en-US" dirty="0" smtClean="0"/>
              <a:t> </a:t>
            </a:r>
            <a:r>
              <a:rPr lang="en-US" dirty="0" err="1" smtClean="0"/>
              <a:t>über</a:t>
            </a:r>
            <a:r>
              <a:rPr lang="en-US" dirty="0" smtClean="0"/>
              <a:t> </a:t>
            </a:r>
            <a:r>
              <a:rPr lang="en-US" dirty="0" err="1" smtClean="0"/>
              <a:t>verfügbare</a:t>
            </a:r>
            <a:r>
              <a:rPr lang="en-US" dirty="0" smtClean="0"/>
              <a:t> </a:t>
            </a:r>
            <a:r>
              <a:rPr lang="en-US" dirty="0" err="1" smtClean="0"/>
              <a:t>empirische</a:t>
            </a:r>
            <a:r>
              <a:rPr lang="en-US" dirty="0" smtClean="0"/>
              <a:t> </a:t>
            </a:r>
            <a:r>
              <a:rPr lang="en-US" dirty="0" err="1" smtClean="0"/>
              <a:t>Methoden</a:t>
            </a:r>
            <a:endParaRPr lang="en-US" dirty="0" smtClean="0"/>
          </a:p>
          <a:p>
            <a:r>
              <a:rPr lang="de-DE" dirty="0" smtClean="0"/>
              <a:t>Anwendung auf Fragestellungen der Informatik (z.B. in Abschlussarbeiten, Promotion und Beruf)</a:t>
            </a:r>
          </a:p>
          <a:p>
            <a:r>
              <a:rPr lang="en-US" dirty="0" smtClean="0"/>
              <a:t>Von </a:t>
            </a:r>
            <a:r>
              <a:rPr lang="en-US" dirty="0" err="1" smtClean="0"/>
              <a:t>Meinungen</a:t>
            </a:r>
            <a:r>
              <a:rPr lang="en-US" dirty="0" smtClean="0"/>
              <a:t>/</a:t>
            </a:r>
            <a:r>
              <a:rPr lang="en-US" dirty="0" err="1" smtClean="0"/>
              <a:t>Plausibilität</a:t>
            </a:r>
            <a:r>
              <a:rPr lang="en-US" dirty="0" smtClean="0"/>
              <a:t> </a:t>
            </a:r>
            <a:r>
              <a:rPr lang="en-US" dirty="0" err="1" smtClean="0"/>
              <a:t>zu</a:t>
            </a:r>
            <a:r>
              <a:rPr lang="en-US" dirty="0" smtClean="0"/>
              <a:t> </a:t>
            </a:r>
            <a:r>
              <a:rPr lang="en-US" dirty="0" err="1" smtClean="0"/>
              <a:t>Neutralität</a:t>
            </a:r>
            <a:r>
              <a:rPr lang="en-US" dirty="0" smtClean="0"/>
              <a:t>/</a:t>
            </a:r>
            <a:r>
              <a:rPr lang="en-US" dirty="0" err="1" smtClean="0"/>
              <a:t>Objektivität</a:t>
            </a:r>
            <a:endParaRPr lang="en-US" dirty="0" smtClean="0"/>
          </a:p>
          <a:p>
            <a:r>
              <a:rPr lang="en-US" dirty="0" err="1" smtClean="0"/>
              <a:t>Keine</a:t>
            </a:r>
            <a:r>
              <a:rPr lang="en-US" dirty="0" smtClean="0"/>
              <a:t> </a:t>
            </a:r>
            <a:r>
              <a:rPr lang="en-US" dirty="0" err="1" smtClean="0"/>
              <a:t>Langeweile</a:t>
            </a:r>
            <a:endParaRPr lang="en-US" dirty="0" smtClean="0"/>
          </a:p>
        </p:txBody>
      </p:sp>
      <p:sp>
        <p:nvSpPr>
          <p:cNvPr id="6" name="Foliennummernplatzhalter 5"/>
          <p:cNvSpPr>
            <a:spLocks noGrp="1"/>
          </p:cNvSpPr>
          <p:nvPr>
            <p:ph type="sldNum" sz="quarter" idx="12"/>
          </p:nvPr>
        </p:nvSpPr>
        <p:spPr/>
        <p:txBody>
          <a:bodyPr/>
          <a:lstStyle/>
          <a:p>
            <a:fld id="{6C6AE60A-B69C-4790-82F7-3882EDF23186}" type="slidenum">
              <a:rPr lang="de-DE" smtClean="0"/>
              <a:pPr/>
              <a:t>13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smtClean="0"/>
              <a:t>Wozu brauchen wir empirische Methoden?</a:t>
            </a:r>
            <a:endParaRPr lang="en-US"/>
          </a:p>
        </p:txBody>
      </p:sp>
      <p:sp>
        <p:nvSpPr>
          <p:cNvPr id="2" name="Untertitel 1"/>
          <p:cNvSpPr>
            <a:spLocks noGrp="1"/>
          </p:cNvSpPr>
          <p:nvPr>
            <p:ph type="subTitle" idx="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14</a:t>
            </a:fld>
            <a:endParaRPr lang="de-D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smtClean="0"/>
              <a:t>Lernziele</a:t>
            </a:r>
            <a:endParaRPr lang="en-US"/>
          </a:p>
        </p:txBody>
      </p:sp>
      <p:sp>
        <p:nvSpPr>
          <p:cNvPr id="7" name="Inhaltsplatzhalter 6"/>
          <p:cNvSpPr>
            <a:spLocks noGrp="1"/>
          </p:cNvSpPr>
          <p:nvPr>
            <p:ph idx="1"/>
          </p:nvPr>
        </p:nvSpPr>
        <p:spPr/>
        <p:txBody>
          <a:bodyPr/>
          <a:lstStyle/>
          <a:p>
            <a:r>
              <a:rPr lang="en-US" dirty="0" err="1" smtClean="0"/>
              <a:t>Notwendigkeit</a:t>
            </a:r>
            <a:r>
              <a:rPr lang="en-US" dirty="0" smtClean="0"/>
              <a:t> </a:t>
            </a:r>
            <a:r>
              <a:rPr lang="en-US" dirty="0" err="1" smtClean="0"/>
              <a:t>für</a:t>
            </a:r>
            <a:r>
              <a:rPr lang="en-US" dirty="0" smtClean="0"/>
              <a:t> </a:t>
            </a:r>
            <a:r>
              <a:rPr lang="en-US" dirty="0" err="1" smtClean="0"/>
              <a:t>empirische</a:t>
            </a:r>
            <a:r>
              <a:rPr lang="en-US" dirty="0" smtClean="0"/>
              <a:t> </a:t>
            </a:r>
            <a:r>
              <a:rPr lang="en-US" dirty="0" err="1" smtClean="0"/>
              <a:t>Forschung</a:t>
            </a:r>
            <a:r>
              <a:rPr lang="en-US" dirty="0" smtClean="0"/>
              <a:t> </a:t>
            </a:r>
            <a:r>
              <a:rPr lang="en-US" dirty="0" err="1" smtClean="0"/>
              <a:t>verstehen</a:t>
            </a:r>
            <a:endParaRPr lang="en-US" dirty="0" smtClean="0"/>
          </a:p>
          <a:p>
            <a:r>
              <a:rPr lang="en-US" dirty="0" err="1" smtClean="0"/>
              <a:t>Empirische</a:t>
            </a:r>
            <a:r>
              <a:rPr lang="en-US" dirty="0" smtClean="0"/>
              <a:t> </a:t>
            </a:r>
            <a:r>
              <a:rPr lang="en-US" dirty="0" err="1" smtClean="0"/>
              <a:t>Methode</a:t>
            </a:r>
            <a:r>
              <a:rPr lang="en-US" dirty="0" smtClean="0"/>
              <a:t> von </a:t>
            </a:r>
            <a:r>
              <a:rPr lang="en-US" dirty="0" err="1" smtClean="0"/>
              <a:t>anderen</a:t>
            </a:r>
            <a:r>
              <a:rPr lang="en-US" dirty="0" smtClean="0"/>
              <a:t> </a:t>
            </a:r>
            <a:r>
              <a:rPr lang="en-US" dirty="0" err="1" smtClean="0"/>
              <a:t>Methoden</a:t>
            </a:r>
            <a:r>
              <a:rPr lang="en-US" dirty="0" smtClean="0"/>
              <a:t> </a:t>
            </a:r>
            <a:r>
              <a:rPr lang="en-US" dirty="0" err="1" smtClean="0"/>
              <a:t>abgrenzen</a:t>
            </a:r>
            <a:endParaRPr lang="en-US" dirty="0" smtClean="0"/>
          </a:p>
          <a:p>
            <a:r>
              <a:rPr lang="en-US" dirty="0" err="1" smtClean="0"/>
              <a:t>Probleme</a:t>
            </a:r>
            <a:r>
              <a:rPr lang="en-US" dirty="0" smtClean="0"/>
              <a:t> in </a:t>
            </a:r>
            <a:r>
              <a:rPr lang="en-US" dirty="0" err="1" smtClean="0"/>
              <a:t>empirischer</a:t>
            </a:r>
            <a:r>
              <a:rPr lang="en-US" dirty="0" smtClean="0"/>
              <a:t> </a:t>
            </a:r>
            <a:r>
              <a:rPr lang="en-US" dirty="0" err="1" smtClean="0"/>
              <a:t>Forschung</a:t>
            </a:r>
            <a:r>
              <a:rPr lang="en-US" dirty="0" smtClean="0"/>
              <a:t> </a:t>
            </a:r>
            <a:r>
              <a:rPr lang="en-US" dirty="0" err="1" smtClean="0"/>
              <a:t>verstehen</a:t>
            </a:r>
            <a:endParaRPr lang="en-US" dirty="0" smtClean="0"/>
          </a:p>
          <a:p>
            <a:pPr marL="0" indent="0">
              <a:buNone/>
            </a:pPr>
            <a:endParaRPr lang="en-US" dirty="0" smtClean="0"/>
          </a:p>
        </p:txBody>
      </p:sp>
      <p:sp>
        <p:nvSpPr>
          <p:cNvPr id="4" name="Foliennummernplatzhalter 3"/>
          <p:cNvSpPr>
            <a:spLocks noGrp="1"/>
          </p:cNvSpPr>
          <p:nvPr>
            <p:ph type="sldNum" sz="quarter" idx="12"/>
          </p:nvPr>
        </p:nvSpPr>
        <p:spPr/>
        <p:txBody>
          <a:bodyPr/>
          <a:lstStyle/>
          <a:p>
            <a:fld id="{6C6AE60A-B69C-4790-82F7-3882EDF23186}" type="slidenum">
              <a:rPr lang="de-DE" smtClean="0"/>
              <a:pPr/>
              <a:t>15</a:t>
            </a:fld>
            <a:endParaRPr lang="de-D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Aufgabe</a:t>
            </a:r>
            <a:endParaRPr lang="en-US"/>
          </a:p>
        </p:txBody>
      </p:sp>
      <p:sp>
        <p:nvSpPr>
          <p:cNvPr id="3" name="Inhaltsplatzhalter 2"/>
          <p:cNvSpPr>
            <a:spLocks noGrp="1"/>
          </p:cNvSpPr>
          <p:nvPr>
            <p:ph idx="1"/>
          </p:nvPr>
        </p:nvSpPr>
        <p:spPr/>
        <p:txBody>
          <a:bodyPr/>
          <a:lstStyle/>
          <a:p>
            <a:pPr>
              <a:buNone/>
            </a:pPr>
            <a:r>
              <a:rPr lang="en-US" smtClean="0"/>
              <a:t>Wir würden Sie die Aussage</a:t>
            </a:r>
          </a:p>
          <a:p>
            <a:pPr lvl="1">
              <a:buNone/>
            </a:pPr>
            <a:endParaRPr lang="en-US" smtClean="0"/>
          </a:p>
          <a:p>
            <a:pPr lvl="1">
              <a:buNone/>
            </a:pPr>
            <a:r>
              <a:rPr lang="en-US" sz="2400" i="1" smtClean="0"/>
              <a:t>Objektorientierung steigert die Effizienz des Entwicklers</a:t>
            </a:r>
          </a:p>
          <a:p>
            <a:pPr>
              <a:buNone/>
            </a:pPr>
            <a:r>
              <a:rPr lang="en-US" smtClean="0"/>
              <a:t>	</a:t>
            </a:r>
          </a:p>
          <a:p>
            <a:pPr>
              <a:buNone/>
            </a:pPr>
            <a:r>
              <a:rPr lang="en-US" smtClean="0"/>
              <a:t>überprüfen?</a:t>
            </a: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16</a:t>
            </a:fld>
            <a:endParaRPr lang="de-D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Aufgabe</a:t>
            </a:r>
            <a:endParaRPr lang="en-US"/>
          </a:p>
        </p:txBody>
      </p:sp>
      <p:sp>
        <p:nvSpPr>
          <p:cNvPr id="3" name="Inhaltsplatzhalter 2"/>
          <p:cNvSpPr>
            <a:spLocks noGrp="1"/>
          </p:cNvSpPr>
          <p:nvPr>
            <p:ph idx="1"/>
          </p:nvPr>
        </p:nvSpPr>
        <p:spPr/>
        <p:txBody>
          <a:bodyPr>
            <a:normAutofit/>
          </a:bodyPr>
          <a:lstStyle/>
          <a:p>
            <a:r>
              <a:rPr lang="de-DE" smtClean="0"/>
              <a:t>Nennen Sie eine Ihnen bekannte Technik [OOP, Pair Programming, FOP, AOP, Unit-Tests]</a:t>
            </a:r>
          </a:p>
          <a:p>
            <a:r>
              <a:rPr lang="de-DE" smtClean="0"/>
              <a:t>Schreiben Sie zu dieser Technik mindestens eine Aussage/Theorie auf, die mit dieser Technik verbunden wird </a:t>
            </a:r>
          </a:p>
          <a:p>
            <a:r>
              <a:rPr lang="de-DE" smtClean="0"/>
              <a:t>Nennen Sie (nicht ausdenken!) einen Beleg, anhand dessen die Gültigkeit dieser Aussage festgemacht wird </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17</a:t>
            </a:fld>
            <a:endParaRPr lang="de-DE"/>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en-US" smtClean="0"/>
              <a:t>Welche gesicherten Erkenntnisse haben wir?</a:t>
            </a:r>
            <a:endParaRPr lang="en-US"/>
          </a:p>
        </p:txBody>
      </p:sp>
      <p:sp>
        <p:nvSpPr>
          <p:cNvPr id="5" name="Inhaltsplatzhalter 4"/>
          <p:cNvSpPr>
            <a:spLocks noGrp="1"/>
          </p:cNvSpPr>
          <p:nvPr>
            <p:ph idx="1"/>
          </p:nvPr>
        </p:nvSpPr>
        <p:spPr/>
        <p:txBody>
          <a:bodyPr/>
          <a:lstStyle/>
          <a:p>
            <a:r>
              <a:rPr lang="de-DE" smtClean="0"/>
              <a:t>Was wissen Sie über die folgenden Themen? </a:t>
            </a:r>
          </a:p>
          <a:p>
            <a:r>
              <a:rPr lang="de-DE" smtClean="0"/>
              <a:t>Welche Aussage/Theorie wird mit dieser Technik verbunden? Was wurde Ihnen dazu in Vorlesungen vermittelt?</a:t>
            </a:r>
          </a:p>
          <a:p>
            <a:r>
              <a:rPr lang="de-DE" smtClean="0"/>
              <a:t>Welche Belege kennen Sie dafür (aus der Vorlesung oder sonstiges)? </a:t>
            </a:r>
          </a:p>
          <a:p>
            <a:r>
              <a:rPr lang="de-DE" smtClean="0"/>
              <a:t>Deckt sich das mit Ihrer Erfahrung? </a:t>
            </a:r>
          </a:p>
          <a:p>
            <a:r>
              <a:rPr lang="de-DE" smtClean="0"/>
              <a:t>Welche Belege würden Sie überzeugen?</a:t>
            </a:r>
          </a:p>
        </p:txBody>
      </p:sp>
      <p:sp>
        <p:nvSpPr>
          <p:cNvPr id="6" name="Foliennummernplatzhalter 5"/>
          <p:cNvSpPr>
            <a:spLocks noGrp="1"/>
          </p:cNvSpPr>
          <p:nvPr>
            <p:ph type="sldNum" sz="quarter" idx="12"/>
          </p:nvPr>
        </p:nvSpPr>
        <p:spPr/>
        <p:txBody>
          <a:bodyPr/>
          <a:lstStyle/>
          <a:p>
            <a:fld id="{6C6AE60A-B69C-4790-82F7-3882EDF23186}" type="slidenum">
              <a:rPr lang="de-DE" smtClean="0"/>
              <a:pPr/>
              <a:t>18</a:t>
            </a:fld>
            <a:endParaRPr lang="de-D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UML</a:t>
            </a:r>
            <a:endParaRPr lang="en-US"/>
          </a:p>
        </p:txBody>
      </p:sp>
      <p:pic>
        <p:nvPicPr>
          <p:cNvPr id="1026" name="Picture 2"/>
          <p:cNvPicPr>
            <a:picLocks noGrp="1" noChangeAspect="1" noChangeArrowheads="1"/>
          </p:cNvPicPr>
          <p:nvPr>
            <p:ph idx="1"/>
          </p:nvPr>
        </p:nvPicPr>
        <p:blipFill>
          <a:blip r:embed="rId2"/>
          <a:stretch>
            <a:fillRect/>
          </a:stretch>
        </p:blipFill>
        <p:spPr bwMode="auto">
          <a:xfrm>
            <a:off x="904875" y="1767681"/>
            <a:ext cx="7334250" cy="4191000"/>
          </a:xfrm>
          <a:prstGeom prst="rect">
            <a:avLst/>
          </a:prstGeom>
          <a:noFill/>
          <a:ln w="9525">
            <a:noFill/>
            <a:miter lim="800000"/>
            <a:headEnd/>
            <a:tailEnd/>
          </a:ln>
          <a:effectLst/>
        </p:spPr>
      </p:pic>
      <p:sp>
        <p:nvSpPr>
          <p:cNvPr id="4" name="Foliennummernplatzhalter 3"/>
          <p:cNvSpPr>
            <a:spLocks noGrp="1"/>
          </p:cNvSpPr>
          <p:nvPr>
            <p:ph type="sldNum" sz="quarter" idx="12"/>
          </p:nvPr>
        </p:nvSpPr>
        <p:spPr/>
        <p:txBody>
          <a:bodyPr/>
          <a:lstStyle/>
          <a:p>
            <a:fld id="{6C6AE60A-B69C-4790-82F7-3882EDF23186}" type="slidenum">
              <a:rPr lang="de-DE" smtClean="0"/>
              <a:pPr/>
              <a:t>19</a:t>
            </a:fld>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smtClean="0"/>
              <a:t>Organisatorisches</a:t>
            </a:r>
            <a:endParaRPr lang="en-US"/>
          </a:p>
        </p:txBody>
      </p:sp>
      <p:sp>
        <p:nvSpPr>
          <p:cNvPr id="2" name="Untertitel 1"/>
          <p:cNvSpPr>
            <a:spLocks noGrp="1"/>
          </p:cNvSpPr>
          <p:nvPr>
            <p:ph type="subTitle" idx="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2</a:t>
            </a:fld>
            <a:endParaRPr lang="de-D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en-US" smtClean="0"/>
              <a:t>Welche gesicherten Erkenntnisse haben wir?</a:t>
            </a:r>
            <a:endParaRPr lang="en-US"/>
          </a:p>
        </p:txBody>
      </p:sp>
      <p:sp>
        <p:nvSpPr>
          <p:cNvPr id="5" name="Inhaltsplatzhalter 4"/>
          <p:cNvSpPr>
            <a:spLocks noGrp="1"/>
          </p:cNvSpPr>
          <p:nvPr>
            <p:ph idx="1"/>
          </p:nvPr>
        </p:nvSpPr>
        <p:spPr/>
        <p:txBody>
          <a:bodyPr/>
          <a:lstStyle/>
          <a:p>
            <a:r>
              <a:rPr lang="de-DE" smtClean="0"/>
              <a:t>Was wissen Sie über die folgenden Themen? </a:t>
            </a:r>
          </a:p>
          <a:p>
            <a:r>
              <a:rPr lang="de-DE" smtClean="0"/>
              <a:t>Welche Aussage/Theorie wird mit dieser Technik verbunden? Was wurde Ihnen dazu in Vorlesungen vermittelt?</a:t>
            </a:r>
          </a:p>
          <a:p>
            <a:r>
              <a:rPr lang="de-DE" smtClean="0"/>
              <a:t>Welche Belege kennen Sie dafür (aus der Vorlesung oder sonstiges)? </a:t>
            </a:r>
          </a:p>
          <a:p>
            <a:r>
              <a:rPr lang="de-DE" smtClean="0"/>
              <a:t>Deckt sich das mit Ihrer Erfahrung? </a:t>
            </a:r>
          </a:p>
          <a:p>
            <a:r>
              <a:rPr lang="de-DE" smtClean="0"/>
              <a:t>Welche Belege würden Sie überzeugen?</a:t>
            </a:r>
          </a:p>
        </p:txBody>
      </p:sp>
      <p:sp>
        <p:nvSpPr>
          <p:cNvPr id="6" name="Foliennummernplatzhalter 5"/>
          <p:cNvSpPr>
            <a:spLocks noGrp="1"/>
          </p:cNvSpPr>
          <p:nvPr>
            <p:ph type="sldNum" sz="quarter" idx="12"/>
          </p:nvPr>
        </p:nvSpPr>
        <p:spPr/>
        <p:txBody>
          <a:bodyPr/>
          <a:lstStyle/>
          <a:p>
            <a:fld id="{6C6AE60A-B69C-4790-82F7-3882EDF23186}" type="slidenum">
              <a:rPr lang="de-DE" smtClean="0"/>
              <a:pPr/>
              <a:t>20</a:t>
            </a:fld>
            <a:endParaRPr lang="de-D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Entwicklungsprozesse</a:t>
            </a:r>
            <a:endParaRPr lang="en-US"/>
          </a:p>
        </p:txBody>
      </p:sp>
      <p:sp>
        <p:nvSpPr>
          <p:cNvPr id="3" name="Inhaltsplatzhalter 2"/>
          <p:cNvSpPr>
            <a:spLocks noGrp="1"/>
          </p:cNvSpPr>
          <p:nvPr>
            <p:ph idx="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21</a:t>
            </a:fld>
            <a:endParaRPr lang="de-DE"/>
          </a:p>
        </p:txBody>
      </p:sp>
      <p:pic>
        <p:nvPicPr>
          <p:cNvPr id="2053" name="Picture 5"/>
          <p:cNvPicPr>
            <a:picLocks noChangeAspect="1" noChangeArrowheads="1"/>
          </p:cNvPicPr>
          <p:nvPr/>
        </p:nvPicPr>
        <p:blipFill>
          <a:blip r:embed="rId2"/>
          <a:srcRect/>
          <a:stretch>
            <a:fillRect/>
          </a:stretch>
        </p:blipFill>
        <p:spPr bwMode="auto">
          <a:xfrm>
            <a:off x="1914525" y="1766888"/>
            <a:ext cx="5314950" cy="3324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en-US" smtClean="0"/>
              <a:t>Welche gesicherten Erkenntnisse haben wir?</a:t>
            </a:r>
            <a:endParaRPr lang="en-US"/>
          </a:p>
        </p:txBody>
      </p:sp>
      <p:sp>
        <p:nvSpPr>
          <p:cNvPr id="5" name="Inhaltsplatzhalter 4"/>
          <p:cNvSpPr>
            <a:spLocks noGrp="1"/>
          </p:cNvSpPr>
          <p:nvPr>
            <p:ph idx="1"/>
          </p:nvPr>
        </p:nvSpPr>
        <p:spPr/>
        <p:txBody>
          <a:bodyPr/>
          <a:lstStyle/>
          <a:p>
            <a:r>
              <a:rPr lang="de-DE" smtClean="0"/>
              <a:t>Was wissen Sie über die folgenden Themen? </a:t>
            </a:r>
          </a:p>
          <a:p>
            <a:r>
              <a:rPr lang="de-DE" smtClean="0"/>
              <a:t>Welche Aussage/Theorie wird mit dieser Technik verbunden? Was wurde Ihnen dazu in Vorlesungen vermittelt?</a:t>
            </a:r>
          </a:p>
          <a:p>
            <a:r>
              <a:rPr lang="de-DE" smtClean="0"/>
              <a:t>Welche Belege kennen Sie dafür (aus der Vorlesung oder sonstiges)? </a:t>
            </a:r>
          </a:p>
          <a:p>
            <a:r>
              <a:rPr lang="de-DE" smtClean="0"/>
              <a:t>Deckt sich das mit Ihrer Erfahrung? </a:t>
            </a:r>
          </a:p>
          <a:p>
            <a:r>
              <a:rPr lang="de-DE" smtClean="0"/>
              <a:t>Welche Belege würden Sie überzeugen?</a:t>
            </a:r>
          </a:p>
        </p:txBody>
      </p:sp>
      <p:sp>
        <p:nvSpPr>
          <p:cNvPr id="6" name="Foliennummernplatzhalter 5"/>
          <p:cNvSpPr>
            <a:spLocks noGrp="1"/>
          </p:cNvSpPr>
          <p:nvPr>
            <p:ph type="sldNum" sz="quarter" idx="12"/>
          </p:nvPr>
        </p:nvSpPr>
        <p:spPr/>
        <p:txBody>
          <a:bodyPr/>
          <a:lstStyle/>
          <a:p>
            <a:fld id="{6C6AE60A-B69C-4790-82F7-3882EDF23186}" type="slidenum">
              <a:rPr lang="de-DE" smtClean="0"/>
              <a:pPr/>
              <a:t>22</a:t>
            </a:fld>
            <a:endParaRPr 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mtClean="0"/>
              <a:t>Sortierverfahren </a:t>
            </a:r>
            <a:endParaRPr lang="en-US"/>
          </a:p>
        </p:txBody>
      </p:sp>
      <p:sp>
        <p:nvSpPr>
          <p:cNvPr id="3" name="Inhaltsplatzhalter 2"/>
          <p:cNvSpPr>
            <a:spLocks noGrp="1"/>
          </p:cNvSpPr>
          <p:nvPr>
            <p:ph idx="1"/>
          </p:nvPr>
        </p:nvSpPr>
        <p:spPr/>
        <p:txBody>
          <a:bodyPr/>
          <a:lstStyle/>
          <a:p>
            <a:pPr>
              <a:buNone/>
            </a:pPr>
            <a:r>
              <a:rPr lang="en-US" smtClean="0"/>
              <a:t>Quick Sort                                      O(n log n)</a:t>
            </a:r>
          </a:p>
          <a:p>
            <a:pPr>
              <a:buNone/>
            </a:pPr>
            <a:endParaRPr lang="en-US" smtClean="0"/>
          </a:p>
          <a:p>
            <a:pPr>
              <a:buNone/>
            </a:pPr>
            <a:r>
              <a:rPr lang="en-US" smtClean="0"/>
              <a:t>Merge Sort                                   O (n</a:t>
            </a:r>
            <a:r>
              <a:rPr lang="en-US" baseline="30000" smtClean="0"/>
              <a:t>2</a:t>
            </a:r>
            <a:r>
              <a:rPr lang="en-US" smtClean="0"/>
              <a:t>)</a:t>
            </a:r>
          </a:p>
          <a:p>
            <a:pPr>
              <a:buNone/>
            </a:pPr>
            <a:endParaRPr lang="en-US" smtClean="0"/>
          </a:p>
          <a:p>
            <a:pPr>
              <a:buNone/>
            </a:pPr>
            <a:r>
              <a:rPr lang="en-US" smtClean="0"/>
              <a:t>Insertion Sort</a:t>
            </a:r>
            <a:endParaRPr lang="en-US"/>
          </a:p>
        </p:txBody>
      </p:sp>
      <p:sp>
        <p:nvSpPr>
          <p:cNvPr id="5" name="Foliennummernplatzhalter 4"/>
          <p:cNvSpPr>
            <a:spLocks noGrp="1"/>
          </p:cNvSpPr>
          <p:nvPr>
            <p:ph type="sldNum" sz="quarter" idx="12"/>
          </p:nvPr>
        </p:nvSpPr>
        <p:spPr/>
        <p:txBody>
          <a:bodyPr/>
          <a:lstStyle/>
          <a:p>
            <a:fld id="{6C6AE60A-B69C-4790-82F7-3882EDF23186}" type="slidenum">
              <a:rPr lang="de-DE" smtClean="0"/>
              <a:pPr/>
              <a:t>23</a:t>
            </a:fld>
            <a:endParaRPr lang="de-DE"/>
          </a:p>
        </p:txBody>
      </p:sp>
      <p:pic>
        <p:nvPicPr>
          <p:cNvPr id="3078" name="Picture 6"/>
          <p:cNvPicPr>
            <a:picLocks noChangeAspect="1" noChangeArrowheads="1"/>
          </p:cNvPicPr>
          <p:nvPr/>
        </p:nvPicPr>
        <p:blipFill>
          <a:blip r:embed="rId2"/>
          <a:srcRect/>
          <a:stretch>
            <a:fillRect/>
          </a:stretch>
        </p:blipFill>
        <p:spPr bwMode="auto">
          <a:xfrm>
            <a:off x="5572132" y="3643314"/>
            <a:ext cx="2667000" cy="203835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en-US" smtClean="0"/>
              <a:t>Welche gesicherten Erkenntnisse haben wir?</a:t>
            </a:r>
            <a:endParaRPr lang="en-US"/>
          </a:p>
        </p:txBody>
      </p:sp>
      <p:sp>
        <p:nvSpPr>
          <p:cNvPr id="5" name="Inhaltsplatzhalter 4"/>
          <p:cNvSpPr>
            <a:spLocks noGrp="1"/>
          </p:cNvSpPr>
          <p:nvPr>
            <p:ph idx="1"/>
          </p:nvPr>
        </p:nvSpPr>
        <p:spPr/>
        <p:txBody>
          <a:bodyPr/>
          <a:lstStyle/>
          <a:p>
            <a:r>
              <a:rPr lang="de-DE" smtClean="0"/>
              <a:t>Was wissen Sie über die folgenden Themen? </a:t>
            </a:r>
          </a:p>
          <a:p>
            <a:r>
              <a:rPr lang="de-DE" smtClean="0"/>
              <a:t>Welche Aussage/Theorie wird mit dieser Technik verbunden? Was wurde Ihnen dazu in Vorlesungen vermittelt?</a:t>
            </a:r>
          </a:p>
          <a:p>
            <a:r>
              <a:rPr lang="de-DE" smtClean="0"/>
              <a:t>Welche Belege kennen Sie dafür (aus der Vorlesung oder sonstiges)? </a:t>
            </a:r>
          </a:p>
          <a:p>
            <a:r>
              <a:rPr lang="de-DE" smtClean="0"/>
              <a:t>Deckt sich das mit Ihrer Erfahrung? </a:t>
            </a:r>
          </a:p>
          <a:p>
            <a:r>
              <a:rPr lang="de-DE" smtClean="0"/>
              <a:t>Welche Belege würden Sie überzeugen?</a:t>
            </a:r>
          </a:p>
        </p:txBody>
      </p:sp>
      <p:sp>
        <p:nvSpPr>
          <p:cNvPr id="6" name="Foliennummernplatzhalter 5"/>
          <p:cNvSpPr>
            <a:spLocks noGrp="1"/>
          </p:cNvSpPr>
          <p:nvPr>
            <p:ph type="sldNum" sz="quarter" idx="12"/>
          </p:nvPr>
        </p:nvSpPr>
        <p:spPr/>
        <p:txBody>
          <a:bodyPr/>
          <a:lstStyle/>
          <a:p>
            <a:fld id="{6C6AE60A-B69C-4790-82F7-3882EDF23186}" type="slidenum">
              <a:rPr lang="de-DE" smtClean="0"/>
              <a:pPr/>
              <a:t>24</a:t>
            </a:fld>
            <a:endParaRPr lang="de-DE"/>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Pair Programming</a:t>
            </a:r>
            <a:endParaRPr lang="en-US"/>
          </a:p>
        </p:txBody>
      </p:sp>
      <p:sp>
        <p:nvSpPr>
          <p:cNvPr id="4" name="Inhaltsplatzhalter 3"/>
          <p:cNvSpPr>
            <a:spLocks noGrp="1"/>
          </p:cNvSpPr>
          <p:nvPr>
            <p:ph idx="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25</a:t>
            </a:fld>
            <a:endParaRPr lang="de-DE"/>
          </a:p>
        </p:txBody>
      </p:sp>
      <p:pic>
        <p:nvPicPr>
          <p:cNvPr id="4098" name="Picture 2"/>
          <p:cNvPicPr>
            <a:picLocks noChangeAspect="1" noChangeArrowheads="1"/>
          </p:cNvPicPr>
          <p:nvPr/>
        </p:nvPicPr>
        <p:blipFill>
          <a:blip r:embed="rId2"/>
          <a:srcRect/>
          <a:stretch>
            <a:fillRect/>
          </a:stretch>
        </p:blipFill>
        <p:spPr bwMode="auto">
          <a:xfrm>
            <a:off x="1357290" y="1714488"/>
            <a:ext cx="5795976" cy="41209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US" smtClean="0"/>
              <a:t>Empirie</a:t>
            </a:r>
            <a:endParaRPr lang="en-US"/>
          </a:p>
        </p:txBody>
      </p:sp>
      <p:sp>
        <p:nvSpPr>
          <p:cNvPr id="2" name="Untertitel 1"/>
          <p:cNvSpPr>
            <a:spLocks noGrp="1"/>
          </p:cNvSpPr>
          <p:nvPr>
            <p:ph type="subTitle" idx="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26</a:t>
            </a:fld>
            <a:endParaRPr lang="de-D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smtClean="0"/>
              <a:t>Empirie</a:t>
            </a:r>
            <a:endParaRPr lang="en-US"/>
          </a:p>
        </p:txBody>
      </p:sp>
      <p:sp>
        <p:nvSpPr>
          <p:cNvPr id="5" name="Inhaltsplatzhalter 4"/>
          <p:cNvSpPr>
            <a:spLocks noGrp="1"/>
          </p:cNvSpPr>
          <p:nvPr>
            <p:ph idx="1"/>
          </p:nvPr>
        </p:nvSpPr>
        <p:spPr/>
        <p:txBody>
          <a:bodyPr/>
          <a:lstStyle/>
          <a:p>
            <a:r>
              <a:rPr lang="de-DE" dirty="0" smtClean="0"/>
              <a:t>Griechisch (</a:t>
            </a:r>
            <a:r>
              <a:rPr lang="de-DE" dirty="0" err="1" smtClean="0"/>
              <a:t>empeiría</a:t>
            </a:r>
            <a:r>
              <a:rPr lang="de-DE" dirty="0" smtClean="0"/>
              <a:t>): Erfahrung, Beobachtung</a:t>
            </a:r>
          </a:p>
          <a:p>
            <a:r>
              <a:rPr lang="de-DE" dirty="0" smtClean="0"/>
              <a:t>Duden:</a:t>
            </a:r>
          </a:p>
          <a:p>
            <a:pPr marL="971550" lvl="1" indent="-514350">
              <a:buFont typeface="+mj-lt"/>
              <a:buAutoNum type="alphaLcParenR"/>
            </a:pPr>
            <a:r>
              <a:rPr lang="de-DE" dirty="0" smtClean="0"/>
              <a:t>Methode, die sich auf wissenschaftliche Erfahrung stützt, um Erkenntnisse zu gewinnen </a:t>
            </a:r>
          </a:p>
          <a:p>
            <a:pPr marL="971550" lvl="1" indent="-514350">
              <a:buFont typeface="+mj-lt"/>
              <a:buAutoNum type="alphaLcParenR"/>
            </a:pPr>
            <a:r>
              <a:rPr lang="de-DE" dirty="0" smtClean="0"/>
              <a:t>aus wissenschaftlicher Erfahrung gewonnenes Wissen; Erfahrungswissen</a:t>
            </a:r>
            <a:endParaRPr lang="en-US"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27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Empirie heißt nicht</a:t>
            </a:r>
            <a:endParaRPr lang="en-US"/>
          </a:p>
        </p:txBody>
      </p:sp>
      <p:sp>
        <p:nvSpPr>
          <p:cNvPr id="3" name="Inhaltsplatzhalter 2"/>
          <p:cNvSpPr>
            <a:spLocks noGrp="1"/>
          </p:cNvSpPr>
          <p:nvPr>
            <p:ph idx="1"/>
          </p:nvPr>
        </p:nvSpPr>
        <p:spPr/>
        <p:txBody>
          <a:bodyPr/>
          <a:lstStyle/>
          <a:p>
            <a:r>
              <a:rPr lang="en-US" smtClean="0"/>
              <a:t>Theoretische Überlegungen</a:t>
            </a:r>
          </a:p>
          <a:p>
            <a:r>
              <a:rPr lang="en-US" smtClean="0"/>
              <a:t>Intuition</a:t>
            </a:r>
          </a:p>
          <a:p>
            <a:r>
              <a:rPr lang="en-US" smtClean="0"/>
              <a:t>Zufällige Auswahl</a:t>
            </a:r>
          </a:p>
          <a:p>
            <a:r>
              <a:rPr lang="en-US" smtClean="0"/>
              <a:t>Autorität</a:t>
            </a:r>
          </a:p>
          <a:p>
            <a:r>
              <a:rPr lang="en-US" smtClean="0"/>
              <a:t>Beharrung</a:t>
            </a:r>
          </a:p>
          <a:p>
            <a:r>
              <a:rPr lang="en-US" smtClean="0"/>
              <a:t>Empirismus</a:t>
            </a: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smtClean="0"/>
              <a:t>Die wissenschaftliche Methode</a:t>
            </a:r>
            <a:endParaRPr lang="de-DE" dirty="0"/>
          </a:p>
        </p:txBody>
      </p:sp>
      <p:sp>
        <p:nvSpPr>
          <p:cNvPr id="6" name="Inhaltsplatzhalter 5"/>
          <p:cNvSpPr>
            <a:spLocks noGrp="1"/>
          </p:cNvSpPr>
          <p:nvPr>
            <p:ph idx="1"/>
          </p:nvPr>
        </p:nvSpPr>
        <p:spPr/>
        <p:txBody>
          <a:bodyPr/>
          <a:lstStyle/>
          <a:p>
            <a:endParaRPr lang="de-DE"/>
          </a:p>
        </p:txBody>
      </p:sp>
      <p:sp>
        <p:nvSpPr>
          <p:cNvPr id="10" name="Foliennummernplatzhalter 9"/>
          <p:cNvSpPr>
            <a:spLocks noGrp="1"/>
          </p:cNvSpPr>
          <p:nvPr>
            <p:ph type="sldNum" sz="quarter" idx="12"/>
          </p:nvPr>
        </p:nvSpPr>
        <p:spPr/>
        <p:txBody>
          <a:bodyPr/>
          <a:lstStyle/>
          <a:p>
            <a:fld id="{6C6AE60A-B69C-4790-82F7-3882EDF23186}" type="slidenum">
              <a:rPr lang="de-DE" smtClean="0"/>
              <a:pPr/>
              <a:t>29</a:t>
            </a:fld>
            <a:endParaRPr lang="de-DE"/>
          </a:p>
        </p:txBody>
      </p:sp>
      <p:sp>
        <p:nvSpPr>
          <p:cNvPr id="4" name="Rechteck 3"/>
          <p:cNvSpPr/>
          <p:nvPr/>
        </p:nvSpPr>
        <p:spPr>
          <a:xfrm>
            <a:off x="5929322" y="4857760"/>
            <a:ext cx="235745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Theorie</a:t>
            </a:r>
            <a:endParaRPr lang="en-US"/>
          </a:p>
        </p:txBody>
      </p:sp>
      <p:sp>
        <p:nvSpPr>
          <p:cNvPr id="5" name="Rechteck 4"/>
          <p:cNvSpPr/>
          <p:nvPr/>
        </p:nvSpPr>
        <p:spPr>
          <a:xfrm>
            <a:off x="3500430" y="3357562"/>
            <a:ext cx="235745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Hypothese</a:t>
            </a:r>
          </a:p>
        </p:txBody>
      </p:sp>
      <p:sp>
        <p:nvSpPr>
          <p:cNvPr id="7" name="Rechteck 6"/>
          <p:cNvSpPr/>
          <p:nvPr/>
        </p:nvSpPr>
        <p:spPr>
          <a:xfrm>
            <a:off x="1071538" y="1928802"/>
            <a:ext cx="2357454"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Experimente</a:t>
            </a:r>
            <a:endParaRPr lang="en-US"/>
          </a:p>
        </p:txBody>
      </p:sp>
      <p:cxnSp>
        <p:nvCxnSpPr>
          <p:cNvPr id="9" name="Form 8"/>
          <p:cNvCxnSpPr>
            <a:stCxn id="5" idx="0"/>
            <a:endCxn id="7" idx="3"/>
          </p:cNvCxnSpPr>
          <p:nvPr/>
        </p:nvCxnSpPr>
        <p:spPr>
          <a:xfrm rot="16200000" flipV="1">
            <a:off x="3554009" y="2232413"/>
            <a:ext cx="1000132" cy="1250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Form 12"/>
          <p:cNvCxnSpPr>
            <a:stCxn id="4" idx="0"/>
            <a:endCxn id="5" idx="3"/>
          </p:cNvCxnSpPr>
          <p:nvPr/>
        </p:nvCxnSpPr>
        <p:spPr>
          <a:xfrm rot="16200000" flipV="1">
            <a:off x="5947182" y="3696892"/>
            <a:ext cx="1071570" cy="1250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Form 10"/>
          <p:cNvCxnSpPr>
            <a:stCxn id="7" idx="2"/>
            <a:endCxn id="5" idx="1"/>
          </p:cNvCxnSpPr>
          <p:nvPr/>
        </p:nvCxnSpPr>
        <p:spPr>
          <a:xfrm rot="16200000" flipH="1">
            <a:off x="2375281" y="2661041"/>
            <a:ext cx="1000132" cy="1250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Form 14"/>
          <p:cNvCxnSpPr>
            <a:stCxn id="5" idx="2"/>
            <a:endCxn id="4" idx="1"/>
          </p:cNvCxnSpPr>
          <p:nvPr/>
        </p:nvCxnSpPr>
        <p:spPr>
          <a:xfrm rot="16200000" flipH="1">
            <a:off x="4768454" y="4125520"/>
            <a:ext cx="1071570" cy="12501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Formales</a:t>
            </a:r>
            <a:endParaRPr lang="en-US"/>
          </a:p>
        </p:txBody>
      </p:sp>
      <p:sp>
        <p:nvSpPr>
          <p:cNvPr id="3" name="Inhaltsplatzhalter 2"/>
          <p:cNvSpPr>
            <a:spLocks noGrp="1"/>
          </p:cNvSpPr>
          <p:nvPr>
            <p:ph idx="1"/>
          </p:nvPr>
        </p:nvSpPr>
        <p:spPr/>
        <p:txBody>
          <a:bodyPr>
            <a:normAutofit fontScale="85000" lnSpcReduction="20000"/>
          </a:bodyPr>
          <a:lstStyle/>
          <a:p>
            <a:r>
              <a:rPr lang="en-US" dirty="0" smtClean="0"/>
              <a:t>6 ETCS (=120h </a:t>
            </a:r>
            <a:r>
              <a:rPr lang="en-US" dirty="0" err="1" smtClean="0"/>
              <a:t>selbstständige</a:t>
            </a:r>
            <a:r>
              <a:rPr lang="en-US" dirty="0" smtClean="0"/>
              <a:t> </a:t>
            </a:r>
            <a:r>
              <a:rPr lang="en-US" dirty="0" err="1" smtClean="0"/>
              <a:t>Arbeit</a:t>
            </a:r>
            <a:r>
              <a:rPr lang="en-US" dirty="0" smtClean="0"/>
              <a:t>)</a:t>
            </a:r>
          </a:p>
          <a:p>
            <a:r>
              <a:rPr lang="en-US" dirty="0" err="1" smtClean="0"/>
              <a:t>Mündliche</a:t>
            </a:r>
            <a:r>
              <a:rPr lang="en-US" dirty="0" smtClean="0"/>
              <a:t> </a:t>
            </a:r>
            <a:r>
              <a:rPr lang="en-US" dirty="0" err="1" smtClean="0"/>
              <a:t>Abschlussprüfung</a:t>
            </a:r>
            <a:r>
              <a:rPr lang="en-US" dirty="0" smtClean="0"/>
              <a:t> </a:t>
            </a:r>
          </a:p>
          <a:p>
            <a:r>
              <a:rPr lang="en-US" dirty="0" err="1" smtClean="0"/>
              <a:t>Zulassung</a:t>
            </a:r>
            <a:r>
              <a:rPr lang="en-US" dirty="0" smtClean="0"/>
              <a:t>:</a:t>
            </a:r>
          </a:p>
          <a:p>
            <a:pPr lvl="1"/>
            <a:r>
              <a:rPr lang="de-DE" dirty="0" smtClean="0"/>
              <a:t>Bearbeitung von Hausaufgaben, insbesondere Lesen von Forschungsliteratur und leiten von Diskussionsgruppen</a:t>
            </a:r>
          </a:p>
          <a:p>
            <a:pPr lvl="1"/>
            <a:r>
              <a:rPr lang="en-US" dirty="0" err="1" smtClean="0"/>
              <a:t>Vorstellen</a:t>
            </a:r>
            <a:r>
              <a:rPr lang="en-US" dirty="0" smtClean="0"/>
              <a:t> von </a:t>
            </a:r>
            <a:r>
              <a:rPr lang="en-US" dirty="0" err="1" smtClean="0"/>
              <a:t>Übungsergebnissen</a:t>
            </a:r>
            <a:r>
              <a:rPr lang="en-US" dirty="0" smtClean="0"/>
              <a:t> </a:t>
            </a:r>
          </a:p>
          <a:p>
            <a:pPr lvl="1"/>
            <a:r>
              <a:rPr lang="de-DE" dirty="0" smtClean="0"/>
              <a:t>Durchführung eines selbstgewählten Projekts (empirische Evaluierung) und Abschlussbericht</a:t>
            </a:r>
          </a:p>
          <a:p>
            <a:pPr lvl="1"/>
            <a:r>
              <a:rPr lang="de-DE" dirty="0" smtClean="0"/>
              <a:t>Teilnahme an Experimenten</a:t>
            </a:r>
          </a:p>
          <a:p>
            <a:r>
              <a:rPr lang="en-US" dirty="0" err="1" smtClean="0"/>
              <a:t>Vorträge</a:t>
            </a:r>
            <a:r>
              <a:rPr lang="en-US" dirty="0" smtClean="0"/>
              <a:t> </a:t>
            </a:r>
            <a:r>
              <a:rPr lang="en-US" dirty="0" err="1" smtClean="0"/>
              <a:t>zu</a:t>
            </a:r>
            <a:r>
              <a:rPr lang="en-US" dirty="0" smtClean="0"/>
              <a:t> </a:t>
            </a:r>
            <a:r>
              <a:rPr lang="en-US" dirty="0" err="1" smtClean="0"/>
              <a:t>Spezialthemen</a:t>
            </a:r>
            <a:r>
              <a:rPr lang="en-US" dirty="0" smtClean="0"/>
              <a:t> </a:t>
            </a:r>
            <a:r>
              <a:rPr lang="en-US" dirty="0" err="1" smtClean="0"/>
              <a:t>möglich</a:t>
            </a:r>
            <a:r>
              <a:rPr lang="en-US" dirty="0" smtClean="0"/>
              <a:t> </a:t>
            </a:r>
          </a:p>
          <a:p>
            <a:r>
              <a:rPr lang="de-DE" dirty="0" smtClean="0"/>
              <a:t>Auf Wunsch kann Projekt benotet werden und in die Endnote einfließen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mtClean="0"/>
              <a:t>Ziele der wissenschaftlichen Methode</a:t>
            </a:r>
            <a:endParaRPr lang="en-US"/>
          </a:p>
        </p:txBody>
      </p:sp>
      <p:sp>
        <p:nvSpPr>
          <p:cNvPr id="3" name="Inhaltsplatzhalter 2"/>
          <p:cNvSpPr>
            <a:spLocks noGrp="1"/>
          </p:cNvSpPr>
          <p:nvPr>
            <p:ph idx="1"/>
          </p:nvPr>
        </p:nvSpPr>
        <p:spPr/>
        <p:txBody>
          <a:bodyPr/>
          <a:lstStyle/>
          <a:p>
            <a:r>
              <a:rPr lang="en-US" smtClean="0"/>
              <a:t>Theorie</a:t>
            </a:r>
          </a:p>
          <a:p>
            <a:r>
              <a:rPr lang="en-US" smtClean="0"/>
              <a:t>Vorhersagen</a:t>
            </a:r>
          </a:p>
          <a:p>
            <a:r>
              <a:rPr lang="en-US" smtClean="0"/>
              <a:t>Erklären</a:t>
            </a: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30</a:t>
            </a:fld>
            <a:endParaRPr lang="de-DE"/>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Wissenschaftler</a:t>
            </a:r>
            <a:endParaRPr lang="en-US"/>
          </a:p>
        </p:txBody>
      </p:sp>
      <p:sp>
        <p:nvSpPr>
          <p:cNvPr id="3" name="Inhaltsplatzhalter 2"/>
          <p:cNvSpPr>
            <a:spLocks noGrp="1"/>
          </p:cNvSpPr>
          <p:nvPr>
            <p:ph idx="1"/>
          </p:nvPr>
        </p:nvSpPr>
        <p:spPr/>
        <p:txBody>
          <a:bodyPr>
            <a:normAutofit fontScale="92500" lnSpcReduction="20000"/>
          </a:bodyPr>
          <a:lstStyle/>
          <a:p>
            <a:pPr>
              <a:buNone/>
            </a:pPr>
            <a:r>
              <a:rPr lang="en-US" dirty="0" smtClean="0"/>
              <a:t>The scientist builds in order to study;</a:t>
            </a:r>
          </a:p>
          <a:p>
            <a:pPr>
              <a:buNone/>
            </a:pPr>
            <a:r>
              <a:rPr lang="en-US" dirty="0" smtClean="0"/>
              <a:t>the engineer studies in order to build.</a:t>
            </a:r>
          </a:p>
          <a:p>
            <a:pPr>
              <a:buNone/>
            </a:pPr>
            <a:r>
              <a:rPr lang="en-US" sz="1300" dirty="0" smtClean="0"/>
              <a:t>F. Brooks. </a:t>
            </a:r>
            <a:r>
              <a:rPr lang="en-US" sz="1300" i="1" dirty="0" smtClean="0"/>
              <a:t>The Computer Scientist as </a:t>
            </a:r>
            <a:r>
              <a:rPr lang="en-US" sz="1300" i="1" dirty="0" err="1" smtClean="0"/>
              <a:t>Toolsmith</a:t>
            </a:r>
            <a:r>
              <a:rPr lang="en-US" sz="1300" i="1" dirty="0" smtClean="0"/>
              <a:t> II.</a:t>
            </a:r>
            <a:r>
              <a:rPr lang="en-US" sz="1300" dirty="0" smtClean="0"/>
              <a:t> Communications of the ACM, 39:3, 1996.</a:t>
            </a:r>
          </a:p>
          <a:p>
            <a:endParaRPr lang="en-US" dirty="0" smtClean="0"/>
          </a:p>
          <a:p>
            <a:endParaRPr lang="en-US" dirty="0" smtClean="0"/>
          </a:p>
          <a:p>
            <a:r>
              <a:rPr lang="en-US" dirty="0" err="1" smtClean="0"/>
              <a:t>Naturwissenschaftler</a:t>
            </a:r>
            <a:r>
              <a:rPr lang="en-US" dirty="0" smtClean="0"/>
              <a:t> </a:t>
            </a:r>
          </a:p>
          <a:p>
            <a:pPr lvl="1"/>
            <a:r>
              <a:rPr lang="de-DE" dirty="0" smtClean="0"/>
              <a:t>Verständnis als Ziel (Fakten, Zusammenhänge) </a:t>
            </a:r>
          </a:p>
          <a:p>
            <a:pPr lvl="1"/>
            <a:r>
              <a:rPr lang="de-DE" dirty="0" smtClean="0"/>
              <a:t>Konstruktion als Mittel soweit notwendig </a:t>
            </a:r>
          </a:p>
          <a:p>
            <a:r>
              <a:rPr lang="en-US" dirty="0" err="1" smtClean="0"/>
              <a:t>Ingenieure</a:t>
            </a:r>
            <a:r>
              <a:rPr lang="en-US" dirty="0" smtClean="0"/>
              <a:t> </a:t>
            </a:r>
          </a:p>
          <a:p>
            <a:pPr lvl="1"/>
            <a:r>
              <a:rPr lang="de-DE" dirty="0" smtClean="0"/>
              <a:t>Konstruktion von Nützlichem als Ziel</a:t>
            </a:r>
          </a:p>
          <a:p>
            <a:pPr lvl="1"/>
            <a:r>
              <a:rPr lang="de-DE" dirty="0" smtClean="0"/>
              <a:t>Verständnis als Mittel zum besseren Konstruieren </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Informatik</a:t>
            </a:r>
            <a:endParaRPr lang="en-US"/>
          </a:p>
        </p:txBody>
      </p:sp>
      <p:sp>
        <p:nvSpPr>
          <p:cNvPr id="3" name="Inhaltsplatzhalter 2"/>
          <p:cNvSpPr>
            <a:spLocks noGrp="1"/>
          </p:cNvSpPr>
          <p:nvPr>
            <p:ph idx="1"/>
          </p:nvPr>
        </p:nvSpPr>
        <p:spPr/>
        <p:txBody>
          <a:bodyPr/>
          <a:lstStyle/>
          <a:p>
            <a:r>
              <a:rPr lang="de-DE" dirty="0" smtClean="0"/>
              <a:t>Wurzel in der Mathematik (Theorie) </a:t>
            </a:r>
          </a:p>
          <a:p>
            <a:r>
              <a:rPr lang="en-US" dirty="0" err="1" smtClean="0"/>
              <a:t>Elektrotechnik</a:t>
            </a:r>
            <a:r>
              <a:rPr lang="en-US" dirty="0" smtClean="0"/>
              <a:t> (Electrical Engineering) </a:t>
            </a:r>
          </a:p>
          <a:p>
            <a:r>
              <a:rPr lang="de-DE" dirty="0" smtClean="0"/>
              <a:t>Heute: </a:t>
            </a:r>
            <a:r>
              <a:rPr lang="de-DE" dirty="0" err="1" smtClean="0"/>
              <a:t>grosser</a:t>
            </a:r>
            <a:r>
              <a:rPr lang="de-DE" dirty="0" smtClean="0"/>
              <a:t> Ingenieursanteil in vielen Bereichen </a:t>
            </a:r>
          </a:p>
          <a:p>
            <a:r>
              <a:rPr lang="de-DE" dirty="0" smtClean="0"/>
              <a:t>Benutzung durch Menschen (Psychologie, Politik, …)</a:t>
            </a:r>
          </a:p>
          <a:p>
            <a:r>
              <a:rPr lang="en-US" dirty="0" err="1" smtClean="0"/>
              <a:t>Zunehmende</a:t>
            </a:r>
            <a:r>
              <a:rPr lang="en-US" dirty="0" smtClean="0"/>
              <a:t> </a:t>
            </a:r>
            <a:r>
              <a:rPr lang="en-US" dirty="0" err="1" smtClean="0"/>
              <a:t>Bedeutung</a:t>
            </a:r>
            <a:r>
              <a:rPr lang="en-US" dirty="0" smtClean="0"/>
              <a:t> der </a:t>
            </a:r>
            <a:r>
              <a:rPr lang="en-US" dirty="0" err="1" smtClean="0"/>
              <a:t>Empirie</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Mathematische Beweise vs Empirie</a:t>
            </a:r>
            <a:endParaRPr lang="en-US"/>
          </a:p>
        </p:txBody>
      </p:sp>
      <p:sp>
        <p:nvSpPr>
          <p:cNvPr id="3" name="Inhaltsplatzhalter 2"/>
          <p:cNvSpPr>
            <a:spLocks noGrp="1"/>
          </p:cNvSpPr>
          <p:nvPr>
            <p:ph idx="1"/>
          </p:nvPr>
        </p:nvSpPr>
        <p:spPr>
          <a:xfrm>
            <a:off x="457200" y="1600200"/>
            <a:ext cx="3754760" cy="4525963"/>
          </a:xfrm>
        </p:spPr>
        <p:txBody>
          <a:bodyPr>
            <a:normAutofit/>
          </a:bodyPr>
          <a:lstStyle/>
          <a:p>
            <a:r>
              <a:rPr lang="en-US" sz="2600" dirty="0" err="1" smtClean="0"/>
              <a:t>Beweise</a:t>
            </a:r>
            <a:r>
              <a:rPr lang="en-US" sz="2600" dirty="0" smtClean="0"/>
              <a:t> </a:t>
            </a:r>
            <a:r>
              <a:rPr lang="en-US" sz="2600" dirty="0" err="1" smtClean="0"/>
              <a:t>über</a:t>
            </a:r>
            <a:r>
              <a:rPr lang="en-US" sz="2600" dirty="0" smtClean="0"/>
              <a:t> </a:t>
            </a:r>
            <a:r>
              <a:rPr lang="en-US" sz="2600" dirty="0" err="1" smtClean="0"/>
              <a:t>geschlossenes</a:t>
            </a:r>
            <a:r>
              <a:rPr lang="en-US" sz="2600" dirty="0" smtClean="0"/>
              <a:t> System </a:t>
            </a:r>
          </a:p>
          <a:p>
            <a:r>
              <a:rPr lang="de-DE" sz="2600" dirty="0" smtClean="0"/>
              <a:t>Formalisierung der Aussage und des Forschungsgegenstands </a:t>
            </a:r>
          </a:p>
          <a:p>
            <a:r>
              <a:rPr lang="en-US" sz="2600" dirty="0" err="1" smtClean="0"/>
              <a:t>z.B</a:t>
            </a:r>
            <a:r>
              <a:rPr lang="en-US" sz="2600" dirty="0" smtClean="0"/>
              <a:t>. </a:t>
            </a:r>
            <a:r>
              <a:rPr lang="en-US" sz="2600" dirty="0" err="1" smtClean="0"/>
              <a:t>vollständige</a:t>
            </a:r>
            <a:r>
              <a:rPr lang="en-US" sz="2600" dirty="0" smtClean="0"/>
              <a:t> </a:t>
            </a:r>
            <a:r>
              <a:rPr lang="en-US" sz="2600" dirty="0" err="1" smtClean="0"/>
              <a:t>Induktion</a:t>
            </a:r>
            <a:endParaRPr lang="en-US" sz="2600" dirty="0" smtClean="0"/>
          </a:p>
          <a:p>
            <a:endParaRPr lang="en-US" sz="2600" dirty="0" smtClean="0"/>
          </a:p>
          <a:p>
            <a:r>
              <a:rPr lang="en-US" sz="2600" dirty="0" err="1" smtClean="0"/>
              <a:t>Unanfechtbar</a:t>
            </a:r>
            <a:endParaRPr lang="en-US" sz="2600"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33</a:t>
            </a:fld>
            <a:endParaRPr lang="de-DE"/>
          </a:p>
        </p:txBody>
      </p:sp>
      <p:sp>
        <p:nvSpPr>
          <p:cNvPr id="4" name="Inhaltsplatzhalter 2"/>
          <p:cNvSpPr txBox="1">
            <a:spLocks/>
          </p:cNvSpPr>
          <p:nvPr/>
        </p:nvSpPr>
        <p:spPr>
          <a:xfrm>
            <a:off x="4572000" y="1601205"/>
            <a:ext cx="41148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Nicht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immer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formalisierbar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z.B</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Interaktion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mit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Menschen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Ergebnis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beobachtbar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nicht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beweisbar</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Kein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finales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Ergebnis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Belege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sammeln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Falsifikation</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mtClean="0"/>
              <a:t>Problem des Faktors Mensch</a:t>
            </a:r>
            <a:endParaRPr lang="en-US"/>
          </a:p>
        </p:txBody>
      </p:sp>
      <p:sp>
        <p:nvSpPr>
          <p:cNvPr id="3" name="Inhaltsplatzhalter 2"/>
          <p:cNvSpPr>
            <a:spLocks noGrp="1"/>
          </p:cNvSpPr>
          <p:nvPr>
            <p:ph idx="1"/>
          </p:nvPr>
        </p:nvSpPr>
        <p:spPr/>
        <p:txBody>
          <a:bodyPr>
            <a:normAutofit fontScale="85000" lnSpcReduction="20000"/>
          </a:bodyPr>
          <a:lstStyle/>
          <a:p>
            <a:r>
              <a:rPr lang="de-DE" dirty="0" smtClean="0"/>
              <a:t>Mensch wichtig in der Softwareentwicklung </a:t>
            </a:r>
          </a:p>
          <a:p>
            <a:pPr lvl="1"/>
            <a:r>
              <a:rPr lang="de-DE" dirty="0" smtClean="0"/>
              <a:t>Menschliches Verhalten i.d.R. nicht deterministisch (</a:t>
            </a:r>
            <a:r>
              <a:rPr lang="en-US" dirty="0" err="1" smtClean="0"/>
              <a:t>Stimmung</a:t>
            </a:r>
            <a:r>
              <a:rPr lang="en-US" dirty="0" smtClean="0"/>
              <a:t>, </a:t>
            </a:r>
            <a:r>
              <a:rPr lang="en-US" dirty="0" err="1" smtClean="0"/>
              <a:t>Tagesform</a:t>
            </a:r>
            <a:r>
              <a:rPr lang="en-US" dirty="0" smtClean="0"/>
              <a:t>, ... )</a:t>
            </a:r>
          </a:p>
          <a:p>
            <a:pPr lvl="1"/>
            <a:r>
              <a:rPr lang="en-US" dirty="0" err="1" smtClean="0"/>
              <a:t>Individuelle</a:t>
            </a:r>
            <a:r>
              <a:rPr lang="en-US" dirty="0" smtClean="0"/>
              <a:t> </a:t>
            </a:r>
            <a:r>
              <a:rPr lang="en-US" dirty="0" err="1" smtClean="0"/>
              <a:t>Schwankungen</a:t>
            </a:r>
            <a:r>
              <a:rPr lang="en-US" dirty="0" smtClean="0"/>
              <a:t> </a:t>
            </a:r>
            <a:r>
              <a:rPr lang="en-US" dirty="0" err="1" smtClean="0"/>
              <a:t>schwer</a:t>
            </a:r>
            <a:r>
              <a:rPr lang="en-US" dirty="0" smtClean="0"/>
              <a:t> </a:t>
            </a:r>
            <a:r>
              <a:rPr lang="en-US" dirty="0" err="1" smtClean="0"/>
              <a:t>bestimmbar</a:t>
            </a:r>
            <a:r>
              <a:rPr lang="en-US" dirty="0" smtClean="0"/>
              <a:t> </a:t>
            </a:r>
          </a:p>
          <a:p>
            <a:r>
              <a:rPr lang="de-DE" dirty="0" smtClean="0"/>
              <a:t>Großer Unterschied (wahrscheinlich) zwischen Individuen </a:t>
            </a:r>
          </a:p>
          <a:p>
            <a:pPr lvl="1"/>
            <a:r>
              <a:rPr lang="en-US" dirty="0" err="1" smtClean="0"/>
              <a:t>Fähigkeit</a:t>
            </a:r>
            <a:r>
              <a:rPr lang="en-US" dirty="0" smtClean="0"/>
              <a:t>, </a:t>
            </a:r>
            <a:r>
              <a:rPr lang="en-US" dirty="0" err="1" smtClean="0"/>
              <a:t>Vorbildung</a:t>
            </a:r>
            <a:r>
              <a:rPr lang="en-US" dirty="0" smtClean="0"/>
              <a:t>, </a:t>
            </a:r>
            <a:r>
              <a:rPr lang="en-US" dirty="0" err="1" smtClean="0"/>
              <a:t>persönliche</a:t>
            </a:r>
            <a:r>
              <a:rPr lang="en-US" dirty="0" smtClean="0"/>
              <a:t> </a:t>
            </a:r>
            <a:r>
              <a:rPr lang="en-US" dirty="0" err="1" smtClean="0"/>
              <a:t>Präferenzen</a:t>
            </a:r>
            <a:r>
              <a:rPr lang="en-US" dirty="0" smtClean="0"/>
              <a:t>, ... </a:t>
            </a:r>
          </a:p>
          <a:p>
            <a:r>
              <a:rPr lang="de-DE" dirty="0" smtClean="0"/>
              <a:t>Viele (möglicherweise kausale) Zusammenhänge derzeit nicht bekannt </a:t>
            </a:r>
          </a:p>
          <a:p>
            <a:pPr lvl="1"/>
            <a:r>
              <a:rPr lang="de-DE" dirty="0" smtClean="0"/>
              <a:t>Wann macht jemand Fehler beim Programmieren? </a:t>
            </a:r>
          </a:p>
          <a:p>
            <a:pPr lvl="1"/>
            <a:r>
              <a:rPr lang="de-DE" dirty="0" smtClean="0"/>
              <a:t>Ab wann ist ein Programm weniger verständlich? </a:t>
            </a:r>
          </a:p>
          <a:p>
            <a:pPr lvl="1"/>
            <a:r>
              <a:rPr lang="en-US" dirty="0" smtClean="0"/>
              <a:t>… </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mtClean="0"/>
              <a:t/>
            </a:r>
            <a:br>
              <a:rPr lang="en-US" smtClean="0"/>
            </a:br>
            <a:r>
              <a:rPr lang="de-DE" smtClean="0"/>
              <a:t>Nicht beweisbare, aber beobachtbare Aussagen</a:t>
            </a:r>
            <a:endParaRPr lang="en-US"/>
          </a:p>
        </p:txBody>
      </p:sp>
      <p:sp>
        <p:nvSpPr>
          <p:cNvPr id="3" name="Inhaltsplatzhalter 2"/>
          <p:cNvSpPr>
            <a:spLocks noGrp="1"/>
          </p:cNvSpPr>
          <p:nvPr>
            <p:ph idx="1"/>
          </p:nvPr>
        </p:nvSpPr>
        <p:spPr/>
        <p:txBody>
          <a:bodyPr>
            <a:normAutofit lnSpcReduction="10000"/>
          </a:bodyPr>
          <a:lstStyle/>
          <a:p>
            <a:r>
              <a:rPr lang="en-US" dirty="0" err="1" smtClean="0"/>
              <a:t>Beispiel</a:t>
            </a:r>
            <a:r>
              <a:rPr lang="en-US" dirty="0" smtClean="0"/>
              <a:t> 1 </a:t>
            </a:r>
          </a:p>
          <a:p>
            <a:pPr lvl="1"/>
            <a:r>
              <a:rPr lang="de-DE" i="1" dirty="0" err="1" smtClean="0"/>
              <a:t>Copy</a:t>
            </a:r>
            <a:r>
              <a:rPr lang="de-DE" i="1" dirty="0" smtClean="0"/>
              <a:t> &amp; Paste verursacht Fehler</a:t>
            </a:r>
          </a:p>
          <a:p>
            <a:r>
              <a:rPr lang="de-DE" dirty="0" smtClean="0"/>
              <a:t>Verhalten von Benutzern (Fehler) nicht beweisbar </a:t>
            </a:r>
          </a:p>
          <a:p>
            <a:pPr lvl="1"/>
            <a:r>
              <a:rPr lang="de-DE" dirty="0" smtClean="0"/>
              <a:t>Kein formales Modell für Benutzer verfügbar </a:t>
            </a:r>
          </a:p>
          <a:p>
            <a:r>
              <a:rPr lang="en-US" dirty="0" err="1" smtClean="0"/>
              <a:t>Verhalten</a:t>
            </a:r>
            <a:r>
              <a:rPr lang="en-US" dirty="0" smtClean="0"/>
              <a:t> von </a:t>
            </a:r>
            <a:r>
              <a:rPr lang="en-US" dirty="0" err="1" smtClean="0"/>
              <a:t>Benutzern</a:t>
            </a:r>
            <a:r>
              <a:rPr lang="en-US" dirty="0" smtClean="0"/>
              <a:t> </a:t>
            </a:r>
            <a:r>
              <a:rPr lang="en-US" dirty="0" err="1" smtClean="0"/>
              <a:t>beobachtbar</a:t>
            </a:r>
            <a:r>
              <a:rPr lang="en-US" dirty="0" smtClean="0"/>
              <a:t> </a:t>
            </a:r>
          </a:p>
          <a:p>
            <a:pPr lvl="1"/>
            <a:r>
              <a:rPr lang="de-DE" dirty="0" smtClean="0"/>
              <a:t>Bei Entwicklung (ggf. nach Entwicklung) kann überprüft werden, ob Fehler mit </a:t>
            </a:r>
            <a:r>
              <a:rPr lang="de-DE" dirty="0" err="1" smtClean="0"/>
              <a:t>Copy&amp;Paste</a:t>
            </a:r>
            <a:r>
              <a:rPr lang="de-DE" dirty="0" smtClean="0"/>
              <a:t> zusammenhängen </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35</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mtClean="0"/>
              <a:t>Empirie – Erste Schritte (1)</a:t>
            </a:r>
            <a:endParaRPr lang="en-US"/>
          </a:p>
        </p:txBody>
      </p:sp>
      <p:sp>
        <p:nvSpPr>
          <p:cNvPr id="3" name="Inhaltsplatzhalter 2"/>
          <p:cNvSpPr>
            <a:spLocks noGrp="1"/>
          </p:cNvSpPr>
          <p:nvPr>
            <p:ph idx="1"/>
          </p:nvPr>
        </p:nvSpPr>
        <p:spPr/>
        <p:txBody>
          <a:bodyPr>
            <a:normAutofit fontScale="85000" lnSpcReduction="20000"/>
          </a:bodyPr>
          <a:lstStyle/>
          <a:p>
            <a:r>
              <a:rPr lang="en-US" dirty="0" err="1" smtClean="0"/>
              <a:t>Singuläre</a:t>
            </a:r>
            <a:r>
              <a:rPr lang="en-US" dirty="0" smtClean="0"/>
              <a:t> </a:t>
            </a:r>
            <a:r>
              <a:rPr lang="en-US" dirty="0" err="1" smtClean="0"/>
              <a:t>Beobachtungen</a:t>
            </a:r>
            <a:r>
              <a:rPr lang="en-US" dirty="0" smtClean="0"/>
              <a:t>? </a:t>
            </a:r>
          </a:p>
          <a:p>
            <a:pPr lvl="1"/>
            <a:r>
              <a:rPr lang="de-DE" dirty="0" smtClean="0"/>
              <a:t>Kann eine einzelne Beobachtung zur Stützung einer Aussage herangezogen werden? </a:t>
            </a:r>
          </a:p>
          <a:p>
            <a:pPr lvl="1"/>
            <a:r>
              <a:rPr lang="en-US" dirty="0" err="1" smtClean="0"/>
              <a:t>Beispiel</a:t>
            </a:r>
            <a:r>
              <a:rPr lang="en-US" dirty="0" smtClean="0"/>
              <a:t> 1</a:t>
            </a:r>
          </a:p>
          <a:p>
            <a:pPr lvl="2"/>
            <a:r>
              <a:rPr lang="de-DE" dirty="0" smtClean="0"/>
              <a:t>Schreiben Sie „</a:t>
            </a:r>
            <a:r>
              <a:rPr lang="de-DE" dirty="0" err="1" smtClean="0"/>
              <a:t>Hello</a:t>
            </a:r>
            <a:r>
              <a:rPr lang="de-DE" dirty="0" smtClean="0"/>
              <a:t> World“ in Java. Lassen Sie ihren Nachbarn „</a:t>
            </a:r>
            <a:r>
              <a:rPr lang="de-DE" dirty="0" err="1" smtClean="0"/>
              <a:t>Hello</a:t>
            </a:r>
            <a:r>
              <a:rPr lang="de-DE" dirty="0" smtClean="0"/>
              <a:t> World“ in Python schreiben. Wer braucht länger? </a:t>
            </a:r>
          </a:p>
          <a:p>
            <a:pPr lvl="2"/>
            <a:r>
              <a:rPr lang="de-DE" dirty="0" smtClean="0"/>
              <a:t>Stützt dies eine Aussage pro Java oder pro Python? </a:t>
            </a:r>
          </a:p>
          <a:p>
            <a:pPr lvl="1"/>
            <a:r>
              <a:rPr lang="en-US" dirty="0" err="1" smtClean="0"/>
              <a:t>Beispiel</a:t>
            </a:r>
            <a:r>
              <a:rPr lang="en-US" dirty="0" smtClean="0"/>
              <a:t> 2</a:t>
            </a:r>
          </a:p>
          <a:p>
            <a:pPr lvl="2"/>
            <a:r>
              <a:rPr lang="de-DE" dirty="0" smtClean="0"/>
              <a:t>Schreiben Sie „</a:t>
            </a:r>
            <a:r>
              <a:rPr lang="de-DE" dirty="0" err="1" smtClean="0"/>
              <a:t>Hello</a:t>
            </a:r>
            <a:r>
              <a:rPr lang="de-DE" dirty="0" smtClean="0"/>
              <a:t> World“ in Java. Schreiben sie morgen „</a:t>
            </a:r>
            <a:r>
              <a:rPr lang="de-DE" dirty="0" err="1" smtClean="0"/>
              <a:t>Hello</a:t>
            </a:r>
            <a:r>
              <a:rPr lang="de-DE" dirty="0" smtClean="0"/>
              <a:t> World“ in Python. Schreiben Sie übermorgen „</a:t>
            </a:r>
            <a:r>
              <a:rPr lang="de-DE" dirty="0" err="1" smtClean="0"/>
              <a:t>Hello</a:t>
            </a:r>
            <a:r>
              <a:rPr lang="de-DE" dirty="0" smtClean="0"/>
              <a:t> World“ in Java. Messen Sie die Entwicklungszeit </a:t>
            </a:r>
          </a:p>
          <a:p>
            <a:pPr lvl="2"/>
            <a:r>
              <a:rPr lang="de-DE" dirty="0" smtClean="0"/>
              <a:t>Entwicklungszeit am Tag 3 wird unterschiedlich sein als Zeit am Tag 1 und 2. Lässt sich daraus etwas folgern? </a:t>
            </a:r>
          </a:p>
          <a:p>
            <a:r>
              <a:rPr lang="en-US" dirty="0" smtClean="0"/>
              <a:t>…</a:t>
            </a:r>
            <a:r>
              <a:rPr lang="en-US" dirty="0" err="1" smtClean="0"/>
              <a:t>eher</a:t>
            </a:r>
            <a:r>
              <a:rPr lang="en-US" dirty="0" smtClean="0"/>
              <a:t> </a:t>
            </a:r>
            <a:r>
              <a:rPr lang="en-US" dirty="0" err="1" smtClean="0"/>
              <a:t>nicht</a:t>
            </a:r>
            <a:r>
              <a:rPr lang="en-US" dirty="0" smtClean="0"/>
              <a:t>…</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mtClean="0"/>
              <a:t>Empirie – Erste Schritte (2)</a:t>
            </a:r>
            <a:endParaRPr lang="en-US"/>
          </a:p>
        </p:txBody>
      </p:sp>
      <p:sp>
        <p:nvSpPr>
          <p:cNvPr id="3" name="Inhaltsplatzhalter 2"/>
          <p:cNvSpPr>
            <a:spLocks noGrp="1"/>
          </p:cNvSpPr>
          <p:nvPr>
            <p:ph idx="1"/>
          </p:nvPr>
        </p:nvSpPr>
        <p:spPr/>
        <p:txBody>
          <a:bodyPr>
            <a:normAutofit fontScale="92500" lnSpcReduction="20000"/>
          </a:bodyPr>
          <a:lstStyle/>
          <a:p>
            <a:r>
              <a:rPr lang="en-US" smtClean="0"/>
              <a:t>Subjektive Wahrnehmung? </a:t>
            </a:r>
          </a:p>
          <a:p>
            <a:pPr lvl="1"/>
            <a:r>
              <a:rPr lang="de-DE" smtClean="0"/>
              <a:t>Kann die persönliche Meinung dazu genutzt werden, um eine Aussage zu bestätigen? </a:t>
            </a:r>
          </a:p>
          <a:p>
            <a:pPr lvl="1"/>
            <a:r>
              <a:rPr lang="en-US" smtClean="0"/>
              <a:t>Beispiel 3 </a:t>
            </a:r>
          </a:p>
          <a:p>
            <a:pPr lvl="2"/>
            <a:r>
              <a:rPr lang="de-DE" smtClean="0"/>
              <a:t>Nehmen Sie an, dass Sie ein glühender Verfechter der Sprache NewLang1 sind. Nehmen Sie an, dass ihr Nachbar auch ein glühender Verfechter von NewLang1 ist. Folgt daraus eine Aussage pro NewLang1? </a:t>
            </a:r>
          </a:p>
          <a:p>
            <a:pPr lvl="1"/>
            <a:r>
              <a:rPr lang="en-US" smtClean="0"/>
              <a:t>Beispiel 4</a:t>
            </a:r>
          </a:p>
          <a:p>
            <a:pPr lvl="2"/>
            <a:r>
              <a:rPr lang="de-DE" smtClean="0"/>
              <a:t>Nehmen Sie an, dass eine Umfrage ergeben hat, dass die meisten Entwickler NewLang1 befürworten. Folgt daraus eine Aussage pro NewLang1? </a:t>
            </a:r>
          </a:p>
          <a:p>
            <a:r>
              <a:rPr lang="en-US" smtClean="0"/>
              <a:t>…eher nicht…. </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37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smtClean="0"/>
              <a:t/>
            </a:r>
            <a:br>
              <a:rPr lang="en-US" smtClean="0"/>
            </a:br>
            <a:r>
              <a:rPr lang="en-US" smtClean="0"/>
              <a:t>Empirie – Offenkundige Fragen</a:t>
            </a:r>
            <a:br>
              <a:rPr lang="en-US" smtClean="0"/>
            </a:br>
            <a:endParaRPr lang="en-US"/>
          </a:p>
        </p:txBody>
      </p:sp>
      <p:sp>
        <p:nvSpPr>
          <p:cNvPr id="3" name="Inhaltsplatzhalter 2"/>
          <p:cNvSpPr>
            <a:spLocks noGrp="1"/>
          </p:cNvSpPr>
          <p:nvPr>
            <p:ph idx="1"/>
          </p:nvPr>
        </p:nvSpPr>
        <p:spPr/>
        <p:txBody>
          <a:bodyPr>
            <a:normAutofit fontScale="85000" lnSpcReduction="20000"/>
          </a:bodyPr>
          <a:lstStyle/>
          <a:p>
            <a:r>
              <a:rPr lang="de-DE" smtClean="0"/>
              <a:t>Wie lassen sich Beobachtungen als wissenschaftliche Methode einsetzen? </a:t>
            </a:r>
          </a:p>
          <a:p>
            <a:endParaRPr lang="en-US" smtClean="0"/>
          </a:p>
          <a:p>
            <a:r>
              <a:rPr lang="en-US" b="1" smtClean="0"/>
              <a:t>Empirische Methoden </a:t>
            </a:r>
          </a:p>
          <a:p>
            <a:pPr lvl="1"/>
            <a:r>
              <a:rPr lang="en-US" smtClean="0"/>
              <a:t>Datenerhebungen? </a:t>
            </a:r>
          </a:p>
          <a:p>
            <a:pPr lvl="2"/>
            <a:r>
              <a:rPr lang="de-DE" smtClean="0"/>
              <a:t>Welche Daten können wie und wo erhoben werden? </a:t>
            </a:r>
          </a:p>
          <a:p>
            <a:pPr lvl="1"/>
            <a:r>
              <a:rPr lang="en-US" smtClean="0"/>
              <a:t>Qualitative vs. quantitative Beobachtungen? </a:t>
            </a:r>
          </a:p>
          <a:p>
            <a:pPr lvl="2"/>
            <a:r>
              <a:rPr lang="de-DE" smtClean="0"/>
              <a:t>Welche Art von Information kann erhoben werden? </a:t>
            </a:r>
          </a:p>
          <a:p>
            <a:pPr lvl="1"/>
            <a:r>
              <a:rPr lang="en-US" smtClean="0"/>
              <a:t>Logik der empirischen Forschung? </a:t>
            </a:r>
          </a:p>
          <a:p>
            <a:pPr lvl="2"/>
            <a:r>
              <a:rPr lang="de-DE" smtClean="0"/>
              <a:t>Wie leiten sich aus Daten Aussagen oder Widersprüche ab? </a:t>
            </a:r>
          </a:p>
          <a:p>
            <a:pPr lvl="1"/>
            <a:r>
              <a:rPr lang="en-US" smtClean="0"/>
              <a:t>Experimente, Feldstudien, Fallstudien, etc.? </a:t>
            </a:r>
          </a:p>
          <a:p>
            <a:pPr lvl="2"/>
            <a:r>
              <a:rPr lang="de-DE" smtClean="0"/>
              <a:t>Unter welchen Bedingungen lassen sich welche Aussagen/Widersprüche ableiten? </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38</a:t>
            </a:fld>
            <a:endParaRPr lang="de-D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Überblick</a:t>
            </a:r>
            <a:endParaRPr lang="en-US"/>
          </a:p>
        </p:txBody>
      </p:sp>
      <p:sp>
        <p:nvSpPr>
          <p:cNvPr id="23" name="Foliennummernplatzhalter 22"/>
          <p:cNvSpPr>
            <a:spLocks noGrp="1"/>
          </p:cNvSpPr>
          <p:nvPr>
            <p:ph type="sldNum" sz="quarter" idx="12"/>
          </p:nvPr>
        </p:nvSpPr>
        <p:spPr/>
        <p:txBody>
          <a:bodyPr/>
          <a:lstStyle/>
          <a:p>
            <a:fld id="{6C6AE60A-B69C-4790-82F7-3882EDF23186}" type="slidenum">
              <a:rPr lang="de-DE" smtClean="0"/>
              <a:pPr/>
              <a:t>39</a:t>
            </a:fld>
            <a:endParaRPr lang="de-DE"/>
          </a:p>
        </p:txBody>
      </p:sp>
      <p:cxnSp>
        <p:nvCxnSpPr>
          <p:cNvPr id="5" name="Gerade Verbindung 4"/>
          <p:cNvCxnSpPr/>
          <p:nvPr/>
        </p:nvCxnSpPr>
        <p:spPr>
          <a:xfrm rot="10800000" flipH="1">
            <a:off x="457200" y="3863182"/>
            <a:ext cx="8229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p:nvCxnSpPr>
        <p:spPr>
          <a:xfrm rot="5400000" flipH="1">
            <a:off x="2309018" y="3863182"/>
            <a:ext cx="452596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feil nach links und rechts 8"/>
          <p:cNvSpPr/>
          <p:nvPr/>
        </p:nvSpPr>
        <p:spPr>
          <a:xfrm>
            <a:off x="785786" y="1357298"/>
            <a:ext cx="7929618" cy="78581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Mensch---</a:t>
            </a:r>
            <a:r>
              <a:rPr lang="en-US" dirty="0" err="1" smtClean="0"/>
              <a:t>Technik</a:t>
            </a:r>
            <a:endParaRPr lang="en-US" dirty="0"/>
          </a:p>
        </p:txBody>
      </p:sp>
      <p:sp>
        <p:nvSpPr>
          <p:cNvPr id="10" name="Pfeil nach oben und unten 9"/>
          <p:cNvSpPr/>
          <p:nvPr/>
        </p:nvSpPr>
        <p:spPr>
          <a:xfrm>
            <a:off x="357158" y="1785926"/>
            <a:ext cx="785818" cy="43577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mtClean="0"/>
              <a:t>Qualitativ---Quantitativ</a:t>
            </a:r>
            <a:endParaRPr lang="en-US"/>
          </a:p>
        </p:txBody>
      </p:sp>
      <p:sp>
        <p:nvSpPr>
          <p:cNvPr id="11" name="Wolke 10"/>
          <p:cNvSpPr/>
          <p:nvPr/>
        </p:nvSpPr>
        <p:spPr>
          <a:xfrm>
            <a:off x="1357290" y="2071678"/>
            <a:ext cx="2428892" cy="142876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Kontrollierte</a:t>
            </a:r>
            <a:r>
              <a:rPr lang="en-US" dirty="0" smtClean="0"/>
              <a:t> </a:t>
            </a:r>
            <a:r>
              <a:rPr lang="en-US" dirty="0" err="1" smtClean="0"/>
              <a:t>Experimente</a:t>
            </a:r>
            <a:r>
              <a:rPr lang="en-US" dirty="0" smtClean="0"/>
              <a:t> </a:t>
            </a:r>
            <a:r>
              <a:rPr lang="en-US" dirty="0" err="1" smtClean="0"/>
              <a:t>mit</a:t>
            </a:r>
            <a:r>
              <a:rPr lang="en-US" dirty="0" smtClean="0"/>
              <a:t> </a:t>
            </a:r>
            <a:r>
              <a:rPr lang="en-US" dirty="0" err="1" smtClean="0"/>
              <a:t>Probanden</a:t>
            </a:r>
            <a:endParaRPr lang="en-US" dirty="0"/>
          </a:p>
        </p:txBody>
      </p:sp>
      <p:sp>
        <p:nvSpPr>
          <p:cNvPr id="12" name="Wolke 11"/>
          <p:cNvSpPr/>
          <p:nvPr/>
        </p:nvSpPr>
        <p:spPr>
          <a:xfrm>
            <a:off x="7143768" y="2928934"/>
            <a:ext cx="1500198"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Performance</a:t>
            </a:r>
            <a:endParaRPr lang="en-US"/>
          </a:p>
        </p:txBody>
      </p:sp>
      <p:sp>
        <p:nvSpPr>
          <p:cNvPr id="13" name="Wolke 12"/>
          <p:cNvSpPr/>
          <p:nvPr/>
        </p:nvSpPr>
        <p:spPr>
          <a:xfrm>
            <a:off x="5500694" y="1857364"/>
            <a:ext cx="1785950" cy="92869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Zeitreihenanalysen</a:t>
            </a:r>
            <a:endParaRPr lang="en-US" dirty="0"/>
          </a:p>
        </p:txBody>
      </p:sp>
      <p:sp>
        <p:nvSpPr>
          <p:cNvPr id="14" name="Wolke 13"/>
          <p:cNvSpPr/>
          <p:nvPr/>
        </p:nvSpPr>
        <p:spPr>
          <a:xfrm>
            <a:off x="1000100" y="5286388"/>
            <a:ext cx="2071702"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Think-Aloud Protokolle</a:t>
            </a:r>
            <a:endParaRPr lang="en-US"/>
          </a:p>
        </p:txBody>
      </p:sp>
      <p:sp>
        <p:nvSpPr>
          <p:cNvPr id="15" name="Wolke 14"/>
          <p:cNvSpPr/>
          <p:nvPr/>
        </p:nvSpPr>
        <p:spPr>
          <a:xfrm>
            <a:off x="2786050" y="3786190"/>
            <a:ext cx="1643074"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Interview</a:t>
            </a:r>
            <a:endParaRPr lang="en-US"/>
          </a:p>
        </p:txBody>
      </p:sp>
      <p:sp>
        <p:nvSpPr>
          <p:cNvPr id="16" name="Wolke 15"/>
          <p:cNvSpPr/>
          <p:nvPr/>
        </p:nvSpPr>
        <p:spPr>
          <a:xfrm>
            <a:off x="1000100" y="3714752"/>
            <a:ext cx="1714512"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Fragebögen</a:t>
            </a:r>
            <a:endParaRPr lang="en-US"/>
          </a:p>
        </p:txBody>
      </p:sp>
      <p:sp>
        <p:nvSpPr>
          <p:cNvPr id="17" name="Wolke 16"/>
          <p:cNvSpPr/>
          <p:nvPr/>
        </p:nvSpPr>
        <p:spPr>
          <a:xfrm>
            <a:off x="7143768" y="3929066"/>
            <a:ext cx="1500198" cy="714380"/>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Beweise</a:t>
            </a:r>
            <a:endParaRPr lang="en-US">
              <a:solidFill>
                <a:schemeClr val="tx1"/>
              </a:solidFill>
            </a:endParaRPr>
          </a:p>
        </p:txBody>
      </p:sp>
      <p:sp>
        <p:nvSpPr>
          <p:cNvPr id="18" name="Rechteck 17"/>
          <p:cNvSpPr/>
          <p:nvPr/>
        </p:nvSpPr>
        <p:spPr>
          <a:xfrm>
            <a:off x="6858016" y="1857364"/>
            <a:ext cx="642942"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accent6">
                    <a:lumMod val="75000"/>
                  </a:schemeClr>
                </a:solidFill>
              </a:rPr>
              <a:t>4</a:t>
            </a:r>
            <a:endParaRPr lang="en-US" sz="3600" dirty="0">
              <a:solidFill>
                <a:schemeClr val="accent6">
                  <a:lumMod val="75000"/>
                </a:schemeClr>
              </a:solidFill>
            </a:endParaRPr>
          </a:p>
        </p:txBody>
      </p:sp>
      <p:sp>
        <p:nvSpPr>
          <p:cNvPr id="19" name="Rechteck 18"/>
          <p:cNvSpPr/>
          <p:nvPr/>
        </p:nvSpPr>
        <p:spPr>
          <a:xfrm>
            <a:off x="1928794" y="4429132"/>
            <a:ext cx="642942"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accent6">
                    <a:lumMod val="75000"/>
                  </a:schemeClr>
                </a:solidFill>
              </a:rPr>
              <a:t>3</a:t>
            </a:r>
            <a:endParaRPr lang="en-US" sz="3600">
              <a:solidFill>
                <a:schemeClr val="accent6">
                  <a:lumMod val="75000"/>
                </a:schemeClr>
              </a:solidFill>
            </a:endParaRPr>
          </a:p>
        </p:txBody>
      </p:sp>
      <p:sp>
        <p:nvSpPr>
          <p:cNvPr id="20" name="Rechteck 19"/>
          <p:cNvSpPr/>
          <p:nvPr/>
        </p:nvSpPr>
        <p:spPr>
          <a:xfrm>
            <a:off x="1652566" y="2081202"/>
            <a:ext cx="642942"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accent6">
                    <a:lumMod val="75000"/>
                  </a:schemeClr>
                </a:solidFill>
              </a:rPr>
              <a:t>2</a:t>
            </a:r>
            <a:endParaRPr lang="en-US" sz="3600">
              <a:solidFill>
                <a:schemeClr val="accent6">
                  <a:lumMod val="75000"/>
                </a:schemeClr>
              </a:solidFill>
            </a:endParaRPr>
          </a:p>
        </p:txBody>
      </p:sp>
      <p:sp>
        <p:nvSpPr>
          <p:cNvPr id="21" name="Rechteck 20"/>
          <p:cNvSpPr/>
          <p:nvPr/>
        </p:nvSpPr>
        <p:spPr>
          <a:xfrm>
            <a:off x="8001024" y="2643182"/>
            <a:ext cx="642942"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accent6">
                    <a:lumMod val="75000"/>
                  </a:schemeClr>
                </a:solidFill>
              </a:rPr>
              <a:t>1</a:t>
            </a:r>
            <a:endParaRPr lang="en-US" sz="3600">
              <a:solidFill>
                <a:schemeClr val="accent6">
                  <a:lumMod val="75000"/>
                </a:schemeClr>
              </a:solidFill>
            </a:endParaRPr>
          </a:p>
        </p:txBody>
      </p:sp>
      <p:sp>
        <p:nvSpPr>
          <p:cNvPr id="22" name="Wolke 21"/>
          <p:cNvSpPr/>
          <p:nvPr/>
        </p:nvSpPr>
        <p:spPr>
          <a:xfrm>
            <a:off x="3500430" y="4929198"/>
            <a:ext cx="2071702" cy="4286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Fallstudien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a:t>
            </a:r>
            <a:endParaRPr lang="de-DE" dirty="0"/>
          </a:p>
        </p:txBody>
      </p:sp>
      <p:sp>
        <p:nvSpPr>
          <p:cNvPr id="3" name="Inhaltsplatzhalter 2"/>
          <p:cNvSpPr>
            <a:spLocks noGrp="1"/>
          </p:cNvSpPr>
          <p:nvPr>
            <p:ph idx="1"/>
          </p:nvPr>
        </p:nvSpPr>
        <p:spPr/>
        <p:txBody>
          <a:bodyPr>
            <a:normAutofit fontScale="92500"/>
          </a:bodyPr>
          <a:lstStyle/>
          <a:p>
            <a:r>
              <a:rPr lang="de-DE" dirty="0" smtClean="0"/>
              <a:t>Evaluieren </a:t>
            </a:r>
            <a:r>
              <a:rPr lang="de-DE" dirty="0"/>
              <a:t>einer eigenen Forschungsfrage </a:t>
            </a:r>
            <a:r>
              <a:rPr lang="de-DE" dirty="0" smtClean="0"/>
              <a:t>und schreiben </a:t>
            </a:r>
            <a:r>
              <a:rPr lang="de-DE" dirty="0"/>
              <a:t>eines </a:t>
            </a:r>
            <a:r>
              <a:rPr lang="de-DE" dirty="0" smtClean="0"/>
              <a:t>Forschungsberichts</a:t>
            </a:r>
          </a:p>
          <a:p>
            <a:pPr lvl="1"/>
            <a:r>
              <a:rPr lang="de-DE" dirty="0" smtClean="0"/>
              <a:t>Helfen </a:t>
            </a:r>
            <a:r>
              <a:rPr lang="de-DE" dirty="0"/>
              <a:t>Kommentare beim </a:t>
            </a:r>
            <a:r>
              <a:rPr lang="de-DE" dirty="0" smtClean="0"/>
              <a:t>Verständnis von Quelltext?</a:t>
            </a:r>
          </a:p>
          <a:p>
            <a:pPr lvl="1"/>
            <a:r>
              <a:rPr lang="de-DE" dirty="0" smtClean="0"/>
              <a:t>Ist </a:t>
            </a:r>
            <a:r>
              <a:rPr lang="de-DE" dirty="0"/>
              <a:t>Quelltext mit vielen </a:t>
            </a:r>
            <a:r>
              <a:rPr lang="de-DE" dirty="0" smtClean="0"/>
              <a:t>Kommentaren wartbarer?</a:t>
            </a:r>
          </a:p>
          <a:p>
            <a:r>
              <a:rPr lang="de-DE" dirty="0" smtClean="0"/>
              <a:t>Arbeitsaufwand </a:t>
            </a:r>
            <a:r>
              <a:rPr lang="de-DE" dirty="0"/>
              <a:t>pro </a:t>
            </a:r>
            <a:r>
              <a:rPr lang="de-DE" dirty="0" smtClean="0"/>
              <a:t>Person:</a:t>
            </a:r>
          </a:p>
          <a:p>
            <a:pPr lvl="1"/>
            <a:r>
              <a:rPr lang="de-DE" dirty="0" smtClean="0"/>
              <a:t>40h </a:t>
            </a:r>
            <a:r>
              <a:rPr lang="de-DE" dirty="0"/>
              <a:t>Forschung +</a:t>
            </a:r>
          </a:p>
          <a:p>
            <a:pPr lvl="1"/>
            <a:r>
              <a:rPr lang="de-DE" dirty="0"/>
              <a:t>20h </a:t>
            </a:r>
            <a:r>
              <a:rPr lang="de-DE" dirty="0" smtClean="0"/>
              <a:t>Aufschreiben</a:t>
            </a:r>
          </a:p>
          <a:p>
            <a:r>
              <a:rPr lang="de-DE" dirty="0"/>
              <a:t>Auch als </a:t>
            </a:r>
            <a:r>
              <a:rPr lang="de-DE" dirty="0" smtClean="0"/>
              <a:t>Gruppenarbeit (</a:t>
            </a:r>
            <a:r>
              <a:rPr lang="de-DE" dirty="0"/>
              <a:t>nicht mehr als 3 Personen</a:t>
            </a:r>
            <a:r>
              <a:rPr lang="de-DE" dirty="0" smtClean="0"/>
              <a: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a:t>
            </a:fld>
            <a:endParaRPr lang="de-DE"/>
          </a:p>
        </p:txBody>
      </p:sp>
    </p:spTree>
    <p:extLst>
      <p:ext uri="{BB962C8B-B14F-4D97-AF65-F5344CB8AC3E}">
        <p14:creationId xmlns:p14="http://schemas.microsoft.com/office/powerpoint/2010/main" val="1433335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smtClean="0"/>
              <a:t>Lernziele</a:t>
            </a:r>
            <a:endParaRPr lang="en-US"/>
          </a:p>
        </p:txBody>
      </p:sp>
      <p:sp>
        <p:nvSpPr>
          <p:cNvPr id="7" name="Inhaltsplatzhalter 6"/>
          <p:cNvSpPr>
            <a:spLocks noGrp="1"/>
          </p:cNvSpPr>
          <p:nvPr>
            <p:ph idx="1"/>
          </p:nvPr>
        </p:nvSpPr>
        <p:spPr/>
        <p:txBody>
          <a:bodyPr/>
          <a:lstStyle/>
          <a:p>
            <a:r>
              <a:rPr lang="en-US" dirty="0" err="1" smtClean="0"/>
              <a:t>Notwendigkeit</a:t>
            </a:r>
            <a:r>
              <a:rPr lang="en-US" dirty="0" smtClean="0"/>
              <a:t> </a:t>
            </a:r>
            <a:r>
              <a:rPr lang="en-US" dirty="0" err="1" smtClean="0"/>
              <a:t>für</a:t>
            </a:r>
            <a:r>
              <a:rPr lang="en-US" dirty="0" smtClean="0"/>
              <a:t> </a:t>
            </a:r>
            <a:r>
              <a:rPr lang="en-US" dirty="0" err="1" smtClean="0"/>
              <a:t>empirische</a:t>
            </a:r>
            <a:r>
              <a:rPr lang="en-US" dirty="0" smtClean="0"/>
              <a:t> </a:t>
            </a:r>
            <a:r>
              <a:rPr lang="en-US" dirty="0" err="1" smtClean="0"/>
              <a:t>Forschung</a:t>
            </a:r>
            <a:r>
              <a:rPr lang="en-US" dirty="0" smtClean="0"/>
              <a:t> </a:t>
            </a:r>
            <a:r>
              <a:rPr lang="en-US" dirty="0" err="1" smtClean="0"/>
              <a:t>verstehen</a:t>
            </a:r>
            <a:endParaRPr lang="en-US" dirty="0" smtClean="0"/>
          </a:p>
          <a:p>
            <a:r>
              <a:rPr lang="en-US" dirty="0" err="1" smtClean="0"/>
              <a:t>Empirische</a:t>
            </a:r>
            <a:r>
              <a:rPr lang="en-US" dirty="0" smtClean="0"/>
              <a:t> </a:t>
            </a:r>
            <a:r>
              <a:rPr lang="en-US" dirty="0" err="1" smtClean="0"/>
              <a:t>Methode</a:t>
            </a:r>
            <a:r>
              <a:rPr lang="en-US" dirty="0" smtClean="0"/>
              <a:t> von </a:t>
            </a:r>
            <a:r>
              <a:rPr lang="en-US" dirty="0" err="1" smtClean="0"/>
              <a:t>anderen</a:t>
            </a:r>
            <a:r>
              <a:rPr lang="en-US" dirty="0" smtClean="0"/>
              <a:t> </a:t>
            </a:r>
            <a:r>
              <a:rPr lang="en-US" dirty="0" err="1" smtClean="0"/>
              <a:t>Methoden</a:t>
            </a:r>
            <a:r>
              <a:rPr lang="en-US" dirty="0" smtClean="0"/>
              <a:t> </a:t>
            </a:r>
            <a:r>
              <a:rPr lang="en-US" dirty="0" err="1" smtClean="0"/>
              <a:t>abgrenzen</a:t>
            </a:r>
            <a:endParaRPr lang="en-US" dirty="0" smtClean="0"/>
          </a:p>
          <a:p>
            <a:r>
              <a:rPr lang="en-US" dirty="0" err="1" smtClean="0"/>
              <a:t>Probleme</a:t>
            </a:r>
            <a:r>
              <a:rPr lang="en-US" dirty="0" smtClean="0"/>
              <a:t> in </a:t>
            </a:r>
            <a:r>
              <a:rPr lang="en-US" dirty="0" err="1" smtClean="0"/>
              <a:t>empirischer</a:t>
            </a:r>
            <a:r>
              <a:rPr lang="en-US" dirty="0" smtClean="0"/>
              <a:t> </a:t>
            </a:r>
            <a:r>
              <a:rPr lang="en-US" dirty="0" err="1" smtClean="0"/>
              <a:t>Forschung</a:t>
            </a:r>
            <a:r>
              <a:rPr lang="en-US" dirty="0" smtClean="0"/>
              <a:t> </a:t>
            </a:r>
            <a:r>
              <a:rPr lang="en-US" dirty="0" err="1" smtClean="0"/>
              <a:t>verstehen</a:t>
            </a:r>
            <a:endParaRPr lang="en-US" dirty="0" smtClean="0"/>
          </a:p>
          <a:p>
            <a:endParaRPr lang="en-US" dirty="0" smtClean="0"/>
          </a:p>
          <a:p>
            <a:r>
              <a:rPr lang="en-US" dirty="0" smtClean="0"/>
              <a:t>1. </a:t>
            </a:r>
            <a:r>
              <a:rPr lang="en-US" dirty="0" err="1" smtClean="0"/>
              <a:t>Prüfungsfrage</a:t>
            </a:r>
            <a:r>
              <a:rPr lang="en-US" dirty="0" smtClean="0"/>
              <a:t>: </a:t>
            </a:r>
            <a:r>
              <a:rPr lang="en-US" dirty="0" err="1" smtClean="0"/>
              <a:t>Brauchen</a:t>
            </a:r>
            <a:r>
              <a:rPr lang="en-US" dirty="0" smtClean="0"/>
              <a:t> </a:t>
            </a:r>
            <a:r>
              <a:rPr lang="en-US" dirty="0" err="1" smtClean="0"/>
              <a:t>wir</a:t>
            </a:r>
            <a:r>
              <a:rPr lang="en-US" dirty="0" smtClean="0"/>
              <a:t> </a:t>
            </a:r>
            <a:r>
              <a:rPr lang="en-US" dirty="0" err="1" smtClean="0"/>
              <a:t>empirische</a:t>
            </a:r>
            <a:r>
              <a:rPr lang="en-US" dirty="0" smtClean="0"/>
              <a:t> </a:t>
            </a:r>
            <a:r>
              <a:rPr lang="en-US" dirty="0" err="1" smtClean="0"/>
              <a:t>Forschung</a:t>
            </a:r>
            <a:r>
              <a:rPr lang="en-US" dirty="0" smtClean="0"/>
              <a:t>?</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40</a:t>
            </a:fld>
            <a:endParaRPr lang="de-DE"/>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Aufgabe</a:t>
            </a:r>
            <a:endParaRPr lang="en-US" dirty="0"/>
          </a:p>
        </p:txBody>
      </p:sp>
      <p:sp>
        <p:nvSpPr>
          <p:cNvPr id="3" name="Inhaltsplatzhalter 2"/>
          <p:cNvSpPr>
            <a:spLocks noGrp="1"/>
          </p:cNvSpPr>
          <p:nvPr>
            <p:ph idx="1"/>
          </p:nvPr>
        </p:nvSpPr>
        <p:spPr/>
        <p:txBody>
          <a:bodyPr>
            <a:normAutofit fontScale="92500"/>
          </a:bodyPr>
          <a:lstStyle/>
          <a:p>
            <a:r>
              <a:rPr lang="en-US" dirty="0" err="1" smtClean="0"/>
              <a:t>Gruppe</a:t>
            </a:r>
            <a:r>
              <a:rPr lang="en-US" dirty="0" smtClean="0"/>
              <a:t> 1: </a:t>
            </a:r>
            <a:r>
              <a:rPr lang="en-US" dirty="0" err="1" smtClean="0"/>
              <a:t>Mergesort</a:t>
            </a:r>
            <a:r>
              <a:rPr lang="en-US" dirty="0" smtClean="0"/>
              <a:t>; Quicksort</a:t>
            </a:r>
          </a:p>
          <a:p>
            <a:r>
              <a:rPr lang="en-US" dirty="0" err="1" smtClean="0"/>
              <a:t>Gruppe</a:t>
            </a:r>
            <a:r>
              <a:rPr lang="en-US" dirty="0" smtClean="0"/>
              <a:t> 2: Quicksort </a:t>
            </a:r>
            <a:r>
              <a:rPr lang="en-US" dirty="0" err="1" smtClean="0"/>
              <a:t>Rekursiv</a:t>
            </a:r>
            <a:r>
              <a:rPr lang="en-US" dirty="0" smtClean="0"/>
              <a:t>; Quicksort </a:t>
            </a:r>
            <a:r>
              <a:rPr lang="en-US" dirty="0" err="1" smtClean="0"/>
              <a:t>Iterativ</a:t>
            </a:r>
            <a:endParaRPr lang="en-US" dirty="0" smtClean="0"/>
          </a:p>
          <a:p>
            <a:r>
              <a:rPr lang="en-US" dirty="0" err="1" smtClean="0"/>
              <a:t>Gruppe</a:t>
            </a:r>
            <a:r>
              <a:rPr lang="en-US" dirty="0" smtClean="0"/>
              <a:t> 3: Quicksort Java; Quicksort C</a:t>
            </a:r>
          </a:p>
          <a:p>
            <a:r>
              <a:rPr lang="en-US" dirty="0" err="1" smtClean="0"/>
              <a:t>Gruppe</a:t>
            </a:r>
            <a:r>
              <a:rPr lang="en-US" dirty="0" smtClean="0"/>
              <a:t> 4: Quicksort C++; Quicksort Haskell</a:t>
            </a:r>
          </a:p>
          <a:p>
            <a:r>
              <a:rPr lang="en-US" dirty="0" err="1" smtClean="0"/>
              <a:t>Gruppe</a:t>
            </a:r>
            <a:r>
              <a:rPr lang="en-US" dirty="0" smtClean="0"/>
              <a:t> 5: </a:t>
            </a:r>
            <a:r>
              <a:rPr lang="en-US" dirty="0" err="1" smtClean="0"/>
              <a:t>Mergesort</a:t>
            </a:r>
            <a:r>
              <a:rPr lang="en-US" dirty="0" smtClean="0"/>
              <a:t> Haskell; </a:t>
            </a:r>
            <a:r>
              <a:rPr lang="en-US" dirty="0" err="1" smtClean="0"/>
              <a:t>Mergesort</a:t>
            </a:r>
            <a:r>
              <a:rPr lang="en-US" dirty="0" smtClean="0"/>
              <a:t> Java</a:t>
            </a:r>
          </a:p>
          <a:p>
            <a:endParaRPr lang="en-US" dirty="0"/>
          </a:p>
          <a:p>
            <a:r>
              <a:rPr lang="en-US" dirty="0" smtClean="0"/>
              <a:t>Welches </a:t>
            </a:r>
            <a:r>
              <a:rPr lang="en-US" dirty="0" err="1" smtClean="0"/>
              <a:t>ist</a:t>
            </a:r>
            <a:r>
              <a:rPr lang="en-US" dirty="0" smtClean="0"/>
              <a:t> </a:t>
            </a:r>
            <a:r>
              <a:rPr lang="en-US" dirty="0" err="1" smtClean="0"/>
              <a:t>jeweils</a:t>
            </a:r>
            <a:r>
              <a:rPr lang="en-US" dirty="0" smtClean="0"/>
              <a:t> der </a:t>
            </a:r>
            <a:r>
              <a:rPr lang="en-US" dirty="0" err="1" smtClean="0"/>
              <a:t>schnellste</a:t>
            </a:r>
            <a:r>
              <a:rPr lang="en-US" dirty="0" smtClean="0"/>
              <a:t> </a:t>
            </a:r>
            <a:r>
              <a:rPr lang="en-US" dirty="0" err="1" smtClean="0"/>
              <a:t>Sortieralgorithmus</a:t>
            </a:r>
            <a:r>
              <a:rPr lang="en-US" smtClean="0"/>
              <a:t>?</a:t>
            </a:r>
            <a:endParaRPr lang="en-US" dirty="0" smtClean="0"/>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41</a:t>
            </a:fld>
            <a:endParaRPr lang="de-DE"/>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Hausaufgabe</a:t>
            </a:r>
            <a:endParaRPr lang="de-DE" dirty="0"/>
          </a:p>
        </p:txBody>
      </p:sp>
      <p:sp>
        <p:nvSpPr>
          <p:cNvPr id="3" name="Inhaltsplatzhalter 2"/>
          <p:cNvSpPr>
            <a:spLocks noGrp="1"/>
          </p:cNvSpPr>
          <p:nvPr>
            <p:ph idx="1"/>
          </p:nvPr>
        </p:nvSpPr>
        <p:spPr/>
        <p:txBody>
          <a:bodyPr/>
          <a:lstStyle/>
          <a:p>
            <a:r>
              <a:rPr lang="de-DE" dirty="0" smtClean="0"/>
              <a:t>Lesen Sie das Paper:</a:t>
            </a:r>
          </a:p>
          <a:p>
            <a:pPr lvl="1"/>
            <a:r>
              <a:rPr lang="en-US" dirty="0"/>
              <a:t>Todd </a:t>
            </a:r>
            <a:r>
              <a:rPr lang="en-US" dirty="0" err="1" smtClean="0"/>
              <a:t>Mytkowicz</a:t>
            </a:r>
            <a:r>
              <a:rPr lang="en-US" dirty="0"/>
              <a:t>, </a:t>
            </a:r>
            <a:r>
              <a:rPr lang="en-US" dirty="0" err="1"/>
              <a:t>Amer</a:t>
            </a:r>
            <a:r>
              <a:rPr lang="en-US" dirty="0"/>
              <a:t> </a:t>
            </a:r>
            <a:r>
              <a:rPr lang="en-US" dirty="0" err="1" smtClean="0"/>
              <a:t>Diwan</a:t>
            </a:r>
            <a:r>
              <a:rPr lang="en-US" dirty="0" smtClean="0"/>
              <a:t>, Matthias </a:t>
            </a:r>
            <a:r>
              <a:rPr lang="en-US" dirty="0" err="1" smtClean="0"/>
              <a:t>Hauswirth</a:t>
            </a:r>
            <a:r>
              <a:rPr lang="en-US" dirty="0" smtClean="0"/>
              <a:t>, Peter </a:t>
            </a:r>
            <a:r>
              <a:rPr lang="en-US" dirty="0"/>
              <a:t>F. </a:t>
            </a:r>
            <a:r>
              <a:rPr lang="en-US" dirty="0" smtClean="0"/>
              <a:t>Sweeney. </a:t>
            </a:r>
            <a:r>
              <a:rPr lang="en-US" i="1" dirty="0" smtClean="0"/>
              <a:t>Producing </a:t>
            </a:r>
            <a:r>
              <a:rPr lang="en-US" i="1" dirty="0"/>
              <a:t>wrong data without doing anything obviously wrong</a:t>
            </a:r>
            <a:r>
              <a:rPr lang="en-US" i="1" dirty="0" smtClean="0"/>
              <a:t>! </a:t>
            </a:r>
            <a:r>
              <a:rPr lang="en-US" smtClean="0"/>
              <a:t>2009.</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42</a:t>
            </a:fld>
            <a:endParaRPr lang="de-DE"/>
          </a:p>
        </p:txBody>
      </p:sp>
    </p:spTree>
    <p:extLst>
      <p:ext uri="{BB962C8B-B14F-4D97-AF65-F5344CB8AC3E}">
        <p14:creationId xmlns:p14="http://schemas.microsoft.com/office/powerpoint/2010/main" val="153586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Projektvorschlag</a:t>
            </a:r>
          </a:p>
        </p:txBody>
      </p:sp>
      <p:sp>
        <p:nvSpPr>
          <p:cNvPr id="3" name="Inhaltsplatzhalter 2"/>
          <p:cNvSpPr>
            <a:spLocks noGrp="1"/>
          </p:cNvSpPr>
          <p:nvPr>
            <p:ph idx="1"/>
          </p:nvPr>
        </p:nvSpPr>
        <p:spPr/>
        <p:txBody>
          <a:bodyPr>
            <a:normAutofit/>
          </a:bodyPr>
          <a:lstStyle/>
          <a:p>
            <a:r>
              <a:rPr lang="de-DE" dirty="0" smtClean="0"/>
              <a:t>Per </a:t>
            </a:r>
            <a:r>
              <a:rPr lang="de-DE" dirty="0"/>
              <a:t>Email, </a:t>
            </a:r>
            <a:r>
              <a:rPr lang="de-DE" dirty="0" smtClean="0"/>
              <a:t>zusätzlich </a:t>
            </a:r>
            <a:r>
              <a:rPr lang="de-DE" dirty="0"/>
              <a:t>gerne </a:t>
            </a:r>
            <a:r>
              <a:rPr lang="de-DE" dirty="0" smtClean="0"/>
              <a:t>Termin</a:t>
            </a:r>
            <a:endParaRPr lang="de-DE" dirty="0"/>
          </a:p>
          <a:p>
            <a:r>
              <a:rPr lang="de-DE" dirty="0" smtClean="0"/>
              <a:t>Vorschlag enthält </a:t>
            </a:r>
            <a:r>
              <a:rPr lang="de-DE" dirty="0"/>
              <a:t>(insg. </a:t>
            </a:r>
            <a:r>
              <a:rPr lang="de-DE" dirty="0" err="1"/>
              <a:t>max</a:t>
            </a:r>
            <a:r>
              <a:rPr lang="de-DE" dirty="0"/>
              <a:t> 1 Seite)</a:t>
            </a:r>
          </a:p>
          <a:p>
            <a:pPr lvl="1"/>
            <a:r>
              <a:rPr lang="de-DE" dirty="0" smtClean="0"/>
              <a:t>Forschungsfrage</a:t>
            </a:r>
            <a:endParaRPr lang="de-DE" dirty="0"/>
          </a:p>
          <a:p>
            <a:pPr lvl="1"/>
            <a:r>
              <a:rPr lang="de-DE" dirty="0" smtClean="0"/>
              <a:t>Geplantes </a:t>
            </a:r>
            <a:r>
              <a:rPr lang="de-DE" dirty="0"/>
              <a:t>Vorgehen (in Stichpunkten)</a:t>
            </a:r>
          </a:p>
          <a:p>
            <a:pPr lvl="2"/>
            <a:r>
              <a:rPr lang="de-DE" dirty="0" smtClean="0"/>
              <a:t>Welche </a:t>
            </a:r>
            <a:r>
              <a:rPr lang="de-DE" dirty="0"/>
              <a:t>Methode</a:t>
            </a:r>
          </a:p>
          <a:p>
            <a:pPr lvl="2"/>
            <a:r>
              <a:rPr lang="de-DE" dirty="0" smtClean="0"/>
              <a:t>Welche </a:t>
            </a:r>
            <a:r>
              <a:rPr lang="de-DE" dirty="0"/>
              <a:t>Probanden/Fallstudien/Benchmarks</a:t>
            </a:r>
          </a:p>
          <a:p>
            <a:pPr lvl="1"/>
            <a:r>
              <a:rPr lang="de-DE" dirty="0" smtClean="0"/>
              <a:t>Erwartete </a:t>
            </a:r>
            <a:r>
              <a:rPr lang="de-DE" dirty="0"/>
              <a:t>Ergebnisse</a:t>
            </a:r>
          </a:p>
          <a:p>
            <a:pPr lvl="1"/>
            <a:r>
              <a:rPr lang="de-DE" dirty="0" smtClean="0"/>
              <a:t>Erwarteter </a:t>
            </a:r>
            <a:r>
              <a:rPr lang="de-DE" dirty="0"/>
              <a:t>Aufwand (grobe </a:t>
            </a:r>
            <a:r>
              <a:rPr lang="de-DE" dirty="0" smtClean="0"/>
              <a:t>Schätzung</a:t>
            </a:r>
            <a:r>
              <a:rPr lang="de-DE" dirty="0"/>
              <a:t>)</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a:t>
            </a:fld>
            <a:endParaRPr lang="de-DE"/>
          </a:p>
        </p:txBody>
      </p:sp>
    </p:spTree>
    <p:extLst>
      <p:ext uri="{BB962C8B-B14F-4D97-AF65-F5344CB8AC3E}">
        <p14:creationId xmlns:p14="http://schemas.microsoft.com/office/powerpoint/2010/main" val="153931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Bewertungskriterien</a:t>
            </a:r>
            <a:endParaRPr lang="de-DE" dirty="0"/>
          </a:p>
        </p:txBody>
      </p:sp>
      <p:sp>
        <p:nvSpPr>
          <p:cNvPr id="3" name="Inhaltsplatzhalter 2"/>
          <p:cNvSpPr>
            <a:spLocks noGrp="1"/>
          </p:cNvSpPr>
          <p:nvPr>
            <p:ph idx="1"/>
          </p:nvPr>
        </p:nvSpPr>
        <p:spPr/>
        <p:txBody>
          <a:bodyPr>
            <a:normAutofit fontScale="70000" lnSpcReduction="20000"/>
          </a:bodyPr>
          <a:lstStyle/>
          <a:p>
            <a:pPr marL="514350" indent="-514350">
              <a:buFont typeface="+mj-lt"/>
              <a:buAutoNum type="arabicPeriod"/>
            </a:pPr>
            <a:r>
              <a:rPr lang="de-DE" dirty="0"/>
              <a:t>Relevante Fragestellung</a:t>
            </a:r>
          </a:p>
          <a:p>
            <a:pPr marL="514350" indent="-514350">
              <a:buFont typeface="+mj-lt"/>
              <a:buAutoNum type="arabicPeriod"/>
            </a:pPr>
            <a:r>
              <a:rPr lang="de-DE" dirty="0"/>
              <a:t>Klare Forschungsfrage/Hypothesen</a:t>
            </a:r>
          </a:p>
          <a:p>
            <a:pPr marL="514350" indent="-514350">
              <a:buFont typeface="+mj-lt"/>
              <a:buAutoNum type="arabicPeriod"/>
            </a:pPr>
            <a:r>
              <a:rPr lang="de-DE" dirty="0" smtClean="0"/>
              <a:t>Begründete </a:t>
            </a:r>
            <a:r>
              <a:rPr lang="de-DE" dirty="0"/>
              <a:t>und angemessene Methodenwahl</a:t>
            </a:r>
          </a:p>
          <a:p>
            <a:pPr marL="514350" indent="-514350">
              <a:buFont typeface="+mj-lt"/>
              <a:buAutoNum type="arabicPeriod"/>
            </a:pPr>
            <a:r>
              <a:rPr lang="de-DE" dirty="0" smtClean="0"/>
              <a:t>Begründete </a:t>
            </a:r>
            <a:r>
              <a:rPr lang="de-DE" dirty="0"/>
              <a:t>und angemessene Auswahl der Subjekte (Fallstudien, Interviewpartner, Benchmarks, …)</a:t>
            </a:r>
          </a:p>
          <a:p>
            <a:pPr marL="514350" indent="-514350">
              <a:buFont typeface="+mj-lt"/>
              <a:buAutoNum type="arabicPeriod"/>
            </a:pPr>
            <a:r>
              <a:rPr lang="de-DE" dirty="0" smtClean="0"/>
              <a:t>Qualität </a:t>
            </a:r>
            <a:r>
              <a:rPr lang="de-DE" dirty="0"/>
              <a:t>der Anwendung der Methode (</a:t>
            </a:r>
            <a:r>
              <a:rPr lang="de-DE" dirty="0" smtClean="0"/>
              <a:t>z.B. </a:t>
            </a:r>
            <a:r>
              <a:rPr lang="de-DE" dirty="0"/>
              <a:t>rigorose Performancemessung, geplante Interviews, plausible </a:t>
            </a:r>
            <a:r>
              <a:rPr lang="de-DE" dirty="0" err="1"/>
              <a:t>Metriken</a:t>
            </a:r>
            <a:r>
              <a:rPr lang="de-DE" dirty="0"/>
              <a:t>)</a:t>
            </a:r>
          </a:p>
          <a:p>
            <a:pPr marL="514350" indent="-514350">
              <a:buFont typeface="+mj-lt"/>
              <a:buAutoNum type="arabicPeriod"/>
            </a:pPr>
            <a:r>
              <a:rPr lang="de-DE" dirty="0" smtClean="0"/>
              <a:t>Qualität </a:t>
            </a:r>
            <a:r>
              <a:rPr lang="de-DE" dirty="0"/>
              <a:t>der Auswertung (z.B. Statistik, qualitative Auswertung)</a:t>
            </a:r>
          </a:p>
          <a:p>
            <a:pPr marL="514350" indent="-514350">
              <a:buFont typeface="+mj-lt"/>
              <a:buAutoNum type="arabicPeriod"/>
            </a:pPr>
            <a:r>
              <a:rPr lang="de-DE" dirty="0"/>
              <a:t>Angemessene Diskussion der </a:t>
            </a:r>
            <a:r>
              <a:rPr lang="de-DE" dirty="0" smtClean="0"/>
              <a:t>Validität</a:t>
            </a:r>
            <a:endParaRPr lang="de-DE" dirty="0"/>
          </a:p>
          <a:p>
            <a:pPr marL="514350" indent="-514350">
              <a:buFont typeface="+mj-lt"/>
              <a:buAutoNum type="arabicPeriod"/>
            </a:pPr>
            <a:r>
              <a:rPr lang="de-DE" dirty="0"/>
              <a:t>Klare, angemessene Struktur des Forschungsberichts (z.B. Trennung von Daten und Interpretation)</a:t>
            </a:r>
          </a:p>
          <a:p>
            <a:pPr marL="514350" indent="-514350">
              <a:buFont typeface="+mj-lt"/>
              <a:buAutoNum type="arabicPeriod"/>
            </a:pPr>
            <a:r>
              <a:rPr lang="de-DE" dirty="0"/>
              <a:t>Sprachliche </a:t>
            </a:r>
            <a:r>
              <a:rPr lang="de-DE" dirty="0" smtClean="0"/>
              <a:t>Qualität </a:t>
            </a:r>
            <a:r>
              <a:rPr lang="de-DE" dirty="0"/>
              <a:t>des Forschungsberichts und Einhalten der </a:t>
            </a:r>
            <a:r>
              <a:rPr lang="de-DE" dirty="0" smtClean="0"/>
              <a:t>Formatvorlage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6</a:t>
            </a:fld>
            <a:endParaRPr lang="de-DE"/>
          </a:p>
        </p:txBody>
      </p:sp>
    </p:spTree>
    <p:extLst>
      <p:ext uri="{BB962C8B-B14F-4D97-AF65-F5344CB8AC3E}">
        <p14:creationId xmlns:p14="http://schemas.microsoft.com/office/powerpoint/2010/main" val="428941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Projektbericht - Punkte</a:t>
            </a:r>
            <a:endParaRPr lang="de-DE" dirty="0"/>
          </a:p>
        </p:txBody>
      </p:sp>
      <p:sp>
        <p:nvSpPr>
          <p:cNvPr id="3" name="Inhaltsplatzhalter 2"/>
          <p:cNvSpPr>
            <a:spLocks noGrp="1"/>
          </p:cNvSpPr>
          <p:nvPr>
            <p:ph idx="1"/>
          </p:nvPr>
        </p:nvSpPr>
        <p:spPr/>
        <p:txBody>
          <a:bodyPr/>
          <a:lstStyle/>
          <a:p>
            <a:r>
              <a:rPr lang="de-DE" dirty="0"/>
              <a:t>0-2 Punkte pro Kriterium </a:t>
            </a:r>
            <a:r>
              <a:rPr lang="de-DE" dirty="0" smtClean="0"/>
              <a:t>(</a:t>
            </a:r>
            <a:r>
              <a:rPr lang="de-DE" dirty="0"/>
              <a:t>3 für exzellente Umsetzung</a:t>
            </a:r>
            <a:r>
              <a:rPr lang="de-DE" dirty="0" smtClean="0"/>
              <a:t>)</a:t>
            </a:r>
          </a:p>
          <a:p>
            <a:r>
              <a:rPr lang="de-DE" dirty="0" smtClean="0"/>
              <a:t>1 </a:t>
            </a:r>
            <a:r>
              <a:rPr lang="de-DE" dirty="0"/>
              <a:t>Bonuspunkt für Schreiben auf Englisch</a:t>
            </a:r>
            <a:endParaRPr lang="de-DE" dirty="0" smtClean="0"/>
          </a:p>
          <a:p>
            <a:r>
              <a:rPr lang="de-DE" dirty="0"/>
              <a:t>Note wird ggf. zur Verbesserung der </a:t>
            </a:r>
            <a:r>
              <a:rPr lang="de-DE" dirty="0" smtClean="0"/>
              <a:t>Prüfungsnote eingesetzt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7</a:t>
            </a:fld>
            <a:endParaRPr lang="de-DE"/>
          </a:p>
        </p:txBody>
      </p:sp>
      <p:graphicFrame>
        <p:nvGraphicFramePr>
          <p:cNvPr id="5" name="Tabelle 4"/>
          <p:cNvGraphicFramePr>
            <a:graphicFrameLocks noGrp="1"/>
          </p:cNvGraphicFramePr>
          <p:nvPr>
            <p:extLst>
              <p:ext uri="{D42A27DB-BD31-4B8C-83A1-F6EECF244321}">
                <p14:modId xmlns:p14="http://schemas.microsoft.com/office/powerpoint/2010/main" val="3834601998"/>
              </p:ext>
            </p:extLst>
          </p:nvPr>
        </p:nvGraphicFramePr>
        <p:xfrm>
          <a:off x="6372200" y="3789040"/>
          <a:ext cx="2376513" cy="2560320"/>
        </p:xfrm>
        <a:graphic>
          <a:graphicData uri="http://schemas.openxmlformats.org/drawingml/2006/table">
            <a:tbl>
              <a:tblPr firstRow="1" bandRow="1">
                <a:tableStyleId>{2D5ABB26-0587-4C30-8999-92F81FD0307C}</a:tableStyleId>
              </a:tblPr>
              <a:tblGrid>
                <a:gridCol w="1224136"/>
                <a:gridCol w="1152377"/>
              </a:tblGrid>
              <a:tr h="0">
                <a:tc>
                  <a:txBody>
                    <a:bodyPr/>
                    <a:lstStyle/>
                    <a:p>
                      <a:r>
                        <a:rPr lang="de-DE" b="1" dirty="0" smtClean="0"/>
                        <a:t>Punkte</a:t>
                      </a:r>
                      <a:endParaRPr lang="de-DE" b="1" dirty="0"/>
                    </a:p>
                  </a:txBody>
                  <a:tcPr/>
                </a:tc>
                <a:tc>
                  <a:txBody>
                    <a:bodyPr/>
                    <a:lstStyle/>
                    <a:p>
                      <a:r>
                        <a:rPr lang="de-DE" b="1" dirty="0" smtClean="0"/>
                        <a:t>Note</a:t>
                      </a:r>
                      <a:endParaRPr lang="de-DE" b="1" dirty="0"/>
                    </a:p>
                  </a:txBody>
                  <a:tcPr/>
                </a:tc>
              </a:tr>
              <a:tr h="329693">
                <a:tc>
                  <a:txBody>
                    <a:bodyPr/>
                    <a:lstStyle/>
                    <a:p>
                      <a:r>
                        <a:rPr lang="de-DE" dirty="0" smtClean="0"/>
                        <a:t>&gt; 17</a:t>
                      </a:r>
                      <a:endParaRPr lang="de-DE" dirty="0"/>
                    </a:p>
                  </a:txBody>
                  <a:tcPr/>
                </a:tc>
                <a:tc>
                  <a:txBody>
                    <a:bodyPr/>
                    <a:lstStyle/>
                    <a:p>
                      <a:r>
                        <a:rPr lang="de-DE" dirty="0" smtClean="0"/>
                        <a:t>1,0</a:t>
                      </a:r>
                      <a:endParaRPr lang="de-DE" dirty="0"/>
                    </a:p>
                  </a:txBody>
                  <a:tcPr/>
                </a:tc>
              </a:tr>
              <a:tr h="329693">
                <a:tc>
                  <a:txBody>
                    <a:bodyPr/>
                    <a:lstStyle/>
                    <a:p>
                      <a:r>
                        <a:rPr lang="de-DE" dirty="0" smtClean="0"/>
                        <a:t>16</a:t>
                      </a:r>
                      <a:endParaRPr lang="de-DE" dirty="0"/>
                    </a:p>
                  </a:txBody>
                  <a:tcPr/>
                </a:tc>
                <a:tc>
                  <a:txBody>
                    <a:bodyPr/>
                    <a:lstStyle/>
                    <a:p>
                      <a:r>
                        <a:rPr lang="de-DE" dirty="0" smtClean="0"/>
                        <a:t>1,3</a:t>
                      </a:r>
                      <a:endParaRPr lang="de-DE" dirty="0"/>
                    </a:p>
                  </a:txBody>
                  <a:tcPr/>
                </a:tc>
              </a:tr>
              <a:tr h="329693">
                <a:tc>
                  <a:txBody>
                    <a:bodyPr/>
                    <a:lstStyle/>
                    <a:p>
                      <a:r>
                        <a:rPr lang="de-DE" dirty="0" smtClean="0"/>
                        <a:t>15</a:t>
                      </a:r>
                      <a:endParaRPr lang="de-DE" dirty="0"/>
                    </a:p>
                  </a:txBody>
                  <a:tcPr/>
                </a:tc>
                <a:tc>
                  <a:txBody>
                    <a:bodyPr/>
                    <a:lstStyle/>
                    <a:p>
                      <a:r>
                        <a:rPr lang="de-DE" dirty="0" smtClean="0"/>
                        <a:t>1,7</a:t>
                      </a:r>
                      <a:endParaRPr lang="de-DE" dirty="0"/>
                    </a:p>
                  </a:txBody>
                  <a:tcPr/>
                </a:tc>
              </a:tr>
              <a:tr h="329693">
                <a:tc>
                  <a:txBody>
                    <a:bodyPr/>
                    <a:lstStyle/>
                    <a:p>
                      <a:r>
                        <a:rPr lang="de-DE" dirty="0" smtClean="0"/>
                        <a:t>14</a:t>
                      </a:r>
                      <a:endParaRPr lang="de-DE" dirty="0"/>
                    </a:p>
                  </a:txBody>
                  <a:tcPr/>
                </a:tc>
                <a:tc>
                  <a:txBody>
                    <a:bodyPr/>
                    <a:lstStyle/>
                    <a:p>
                      <a:r>
                        <a:rPr lang="de-DE" dirty="0" smtClean="0"/>
                        <a:t>2,0</a:t>
                      </a:r>
                      <a:endParaRPr lang="de-DE" dirty="0"/>
                    </a:p>
                  </a:txBody>
                  <a:tcPr/>
                </a:tc>
              </a:tr>
              <a:tr h="329693">
                <a:tc>
                  <a:txBody>
                    <a:bodyPr/>
                    <a:lstStyle/>
                    <a:p>
                      <a:r>
                        <a:rPr lang="de-DE" dirty="0" smtClean="0"/>
                        <a:t>…</a:t>
                      </a:r>
                      <a:endParaRPr lang="de-DE" dirty="0"/>
                    </a:p>
                  </a:txBody>
                  <a:tcPr/>
                </a:tc>
                <a:tc>
                  <a:txBody>
                    <a:bodyPr/>
                    <a:lstStyle/>
                    <a:p>
                      <a:r>
                        <a:rPr lang="de-DE" dirty="0" smtClean="0"/>
                        <a:t>…</a:t>
                      </a:r>
                      <a:endParaRPr lang="de-DE" dirty="0"/>
                    </a:p>
                  </a:txBody>
                  <a:tcPr/>
                </a:tc>
              </a:tr>
              <a:tr h="329693">
                <a:tc>
                  <a:txBody>
                    <a:bodyPr/>
                    <a:lstStyle/>
                    <a:p>
                      <a:r>
                        <a:rPr lang="de-DE" dirty="0" smtClean="0"/>
                        <a:t>8</a:t>
                      </a:r>
                      <a:endParaRPr lang="de-DE" dirty="0"/>
                    </a:p>
                  </a:txBody>
                  <a:tcPr/>
                </a:tc>
                <a:tc>
                  <a:txBody>
                    <a:bodyPr/>
                    <a:lstStyle/>
                    <a:p>
                      <a:r>
                        <a:rPr lang="de-DE" dirty="0" smtClean="0"/>
                        <a:t>4,0</a:t>
                      </a:r>
                      <a:endParaRPr lang="de-DE" dirty="0"/>
                    </a:p>
                  </a:txBody>
                  <a:tcPr/>
                </a:tc>
              </a:tr>
            </a:tbl>
          </a:graphicData>
        </a:graphic>
      </p:graphicFrame>
    </p:spTree>
    <p:extLst>
      <p:ext uri="{BB962C8B-B14F-4D97-AF65-F5344CB8AC3E}">
        <p14:creationId xmlns:p14="http://schemas.microsoft.com/office/powerpoint/2010/main" val="306768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Veranstaltungsform</a:t>
            </a:r>
            <a:endParaRPr lang="en-US"/>
          </a:p>
        </p:txBody>
      </p:sp>
      <p:sp>
        <p:nvSpPr>
          <p:cNvPr id="3" name="Inhaltsplatzhalter 2"/>
          <p:cNvSpPr>
            <a:spLocks noGrp="1"/>
          </p:cNvSpPr>
          <p:nvPr>
            <p:ph idx="1"/>
          </p:nvPr>
        </p:nvSpPr>
        <p:spPr/>
        <p:txBody>
          <a:bodyPr>
            <a:normAutofit fontScale="85000" lnSpcReduction="10000"/>
          </a:bodyPr>
          <a:lstStyle/>
          <a:p>
            <a:r>
              <a:rPr lang="en-US" dirty="0" err="1" smtClean="0"/>
              <a:t>Forschungsnahe</a:t>
            </a:r>
            <a:r>
              <a:rPr lang="en-US" dirty="0" smtClean="0"/>
              <a:t> </a:t>
            </a:r>
            <a:r>
              <a:rPr lang="en-US" dirty="0" err="1" smtClean="0"/>
              <a:t>Vorlesung</a:t>
            </a:r>
            <a:endParaRPr lang="en-US" dirty="0" smtClean="0"/>
          </a:p>
          <a:p>
            <a:pPr lvl="1"/>
            <a:r>
              <a:rPr lang="de-DE" dirty="0" smtClean="0"/>
              <a:t>Diskussion von </a:t>
            </a:r>
            <a:r>
              <a:rPr lang="de-DE" dirty="0" err="1" smtClean="0"/>
              <a:t>Forschungsbeitägen</a:t>
            </a:r>
            <a:r>
              <a:rPr lang="de-DE" dirty="0" smtClean="0"/>
              <a:t> (engl. Literatur)</a:t>
            </a:r>
          </a:p>
          <a:p>
            <a:pPr lvl="1"/>
            <a:r>
              <a:rPr lang="de-DE" dirty="0" smtClean="0"/>
              <a:t>Projekt: Anwendung an einem Beispiel </a:t>
            </a:r>
          </a:p>
          <a:p>
            <a:r>
              <a:rPr lang="en-US" dirty="0" err="1" smtClean="0"/>
              <a:t>Diskussion</a:t>
            </a:r>
            <a:r>
              <a:rPr lang="en-US" dirty="0" smtClean="0"/>
              <a:t>, </a:t>
            </a:r>
            <a:r>
              <a:rPr lang="en-US" dirty="0" err="1" smtClean="0"/>
              <a:t>Fragen</a:t>
            </a:r>
            <a:r>
              <a:rPr lang="en-US" dirty="0" smtClean="0"/>
              <a:t>, Feedback </a:t>
            </a:r>
            <a:r>
              <a:rPr lang="en-US" dirty="0" err="1" smtClean="0"/>
              <a:t>jederzeit</a:t>
            </a:r>
            <a:r>
              <a:rPr lang="en-US" dirty="0" smtClean="0"/>
              <a:t> </a:t>
            </a:r>
            <a:r>
              <a:rPr lang="en-US" dirty="0" err="1" smtClean="0"/>
              <a:t>erwünscht</a:t>
            </a:r>
            <a:r>
              <a:rPr lang="en-US" dirty="0" smtClean="0"/>
              <a:t>! </a:t>
            </a:r>
          </a:p>
          <a:p>
            <a:r>
              <a:rPr lang="en-US" dirty="0" err="1" smtClean="0"/>
              <a:t>Gemeinsame</a:t>
            </a:r>
            <a:r>
              <a:rPr lang="en-US" dirty="0" smtClean="0"/>
              <a:t> </a:t>
            </a:r>
            <a:r>
              <a:rPr lang="en-US" dirty="0" err="1" smtClean="0"/>
              <a:t>Erarbeitung</a:t>
            </a:r>
            <a:r>
              <a:rPr lang="en-US" dirty="0" smtClean="0"/>
              <a:t> und </a:t>
            </a:r>
            <a:r>
              <a:rPr lang="en-US" dirty="0" err="1" smtClean="0"/>
              <a:t>Diskussion</a:t>
            </a:r>
            <a:endParaRPr lang="en-US" dirty="0" smtClean="0"/>
          </a:p>
          <a:p>
            <a:pPr lvl="1"/>
            <a:r>
              <a:rPr lang="en-US" dirty="0" err="1" smtClean="0"/>
              <a:t>teils</a:t>
            </a:r>
            <a:r>
              <a:rPr lang="en-US" dirty="0" smtClean="0"/>
              <a:t> in </a:t>
            </a:r>
            <a:r>
              <a:rPr lang="en-US" dirty="0" err="1" smtClean="0"/>
              <a:t>Kleingruppen</a:t>
            </a:r>
            <a:endParaRPr lang="en-US" dirty="0" smtClean="0"/>
          </a:p>
          <a:p>
            <a:pPr lvl="1"/>
            <a:r>
              <a:rPr lang="en-US" dirty="0" err="1" smtClean="0"/>
              <a:t>teils</a:t>
            </a:r>
            <a:r>
              <a:rPr lang="en-US" dirty="0" smtClean="0"/>
              <a:t> am Computer</a:t>
            </a:r>
          </a:p>
          <a:p>
            <a:r>
              <a:rPr lang="en-US" dirty="0" err="1" smtClean="0"/>
              <a:t>Möglichkeiten</a:t>
            </a:r>
            <a:r>
              <a:rPr lang="en-US" dirty="0" smtClean="0"/>
              <a:t> </a:t>
            </a:r>
            <a:r>
              <a:rPr lang="en-US" dirty="0" err="1" smtClean="0"/>
              <a:t>für</a:t>
            </a:r>
            <a:r>
              <a:rPr lang="en-US" dirty="0" smtClean="0"/>
              <a:t> seminar-</a:t>
            </a:r>
            <a:r>
              <a:rPr lang="en-US" dirty="0" err="1" smtClean="0"/>
              <a:t>ähnliche</a:t>
            </a:r>
            <a:r>
              <a:rPr lang="en-US" dirty="0" smtClean="0"/>
              <a:t> </a:t>
            </a:r>
            <a:r>
              <a:rPr lang="en-US" dirty="0" err="1" smtClean="0"/>
              <a:t>Vorträge</a:t>
            </a:r>
            <a:endParaRPr lang="en-US" dirty="0" smtClean="0"/>
          </a:p>
          <a:p>
            <a:r>
              <a:rPr lang="en-US" dirty="0" err="1" smtClean="0"/>
              <a:t>Raum</a:t>
            </a:r>
            <a:r>
              <a:rPr lang="en-US" dirty="0" smtClean="0"/>
              <a:t> </a:t>
            </a:r>
            <a:r>
              <a:rPr lang="en-US" dirty="0" err="1" smtClean="0"/>
              <a:t>für</a:t>
            </a:r>
            <a:r>
              <a:rPr lang="en-US" dirty="0" smtClean="0"/>
              <a:t> </a:t>
            </a:r>
            <a:r>
              <a:rPr lang="en-US" dirty="0" err="1" smtClean="0"/>
              <a:t>Mitgestaltung</a:t>
            </a:r>
            <a:endParaRPr lang="en-US" dirty="0" smtClean="0"/>
          </a:p>
          <a:p>
            <a:r>
              <a:rPr lang="en-US" dirty="0" err="1" smtClean="0"/>
              <a:t>Keine</a:t>
            </a:r>
            <a:r>
              <a:rPr lang="en-US" dirty="0" smtClean="0"/>
              <a:t> </a:t>
            </a:r>
            <a:r>
              <a:rPr lang="en-US" dirty="0" err="1" smtClean="0"/>
              <a:t>klassische</a:t>
            </a:r>
            <a:r>
              <a:rPr lang="en-US" dirty="0" smtClean="0"/>
              <a:t> </a:t>
            </a:r>
            <a:r>
              <a:rPr lang="en-US" dirty="0" err="1" smtClean="0"/>
              <a:t>Trennung</a:t>
            </a:r>
            <a:r>
              <a:rPr lang="en-US" dirty="0" smtClean="0"/>
              <a:t> in </a:t>
            </a:r>
            <a:r>
              <a:rPr lang="en-US" dirty="0" err="1" smtClean="0"/>
              <a:t>Übung</a:t>
            </a:r>
            <a:r>
              <a:rPr lang="en-US" dirty="0" smtClean="0"/>
              <a:t> und </a:t>
            </a:r>
            <a:r>
              <a:rPr lang="en-US" dirty="0" err="1" smtClean="0"/>
              <a:t>Vorlesung</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Gastvorträge</a:t>
            </a:r>
            <a:endParaRPr lang="en-US"/>
          </a:p>
        </p:txBody>
      </p:sp>
      <p:sp>
        <p:nvSpPr>
          <p:cNvPr id="3" name="Inhaltsplatzhalter 2"/>
          <p:cNvSpPr>
            <a:spLocks noGrp="1"/>
          </p:cNvSpPr>
          <p:nvPr>
            <p:ph idx="1"/>
          </p:nvPr>
        </p:nvSpPr>
        <p:spPr/>
        <p:txBody>
          <a:bodyPr/>
          <a:lstStyle/>
          <a:p>
            <a:r>
              <a:rPr lang="en-US" dirty="0" smtClean="0"/>
              <a:t>In </a:t>
            </a:r>
            <a:r>
              <a:rPr lang="en-US" dirty="0" err="1" smtClean="0"/>
              <a:t>Planung</a:t>
            </a:r>
            <a:endParaRPr lang="en-US" dirty="0" smtClean="0"/>
          </a:p>
          <a:p>
            <a:r>
              <a:rPr lang="en-US" dirty="0" err="1" smtClean="0"/>
              <a:t>Jochen</a:t>
            </a:r>
            <a:r>
              <a:rPr lang="en-US" dirty="0" smtClean="0"/>
              <a:t> </a:t>
            </a:r>
            <a:r>
              <a:rPr lang="en-US" dirty="0" err="1" smtClean="0"/>
              <a:t>Quante</a:t>
            </a:r>
            <a:endParaRPr lang="en-US" dirty="0" smtClean="0"/>
          </a:p>
          <a:p>
            <a:pPr lvl="1"/>
            <a:r>
              <a:rPr lang="en-US" dirty="0" err="1" smtClean="0"/>
              <a:t>Wie</a:t>
            </a:r>
            <a:r>
              <a:rPr lang="en-US" dirty="0" smtClean="0"/>
              <a:t> </a:t>
            </a:r>
            <a:r>
              <a:rPr lang="en-US" dirty="0" err="1" smtClean="0"/>
              <a:t>werden</a:t>
            </a:r>
            <a:r>
              <a:rPr lang="en-US" dirty="0" smtClean="0"/>
              <a:t> </a:t>
            </a:r>
            <a:r>
              <a:rPr lang="en-US" dirty="0" err="1" smtClean="0"/>
              <a:t>Experimente</a:t>
            </a:r>
            <a:r>
              <a:rPr lang="en-US" dirty="0" smtClean="0"/>
              <a:t> in </a:t>
            </a:r>
            <a:r>
              <a:rPr lang="en-US" dirty="0" err="1" smtClean="0"/>
              <a:t>Firmen</a:t>
            </a:r>
            <a:r>
              <a:rPr lang="en-US" dirty="0" smtClean="0"/>
              <a:t> </a:t>
            </a:r>
            <a:r>
              <a:rPr lang="en-US" dirty="0" err="1" smtClean="0"/>
              <a:t>durchgeführt</a:t>
            </a:r>
            <a:r>
              <a:rPr lang="en-US" dirty="0" smtClean="0"/>
              <a:t>? </a:t>
            </a:r>
            <a:r>
              <a:rPr lang="en-US" dirty="0" err="1" smtClean="0"/>
              <a:t>Welche</a:t>
            </a:r>
            <a:r>
              <a:rPr lang="en-US" dirty="0" smtClean="0"/>
              <a:t> </a:t>
            </a:r>
            <a:r>
              <a:rPr lang="en-US" dirty="0" err="1" smtClean="0"/>
              <a:t>Probleme</a:t>
            </a:r>
            <a:r>
              <a:rPr lang="en-US" dirty="0" smtClean="0"/>
              <a:t> </a:t>
            </a:r>
            <a:r>
              <a:rPr lang="en-US" dirty="0" err="1" smtClean="0"/>
              <a:t>treten</a:t>
            </a:r>
            <a:r>
              <a:rPr lang="en-US" dirty="0" smtClean="0"/>
              <a:t> </a:t>
            </a:r>
            <a:r>
              <a:rPr lang="en-US" dirty="0" err="1" smtClean="0"/>
              <a:t>dort</a:t>
            </a:r>
            <a:r>
              <a:rPr lang="en-US" dirty="0" smtClean="0"/>
              <a:t> auf?</a:t>
            </a:r>
          </a:p>
          <a:p>
            <a:pPr lvl="1"/>
            <a:endParaRPr lang="en-US" dirty="0" smtClean="0"/>
          </a:p>
          <a:p>
            <a:r>
              <a:rPr lang="en-US" dirty="0" smtClean="0"/>
              <a:t>André </a:t>
            </a:r>
            <a:r>
              <a:rPr lang="en-US" dirty="0" err="1" smtClean="0"/>
              <a:t>Brechmann</a:t>
            </a:r>
            <a:endParaRPr lang="en-US" dirty="0"/>
          </a:p>
          <a:p>
            <a:pPr lvl="1"/>
            <a:r>
              <a:rPr lang="en-US" dirty="0" err="1" smtClean="0"/>
              <a:t>Wie</a:t>
            </a:r>
            <a:r>
              <a:rPr lang="en-US" dirty="0" smtClean="0"/>
              <a:t> </a:t>
            </a:r>
            <a:r>
              <a:rPr lang="en-US" dirty="0" err="1" smtClean="0"/>
              <a:t>kann</a:t>
            </a:r>
            <a:r>
              <a:rPr lang="en-US" dirty="0" smtClean="0"/>
              <a:t> man </a:t>
            </a:r>
            <a:r>
              <a:rPr lang="en-US" dirty="0" err="1" smtClean="0"/>
              <a:t>bildgebende</a:t>
            </a:r>
            <a:r>
              <a:rPr lang="en-US" dirty="0" smtClean="0"/>
              <a:t> </a:t>
            </a:r>
            <a:r>
              <a:rPr lang="en-US" dirty="0" err="1" smtClean="0"/>
              <a:t>Verfahren</a:t>
            </a:r>
            <a:r>
              <a:rPr lang="en-US" dirty="0" smtClean="0"/>
              <a:t> </a:t>
            </a:r>
            <a:r>
              <a:rPr lang="en-US" dirty="0" err="1" smtClean="0"/>
              <a:t>nutzen</a:t>
            </a:r>
            <a:r>
              <a:rPr lang="en-US" dirty="0" smtClean="0"/>
              <a:t>, um </a:t>
            </a:r>
            <a:r>
              <a:rPr lang="en-US" dirty="0" err="1" smtClean="0"/>
              <a:t>kognitive</a:t>
            </a:r>
            <a:r>
              <a:rPr lang="en-US" dirty="0" smtClean="0"/>
              <a:t> </a:t>
            </a:r>
            <a:r>
              <a:rPr lang="en-US" dirty="0" err="1" smtClean="0"/>
              <a:t>Prozesse</a:t>
            </a:r>
            <a:r>
              <a:rPr lang="en-US" dirty="0" smtClean="0"/>
              <a:t> </a:t>
            </a:r>
            <a:r>
              <a:rPr lang="en-US" dirty="0" err="1" smtClean="0"/>
              <a:t>zu</a:t>
            </a:r>
            <a:r>
              <a:rPr lang="en-US" dirty="0" smtClean="0"/>
              <a:t> </a:t>
            </a:r>
            <a:r>
              <a:rPr lang="en-US" dirty="0" err="1" smtClean="0"/>
              <a:t>untersuchen</a:t>
            </a:r>
            <a:r>
              <a:rPr lang="en-US" dirty="0" smtClean="0"/>
              <a:t>?</a:t>
            </a:r>
            <a:endParaRPr lang="en-US"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9</a:t>
            </a:fld>
            <a:endParaRPr lang="de-DE"/>
          </a:p>
        </p:txBody>
      </p:sp>
      <p:pic>
        <p:nvPicPr>
          <p:cNvPr id="2051" name="Picture 3"/>
          <p:cNvPicPr>
            <a:picLocks noChangeAspect="1" noChangeArrowheads="1"/>
          </p:cNvPicPr>
          <p:nvPr/>
        </p:nvPicPr>
        <p:blipFill>
          <a:blip r:embed="rId2" cstate="print"/>
          <a:srcRect/>
          <a:stretch>
            <a:fillRect/>
          </a:stretch>
        </p:blipFill>
        <p:spPr bwMode="auto">
          <a:xfrm>
            <a:off x="6860847" y="2294702"/>
            <a:ext cx="1671593" cy="37146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cstate="print"/>
          <a:srcRect/>
          <a:stretch>
            <a:fillRect/>
          </a:stretch>
        </p:blipFill>
        <p:spPr bwMode="auto">
          <a:xfrm>
            <a:off x="6669556" y="4250524"/>
            <a:ext cx="1857388" cy="546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1521</Words>
  <Application>Microsoft Office PowerPoint</Application>
  <PresentationFormat>Bildschirmpräsentation (4:3)</PresentationFormat>
  <Paragraphs>318</Paragraphs>
  <Slides>42</Slides>
  <Notes>0</Notes>
  <HiddenSlides>3</HiddenSlides>
  <MMClips>0</MMClips>
  <ScaleCrop>false</ScaleCrop>
  <HeadingPairs>
    <vt:vector size="4" baseType="variant">
      <vt:variant>
        <vt:lpstr>Design</vt:lpstr>
      </vt:variant>
      <vt:variant>
        <vt:i4>1</vt:i4>
      </vt:variant>
      <vt:variant>
        <vt:lpstr>Folientitel</vt:lpstr>
      </vt:variant>
      <vt:variant>
        <vt:i4>42</vt:i4>
      </vt:variant>
    </vt:vector>
  </HeadingPairs>
  <TitlesOfParts>
    <vt:vector size="43" baseType="lpstr">
      <vt:lpstr>Larissa-Design</vt:lpstr>
      <vt:lpstr>Empirische Methoden für Informatiker</vt:lpstr>
      <vt:lpstr>Organisatorisches</vt:lpstr>
      <vt:lpstr>Formales</vt:lpstr>
      <vt:lpstr>Projekt</vt:lpstr>
      <vt:lpstr>Projektvorschlag</vt:lpstr>
      <vt:lpstr>Bewertungskriterien</vt:lpstr>
      <vt:lpstr>Projektbericht - Punkte</vt:lpstr>
      <vt:lpstr>Veranstaltungsform</vt:lpstr>
      <vt:lpstr>Gastvorträge</vt:lpstr>
      <vt:lpstr>Werkzeuge</vt:lpstr>
      <vt:lpstr>Vorstellungsrunde</vt:lpstr>
      <vt:lpstr>Literatur</vt:lpstr>
      <vt:lpstr>Ziele der Vorlesung</vt:lpstr>
      <vt:lpstr>Wozu brauchen wir empirische Methoden?</vt:lpstr>
      <vt:lpstr>Lernziele</vt:lpstr>
      <vt:lpstr>Aufgabe</vt:lpstr>
      <vt:lpstr>Aufgabe</vt:lpstr>
      <vt:lpstr>Welche gesicherten Erkenntnisse haben wir?</vt:lpstr>
      <vt:lpstr>UML</vt:lpstr>
      <vt:lpstr>Welche gesicherten Erkenntnisse haben wir?</vt:lpstr>
      <vt:lpstr>Entwicklungsprozesse</vt:lpstr>
      <vt:lpstr>Welche gesicherten Erkenntnisse haben wir?</vt:lpstr>
      <vt:lpstr>Sortierverfahren </vt:lpstr>
      <vt:lpstr>Welche gesicherten Erkenntnisse haben wir?</vt:lpstr>
      <vt:lpstr>Pair Programming</vt:lpstr>
      <vt:lpstr>Empirie</vt:lpstr>
      <vt:lpstr>Empirie</vt:lpstr>
      <vt:lpstr>Empirie heißt nicht</vt:lpstr>
      <vt:lpstr>Die wissenschaftliche Methode</vt:lpstr>
      <vt:lpstr>Ziele der wissenschaftlichen Methode</vt:lpstr>
      <vt:lpstr>Wissenschaftler</vt:lpstr>
      <vt:lpstr>Informatik</vt:lpstr>
      <vt:lpstr>Mathematische Beweise vs Empirie</vt:lpstr>
      <vt:lpstr>Problem des Faktors Mensch</vt:lpstr>
      <vt:lpstr> Nicht beweisbare, aber beobachtbare Aussagen</vt:lpstr>
      <vt:lpstr>Empirie – Erste Schritte (1)</vt:lpstr>
      <vt:lpstr>Empirie – Erste Schritte (2)</vt:lpstr>
      <vt:lpstr> Empirie – Offenkundige Fragen </vt:lpstr>
      <vt:lpstr>Überblick</vt:lpstr>
      <vt:lpstr>Lernziele</vt:lpstr>
      <vt:lpstr>Aufgabe</vt:lpstr>
      <vt:lpstr>Hausaufgabe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cp:lastModifiedBy>janet</cp:lastModifiedBy>
  <cp:revision>264</cp:revision>
  <dcterms:modified xsi:type="dcterms:W3CDTF">2014-06-24T09:08:12Z</dcterms:modified>
</cp:coreProperties>
</file>