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27" r:id="rId3"/>
    <p:sldId id="309" r:id="rId4"/>
    <p:sldId id="257" r:id="rId5"/>
    <p:sldId id="259" r:id="rId6"/>
    <p:sldId id="261" r:id="rId7"/>
    <p:sldId id="260" r:id="rId8"/>
    <p:sldId id="262" r:id="rId9"/>
    <p:sldId id="271" r:id="rId10"/>
    <p:sldId id="263" r:id="rId11"/>
    <p:sldId id="308" r:id="rId12"/>
    <p:sldId id="265" r:id="rId13"/>
    <p:sldId id="312" r:id="rId14"/>
    <p:sldId id="313" r:id="rId15"/>
    <p:sldId id="266" r:id="rId16"/>
    <p:sldId id="267" r:id="rId17"/>
    <p:sldId id="268" r:id="rId18"/>
    <p:sldId id="270" r:id="rId19"/>
    <p:sldId id="269" r:id="rId20"/>
    <p:sldId id="272" r:id="rId21"/>
    <p:sldId id="310" r:id="rId22"/>
    <p:sldId id="274" r:id="rId23"/>
    <p:sldId id="296" r:id="rId24"/>
    <p:sldId id="297" r:id="rId25"/>
    <p:sldId id="298" r:id="rId26"/>
    <p:sldId id="299" r:id="rId27"/>
    <p:sldId id="300" r:id="rId28"/>
    <p:sldId id="302" r:id="rId29"/>
    <p:sldId id="311" r:id="rId30"/>
    <p:sldId id="301" r:id="rId31"/>
    <p:sldId id="303" r:id="rId32"/>
    <p:sldId id="273" r:id="rId33"/>
    <p:sldId id="306" r:id="rId34"/>
    <p:sldId id="276" r:id="rId35"/>
    <p:sldId id="277" r:id="rId36"/>
    <p:sldId id="323" r:id="rId37"/>
    <p:sldId id="275" r:id="rId38"/>
    <p:sldId id="278" r:id="rId39"/>
    <p:sldId id="279" r:id="rId40"/>
    <p:sldId id="317" r:id="rId41"/>
    <p:sldId id="304" r:id="rId42"/>
    <p:sldId id="289" r:id="rId43"/>
    <p:sldId id="280" r:id="rId44"/>
    <p:sldId id="284" r:id="rId45"/>
    <p:sldId id="281" r:id="rId46"/>
    <p:sldId id="287" r:id="rId47"/>
    <p:sldId id="282" r:id="rId48"/>
    <p:sldId id="288" r:id="rId49"/>
    <p:sldId id="319" r:id="rId50"/>
    <p:sldId id="318" r:id="rId51"/>
    <p:sldId id="290" r:id="rId52"/>
    <p:sldId id="291" r:id="rId53"/>
    <p:sldId id="292" r:id="rId54"/>
    <p:sldId id="295" r:id="rId55"/>
    <p:sldId id="293" r:id="rId56"/>
    <p:sldId id="294" r:id="rId57"/>
    <p:sldId id="320" r:id="rId58"/>
    <p:sldId id="325" r:id="rId59"/>
    <p:sldId id="328" r:id="rId60"/>
    <p:sldId id="329" r:id="rId61"/>
    <p:sldId id="330" r:id="rId62"/>
    <p:sldId id="331" r:id="rId63"/>
    <p:sldId id="332" r:id="rId64"/>
    <p:sldId id="264" r:id="rId6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4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41" autoAdjust="0"/>
  </p:normalViewPr>
  <p:slideViewPr>
    <p:cSldViewPr>
      <p:cViewPr varScale="1">
        <p:scale>
          <a:sx n="48" d="100"/>
          <a:sy n="48" d="100"/>
        </p:scale>
        <p:origin x="1728" y="40"/>
      </p:cViewPr>
      <p:guideLst>
        <p:guide orient="horz" pos="3113"/>
        <p:guide pos="42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8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E3344D-ADAE-4D19-8C56-821278260047}" type="datetimeFigureOut">
              <a:rPr lang="de-DE" smtClean="0"/>
              <a:pPr/>
              <a:t>11.12.2017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F21B33-D36E-47B9-9BDC-27194CF4D99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UV: Typsystem, 2</a:t>
            </a:r>
            <a:r>
              <a:rPr lang="de-DE" baseline="0" dirty="0" smtClean="0"/>
              <a:t> Stufen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Wenn Probanden nicht den Gruppen zugewiesen werden können</a:t>
            </a:r>
          </a:p>
          <a:p>
            <a:r>
              <a:rPr lang="en-US" smtClean="0"/>
              <a:t>Wenn etwas während des Experiments passiert ist (z.B. Stromausfall)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Beide Gruppen hatten dieselbe</a:t>
            </a:r>
            <a:r>
              <a:rPr lang="en-US" baseline="0" smtClean="0"/>
              <a:t> Aufgabe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aus </a:t>
            </a:r>
            <a:r>
              <a:rPr lang="de-DE" dirty="0" err="1" smtClean="0"/>
              <a:t>Using</a:t>
            </a:r>
            <a:r>
              <a:rPr lang="de-DE" baseline="0" dirty="0" smtClean="0"/>
              <a:t> Background </a:t>
            </a:r>
            <a:r>
              <a:rPr lang="de-DE" baseline="0" dirty="0" err="1" smtClean="0"/>
              <a:t>colors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comprehension</a:t>
            </a:r>
            <a:r>
              <a:rPr lang="de-DE" baseline="0" dirty="0" smtClean="0"/>
              <a:t>… (EASE)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Experiment:</a:t>
            </a:r>
          </a:p>
          <a:p>
            <a:r>
              <a:rPr lang="en-US" smtClean="0"/>
              <a:t>Einen Papierfragebogen zu wenig</a:t>
            </a:r>
          </a:p>
          <a:p>
            <a:r>
              <a:rPr lang="en-US" smtClean="0"/>
              <a:t>Pilottest:</a:t>
            </a:r>
            <a:r>
              <a:rPr lang="en-US" baseline="0" smtClean="0"/>
              <a:t> 6 Aufgaben (ohne Aufwärmaufgabe)</a:t>
            </a:r>
          </a:p>
          <a:p>
            <a:r>
              <a:rPr lang="en-US" baseline="0" smtClean="0"/>
              <a:t>Experiment: 7 Aufgaben (mit Aufwärmaufgabe); aber Fragebogen nicht entsprechend angepasst</a:t>
            </a:r>
          </a:p>
          <a:p>
            <a:r>
              <a:rPr lang="en-US" baseline="0" smtClean="0"/>
              <a:t>Probanden kamen zu spät (-&gt; extra Einweisung)</a:t>
            </a:r>
          </a:p>
          <a:p>
            <a:r>
              <a:rPr lang="en-US" baseline="0" smtClean="0"/>
              <a:t>Nicht genug Arbeitsplätze (-&gt; extra Raum, laut/leise, process conformance?)</a:t>
            </a:r>
          </a:p>
          <a:p>
            <a:r>
              <a:rPr lang="en-US" baseline="0" smtClean="0"/>
              <a:t>Probanden haben Editor zum Suchen benutzt, obwohl sie es nicht durften</a:t>
            </a:r>
          </a:p>
          <a:p>
            <a:r>
              <a:rPr lang="en-US" baseline="0" smtClean="0"/>
              <a:t>Probanden haben Teamwork gemacht</a:t>
            </a:r>
          </a:p>
          <a:p>
            <a:endParaRPr lang="en-US" baseline="0" smtClean="0"/>
          </a:p>
          <a:p>
            <a:r>
              <a:rPr lang="en-US" baseline="0" smtClean="0"/>
              <a:t>2. Experiment:</a:t>
            </a:r>
          </a:p>
          <a:p>
            <a:r>
              <a:rPr lang="en-US" baseline="0" smtClean="0"/>
              <a:t>Selbst implementiertes Tool; irgendwann sind Zeilennummern beim Scrollen nach oben verschwunden</a:t>
            </a:r>
          </a:p>
          <a:p>
            <a:endParaRPr lang="en-US" baseline="0" smtClean="0"/>
          </a:p>
          <a:p>
            <a:r>
              <a:rPr lang="en-US" baseline="0" smtClean="0"/>
              <a:t>3. Experiment:</a:t>
            </a:r>
          </a:p>
          <a:p>
            <a:r>
              <a:rPr lang="en-US" baseline="0" smtClean="0"/>
              <a:t>Probanden haben Farbzuweisung nicht geladen</a:t>
            </a:r>
          </a:p>
          <a:p>
            <a:endParaRPr lang="en-US" baseline="0" smtClean="0"/>
          </a:p>
          <a:p>
            <a:r>
              <a:rPr lang="en-US" baseline="0" smtClean="0"/>
              <a:t>Daten verlorengegangen: Tool musste mit Klick auf "Experiment beenden" geschlossen werden, bei Klick auf x wurden Daten nicht gespeichert</a:t>
            </a:r>
          </a:p>
          <a:p>
            <a:r>
              <a:rPr lang="en-US" baseline="0" smtClean="0"/>
              <a:t>Eine Frage konnte nicht beantwortet werden, da die HTML-Elemente von zwei Fragen diesselbe id hatten -&gt; Copy-Paste beim Aufgaben erstellen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Medizin:</a:t>
            </a:r>
            <a:r>
              <a:rPr lang="en-US" baseline="0" smtClean="0"/>
              <a:t> Vorgetäuschte Knie-OP</a:t>
            </a:r>
          </a:p>
          <a:p>
            <a:endParaRPr lang="en-US" baseline="0" smtClean="0"/>
          </a:p>
          <a:p>
            <a:r>
              <a:rPr lang="en-US" baseline="0" smtClean="0"/>
              <a:t>Anonymität sicherstellen und Daten zuordnen können: Code zuweisen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Was machen, wenn ein Proband offensichtlich keine Lust hat?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C45-AFD3-461F-B6B6-5EB60EA0AFF1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362BA410-C199-408D-815B-30C58CFDEE34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32B2-A867-4AF6-A45A-3DB677E216B5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05-4E42-46DF-BD2C-A80734F28DA3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F1E5-36B2-4DCA-8703-1AEA4FFF8BE8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7344-4817-4569-BA17-5F66A9589A33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632-6F9B-4AAD-B941-D955AE4CE9DF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36D-E152-4FED-A3CC-98821D524A46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ED4-AEC6-4634-B510-C32E1FE6D719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7A2-C43D-449A-B353-02F928ED43CF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7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A81-8218-4295-B7AB-4583017DF752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B283-70B0-4B37-BC57-36A071208A73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45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62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7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2BEE-3152-4A67-B0CC-264C04EFBC69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EFBF-8838-4834-A496-6AFA74023549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E9113822-6782-489A-AFF4-0396176E8BC6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A02-E54B-41AD-B150-4B040E8D9BE0}" type="datetime1">
              <a:rPr lang="de-DE" smtClean="0"/>
              <a:pPr/>
              <a:t>11.12.2017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0" r:id="rId7"/>
    <p:sldLayoutId id="2147483661" r:id="rId8"/>
    <p:sldLayoutId id="2147483662" r:id="rId9"/>
    <p:sldLayoutId id="2147483664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Controlled Experiments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Must not </a:t>
            </a:r>
            <a:r>
              <a:rPr lang="de-DE" dirty="0" err="1" smtClean="0"/>
              <a:t>contradict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sense</a:t>
            </a:r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/>
          </a:p>
          <a:p>
            <a:pPr lvl="2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2"/>
            <a:r>
              <a:rPr lang="de-DE" dirty="0" smtClean="0"/>
              <a:t>Development time</a:t>
            </a:r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operational definition for the following variables:</a:t>
            </a:r>
          </a:p>
          <a:p>
            <a:pPr lvl="1"/>
            <a:r>
              <a:rPr lang="en-US" dirty="0" smtClean="0"/>
              <a:t>Usability of new UI</a:t>
            </a:r>
          </a:p>
          <a:p>
            <a:pPr lvl="1"/>
            <a:r>
              <a:rPr lang="en-US" dirty="0" smtClean="0"/>
              <a:t>Maintainability of a program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Expectations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Expecations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justified</a:t>
            </a:r>
            <a:r>
              <a:rPr lang="de-DE" dirty="0" smtClean="0"/>
              <a:t>, e.g.,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endParaRPr lang="de-DE" dirty="0" smtClean="0"/>
          </a:p>
          <a:p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falsifiable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 (</a:t>
            </a:r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: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experimental design)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79834" y="281668"/>
            <a:ext cx="5807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- Bad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do better?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do not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a </a:t>
            </a:r>
            <a:r>
              <a:rPr lang="de-DE" dirty="0" err="1" smtClean="0"/>
              <a:t>source</a:t>
            </a:r>
            <a:r>
              <a:rPr lang="de-DE" dirty="0" smtClean="0"/>
              <a:t>-code </a:t>
            </a:r>
            <a:r>
              <a:rPr lang="de-DE" dirty="0" err="1" smtClean="0"/>
              <a:t>snippet</a:t>
            </a:r>
            <a:endParaRPr lang="de-DE" dirty="0" smtClean="0"/>
          </a:p>
          <a:p>
            <a:r>
              <a:rPr lang="de-DE" dirty="0" smtClean="0"/>
              <a:t>Comments </a:t>
            </a:r>
            <a:r>
              <a:rPr lang="de-DE" dirty="0" err="1" smtClean="0"/>
              <a:t>describing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/>
              <a:t>-code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a </a:t>
            </a:r>
            <a:r>
              <a:rPr lang="de-DE" dirty="0" err="1"/>
              <a:t>source</a:t>
            </a:r>
            <a:r>
              <a:rPr lang="de-DE" dirty="0"/>
              <a:t>-code </a:t>
            </a:r>
            <a:r>
              <a:rPr lang="de-DE" dirty="0" err="1"/>
              <a:t>snippet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guide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i="1" dirty="0" err="1" smtClean="0"/>
              <a:t>Fishing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</a:t>
            </a:r>
            <a:r>
              <a:rPr lang="de-DE" i="1" dirty="0" err="1" smtClean="0"/>
              <a:t>Results</a:t>
            </a:r>
            <a:endParaRPr lang="en-US" i="1" dirty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a hypothesis on the following research questions: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Python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productivty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Pyhton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C++?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productive</a:t>
            </a:r>
            <a:r>
              <a:rPr lang="de-DE" dirty="0" smtClean="0"/>
              <a:t>?</a:t>
            </a:r>
            <a:endParaRPr lang="en-US" dirty="0" smtClean="0"/>
          </a:p>
          <a:p>
            <a:r>
              <a:rPr lang="en-US" dirty="0" smtClean="0"/>
              <a:t>Keep in mind that the hypothesis needs to be evaluated, justified, and the variables operationalized</a:t>
            </a:r>
          </a:p>
          <a:p>
            <a:pPr>
              <a:buFont typeface="Symbol" pitchFamily="18" charset="2"/>
              <a:buChar char=""/>
            </a:pPr>
            <a:r>
              <a:rPr lang="en-US" dirty="0" smtClean="0"/>
              <a:t>Example for an exam question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63537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Objective</a:t>
            </a:r>
            <a:r>
              <a:rPr lang="de-DE" sz="1200" dirty="0" smtClean="0"/>
              <a:t> Definition</a:t>
            </a:r>
            <a:endParaRPr lang="de-DE" sz="12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062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Analysis</a:t>
            </a:r>
            <a:endParaRPr lang="de-DE" sz="1200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1679102" y="285728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2627784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Report</a:t>
            </a:r>
            <a:endParaRPr lang="de-DE" sz="1200" dirty="0"/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Human--Technology</a:t>
            </a:r>
            <a:endParaRPr lang="en-US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Qualitative---Quantitative</a:t>
            </a:r>
            <a:endParaRPr lang="en-US" dirty="0"/>
          </a:p>
        </p:txBody>
      </p:sp>
      <p:sp>
        <p:nvSpPr>
          <p:cNvPr id="11" name="Wolke 10"/>
          <p:cNvSpPr/>
          <p:nvPr/>
        </p:nvSpPr>
        <p:spPr>
          <a:xfrm>
            <a:off x="1357289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 experiments with human participants</a:t>
            </a:r>
            <a:endParaRPr lang="en-US" dirty="0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Time-series analysis</a:t>
            </a:r>
            <a:endParaRPr lang="en-US" dirty="0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Think-Aloud Protocols</a:t>
            </a:r>
            <a:endParaRPr lang="en-US" dirty="0"/>
          </a:p>
        </p:txBody>
      </p:sp>
      <p:sp>
        <p:nvSpPr>
          <p:cNvPr id="15" name="Wolke 14"/>
          <p:cNvSpPr/>
          <p:nvPr/>
        </p:nvSpPr>
        <p:spPr>
          <a:xfrm>
            <a:off x="2786049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transferable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 (</a:t>
            </a:r>
            <a:r>
              <a:rPr lang="de-DE" dirty="0" err="1" smtClean="0"/>
              <a:t>participants</a:t>
            </a:r>
            <a:r>
              <a:rPr lang="de-DE" dirty="0" smtClean="0"/>
              <a:t>, material,…)</a:t>
            </a:r>
          </a:p>
          <a:p>
            <a:r>
              <a:rPr lang="de-DE" dirty="0" err="1" smtClean="0"/>
              <a:t>Generalizability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other kinds of validity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factors:</a:t>
            </a:r>
          </a:p>
          <a:p>
            <a:pPr lvl="1"/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 in </a:t>
            </a:r>
            <a:r>
              <a:rPr lang="de-DE" dirty="0" err="1" smtClean="0"/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indepedent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smtClean="0"/>
              <a:t>Learning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Hawthorne </a:t>
            </a:r>
            <a:r>
              <a:rPr lang="de-DE" dirty="0" err="1" smtClean="0"/>
              <a:t>effect</a:t>
            </a:r>
            <a:endParaRPr lang="de-DE" dirty="0" smtClean="0"/>
          </a:p>
          <a:p>
            <a:pPr lvl="1"/>
            <a:r>
              <a:rPr lang="de-DE" dirty="0" smtClean="0"/>
              <a:t>Mono-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endParaRPr lang="de-DE" dirty="0" smtClean="0"/>
          </a:p>
          <a:p>
            <a:pPr lvl="1"/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/>
              <a:t>?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 Factors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numerous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/</a:t>
            </a:r>
            <a:r>
              <a:rPr lang="de-DE" dirty="0" err="1" smtClean="0"/>
              <a:t>parallelization</a:t>
            </a:r>
            <a:r>
              <a:rPr lang="de-DE" dirty="0" smtClean="0"/>
              <a:t>/</a:t>
            </a:r>
            <a:r>
              <a:rPr lang="de-DE" dirty="0" err="1" smtClean="0"/>
              <a:t>balancing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pPr lvl="1"/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Random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numer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generator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Toss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coin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Throw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a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dice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…</a:t>
            </a:r>
          </a:p>
          <a:p>
            <a:endParaRPr lang="de-DE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Issues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Groups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need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sufficiently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large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5 per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group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low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, 10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seems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be</a:t>
            </a:r>
            <a:r>
              <a:rPr lang="de-DE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charset="0"/>
              </a:rPr>
              <a:t>sufficient</a:t>
            </a:r>
            <a:endParaRPr lang="de-DE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Matching/parallelization/balancing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1400" y="2836863"/>
            <a:ext cx="2354263" cy="827087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81400" y="3657600"/>
            <a:ext cx="2362200" cy="40640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7750" y="2016125"/>
            <a:ext cx="2368550" cy="811213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63688" y="5302250"/>
            <a:ext cx="1168400" cy="81915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63688" y="3657600"/>
            <a:ext cx="1168400" cy="1638300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63688" y="2019300"/>
            <a:ext cx="1168400" cy="1638300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076"/>
              </p:ext>
            </p:extLst>
          </p:nvPr>
        </p:nvGraphicFramePr>
        <p:xfrm>
          <a:off x="457200" y="1600200"/>
          <a:ext cx="2474888" cy="4522793"/>
        </p:xfrm>
        <a:graphic>
          <a:graphicData uri="http://schemas.openxmlformats.org/drawingml/2006/table">
            <a:tbl>
              <a:tblPr/>
              <a:tblGrid>
                <a:gridCol w="12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Participant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Value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P9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P7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P8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54640"/>
              </p:ext>
            </p:extLst>
          </p:nvPr>
        </p:nvGraphicFramePr>
        <p:xfrm>
          <a:off x="3581400" y="1600200"/>
          <a:ext cx="2363788" cy="2466978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6477000" y="1600200"/>
            <a:ext cx="2209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odd-even-even-odd/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ABBA</a:t>
            </a:r>
            <a:endParaRPr lang="de-DE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Matching/parallelization/balancing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Drawback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de-DE" dirty="0"/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?</a:t>
            </a:r>
          </a:p>
          <a:p>
            <a:r>
              <a:rPr lang="de-DE" dirty="0" smtClean="0"/>
              <a:t>Advantage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randomization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Define confounding factors as independent variable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systematically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en-US" dirty="0" smtClean="0"/>
          </a:p>
          <a:p>
            <a:r>
              <a:rPr lang="en-US" dirty="0" smtClean="0"/>
              <a:t>Confounding factor is operationalized</a:t>
            </a:r>
          </a:p>
          <a:p>
            <a:r>
              <a:rPr lang="de-DE" dirty="0" smtClean="0"/>
              <a:t>Experience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New UI/low experience</a:t>
            </a:r>
          </a:p>
          <a:p>
            <a:pPr lvl="1"/>
            <a:r>
              <a:rPr lang="en-US" dirty="0" smtClean="0"/>
              <a:t>Old </a:t>
            </a:r>
            <a:r>
              <a:rPr lang="en-US" dirty="0"/>
              <a:t>UI/much experience</a:t>
            </a:r>
          </a:p>
          <a:p>
            <a:pPr lvl="1"/>
            <a:r>
              <a:rPr lang="en-US" dirty="0"/>
              <a:t>New </a:t>
            </a:r>
            <a:r>
              <a:rPr lang="en-US" dirty="0" smtClean="0"/>
              <a:t>UI/low </a:t>
            </a:r>
            <a:r>
              <a:rPr lang="en-US" dirty="0"/>
              <a:t>experience</a:t>
            </a:r>
          </a:p>
          <a:p>
            <a:pPr lvl="1"/>
            <a:r>
              <a:rPr lang="en-US" dirty="0" smtClean="0"/>
              <a:t>Old UI/much </a:t>
            </a:r>
            <a:r>
              <a:rPr lang="en-US" dirty="0"/>
              <a:t>experience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23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levels</a:t>
            </a:r>
            <a:endParaRPr lang="en-US" dirty="0" smtClean="0"/>
          </a:p>
          <a:p>
            <a:pPr marL="628650">
              <a:buNone/>
            </a:pPr>
            <a:r>
              <a:rPr lang="en-US" dirty="0" smtClean="0"/>
              <a:t>= 8 388 608 possible combinations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cover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endParaRPr lang="en-US" dirty="0" smtClean="0"/>
          </a:p>
          <a:p>
            <a:pPr lvl="1"/>
            <a:r>
              <a:rPr lang="en-US" dirty="0" smtClean="0"/>
              <a:t>at least 10 participants per group</a:t>
            </a:r>
          </a:p>
          <a:p>
            <a:pPr lvl="1"/>
            <a:r>
              <a:rPr lang="en-US" dirty="0" smtClean="0"/>
              <a:t>83 886 080 (i.e., Germany)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good research hypotheses</a:t>
            </a:r>
          </a:p>
          <a:p>
            <a:r>
              <a:rPr lang="en-US" dirty="0" smtClean="0"/>
              <a:t>Design an experiment with high internal validity and high external validity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confounding factor constant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undergraduate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experts</a:t>
            </a:r>
            <a:endParaRPr lang="de-DE" dirty="0" smtClean="0"/>
          </a:p>
          <a:p>
            <a:r>
              <a:rPr lang="de-DE" dirty="0" err="1" smtClean="0"/>
              <a:t>Intelligence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grade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e-DE" sz="4400" dirty="0" err="1" smtClean="0">
                <a:solidFill>
                  <a:srgbClr val="000000"/>
                </a:solidFill>
                <a:latin typeface="Calibri" charset="0"/>
              </a:rPr>
              <a:t>Analyze</a:t>
            </a:r>
            <a:r>
              <a:rPr lang="de-DE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de-DE" sz="4400" dirty="0" err="1" smtClean="0">
                <a:solidFill>
                  <a:srgbClr val="000000"/>
                </a:solidFill>
                <a:latin typeface="Calibri" charset="0"/>
              </a:rPr>
              <a:t>afterwards</a:t>
            </a:r>
            <a:endParaRPr lang="de-DE" sz="44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variable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useless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experiment, maximize internal validity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, </a:t>
            </a:r>
            <a:r>
              <a:rPr lang="de-DE" dirty="0" err="1" smtClean="0"/>
              <a:t>maximize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 Internal and External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different </a:t>
            </a:r>
            <a:r>
              <a:rPr lang="de-DE" dirty="0" err="1" smtClean="0"/>
              <a:t>things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Internal: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de-DE" dirty="0" smtClean="0"/>
          </a:p>
          <a:p>
            <a:pPr lvl="1"/>
            <a:r>
              <a:rPr lang="de-DE" dirty="0" smtClean="0"/>
              <a:t>Extern: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maximize</a:t>
            </a:r>
            <a:r>
              <a:rPr lang="de-DE" dirty="0" smtClean="0"/>
              <a:t> internal </a:t>
            </a:r>
            <a:r>
              <a:rPr lang="de-DE" dirty="0" err="1" smtClean="0"/>
              <a:t>validity</a:t>
            </a:r>
            <a:endParaRPr lang="de-DE" dirty="0" smtClean="0"/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Criteria of Empirical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r>
              <a:rPr lang="de-DE" dirty="0" err="1" smtClean="0"/>
              <a:t>Reliability</a:t>
            </a:r>
            <a:endParaRPr lang="de-DE" dirty="0" smtClean="0"/>
          </a:p>
          <a:p>
            <a:r>
              <a:rPr lang="de-DE" dirty="0" err="1" smtClean="0"/>
              <a:t>Objectivity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Criteria of Empirical Studies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Reliability:</a:t>
            </a:r>
          </a:p>
          <a:p>
            <a:pPr lvl="1"/>
            <a:r>
              <a:rPr lang="en-US" dirty="0" smtClean="0"/>
              <a:t>Accuracy of measurement </a:t>
            </a:r>
            <a:r>
              <a:rPr lang="en-US" dirty="0" err="1" smtClean="0"/>
              <a:t>instrumenst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Objectivity:</a:t>
            </a:r>
          </a:p>
          <a:p>
            <a:pPr lvl="1"/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must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endParaRPr lang="de-DE" dirty="0" smtClean="0"/>
          </a:p>
          <a:p>
            <a:pPr lvl="1"/>
            <a:r>
              <a:rPr lang="de-DE" dirty="0" smtClean="0"/>
              <a:t>The same </a:t>
            </a:r>
            <a:r>
              <a:rPr lang="de-DE" dirty="0" err="1" smtClean="0"/>
              <a:t>experiment</a:t>
            </a:r>
            <a:r>
              <a:rPr lang="de-DE" dirty="0" smtClean="0"/>
              <a:t>, </a:t>
            </a:r>
            <a:r>
              <a:rPr lang="de-DE" dirty="0" err="1" smtClean="0"/>
              <a:t>conducted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different </a:t>
            </a:r>
            <a:r>
              <a:rPr lang="de-DE" dirty="0" err="1" smtClean="0"/>
              <a:t>experimenter</a:t>
            </a:r>
            <a:r>
              <a:rPr lang="de-DE" dirty="0" smtClean="0"/>
              <a:t>,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 for measuring the weight:</a:t>
            </a:r>
            <a:endParaRPr lang="en-US" dirty="0"/>
          </a:p>
          <a:p>
            <a:pPr lvl="1"/>
            <a:r>
              <a:rPr lang="en-US" dirty="0" smtClean="0"/>
              <a:t>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 smtClean="0"/>
          </a:p>
          <a:p>
            <a:pPr lvl="1"/>
            <a:r>
              <a:rPr lang="de-DE" dirty="0" smtClean="0"/>
              <a:t>Digital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objective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number</a:t>
            </a:r>
            <a:r>
              <a:rPr lang="de-DE" dirty="0" smtClean="0"/>
              <a:t> (</a:t>
            </a:r>
            <a:r>
              <a:rPr lang="de-DE" dirty="0" err="1" smtClean="0"/>
              <a:t>analogous</a:t>
            </a:r>
            <a:r>
              <a:rPr lang="de-DE" dirty="0" smtClean="0"/>
              <a:t> </a:t>
            </a:r>
            <a:r>
              <a:rPr lang="de-DE" dirty="0" err="1" smtClean="0"/>
              <a:t>leaves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wiggle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) </a:t>
            </a:r>
            <a:endParaRPr lang="en-US" dirty="0"/>
          </a:p>
          <a:p>
            <a:r>
              <a:rPr lang="de-DE" dirty="0" smtClean="0"/>
              <a:t>The same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endParaRPr lang="de-DE" dirty="0" smtClean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valid</a:t>
            </a:r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Validitätsarten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Konstruktvalidität</a:t>
            </a:r>
          </a:p>
          <a:p>
            <a:pPr lvl="1"/>
            <a:r>
              <a:rPr lang="en-US" smtClean="0"/>
              <a:t>Beschreibt, wie gut das Konstrukt gemessen wird</a:t>
            </a:r>
          </a:p>
          <a:p>
            <a:pPr lvl="1"/>
            <a:r>
              <a:rPr lang="en-US" smtClean="0"/>
              <a:t>Bsp: Programmverständnis, Intelligenz</a:t>
            </a:r>
          </a:p>
          <a:p>
            <a:r>
              <a:rPr lang="en-US" smtClean="0"/>
              <a:t>Statistical Conclusion Validity</a:t>
            </a:r>
          </a:p>
          <a:p>
            <a:pPr lvl="1"/>
            <a:r>
              <a:rPr lang="en-US" smtClean="0"/>
              <a:t>Angemessenheit der statistischen Methoden</a:t>
            </a:r>
          </a:p>
          <a:p>
            <a:r>
              <a:rPr lang="en-US" smtClean="0"/>
              <a:t>Augenscheinvalidität, konvergente/ diskriminante Validität, Kriteriumsvalidität, Inhaltsvalidität… [wikipedia]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Designs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63537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Objective</a:t>
            </a:r>
            <a:r>
              <a:rPr lang="de-DE" sz="1200" dirty="0" smtClean="0"/>
              <a:t> Definition</a:t>
            </a:r>
            <a:endParaRPr lang="de-DE" sz="12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062878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Conduct</a:t>
            </a:r>
            <a:endParaRPr lang="de-DE" sz="1200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Analysis</a:t>
            </a:r>
            <a:endParaRPr lang="de-DE" sz="12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32" name="Straight Arrow Connector 11"/>
          <p:cNvCxnSpPr>
            <a:cxnSpLocks noChangeShapeType="1"/>
            <a:stCxn id="16" idx="3"/>
            <a:endCxn id="28" idx="1"/>
          </p:cNvCxnSpPr>
          <p:nvPr/>
        </p:nvCxnSpPr>
        <p:spPr bwMode="auto">
          <a:xfrm flipV="1">
            <a:off x="1679102" y="285728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1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2627784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15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18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Report</a:t>
            </a:r>
            <a:endParaRPr lang="de-DE" sz="1200" dirty="0"/>
          </a:p>
        </p:txBody>
      </p:sp>
      <p:cxnSp>
        <p:nvCxnSpPr>
          <p:cNvPr id="37" name="Straight Arrow Connector 15"/>
          <p:cNvCxnSpPr>
            <a:cxnSpLocks noChangeShapeType="1"/>
            <a:stCxn id="31" idx="3"/>
            <a:endCxn id="36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vs. Within Subject</a:t>
            </a:r>
          </a:p>
          <a:p>
            <a:pPr marL="361950">
              <a:buFont typeface="Symbol" pitchFamily="18" charset="2"/>
              <a:buChar char=""/>
            </a:pPr>
            <a:r>
              <a:rPr lang="en-US" dirty="0" smtClean="0"/>
              <a:t>With vs. without repeated measures</a:t>
            </a:r>
          </a:p>
          <a:p>
            <a:r>
              <a:rPr lang="en-US" dirty="0" smtClean="0"/>
              <a:t>One-factorial vs. multi-factorial</a:t>
            </a:r>
          </a:p>
          <a:p>
            <a:pPr>
              <a:buFont typeface="Symbol" pitchFamily="18" charset="2"/>
              <a:buChar char=""/>
            </a:pPr>
            <a:r>
              <a:rPr lang="en-US" dirty="0" smtClean="0"/>
              <a:t>One vs. several independent variables</a:t>
            </a:r>
          </a:p>
          <a:p>
            <a:r>
              <a:rPr lang="en-US" dirty="0" smtClean="0"/>
              <a:t>Univariate vs. Multivariate</a:t>
            </a:r>
          </a:p>
          <a:p>
            <a:pPr>
              <a:buFont typeface="Symbol" pitchFamily="18" charset="2"/>
              <a:buChar char="="/>
            </a:pPr>
            <a:r>
              <a:rPr lang="en-US" dirty="0"/>
              <a:t>One vs. several </a:t>
            </a:r>
            <a:r>
              <a:rPr lang="en-US" dirty="0" smtClean="0"/>
              <a:t>dependent </a:t>
            </a:r>
            <a:r>
              <a:rPr lang="en-US" dirty="0"/>
              <a:t>variables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Experiment: Definition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endParaRPr lang="en-US" dirty="0" smtClean="0"/>
          </a:p>
          <a:p>
            <a:r>
              <a:rPr lang="en-US" dirty="0" smtClean="0"/>
              <a:t>One or more factors are varied</a:t>
            </a:r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held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Experimental Designs?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</a:t>
            </a:r>
            <a:endParaRPr lang="de-DE" dirty="0" smtClean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on:</a:t>
            </a:r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de-DE" dirty="0" smtClean="0"/>
              <a:t>-&gt; The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manifest</a:t>
            </a:r>
          </a:p>
          <a:p>
            <a:pPr lvl="1"/>
            <a:r>
              <a:rPr lang="de-DE" dirty="0" smtClean="0"/>
              <a:t>-&gt;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, a </a:t>
            </a:r>
            <a:r>
              <a:rPr lang="de-DE" dirty="0" err="1" smtClean="0"/>
              <a:t>suitable</a:t>
            </a:r>
            <a:r>
              <a:rPr lang="de-DE" dirty="0" smtClean="0"/>
              <a:t> design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en-US" dirty="0"/>
          </a:p>
          <a:p>
            <a:r>
              <a:rPr lang="de-DE" dirty="0" err="1" smtClean="0"/>
              <a:t>Unfortunately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One-Factorial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devided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As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endParaRPr lang="de-DE" dirty="0" smtClean="0"/>
          </a:p>
          <a:p>
            <a:pPr marL="357188" indent="0">
              <a:buNone/>
            </a:pP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355976" y="4583866"/>
            <a:ext cx="2177116" cy="1492788"/>
            <a:chOff x="1372298" y="3339052"/>
            <a:chExt cx="3288586" cy="2518840"/>
          </a:xfrm>
        </p:grpSpPr>
        <p:pic>
          <p:nvPicPr>
            <p:cNvPr id="9" name="Picture 1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2298" y="3339052"/>
              <a:ext cx="3288586" cy="251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381125" y="3357562"/>
              <a:ext cx="3276599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781223" y="4581128"/>
            <a:ext cx="2053572" cy="1495526"/>
            <a:chOff x="5357818" y="3426491"/>
            <a:chExt cx="3101970" cy="2523460"/>
          </a:xfrm>
        </p:grpSpPr>
        <p:pic>
          <p:nvPicPr>
            <p:cNvPr id="8" name="Picture 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3426491"/>
              <a:ext cx="3101970" cy="2523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357818" y="3429000"/>
              <a:ext cx="3100382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57200"/>
              </p:ext>
            </p:extLst>
          </p:nvPr>
        </p:nvGraphicFramePr>
        <p:xfrm>
          <a:off x="5940152" y="2996952"/>
          <a:ext cx="2880320" cy="1393444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Stufen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(i.e., </a:t>
            </a:r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</a:t>
            </a:r>
          </a:p>
          <a:p>
            <a:r>
              <a:rPr lang="en-US" dirty="0" smtClean="0"/>
              <a:t>-&gt; 10x (What does 10x Mean? Measuring Variations in Programmer Productivity. Steve McConnell.)</a:t>
            </a:r>
          </a:p>
          <a:p>
            <a:r>
              <a:rPr lang="de-DE" dirty="0" err="1" smtClean="0"/>
              <a:t>Sufficient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r>
              <a:rPr lang="de-DE" dirty="0" err="1" smtClean="0"/>
              <a:t>Balancing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Inter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en-US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participant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1599"/>
              </p:ext>
            </p:extLst>
          </p:nvPr>
        </p:nvGraphicFramePr>
        <p:xfrm>
          <a:off x="1142976" y="4214818"/>
          <a:ext cx="5572164" cy="1297877"/>
        </p:xfrm>
        <a:graphic>
          <a:graphicData uri="http://schemas.openxmlformats.org/drawingml/2006/table">
            <a:tbl>
              <a:tblPr/>
              <a:tblGrid>
                <a:gridCol w="124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One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Learning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creative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different, but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en-US" dirty="0" smtClean="0"/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r>
              <a:rPr lang="de-DE" dirty="0" err="1" smtClean="0"/>
              <a:t>Intra</a:t>
            </a:r>
            <a:r>
              <a:rPr lang="de-DE" dirty="0" smtClean="0"/>
              <a:t> individual </a:t>
            </a:r>
            <a:r>
              <a:rPr lang="de-DE" dirty="0" err="1" smtClean="0"/>
              <a:t>differences</a:t>
            </a:r>
            <a:endParaRPr lang="de-DE" dirty="0"/>
          </a:p>
          <a:p>
            <a:pPr lvl="1"/>
            <a:r>
              <a:rPr lang="de-DE" dirty="0" err="1" smtClean="0"/>
              <a:t>Fatigue</a:t>
            </a:r>
            <a:endParaRPr lang="de-DE" dirty="0" smtClean="0"/>
          </a:p>
          <a:p>
            <a:pPr lvl="1"/>
            <a:r>
              <a:rPr lang="de-DE" dirty="0" smtClean="0"/>
              <a:t>Motivation</a:t>
            </a:r>
          </a:p>
          <a:p>
            <a:r>
              <a:rPr lang="de-DE" dirty="0" err="1" smtClean="0"/>
              <a:t>Mortality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70725"/>
              </p:ext>
            </p:extLst>
          </p:nvPr>
        </p:nvGraphicFramePr>
        <p:xfrm>
          <a:off x="928662" y="3786190"/>
          <a:ext cx="5429288" cy="2122679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 individual differences</a:t>
            </a:r>
          </a:p>
          <a:p>
            <a:r>
              <a:rPr lang="en-US" dirty="0" smtClean="0"/>
              <a:t>Inter </a:t>
            </a:r>
            <a:r>
              <a:rPr lang="en-US" dirty="0" err="1" smtClean="0"/>
              <a:t>individuelle</a:t>
            </a:r>
            <a:r>
              <a:rPr lang="en-US" dirty="0"/>
              <a:t> differences</a:t>
            </a:r>
            <a:endParaRPr lang="en-US" dirty="0" smtClean="0"/>
          </a:p>
          <a:p>
            <a:r>
              <a:rPr lang="en-US" dirty="0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9606"/>
              </p:ext>
            </p:extLst>
          </p:nvPr>
        </p:nvGraphicFramePr>
        <p:xfrm>
          <a:off x="3319176" y="4089107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Check for learning effects:</a:t>
            </a:r>
          </a:p>
          <a:p>
            <a:pPr lvl="1"/>
            <a:r>
              <a:rPr lang="en-US" dirty="0" smtClean="0"/>
              <a:t>Difference between both sessions for both levels</a:t>
            </a:r>
          </a:p>
          <a:p>
            <a:r>
              <a:rPr lang="en-US" dirty="0" smtClean="0"/>
              <a:t>Check for ordering effects:</a:t>
            </a:r>
          </a:p>
          <a:p>
            <a:pPr lvl="1"/>
            <a:r>
              <a:rPr lang="en-US" dirty="0" smtClean="0"/>
              <a:t>Difference between both sessions for one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5962382" y="5017801"/>
            <a:ext cx="1214446" cy="857256"/>
            <a:chOff x="3500430" y="2571744"/>
            <a:chExt cx="1214446" cy="857256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>
            <a:off x="6105258" y="4946363"/>
            <a:ext cx="1143008" cy="7858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176696" y="5089239"/>
            <a:ext cx="1071570" cy="8572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786578" y="5432684"/>
            <a:ext cx="500066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072198" y="5432684"/>
            <a:ext cx="428628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Phases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2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Defintion</a:t>
            </a:r>
            <a:endParaRPr lang="de-DE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5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8927" y="2357430"/>
            <a:ext cx="138213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err="1" smtClean="0"/>
              <a:t>Conduct</a:t>
            </a:r>
            <a:endParaRPr lang="de-DE" sz="24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54400" y="2357430"/>
            <a:ext cx="1112988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smtClean="0"/>
              <a:t>Analysis</a:t>
            </a:r>
            <a:endParaRPr lang="de-DE" sz="24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29322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571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685588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311061" y="2738430"/>
            <a:ext cx="2433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67388" y="2738430"/>
            <a:ext cx="26193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8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 smtClean="0"/>
              <a:t>Hypotheses</a:t>
            </a:r>
            <a:r>
              <a:rPr lang="de-DE" sz="1600" i="1" dirty="0" smtClean="0"/>
              <a:t>; Independent &amp; </a:t>
            </a:r>
            <a:r>
              <a:rPr lang="de-DE" sz="1600" i="1" dirty="0" err="1" smtClean="0"/>
              <a:t>Dependent</a:t>
            </a:r>
            <a:r>
              <a:rPr lang="de-DE" sz="1600" i="1" dirty="0" smtClean="0"/>
              <a:t> Variables</a:t>
            </a:r>
            <a:endParaRPr lang="de-DE" sz="1600" i="1" dirty="0"/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849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1498860" y="2906422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7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smtClean="0"/>
              <a:t>Experimental </a:t>
            </a:r>
            <a:r>
              <a:rPr lang="de-DE" sz="1600" i="1" dirty="0"/>
              <a:t>Design;</a:t>
            </a:r>
          </a:p>
          <a:p>
            <a:pPr algn="ctr"/>
            <a:r>
              <a:rPr lang="de-DE" sz="1600" i="1" dirty="0" err="1" smtClean="0"/>
              <a:t>Confounding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factors</a:t>
            </a:r>
            <a:endParaRPr lang="de-DE" sz="1600" i="1" dirty="0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flipV="1">
            <a:off x="3107521" y="3119430"/>
            <a:ext cx="512473" cy="59532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2373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>
            <a:off x="3619994" y="3119430"/>
            <a:ext cx="90914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071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smtClean="0"/>
              <a:t>Data</a:t>
            </a:r>
            <a:endParaRPr lang="de-DE" sz="1600" i="1" dirty="0"/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flipV="1">
            <a:off x="4529134" y="3119430"/>
            <a:ext cx="581760" cy="80963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6117688" y="3083461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5357818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dirty="0" err="1" smtClean="0"/>
              <a:t>Accepted</a:t>
            </a:r>
            <a:r>
              <a:rPr lang="de-DE" sz="1600" i="1" dirty="0" smtClean="0"/>
              <a:t>/ </a:t>
            </a:r>
            <a:r>
              <a:rPr lang="de-DE" sz="1600" i="1" dirty="0" err="1" smtClean="0"/>
              <a:t>Rejected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Hypotheses</a:t>
            </a:r>
            <a:endParaRPr lang="de-DE" sz="1600" i="1" dirty="0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>
            <a:off x="5110894" y="3119430"/>
            <a:ext cx="970825" cy="6667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7929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dirty="0" smtClean="0"/>
              <a:t>Report</a:t>
            </a:r>
            <a:endParaRPr lang="de-DE" sz="2400" dirty="0"/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7711513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18192"/>
              </p:ext>
            </p:extLst>
          </p:nvPr>
        </p:nvGraphicFramePr>
        <p:xfrm>
          <a:off x="3142350" y="5322228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02160"/>
              </p:ext>
            </p:extLst>
          </p:nvPr>
        </p:nvGraphicFramePr>
        <p:xfrm>
          <a:off x="3148509" y="309595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0446"/>
              </p:ext>
            </p:extLst>
          </p:nvPr>
        </p:nvGraphicFramePr>
        <p:xfrm>
          <a:off x="3148509" y="3501407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8994"/>
              </p:ext>
            </p:extLst>
          </p:nvPr>
        </p:nvGraphicFramePr>
        <p:xfrm>
          <a:off x="3148509" y="3848434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7932"/>
              </p:ext>
            </p:extLst>
          </p:nvPr>
        </p:nvGraphicFramePr>
        <p:xfrm>
          <a:off x="3148509" y="423896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4035"/>
              </p:ext>
            </p:extLst>
          </p:nvPr>
        </p:nvGraphicFramePr>
        <p:xfrm>
          <a:off x="3148509" y="459615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8285"/>
              </p:ext>
            </p:extLst>
          </p:nvPr>
        </p:nvGraphicFramePr>
        <p:xfrm>
          <a:off x="3148509" y="495334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62901"/>
              </p:ext>
            </p:extLst>
          </p:nvPr>
        </p:nvGraphicFramePr>
        <p:xfrm>
          <a:off x="3148509" y="238157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88372"/>
              </p:ext>
            </p:extLst>
          </p:nvPr>
        </p:nvGraphicFramePr>
        <p:xfrm>
          <a:off x="3148509" y="273876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73900"/>
              </p:ext>
            </p:extLst>
          </p:nvPr>
        </p:nvGraphicFramePr>
        <p:xfrm>
          <a:off x="714348" y="1988840"/>
          <a:ext cx="7429551" cy="3712210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Property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Between-Subjects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Within-Subjects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Cross-Over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Sample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size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balancing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6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Learning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1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Ordering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effects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Mortality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Motivation,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fatigue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Experiment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duration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Internal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External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validity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Factorial Designs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Latin Square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endParaRPr lang="de-DE" dirty="0" smtClean="0"/>
          </a:p>
          <a:p>
            <a:r>
              <a:rPr lang="de-DE" dirty="0" smtClean="0"/>
              <a:t>But different </a:t>
            </a:r>
            <a:r>
              <a:rPr lang="de-DE" dirty="0" err="1" smtClean="0"/>
              <a:t>task</a:t>
            </a:r>
            <a:r>
              <a:rPr lang="de-DE" dirty="0" smtClean="0"/>
              <a:t> in </a:t>
            </a:r>
            <a:r>
              <a:rPr lang="de-DE" dirty="0" err="1" smtClean="0"/>
              <a:t>sessions</a:t>
            </a:r>
            <a:r>
              <a:rPr lang="de-DE" dirty="0" smtClean="0"/>
              <a:t> -&gt; Task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en-US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857224" y="1643050"/>
          <a:ext cx="6429420" cy="2148205"/>
        </p:xfrm>
        <a:graphic>
          <a:graphicData uri="http://schemas.openxmlformats.org/drawingml/2006/table">
            <a:tbl>
              <a:tblPr/>
              <a:tblGrid>
                <a:gridCol w="13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annotations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colors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228598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Task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78631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Task 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Two-factorial, Between-subjects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experience, Intelligence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6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54142"/>
              </p:ext>
            </p:extLst>
          </p:nvPr>
        </p:nvGraphicFramePr>
        <p:xfrm>
          <a:off x="990600" y="2287588"/>
          <a:ext cx="3641725" cy="3825877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Variables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Two-factorial, </a:t>
            </a:r>
            <a:r>
              <a:rPr lang="en-US" dirty="0" smtClean="0"/>
              <a:t>Within-Subjects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785787" y="1916428"/>
          <a:ext cx="7715302" cy="3829052"/>
        </p:xfrm>
        <a:graphic>
          <a:graphicData uri="http://schemas.openxmlformats.org/drawingml/2006/table">
            <a:tbl>
              <a:tblPr/>
              <a:tblGrid>
                <a:gridCol w="242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Background </a:t>
                      </a: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color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novice</a:t>
                      </a:r>
                      <a:endParaRPr kumimoji="0" lang="de-DE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Textual</a:t>
                      </a: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892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500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714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1789896" y="357744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2639989" y="357506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1919291" y="2612230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928815" y="2974180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1845469" y="29003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843106" y="32599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2717025" y="2562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695576" y="29408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071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71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500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571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4214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Expert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4214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Expert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Multi-factorial Designs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designs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sufficient</a:t>
            </a:r>
            <a:endParaRPr lang="en-US" dirty="0" smtClean="0"/>
          </a:p>
          <a:p>
            <a:r>
              <a:rPr lang="en-US" dirty="0" smtClean="0"/>
              <a:t>4-factorial design (2x2x3x2)</a:t>
            </a:r>
          </a:p>
          <a:p>
            <a:r>
              <a:rPr lang="en-US" dirty="0" smtClean="0"/>
              <a:t>Higher-order interaction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928662" y="3929066"/>
          <a:ext cx="5214974" cy="2227326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7791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91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Prefer</a:t>
            </a:r>
            <a:r>
              <a:rPr lang="de-DE" dirty="0" smtClean="0"/>
              <a:t> a simple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design</a:t>
            </a:r>
          </a:p>
          <a:p>
            <a:r>
              <a:rPr lang="de-DE" dirty="0" err="1" smtClean="0"/>
              <a:t>Carefully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falsifiability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Research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kinds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r>
              <a:rPr lang="de-DE" dirty="0" smtClean="0"/>
              <a:t>Design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endParaRPr lang="de-DE" dirty="0" smtClean="0"/>
          </a:p>
          <a:p>
            <a:pPr lvl="1"/>
            <a:r>
              <a:rPr lang="de-DE" dirty="0" err="1" smtClean="0"/>
              <a:t>Operationalize</a:t>
            </a:r>
            <a:r>
              <a:rPr lang="de-DE" dirty="0" smtClean="0"/>
              <a:t> variables</a:t>
            </a:r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(at least 5)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63537" y="147622"/>
            <a:ext cx="1315565" cy="280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Objective</a:t>
            </a:r>
            <a:r>
              <a:rPr lang="de-DE" sz="1200" dirty="0" smtClean="0"/>
              <a:t> Definition</a:t>
            </a:r>
            <a:endParaRPr lang="de-DE" sz="12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062878" y="142852"/>
            <a:ext cx="56490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/>
              <a:t>Design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Conduct</a:t>
            </a:r>
            <a:endParaRPr lang="de-DE" sz="1200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Analysis</a:t>
            </a:r>
            <a:endParaRPr lang="de-DE" sz="1200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4" name="Straight Arrow Connector 11"/>
          <p:cNvCxnSpPr>
            <a:cxnSpLocks noChangeShapeType="1"/>
            <a:stCxn id="19" idx="3"/>
            <a:endCxn id="20" idx="1"/>
          </p:cNvCxnSpPr>
          <p:nvPr/>
        </p:nvCxnSpPr>
        <p:spPr bwMode="auto">
          <a:xfrm flipV="1">
            <a:off x="1679102" y="285728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2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2627784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1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1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Report</a:t>
            </a:r>
            <a:endParaRPr lang="de-DE" sz="1200" dirty="0"/>
          </a:p>
        </p:txBody>
      </p:sp>
      <p:cxnSp>
        <p:nvCxnSpPr>
          <p:cNvPr id="29" name="Straight Arrow Connector 15"/>
          <p:cNvCxnSpPr>
            <a:cxnSpLocks noChangeShapeType="1"/>
            <a:stCxn id="23" idx="3"/>
            <a:endCxn id="28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099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7" y="147622"/>
            <a:ext cx="1315565" cy="280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Objective</a:t>
            </a:r>
            <a:r>
              <a:rPr lang="de-DE" sz="1200" dirty="0" smtClean="0"/>
              <a:t> Definition</a:t>
            </a:r>
            <a:endParaRPr lang="de-DE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62878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err="1" smtClean="0"/>
              <a:t>Conduct</a:t>
            </a:r>
            <a:endParaRPr lang="de-DE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Analysis</a:t>
            </a:r>
            <a:endParaRPr lang="de-DE" sz="1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679102" y="285728"/>
            <a:ext cx="383776" cy="2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627784" y="285728"/>
            <a:ext cx="3725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dirty="0" smtClean="0"/>
              <a:t>Report</a:t>
            </a:r>
            <a:endParaRPr lang="de-DE" sz="1200" dirty="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Everything!</a:t>
            </a:r>
          </a:p>
          <a:p>
            <a:r>
              <a:rPr lang="en-US" dirty="0" smtClean="0"/>
              <a:t>Pilot studies:</a:t>
            </a:r>
          </a:p>
          <a:p>
            <a:pPr lvl="1"/>
            <a:r>
              <a:rPr lang="en-US" dirty="0" smtClean="0"/>
              <a:t>Test material and tools</a:t>
            </a:r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 smtClean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</a:t>
            </a:r>
          </a:p>
          <a:p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do </a:t>
            </a:r>
            <a:r>
              <a:rPr lang="de-DE" b="1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told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</a:t>
            </a:r>
          </a:p>
          <a:p>
            <a:r>
              <a:rPr lang="de-DE" dirty="0" smtClean="0"/>
              <a:t>Do a </a:t>
            </a:r>
            <a:r>
              <a:rPr lang="de-DE" dirty="0" err="1" smtClean="0"/>
              <a:t>warm-up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familiarze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Ethics</a:t>
            </a:r>
            <a:endParaRPr lang="de-D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teaching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medicine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anonymity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 smtClean="0"/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voluntarily</a:t>
            </a:r>
            <a:r>
              <a:rPr lang="de-DE" dirty="0" smtClean="0"/>
              <a:t> </a:t>
            </a:r>
            <a:r>
              <a:rPr lang="de-DE" dirty="0" err="1" smtClean="0"/>
              <a:t>invest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time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good research hypotheses</a:t>
            </a:r>
          </a:p>
          <a:p>
            <a:r>
              <a:rPr lang="en-US" dirty="0" smtClean="0"/>
              <a:t>Design an experiment with high internal validity and high external validity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in Java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debugged</a:t>
            </a:r>
            <a:endParaRPr lang="de-DE" dirty="0" smtClean="0"/>
          </a:p>
          <a:p>
            <a:pPr lvl="1"/>
            <a:r>
              <a:rPr lang="de-DE" dirty="0" smtClean="0"/>
              <a:t>Learning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easy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Haskell</a:t>
            </a:r>
            <a:endParaRPr lang="de-DE" dirty="0" smtClean="0"/>
          </a:p>
          <a:p>
            <a:pPr lvl="1"/>
            <a:r>
              <a:rPr lang="de-DE" dirty="0" err="1" smtClean="0"/>
              <a:t>Novice</a:t>
            </a:r>
            <a:r>
              <a:rPr lang="de-DE" dirty="0" smtClean="0"/>
              <a:t> </a:t>
            </a:r>
            <a:r>
              <a:rPr lang="de-DE" dirty="0" err="1" smtClean="0"/>
              <a:t>programmers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Hyptoheses</a:t>
            </a:r>
            <a:endParaRPr lang="de-DE" dirty="0" smtClean="0"/>
          </a:p>
          <a:p>
            <a:pPr lvl="1"/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operationilzation</a:t>
            </a:r>
            <a:endParaRPr lang="de-DE" dirty="0" smtClean="0"/>
          </a:p>
          <a:p>
            <a:pPr lvl="1"/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pPr lvl="1"/>
            <a:r>
              <a:rPr lang="de-DE" dirty="0" smtClean="0"/>
              <a:t>Experimental 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dirty="0" err="1" smtClean="0">
                <a:solidFill>
                  <a:prstClr val="black"/>
                </a:solidFill>
              </a:rPr>
              <a:t>Jutta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Markgraf</a:t>
            </a:r>
            <a:r>
              <a:rPr lang="en-US" sz="2000" dirty="0" smtClean="0">
                <a:solidFill>
                  <a:prstClr val="black"/>
                </a:solidFill>
              </a:rPr>
              <a:t>, Hans-Peter </a:t>
            </a:r>
            <a:r>
              <a:rPr lang="en-US" sz="2000" dirty="0" err="1" smtClean="0">
                <a:solidFill>
                  <a:prstClr val="black"/>
                </a:solidFill>
              </a:rPr>
              <a:t>Musahl</a:t>
            </a:r>
            <a:r>
              <a:rPr lang="en-US" sz="2000" dirty="0" smtClean="0">
                <a:solidFill>
                  <a:prstClr val="black"/>
                </a:solidFill>
              </a:rPr>
              <a:t>, Friedrich </a:t>
            </a:r>
            <a:r>
              <a:rPr lang="en-US" sz="2000" dirty="0" err="1" smtClean="0">
                <a:solidFill>
                  <a:prstClr val="black"/>
                </a:solidFill>
              </a:rPr>
              <a:t>Wilkening</a:t>
            </a:r>
            <a:r>
              <a:rPr lang="en-US" sz="2000" dirty="0" smtClean="0">
                <a:solidFill>
                  <a:prstClr val="black"/>
                </a:solidFill>
              </a:rPr>
              <a:t>, Karin </a:t>
            </a:r>
            <a:r>
              <a:rPr lang="en-US" sz="2000" dirty="0" err="1" smtClean="0">
                <a:solidFill>
                  <a:prstClr val="black"/>
                </a:solidFill>
              </a:rPr>
              <a:t>Wilkening</a:t>
            </a:r>
            <a:r>
              <a:rPr lang="en-US" sz="2000" dirty="0" smtClean="0">
                <a:solidFill>
                  <a:prstClr val="black"/>
                </a:solidFill>
              </a:rPr>
              <a:t>, and Viktor </a:t>
            </a:r>
            <a:r>
              <a:rPr lang="de-DE" sz="2000" dirty="0" err="1" smtClean="0">
                <a:solidFill>
                  <a:prstClr val="black"/>
                </a:solidFill>
              </a:rPr>
              <a:t>Sarris</a:t>
            </a:r>
            <a:r>
              <a:rPr lang="de-DE" sz="2000" dirty="0" smtClean="0">
                <a:solidFill>
                  <a:prstClr val="black"/>
                </a:solidFill>
              </a:rPr>
              <a:t>. </a:t>
            </a:r>
            <a:r>
              <a:rPr lang="de-DE" sz="2000" i="1" dirty="0" smtClean="0">
                <a:solidFill>
                  <a:prstClr val="black"/>
                </a:solidFill>
              </a:rPr>
              <a:t>Studieneinheit Versuchsplanung</a:t>
            </a:r>
            <a:r>
              <a:rPr lang="de-DE" sz="2000" dirty="0" smtClean="0">
                <a:solidFill>
                  <a:prstClr val="black"/>
                </a:solidFill>
              </a:rPr>
              <a:t>, 2001. FIM-Psychologie Modellversuch, </a:t>
            </a:r>
            <a:r>
              <a:rPr lang="de-DE" sz="2000" dirty="0" err="1" smtClean="0">
                <a:solidFill>
                  <a:prstClr val="black"/>
                </a:solidFill>
              </a:rPr>
              <a:t>Universitä</a:t>
            </a:r>
            <a:r>
              <a:rPr lang="en-US" sz="2000" dirty="0" smtClean="0">
                <a:solidFill>
                  <a:prstClr val="black"/>
                </a:solidFill>
              </a:rPr>
              <a:t>t Erlangen-</a:t>
            </a:r>
            <a:r>
              <a:rPr lang="en-US" sz="2000" dirty="0" err="1" smtClean="0">
                <a:solidFill>
                  <a:prstClr val="black"/>
                </a:solidFill>
              </a:rPr>
              <a:t>Nürnberg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000" dirty="0" smtClean="0"/>
              <a:t>Natalia </a:t>
            </a:r>
            <a:r>
              <a:rPr lang="en-US" sz="2000" dirty="0" err="1" smtClean="0"/>
              <a:t>Juristo</a:t>
            </a:r>
            <a:r>
              <a:rPr lang="en-US" sz="2000" dirty="0" smtClean="0"/>
              <a:t> and Ana Moreno. </a:t>
            </a:r>
            <a:r>
              <a:rPr lang="en-US" sz="2000" i="1" dirty="0" smtClean="0"/>
              <a:t>Basics of Software Engineering Experimentation</a:t>
            </a:r>
            <a:r>
              <a:rPr lang="en-US" sz="2000" dirty="0" smtClean="0"/>
              <a:t>. Kluwer, 2001.</a:t>
            </a:r>
          </a:p>
          <a:p>
            <a:r>
              <a:rPr lang="en-US" sz="2000" dirty="0" err="1"/>
              <a:t>Claes</a:t>
            </a:r>
            <a:r>
              <a:rPr lang="en-US" sz="2000" dirty="0"/>
              <a:t> Wohlin. Experimentation in Software </a:t>
            </a:r>
            <a:r>
              <a:rPr lang="en-US" sz="2000" dirty="0" smtClean="0"/>
              <a:t>Engineering. Springer, 2000.</a:t>
            </a:r>
          </a:p>
          <a:p>
            <a:r>
              <a:rPr lang="en-US" sz="2000" dirty="0" smtClean="0"/>
              <a:t>William </a:t>
            </a:r>
            <a:r>
              <a:rPr lang="en-US" sz="2000" dirty="0" err="1" smtClean="0"/>
              <a:t>Shadish</a:t>
            </a:r>
            <a:r>
              <a:rPr lang="en-US" sz="2000" dirty="0" smtClean="0"/>
              <a:t>, Thomas Cook, and Donald Campbell. </a:t>
            </a:r>
            <a:r>
              <a:rPr lang="en-US" sz="2000" i="1" dirty="0" smtClean="0"/>
              <a:t>Experimental and Quasi-Experimental Designs for Generalized Causal Inference</a:t>
            </a:r>
            <a:r>
              <a:rPr lang="en-US" sz="2000" dirty="0" smtClean="0"/>
              <a:t>. Houghton Mifflin Company, 2002.</a:t>
            </a:r>
          </a:p>
          <a:p>
            <a:r>
              <a:rPr lang="en-US" sz="2000" dirty="0" smtClean="0"/>
              <a:t>James Goodwin. </a:t>
            </a:r>
            <a:r>
              <a:rPr lang="en-US" sz="2000" i="1" dirty="0" smtClean="0"/>
              <a:t>Research in Psychology: Methods and Design</a:t>
            </a:r>
            <a:r>
              <a:rPr lang="en-US" sz="2000" dirty="0" smtClean="0"/>
              <a:t>. Wiley Publishing, Inc., 1999.</a:t>
            </a:r>
          </a:p>
          <a:p>
            <a:r>
              <a:rPr lang="en-US" sz="2000" dirty="0" smtClean="0"/>
              <a:t>Steve Easterbrook, Janice Singer, Margaret-Anne </a:t>
            </a:r>
            <a:r>
              <a:rPr lang="en-US" sz="2000" dirty="0" err="1" smtClean="0"/>
              <a:t>Storey</a:t>
            </a:r>
            <a:r>
              <a:rPr lang="en-US" sz="2000" dirty="0" smtClean="0"/>
              <a:t>, and Daniela Damian. </a:t>
            </a:r>
            <a:r>
              <a:rPr lang="en-US" sz="2000" i="1" dirty="0" smtClean="0"/>
              <a:t>Selecting Empirical Methods for Software Engineering Research</a:t>
            </a:r>
            <a:r>
              <a:rPr lang="en-US" sz="2000" dirty="0" smtClean="0"/>
              <a:t>. In Guide to Advanced Empirical Software Engineering, pages 285–311. Springer, 2008.</a:t>
            </a:r>
          </a:p>
          <a:p>
            <a:r>
              <a:rPr lang="en-US" sz="2000" dirty="0" smtClean="0"/>
              <a:t>Steve McConnell. </a:t>
            </a:r>
            <a:r>
              <a:rPr lang="en-US" sz="2000" i="1" dirty="0" smtClean="0"/>
              <a:t>What does 10x Mean?</a:t>
            </a:r>
            <a:r>
              <a:rPr lang="en-US" sz="2000" dirty="0" smtClean="0"/>
              <a:t> In Making Software, O'Reilly, 2010.</a:t>
            </a:r>
          </a:p>
          <a:p>
            <a:r>
              <a:rPr lang="en-US" sz="2000" dirty="0" smtClean="0"/>
              <a:t>Urban </a:t>
            </a:r>
            <a:r>
              <a:rPr lang="en-US" sz="2000" dirty="0" err="1" smtClean="0"/>
              <a:t>Wiesing</a:t>
            </a:r>
            <a:r>
              <a:rPr lang="en-US" sz="2000" i="1" dirty="0" smtClean="0"/>
              <a:t>. Die </a:t>
            </a:r>
            <a:r>
              <a:rPr lang="en-US" sz="2000" i="1" dirty="0" err="1" smtClean="0"/>
              <a:t>Ethik-Kommissionen</a:t>
            </a:r>
            <a:r>
              <a:rPr lang="en-US" sz="2000" i="1" dirty="0" smtClean="0"/>
              <a:t> – </a:t>
            </a:r>
            <a:r>
              <a:rPr lang="en-US" sz="2000" i="1" dirty="0" err="1" smtClean="0"/>
              <a:t>Neuere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Entwicklungen</a:t>
            </a:r>
            <a:r>
              <a:rPr lang="en-US" sz="2000" i="1" dirty="0" smtClean="0"/>
              <a:t> und </a:t>
            </a:r>
            <a:r>
              <a:rPr lang="en-US" sz="2000" i="1" dirty="0" err="1" smtClean="0"/>
              <a:t>Richtlinien</a:t>
            </a:r>
            <a:r>
              <a:rPr lang="en-US" sz="2000" dirty="0" smtClean="0"/>
              <a:t>. </a:t>
            </a:r>
            <a:r>
              <a:rPr lang="en-US" sz="2000" dirty="0" err="1" smtClean="0"/>
              <a:t>Deutscher</a:t>
            </a:r>
            <a:r>
              <a:rPr lang="en-US" sz="2000" dirty="0" smtClean="0"/>
              <a:t> </a:t>
            </a:r>
            <a:r>
              <a:rPr lang="en-US" sz="2000" dirty="0" err="1" smtClean="0"/>
              <a:t>Ärzte-Verlag</a:t>
            </a:r>
            <a:r>
              <a:rPr lang="en-US" sz="2000" dirty="0" smtClean="0"/>
              <a:t>, 2003.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Varied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experimenter</a:t>
            </a:r>
            <a:r>
              <a:rPr lang="de-DE" dirty="0" smtClean="0"/>
              <a:t> on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systematic</a:t>
            </a:r>
            <a:endParaRPr lang="de-DE" dirty="0" smtClean="0"/>
          </a:p>
          <a:p>
            <a:r>
              <a:rPr lang="de-DE" dirty="0" smtClean="0"/>
              <a:t>Also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r>
              <a:rPr lang="de-DE" dirty="0" smtClean="0"/>
              <a:t> (-variable)</a:t>
            </a:r>
          </a:p>
          <a:p>
            <a:r>
              <a:rPr lang="de-DE" dirty="0" err="1" smtClean="0"/>
              <a:t>Has</a:t>
            </a:r>
            <a:r>
              <a:rPr lang="de-DE" dirty="0" smtClean="0"/>
              <a:t> alternatives,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treatments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Programming language or paradigm</a:t>
            </a:r>
          </a:p>
          <a:p>
            <a:pPr lvl="1"/>
            <a:r>
              <a:rPr lang="de-DE" dirty="0" smtClean="0"/>
              <a:t>User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Productivity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1"/>
            <a:r>
              <a:rPr lang="de-DE" dirty="0" smtClean="0"/>
              <a:t>Bugs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lvl="1"/>
            <a:r>
              <a:rPr lang="de-DE" dirty="0" smtClean="0"/>
              <a:t>Operator </a:t>
            </a:r>
            <a:r>
              <a:rPr lang="de-DE" dirty="0" err="1" smtClean="0"/>
              <a:t>error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Not observable directly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Program comprehension</a:t>
            </a:r>
          </a:p>
          <a:p>
            <a:pPr lvl="1"/>
            <a:r>
              <a:rPr lang="de-DE" dirty="0" err="1" smtClean="0"/>
              <a:t>Intelligence</a:t>
            </a:r>
            <a:endParaRPr lang="en-US" dirty="0" smtClean="0"/>
          </a:p>
          <a:p>
            <a:pPr lvl="1"/>
            <a:r>
              <a:rPr lang="de-DE" dirty="0" smtClean="0"/>
              <a:t>Mental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Microsoft Office PowerPoint</Application>
  <PresentationFormat>Bildschirmpräsentation (4:3)</PresentationFormat>
  <Paragraphs>637</Paragraphs>
  <Slides>64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SimSun</vt:lpstr>
      <vt:lpstr>Arial</vt:lpstr>
      <vt:lpstr>Calibri</vt:lpstr>
      <vt:lpstr>Symbol</vt:lpstr>
      <vt:lpstr>Times New Roman</vt:lpstr>
      <vt:lpstr>Larissa-Design</vt:lpstr>
      <vt:lpstr>Controlled Experiments</vt:lpstr>
      <vt:lpstr>Overview</vt:lpstr>
      <vt:lpstr>Learning Goals</vt:lpstr>
      <vt:lpstr>Controlled Experiment: Definition</vt:lpstr>
      <vt:lpstr>Experimental Phases</vt:lpstr>
      <vt:lpstr>Variables</vt:lpstr>
      <vt:lpstr>Independent Variables</vt:lpstr>
      <vt:lpstr>Dependent Variable</vt:lpstr>
      <vt:lpstr>Latent Variables</vt:lpstr>
      <vt:lpstr>Operationalization</vt:lpstr>
      <vt:lpstr>Task</vt:lpstr>
      <vt:lpstr>Hypotheses</vt:lpstr>
      <vt:lpstr>Hypotheses</vt:lpstr>
      <vt:lpstr>How can we do better?</vt:lpstr>
      <vt:lpstr>Why do we need Hypotheses?</vt:lpstr>
      <vt:lpstr>Task</vt:lpstr>
      <vt:lpstr>Design</vt:lpstr>
      <vt:lpstr>Validity</vt:lpstr>
      <vt:lpstr>Internal Validity</vt:lpstr>
      <vt:lpstr>External Validity</vt:lpstr>
      <vt:lpstr>Homework Assignment</vt:lpstr>
      <vt:lpstr>Threats to Validity</vt:lpstr>
      <vt:lpstr>Task</vt:lpstr>
      <vt:lpstr>Confounding Factors</vt:lpstr>
      <vt:lpstr>Randomization</vt:lpstr>
      <vt:lpstr>Matching/parallelization/balancing</vt:lpstr>
      <vt:lpstr>Matching/parallelization/balancing</vt:lpstr>
      <vt:lpstr>Define confounding factors as independent variable</vt:lpstr>
      <vt:lpstr>Doing the Math…</vt:lpstr>
      <vt:lpstr>Keep confounding factor constant</vt:lpstr>
      <vt:lpstr>Analyze afterwards</vt:lpstr>
      <vt:lpstr>Recommendation</vt:lpstr>
      <vt:lpstr>Relation between Internal and External Validity</vt:lpstr>
      <vt:lpstr>Quality Criteria of Empirical Studies</vt:lpstr>
      <vt:lpstr>Quality Criteria of Empirical Studies</vt:lpstr>
      <vt:lpstr>Example</vt:lpstr>
      <vt:lpstr>Weitere Validitätsarten</vt:lpstr>
      <vt:lpstr>Experimental Designs</vt:lpstr>
      <vt:lpstr>Designs</vt:lpstr>
      <vt:lpstr>Why Experimental Designs?</vt:lpstr>
      <vt:lpstr>How to Select a Design</vt:lpstr>
      <vt:lpstr>One-Factorial</vt:lpstr>
      <vt:lpstr>Between-Subjects</vt:lpstr>
      <vt:lpstr>Issues</vt:lpstr>
      <vt:lpstr>Within-Subjects</vt:lpstr>
      <vt:lpstr>Issues</vt:lpstr>
      <vt:lpstr>Crossover</vt:lpstr>
      <vt:lpstr>Issues</vt:lpstr>
      <vt:lpstr>Benefits</vt:lpstr>
      <vt:lpstr>Comparison</vt:lpstr>
      <vt:lpstr>Multi Factorial Designs</vt:lpstr>
      <vt:lpstr>Latin Square</vt:lpstr>
      <vt:lpstr>Two-factorial, Between-subjects</vt:lpstr>
      <vt:lpstr>Two-factorial, Within-Subjects</vt:lpstr>
      <vt:lpstr>Main- and Interaction Effects</vt:lpstr>
      <vt:lpstr>Multi-factorial Designs</vt:lpstr>
      <vt:lpstr>Selecting a Design</vt:lpstr>
      <vt:lpstr>Homework assignments</vt:lpstr>
      <vt:lpstr>Conduct</vt:lpstr>
      <vt:lpstr>What Can Go Wrong?</vt:lpstr>
      <vt:lpstr>Ethics</vt:lpstr>
      <vt:lpstr>Learning Goals</vt:lpstr>
      <vt:lpstr>Task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Kontrollierte Experimente</dc:title>
  <cp:lastModifiedBy>Janet</cp:lastModifiedBy>
  <cp:revision>855</cp:revision>
  <dcterms:modified xsi:type="dcterms:W3CDTF">2017-12-11T09:18:27Z</dcterms:modified>
</cp:coreProperties>
</file>