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315" r:id="rId3"/>
    <p:sldId id="314" r:id="rId4"/>
    <p:sldId id="317" r:id="rId5"/>
    <p:sldId id="257" r:id="rId6"/>
    <p:sldId id="323" r:id="rId7"/>
    <p:sldId id="319" r:id="rId8"/>
    <p:sldId id="324" r:id="rId9"/>
    <p:sldId id="355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56" r:id="rId25"/>
    <p:sldId id="339" r:id="rId26"/>
    <p:sldId id="340" r:id="rId27"/>
    <p:sldId id="341" r:id="rId28"/>
    <p:sldId id="342" r:id="rId29"/>
    <p:sldId id="343" r:id="rId30"/>
    <p:sldId id="344" r:id="rId31"/>
    <p:sldId id="273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78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264" r:id="rId50"/>
    <p:sldId id="266" r:id="rId51"/>
    <p:sldId id="269" r:id="rId52"/>
    <p:sldId id="373" r:id="rId53"/>
    <p:sldId id="267" r:id="rId54"/>
    <p:sldId id="268" r:id="rId55"/>
    <p:sldId id="270" r:id="rId56"/>
    <p:sldId id="320" r:id="rId57"/>
    <p:sldId id="271" r:id="rId58"/>
    <p:sldId id="272" r:id="rId59"/>
    <p:sldId id="303" r:id="rId60"/>
    <p:sldId id="374" r:id="rId61"/>
    <p:sldId id="375" r:id="rId62"/>
    <p:sldId id="376" r:id="rId63"/>
    <p:sldId id="377" r:id="rId64"/>
    <p:sldId id="274" r:id="rId65"/>
    <p:sldId id="321" r:id="rId66"/>
    <p:sldId id="277" r:id="rId67"/>
    <p:sldId id="279" r:id="rId68"/>
    <p:sldId id="278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287" r:id="rId77"/>
    <p:sldId id="289" r:id="rId78"/>
    <p:sldId id="379" r:id="rId79"/>
    <p:sldId id="380" r:id="rId80"/>
    <p:sldId id="290" r:id="rId81"/>
    <p:sldId id="308" r:id="rId82"/>
    <p:sldId id="291" r:id="rId83"/>
    <p:sldId id="310" r:id="rId84"/>
    <p:sldId id="292" r:id="rId85"/>
    <p:sldId id="309" r:id="rId86"/>
    <p:sldId id="293" r:id="rId87"/>
    <p:sldId id="294" r:id="rId88"/>
    <p:sldId id="311" r:id="rId89"/>
    <p:sldId id="295" r:id="rId90"/>
    <p:sldId id="312" r:id="rId91"/>
    <p:sldId id="296" r:id="rId92"/>
    <p:sldId id="297" r:id="rId93"/>
    <p:sldId id="313" r:id="rId94"/>
    <p:sldId id="298" r:id="rId95"/>
    <p:sldId id="299" r:id="rId96"/>
    <p:sldId id="300" r:id="rId97"/>
    <p:sldId id="301" r:id="rId98"/>
    <p:sldId id="381" r:id="rId99"/>
    <p:sldId id="382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  <p:sldId id="392" r:id="rId110"/>
    <p:sldId id="393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394" r:id="rId119"/>
    <p:sldId id="395" r:id="rId120"/>
    <p:sldId id="396" r:id="rId121"/>
    <p:sldId id="397" r:id="rId122"/>
    <p:sldId id="398" r:id="rId1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7827" autoAdjust="0"/>
  </p:normalViewPr>
  <p:slideViewPr>
    <p:cSldViewPr>
      <p:cViewPr varScale="1">
        <p:scale>
          <a:sx n="57" d="100"/>
          <a:sy n="57" d="100"/>
        </p:scale>
        <p:origin x="868" y="44"/>
      </p:cViewPr>
      <p:guideLst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86F0-9E9E-4080-9D43-D194CBFA39C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F50E-0695-48A5-9EF4-084ABD94E6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887F-5EC8-4B8C-959B-9E68EA0585CE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7C2A-0750-4EF6-91FA-B51C82CE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13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Augenscheinvalidität</a:t>
            </a:r>
            <a:r>
              <a:rPr lang="en-US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onvergente</a:t>
            </a:r>
            <a:r>
              <a:rPr lang="en-US" dirty="0" smtClean="0"/>
              <a:t>/ </a:t>
            </a:r>
            <a:r>
              <a:rPr lang="en-US" dirty="0" err="1" smtClean="0"/>
              <a:t>diskriminante</a:t>
            </a:r>
            <a:r>
              <a:rPr lang="en-US" dirty="0" smtClean="0"/>
              <a:t> </a:t>
            </a:r>
            <a:r>
              <a:rPr lang="en-US" dirty="0" err="1" smtClean="0"/>
              <a:t>Validität</a:t>
            </a:r>
            <a:r>
              <a:rPr lang="en-US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Kriteriumsvalidität</a:t>
            </a:r>
            <a:r>
              <a:rPr lang="en-US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Inhaltsvalidität</a:t>
            </a:r>
            <a:r>
              <a:rPr lang="en-US" dirty="0" smtClean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62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6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37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4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02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61638" y="285728"/>
            <a:ext cx="82296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10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60" r:id="rId7"/>
    <p:sldLayoutId id="2147483661" r:id="rId8"/>
    <p:sldLayoutId id="2147483664" r:id="rId9"/>
    <p:sldLayoutId id="2147483662" r:id="rId10"/>
    <p:sldLayoutId id="2147483663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rtutorialseries.blogspot.de/" TargetMode="Externa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publications/proceedings-template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1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2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5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8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9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0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0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1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2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3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4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5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2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77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that is in the middle</a:t>
            </a:r>
          </a:p>
          <a:p>
            <a:r>
              <a:rPr lang="en-US" dirty="0" smtClean="0"/>
              <a:t>Robust against outliers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number of measurements:</a:t>
            </a:r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Use one of the two middle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1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Writing a 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 smtClean="0"/>
              <a:t>:</a:t>
            </a:r>
          </a:p>
          <a:p>
            <a:pPr lvl="1"/>
            <a:r>
              <a:rPr lang="de-DE" i="1" dirty="0"/>
              <a:t>Reporting Experiments in Software Engineering</a:t>
            </a:r>
            <a:r>
              <a:rPr lang="de-DE" dirty="0"/>
              <a:t>. Andreas </a:t>
            </a:r>
            <a:r>
              <a:rPr lang="de-DE" dirty="0" err="1"/>
              <a:t>Jedlitschka</a:t>
            </a:r>
            <a:r>
              <a:rPr lang="de-DE" dirty="0"/>
              <a:t>, Marcus </a:t>
            </a:r>
            <a:r>
              <a:rPr lang="de-DE" dirty="0" err="1"/>
              <a:t>Ciolkowski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Dietmar Pfahl. In </a:t>
            </a:r>
            <a:r>
              <a:rPr lang="en-US" dirty="0"/>
              <a:t>Shull, F., Singer, J., and </a:t>
            </a:r>
            <a:r>
              <a:rPr lang="en-US" dirty="0" err="1"/>
              <a:t>Sjøberg</a:t>
            </a:r>
            <a:r>
              <a:rPr lang="en-US" dirty="0"/>
              <a:t>, D.I. </a:t>
            </a:r>
            <a:r>
              <a:rPr lang="en-US" dirty="0" smtClean="0"/>
              <a:t>(</a:t>
            </a:r>
            <a:r>
              <a:rPr lang="en-US" dirty="0" err="1" smtClean="0"/>
              <a:t>Edtrs</a:t>
            </a:r>
            <a:r>
              <a:rPr lang="en-US" dirty="0" smtClean="0"/>
              <a:t>.): </a:t>
            </a:r>
            <a:r>
              <a:rPr lang="en-US" dirty="0"/>
              <a:t>Advanced Topics in Empirical Software Engineering, Springer, 2007.</a:t>
            </a:r>
            <a:endParaRPr lang="de-DE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knowledge</a:t>
            </a:r>
            <a:r>
              <a:rPr lang="de-DE" dirty="0" smtClean="0"/>
              <a:t> on </a:t>
            </a:r>
            <a:r>
              <a:rPr lang="de-DE" dirty="0" err="1" smtClean="0"/>
              <a:t>area</a:t>
            </a:r>
            <a:r>
              <a:rPr lang="de-DE" dirty="0" smtClean="0"/>
              <a:t>, e.g., type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r>
              <a:rPr lang="de-DE" dirty="0" smtClean="0"/>
              <a:t>, </a:t>
            </a:r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heuristics</a:t>
            </a:r>
            <a:endParaRPr lang="de-DE" dirty="0" smtClean="0"/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scientist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know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Independent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operationalization</a:t>
            </a:r>
            <a:endParaRPr lang="de-DE" dirty="0" smtClean="0"/>
          </a:p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counfounding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smtClean="0"/>
              <a:t>Tools</a:t>
            </a:r>
          </a:p>
          <a:p>
            <a:r>
              <a:rPr lang="de-DE" dirty="0" err="1" smtClean="0"/>
              <a:t>Questionnaires</a:t>
            </a:r>
            <a:endParaRPr lang="de-DE" dirty="0" smtClean="0"/>
          </a:p>
          <a:p>
            <a:r>
              <a:rPr lang="de-DE" dirty="0" err="1" smtClean="0"/>
              <a:t>Justification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do </a:t>
            </a:r>
            <a:r>
              <a:rPr lang="de-DE" dirty="0" err="1" smtClean="0"/>
              <a:t>this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characteristical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? -&gt;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, e.g., </a:t>
            </a:r>
            <a:r>
              <a:rPr lang="de-DE" dirty="0" err="1" smtClean="0"/>
              <a:t>age</a:t>
            </a:r>
            <a:r>
              <a:rPr lang="de-DE" dirty="0" smtClean="0"/>
              <a:t>,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, </a:t>
            </a:r>
            <a:r>
              <a:rPr lang="de-DE" dirty="0" err="1" smtClean="0"/>
              <a:t>gender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experimental design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Procedure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smtClean="0"/>
              <a:t>Was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/warm </a:t>
            </a:r>
            <a:r>
              <a:rPr lang="de-DE" dirty="0" err="1" smtClean="0"/>
              <a:t>up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deviations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or Arithmetic Mean?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Median, if:</a:t>
            </a:r>
          </a:p>
          <a:p>
            <a:pPr lvl="1"/>
            <a:r>
              <a:rPr lang="en-US" dirty="0" smtClean="0"/>
              <a:t>Ordinal Data*</a:t>
            </a:r>
          </a:p>
          <a:p>
            <a:pPr lvl="1"/>
            <a:r>
              <a:rPr lang="en-US" dirty="0" smtClean="0"/>
              <a:t>Few measurement values</a:t>
            </a:r>
          </a:p>
          <a:p>
            <a:pPr lvl="1"/>
            <a:r>
              <a:rPr lang="en-US" dirty="0" smtClean="0"/>
              <a:t>Non-normal distribution</a:t>
            </a:r>
          </a:p>
          <a:p>
            <a:pPr lvl="1"/>
            <a:r>
              <a:rPr lang="en-US" dirty="0" smtClean="0"/>
              <a:t>Outliers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*Scale types</a:t>
            </a:r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Gender)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Ranking)</a:t>
            </a:r>
          </a:p>
          <a:p>
            <a:pPr lvl="1"/>
            <a:r>
              <a:rPr lang="en-US" dirty="0" smtClean="0"/>
              <a:t>Metric (</a:t>
            </a:r>
            <a:r>
              <a:rPr lang="en-US" dirty="0" err="1" smtClean="0"/>
              <a:t>z.B</a:t>
            </a:r>
            <a:r>
              <a:rPr lang="en-US" dirty="0" smtClean="0"/>
              <a:t>. Temperature, </a:t>
            </a:r>
            <a:r>
              <a:rPr lang="en-US" dirty="0"/>
              <a:t>r</a:t>
            </a:r>
            <a:r>
              <a:rPr lang="en-US" dirty="0" smtClean="0"/>
              <a:t>esponse time)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8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 smtClean="0"/>
          </a:p>
          <a:p>
            <a:pPr lvl="1"/>
            <a:r>
              <a:rPr lang="de-DE" dirty="0" err="1" smtClean="0"/>
              <a:t>Describing</a:t>
            </a:r>
            <a:endParaRPr lang="de-DE" dirty="0" smtClean="0"/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,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, box </a:t>
            </a:r>
            <a:r>
              <a:rPr lang="de-DE" dirty="0" err="1" smtClean="0"/>
              <a:t>plots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-Way ANOVA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http://rtutorialseries.blogspot.de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/>
              <a:t>One</a:t>
            </a:r>
            <a:r>
              <a:rPr lang="de-DE" dirty="0"/>
              <a:t>-Way Omnibus </a:t>
            </a:r>
            <a:r>
              <a:rPr lang="de-DE" dirty="0" smtClean="0"/>
              <a:t>ANOVA: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111</a:t>
            </a:fld>
            <a:endParaRPr lang="de-DE"/>
          </a:p>
        </p:txBody>
      </p:sp>
      <p:pic>
        <p:nvPicPr>
          <p:cNvPr id="3074" name="Picture 2" descr="http://1.bp.blogspot.com/-MIDkFLREMd8/T8FKCrH627I/AAAAAAAAA3A/jQ182dAZAck/s1600/20101011_anova_oneWay_omnibu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3921"/>
            <a:ext cx="655272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Two</a:t>
            </a:r>
            <a:r>
              <a:rPr lang="de-DE" dirty="0" smtClean="0"/>
              <a:t>-Way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-Way </a:t>
            </a:r>
            <a:r>
              <a:rPr lang="de-DE" dirty="0"/>
              <a:t>Omnibus ANOVA:</a:t>
            </a:r>
          </a:p>
          <a:p>
            <a:pPr lvl="1"/>
            <a:r>
              <a:rPr lang="de-DE" dirty="0" err="1"/>
              <a:t>anova</a:t>
            </a:r>
            <a:r>
              <a:rPr lang="de-DE" dirty="0"/>
              <a:t>(</a:t>
            </a:r>
            <a:r>
              <a:rPr lang="de-DE" dirty="0" err="1"/>
              <a:t>lm</a:t>
            </a:r>
            <a:r>
              <a:rPr lang="de-DE" dirty="0"/>
              <a:t>(Values ~ Group * Gender, </a:t>
            </a:r>
            <a:r>
              <a:rPr lang="de-DE" dirty="0" err="1"/>
              <a:t>dataTwoWay</a:t>
            </a:r>
            <a:r>
              <a:rPr lang="de-DE" dirty="0"/>
              <a:t>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112</a:t>
            </a:fld>
            <a:endParaRPr lang="de-DE"/>
          </a:p>
        </p:txBody>
      </p:sp>
      <p:pic>
        <p:nvPicPr>
          <p:cNvPr id="4098" name="Picture 2" descr="20110117_anova_twoWay_omnibus_2.png (441×1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54216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t-Test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113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5896081" cy="272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14538"/>
            <a:ext cx="2844777" cy="1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4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smtClean="0"/>
              <a:t>Mann-Whitney-U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114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6768752" cy="15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Chi^2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http://ww2.coastal.edu/kingw/statistics/R-tutorials/independ.html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115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69976"/>
            <a:ext cx="7360974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116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9539"/>
            <a:ext cx="6657189" cy="25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117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74215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77" y="1951906"/>
            <a:ext cx="3533571" cy="28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1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de-DE" dirty="0" smtClean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emerge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Come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24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Differences</a:t>
            </a:r>
            <a:r>
              <a:rPr lang="de-DE" dirty="0" smtClean="0"/>
              <a:t>/</a:t>
            </a:r>
            <a:r>
              <a:rPr lang="de-DE" dirty="0" err="1" smtClean="0"/>
              <a:t>similarities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 at </a:t>
            </a:r>
            <a:r>
              <a:rPr lang="de-DE" dirty="0" err="1" smtClean="0"/>
              <a:t>the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overview</a:t>
            </a:r>
          </a:p>
          <a:p>
            <a:r>
              <a:rPr lang="en-US" dirty="0" smtClean="0"/>
              <a:t>Estimate distribution and outliers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4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Threats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threatens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Distinction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internal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 smtClean="0"/>
          </a:p>
          <a:p>
            <a:r>
              <a:rPr lang="de-DE" dirty="0" err="1" smtClean="0"/>
              <a:t>Often</a:t>
            </a:r>
            <a:r>
              <a:rPr lang="de-DE" dirty="0" smtClean="0"/>
              <a:t> also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stastical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Style </a:t>
            </a:r>
            <a:r>
              <a:rPr lang="de-DE" dirty="0" err="1" smtClean="0"/>
              <a:t>guide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www.acm.org/publications/proceedings-template</a:t>
            </a:r>
            <a:endParaRPr lang="en-US" u="sng" dirty="0" smtClean="0"/>
          </a:p>
          <a:p>
            <a:r>
              <a:rPr lang="de-DE" dirty="0" smtClean="0"/>
              <a:t>Max</a:t>
            </a:r>
            <a:r>
              <a:rPr lang="de-DE" dirty="0"/>
              <a:t>. 10 </a:t>
            </a:r>
            <a:r>
              <a:rPr lang="de-DE" dirty="0" err="1" smtClean="0"/>
              <a:t>pages</a:t>
            </a:r>
            <a:r>
              <a:rPr lang="de-DE" dirty="0" smtClean="0"/>
              <a:t> (</a:t>
            </a:r>
            <a:r>
              <a:rPr lang="de-DE" dirty="0" err="1" smtClean="0"/>
              <a:t>recommendation</a:t>
            </a:r>
            <a:r>
              <a:rPr lang="de-DE" dirty="0" smtClean="0"/>
              <a:t>: at least </a:t>
            </a:r>
            <a:r>
              <a:rPr lang="de-DE" dirty="0"/>
              <a:t>6) 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/>
          </a:p>
          <a:p>
            <a:r>
              <a:rPr lang="de-DE" dirty="0" smtClean="0"/>
              <a:t>Background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necessary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Revisit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dirty="0" smtClean="0"/>
              <a:t>Frequency of values in defined buckets</a:t>
            </a:r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 smtClean="0"/>
              <a:t>rtNum</a:t>
            </a:r>
            <a:r>
              <a:rPr lang="en-US" sz="2400" dirty="0" smtClean="0"/>
              <a:t> &lt;-</a:t>
            </a:r>
            <a:r>
              <a:rPr lang="en-US" sz="2400" dirty="0" err="1" smtClean="0"/>
              <a:t>as.numeric</a:t>
            </a:r>
            <a:r>
              <a:rPr lang="en-US" sz="2400" dirty="0" smtClean="0"/>
              <a:t>(</a:t>
            </a:r>
            <a:r>
              <a:rPr lang="en-US" sz="2400" dirty="0" err="1" smtClean="0"/>
              <a:t>unlist</a:t>
            </a:r>
            <a:r>
              <a:rPr lang="en-US" sz="2400" dirty="0" smtClean="0"/>
              <a:t>(</a:t>
            </a:r>
            <a:r>
              <a:rPr lang="en-US" sz="2400" dirty="0" err="1" smtClean="0"/>
              <a:t>rt</a:t>
            </a:r>
            <a:r>
              <a:rPr lang="en-US" sz="2400" dirty="0" smtClean="0"/>
              <a:t>))</a:t>
            </a:r>
          </a:p>
          <a:p>
            <a:pPr marL="4130675" lvl="1" indent="-277813" defTabSz="739775"/>
            <a:r>
              <a:rPr lang="en-US" sz="2400" dirty="0" err="1" smtClean="0"/>
              <a:t>hist</a:t>
            </a:r>
            <a:r>
              <a:rPr lang="en-US" sz="2400" dirty="0" smtClean="0"/>
              <a:t>(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Boxplot shows</a:t>
            </a:r>
          </a:p>
          <a:p>
            <a:pPr lvl="1"/>
            <a:r>
              <a:rPr lang="en-US" dirty="0" smtClean="0"/>
              <a:t>Median as thick line</a:t>
            </a:r>
          </a:p>
          <a:p>
            <a:pPr lvl="1"/>
            <a:r>
              <a:rPr lang="en-US" dirty="0" smtClean="0"/>
              <a:t>Quartiles as Box </a:t>
            </a:r>
            <a:r>
              <a:rPr lang="de-DE" dirty="0" smtClean="0"/>
              <a:t>(50%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box)</a:t>
            </a:r>
          </a:p>
          <a:p>
            <a:pPr lvl="1"/>
            <a:r>
              <a:rPr lang="en-US" dirty="0" smtClean="0"/>
              <a:t>Whiskers (25% of lowest and 25% of highest values)</a:t>
            </a:r>
          </a:p>
          <a:p>
            <a:pPr lvl="1"/>
            <a:r>
              <a:rPr lang="en-US" dirty="0" smtClean="0"/>
              <a:t>(Outliers as dots)</a:t>
            </a:r>
          </a:p>
          <a:p>
            <a:r>
              <a:rPr lang="en-US" dirty="0" smtClean="0"/>
              <a:t>Gives a hint about the distribution</a:t>
            </a:r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25302" y="3051761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Like </a:t>
            </a:r>
            <a:r>
              <a:rPr lang="de-DE" dirty="0" err="1" smtClean="0"/>
              <a:t>boxplots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additionally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sz="2000" dirty="0" err="1" smtClean="0"/>
              <a:t>install.packages</a:t>
            </a:r>
            <a:r>
              <a:rPr lang="en-US" sz="2000" dirty="0"/>
              <a:t>("</a:t>
            </a:r>
            <a:r>
              <a:rPr lang="en-US" sz="2000" dirty="0" err="1"/>
              <a:t>vioplot</a:t>
            </a:r>
            <a:r>
              <a:rPr lang="en-US" sz="2000" dirty="0"/>
              <a:t>")</a:t>
            </a:r>
          </a:p>
          <a:p>
            <a:pPr lvl="1"/>
            <a:r>
              <a:rPr lang="en-US" sz="2000" dirty="0"/>
              <a:t>library(</a:t>
            </a:r>
            <a:r>
              <a:rPr lang="en-US" sz="2000" dirty="0" err="1"/>
              <a:t>vioplot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vioplot</a:t>
            </a:r>
            <a:r>
              <a:rPr lang="en-US" sz="2000" dirty="0" smtClean="0"/>
              <a:t>(</a:t>
            </a:r>
            <a:r>
              <a:rPr lang="en-US" sz="2000" dirty="0" err="1" smtClean="0"/>
              <a:t>rtNum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12182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08402" y="3368065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 = </a:t>
            </a:r>
            <a:r>
              <a:rPr lang="el-GR" dirty="0" smtClean="0"/>
              <a:t>τ</a:t>
            </a:r>
            <a:r>
              <a:rPr lang="de-DE" dirty="0" smtClean="0"/>
              <a:t> + </a:t>
            </a:r>
            <a:r>
              <a:rPr lang="el-GR" dirty="0" smtClean="0"/>
              <a:t>ε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y: Observed value</a:t>
            </a:r>
          </a:p>
          <a:p>
            <a:r>
              <a:rPr lang="el-GR" dirty="0" smtClean="0"/>
              <a:t>τ</a:t>
            </a:r>
            <a:r>
              <a:rPr lang="en-US" dirty="0" smtClean="0"/>
              <a:t>: True value</a:t>
            </a:r>
          </a:p>
          <a:p>
            <a:r>
              <a:rPr lang="el-GR" dirty="0" smtClean="0"/>
              <a:t>ε</a:t>
            </a:r>
            <a:r>
              <a:rPr lang="en-US" dirty="0" smtClean="0"/>
              <a:t>: Error</a:t>
            </a:r>
          </a:p>
          <a:p>
            <a:endParaRPr lang="en-US" dirty="0" smtClean="0"/>
          </a:p>
          <a:p>
            <a:r>
              <a:rPr lang="en-US" dirty="0" smtClean="0"/>
              <a:t>Population: </a:t>
            </a:r>
            <a:r>
              <a:rPr lang="en-US" dirty="0" err="1" smtClean="0"/>
              <a:t>greek</a:t>
            </a:r>
            <a:r>
              <a:rPr lang="en-US" dirty="0" smtClean="0"/>
              <a:t> letters</a:t>
            </a:r>
          </a:p>
          <a:p>
            <a:r>
              <a:rPr lang="en-US" dirty="0" smtClean="0"/>
              <a:t>Sample: </a:t>
            </a:r>
            <a:r>
              <a:rPr lang="en-US" dirty="0" err="1" smtClean="0"/>
              <a:t>german</a:t>
            </a:r>
            <a:r>
              <a:rPr lang="en-US" dirty="0" smtClean="0"/>
              <a:t> letters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True mean: 10</a:t>
            </a:r>
          </a:p>
          <a:p>
            <a:endParaRPr lang="de-DE" dirty="0" smtClean="0"/>
          </a:p>
          <a:p>
            <a:r>
              <a:rPr lang="de-DE" dirty="0" smtClean="0"/>
              <a:t>1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9 (50%) </a:t>
            </a:r>
            <a:r>
              <a:rPr lang="de-DE" dirty="0" err="1" smtClean="0"/>
              <a:t>and</a:t>
            </a:r>
            <a:r>
              <a:rPr lang="de-DE" dirty="0" smtClean="0"/>
              <a:t> 11 (50%)</a:t>
            </a:r>
          </a:p>
          <a:p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8 (25%), 10 (50%), 12 (25%)</a:t>
            </a:r>
          </a:p>
          <a:p>
            <a:endParaRPr lang="de-DE" dirty="0" smtClean="0"/>
          </a:p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Measurement: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285860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85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Falsifiability</a:t>
            </a:r>
            <a:endParaRPr lang="de-DE" dirty="0" smtClean="0"/>
          </a:p>
          <a:p>
            <a:r>
              <a:rPr lang="de-DE" dirty="0" err="1" smtClean="0"/>
              <a:t>Validity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6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: 45,55</a:t>
            </a:r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96910" y="1035537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2832100" y="3621088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2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8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621088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141273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7000892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Bildquelle CC BY 2.5 Mwtoews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587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21,55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: 45,55</a:t>
            </a:r>
          </a:p>
          <a:p>
            <a:endParaRPr lang="de-DE" dirty="0"/>
          </a:p>
          <a:p>
            <a:r>
              <a:rPr lang="de-DE" dirty="0" smtClean="0"/>
              <a:t>24 –&gt; 45,55 (34 %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45,55 –&gt; 67,1 (34%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0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for Standard Deviation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outlier</a:t>
            </a:r>
          </a:p>
          <a:p>
            <a:r>
              <a:rPr lang="en-US" dirty="0" smtClean="0"/>
              <a:t>Define giftedness</a:t>
            </a:r>
          </a:p>
          <a:p>
            <a:r>
              <a:rPr lang="en-US" dirty="0" smtClean="0"/>
              <a:t>Announce the discovery of the Higgs-Boson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Variance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: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Mittelwert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baseline="0" dirty="0" smtClean="0"/>
              <a:t>z:</a:t>
            </a:r>
            <a:r>
              <a:rPr lang="de-DE" sz="3200" dirty="0" smtClean="0"/>
              <a:t> x-Wert der Standardnormalverteilung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err="1" smtClean="0"/>
              <a:t>alpha</a:t>
            </a:r>
            <a:r>
              <a:rPr lang="de-DE" sz="3200" dirty="0" smtClean="0"/>
              <a:t>: 1-Wert des Konfidenzintervall (z.B. 95%)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s: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Standardaweichung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n: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Anzahl der Messungen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547664" y="1752600"/>
          <a:ext cx="527140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94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5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52600"/>
                        <a:ext cx="527140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971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95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2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smtClean="0"/>
              <a:t>Bedeutung</a:t>
            </a:r>
          </a:p>
          <a:p>
            <a:pPr marL="400050"/>
            <a:r>
              <a:rPr lang="en-US" sz="3600" smtClean="0"/>
              <a:t>Vertrauensintervall</a:t>
            </a:r>
          </a:p>
          <a:p>
            <a:pPr marL="400050"/>
            <a:r>
              <a:rPr lang="en-US" sz="3600" smtClean="0"/>
              <a:t>Wahrer Mittelwert liegt in 95% im Intervall</a:t>
            </a:r>
          </a:p>
          <a:p>
            <a:pPr marL="400050"/>
            <a:r>
              <a:rPr lang="en-US" sz="3600" smtClean="0"/>
              <a:t>Technischer: </a:t>
            </a:r>
            <a:r>
              <a:rPr lang="de-DE" sz="3600" smtClean="0"/>
              <a:t>Bei grosser Anzahl von Wiederholungen des Experiments liegt in 95% der Fälle der wahre Mittelwert in dem jeweils berechneten Konfidenzintervall</a:t>
            </a:r>
            <a:endParaRPr lang="en-US" sz="3600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242888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47925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2786050" y="5143512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000232" y="5500702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Precision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Dispersion around mean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feil nach links und rechts 7"/>
          <p:cNvSpPr/>
          <p:nvPr/>
        </p:nvSpPr>
        <p:spPr>
          <a:xfrm>
            <a:off x="3857620" y="2428074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285984" y="1571612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Accuracy: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Deviation of observed mean from true mean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3106727" y="3678239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821348" y="1643050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Important when measuring response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749340" y="542926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Cause of measurement errors is unclear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vs. Systematic Errors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: Errors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epxeriment</a:t>
            </a:r>
            <a:r>
              <a:rPr lang="de-DE" dirty="0" smtClean="0"/>
              <a:t>/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CPU </a:t>
            </a:r>
            <a:r>
              <a:rPr lang="de-DE" dirty="0" err="1" smtClean="0"/>
              <a:t>speed</a:t>
            </a:r>
            <a:r>
              <a:rPr lang="de-DE" dirty="0" smtClean="0"/>
              <a:t>: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different </a:t>
            </a:r>
            <a:r>
              <a:rPr lang="de-DE" dirty="0" err="1" smtClean="0"/>
              <a:t>tempertatures</a:t>
            </a:r>
            <a:endParaRPr lang="de-DE" dirty="0" smtClean="0"/>
          </a:p>
          <a:p>
            <a:pPr lvl="1"/>
            <a:r>
              <a:rPr lang="de-DE" dirty="0" smtClean="0"/>
              <a:t>State not </a:t>
            </a:r>
            <a:r>
              <a:rPr lang="de-DE" dirty="0" err="1" smtClean="0"/>
              <a:t>resetted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variance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measurements</a:t>
            </a:r>
            <a:endParaRPr lang="de-DE" dirty="0" smtClean="0"/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excluded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design,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accuracy</a:t>
            </a:r>
          </a:p>
          <a:p>
            <a:r>
              <a:rPr lang="en-US" dirty="0" smtClean="0"/>
              <a:t>Random errors:</a:t>
            </a:r>
          </a:p>
          <a:p>
            <a:pPr lvl="1"/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0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Hypotheses?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guidance</a:t>
            </a:r>
            <a:endParaRPr lang="en-US" dirty="0" smtClean="0"/>
          </a:p>
          <a:p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en-US" i="1" dirty="0" smtClean="0"/>
              <a:t>Fishing for Results</a:t>
            </a:r>
          </a:p>
          <a:p>
            <a:r>
              <a:rPr lang="de-DE" dirty="0" err="1" smtClean="0"/>
              <a:t>Combines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  <a:p>
            <a:pPr lvl="1"/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pPr lvl="1"/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r>
              <a:rPr lang="de-DE" dirty="0" err="1" smtClean="0"/>
              <a:t>Falsifiability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disprove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 evaluate whether an observed result appeared rather randomly or not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Expected</a:t>
            </a:r>
            <a:r>
              <a:rPr lang="de-DE" dirty="0" smtClean="0"/>
              <a:t> Value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Theoretical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describing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expectation</a:t>
                </a:r>
                <a:endParaRPr lang="de-DE" dirty="0" smtClean="0"/>
              </a:p>
              <a:p>
                <a:r>
                  <a:rPr lang="de-DE" dirty="0" smtClean="0"/>
                  <a:t>E.g.,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discrete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values</a:t>
                </a:r>
                <a:r>
                  <a:rPr lang="de-DE" dirty="0" smtClean="0"/>
                  <a:t>:</a:t>
                </a:r>
              </a:p>
              <a:p>
                <a:r>
                  <a:rPr lang="de-DE" dirty="0" err="1" smtClean="0"/>
                  <a:t>Throwing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dice</a:t>
                </a:r>
                <a:r>
                  <a:rPr lang="de-DE" dirty="0" smtClean="0"/>
                  <a:t> (D6):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∗1+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∗2+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∗3+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∗4+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∗5+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</a:rPr>
                      <m:t>∗6=3,5</m:t>
                    </m:r>
                  </m:oMath>
                </a14:m>
                <a:endParaRPr lang="de-DE" sz="2000" b="0" dirty="0" smtClean="0"/>
              </a:p>
              <a:p>
                <a:endParaRPr lang="de-DE" dirty="0" smtClean="0"/>
              </a:p>
              <a:p>
                <a:r>
                  <a:rPr lang="de-DE" dirty="0" err="1" smtClean="0"/>
                  <a:t>Arithmetic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observed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292080" y="2204864"/>
          <a:ext cx="258762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7" name="Formel" r:id="rId7" imgW="1091880" imgH="431640" progId="Equation.3">
                  <p:embed/>
                </p:oleObj>
              </mc:Choice>
              <mc:Fallback>
                <p:oleObj name="Formel" r:id="rId7" imgW="1091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204864"/>
                        <a:ext cx="2587625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Student (William </a:t>
            </a:r>
            <a:r>
              <a:rPr lang="de-DE" dirty="0" err="1" smtClean="0"/>
              <a:t>Sealy</a:t>
            </a:r>
            <a:r>
              <a:rPr lang="de-DE" dirty="0" smtClean="0"/>
              <a:t> </a:t>
            </a:r>
            <a:r>
              <a:rPr lang="de-DE" dirty="0" err="1" smtClean="0"/>
              <a:t>Gosset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Comparision</a:t>
            </a:r>
            <a:r>
              <a:rPr lang="en-US" dirty="0" smtClean="0"/>
              <a:t> of two measurements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28814"/>
              </p:ext>
            </p:extLst>
          </p:nvPr>
        </p:nvGraphicFramePr>
        <p:xfrm>
          <a:off x="928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 hypothesis (H</a:t>
                      </a:r>
                      <a:r>
                        <a:rPr lang="en-US" b="1" baseline="-25000" dirty="0" smtClean="0"/>
                        <a:t>0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Alternative</a:t>
                      </a:r>
                      <a:r>
                        <a:rPr lang="en-US" b="1" baseline="0" dirty="0" smtClean="0"/>
                        <a:t> hypothesis</a:t>
                      </a:r>
                      <a:r>
                        <a:rPr lang="en-US" b="1" dirty="0" smtClean="0"/>
                        <a:t> (H</a:t>
                      </a:r>
                      <a:r>
                        <a:rPr lang="en-US" b="1" baseline="-25000" dirty="0" smtClean="0"/>
                        <a:t>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Statistical </a:t>
                      </a:r>
                      <a:r>
                        <a:rPr lang="de-DE" dirty="0" err="1" smtClean="0"/>
                        <a:t>hypotheses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Measurements</a:t>
                      </a:r>
                      <a:r>
                        <a:rPr lang="de-DE" baseline="0" dirty="0" smtClean="0"/>
                        <a:t> do not </a:t>
                      </a:r>
                      <a:r>
                        <a:rPr lang="de-DE" baseline="0" dirty="0" err="1" smtClean="0"/>
                        <a:t>differ</a:t>
                      </a:r>
                      <a:r>
                        <a:rPr lang="de-DE" baseline="0" dirty="0" smtClean="0"/>
                        <a:t>, i.e., </a:t>
                      </a:r>
                      <a:r>
                        <a:rPr lang="de-DE" baseline="0" dirty="0" err="1" smtClean="0"/>
                        <a:t>they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from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same </a:t>
                      </a:r>
                      <a:r>
                        <a:rPr lang="de-DE" baseline="0" dirty="0" err="1" smtClean="0"/>
                        <a:t>population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of both measurements</a:t>
                      </a:r>
                      <a:r>
                        <a:rPr lang="en-US" baseline="0" dirty="0" smtClean="0"/>
                        <a:t> are from different populations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Formal: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928794" y="5396259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6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396259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572132" y="5396259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27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396259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7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-&gt;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endParaRPr lang="en-US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0.001</a:t>
            </a:r>
          </a:p>
          <a:p>
            <a:pPr lvl="1"/>
            <a:r>
              <a:rPr lang="de-DE" dirty="0" smtClean="0"/>
              <a:t>0.01</a:t>
            </a:r>
          </a:p>
          <a:p>
            <a:pPr lvl="1"/>
            <a:r>
              <a:rPr lang="de-DE" dirty="0" smtClean="0"/>
              <a:t>0.05</a:t>
            </a:r>
          </a:p>
          <a:p>
            <a:pPr lvl="1"/>
            <a:r>
              <a:rPr lang="de-DE" dirty="0" smtClean="0"/>
              <a:t>0.10</a:t>
            </a:r>
          </a:p>
          <a:p>
            <a:pPr indent="17463">
              <a:buNone/>
            </a:pPr>
            <a:r>
              <a:rPr lang="de-DE" dirty="0" smtClean="0"/>
              <a:t>null </a:t>
            </a:r>
            <a:r>
              <a:rPr lang="de-DE" dirty="0" err="1" smtClean="0"/>
              <a:t>hypothesis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en-US" dirty="0"/>
              <a:t> </a:t>
            </a:r>
            <a:r>
              <a:rPr lang="en-US" dirty="0" smtClean="0"/>
              <a:t>must be defined in advance!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143108" y="3068960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ery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very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 significant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significant</a:t>
            </a:r>
          </a:p>
          <a:p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typical</a:t>
            </a:r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significance</a:t>
            </a:r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level</a:t>
            </a:r>
            <a:endParaRPr lang="de-DE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exploraty</a:t>
            </a:r>
            <a:r>
              <a:rPr lang="de-DE" sz="2600" dirty="0" smtClean="0">
                <a:solidFill>
                  <a:schemeClr val="bg1">
                    <a:lumMod val="50000"/>
                  </a:schemeClr>
                </a:solidFill>
              </a:rPr>
              <a:t>/initial </a:t>
            </a:r>
            <a:r>
              <a:rPr lang="de-DE" sz="2600" dirty="0" err="1" smtClean="0">
                <a:solidFill>
                  <a:schemeClr val="bg1">
                    <a:lumMod val="50000"/>
                  </a:schemeClr>
                </a:solidFill>
              </a:rPr>
              <a:t>studies</a:t>
            </a:r>
            <a:endParaRPr lang="en-US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T-Test: </a:t>
            </a:r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alternative </a:t>
            </a:r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 (</a:t>
            </a:r>
            <a:r>
              <a:rPr lang="de-DE" dirty="0" err="1" smtClean="0"/>
              <a:t>thus</a:t>
            </a:r>
            <a:r>
              <a:rPr lang="de-DE" dirty="0" smtClean="0"/>
              <a:t>,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Writing a </a:t>
            </a:r>
            <a:r>
              <a:rPr lang="de-DE" dirty="0" err="1" smtClean="0"/>
              <a:t>report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Reject</a:t>
            </a:r>
            <a:r>
              <a:rPr lang="de-DE" dirty="0" smtClean="0"/>
              <a:t>/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reject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lvl="1"/>
            <a:r>
              <a:rPr lang="de-DE" dirty="0" smtClean="0"/>
              <a:t>Never: </a:t>
            </a:r>
            <a:r>
              <a:rPr lang="de-DE" dirty="0" err="1" smtClean="0"/>
              <a:t>Confirmation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null </a:t>
            </a:r>
            <a:r>
              <a:rPr lang="de-DE" dirty="0" err="1" smtClean="0"/>
              <a:t>or</a:t>
            </a:r>
            <a:r>
              <a:rPr lang="de-DE" dirty="0" smtClean="0"/>
              <a:t> alternative </a:t>
            </a:r>
            <a:r>
              <a:rPr lang="de-DE" dirty="0" err="1" smtClean="0"/>
              <a:t>hypothesis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6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Hand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643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50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1492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51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429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Datensatz (rt.csv):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 = 1.522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 </a:t>
            </a:r>
            <a:r>
              <a:rPr lang="de-DE" dirty="0" err="1" smtClean="0"/>
              <a:t>by</a:t>
            </a:r>
            <a:r>
              <a:rPr lang="de-DE" dirty="0" smtClean="0"/>
              <a:t> Hand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df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t-Test: n</a:t>
            </a:r>
            <a:r>
              <a:rPr lang="de-DE" baseline="-25000" dirty="0" smtClean="0"/>
              <a:t>1</a:t>
            </a:r>
            <a:r>
              <a:rPr lang="de-DE" dirty="0" smtClean="0"/>
              <a:t> + n</a:t>
            </a:r>
            <a:r>
              <a:rPr lang="de-DE" baseline="-25000" dirty="0" smtClean="0"/>
              <a:t>2 </a:t>
            </a:r>
            <a:r>
              <a:rPr lang="de-DE" baseline="30000" dirty="0" smtClean="0"/>
              <a:t>_</a:t>
            </a:r>
            <a:r>
              <a:rPr lang="de-DE" dirty="0" smtClean="0"/>
              <a:t> 2 (in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11)</a:t>
            </a:r>
            <a:endParaRPr lang="de-DE" baseline="-25000" dirty="0" smtClean="0"/>
          </a:p>
          <a:p>
            <a:r>
              <a:rPr lang="de-DE" dirty="0" smtClean="0"/>
              <a:t>Table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distribution</a:t>
            </a:r>
            <a:r>
              <a:rPr lang="de-DE" dirty="0" smtClean="0"/>
              <a:t> (e.g.,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dirty="0" smtClean="0"/>
              <a:t> = 1.522)</a:t>
            </a:r>
            <a:endParaRPr lang="en-US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baseline="-25000" dirty="0" smtClean="0"/>
              <a:t>    </a:t>
            </a:r>
            <a:r>
              <a:rPr lang="de-DE" dirty="0" smtClean="0"/>
              <a:t>&gt;                      ?</a:t>
            </a:r>
            <a:r>
              <a:rPr lang="de-DE" baseline="30000" dirty="0" smtClean="0"/>
              <a:t> 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, so not </a:t>
            </a:r>
            <a:r>
              <a:rPr lang="de-DE" dirty="0" err="1" smtClean="0"/>
              <a:t>significant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214415" y="3214686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4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3214686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292"/>
              </p:ext>
            </p:extLst>
          </p:nvPr>
        </p:nvGraphicFramePr>
        <p:xfrm>
          <a:off x="2770186" y="4797152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5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6" y="4797152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7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One-tailed</a:t>
            </a:r>
            <a:r>
              <a:rPr lang="de-DE" dirty="0" smtClean="0"/>
              <a:t> vs. </a:t>
            </a:r>
            <a:r>
              <a:rPr lang="de-DE" dirty="0" err="1" smtClean="0"/>
              <a:t>Two-tailed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Two-tailed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(e.g.,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UIs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half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en-US" dirty="0" smtClean="0"/>
              <a:t>:</a:t>
            </a:r>
          </a:p>
          <a:p>
            <a:pPr lvl="1"/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in half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411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8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79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(rt1, rt2)</a:t>
            </a:r>
          </a:p>
          <a:p>
            <a:r>
              <a:rPr lang="de-DE" dirty="0" smtClean="0"/>
              <a:t>Output:</a:t>
            </a:r>
            <a:endParaRPr lang="en-US" dirty="0" smtClean="0"/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t = 1.5222, </a:t>
            </a:r>
            <a:r>
              <a:rPr lang="en-US" sz="1400" dirty="0" err="1" smtClean="0">
                <a:latin typeface="Consolas" pitchFamily="49" charset="0"/>
              </a:rPr>
              <a:t>df</a:t>
            </a:r>
            <a:r>
              <a:rPr lang="en-US" sz="1400" dirty="0" smtClean="0">
                <a:latin typeface="Consolas" pitchFamily="49" charset="0"/>
              </a:rPr>
              <a:t> = 10.566, p-value = 0.1573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dirty="0" smtClean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dirty="0" smtClean="0"/>
              <a:t>p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nul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</a:t>
            </a:r>
          </a:p>
          <a:p>
            <a:pPr marL="361950"/>
            <a:r>
              <a:rPr lang="de-DE" dirty="0" err="1" smtClean="0"/>
              <a:t>If</a:t>
            </a:r>
            <a:r>
              <a:rPr lang="de-DE" dirty="0" smtClean="0"/>
              <a:t> p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rejected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0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23335"/>
              </p:ext>
            </p:extLst>
          </p:nvPr>
        </p:nvGraphicFramePr>
        <p:xfrm>
          <a:off x="457200" y="1600200"/>
          <a:ext cx="8230852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4636198" y="2949248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787778" y="3979993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Kinds of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validty</a:t>
            </a:r>
            <a:endParaRPr lang="de-DE" dirty="0" smtClean="0"/>
          </a:p>
          <a:p>
            <a:pPr lvl="1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endParaRPr lang="en-US" dirty="0"/>
          </a:p>
          <a:p>
            <a:r>
              <a:rPr lang="en-US" dirty="0" smtClean="0"/>
              <a:t>Statistical Conclusion Validity</a:t>
            </a:r>
          </a:p>
          <a:p>
            <a:pPr lvl="1"/>
            <a:r>
              <a:rPr lang="en-US" dirty="0" smtClean="0"/>
              <a:t>Describes how suitable the statistical methods are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95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Variants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test for independent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must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E.g., random assignment of participants to one or the other sample</a:t>
            </a:r>
          </a:p>
          <a:p>
            <a:r>
              <a:rPr lang="en-US" dirty="0"/>
              <a:t>T test for </a:t>
            </a:r>
            <a:r>
              <a:rPr lang="en-US" dirty="0" smtClean="0"/>
              <a:t>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pPr lvl="1"/>
            <a:r>
              <a:rPr lang="de-DE" dirty="0" smtClean="0"/>
              <a:t>E.g., in a </a:t>
            </a:r>
            <a:r>
              <a:rPr lang="de-DE" dirty="0" err="1" smtClean="0"/>
              <a:t>within-subjects</a:t>
            </a:r>
            <a:r>
              <a:rPr lang="de-DE" dirty="0" smtClean="0"/>
              <a:t> design,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spouses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samples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</a:t>
            </a:r>
            <a:r>
              <a:rPr lang="en-US" dirty="0" err="1" smtClean="0"/>
              <a:t>Prerequisits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en-US" dirty="0" smtClean="0"/>
              <a:t>e.g., </a:t>
            </a:r>
            <a:r>
              <a:rPr lang="en-US" dirty="0"/>
              <a:t>Shapiro-Wilk)</a:t>
            </a:r>
            <a:endParaRPr lang="de-DE" dirty="0" smtClean="0"/>
          </a:p>
          <a:p>
            <a:r>
              <a:rPr lang="de-DE" dirty="0" err="1" smtClean="0"/>
              <a:t>Or</a:t>
            </a:r>
            <a:r>
              <a:rPr lang="de-DE" dirty="0" smtClean="0"/>
              <a:t>: sample </a:t>
            </a:r>
            <a:r>
              <a:rPr lang="de-DE" dirty="0" err="1" smtClean="0"/>
              <a:t>size</a:t>
            </a:r>
            <a:r>
              <a:rPr lang="de-DE" dirty="0" smtClean="0"/>
              <a:t> &gt;= 30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504692"/>
              </p:ext>
            </p:extLst>
          </p:nvPr>
        </p:nvGraphicFramePr>
        <p:xfrm>
          <a:off x="1330325" y="3929063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2" name="Formel" r:id="rId3" imgW="1612800" imgH="393480" progId="Equation.3">
                  <p:embed/>
                </p:oleObj>
              </mc:Choice>
              <mc:Fallback>
                <p:oleObj name="Formel" r:id="rId3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929063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285852" y="5000635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3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000635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Compares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15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vaules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Throwing</a:t>
            </a:r>
            <a:r>
              <a:rPr lang="de-DE" dirty="0" smtClean="0"/>
              <a:t> a </a:t>
            </a:r>
            <a:r>
              <a:rPr lang="de-DE" dirty="0" err="1" smtClean="0"/>
              <a:t>dice</a:t>
            </a:r>
            <a:r>
              <a:rPr lang="de-DE" dirty="0" smtClean="0"/>
              <a:t> at a bar (20 </a:t>
            </a:r>
            <a:r>
              <a:rPr lang="de-DE" dirty="0" err="1" smtClean="0"/>
              <a:t>times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/>
          </p:nvPr>
        </p:nvGraphicFramePr>
        <p:xfrm>
          <a:off x="1763688" y="3429000"/>
          <a:ext cx="4234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Not 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Expected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Observed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539552" y="4908451"/>
          <a:ext cx="30988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4" name="Formel" r:id="rId3" imgW="1307880" imgH="469800" progId="Equation.3">
                  <p:embed/>
                </p:oleObj>
              </mc:Choice>
              <mc:Fallback>
                <p:oleObj name="Formel" r:id="rId3" imgW="1307880" imgH="4698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908451"/>
                        <a:ext cx="3098800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3995936" y="4940300"/>
          <a:ext cx="4845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5" name="Formel" r:id="rId5" imgW="2044440" imgH="444240" progId="Equation.3">
                  <p:embed/>
                </p:oleObj>
              </mc:Choice>
              <mc:Fallback>
                <p:oleObj name="Formel" r:id="rId5" imgW="2044440" imgH="4442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940300"/>
                        <a:ext cx="48450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3813480" y="4101517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813480" y="3778240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3,33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16,66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3.84 &lt; 3.99;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two-tailed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915816" y="2060848"/>
          <a:ext cx="2528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9" name="Formel" r:id="rId3" imgW="1066680" imgH="228600" progId="Equation.3">
                  <p:embed/>
                </p:oleObj>
              </mc:Choice>
              <mc:Fallback>
                <p:oleObj name="Formel" r:id="rId3" imgW="106668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060848"/>
                        <a:ext cx="25288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3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44849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 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</a:t>
                      </a:r>
                      <a:r>
                        <a:rPr lang="de-DE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457200" y="3645024"/>
            <a:ext cx="8363272" cy="168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err="1" smtClean="0"/>
              <a:t>Calculate</a:t>
            </a:r>
            <a:r>
              <a:rPr lang="de-DE" sz="3200" dirty="0" smtClean="0"/>
              <a:t> </a:t>
            </a:r>
            <a:r>
              <a:rPr lang="de-DE" sz="3200" dirty="0" err="1" smtClean="0"/>
              <a:t>expected</a:t>
            </a:r>
            <a:r>
              <a:rPr lang="de-DE" sz="3200" dirty="0" smtClean="0"/>
              <a:t> </a:t>
            </a:r>
            <a:r>
              <a:rPr lang="de-DE" sz="3200" dirty="0" err="1" smtClean="0"/>
              <a:t>frequencies</a:t>
            </a:r>
            <a:r>
              <a:rPr lang="de-DE" sz="3200" dirty="0" smtClean="0"/>
              <a:t> (</a:t>
            </a:r>
            <a:r>
              <a:rPr lang="de-DE" sz="3200" dirty="0" err="1" smtClean="0"/>
              <a:t>Sum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row</a:t>
            </a:r>
            <a:r>
              <a:rPr lang="de-DE" sz="3200" dirty="0" smtClean="0"/>
              <a:t>*</a:t>
            </a:r>
            <a:r>
              <a:rPr lang="de-DE" sz="3200" dirty="0" err="1" smtClean="0"/>
              <a:t>Sum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column</a:t>
            </a:r>
            <a:r>
              <a:rPr lang="de-DE" sz="3200" dirty="0" smtClean="0"/>
              <a:t>/Overall </a:t>
            </a:r>
            <a:r>
              <a:rPr lang="de-DE" sz="3200" dirty="0" err="1" smtClean="0"/>
              <a:t>sum</a:t>
            </a:r>
            <a:r>
              <a:rPr lang="de-DE" sz="3200" dirty="0" smtClean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dirty="0" smtClean="0"/>
              <a:t>2.22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Degrees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freedom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(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rows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)*(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columns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755576" y="2817520"/>
          <a:ext cx="410445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  38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4860032" y="1952248"/>
          <a:ext cx="792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83768" y="2060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483768" y="24208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320154" y="2060848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320154" y="2420888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355976" y="2060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355976" y="24208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96547" y="2276872"/>
          <a:ext cx="329593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2" name="Formel" r:id="rId3" imgW="1549080" imgH="507960" progId="Equation.3">
                  <p:embed/>
                </p:oleObj>
              </mc:Choice>
              <mc:Fallback>
                <p:oleObj name="Formel" r:id="rId3" imgW="1549080" imgH="50796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547" y="2276872"/>
                        <a:ext cx="329593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871538" y="5445125"/>
          <a:ext cx="258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63" name="Formel" r:id="rId5" imgW="1091880" imgH="228600" progId="Equation.3">
                  <p:embed/>
                </p:oleObj>
              </mc:Choice>
              <mc:Fallback>
                <p:oleObj name="Formel" r:id="rId5" imgW="109188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445125"/>
                        <a:ext cx="2587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with</a:t>
            </a:r>
            <a:r>
              <a:rPr lang="de-DE" dirty="0" smtClean="0">
                <a:sym typeface="Symbol"/>
              </a:rPr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freqs</a:t>
            </a:r>
            <a:r>
              <a:rPr lang="de-DE" dirty="0" smtClean="0"/>
              <a:t> &lt;- </a:t>
            </a:r>
            <a:r>
              <a:rPr lang="de-DE" dirty="0" err="1" smtClean="0"/>
              <a:t>matrix</a:t>
            </a:r>
            <a:r>
              <a:rPr lang="de-DE" dirty="0" smtClean="0"/>
              <a:t>(c(6,3,18,15,16,22),</a:t>
            </a:r>
            <a:r>
              <a:rPr lang="de-DE" dirty="0" err="1" smtClean="0"/>
              <a:t>nrow</a:t>
            </a:r>
            <a:r>
              <a:rPr lang="de-DE" dirty="0" smtClean="0"/>
              <a:t>=2)</a:t>
            </a:r>
          </a:p>
          <a:p>
            <a:r>
              <a:rPr lang="de-DE" dirty="0" err="1" smtClean="0"/>
              <a:t>chisq.test</a:t>
            </a:r>
            <a:r>
              <a:rPr lang="de-DE" dirty="0" smtClean="0"/>
              <a:t>(</a:t>
            </a:r>
            <a:r>
              <a:rPr lang="de-DE" dirty="0" err="1" smtClean="0"/>
              <a:t>freqs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- </a:t>
            </a:r>
            <a:r>
              <a:rPr lang="de-DE" dirty="0" err="1" smtClean="0">
                <a:sym typeface="Symbol"/>
              </a:rPr>
              <a:t>Prerequisits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&gt; 5 (</a:t>
            </a:r>
            <a:r>
              <a:rPr lang="de-DE" dirty="0" err="1" smtClean="0"/>
              <a:t>Fisher‘s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</a:t>
            </a:r>
            <a:r>
              <a:rPr lang="de-DE" dirty="0" err="1" smtClean="0"/>
              <a:t>otherwise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Nominal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4675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causality</a:t>
            </a:r>
            <a:endParaRPr lang="de-DE" dirty="0" smtClean="0"/>
          </a:p>
          <a:p>
            <a:r>
              <a:rPr lang="de-DE" dirty="0" smtClean="0"/>
              <a:t>Values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-1 &lt;= r &lt;=+1</a:t>
            </a:r>
          </a:p>
          <a:p>
            <a:r>
              <a:rPr lang="de-DE" dirty="0" smtClean="0"/>
              <a:t> r : 0.0-0.1: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0.1-0.3: </a:t>
            </a:r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0.3-0.5: median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&gt;0.5: strong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899592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187624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899592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187624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899592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187624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899592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187624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standard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statistical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tests</a:t>
            </a:r>
            <a:endParaRPr lang="de-DE" dirty="0" smtClean="0">
              <a:sym typeface="Symbol"/>
            </a:endParaRPr>
          </a:p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correlations</a:t>
            </a:r>
            <a:endParaRPr lang="de-DE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44216"/>
            <a:ext cx="748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01" y="3933056"/>
            <a:ext cx="5486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H0: r = 0</a:t>
            </a:r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0s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Small, but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Correlations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 </a:t>
            </a:r>
            <a:r>
              <a:rPr lang="de-DE" dirty="0" err="1" smtClean="0"/>
              <a:t>test</a:t>
            </a:r>
            <a:r>
              <a:rPr lang="de-DE" dirty="0" smtClean="0"/>
              <a:t>: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643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16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1492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17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Pearson‘s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Metric-Metric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899592" y="2903797"/>
          <a:ext cx="4637194" cy="153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0" name="Formel" r:id="rId3" imgW="1574640" imgH="520560" progId="Equation.3">
                  <p:embed/>
                </p:oleObj>
              </mc:Choice>
              <mc:Fallback>
                <p:oleObj name="Formel" r:id="rId3" imgW="157464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03797"/>
                        <a:ext cx="4637194" cy="1533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Spearman -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Rank </a:t>
            </a:r>
            <a:r>
              <a:rPr lang="de-DE" dirty="0" err="1" smtClean="0"/>
              <a:t>korrelation</a:t>
            </a:r>
            <a:endParaRPr lang="de-DE" dirty="0" smtClean="0"/>
          </a:p>
          <a:p>
            <a:r>
              <a:rPr lang="de-DE" dirty="0" err="1" smtClean="0"/>
              <a:t>Ordinal-ordinal</a:t>
            </a:r>
            <a:r>
              <a:rPr lang="de-DE" dirty="0" smtClean="0"/>
              <a:t>, </a:t>
            </a:r>
            <a:r>
              <a:rPr lang="de-DE" dirty="0" err="1" smtClean="0"/>
              <a:t>ordinal-metric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d: </a:t>
            </a: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ranks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endParaRPr lang="de-DE" dirty="0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554163" y="2940050"/>
          <a:ext cx="33274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4" name="Formel" r:id="rId3" imgW="1130040" imgH="495000" progId="Equation.3">
                  <p:embed/>
                </p:oleObj>
              </mc:Choice>
              <mc:Fallback>
                <p:oleObj name="Formel" r:id="rId3" imgW="113004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940050"/>
                        <a:ext cx="3327400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Contingency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Nominal-nominal</a:t>
            </a:r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99592" y="2286000"/>
          <a:ext cx="1985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8" name="Formel" r:id="rId3" imgW="838080" imgH="482400" progId="Equation.3">
                  <p:embed/>
                </p:oleObj>
              </mc:Choice>
              <mc:Fallback>
                <p:oleObj name="Formel" r:id="rId3" imgW="83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86000"/>
                        <a:ext cx="19859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orrelation</a:t>
            </a:r>
            <a:r>
              <a:rPr lang="de-DE" dirty="0" smtClean="0"/>
              <a:t> != </a:t>
            </a:r>
            <a:r>
              <a:rPr lang="de-DE" dirty="0" err="1" smtClean="0"/>
              <a:t>Causality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58957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Vorhersage einer Variablen basierend auf </a:t>
            </a:r>
            <a:r>
              <a:rPr lang="de-DE" dirty="0" err="1" smtClean="0"/>
              <a:t>Prädiktorvariable</a:t>
            </a:r>
            <a:endParaRPr lang="de-DE" dirty="0" smtClean="0"/>
          </a:p>
          <a:p>
            <a:r>
              <a:rPr lang="de-DE" dirty="0" smtClean="0"/>
              <a:t>Geradengleichung:</a:t>
            </a:r>
          </a:p>
          <a:p>
            <a:pPr lvl="2"/>
            <a:r>
              <a:rPr lang="de-DE" dirty="0" smtClean="0"/>
              <a:t>y=b*x + a</a:t>
            </a:r>
          </a:p>
          <a:p>
            <a:r>
              <a:rPr lang="de-DE" dirty="0" smtClean="0"/>
              <a:t>Quadrierte Abweichung der Punkte von der Geraden soll minimal sein</a:t>
            </a:r>
          </a:p>
          <a:p>
            <a:r>
              <a:rPr lang="de-DE" dirty="0" smtClean="0"/>
              <a:t>R: </a:t>
            </a:r>
            <a:r>
              <a:rPr lang="de-DE" dirty="0" err="1" smtClean="0"/>
              <a:t>lm</a:t>
            </a:r>
            <a:r>
              <a:rPr lang="de-DE" dirty="0" smtClean="0"/>
              <a:t>(</a:t>
            </a:r>
            <a:r>
              <a:rPr lang="de-DE" dirty="0" err="1" smtClean="0"/>
              <a:t>x~y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275260"/>
            <a:ext cx="3703117" cy="369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Zusammenhang Korrelation und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 erweckt den Anschein von Kausalität</a:t>
            </a:r>
          </a:p>
          <a:p>
            <a:endParaRPr lang="de-DE" dirty="0" smtClean="0"/>
          </a:p>
          <a:p>
            <a:r>
              <a:rPr lang="de-DE" dirty="0" smtClean="0"/>
              <a:t>Aber auch statistisch nicht gegeben, sondern muss aus Versuchsdesign hervorgehen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94367"/>
              </p:ext>
            </p:extLst>
          </p:nvPr>
        </p:nvGraphicFramePr>
        <p:xfrm>
          <a:off x="2771800" y="1988840"/>
          <a:ext cx="1444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2" name="Formel" r:id="rId3" imgW="609480" imgH="444240" progId="Equation.3">
                  <p:embed/>
                </p:oleObj>
              </mc:Choice>
              <mc:Fallback>
                <p:oleObj name="Formel" r:id="rId3" imgW="6094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88840"/>
                        <a:ext cx="14446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925053"/>
              </p:ext>
            </p:extLst>
          </p:nvPr>
        </p:nvGraphicFramePr>
        <p:xfrm>
          <a:off x="457200" y="1600200"/>
          <a:ext cx="8230852" cy="349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 smtClean="0">
                        <a:solidFill>
                          <a:sysClr val="windowText" lastClr="000000"/>
                        </a:solidFill>
                        <a:sym typeface="Symbol"/>
                      </a:endParaRP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Type-2s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 smtClean="0">
                        <a:solidFill>
                          <a:sysClr val="windowText" lastClr="000000"/>
                        </a:solidFill>
                        <a:sym typeface="Symbol"/>
                      </a:endParaRP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4636198" y="2949248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787778" y="3979993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8" y="2080772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Human--Technology</a:t>
            </a:r>
            <a:endParaRPr lang="en-US" dirty="0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Qualitative---Quantitative</a:t>
            </a:r>
            <a:endParaRPr lang="en-US" dirty="0"/>
          </a:p>
        </p:txBody>
      </p:sp>
      <p:sp>
        <p:nvSpPr>
          <p:cNvPr id="11" name="Wolke 10"/>
          <p:cNvSpPr/>
          <p:nvPr/>
        </p:nvSpPr>
        <p:spPr>
          <a:xfrm>
            <a:off x="1357289" y="2071678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Controlled experiments with human participants</a:t>
            </a:r>
            <a:endParaRPr lang="en-US" dirty="0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Time-series analysis</a:t>
            </a:r>
            <a:endParaRPr lang="en-US" dirty="0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Think-Aloud Protocols</a:t>
            </a:r>
            <a:endParaRPr lang="en-US" dirty="0"/>
          </a:p>
        </p:txBody>
      </p:sp>
      <p:sp>
        <p:nvSpPr>
          <p:cNvPr id="15" name="Wolke 14"/>
          <p:cNvSpPr/>
          <p:nvPr/>
        </p:nvSpPr>
        <p:spPr>
          <a:xfrm>
            <a:off x="2786049" y="3786190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Proofs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Altogether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accepting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: 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null </a:t>
            </a:r>
            <a:r>
              <a:rPr lang="de-DE" dirty="0" err="1" smtClean="0"/>
              <a:t>hypotheses</a:t>
            </a:r>
            <a:r>
              <a:rPr lang="de-DE" dirty="0" smtClean="0"/>
              <a:t>: 0.95*0.95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six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 0.95</a:t>
            </a:r>
            <a:r>
              <a:rPr lang="de-DE" baseline="30000" dirty="0" smtClean="0"/>
              <a:t>6</a:t>
            </a:r>
            <a:r>
              <a:rPr lang="de-DE" dirty="0" smtClean="0"/>
              <a:t> = 0.74</a:t>
            </a:r>
            <a:endParaRPr lang="de-DE" baseline="30000" dirty="0" smtClean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12376"/>
              </p:ext>
            </p:extLst>
          </p:nvPr>
        </p:nvGraphicFramePr>
        <p:xfrm>
          <a:off x="3707904" y="2132856"/>
          <a:ext cx="1017566" cy="94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1" name="Formel" r:id="rId3" imgW="495000" imgH="457200" progId="Equation.3">
                  <p:embed/>
                </p:oleObj>
              </mc:Choice>
              <mc:Fallback>
                <p:oleObj name="Formel" r:id="rId3" imgW="495000" imgH="45720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132856"/>
                        <a:ext cx="1017566" cy="94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5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Example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:</a:t>
            </a:r>
          </a:p>
          <a:p>
            <a:r>
              <a:rPr lang="de-DE" dirty="0" smtClean="0"/>
              <a:t>1 - 0.95</a:t>
            </a:r>
            <a:r>
              <a:rPr lang="de-DE" baseline="30000" dirty="0" smtClean="0"/>
              <a:t>6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0.26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6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conducting</a:t>
            </a:r>
            <a:r>
              <a:rPr lang="de-DE" dirty="0" smtClean="0"/>
              <a:t> multiple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adapted</a:t>
            </a:r>
            <a:endParaRPr lang="de-DE" dirty="0" smtClean="0"/>
          </a:p>
          <a:p>
            <a:r>
              <a:rPr lang="de-DE" dirty="0" err="1" smtClean="0"/>
              <a:t>Bonferoni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t: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59632" y="3789040"/>
          <a:ext cx="1293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34" name="Formel" r:id="rId3" imgW="545760" imgH="177480" progId="Equation.3">
                  <p:embed/>
                </p:oleObj>
              </mc:Choice>
              <mc:Fallback>
                <p:oleObj name="Formel" r:id="rId3" imgW="545760" imgH="177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89040"/>
                        <a:ext cx="1293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271990" y="4333319"/>
          <a:ext cx="2074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35" name="Formel" r:id="rId5" imgW="876240" imgH="177480" progId="Equation.3">
                  <p:embed/>
                </p:oleObj>
              </mc:Choice>
              <mc:Fallback>
                <p:oleObj name="Formel" r:id="rId5" imgW="876240" imgH="17748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990" y="4333319"/>
                        <a:ext cx="20748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8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/>
          <a:lstStyle/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independent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variables?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?</a:t>
            </a:r>
          </a:p>
          <a:p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</a:t>
            </a:r>
            <a:r>
              <a:rPr lang="de-DE" dirty="0">
                <a:solidFill>
                  <a:sysClr val="windowText" lastClr="000000"/>
                </a:solidFill>
                <a:sym typeface="Symbol"/>
              </a:rPr>
              <a:t>-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Fehler (Type-1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error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),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that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green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jelly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beans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cause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acne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25</a:t>
            </a:r>
            <a:r>
              <a:rPr lang="de-DE" dirty="0" smtClean="0"/>
              <a:t> =</a:t>
            </a:r>
            <a:r>
              <a:rPr lang="de-DE" baseline="30000" dirty="0" smtClean="0"/>
              <a:t> 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64%</a:t>
            </a:r>
          </a:p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Adjusted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significance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</a:t>
            </a:r>
          </a:p>
          <a:p>
            <a:pPr marL="0" indent="357188">
              <a:buNone/>
            </a:pP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0.05/20 = 0.0025</a:t>
            </a:r>
            <a:endParaRPr lang="de-DE" dirty="0">
              <a:solidFill>
                <a:sysClr val="windowText" lastClr="00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  <p:pic>
        <p:nvPicPr>
          <p:cNvPr id="5" name="Picture 2" descr="Signific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91" y="659980"/>
            <a:ext cx="1923505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ANOVA</a:t>
            </a:r>
          </a:p>
          <a:p>
            <a:r>
              <a:rPr lang="de-DE" dirty="0" smtClean="0"/>
              <a:t>Analysis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dirty="0" smtClean="0"/>
              <a:t>: At least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ANOVA: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Treatment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Error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4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69793"/>
              </p:ext>
            </p:extLst>
          </p:nvPr>
        </p:nvGraphicFramePr>
        <p:xfrm>
          <a:off x="2957381" y="3068956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60536"/>
              </p:ext>
            </p:extLst>
          </p:nvPr>
        </p:nvGraphicFramePr>
        <p:xfrm>
          <a:off x="3979347" y="3055102"/>
          <a:ext cx="3168353" cy="289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899592" y="278092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n: Anzahl Probanden pro Gruppe</a:t>
            </a:r>
          </a:p>
          <a:p>
            <a:pPr>
              <a:buNone/>
            </a:pPr>
            <a:r>
              <a:rPr lang="de-DE" smtClean="0"/>
              <a:t>m: Anzahl Faktorstufen</a:t>
            </a:r>
            <a:endParaRPr lang="de-DE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27262"/>
              </p:ext>
            </p:extLst>
          </p:nvPr>
        </p:nvGraphicFramePr>
        <p:xfrm>
          <a:off x="611560" y="3208313"/>
          <a:ext cx="2587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8" name="Formel" r:id="rId3" imgW="1091880" imgH="482400" progId="Equation.3">
                  <p:embed/>
                </p:oleObj>
              </mc:Choice>
              <mc:Fallback>
                <p:oleObj name="Formel" r:id="rId3" imgW="1091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08313"/>
                        <a:ext cx="25876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29520"/>
              </p:ext>
            </p:extLst>
          </p:nvPr>
        </p:nvGraphicFramePr>
        <p:xfrm>
          <a:off x="556642" y="4505300"/>
          <a:ext cx="3943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" name="Formel" r:id="rId5" imgW="1663560" imgH="304560" progId="Equation.3">
                  <p:embed/>
                </p:oleObj>
              </mc:Choice>
              <mc:Fallback>
                <p:oleObj name="Formel" r:id="rId5" imgW="16635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642" y="4505300"/>
                        <a:ext cx="3943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Treatment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5148063" y="3717032"/>
          <a:ext cx="36004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67544" y="3717032"/>
            <a:ext cx="46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de-DE" sz="3200" dirty="0" err="1" smtClean="0"/>
              <a:t>Squared</a:t>
            </a:r>
            <a:r>
              <a:rPr lang="de-DE" sz="3200" dirty="0" smtClean="0"/>
              <a:t> </a:t>
            </a:r>
            <a:r>
              <a:rPr lang="de-DE" sz="3200" dirty="0" err="1" smtClean="0"/>
              <a:t>difference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all </a:t>
            </a:r>
            <a:r>
              <a:rPr lang="de-DE" sz="3200" dirty="0" err="1" smtClean="0"/>
              <a:t>measurement</a:t>
            </a:r>
            <a:r>
              <a:rPr lang="de-DE" sz="3200" dirty="0" smtClean="0"/>
              <a:t> 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from</a:t>
            </a:r>
            <a:r>
              <a:rPr lang="de-DE" sz="3200" dirty="0" smtClean="0"/>
              <a:t> total </a:t>
            </a:r>
            <a:r>
              <a:rPr lang="de-DE" sz="3200" dirty="0" err="1" smtClean="0"/>
              <a:t>mean</a:t>
            </a:r>
            <a:r>
              <a:rPr lang="de-DE" sz="3200" dirty="0" smtClean="0"/>
              <a:t> (4)</a:t>
            </a:r>
            <a:endParaRPr lang="de-DE" sz="3200" dirty="0" smtClean="0"/>
          </a:p>
        </p:txBody>
      </p:sp>
      <p:graphicFrame>
        <p:nvGraphicFramePr>
          <p:cNvPr id="7" name="Inhaltsplatzhalter 3"/>
          <p:cNvGraphicFramePr>
            <a:graphicFrameLocks/>
          </p:cNvGraphicFramePr>
          <p:nvPr/>
        </p:nvGraphicFramePr>
        <p:xfrm>
          <a:off x="5436095" y="37170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337028"/>
              </p:ext>
            </p:extLst>
          </p:nvPr>
        </p:nvGraphicFramePr>
        <p:xfrm>
          <a:off x="1538763" y="3789042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Gruppenmittelwert</a:t>
            </a:r>
            <a:endParaRPr lang="de-DE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554038" y="2484438"/>
          <a:ext cx="3549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6" name="Formel" r:id="rId3" imgW="1498320" imgH="330120" progId="Equation.3">
                  <p:embed/>
                </p:oleObj>
              </mc:Choice>
              <mc:Fallback>
                <p:oleObj name="Formel" r:id="rId3" imgW="14983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484438"/>
                        <a:ext cx="35496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539552" y="165651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 smtClean="0"/>
          </a:p>
          <a:p>
            <a:r>
              <a:rPr lang="de-DE" dirty="0" err="1" smtClean="0"/>
              <a:t>Vizualization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</a:t>
            </a:r>
            <a:r>
              <a:rPr lang="de-DE" dirty="0" smtClean="0"/>
              <a:t>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individual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r>
              <a:rPr lang="de-DE" dirty="0" smtClean="0"/>
              <a:t> </a:t>
            </a:r>
            <a:r>
              <a:rPr lang="de-DE" dirty="0" smtClean="0"/>
              <a:t>= 30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5148063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5436095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521271" y="1844824"/>
          <a:ext cx="4122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3" name="Formel" r:id="rId3" imgW="1739880" imgH="330120" progId="Equation.3">
                  <p:embed/>
                </p:oleObj>
              </mc:Choice>
              <mc:Fallback>
                <p:oleObj name="Formel" r:id="rId3" imgW="1739880" imgH="330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71" y="1844824"/>
                        <a:ext cx="41227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</a:t>
            </a:r>
            <a:r>
              <a:rPr lang="de-DE" dirty="0" smtClean="0"/>
              <a:t>= 30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</a:t>
            </a:r>
            <a:r>
              <a:rPr lang="de-DE" dirty="0" smtClean="0"/>
              <a:t>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dirty="0" smtClean="0"/>
              <a:t> 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4a: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lvl="0"/>
            <a:r>
              <a:rPr lang="de-DE" dirty="0" err="1" smtClean="0">
                <a:solidFill>
                  <a:prstClr val="black"/>
                </a:solidFill>
              </a:rPr>
              <a:t>df</a:t>
            </a:r>
            <a:r>
              <a:rPr lang="de-DE" baseline="-25000" dirty="0" err="1" smtClean="0">
                <a:solidFill>
                  <a:prstClr val="black"/>
                </a:solidFill>
              </a:rPr>
              <a:t>tot</a:t>
            </a:r>
            <a:r>
              <a:rPr lang="de-DE" dirty="0" smtClean="0">
                <a:solidFill>
                  <a:prstClr val="black"/>
                </a:solidFill>
              </a:rPr>
              <a:t>: </a:t>
            </a:r>
            <a:r>
              <a:rPr lang="de-DE" sz="2400" dirty="0" smtClean="0">
                <a:solidFill>
                  <a:prstClr val="black"/>
                </a:solidFill>
              </a:rPr>
              <a:t>Levels * </a:t>
            </a:r>
            <a:r>
              <a:rPr lang="de-DE" sz="2400" dirty="0" err="1" smtClean="0">
                <a:solidFill>
                  <a:prstClr val="black"/>
                </a:solidFill>
              </a:rPr>
              <a:t>Number</a:t>
            </a:r>
            <a:r>
              <a:rPr lang="de-DE" sz="2400" dirty="0" smtClean="0">
                <a:solidFill>
                  <a:prstClr val="black"/>
                </a:solidFill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</a:rPr>
              <a:t>of</a:t>
            </a:r>
            <a:r>
              <a:rPr lang="de-DE" sz="2400" dirty="0" smtClean="0">
                <a:solidFill>
                  <a:prstClr val="black"/>
                </a:solidFill>
              </a:rPr>
              <a:t> </a:t>
            </a:r>
            <a:r>
              <a:rPr lang="de-DE" sz="2400" dirty="0" err="1" smtClean="0">
                <a:solidFill>
                  <a:prstClr val="black"/>
                </a:solidFill>
              </a:rPr>
              <a:t>particpants</a:t>
            </a:r>
            <a:r>
              <a:rPr lang="de-DE" sz="2400" dirty="0" smtClean="0">
                <a:solidFill>
                  <a:prstClr val="black"/>
                </a:solidFill>
              </a:rPr>
              <a:t> per </a:t>
            </a:r>
            <a:r>
              <a:rPr lang="de-DE" sz="2400" dirty="0" err="1" smtClean="0">
                <a:solidFill>
                  <a:prstClr val="black"/>
                </a:solidFill>
              </a:rPr>
              <a:t>group</a:t>
            </a:r>
            <a:r>
              <a:rPr lang="de-DE" sz="2400" dirty="0" smtClean="0">
                <a:solidFill>
                  <a:prstClr val="black"/>
                </a:solidFill>
              </a:rPr>
              <a:t> – </a:t>
            </a:r>
            <a:r>
              <a:rPr lang="de-DE" sz="2400" dirty="0" smtClean="0">
                <a:solidFill>
                  <a:prstClr val="black"/>
                </a:solidFill>
              </a:rPr>
              <a:t>1 (=19)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dirty="0" smtClean="0"/>
              <a:t> :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levels</a:t>
            </a:r>
            <a:r>
              <a:rPr lang="de-DE" sz="2400" dirty="0" smtClean="0"/>
              <a:t> – </a:t>
            </a:r>
            <a:r>
              <a:rPr lang="de-DE" sz="2400" dirty="0" smtClean="0"/>
              <a:t>1 (=3)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r>
              <a:rPr lang="de-DE" dirty="0" smtClean="0"/>
              <a:t>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</a:t>
            </a:r>
            <a:r>
              <a:rPr lang="de-DE" sz="2400" dirty="0" smtClean="0"/>
              <a:t>* </a:t>
            </a:r>
            <a:r>
              <a:rPr lang="de-DE" sz="2400" dirty="0" smtClean="0"/>
              <a:t>(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</a:t>
            </a:r>
            <a:r>
              <a:rPr lang="de-DE" sz="2400" dirty="0" smtClean="0"/>
              <a:t>) </a:t>
            </a:r>
            <a:r>
              <a:rPr lang="de-DE" sz="2400" dirty="0"/>
              <a:t>(</a:t>
            </a:r>
            <a:r>
              <a:rPr lang="de-DE" sz="2400" dirty="0" smtClean="0"/>
              <a:t>=16)</a:t>
            </a:r>
            <a:endParaRPr lang="de-DE" sz="2400" baseline="-25000" dirty="0" smtClean="0"/>
          </a:p>
          <a:p>
            <a:pPr>
              <a:buNone/>
            </a:pPr>
            <a:endParaRPr lang="de-DE" sz="2400" dirty="0" smtClean="0"/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tot</a:t>
            </a:r>
            <a:r>
              <a:rPr lang="de-DE" dirty="0" smtClean="0"/>
              <a:t> =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4b: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42729"/>
              </p:ext>
            </p:extLst>
          </p:nvPr>
        </p:nvGraphicFramePr>
        <p:xfrm>
          <a:off x="569913" y="3267075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4" name="Formel" r:id="rId3" imgW="1688760" imgH="431640" progId="Equation.3">
                  <p:embed/>
                </p:oleObj>
              </mc:Choice>
              <mc:Fallback>
                <p:oleObj name="Formel" r:id="rId3" imgW="1688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267075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81655"/>
              </p:ext>
            </p:extLst>
          </p:nvPr>
        </p:nvGraphicFramePr>
        <p:xfrm>
          <a:off x="569913" y="1755775"/>
          <a:ext cx="4124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5" name="Formel" r:id="rId5" imgW="1739880" imgH="431640" progId="Equation.3">
                  <p:embed/>
                </p:oleObj>
              </mc:Choice>
              <mc:Fallback>
                <p:oleObj name="Formel" r:id="rId5" imgW="1739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755775"/>
                        <a:ext cx="41243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037"/>
              </p:ext>
            </p:extLst>
          </p:nvPr>
        </p:nvGraphicFramePr>
        <p:xfrm>
          <a:off x="565150" y="4724400"/>
          <a:ext cx="37607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6" name="Formel" r:id="rId7" imgW="1587240" imgH="431640" progId="Equation.3">
                  <p:embed/>
                </p:oleObj>
              </mc:Choice>
              <mc:Fallback>
                <p:oleObj name="Formel" r:id="rId7" imgW="1587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724400"/>
                        <a:ext cx="376078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5: </a:t>
            </a:r>
            <a:r>
              <a:rPr lang="de-DE" dirty="0" smtClean="0"/>
              <a:t>F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in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endParaRPr lang="de-DE" dirty="0" smtClean="0"/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Signiciant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, i.e.:</a:t>
            </a:r>
            <a:endParaRPr lang="de-DE" dirty="0" smtClean="0"/>
          </a:p>
          <a:p>
            <a:pPr indent="17463">
              <a:buNone/>
            </a:pPr>
            <a:r>
              <a:rPr lang="de-DE" dirty="0" smtClean="0"/>
              <a:t>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 smtClean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475656" y="2204864"/>
          <a:ext cx="2166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0" name="Formel" r:id="rId3" imgW="914400" imgH="203040" progId="Equation.3">
                  <p:embed/>
                </p:oleObj>
              </mc:Choice>
              <mc:Fallback>
                <p:oleObj name="Formel" r:id="rId3" imgW="914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04864"/>
                        <a:ext cx="21669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7575" y="2852738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1" name="Formel" r:id="rId5" imgW="1688760" imgH="431640" progId="Equation.3">
                  <p:embed/>
                </p:oleObj>
              </mc:Choice>
              <mc:Fallback>
                <p:oleObj name="Formel" r:id="rId5" imgW="1688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852738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2861"/>
              </p:ext>
            </p:extLst>
          </p:nvPr>
        </p:nvGraphicFramePr>
        <p:xfrm>
          <a:off x="404813" y="4149725"/>
          <a:ext cx="4997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2" name="Formel" r:id="rId7" imgW="2108160" imgH="241200" progId="Equation.3">
                  <p:embed/>
                </p:oleObj>
              </mc:Choice>
              <mc:Fallback>
                <p:oleObj name="Formel" r:id="rId7" imgW="2108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4149725"/>
                        <a:ext cx="4997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6: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omparisons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7618"/>
              </p:ext>
            </p:extLst>
          </p:nvPr>
        </p:nvGraphicFramePr>
        <p:xfrm>
          <a:off x="457200" y="1600200"/>
          <a:ext cx="562696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06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755576" y="3951312"/>
          <a:ext cx="2951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8" name="Formel" r:id="rId3" imgW="1244520" imgH="507960" progId="Equation.3">
                  <p:embed/>
                </p:oleObj>
              </mc:Choice>
              <mc:Fallback>
                <p:oleObj name="Formel" r:id="rId3" imgW="12445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51312"/>
                        <a:ext cx="2951162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3707904" y="3946911"/>
          <a:ext cx="40624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9" name="Formel" r:id="rId5" imgW="1714320" imgH="444240" progId="Equation.3">
                  <p:embed/>
                </p:oleObj>
              </mc:Choice>
              <mc:Fallback>
                <p:oleObj name="Formel" r:id="rId5" imgW="17143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946911"/>
                        <a:ext cx="4062412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757238" y="3213100"/>
          <a:ext cx="7437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0" name="Formel" r:id="rId7" imgW="3136680" imgH="253800" progId="Equation.3">
                  <p:embed/>
                </p:oleObj>
              </mc:Choice>
              <mc:Fallback>
                <p:oleObj name="Formel" r:id="rId7" imgW="313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213100"/>
                        <a:ext cx="74374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14244"/>
              </p:ext>
            </p:extLst>
          </p:nvPr>
        </p:nvGraphicFramePr>
        <p:xfrm>
          <a:off x="6372200" y="1772816"/>
          <a:ext cx="162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1" name="Formel" r:id="rId9" imgW="685800" imgH="291960" progId="Equation.3">
                  <p:embed/>
                </p:oleObj>
              </mc:Choice>
              <mc:Fallback>
                <p:oleObj name="Formel" r:id="rId9" imgW="685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772816"/>
                        <a:ext cx="1625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70030"/>
              </p:ext>
            </p:extLst>
          </p:nvPr>
        </p:nvGraphicFramePr>
        <p:xfrm>
          <a:off x="433388" y="5373688"/>
          <a:ext cx="50276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2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373688"/>
                        <a:ext cx="50276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</a:t>
            </a:r>
            <a:r>
              <a:rPr lang="de-DE" dirty="0" smtClean="0"/>
              <a:t>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ANOVA:</a:t>
            </a:r>
          </a:p>
          <a:p>
            <a:pPr lvl="1"/>
            <a:r>
              <a:rPr lang="de-DE" dirty="0" smtClean="0"/>
              <a:t>Main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effects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 and Interaction Effects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78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892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500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714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1789896" y="3577441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2639989" y="3575061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1919291" y="2612230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1928815" y="2974180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1845469" y="29003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843106" y="32599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2717025" y="25622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2695576" y="29408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071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71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500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571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4214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Expert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Novice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4214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Expert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8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</a:t>
            </a:r>
            <a:r>
              <a:rPr lang="de-DE" dirty="0" smtClean="0"/>
              <a:t>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 smtClean="0"/>
              <a:t>A</a:t>
            </a:r>
            <a:r>
              <a:rPr lang="de-DE" dirty="0" smtClean="0"/>
              <a:t>: </a:t>
            </a:r>
            <a:r>
              <a:rPr lang="de-DE" dirty="0" smtClean="0"/>
              <a:t>Same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</a:t>
            </a:r>
            <a:endParaRPr lang="de-DE" dirty="0" smtClean="0"/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 smtClean="0"/>
              <a:t>B</a:t>
            </a:r>
            <a:r>
              <a:rPr lang="de-DE" dirty="0" smtClean="0"/>
              <a:t>: </a:t>
            </a:r>
            <a:r>
              <a:rPr lang="de-DE" dirty="0"/>
              <a:t>Same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smtClean="0"/>
              <a:t>B</a:t>
            </a:r>
            <a:endParaRPr lang="de-DE" dirty="0" smtClean="0"/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 smtClean="0"/>
              <a:t>AxB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 </a:t>
            </a:r>
            <a:r>
              <a:rPr lang="de-DE" dirty="0" smtClean="0"/>
              <a:t>und 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Compute mean: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882650" y="3135313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68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35313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0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536117"/>
              </p:ext>
            </p:extLst>
          </p:nvPr>
        </p:nvGraphicFramePr>
        <p:xfrm>
          <a:off x="621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264487"/>
              </p:ext>
            </p:extLst>
          </p:nvPr>
        </p:nvGraphicFramePr>
        <p:xfrm>
          <a:off x="1702024" y="406437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1: </a:t>
            </a:r>
            <a:r>
              <a:rPr lang="de-DE" dirty="0" smtClean="0"/>
              <a:t>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95541"/>
              </p:ext>
            </p:extLst>
          </p:nvPr>
        </p:nvGraphicFramePr>
        <p:xfrm>
          <a:off x="-396552" y="1600200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27550"/>
              </p:ext>
            </p:extLst>
          </p:nvPr>
        </p:nvGraphicFramePr>
        <p:xfrm>
          <a:off x="1702024" y="200980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924339"/>
              </p:ext>
            </p:extLst>
          </p:nvPr>
        </p:nvGraphicFramePr>
        <p:xfrm>
          <a:off x="621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808662"/>
              </p:ext>
            </p:extLst>
          </p:nvPr>
        </p:nvGraphicFramePr>
        <p:xfrm>
          <a:off x="693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4788024" y="1988840"/>
            <a:ext cx="3898776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Squared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difference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</a:t>
            </a:r>
            <a:r>
              <a:rPr kumimoji="0" lang="de-D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total </a:t>
            </a:r>
            <a:r>
              <a:rPr kumimoji="0" lang="de-DE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M</a:t>
            </a:r>
            <a:r>
              <a:rPr lang="de-DE" sz="3200" dirty="0" smtClean="0"/>
              <a:t>: </a:t>
            </a:r>
            <a:r>
              <a:rPr lang="de-DE" sz="3200" dirty="0" smtClean="0"/>
              <a:t>16,9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noProof="0" dirty="0" err="1" smtClean="0"/>
              <a:t>S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de-DE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</a:t>
            </a:r>
            <a:r>
              <a:rPr kumimoji="0" lang="de-DE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348.7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5220072" y="3678532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549523" y="1700213"/>
          <a:ext cx="4454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2" name="Formel" r:id="rId3" imgW="1879560" imgH="304560" progId="Equation.3">
                  <p:embed/>
                </p:oleObj>
              </mc:Choice>
              <mc:Fallback>
                <p:oleObj name="Formel" r:id="rId3" imgW="18795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23" y="1700213"/>
                        <a:ext cx="4454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2: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r>
              <a:rPr lang="de-DE" dirty="0" smtClean="0"/>
              <a:t> per </a:t>
            </a:r>
            <a:r>
              <a:rPr lang="de-DE" dirty="0" err="1" smtClean="0"/>
              <a:t>Cell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827584" y="407707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difference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total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800" dirty="0"/>
              <a:t>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lang="de-DE" sz="2800" baseline="-25000" dirty="0" err="1" smtClean="0"/>
              <a:t>cells</a:t>
            </a:r>
            <a:r>
              <a:rPr kumimoji="0" lang="de-DE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307.9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Inhaltsplatzhalter 7"/>
          <p:cNvGraphicFramePr>
            <a:graphicFrameLocks/>
          </p:cNvGraphicFramePr>
          <p:nvPr/>
        </p:nvGraphicFramePr>
        <p:xfrm>
          <a:off x="5220072" y="1600200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5*(22.4-16.9)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5*(18.8-16.9)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5*(15.6-16.9)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5*(17.6-16.9)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5*(14.6-16.9)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/>
        </p:nvGraphicFramePr>
        <p:xfrm>
          <a:off x="755576" y="177281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825500" y="1700213"/>
          <a:ext cx="4243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0" name="Formel" r:id="rId3" imgW="1790640" imgH="304560" progId="Equation.3">
                  <p:embed/>
                </p:oleObj>
              </mc:Choice>
              <mc:Fallback>
                <p:oleObj name="Formel" r:id="rId3" imgW="17906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700213"/>
                        <a:ext cx="42433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83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</a:t>
            </a:r>
            <a:r>
              <a:rPr lang="de-DE" dirty="0" smtClean="0"/>
              <a:t>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/>
          </a:bodyPr>
          <a:lstStyle/>
          <a:p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confounding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</a:t>
            </a:r>
            <a:r>
              <a:rPr lang="de-DE" dirty="0" smtClean="0"/>
              <a:t>= 40,80</a:t>
            </a:r>
          </a:p>
          <a:p>
            <a:endParaRPr lang="de-DE" dirty="0"/>
          </a:p>
        </p:txBody>
      </p:sp>
      <p:graphicFrame>
        <p:nvGraphicFramePr>
          <p:cNvPr id="12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605287"/>
              </p:ext>
            </p:extLst>
          </p:nvPr>
        </p:nvGraphicFramePr>
        <p:xfrm>
          <a:off x="5364088" y="1124747"/>
          <a:ext cx="3672408" cy="2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12.4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25965"/>
              </p:ext>
            </p:extLst>
          </p:nvPr>
        </p:nvGraphicFramePr>
        <p:xfrm>
          <a:off x="5364088" y="3861048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14.6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351444"/>
              </p:ext>
            </p:extLst>
          </p:nvPr>
        </p:nvGraphicFramePr>
        <p:xfrm>
          <a:off x="5364088" y="1124744"/>
          <a:ext cx="504056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04697"/>
              </p:ext>
            </p:extLst>
          </p:nvPr>
        </p:nvGraphicFramePr>
        <p:xfrm>
          <a:off x="5436096" y="3861048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Inhaltsplatzhalter 3"/>
          <p:cNvGraphicFramePr>
            <a:graphicFrameLocks/>
          </p:cNvGraphicFramePr>
          <p:nvPr/>
        </p:nvGraphicFramePr>
        <p:xfrm>
          <a:off x="6613624" y="1556792"/>
          <a:ext cx="2808312" cy="19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Inhaltsplatzhalter 3"/>
          <p:cNvGraphicFramePr>
            <a:graphicFrameLocks/>
          </p:cNvGraphicFramePr>
          <p:nvPr/>
        </p:nvGraphicFramePr>
        <p:xfrm>
          <a:off x="6613624" y="3890356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4.84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539552" y="1700213"/>
          <a:ext cx="5027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7" name="Formel" r:id="rId3" imgW="2120760" imgH="304560" progId="Equation.3">
                  <p:embed/>
                </p:oleObj>
              </mc:Choice>
              <mc:Fallback>
                <p:oleObj name="Formel" r:id="rId3" imgW="21207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213"/>
                        <a:ext cx="50276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83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348.7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</a:t>
            </a:r>
            <a:r>
              <a:rPr lang="de-DE" dirty="0" smtClean="0"/>
              <a:t>= 40.8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</a:t>
            </a:r>
            <a:r>
              <a:rPr lang="de-DE" dirty="0" smtClean="0"/>
              <a:t>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4: </a:t>
            </a:r>
            <a:r>
              <a:rPr lang="de-DE" dirty="0" smtClean="0"/>
              <a:t>Main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51520" y="1600200"/>
            <a:ext cx="4608512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smtClean="0"/>
              <a:t>A: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Factor</a:t>
            </a:r>
            <a:r>
              <a:rPr lang="de-DE" dirty="0" smtClean="0"/>
              <a:t> 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</a:t>
            </a:r>
            <a:r>
              <a:rPr lang="de-DE" dirty="0" smtClean="0"/>
              <a:t>16.9</a:t>
            </a:r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 *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 (2)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QS</a:t>
            </a:r>
            <a:r>
              <a:rPr lang="de-DE" baseline="-25000" dirty="0" smtClean="0"/>
              <a:t>A</a:t>
            </a:r>
            <a:r>
              <a:rPr lang="de-DE" dirty="0" smtClean="0"/>
              <a:t>: 253.4</a:t>
            </a:r>
            <a:endParaRPr lang="de-DE" dirty="0"/>
          </a:p>
        </p:txBody>
      </p:sp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690040"/>
              </p:ext>
            </p:extLst>
          </p:nvPr>
        </p:nvGraphicFramePr>
        <p:xfrm>
          <a:off x="4932040" y="1124747"/>
          <a:ext cx="36724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6372200" y="5517232"/>
          <a:ext cx="3096343" cy="4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13.69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>
            <a:off x="683568" y="321297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q: Anzahl </a:t>
            </a:r>
            <a:r>
              <a:rPr lang="de-DE" dirty="0" err="1" smtClean="0"/>
              <a:t>Faktorstufen</a:t>
            </a:r>
            <a:r>
              <a:rPr lang="de-DE" dirty="0" smtClean="0"/>
              <a:t> B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B)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2296"/>
              </p:ext>
            </p:extLst>
          </p:nvPr>
        </p:nvGraphicFramePr>
        <p:xfrm>
          <a:off x="1000926" y="4437063"/>
          <a:ext cx="3643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5" name="Formel" r:id="rId3" imgW="1536480" imgH="291960" progId="Equation.3">
                  <p:embed/>
                </p:oleObj>
              </mc:Choice>
              <mc:Fallback>
                <p:oleObj name="Formel" r:id="rId3" imgW="15364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926" y="4437063"/>
                        <a:ext cx="364331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27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4: </a:t>
            </a:r>
            <a:r>
              <a:rPr lang="de-DE" dirty="0"/>
              <a:t>Main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smtClean="0"/>
              <a:t>B </a:t>
            </a:r>
            <a:r>
              <a:rPr lang="de-DE" dirty="0" smtClean="0"/>
              <a:t>(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A)</a:t>
            </a:r>
            <a:endParaRPr lang="de-DE" dirty="0" smtClean="0"/>
          </a:p>
          <a:p>
            <a:pPr lvl="1"/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total </a:t>
            </a:r>
            <a:r>
              <a:rPr lang="de-DE" dirty="0" err="1"/>
              <a:t>mean</a:t>
            </a:r>
            <a:endParaRPr lang="de-DE" dirty="0"/>
          </a:p>
          <a:p>
            <a:pPr lvl="1"/>
            <a:r>
              <a:rPr lang="de-DE" dirty="0" err="1"/>
              <a:t>Factor</a:t>
            </a:r>
            <a:r>
              <a:rPr lang="de-DE" dirty="0"/>
              <a:t> A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pPr lvl="1"/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(5) *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 (3)</a:t>
            </a:r>
            <a:endParaRPr lang="de-DE" dirty="0"/>
          </a:p>
          <a:p>
            <a:pPr lvl="1"/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: 0.30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Familiarize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-analysis </a:t>
            </a:r>
            <a:r>
              <a:rPr lang="de-DE" dirty="0" err="1" smtClean="0"/>
              <a:t>tool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SPSS </a:t>
            </a:r>
            <a:r>
              <a:rPr lang="de-DE" dirty="0" err="1" smtClean="0"/>
              <a:t>or</a:t>
            </a:r>
            <a:r>
              <a:rPr lang="de-DE" dirty="0" smtClean="0"/>
              <a:t> PSPP)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p: Anzahl </a:t>
            </a:r>
            <a:r>
              <a:rPr lang="de-DE" dirty="0" err="1" smtClean="0"/>
              <a:t>Faktorstufen</a:t>
            </a:r>
            <a:r>
              <a:rPr lang="de-DE" dirty="0" smtClean="0"/>
              <a:t> A</a:t>
            </a:r>
          </a:p>
          <a:p>
            <a:r>
              <a:rPr lang="de-DE" dirty="0" smtClean="0"/>
              <a:t>B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A)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611560" y="1700213"/>
          <a:ext cx="3794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8" name="Formel" r:id="rId3" imgW="1600200" imgH="304560" progId="Equation.3">
                  <p:embed/>
                </p:oleObj>
              </mc:Choice>
              <mc:Fallback>
                <p:oleObj name="Formel" r:id="rId3" imgW="1600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213"/>
                        <a:ext cx="3794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827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Main </a:t>
            </a:r>
            <a:r>
              <a:rPr lang="de-DE" dirty="0" err="1" smtClean="0"/>
              <a:t>Effect</a:t>
            </a:r>
            <a:r>
              <a:rPr lang="de-DE" dirty="0" smtClean="0"/>
              <a:t> Square Sums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A</a:t>
            </a:r>
            <a:r>
              <a:rPr lang="de-DE" dirty="0" smtClean="0"/>
              <a:t>= 253.4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= 0.30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97074"/>
              </p:ext>
            </p:extLst>
          </p:nvPr>
        </p:nvGraphicFramePr>
        <p:xfrm>
          <a:off x="442743" y="4077072"/>
          <a:ext cx="36724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815445"/>
              </p:ext>
            </p:extLst>
          </p:nvPr>
        </p:nvGraphicFramePr>
        <p:xfrm>
          <a:off x="4788024" y="4077072"/>
          <a:ext cx="421743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16.9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4644008" y="1988840"/>
            <a:ext cx="390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sz="2800" dirty="0" err="1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SS</a:t>
            </a:r>
            <a:r>
              <a:rPr lang="de-DE" sz="2800" baseline="-25000" dirty="0"/>
              <a:t>A</a:t>
            </a:r>
            <a:r>
              <a:rPr lang="de-DE" sz="2800" dirty="0"/>
              <a:t> + SS</a:t>
            </a:r>
            <a:r>
              <a:rPr lang="de-DE" sz="2800" baseline="-25000" dirty="0"/>
              <a:t>B</a:t>
            </a:r>
            <a:r>
              <a:rPr lang="de-DE" sz="2800" dirty="0"/>
              <a:t> + </a:t>
            </a:r>
            <a:r>
              <a:rPr lang="de-DE" sz="2800" dirty="0" err="1"/>
              <a:t>SS</a:t>
            </a:r>
            <a:r>
              <a:rPr lang="de-DE" sz="2800" baseline="-25000" dirty="0" err="1"/>
              <a:t>AxB</a:t>
            </a: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1160768" y="3696535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17171" y="3707740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Schritt 5: Quadratsumme Interaktionseffekt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39552" y="4221088"/>
            <a:ext cx="7920880" cy="19050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dirty="0" smtClean="0"/>
              <a:t> = 54.2</a:t>
            </a:r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629352"/>
              </p:ext>
            </p:extLst>
          </p:nvPr>
        </p:nvGraphicFramePr>
        <p:xfrm>
          <a:off x="467544" y="1628800"/>
          <a:ext cx="532859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b="0" baseline="-25000" dirty="0" err="1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de-DE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/>
                        <a:t>A</a:t>
                      </a:r>
                      <a:r>
                        <a:rPr lang="de-DE" baseline="-25000" dirty="0" smtClean="0"/>
                        <a:t>i</a:t>
                      </a:r>
                      <a:endParaRPr lang="de-DE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79049"/>
              </p:ext>
            </p:extLst>
          </p:nvPr>
        </p:nvGraphicFramePr>
        <p:xfrm>
          <a:off x="2267744" y="2037179"/>
          <a:ext cx="3096343" cy="8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618192"/>
              </p:ext>
            </p:extLst>
          </p:nvPr>
        </p:nvGraphicFramePr>
        <p:xfrm>
          <a:off x="6228184" y="2204864"/>
          <a:ext cx="28083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628650" y="1677988"/>
          <a:ext cx="65611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78" name="Formel" r:id="rId3" imgW="2768400" imgH="342720" progId="Equation.3">
                  <p:embed/>
                </p:oleObj>
              </mc:Choice>
              <mc:Fallback>
                <p:oleObj name="Formel" r:id="rId3" imgW="2768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77988"/>
                        <a:ext cx="656113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11560" y="2913063"/>
          <a:ext cx="4636467" cy="87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79" name="Formel" r:id="rId5" imgW="1549080" imgH="291960" progId="Equation.3">
                  <p:embed/>
                </p:oleObj>
              </mc:Choice>
              <mc:Fallback>
                <p:oleObj name="Formel" r:id="rId5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13063"/>
                        <a:ext cx="4636467" cy="87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SS</a:t>
            </a:r>
            <a:r>
              <a:rPr lang="de-DE" baseline="-25000" dirty="0" err="1" smtClean="0"/>
              <a:t>tot</a:t>
            </a:r>
            <a:r>
              <a:rPr lang="de-DE" dirty="0" smtClean="0"/>
              <a:t>  </a:t>
            </a:r>
            <a:r>
              <a:rPr lang="de-DE" dirty="0" smtClean="0"/>
              <a:t>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</a:t>
            </a:r>
            <a:r>
              <a:rPr lang="de-DE" dirty="0" smtClean="0"/>
              <a:t>= </a:t>
            </a:r>
            <a:r>
              <a:rPr lang="de-DE" dirty="0" smtClean="0"/>
              <a:t>SS</a:t>
            </a:r>
            <a:r>
              <a:rPr lang="de-DE" baseline="-25000" dirty="0" smtClean="0"/>
              <a:t>A</a:t>
            </a:r>
            <a:r>
              <a:rPr lang="de-DE" dirty="0" smtClean="0"/>
              <a:t> </a:t>
            </a:r>
            <a:r>
              <a:rPr lang="de-DE" dirty="0" smtClean="0"/>
              <a:t>+ </a:t>
            </a:r>
            <a:r>
              <a:rPr lang="de-DE" dirty="0" smtClean="0"/>
              <a:t>SS</a:t>
            </a:r>
            <a:r>
              <a:rPr lang="de-DE" baseline="-25000" dirty="0" smtClean="0"/>
              <a:t>B</a:t>
            </a:r>
            <a:r>
              <a:rPr lang="de-DE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AxB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endParaRPr lang="de-DE" baseline="-25000" dirty="0" smtClean="0"/>
          </a:p>
          <a:p>
            <a:r>
              <a:rPr lang="de-DE" dirty="0" smtClean="0"/>
              <a:t>348.7 = 253.4 + 0.3 + 54.2 + 40.8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6a: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tot</a:t>
            </a:r>
            <a:r>
              <a:rPr lang="de-DE" sz="2400" dirty="0" smtClean="0"/>
              <a:t>: </a:t>
            </a:r>
            <a:r>
              <a:rPr lang="de-DE" sz="2400" dirty="0" smtClean="0"/>
              <a:t>Levels </a:t>
            </a:r>
            <a:r>
              <a:rPr lang="de-DE" sz="2400" dirty="0" smtClean="0"/>
              <a:t>(A) * </a:t>
            </a:r>
            <a:r>
              <a:rPr lang="de-DE" sz="2400" dirty="0" smtClean="0"/>
              <a:t>Levels </a:t>
            </a:r>
            <a:r>
              <a:rPr lang="de-DE" sz="2400" dirty="0" smtClean="0"/>
              <a:t>(B) </a:t>
            </a:r>
            <a:r>
              <a:rPr lang="de-DE" sz="2400" dirty="0" smtClean="0"/>
              <a:t>*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participants</a:t>
            </a:r>
            <a:r>
              <a:rPr lang="de-DE" sz="2400" dirty="0" smtClean="0"/>
              <a:t> per </a:t>
            </a:r>
            <a:r>
              <a:rPr lang="de-DE" sz="2400" dirty="0" err="1" smtClean="0"/>
              <a:t>group</a:t>
            </a:r>
            <a:r>
              <a:rPr lang="de-DE" sz="2400" dirty="0" smtClean="0"/>
              <a:t> </a:t>
            </a:r>
            <a:r>
              <a:rPr lang="de-DE" sz="2400" dirty="0" smtClean="0"/>
              <a:t>– 1 (=29)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A</a:t>
            </a:r>
            <a:r>
              <a:rPr lang="de-DE" sz="2400" dirty="0" smtClean="0"/>
              <a:t>: </a:t>
            </a:r>
            <a:r>
              <a:rPr lang="de-DE" sz="2400" dirty="0" smtClean="0"/>
              <a:t>Levels </a:t>
            </a:r>
            <a:r>
              <a:rPr lang="de-DE" sz="2400" dirty="0" smtClean="0"/>
              <a:t>(A) – 1 (=2)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B</a:t>
            </a:r>
            <a:r>
              <a:rPr lang="de-DE" sz="2400" dirty="0" smtClean="0"/>
              <a:t>: </a:t>
            </a:r>
            <a:r>
              <a:rPr lang="de-DE" sz="2400" dirty="0" smtClean="0"/>
              <a:t>Levels </a:t>
            </a:r>
            <a:r>
              <a:rPr lang="de-DE" sz="2400" dirty="0" smtClean="0"/>
              <a:t>(B) – 1 (=1)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AxB</a:t>
            </a:r>
            <a:r>
              <a:rPr lang="de-DE" sz="2400" dirty="0" smtClean="0"/>
              <a:t>: </a:t>
            </a:r>
            <a:r>
              <a:rPr lang="de-DE" sz="2400" dirty="0" smtClean="0"/>
              <a:t>(Levels </a:t>
            </a:r>
            <a:r>
              <a:rPr lang="de-DE" sz="2400" dirty="0" smtClean="0"/>
              <a:t>(A) – 1</a:t>
            </a:r>
            <a:r>
              <a:rPr lang="de-DE" sz="2400" dirty="0" smtClean="0"/>
              <a:t>)*(Levels </a:t>
            </a:r>
            <a:r>
              <a:rPr lang="de-DE" sz="2400" dirty="0" smtClean="0"/>
              <a:t>(B) – 1) (=2)</a:t>
            </a:r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error</a:t>
            </a:r>
            <a:r>
              <a:rPr lang="de-DE" sz="2400" dirty="0" smtClean="0"/>
              <a:t>: </a:t>
            </a:r>
            <a:r>
              <a:rPr lang="de-DE" sz="2400" dirty="0" smtClean="0"/>
              <a:t>Levels </a:t>
            </a:r>
            <a:r>
              <a:rPr lang="de-DE" sz="2400" dirty="0" smtClean="0"/>
              <a:t>(A) * </a:t>
            </a:r>
            <a:r>
              <a:rPr lang="de-DE" sz="2400" dirty="0" smtClean="0"/>
              <a:t>Levels </a:t>
            </a:r>
            <a:r>
              <a:rPr lang="de-DE" sz="2400" dirty="0" smtClean="0"/>
              <a:t>(B) * </a:t>
            </a:r>
            <a:r>
              <a:rPr lang="de-DE" sz="2400" dirty="0"/>
              <a:t>(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 smtClean="0"/>
              <a:t>group</a:t>
            </a:r>
            <a:r>
              <a:rPr lang="de-DE" sz="2400" dirty="0" smtClean="0"/>
              <a:t> – </a:t>
            </a:r>
            <a:r>
              <a:rPr lang="de-DE" sz="2400" dirty="0" smtClean="0"/>
              <a:t>1) (=24)</a:t>
            </a:r>
          </a:p>
          <a:p>
            <a:endParaRPr lang="de-DE" sz="2400" baseline="-25000" dirty="0" smtClean="0"/>
          </a:p>
          <a:p>
            <a:r>
              <a:rPr lang="de-DE" sz="2400" dirty="0" err="1" smtClean="0"/>
              <a:t>df</a:t>
            </a:r>
            <a:r>
              <a:rPr lang="de-DE" sz="2400" baseline="-25000" dirty="0" err="1" smtClean="0"/>
              <a:t>tot</a:t>
            </a:r>
            <a:r>
              <a:rPr lang="de-DE" sz="2400" dirty="0" smtClean="0"/>
              <a:t> =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A</a:t>
            </a:r>
            <a:r>
              <a:rPr lang="de-DE" sz="2400" dirty="0" smtClean="0"/>
              <a:t> +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B</a:t>
            </a:r>
            <a:r>
              <a:rPr lang="de-DE" sz="2400" dirty="0" smtClean="0"/>
              <a:t> +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AxB</a:t>
            </a:r>
            <a:r>
              <a:rPr lang="de-DE" sz="2400" dirty="0" smtClean="0"/>
              <a:t> + </a:t>
            </a:r>
            <a:r>
              <a:rPr lang="de-DE" sz="2400" dirty="0" err="1" smtClean="0"/>
              <a:t>df</a:t>
            </a:r>
            <a:r>
              <a:rPr lang="de-DE" sz="2400" baseline="-25000" dirty="0" err="1" smtClean="0"/>
              <a:t>error</a:t>
            </a:r>
            <a:endParaRPr lang="de-D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6b: </a:t>
            </a:r>
            <a:r>
              <a:rPr lang="de-DE" dirty="0" err="1" smtClean="0"/>
              <a:t>Variances</a:t>
            </a:r>
            <a:endParaRPr lang="de-DE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70388"/>
              </p:ext>
            </p:extLst>
          </p:nvPr>
        </p:nvGraphicFramePr>
        <p:xfrm>
          <a:off x="522288" y="2636838"/>
          <a:ext cx="30305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7" name="Formel" r:id="rId3" imgW="1739880" imgH="431640" progId="Equation.3">
                  <p:embed/>
                </p:oleObj>
              </mc:Choice>
              <mc:Fallback>
                <p:oleObj name="Formel" r:id="rId3" imgW="1739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636838"/>
                        <a:ext cx="303053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49599"/>
              </p:ext>
            </p:extLst>
          </p:nvPr>
        </p:nvGraphicFramePr>
        <p:xfrm>
          <a:off x="490538" y="3644900"/>
          <a:ext cx="29622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8" name="Formel" r:id="rId5" imgW="1701720" imgH="431640" progId="Equation.3">
                  <p:embed/>
                </p:oleObj>
              </mc:Choice>
              <mc:Fallback>
                <p:oleObj name="Formel" r:id="rId5" imgW="1701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3644900"/>
                        <a:ext cx="29622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53112"/>
              </p:ext>
            </p:extLst>
          </p:nvPr>
        </p:nvGraphicFramePr>
        <p:xfrm>
          <a:off x="561975" y="1628775"/>
          <a:ext cx="29606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9" name="Formel" r:id="rId7" imgW="1701720" imgH="431640" progId="Equation.3">
                  <p:embed/>
                </p:oleObj>
              </mc:Choice>
              <mc:Fallback>
                <p:oleObj name="Formel" r:id="rId7" imgW="17017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628775"/>
                        <a:ext cx="29606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72767"/>
              </p:ext>
            </p:extLst>
          </p:nvPr>
        </p:nvGraphicFramePr>
        <p:xfrm>
          <a:off x="533400" y="4508500"/>
          <a:ext cx="2432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0" name="Formel" r:id="rId9" imgW="1396800" imgH="431640" progId="Equation.3">
                  <p:embed/>
                </p:oleObj>
              </mc:Choice>
              <mc:Fallback>
                <p:oleObj name="Formel" r:id="rId9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08500"/>
                        <a:ext cx="2432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38259"/>
              </p:ext>
            </p:extLst>
          </p:nvPr>
        </p:nvGraphicFramePr>
        <p:xfrm>
          <a:off x="573088" y="5300663"/>
          <a:ext cx="3028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1" name="Formel" r:id="rId11" imgW="1739880" imgH="431640" progId="Equation.3">
                  <p:embed/>
                </p:oleObj>
              </mc:Choice>
              <mc:Fallback>
                <p:oleObj name="Formel" r:id="rId11" imgW="17398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300663"/>
                        <a:ext cx="30289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7: </a:t>
            </a:r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467544" y="1628800"/>
          <a:ext cx="2756898" cy="90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3" name="Formel" r:id="rId3" imgW="1206360" imgH="393480" progId="Equation.3">
                  <p:embed/>
                </p:oleObj>
              </mc:Choice>
              <mc:Fallback>
                <p:oleObj name="Formel" r:id="rId3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8800"/>
                        <a:ext cx="2756898" cy="90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539552" y="2780928"/>
          <a:ext cx="2263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4" name="Formel" r:id="rId5" imgW="990360" imgH="393480" progId="Equation.3">
                  <p:embed/>
                </p:oleObj>
              </mc:Choice>
              <mc:Fallback>
                <p:oleObj name="Formel" r:id="rId5" imgW="990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80928"/>
                        <a:ext cx="2263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560214" y="3984625"/>
          <a:ext cx="2787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5" name="Formel" r:id="rId7" imgW="1218960" imgH="393480" progId="Equation.3">
                  <p:embed/>
                </p:oleObj>
              </mc:Choice>
              <mc:Fallback>
                <p:oleObj name="Formel" r:id="rId7" imgW="1218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14" y="3984625"/>
                        <a:ext cx="27876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68704"/>
              </p:ext>
            </p:extLst>
          </p:nvPr>
        </p:nvGraphicFramePr>
        <p:xfrm>
          <a:off x="3460750" y="1773238"/>
          <a:ext cx="4876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6" name="Formel" r:id="rId9" imgW="2057400" imgH="241200" progId="Equation.3">
                  <p:embed/>
                </p:oleObj>
              </mc:Choice>
              <mc:Fallback>
                <p:oleObj name="Formel" r:id="rId9" imgW="20574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773238"/>
                        <a:ext cx="48768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56956"/>
              </p:ext>
            </p:extLst>
          </p:nvPr>
        </p:nvGraphicFramePr>
        <p:xfrm>
          <a:off x="3398838" y="2924175"/>
          <a:ext cx="50260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7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2924175"/>
                        <a:ext cx="50260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65630"/>
              </p:ext>
            </p:extLst>
          </p:nvPr>
        </p:nvGraphicFramePr>
        <p:xfrm>
          <a:off x="3513138" y="4151313"/>
          <a:ext cx="48752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8" name="Formel" r:id="rId13" imgW="2057400" imgH="241200" progId="Equation.3">
                  <p:embed/>
                </p:oleObj>
              </mc:Choice>
              <mc:Fallback>
                <p:oleObj name="Formel" r:id="rId13" imgW="2057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4151313"/>
                        <a:ext cx="48752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6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370058"/>
              </p:ext>
            </p:extLst>
          </p:nvPr>
        </p:nvGraphicFramePr>
        <p:xfrm>
          <a:off x="-396552" y="1600200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55976" y="1600200"/>
            <a:ext cx="4330824" cy="4525963"/>
          </a:xfrm>
        </p:spPr>
        <p:txBody>
          <a:bodyPr/>
          <a:lstStyle/>
          <a:p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comparisons</a:t>
            </a:r>
            <a:r>
              <a:rPr lang="de-DE" dirty="0" smtClean="0"/>
              <a:t>, e.g., </a:t>
            </a:r>
            <a:r>
              <a:rPr lang="de-DE" dirty="0" err="1" smtClean="0"/>
              <a:t>with</a:t>
            </a:r>
            <a:r>
              <a:rPr lang="de-DE" dirty="0" smtClean="0"/>
              <a:t> a t </a:t>
            </a:r>
            <a:r>
              <a:rPr lang="de-DE" dirty="0" err="1" smtClean="0"/>
              <a:t>test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8458"/>
              </p:ext>
            </p:extLst>
          </p:nvPr>
        </p:nvGraphicFramePr>
        <p:xfrm>
          <a:off x="621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31198"/>
              </p:ext>
            </p:extLst>
          </p:nvPr>
        </p:nvGraphicFramePr>
        <p:xfrm>
          <a:off x="621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834535"/>
              </p:ext>
            </p:extLst>
          </p:nvPr>
        </p:nvGraphicFramePr>
        <p:xfrm>
          <a:off x="693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Effect</a:t>
            </a:r>
            <a:r>
              <a:rPr lang="de-DE" dirty="0" smtClean="0"/>
              <a:t> Sizes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ANOVA:</a:t>
            </a:r>
          </a:p>
          <a:p>
            <a:endParaRPr lang="de-DE" dirty="0">
              <a:sym typeface="Symbol" panose="05050102010706020507" pitchFamily="18" charset="2"/>
            </a:endParaRPr>
          </a:p>
          <a:p>
            <a:r>
              <a:rPr lang="de-DE" dirty="0" err="1" smtClean="0">
                <a:sym typeface="Symbol" panose="05050102010706020507" pitchFamily="18" charset="2"/>
              </a:rPr>
              <a:t>Metric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data</a:t>
            </a:r>
            <a:r>
              <a:rPr lang="de-DE" dirty="0" smtClean="0">
                <a:sym typeface="Symbol" panose="05050102010706020507" pitchFamily="18" charset="2"/>
              </a:rPr>
              <a:t>, </a:t>
            </a:r>
            <a:r>
              <a:rPr lang="de-DE" dirty="0" err="1" smtClean="0">
                <a:sym typeface="Symbol" panose="05050102010706020507" pitchFamily="18" charset="2"/>
              </a:rPr>
              <a:t>normally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distributed</a:t>
            </a:r>
            <a:r>
              <a:rPr lang="de-DE" dirty="0" smtClean="0">
                <a:sym typeface="Symbol" panose="05050102010706020507" pitchFamily="18" charset="2"/>
              </a:rPr>
              <a:t>: </a:t>
            </a:r>
            <a:r>
              <a:rPr lang="de-DE" dirty="0" err="1" smtClean="0">
                <a:sym typeface="Symbol" panose="05050102010706020507" pitchFamily="18" charset="2"/>
              </a:rPr>
              <a:t>Cohen‘s</a:t>
            </a:r>
            <a:r>
              <a:rPr lang="de-DE" dirty="0" smtClean="0">
                <a:sym typeface="Symbol" panose="05050102010706020507" pitchFamily="18" charset="2"/>
              </a:rPr>
              <a:t> d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/>
              <a:t> </a:t>
            </a:r>
            <a:r>
              <a:rPr lang="de-DE" dirty="0" smtClean="0"/>
              <a:t>non-normal </a:t>
            </a:r>
            <a:r>
              <a:rPr lang="de-DE" dirty="0" err="1" smtClean="0"/>
              <a:t>data</a:t>
            </a:r>
            <a:r>
              <a:rPr lang="de-DE" dirty="0" smtClean="0"/>
              <a:t>): </a:t>
            </a:r>
            <a:r>
              <a:rPr lang="de-DE" dirty="0" err="1" smtClean="0"/>
              <a:t>Cliff‘s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, different </a:t>
            </a:r>
            <a:r>
              <a:rPr lang="de-DE" dirty="0" err="1" smtClean="0"/>
              <a:t>thresholds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, medium, </a:t>
            </a:r>
            <a:r>
              <a:rPr lang="de-DE" dirty="0" err="1" smtClean="0"/>
              <a:t>or</a:t>
            </a:r>
            <a:r>
              <a:rPr lang="de-DE" dirty="0" smtClean="0"/>
              <a:t> strong </a:t>
            </a:r>
            <a:r>
              <a:rPr lang="de-DE" dirty="0" err="1" smtClean="0"/>
              <a:t>effects</a:t>
            </a:r>
            <a:endParaRPr lang="de-DE" dirty="0"/>
          </a:p>
          <a:p>
            <a:r>
              <a:rPr lang="de-DE" dirty="0" err="1" smtClean="0"/>
              <a:t>Overview</a:t>
            </a:r>
            <a:r>
              <a:rPr lang="de-DE" dirty="0"/>
              <a:t>: https://www.psychometrica.de/effect_size.html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59695"/>
              </p:ext>
            </p:extLst>
          </p:nvPr>
        </p:nvGraphicFramePr>
        <p:xfrm>
          <a:off x="2267744" y="1340768"/>
          <a:ext cx="40036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9" name="Formel" r:id="rId3" imgW="1752480" imgH="495000" progId="Equation.3">
                  <p:embed/>
                </p:oleObj>
              </mc:Choice>
              <mc:Fallback>
                <p:oleObj name="Formel" r:id="rId3" imgW="1752480" imgH="495000" progId="Equation.3">
                  <p:embed/>
                  <p:pic>
                    <p:nvPicPr>
                      <p:cNvPr id="80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340768"/>
                        <a:ext cx="4003675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9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3546</Words>
  <Application>Microsoft Office PowerPoint</Application>
  <PresentationFormat>Bildschirmpräsentation (4:3)</PresentationFormat>
  <Paragraphs>1202</Paragraphs>
  <Slides>122</Slides>
  <Notes>9</Notes>
  <HiddenSlides>16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122</vt:i4>
      </vt:variant>
    </vt:vector>
  </HeadingPairs>
  <TitlesOfParts>
    <vt:vector size="130" baseType="lpstr">
      <vt:lpstr>Arial</vt:lpstr>
      <vt:lpstr>Calibri</vt:lpstr>
      <vt:lpstr>Cambria Math</vt:lpstr>
      <vt:lpstr>Consolas</vt:lpstr>
      <vt:lpstr>Symbol</vt:lpstr>
      <vt:lpstr>Larissa-Design</vt:lpstr>
      <vt:lpstr>Formel</vt:lpstr>
      <vt:lpstr>Microsoft Formel-Editor 3.0</vt:lpstr>
      <vt:lpstr>Analysis</vt:lpstr>
      <vt:lpstr>Homework Assignment</vt:lpstr>
      <vt:lpstr>Why Hypotheses?</vt:lpstr>
      <vt:lpstr>Further Kinds of Validity</vt:lpstr>
      <vt:lpstr>Learning Goals</vt:lpstr>
      <vt:lpstr>Overview</vt:lpstr>
      <vt:lpstr>Analysis</vt:lpstr>
      <vt:lpstr>Arithmetic Mean</vt:lpstr>
      <vt:lpstr>Suggested Homework</vt:lpstr>
      <vt:lpstr>Median</vt:lpstr>
      <vt:lpstr>Median or Arithmetic Mean?</vt:lpstr>
      <vt:lpstr>Look at the Data</vt:lpstr>
      <vt:lpstr>Histogram</vt:lpstr>
      <vt:lpstr>Boxplots</vt:lpstr>
      <vt:lpstr>Violin-Plot</vt:lpstr>
      <vt:lpstr>Recap</vt:lpstr>
      <vt:lpstr>Measurement Model</vt:lpstr>
      <vt:lpstr>Error Model</vt:lpstr>
      <vt:lpstr>Normal Distribution</vt:lpstr>
      <vt:lpstr>Dispersion</vt:lpstr>
      <vt:lpstr>Standard Deviation</vt:lpstr>
      <vt:lpstr>Standard Deviation</vt:lpstr>
      <vt:lpstr>Use cases for Standard Deviation</vt:lpstr>
      <vt:lpstr>Variance</vt:lpstr>
      <vt:lpstr>Konfidenzintervall</vt:lpstr>
      <vt:lpstr>Konfidenzintervall: Bedeutung</vt:lpstr>
      <vt:lpstr>Konfidenzintervall: Anwendung</vt:lpstr>
      <vt:lpstr>Accuracy vs. Precision</vt:lpstr>
      <vt:lpstr>Random vs. Systematic Errors</vt:lpstr>
      <vt:lpstr>Significance Tests</vt:lpstr>
      <vt:lpstr>Expected Value</vt:lpstr>
      <vt:lpstr>T-Test</vt:lpstr>
      <vt:lpstr>T-Test: Result</vt:lpstr>
      <vt:lpstr>T-Test: Conclusion</vt:lpstr>
      <vt:lpstr>T-Test by Hand (1)</vt:lpstr>
      <vt:lpstr>T-Test by Hand (2)</vt:lpstr>
      <vt:lpstr>One-tailed vs. Two-tailed</vt:lpstr>
      <vt:lpstr>T-Test: R</vt:lpstr>
      <vt:lpstr>Types of errors</vt:lpstr>
      <vt:lpstr>T-Test: Variants</vt:lpstr>
      <vt:lpstr>T-Test: Prerequisits</vt:lpstr>
      <vt:lpstr>Mann-Whitney-U</vt:lpstr>
      <vt:lpstr>2-Test</vt:lpstr>
      <vt:lpstr>2-Test by Hand</vt:lpstr>
      <vt:lpstr>2-Test by Hand</vt:lpstr>
      <vt:lpstr>2-Test by Hand</vt:lpstr>
      <vt:lpstr>2-Test with R</vt:lpstr>
      <vt:lpstr>2-Test - Prerequisits</vt:lpstr>
      <vt:lpstr>Correlation</vt:lpstr>
      <vt:lpstr>Visualisierung</vt:lpstr>
      <vt:lpstr>Significance Tests for Correlation</vt:lpstr>
      <vt:lpstr>Be Careful with Small, but Significant Correlations!</vt:lpstr>
      <vt:lpstr>Pearson‘s r</vt:lpstr>
      <vt:lpstr>Spearman - Correlation</vt:lpstr>
      <vt:lpstr>Contingency Coefficient</vt:lpstr>
      <vt:lpstr>Correlation != Causality</vt:lpstr>
      <vt:lpstr>Regression</vt:lpstr>
      <vt:lpstr>Zusammenhang Korrelation und Regression</vt:lpstr>
      <vt:lpstr>Types of errors</vt:lpstr>
      <vt:lpstr>Multiple Testing - Example (1)</vt:lpstr>
      <vt:lpstr>Multiple Testing – Example (2)</vt:lpstr>
      <vt:lpstr>Multiple Testing</vt:lpstr>
      <vt:lpstr>PowerPoint-Präsentation</vt:lpstr>
      <vt:lpstr>Analysis of Variances</vt:lpstr>
      <vt:lpstr>ANOVA: Steps</vt:lpstr>
      <vt:lpstr>Step 1: Total Sum of Squares</vt:lpstr>
      <vt:lpstr>Formal</vt:lpstr>
      <vt:lpstr>Step 2: Treatment Sum of Squares</vt:lpstr>
      <vt:lpstr>Formal</vt:lpstr>
      <vt:lpstr>Schritt 3: Error Sum of Squares</vt:lpstr>
      <vt:lpstr>Formal</vt:lpstr>
      <vt:lpstr>Relationship of Sum of Squares</vt:lpstr>
      <vt:lpstr>Step 4a: Degrees of Freedom</vt:lpstr>
      <vt:lpstr>Step 4b: Variances</vt:lpstr>
      <vt:lpstr>Step 5: F value</vt:lpstr>
      <vt:lpstr>Step 6: Pairwise Comparisons</vt:lpstr>
      <vt:lpstr>Two factorial ANOVA</vt:lpstr>
      <vt:lpstr>Main- and Interaction Effects</vt:lpstr>
      <vt:lpstr>Two factorial ANOVA</vt:lpstr>
      <vt:lpstr>Step 1: Total Sum of Squares</vt:lpstr>
      <vt:lpstr>Formal</vt:lpstr>
      <vt:lpstr>Step 2: Sum of Squares per Cell</vt:lpstr>
      <vt:lpstr>Formal</vt:lpstr>
      <vt:lpstr>Schritt 3: Error Sum of Squares</vt:lpstr>
      <vt:lpstr>Formal</vt:lpstr>
      <vt:lpstr>Relationship Sum of Squares</vt:lpstr>
      <vt:lpstr>Schritt 4: Main Effects Sum of Squares</vt:lpstr>
      <vt:lpstr>Formal</vt:lpstr>
      <vt:lpstr>Schritt 4: Main Effects Sum of Squares</vt:lpstr>
      <vt:lpstr>Formal</vt:lpstr>
      <vt:lpstr>Relationship of Main Effect Square Sums</vt:lpstr>
      <vt:lpstr>Schritt 5: Quadratsumme Interaktionseffekt</vt:lpstr>
      <vt:lpstr>Formal</vt:lpstr>
      <vt:lpstr>Relationship Sum of Squares</vt:lpstr>
      <vt:lpstr>Step 6a: Degrees of Freedom</vt:lpstr>
      <vt:lpstr>Step 6b: Variances</vt:lpstr>
      <vt:lpstr>Step 7: Significance Tests</vt:lpstr>
      <vt:lpstr>What does that mean?</vt:lpstr>
      <vt:lpstr>Effect Sizes</vt:lpstr>
      <vt:lpstr>Writing a Report</vt:lpstr>
      <vt:lpstr>Introduction</vt:lpstr>
      <vt:lpstr>Background</vt:lpstr>
      <vt:lpstr>Objective</vt:lpstr>
      <vt:lpstr>Variables</vt:lpstr>
      <vt:lpstr>Material</vt:lpstr>
      <vt:lpstr>Tasks</vt:lpstr>
      <vt:lpstr>Participants</vt:lpstr>
      <vt:lpstr>Design</vt:lpstr>
      <vt:lpstr>Conduct</vt:lpstr>
      <vt:lpstr>Analysis</vt:lpstr>
      <vt:lpstr>One-Way ANOVA with R</vt:lpstr>
      <vt:lpstr>R: Two-Way ANOVA</vt:lpstr>
      <vt:lpstr>R: t-Test</vt:lpstr>
      <vt:lpstr>R: Mann-Whitney-U Test</vt:lpstr>
      <vt:lpstr>R: Chi^2</vt:lpstr>
      <vt:lpstr>R: Correlation</vt:lpstr>
      <vt:lpstr>R: Correlation</vt:lpstr>
      <vt:lpstr>Interpretation</vt:lpstr>
      <vt:lpstr>Related Work</vt:lpstr>
      <vt:lpstr>Threats to Validity</vt:lpstr>
      <vt:lpstr>Report</vt:lpstr>
      <vt:lpstr>Suggested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920</cp:revision>
  <cp:lastPrinted>2018-01-25T10:29:54Z</cp:lastPrinted>
  <dcterms:modified xsi:type="dcterms:W3CDTF">2018-02-02T09:00:04Z</dcterms:modified>
</cp:coreProperties>
</file>