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9" r:id="rId10"/>
    <p:sldId id="263" r:id="rId11"/>
    <p:sldId id="264" r:id="rId12"/>
    <p:sldId id="265" r:id="rId13"/>
    <p:sldId id="266" r:id="rId14"/>
    <p:sldId id="268" r:id="rId15"/>
    <p:sldId id="271" r:id="rId16"/>
    <p:sldId id="270" r:id="rId17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8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9144000" cy="2786058"/>
          </a:xfrm>
          <a:prstGeom prst="rect">
            <a:avLst/>
          </a:prstGeom>
          <a:solidFill>
            <a:srgbClr val="F292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07194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BCC276E-76C6-4264-ADA8-430C1E9AE626}" type="datetime1">
              <a:rPr lang="de-DE" smtClean="0"/>
              <a:pPr/>
              <a:t>10.07.2014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>
            <a:off x="6215074" y="428604"/>
            <a:ext cx="2643206" cy="1000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80113" y="228600"/>
            <a:ext cx="2624137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56895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10.07.2014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10.07.2014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10.07.2014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10.07.2014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10.07.2014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10.07.2014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10.07.2014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10.07.2014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10.07.2014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10.07.2014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691680" y="6356350"/>
            <a:ext cx="1000132" cy="365125"/>
          </a:xfrm>
        </p:spPr>
        <p:txBody>
          <a:bodyPr/>
          <a:lstStyle/>
          <a:p>
            <a:fld id="{D7E08395-A5A9-411D-A3D3-851CF9301FD9}" type="datetime1">
              <a:rPr lang="de-DE" smtClean="0"/>
              <a:pPr/>
              <a:t>10.07.2014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691680" y="6356350"/>
            <a:ext cx="5309212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343706"/>
            <a:ext cx="1165487" cy="39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52491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10.07.2014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143108" y="6356350"/>
            <a:ext cx="1000132" cy="365125"/>
          </a:xfrm>
        </p:spPr>
        <p:txBody>
          <a:bodyPr/>
          <a:lstStyle/>
          <a:p>
            <a:fld id="{50A78792-2531-4474-A0C0-A2C8381BBE25}" type="datetime1">
              <a:rPr lang="de-DE" smtClean="0"/>
              <a:pPr/>
              <a:t>10.07.2014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14678" y="6356350"/>
            <a:ext cx="3786214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343706"/>
            <a:ext cx="1165487" cy="39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5929322" y="2285992"/>
            <a:ext cx="3095625" cy="3095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9174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143108" y="6356350"/>
            <a:ext cx="1000132" cy="365125"/>
          </a:xfrm>
        </p:spPr>
        <p:txBody>
          <a:bodyPr/>
          <a:lstStyle/>
          <a:p>
            <a:fld id="{966F1707-C9EF-406C-BEA4-A8772732FE19}" type="datetime1">
              <a:rPr lang="de-DE" smtClean="0"/>
              <a:pPr/>
              <a:t>10.07.2014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14678" y="6356350"/>
            <a:ext cx="3786214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343706"/>
            <a:ext cx="1165487" cy="39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26867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9144000" cy="2786058"/>
          </a:xfrm>
          <a:prstGeom prst="rect">
            <a:avLst/>
          </a:prstGeom>
          <a:solidFill>
            <a:srgbClr val="016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0DBB-A787-4B8C-99D4-7B864465938B}" type="datetime1">
              <a:rPr lang="de-DE" smtClean="0"/>
              <a:pPr/>
              <a:t>10.07.2014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 descr="logoFINEnglish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844" y="142852"/>
            <a:ext cx="8864356" cy="1455008"/>
          </a:xfrm>
          <a:prstGeom prst="rect">
            <a:avLst/>
          </a:prstGeom>
        </p:spPr>
      </p:pic>
      <p:sp>
        <p:nvSpPr>
          <p:cNvPr id="9" name="Rechteck 8"/>
          <p:cNvSpPr/>
          <p:nvPr userDrawn="1"/>
        </p:nvSpPr>
        <p:spPr>
          <a:xfrm>
            <a:off x="6215074" y="428604"/>
            <a:ext cx="2928926" cy="928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9144000" cy="2786058"/>
          </a:xfrm>
          <a:prstGeom prst="rect">
            <a:avLst/>
          </a:prstGeom>
          <a:solidFill>
            <a:srgbClr val="016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0DBB-A787-4B8C-99D4-7B864465938B}" type="datetime1">
              <a:rPr lang="de-DE" smtClean="0"/>
              <a:pPr/>
              <a:t>10.07.2014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143108" y="6356350"/>
            <a:ext cx="1000132" cy="365125"/>
          </a:xfrm>
        </p:spPr>
        <p:txBody>
          <a:bodyPr/>
          <a:lstStyle/>
          <a:p>
            <a:fld id="{5AE462B9-6A30-47CA-976A-BF529C4025E0}" type="datetime1">
              <a:rPr lang="de-DE" smtClean="0"/>
              <a:pPr/>
              <a:t>10.07.2014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14678" y="6356350"/>
            <a:ext cx="3786214" cy="365125"/>
          </a:xfrm>
        </p:spPr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6322113"/>
            <a:ext cx="1571636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143108" y="6356350"/>
            <a:ext cx="1000132" cy="365125"/>
          </a:xfrm>
        </p:spPr>
        <p:txBody>
          <a:bodyPr/>
          <a:lstStyle/>
          <a:p>
            <a:fld id="{5AE462B9-6A30-47CA-976A-BF529C4025E0}" type="datetime1">
              <a:rPr lang="de-DE" smtClean="0"/>
              <a:pPr/>
              <a:t>10.07.2014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14678" y="6356350"/>
            <a:ext cx="3786214" cy="365125"/>
          </a:xfrm>
        </p:spPr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6322113"/>
            <a:ext cx="1571636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10.07.2014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10.07.2014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49" r:id="rId10"/>
    <p:sldLayoutId id="2147483650" r:id="rId11"/>
    <p:sldLayoutId id="2147483651" r:id="rId12"/>
    <p:sldLayoutId id="2147483652" r:id="rId13"/>
    <p:sldLayoutId id="2147483653" r:id="rId14"/>
    <p:sldLayoutId id="2147483654" r:id="rId15"/>
    <p:sldLayoutId id="2147483655" r:id="rId16"/>
    <p:sldLayoutId id="2147483656" r:id="rId17"/>
    <p:sldLayoutId id="2147483657" r:id="rId18"/>
    <p:sldLayoutId id="2147483658" r:id="rId19"/>
    <p:sldLayoutId id="2147483659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804" y="1428736"/>
            <a:ext cx="2756914" cy="519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Zusammenfassung</a:t>
            </a:r>
            <a:endParaRPr lang="en-US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Deskriptive Statistik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smtClean="0"/>
              <a:t>Mittelwerte, Median</a:t>
            </a:r>
          </a:p>
          <a:p>
            <a:r>
              <a:rPr lang="de-DE" dirty="0" smtClean="0"/>
              <a:t>Standardabweichung</a:t>
            </a:r>
          </a:p>
          <a:p>
            <a:r>
              <a:rPr lang="de-DE" dirty="0" smtClean="0"/>
              <a:t>Ausreißer</a:t>
            </a:r>
          </a:p>
          <a:p>
            <a:r>
              <a:rPr lang="de-DE" dirty="0" smtClean="0"/>
              <a:t>Normalverteilung</a:t>
            </a:r>
          </a:p>
          <a:p>
            <a:r>
              <a:rPr lang="de-DE" dirty="0" smtClean="0"/>
              <a:t>Histogramm</a:t>
            </a:r>
          </a:p>
          <a:p>
            <a:r>
              <a:rPr lang="de-DE" dirty="0" smtClean="0"/>
              <a:t>Boxplot, </a:t>
            </a:r>
            <a:r>
              <a:rPr lang="de-DE" dirty="0" err="1" smtClean="0"/>
              <a:t>Violinplots</a:t>
            </a:r>
            <a:endParaRPr lang="de-DE" dirty="0" smtClean="0"/>
          </a:p>
          <a:p>
            <a:r>
              <a:rPr lang="de-DE" dirty="0" smtClean="0"/>
              <a:t>Quellen:</a:t>
            </a:r>
          </a:p>
          <a:p>
            <a:pPr lvl="1"/>
            <a:r>
              <a:rPr lang="de-DE" sz="2300" dirty="0" smtClean="0"/>
              <a:t>Jürgen Bortz. Statistik: für Human- und Sozialwissenschaftler. Springer, </a:t>
            </a:r>
            <a:r>
              <a:rPr lang="de-DE" sz="2300" dirty="0" err="1" smtClean="0"/>
              <a:t>sixth</a:t>
            </a:r>
            <a:r>
              <a:rPr lang="de-DE" sz="2300" dirty="0" smtClean="0"/>
              <a:t> </a:t>
            </a:r>
            <a:r>
              <a:rPr lang="de-DE" sz="2300" dirty="0" err="1" smtClean="0"/>
              <a:t>edition</a:t>
            </a:r>
            <a:r>
              <a:rPr lang="de-DE" sz="2300" dirty="0" smtClean="0"/>
              <a:t>, 2004.</a:t>
            </a:r>
          </a:p>
          <a:p>
            <a:pPr lvl="1"/>
            <a:r>
              <a:rPr lang="en-US" sz="2300" dirty="0" smtClean="0"/>
              <a:t>Theodore Anderson and Jeremy Finn. The New Statistical Analysis of Data. Springer, 1996.</a:t>
            </a:r>
          </a:p>
          <a:p>
            <a:pPr lvl="1"/>
            <a:r>
              <a:rPr lang="en-US" sz="2300" dirty="0" smtClean="0"/>
              <a:t>Robert A. Donnelly Jr. </a:t>
            </a:r>
            <a:r>
              <a:rPr lang="en-US" sz="2300" i="1" dirty="0" smtClean="0"/>
              <a:t>The Complete Idiot's Guide to Statistics</a:t>
            </a:r>
            <a:r>
              <a:rPr lang="en-US" sz="2300" dirty="0" smtClean="0"/>
              <a:t>. Alpha, 2007</a:t>
            </a:r>
            <a:endParaRPr lang="de-DE" sz="2300" dirty="0" smtClean="0"/>
          </a:p>
          <a:p>
            <a:endParaRPr lang="de-D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Inferenzstatistik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Schließende Statistik -&gt; Überprüfung von Hypothesen</a:t>
            </a:r>
          </a:p>
          <a:p>
            <a:r>
              <a:rPr lang="de-DE" dirty="0" err="1" smtClean="0"/>
              <a:t>Signifikanzniveau</a:t>
            </a:r>
            <a:r>
              <a:rPr lang="de-DE" dirty="0" smtClean="0"/>
              <a:t>, </a:t>
            </a:r>
            <a:r>
              <a:rPr lang="de-DE" dirty="0" err="1" smtClean="0"/>
              <a:t>alpha</a:t>
            </a:r>
            <a:r>
              <a:rPr lang="de-DE" dirty="0" smtClean="0"/>
              <a:t>-Fehler, p-Wert</a:t>
            </a:r>
          </a:p>
          <a:p>
            <a:r>
              <a:rPr lang="de-DE" dirty="0" smtClean="0"/>
              <a:t>Signifikanz</a:t>
            </a:r>
          </a:p>
          <a:p>
            <a:r>
              <a:rPr lang="de-DE" dirty="0">
                <a:sym typeface="Symbol"/>
              </a:rPr>
              <a:t></a:t>
            </a:r>
            <a:r>
              <a:rPr lang="de-DE" baseline="30000" dirty="0" smtClean="0">
                <a:sym typeface="Symbol"/>
              </a:rPr>
              <a:t>2</a:t>
            </a:r>
            <a:r>
              <a:rPr lang="de-DE" dirty="0" smtClean="0">
                <a:sym typeface="Symbol"/>
              </a:rPr>
              <a:t>-Test</a:t>
            </a:r>
          </a:p>
          <a:p>
            <a:r>
              <a:rPr lang="de-DE" dirty="0" smtClean="0"/>
              <a:t>Mann-Whitney-U-Test</a:t>
            </a:r>
          </a:p>
          <a:p>
            <a:r>
              <a:rPr lang="de-DE" dirty="0" smtClean="0"/>
              <a:t>t-Test</a:t>
            </a:r>
          </a:p>
          <a:p>
            <a:r>
              <a:rPr lang="de-DE" dirty="0" smtClean="0"/>
              <a:t>Varianzanalyse</a:t>
            </a:r>
          </a:p>
          <a:p>
            <a:r>
              <a:rPr lang="de-DE" dirty="0" smtClean="0"/>
              <a:t>Korrelationen</a:t>
            </a:r>
          </a:p>
          <a:p>
            <a:r>
              <a:rPr lang="de-DE" dirty="0" smtClean="0"/>
              <a:t>Multiples Testen</a:t>
            </a:r>
          </a:p>
          <a:p>
            <a:r>
              <a:rPr lang="de-DE" dirty="0" smtClean="0"/>
              <a:t>Quellen:</a:t>
            </a:r>
          </a:p>
          <a:p>
            <a:pPr lvl="1"/>
            <a:r>
              <a:rPr lang="de-DE" sz="2200" dirty="0" smtClean="0">
                <a:solidFill>
                  <a:prstClr val="black"/>
                </a:solidFill>
              </a:rPr>
              <a:t>Jürgen Bortz. Statistik: für Human- und Sozialwissenschaftler. Springer, </a:t>
            </a:r>
            <a:r>
              <a:rPr lang="de-DE" sz="2200" dirty="0" err="1" smtClean="0">
                <a:solidFill>
                  <a:prstClr val="black"/>
                </a:solidFill>
              </a:rPr>
              <a:t>sixth</a:t>
            </a:r>
            <a:r>
              <a:rPr lang="de-DE" sz="2200" dirty="0" smtClean="0">
                <a:solidFill>
                  <a:prstClr val="black"/>
                </a:solidFill>
              </a:rPr>
              <a:t> </a:t>
            </a:r>
            <a:r>
              <a:rPr lang="de-DE" sz="2200" dirty="0" err="1" smtClean="0">
                <a:solidFill>
                  <a:prstClr val="black"/>
                </a:solidFill>
              </a:rPr>
              <a:t>edition</a:t>
            </a:r>
            <a:r>
              <a:rPr lang="de-DE" sz="2200" dirty="0" smtClean="0">
                <a:solidFill>
                  <a:prstClr val="black"/>
                </a:solidFill>
              </a:rPr>
              <a:t>, 2004.</a:t>
            </a:r>
          </a:p>
          <a:p>
            <a:pPr lvl="1"/>
            <a:r>
              <a:rPr lang="en-US" sz="2200" dirty="0" smtClean="0">
                <a:solidFill>
                  <a:prstClr val="black"/>
                </a:solidFill>
              </a:rPr>
              <a:t>Theodore Anderson and Jeremy Finn. The New Statistical Analysis of Data. Springer, 1996.</a:t>
            </a:r>
          </a:p>
          <a:p>
            <a:pPr lvl="1"/>
            <a:r>
              <a:rPr lang="en-US" sz="2200" dirty="0" smtClean="0"/>
              <a:t>Robert A. Donnelly Jr. </a:t>
            </a:r>
            <a:r>
              <a:rPr lang="en-US" sz="2200" i="1" dirty="0" smtClean="0"/>
              <a:t>The Complete Idiot's Guide to Statistics</a:t>
            </a:r>
            <a:r>
              <a:rPr lang="en-US" sz="2200" dirty="0" smtClean="0"/>
              <a:t>. Alpha, 2007</a:t>
            </a:r>
            <a:endParaRPr lang="en-US" sz="2400" dirty="0" smtClean="0"/>
          </a:p>
          <a:p>
            <a:pPr lvl="1"/>
            <a:endParaRPr lang="de-DE" sz="2300" dirty="0" smtClean="0">
              <a:solidFill>
                <a:prstClr val="black"/>
              </a:solidFill>
            </a:endParaRPr>
          </a:p>
          <a:p>
            <a:pPr lvl="1"/>
            <a:endParaRPr lang="de-D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Performancemessungen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Metriken</a:t>
            </a:r>
          </a:p>
          <a:p>
            <a:r>
              <a:rPr lang="en-US" smtClean="0"/>
              <a:t>Meß- und Fehlermodell</a:t>
            </a:r>
          </a:p>
          <a:p>
            <a:r>
              <a:rPr lang="en-US" smtClean="0"/>
              <a:t>Zufällige vs. systematische Fehler</a:t>
            </a:r>
          </a:p>
          <a:p>
            <a:endParaRPr lang="en-US" smtClean="0"/>
          </a:p>
          <a:p>
            <a:r>
              <a:rPr lang="en-US" smtClean="0"/>
              <a:t>Quellen:</a:t>
            </a:r>
          </a:p>
          <a:p>
            <a:pPr lvl="1"/>
            <a:r>
              <a:rPr lang="en-US" sz="1900" smtClean="0"/>
              <a:t>David Lilja. </a:t>
            </a:r>
            <a:r>
              <a:rPr lang="en-US" sz="1900" i="1" smtClean="0"/>
              <a:t>Measuring Computer Performance: A practitioner's guide. Cambridge University </a:t>
            </a:r>
            <a:r>
              <a:rPr lang="en-US" sz="1900" smtClean="0"/>
              <a:t>Press. 2000.</a:t>
            </a:r>
          </a:p>
          <a:p>
            <a:pPr lvl="1"/>
            <a:r>
              <a:rPr lang="en-US" sz="2000" smtClean="0"/>
              <a:t>Esmaeilzadeh et al. </a:t>
            </a:r>
            <a:r>
              <a:rPr lang="en-US" sz="1900" i="1" smtClean="0"/>
              <a:t>Looking Back on the Language and Hardware Revolutions: Measured Power, Performance, and Scaling. </a:t>
            </a:r>
            <a:r>
              <a:rPr lang="en-US" sz="1900" smtClean="0"/>
              <a:t>2011.</a:t>
            </a:r>
          </a:p>
          <a:p>
            <a:pPr lvl="1"/>
            <a:r>
              <a:rPr lang="en-US" sz="1900" smtClean="0"/>
              <a:t>Mytkowicz et al.</a:t>
            </a:r>
            <a:r>
              <a:rPr lang="en-US" sz="1900" i="1" smtClean="0"/>
              <a:t> Producing wrong data without doing anything obviously wrong! </a:t>
            </a:r>
            <a:r>
              <a:rPr lang="en-US" sz="1900" smtClean="0"/>
              <a:t>2009.</a:t>
            </a:r>
          </a:p>
          <a:p>
            <a:pPr lvl="1"/>
            <a:r>
              <a:rPr lang="en-US" sz="1900" smtClean="0"/>
              <a:t>Georges et al. </a:t>
            </a:r>
            <a:r>
              <a:rPr lang="en-US" sz="1900" i="1" smtClean="0"/>
              <a:t>Statistically rigorous java performance evaluation. </a:t>
            </a:r>
            <a:r>
              <a:rPr lang="en-US" sz="1900" smtClean="0"/>
              <a:t>2007.</a:t>
            </a:r>
            <a:endParaRPr lang="en-US" sz="1900" i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Kontrollierte Experimente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Kontrolliertes</a:t>
            </a:r>
            <a:r>
              <a:rPr lang="en-US" dirty="0" smtClean="0"/>
              <a:t> Experiment</a:t>
            </a:r>
          </a:p>
          <a:p>
            <a:r>
              <a:rPr lang="en-US" dirty="0" err="1" smtClean="0"/>
              <a:t>Latente</a:t>
            </a:r>
            <a:r>
              <a:rPr lang="en-US" dirty="0" smtClean="0"/>
              <a:t> </a:t>
            </a:r>
            <a:r>
              <a:rPr lang="en-US" dirty="0" err="1" smtClean="0"/>
              <a:t>Variablen</a:t>
            </a:r>
            <a:endParaRPr lang="en-US" dirty="0" smtClean="0"/>
          </a:p>
          <a:p>
            <a:r>
              <a:rPr lang="en-US" dirty="0" err="1" smtClean="0"/>
              <a:t>Kontrolle</a:t>
            </a:r>
            <a:r>
              <a:rPr lang="en-US" dirty="0" smtClean="0"/>
              <a:t> von </a:t>
            </a:r>
            <a:r>
              <a:rPr lang="en-US" dirty="0" err="1" smtClean="0"/>
              <a:t>Störvariablen</a:t>
            </a:r>
            <a:endParaRPr lang="en-US" dirty="0" smtClean="0"/>
          </a:p>
          <a:p>
            <a:r>
              <a:rPr lang="en-US" dirty="0" err="1" smtClean="0"/>
              <a:t>Experimentelle</a:t>
            </a:r>
            <a:r>
              <a:rPr lang="en-US" dirty="0" smtClean="0"/>
              <a:t> Designs</a:t>
            </a:r>
          </a:p>
          <a:p>
            <a:r>
              <a:rPr lang="en-US" dirty="0" err="1" smtClean="0"/>
              <a:t>Haupt</a:t>
            </a:r>
            <a:r>
              <a:rPr lang="en-US" dirty="0" smtClean="0"/>
              <a:t>-/</a:t>
            </a:r>
            <a:r>
              <a:rPr lang="en-US" dirty="0" err="1" smtClean="0"/>
              <a:t>Interaktionseffekte</a:t>
            </a:r>
            <a:endParaRPr lang="en-US" dirty="0" smtClean="0"/>
          </a:p>
          <a:p>
            <a:r>
              <a:rPr lang="en-US" dirty="0" err="1" smtClean="0"/>
              <a:t>Pilotstudien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Quellen</a:t>
            </a:r>
            <a:r>
              <a:rPr lang="en-US" dirty="0" smtClean="0"/>
              <a:t>:</a:t>
            </a:r>
          </a:p>
          <a:p>
            <a:pPr lvl="1"/>
            <a:r>
              <a:rPr lang="en-US" sz="2600" dirty="0" err="1" smtClean="0"/>
              <a:t>Jutta</a:t>
            </a:r>
            <a:r>
              <a:rPr lang="en-US" sz="2600" dirty="0" smtClean="0"/>
              <a:t> </a:t>
            </a:r>
            <a:r>
              <a:rPr lang="en-US" sz="2600" dirty="0" err="1" smtClean="0"/>
              <a:t>Markgraf</a:t>
            </a:r>
            <a:r>
              <a:rPr lang="en-US" sz="2600" dirty="0" smtClean="0"/>
              <a:t>, Hans-Peter </a:t>
            </a:r>
            <a:r>
              <a:rPr lang="en-US" sz="2600" dirty="0" err="1" smtClean="0"/>
              <a:t>Musahl</a:t>
            </a:r>
            <a:r>
              <a:rPr lang="en-US" sz="2600" dirty="0" smtClean="0"/>
              <a:t>, Friedrich </a:t>
            </a:r>
            <a:r>
              <a:rPr lang="en-US" sz="2600" dirty="0" err="1" smtClean="0"/>
              <a:t>Wilkening</a:t>
            </a:r>
            <a:r>
              <a:rPr lang="en-US" sz="2600" dirty="0" smtClean="0"/>
              <a:t>, Karin </a:t>
            </a:r>
            <a:r>
              <a:rPr lang="en-US" sz="2600" dirty="0" err="1" smtClean="0"/>
              <a:t>Wilkening</a:t>
            </a:r>
            <a:r>
              <a:rPr lang="en-US" sz="2600" dirty="0" smtClean="0"/>
              <a:t>, and Viktor </a:t>
            </a:r>
            <a:r>
              <a:rPr lang="de-DE" sz="2600" dirty="0" err="1" smtClean="0"/>
              <a:t>Sarris</a:t>
            </a:r>
            <a:r>
              <a:rPr lang="de-DE" sz="2600" dirty="0" smtClean="0"/>
              <a:t>. </a:t>
            </a:r>
            <a:r>
              <a:rPr lang="de-DE" sz="2600" i="1" dirty="0" smtClean="0"/>
              <a:t>Studieneinheit Versuchsplanung</a:t>
            </a:r>
            <a:r>
              <a:rPr lang="de-DE" sz="2600" dirty="0" smtClean="0"/>
              <a:t>, 2001. FIM-Psychologie Modellversuch, </a:t>
            </a:r>
            <a:r>
              <a:rPr lang="de-DE" sz="2600" dirty="0" err="1" smtClean="0"/>
              <a:t>Universitä</a:t>
            </a:r>
            <a:r>
              <a:rPr lang="en-US" sz="2600" dirty="0" smtClean="0"/>
              <a:t>t Erlangen-</a:t>
            </a:r>
            <a:r>
              <a:rPr lang="en-US" sz="2600" dirty="0" err="1" smtClean="0"/>
              <a:t>Nürnberg</a:t>
            </a:r>
            <a:r>
              <a:rPr lang="en-US" sz="2600" dirty="0" smtClean="0"/>
              <a:t>.</a:t>
            </a:r>
          </a:p>
          <a:p>
            <a:pPr lvl="1"/>
            <a:r>
              <a:rPr lang="de-DE" sz="2600" dirty="0" smtClean="0">
                <a:solidFill>
                  <a:prstClr val="black"/>
                </a:solidFill>
              </a:rPr>
              <a:t>Jürgen Bortz. Statistik: für Human- und Sozialwissenschaftler. Springer, </a:t>
            </a:r>
            <a:r>
              <a:rPr lang="de-DE" sz="2600" dirty="0" err="1" smtClean="0">
                <a:solidFill>
                  <a:prstClr val="black"/>
                </a:solidFill>
              </a:rPr>
              <a:t>sixth</a:t>
            </a:r>
            <a:r>
              <a:rPr lang="de-DE" sz="2600" dirty="0" smtClean="0">
                <a:solidFill>
                  <a:prstClr val="black"/>
                </a:solidFill>
              </a:rPr>
              <a:t> </a:t>
            </a:r>
            <a:r>
              <a:rPr lang="de-DE" sz="2600" dirty="0" err="1" smtClean="0">
                <a:solidFill>
                  <a:prstClr val="black"/>
                </a:solidFill>
              </a:rPr>
              <a:t>edition</a:t>
            </a:r>
            <a:r>
              <a:rPr lang="de-DE" sz="2600" dirty="0" smtClean="0">
                <a:solidFill>
                  <a:prstClr val="black"/>
                </a:solidFill>
              </a:rPr>
              <a:t>, 2004.</a:t>
            </a:r>
            <a:endParaRPr lang="en-US" sz="2600" dirty="0" smtClean="0"/>
          </a:p>
          <a:p>
            <a:pPr lvl="1"/>
            <a:r>
              <a:rPr lang="en-US" sz="2600" dirty="0" smtClean="0"/>
              <a:t>Internet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Qualitative Methoden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Fallstudien</a:t>
            </a:r>
          </a:p>
          <a:p>
            <a:r>
              <a:rPr lang="en-US" smtClean="0"/>
              <a:t>Interviews</a:t>
            </a:r>
          </a:p>
          <a:p>
            <a:r>
              <a:rPr lang="en-US" smtClean="0"/>
              <a:t>Fragebögen</a:t>
            </a:r>
          </a:p>
          <a:p>
            <a:r>
              <a:rPr lang="en-US" smtClean="0"/>
              <a:t>Wenige Fälle/Probanden, dafür (viel) mehr Details</a:t>
            </a:r>
          </a:p>
          <a:p>
            <a:endParaRPr lang="en-US" smtClean="0"/>
          </a:p>
          <a:p>
            <a:r>
              <a:rPr lang="en-US" smtClean="0"/>
              <a:t>Quellen:</a:t>
            </a:r>
          </a:p>
          <a:p>
            <a:pPr lvl="1"/>
            <a:r>
              <a:rPr lang="de-DE" sz="2200" smtClean="0"/>
              <a:t>Bortz &amp; Döring. </a:t>
            </a:r>
            <a:r>
              <a:rPr lang="de-DE" sz="2200" i="1" smtClean="0"/>
              <a:t>Forschungsmethoden und Evaluation für Human‐ und Sozialwissenschaftler. 4., überarb. Aufl., 2006. </a:t>
            </a:r>
            <a:r>
              <a:rPr lang="en-US" sz="2200" smtClean="0"/>
              <a:t>Kapitel 4 und 5.</a:t>
            </a:r>
          </a:p>
          <a:p>
            <a:pPr lvl="1"/>
            <a:r>
              <a:rPr lang="en-US" sz="2200" smtClean="0"/>
              <a:t>Internet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Masterarbeitsthemen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356" y="2675848"/>
            <a:ext cx="4232090" cy="3129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Abgerundete rechteckige Legende 4"/>
          <p:cNvSpPr/>
          <p:nvPr/>
        </p:nvSpPr>
        <p:spPr>
          <a:xfrm>
            <a:off x="899593" y="3273020"/>
            <a:ext cx="1169222" cy="347123"/>
          </a:xfrm>
          <a:prstGeom prst="wedgeRoundRectCallout">
            <a:avLst>
              <a:gd name="adj1" fmla="val 92134"/>
              <a:gd name="adj2" fmla="val 125898"/>
              <a:gd name="adj3" fmla="val 16667"/>
            </a:avLst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0" scaled="1"/>
            <a:tileRect/>
          </a:gra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ysClr val="windowText" lastClr="000000"/>
                </a:solidFill>
              </a:rPr>
              <a:t>Spiegel</a:t>
            </a:r>
            <a:endParaRPr lang="de-DE" sz="2000" dirty="0">
              <a:solidFill>
                <a:sysClr val="windowText" lastClr="000000"/>
              </a:solidFill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3275857" y="2743828"/>
            <a:ext cx="1521754" cy="529192"/>
          </a:xfrm>
          <a:prstGeom prst="wedgeRoundRectCallout">
            <a:avLst>
              <a:gd name="adj1" fmla="val -70674"/>
              <a:gd name="adj2" fmla="val 173290"/>
              <a:gd name="adj3" fmla="val 16667"/>
            </a:avLst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0" scaled="1"/>
            <a:tileRect/>
          </a:gra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ysClr val="windowText" lastClr="000000"/>
                </a:solidFill>
              </a:rPr>
              <a:t>Projektions-fläche</a:t>
            </a:r>
            <a:endParaRPr lang="de-DE" sz="2000" dirty="0">
              <a:solidFill>
                <a:sysClr val="windowText" lastClr="000000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3527533" y="3887329"/>
            <a:ext cx="1346277" cy="358723"/>
          </a:xfrm>
          <a:prstGeom prst="wedgeRoundRectCallout">
            <a:avLst>
              <a:gd name="adj1" fmla="val -109004"/>
              <a:gd name="adj2" fmla="val 13388"/>
              <a:gd name="adj3" fmla="val 16667"/>
            </a:avLst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0" scaled="1"/>
            <a:tileRect/>
          </a:gra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ysClr val="windowText" lastClr="000000"/>
                </a:solidFill>
              </a:rPr>
              <a:t>Spule</a:t>
            </a:r>
            <a:endParaRPr lang="de-DE" sz="2000" dirty="0">
              <a:solidFill>
                <a:sysClr val="windowText" lastClr="000000"/>
              </a:solidFill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1745161" y="1848510"/>
            <a:ext cx="1260490" cy="358723"/>
          </a:xfrm>
          <a:prstGeom prst="wedgeRoundRectCallout">
            <a:avLst>
              <a:gd name="adj1" fmla="val 15982"/>
              <a:gd name="adj2" fmla="val 317009"/>
              <a:gd name="adj3" fmla="val 16667"/>
            </a:avLst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0" scaled="1"/>
            <a:tileRect/>
          </a:gra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ysClr val="windowText" lastClr="000000"/>
                </a:solidFill>
              </a:rPr>
              <a:t>Scanner</a:t>
            </a:r>
            <a:endParaRPr lang="de-DE" sz="2000" dirty="0">
              <a:solidFill>
                <a:sysClr val="windowText" lastClr="000000"/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135" y="2675848"/>
            <a:ext cx="3597989" cy="2065213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056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Masterarbeitsthemen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fMRT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Vergleich des Effekts von objekt-orientierter und funktionaler Programmierung auf Programmverständnis</a:t>
            </a:r>
          </a:p>
          <a:p>
            <a:pPr lvl="1"/>
            <a:r>
              <a:rPr lang="de-DE" dirty="0" smtClean="0"/>
              <a:t>Vergleich von Top-Down und </a:t>
            </a:r>
            <a:r>
              <a:rPr lang="de-DE" dirty="0" err="1" smtClean="0"/>
              <a:t>Bottom-Up</a:t>
            </a:r>
            <a:r>
              <a:rPr lang="de-DE" dirty="0" smtClean="0"/>
              <a:t> Programmverständnis</a:t>
            </a:r>
          </a:p>
          <a:p>
            <a:endParaRPr lang="de-DE" dirty="0"/>
          </a:p>
          <a:p>
            <a:r>
              <a:rPr lang="de-DE" dirty="0" smtClean="0"/>
              <a:t>Fragebogen zur Messung von Programmiererfahrung bei Experten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15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Überblick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82FFF-4B36-4A15-9D48-07EA543BC17F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  <p:cxnSp>
        <p:nvCxnSpPr>
          <p:cNvPr id="5" name="Gerade Verbindung 4"/>
          <p:cNvCxnSpPr>
            <a:endCxn id="3" idx="3"/>
          </p:cNvCxnSpPr>
          <p:nvPr/>
        </p:nvCxnSpPr>
        <p:spPr>
          <a:xfrm rot="10800000" flipH="1">
            <a:off x="457200" y="3863975"/>
            <a:ext cx="8229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>
            <a:endCxn id="3" idx="0"/>
          </p:cNvCxnSpPr>
          <p:nvPr/>
        </p:nvCxnSpPr>
        <p:spPr>
          <a:xfrm rot="5400000" flipH="1">
            <a:off x="2309020" y="3863181"/>
            <a:ext cx="4525962" cy="31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feil nach links und rechts 8"/>
          <p:cNvSpPr/>
          <p:nvPr/>
        </p:nvSpPr>
        <p:spPr>
          <a:xfrm>
            <a:off x="785813" y="1357313"/>
            <a:ext cx="7929562" cy="78581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mtClean="0"/>
              <a:t>Mensch---</a:t>
            </a:r>
            <a:r>
              <a:rPr lang="en-US"/>
              <a:t>Technisch</a:t>
            </a:r>
          </a:p>
        </p:txBody>
      </p:sp>
      <p:sp>
        <p:nvSpPr>
          <p:cNvPr id="10" name="Pfeil nach oben und unten 9"/>
          <p:cNvSpPr/>
          <p:nvPr/>
        </p:nvSpPr>
        <p:spPr>
          <a:xfrm>
            <a:off x="357158" y="1785926"/>
            <a:ext cx="785818" cy="435771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Qualitativ---Quantitativ</a:t>
            </a:r>
          </a:p>
        </p:txBody>
      </p:sp>
      <p:sp>
        <p:nvSpPr>
          <p:cNvPr id="11" name="Wolke 10"/>
          <p:cNvSpPr/>
          <p:nvPr/>
        </p:nvSpPr>
        <p:spPr>
          <a:xfrm>
            <a:off x="1357313" y="2071688"/>
            <a:ext cx="2428875" cy="14287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Kontrollierte Experimente mit Probanden</a:t>
            </a:r>
          </a:p>
        </p:txBody>
      </p:sp>
      <p:sp>
        <p:nvSpPr>
          <p:cNvPr id="12" name="Wolke 11"/>
          <p:cNvSpPr/>
          <p:nvPr/>
        </p:nvSpPr>
        <p:spPr>
          <a:xfrm>
            <a:off x="7143750" y="2928938"/>
            <a:ext cx="1500188" cy="71437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Performance</a:t>
            </a:r>
          </a:p>
        </p:txBody>
      </p:sp>
      <p:sp>
        <p:nvSpPr>
          <p:cNvPr id="13" name="Wolke 12"/>
          <p:cNvSpPr/>
          <p:nvPr/>
        </p:nvSpPr>
        <p:spPr>
          <a:xfrm>
            <a:off x="5500688" y="1857375"/>
            <a:ext cx="1785937" cy="92868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Zeitreihenanalysen</a:t>
            </a:r>
          </a:p>
        </p:txBody>
      </p:sp>
      <p:sp>
        <p:nvSpPr>
          <p:cNvPr id="14" name="Wolke 13"/>
          <p:cNvSpPr/>
          <p:nvPr/>
        </p:nvSpPr>
        <p:spPr>
          <a:xfrm>
            <a:off x="1000125" y="5286375"/>
            <a:ext cx="2071688" cy="71437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Think-Aloud Protokolle</a:t>
            </a:r>
          </a:p>
        </p:txBody>
      </p:sp>
      <p:sp>
        <p:nvSpPr>
          <p:cNvPr id="15" name="Wolke 14"/>
          <p:cNvSpPr/>
          <p:nvPr/>
        </p:nvSpPr>
        <p:spPr>
          <a:xfrm>
            <a:off x="2786063" y="3786188"/>
            <a:ext cx="1643062" cy="71437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Interview</a:t>
            </a:r>
          </a:p>
        </p:txBody>
      </p:sp>
      <p:sp>
        <p:nvSpPr>
          <p:cNvPr id="16" name="Wolke 15"/>
          <p:cNvSpPr/>
          <p:nvPr/>
        </p:nvSpPr>
        <p:spPr>
          <a:xfrm>
            <a:off x="1000125" y="3714750"/>
            <a:ext cx="1714500" cy="71437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Fragebögen</a:t>
            </a:r>
          </a:p>
        </p:txBody>
      </p:sp>
      <p:sp>
        <p:nvSpPr>
          <p:cNvPr id="17" name="Wolke 16"/>
          <p:cNvSpPr/>
          <p:nvPr/>
        </p:nvSpPr>
        <p:spPr>
          <a:xfrm>
            <a:off x="7143750" y="3929063"/>
            <a:ext cx="1500188" cy="714375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tx1"/>
                </a:solidFill>
              </a:rPr>
              <a:t>Beweise</a:t>
            </a:r>
          </a:p>
        </p:txBody>
      </p:sp>
      <p:sp>
        <p:nvSpPr>
          <p:cNvPr id="22" name="Wolke 21"/>
          <p:cNvSpPr/>
          <p:nvPr/>
        </p:nvSpPr>
        <p:spPr>
          <a:xfrm>
            <a:off x="3500438" y="4929188"/>
            <a:ext cx="2071687" cy="42862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Fallstudien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Ziele der Vorlesung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Übersicht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verfügbare</a:t>
            </a:r>
            <a:r>
              <a:rPr lang="en-US" dirty="0" smtClean="0"/>
              <a:t> </a:t>
            </a:r>
            <a:r>
              <a:rPr lang="en-US" dirty="0" err="1" smtClean="0"/>
              <a:t>Methoden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e-DE" dirty="0" smtClean="0"/>
              <a:t>Anwendung auf Fragestellungen der Informatik (z.B. in Abschlussarbeiten, Promotion und Beruf)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Von </a:t>
            </a:r>
            <a:r>
              <a:rPr lang="en-US" dirty="0" err="1" smtClean="0"/>
              <a:t>Meinungen</a:t>
            </a:r>
            <a:r>
              <a:rPr lang="en-US" dirty="0" smtClean="0"/>
              <a:t>/</a:t>
            </a:r>
            <a:r>
              <a:rPr lang="en-US" dirty="0" err="1" smtClean="0"/>
              <a:t>Plausibilität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Neutralität</a:t>
            </a:r>
            <a:r>
              <a:rPr lang="en-US" dirty="0" smtClean="0"/>
              <a:t>/</a:t>
            </a:r>
            <a:r>
              <a:rPr lang="en-US" dirty="0" err="1" smtClean="0"/>
              <a:t>Objektivität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Langeweile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430E81-5E6B-4528-AE05-E68F52420B97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Qualitätskriterien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Validität</a:t>
            </a:r>
          </a:p>
          <a:p>
            <a:r>
              <a:rPr lang="en-US" smtClean="0"/>
              <a:t>Reliabilität</a:t>
            </a:r>
          </a:p>
          <a:p>
            <a:r>
              <a:rPr lang="en-US" smtClean="0"/>
              <a:t>Objektivität</a:t>
            </a:r>
          </a:p>
          <a:p>
            <a:r>
              <a:rPr lang="en-US" smtClean="0"/>
              <a:t>Falsifizierbarkeit</a:t>
            </a:r>
          </a:p>
          <a:p>
            <a:r>
              <a:rPr lang="en-US" smtClean="0"/>
              <a:t>Replizierbarkeit</a:t>
            </a:r>
          </a:p>
          <a:p>
            <a:r>
              <a:rPr lang="en-US" smtClean="0"/>
              <a:t>Effizienz</a:t>
            </a:r>
          </a:p>
          <a:p>
            <a:r>
              <a:rPr lang="en-US" smtClean="0"/>
              <a:t>Quellen:</a:t>
            </a:r>
          </a:p>
          <a:p>
            <a:pPr lvl="1"/>
            <a:r>
              <a:rPr lang="de-DE" sz="1900" smtClean="0"/>
              <a:t>K. Popper. </a:t>
            </a:r>
            <a:r>
              <a:rPr lang="de-DE" sz="1900" i="1" smtClean="0"/>
              <a:t>Logik der Forschung. </a:t>
            </a:r>
            <a:r>
              <a:rPr lang="de-DE" sz="1900" smtClean="0"/>
              <a:t>1935.</a:t>
            </a:r>
          </a:p>
          <a:p>
            <a:pPr lvl="1"/>
            <a:r>
              <a:rPr lang="de-DE" sz="1900" smtClean="0"/>
              <a:t>T. Herrmann. </a:t>
            </a:r>
            <a:r>
              <a:rPr lang="de-DE" sz="1900" i="1" smtClean="0"/>
              <a:t>Psychologie als Problem.</a:t>
            </a:r>
            <a:r>
              <a:rPr lang="de-DE" sz="1900" smtClean="0"/>
              <a:t> 1979.</a:t>
            </a:r>
          </a:p>
          <a:p>
            <a:pPr lvl="1"/>
            <a:r>
              <a:rPr lang="en-US" sz="1900" smtClean="0"/>
              <a:t>I. Lakatos. </a:t>
            </a:r>
            <a:r>
              <a:rPr lang="en-US" sz="1900" i="1" smtClean="0"/>
              <a:t>Criticism and the Growth of Knowledge. 1970</a:t>
            </a:r>
          </a:p>
          <a:p>
            <a:pPr lvl="1"/>
            <a:r>
              <a:rPr lang="en-US" sz="1900" smtClean="0"/>
              <a:t>Internet</a:t>
            </a:r>
            <a:endParaRPr lang="en-US" sz="1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Empirische Forschung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Duden:</a:t>
            </a:r>
          </a:p>
          <a:p>
            <a:pPr marL="971550" lvl="1" indent="-514350">
              <a:buFont typeface="+mj-lt"/>
              <a:buAutoNum type="alphaLcParenR"/>
            </a:pPr>
            <a:r>
              <a:rPr lang="de-DE" dirty="0" smtClean="0"/>
              <a:t>Methode, die sich auf wissenschaftliche Erfahrung stützt, um Erkenntnisse zu gewinnen </a:t>
            </a:r>
          </a:p>
          <a:p>
            <a:pPr marL="971550" lvl="1" indent="-514350">
              <a:buFont typeface="+mj-lt"/>
              <a:buAutoNum type="alphaLcParenR"/>
            </a:pPr>
            <a:r>
              <a:rPr lang="de-DE" dirty="0" smtClean="0"/>
              <a:t>aus wissenschaftlicher Erfahrung gewonnenes Wissen; Erfahrungswissen</a:t>
            </a:r>
            <a:endParaRPr lang="en-US" dirty="0" smtClean="0"/>
          </a:p>
          <a:p>
            <a:r>
              <a:rPr lang="de-DE" dirty="0" smtClean="0"/>
              <a:t>Quelle: </a:t>
            </a:r>
            <a:r>
              <a:rPr lang="de-DE" dirty="0" err="1" smtClean="0"/>
              <a:t>Wikipedia</a:t>
            </a:r>
            <a:r>
              <a:rPr lang="de-DE" dirty="0" smtClean="0"/>
              <a:t> und dort angegebene Quellen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Experimentelle Phasen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277330"/>
            <a:ext cx="8229600" cy="18488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Natalia </a:t>
            </a:r>
            <a:r>
              <a:rPr lang="en-US" sz="2400" dirty="0" err="1" smtClean="0"/>
              <a:t>Juristo</a:t>
            </a:r>
            <a:r>
              <a:rPr lang="en-US" sz="2400" dirty="0" smtClean="0"/>
              <a:t> and Ana Moreno. Basics of Software Engineering Experimentation. </a:t>
            </a:r>
            <a:r>
              <a:rPr lang="en-US" sz="2400" dirty="0" err="1" smtClean="0"/>
              <a:t>Kluwer</a:t>
            </a:r>
            <a:r>
              <a:rPr lang="en-US" sz="2400" dirty="0" smtClean="0"/>
              <a:t>, </a:t>
            </a:r>
            <a:r>
              <a:rPr lang="de-DE" sz="2400" dirty="0" smtClean="0"/>
              <a:t>2001.</a:t>
            </a:r>
            <a:endParaRPr lang="de-DE" sz="2400" dirty="0"/>
          </a:p>
        </p:txBody>
      </p:sp>
      <p:grpSp>
        <p:nvGrpSpPr>
          <p:cNvPr id="27" name="Gruppieren 26"/>
          <p:cNvGrpSpPr/>
          <p:nvPr/>
        </p:nvGrpSpPr>
        <p:grpSpPr>
          <a:xfrm>
            <a:off x="292100" y="1700808"/>
            <a:ext cx="8661436" cy="2647960"/>
            <a:chOff x="292100" y="3517344"/>
            <a:chExt cx="8661436" cy="2647960"/>
          </a:xfrm>
        </p:grpSpPr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292100" y="3522114"/>
              <a:ext cx="1279504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36000" tIns="0" rIns="0" bIns="0" anchor="ctr"/>
            <a:lstStyle/>
            <a:p>
              <a:r>
                <a:rPr lang="de-DE" sz="2400" dirty="0" smtClean="0"/>
                <a:t>Ziel-Definition</a:t>
              </a:r>
              <a:endParaRPr lang="de-DE" sz="2400" dirty="0"/>
            </a:p>
          </p:txBody>
        </p: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1785918" y="3517344"/>
              <a:ext cx="89967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36000" tIns="0" rIns="0" bIns="0" anchor="ctr"/>
            <a:lstStyle/>
            <a:p>
              <a:r>
                <a:rPr lang="de-DE" sz="2400"/>
                <a:t>Design</a:t>
              </a: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2928926" y="3517344"/>
              <a:ext cx="1510871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36000" tIns="0" rIns="0" bIns="0" anchor="ctr"/>
            <a:lstStyle/>
            <a:p>
              <a:r>
                <a:rPr lang="de-DE" sz="2400" dirty="0" smtClean="0"/>
                <a:t>Ausführung</a:t>
              </a:r>
              <a:endParaRPr lang="de-DE" sz="2400" dirty="0"/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4643438" y="3517344"/>
              <a:ext cx="102395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36000" tIns="0" rIns="0" bIns="0" anchor="ctr"/>
            <a:lstStyle/>
            <a:p>
              <a:r>
                <a:rPr lang="de-DE" sz="2400" smtClean="0"/>
                <a:t>Analyse</a:t>
              </a:r>
              <a:endParaRPr lang="de-DE" sz="2400"/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5929322" y="3517344"/>
              <a:ext cx="1782191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36000" tIns="0" rIns="0" bIns="0" anchor="ctr"/>
            <a:lstStyle/>
            <a:p>
              <a:r>
                <a:rPr lang="de-DE" sz="2400"/>
                <a:t>Interpretation</a:t>
              </a:r>
            </a:p>
          </p:txBody>
        </p:sp>
        <p:cxnSp>
          <p:nvCxnSpPr>
            <p:cNvPr id="9" name="Straight Arrow Connector 11"/>
            <p:cNvCxnSpPr>
              <a:cxnSpLocks noChangeShapeType="1"/>
              <a:stCxn id="4" idx="3"/>
              <a:endCxn id="5" idx="1"/>
            </p:cNvCxnSpPr>
            <p:nvPr/>
          </p:nvCxnSpPr>
          <p:spPr bwMode="auto">
            <a:xfrm flipV="1">
              <a:off x="1571604" y="3898344"/>
              <a:ext cx="214314" cy="477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0" name="Straight Arrow Connector 12"/>
            <p:cNvCxnSpPr>
              <a:cxnSpLocks noChangeShapeType="1"/>
              <a:stCxn id="5" idx="3"/>
              <a:endCxn id="6" idx="1"/>
            </p:cNvCxnSpPr>
            <p:nvPr/>
          </p:nvCxnSpPr>
          <p:spPr bwMode="auto">
            <a:xfrm>
              <a:off x="2685588" y="3898344"/>
              <a:ext cx="243338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1" name="Straight Arrow Connector 15"/>
            <p:cNvCxnSpPr>
              <a:cxnSpLocks noChangeShapeType="1"/>
              <a:stCxn id="6" idx="3"/>
              <a:endCxn id="7" idx="1"/>
            </p:cNvCxnSpPr>
            <p:nvPr/>
          </p:nvCxnSpPr>
          <p:spPr bwMode="auto">
            <a:xfrm>
              <a:off x="4439797" y="3898344"/>
              <a:ext cx="203641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2" name="Straight Arrow Connector 18"/>
            <p:cNvCxnSpPr>
              <a:cxnSpLocks noChangeShapeType="1"/>
              <a:stCxn id="7" idx="3"/>
              <a:endCxn id="8" idx="1"/>
            </p:cNvCxnSpPr>
            <p:nvPr/>
          </p:nvCxnSpPr>
          <p:spPr bwMode="auto">
            <a:xfrm>
              <a:off x="5667388" y="3898344"/>
              <a:ext cx="261934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3" name="Rectangle 22"/>
            <p:cNvSpPr>
              <a:spLocks noChangeArrowheads="1"/>
            </p:cNvSpPr>
            <p:nvPr/>
          </p:nvSpPr>
          <p:spPr bwMode="auto">
            <a:xfrm>
              <a:off x="428596" y="4803228"/>
              <a:ext cx="1714512" cy="12192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de-DE" sz="1600" i="1" smtClean="0"/>
                <a:t>Hypothesen; Unabhängige &amp; Abhängige Variablen</a:t>
              </a:r>
              <a:endParaRPr lang="de-DE" sz="1600" i="1"/>
            </a:p>
          </p:txBody>
        </p:sp>
        <p:cxnSp>
          <p:nvCxnSpPr>
            <p:cNvPr id="14" name="Straight Arrow Connector 23"/>
            <p:cNvCxnSpPr>
              <a:cxnSpLocks noChangeShapeType="1"/>
              <a:stCxn id="4" idx="2"/>
              <a:endCxn id="13" idx="0"/>
            </p:cNvCxnSpPr>
            <p:nvPr/>
          </p:nvCxnSpPr>
          <p:spPr bwMode="auto">
            <a:xfrm rot="16200000" flipH="1">
              <a:off x="849295" y="4366671"/>
              <a:ext cx="519114" cy="354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</p:cxnSp>
        <p:cxnSp>
          <p:nvCxnSpPr>
            <p:cNvPr id="15" name="Straight Arrow Connector 29"/>
            <p:cNvCxnSpPr>
              <a:cxnSpLocks noChangeShapeType="1"/>
              <a:stCxn id="13" idx="0"/>
              <a:endCxn id="5" idx="2"/>
            </p:cNvCxnSpPr>
            <p:nvPr/>
          </p:nvCxnSpPr>
          <p:spPr bwMode="auto">
            <a:xfrm rot="5400000" flipH="1" flipV="1">
              <a:off x="1498860" y="4066336"/>
              <a:ext cx="523884" cy="9499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</p:cxnSp>
        <p:sp>
          <p:nvSpPr>
            <p:cNvPr id="16" name="Rectangle 36"/>
            <p:cNvSpPr>
              <a:spLocks noChangeArrowheads="1"/>
            </p:cNvSpPr>
            <p:nvPr/>
          </p:nvSpPr>
          <p:spPr bwMode="auto">
            <a:xfrm>
              <a:off x="2357422" y="4874666"/>
              <a:ext cx="1500198" cy="12192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de-DE" sz="1600" i="1" smtClean="0"/>
                <a:t>Experimentelles </a:t>
              </a:r>
              <a:r>
                <a:rPr lang="de-DE" sz="1600" i="1"/>
                <a:t>Design;</a:t>
              </a:r>
            </a:p>
            <a:p>
              <a:pPr algn="ctr"/>
              <a:r>
                <a:rPr lang="de-DE" sz="1600" i="1" smtClean="0"/>
                <a:t>Störvariablen</a:t>
              </a:r>
              <a:endParaRPr lang="de-DE" sz="1600" i="1"/>
            </a:p>
          </p:txBody>
        </p:sp>
        <p:cxnSp>
          <p:nvCxnSpPr>
            <p:cNvPr id="17" name="Straight Arrow Connector 37"/>
            <p:cNvCxnSpPr>
              <a:cxnSpLocks noChangeShapeType="1"/>
              <a:stCxn id="16" idx="0"/>
              <a:endCxn id="6" idx="2"/>
            </p:cNvCxnSpPr>
            <p:nvPr/>
          </p:nvCxnSpPr>
          <p:spPr bwMode="auto">
            <a:xfrm rot="5400000" flipH="1" flipV="1">
              <a:off x="3098280" y="4288585"/>
              <a:ext cx="595322" cy="5768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</p:cxnSp>
        <p:cxnSp>
          <p:nvCxnSpPr>
            <p:cNvPr id="18" name="Straight Arrow Connector 40"/>
            <p:cNvCxnSpPr>
              <a:cxnSpLocks noChangeShapeType="1"/>
              <a:stCxn id="5" idx="2"/>
              <a:endCxn id="16" idx="0"/>
            </p:cNvCxnSpPr>
            <p:nvPr/>
          </p:nvCxnSpPr>
          <p:spPr bwMode="auto">
            <a:xfrm rot="16200000" flipH="1">
              <a:off x="2373976" y="4141121"/>
              <a:ext cx="595322" cy="8717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</p:cxnSp>
        <p:cxnSp>
          <p:nvCxnSpPr>
            <p:cNvPr id="19" name="Straight Arrow Connector 43"/>
            <p:cNvCxnSpPr>
              <a:cxnSpLocks noChangeShapeType="1"/>
              <a:stCxn id="6" idx="2"/>
              <a:endCxn id="20" idx="0"/>
            </p:cNvCxnSpPr>
            <p:nvPr/>
          </p:nvCxnSpPr>
          <p:spPr bwMode="auto">
            <a:xfrm rot="16200000" flipH="1">
              <a:off x="3701930" y="4261776"/>
              <a:ext cx="809636" cy="8447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</p:cxnSp>
        <p:sp>
          <p:nvSpPr>
            <p:cNvPr id="20" name="Rectangle 44"/>
            <p:cNvSpPr>
              <a:spLocks noChangeArrowheads="1"/>
            </p:cNvSpPr>
            <p:nvPr/>
          </p:nvSpPr>
          <p:spPr bwMode="auto">
            <a:xfrm>
              <a:off x="4071934" y="5088980"/>
              <a:ext cx="914400" cy="71438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de-DE" sz="1600" i="1" smtClean="0"/>
                <a:t>Daten</a:t>
              </a:r>
              <a:endParaRPr lang="de-DE" sz="1600" i="1"/>
            </a:p>
          </p:txBody>
        </p:sp>
        <p:cxnSp>
          <p:nvCxnSpPr>
            <p:cNvPr id="21" name="Straight Arrow Connector 45"/>
            <p:cNvCxnSpPr>
              <a:cxnSpLocks noChangeShapeType="1"/>
              <a:stCxn id="20" idx="0"/>
              <a:endCxn id="7" idx="2"/>
            </p:cNvCxnSpPr>
            <p:nvPr/>
          </p:nvCxnSpPr>
          <p:spPr bwMode="auto">
            <a:xfrm rot="5400000" flipH="1" flipV="1">
              <a:off x="4437455" y="4371023"/>
              <a:ext cx="809636" cy="6262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</p:cxnSp>
        <p:cxnSp>
          <p:nvCxnSpPr>
            <p:cNvPr id="22" name="Straight Arrow Connector 52"/>
            <p:cNvCxnSpPr>
              <a:cxnSpLocks noChangeShapeType="1"/>
              <a:stCxn id="23" idx="0"/>
              <a:endCxn id="8" idx="2"/>
            </p:cNvCxnSpPr>
            <p:nvPr/>
          </p:nvCxnSpPr>
          <p:spPr bwMode="auto">
            <a:xfrm rot="5400000" flipH="1" flipV="1">
              <a:off x="6117688" y="4243375"/>
              <a:ext cx="666760" cy="7386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</p:cxnSp>
        <p:sp>
          <p:nvSpPr>
            <p:cNvPr id="23" name="Rectangle 53"/>
            <p:cNvSpPr>
              <a:spLocks noChangeArrowheads="1"/>
            </p:cNvSpPr>
            <p:nvPr/>
          </p:nvSpPr>
          <p:spPr bwMode="auto">
            <a:xfrm>
              <a:off x="5357818" y="4946104"/>
              <a:ext cx="1447801" cy="12192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de-DE" sz="1600" i="1" smtClean="0"/>
                <a:t>Angenommene/Abgelehnte Hypothesen</a:t>
              </a:r>
              <a:endParaRPr lang="de-DE" sz="1600" i="1"/>
            </a:p>
          </p:txBody>
        </p:sp>
        <p:cxnSp>
          <p:nvCxnSpPr>
            <p:cNvPr id="24" name="Straight Arrow Connector 56"/>
            <p:cNvCxnSpPr>
              <a:cxnSpLocks noChangeShapeType="1"/>
              <a:stCxn id="7" idx="2"/>
              <a:endCxn id="23" idx="0"/>
            </p:cNvCxnSpPr>
            <p:nvPr/>
          </p:nvCxnSpPr>
          <p:spPr bwMode="auto">
            <a:xfrm rot="16200000" flipH="1">
              <a:off x="5285186" y="4149571"/>
              <a:ext cx="666760" cy="9263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</p:cxnSp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7929586" y="3517344"/>
              <a:ext cx="102395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36000" tIns="0" rIns="0" bIns="0" anchor="ctr"/>
            <a:lstStyle/>
            <a:p>
              <a:r>
                <a:rPr lang="de-DE" sz="2400" smtClean="0"/>
                <a:t>Bericht</a:t>
              </a:r>
              <a:endParaRPr lang="de-DE" sz="2400"/>
            </a:p>
          </p:txBody>
        </p:sp>
        <p:cxnSp>
          <p:nvCxnSpPr>
            <p:cNvPr id="26" name="Straight Arrow Connector 15"/>
            <p:cNvCxnSpPr>
              <a:cxnSpLocks noChangeShapeType="1"/>
              <a:stCxn id="8" idx="3"/>
              <a:endCxn id="25" idx="1"/>
            </p:cNvCxnSpPr>
            <p:nvPr/>
          </p:nvCxnSpPr>
          <p:spPr bwMode="auto">
            <a:xfrm>
              <a:off x="7711513" y="3898344"/>
              <a:ext cx="218073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Variablen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Unabhängige Variablen</a:t>
            </a:r>
            <a:r>
              <a:rPr lang="de-DE" sz="2000" dirty="0" smtClean="0">
                <a:solidFill>
                  <a:prstClr val="black"/>
                </a:solidFill>
              </a:rPr>
              <a:t> [</a:t>
            </a:r>
            <a:r>
              <a:rPr lang="en-US" sz="2000" dirty="0" smtClean="0">
                <a:solidFill>
                  <a:prstClr val="black"/>
                </a:solidFill>
              </a:rPr>
              <a:t>Natalia </a:t>
            </a:r>
            <a:r>
              <a:rPr lang="en-US" sz="2000" dirty="0" err="1" smtClean="0">
                <a:solidFill>
                  <a:prstClr val="black"/>
                </a:solidFill>
              </a:rPr>
              <a:t>Juristo</a:t>
            </a:r>
            <a:r>
              <a:rPr lang="en-US" sz="2000" dirty="0" smtClean="0">
                <a:solidFill>
                  <a:prstClr val="black"/>
                </a:solidFill>
              </a:rPr>
              <a:t> and Ana Moreno. Basics of Software Engineering Experimentation. </a:t>
            </a:r>
            <a:r>
              <a:rPr lang="en-US" sz="2000" dirty="0" err="1" smtClean="0">
                <a:solidFill>
                  <a:prstClr val="black"/>
                </a:solidFill>
              </a:rPr>
              <a:t>Kluwer</a:t>
            </a:r>
            <a:r>
              <a:rPr lang="en-US" sz="2000" dirty="0" smtClean="0">
                <a:solidFill>
                  <a:prstClr val="black"/>
                </a:solidFill>
              </a:rPr>
              <a:t>, </a:t>
            </a:r>
            <a:r>
              <a:rPr lang="de-DE" sz="2000" dirty="0" smtClean="0">
                <a:solidFill>
                  <a:prstClr val="black"/>
                </a:solidFill>
              </a:rPr>
              <a:t>2001.]</a:t>
            </a:r>
            <a:endParaRPr lang="de-DE" dirty="0" smtClean="0"/>
          </a:p>
          <a:p>
            <a:r>
              <a:rPr lang="de-DE" dirty="0" smtClean="0"/>
              <a:t>Abhängige Variablen</a:t>
            </a:r>
            <a:r>
              <a:rPr lang="de-DE" sz="2000" dirty="0" smtClean="0">
                <a:solidFill>
                  <a:prstClr val="black"/>
                </a:solidFill>
              </a:rPr>
              <a:t> [</a:t>
            </a:r>
            <a:r>
              <a:rPr lang="en-US" sz="2000" dirty="0" smtClean="0">
                <a:solidFill>
                  <a:prstClr val="black"/>
                </a:solidFill>
              </a:rPr>
              <a:t>Natalia </a:t>
            </a:r>
            <a:r>
              <a:rPr lang="en-US" sz="2000" dirty="0" err="1" smtClean="0">
                <a:solidFill>
                  <a:prstClr val="black"/>
                </a:solidFill>
              </a:rPr>
              <a:t>Juristo</a:t>
            </a:r>
            <a:r>
              <a:rPr lang="en-US" sz="2000" dirty="0" smtClean="0">
                <a:solidFill>
                  <a:prstClr val="black"/>
                </a:solidFill>
              </a:rPr>
              <a:t> and Ana Moreno. Basics of Software Engineering Experimentation. </a:t>
            </a:r>
            <a:r>
              <a:rPr lang="en-US" sz="2000" dirty="0" err="1" smtClean="0">
                <a:solidFill>
                  <a:prstClr val="black"/>
                </a:solidFill>
              </a:rPr>
              <a:t>Kluwer</a:t>
            </a:r>
            <a:r>
              <a:rPr lang="en-US" sz="2000" dirty="0" smtClean="0">
                <a:solidFill>
                  <a:prstClr val="black"/>
                </a:solidFill>
              </a:rPr>
              <a:t>, </a:t>
            </a:r>
            <a:r>
              <a:rPr lang="de-DE" sz="2000" dirty="0" smtClean="0">
                <a:solidFill>
                  <a:prstClr val="black"/>
                </a:solidFill>
              </a:rPr>
              <a:t>2001.]</a:t>
            </a:r>
            <a:endParaRPr lang="de-DE" dirty="0" smtClean="0"/>
          </a:p>
          <a:p>
            <a:r>
              <a:rPr lang="de-DE" dirty="0" smtClean="0"/>
              <a:t>Operationale Definition </a:t>
            </a:r>
            <a:r>
              <a:rPr lang="de-DE" sz="2000" dirty="0" smtClean="0"/>
              <a:t>[</a:t>
            </a:r>
            <a:r>
              <a:rPr lang="en-US" sz="2000" dirty="0" smtClean="0"/>
              <a:t>Natalia </a:t>
            </a:r>
            <a:r>
              <a:rPr lang="en-US" sz="2000" dirty="0" err="1" smtClean="0"/>
              <a:t>Juristo</a:t>
            </a:r>
            <a:r>
              <a:rPr lang="en-US" sz="2000" dirty="0" smtClean="0"/>
              <a:t> and Ana Moreno. Basics of Software Engineering Experimentation. </a:t>
            </a:r>
            <a:r>
              <a:rPr lang="en-US" sz="2000" dirty="0" err="1" smtClean="0"/>
              <a:t>Kluwer</a:t>
            </a:r>
            <a:r>
              <a:rPr lang="en-US" sz="2000" dirty="0" smtClean="0"/>
              <a:t>, </a:t>
            </a:r>
            <a:r>
              <a:rPr lang="de-DE" sz="2000" dirty="0" smtClean="0"/>
              <a:t>2001.]</a:t>
            </a:r>
          </a:p>
          <a:p>
            <a:r>
              <a:rPr lang="de-DE" dirty="0" smtClean="0"/>
              <a:t>Skalenniveau </a:t>
            </a:r>
            <a:r>
              <a:rPr lang="de-DE" sz="2000" dirty="0" smtClean="0"/>
              <a:t>[</a:t>
            </a:r>
            <a:r>
              <a:rPr lang="en-US" sz="2000" dirty="0" smtClean="0"/>
              <a:t>Norman Fenton, Shari </a:t>
            </a:r>
            <a:r>
              <a:rPr lang="en-US" sz="2000" dirty="0" err="1" smtClean="0"/>
              <a:t>Pfleeger</a:t>
            </a:r>
            <a:r>
              <a:rPr lang="en-US" sz="2000" dirty="0" smtClean="0"/>
              <a:t>, and Robert Glass. Science and Substance: A Challenge to Software Engineers. IEEE Software, 11(4):86–95, 1994.</a:t>
            </a:r>
            <a:r>
              <a:rPr lang="de-DE" sz="2000" dirty="0" smtClean="0"/>
              <a:t>]</a:t>
            </a:r>
          </a:p>
          <a:p>
            <a:r>
              <a:rPr lang="de-DE" dirty="0" smtClean="0"/>
              <a:t>Störvariablen </a:t>
            </a:r>
            <a:r>
              <a:rPr lang="de-DE" sz="2000" dirty="0" smtClean="0"/>
              <a:t>[</a:t>
            </a:r>
            <a:r>
              <a:rPr lang="en-US" sz="2000" dirty="0" smtClean="0"/>
              <a:t>James Goodwin. Research in Psychology: Methods and Design. Wiley Publishing, Inc., </a:t>
            </a:r>
            <a:r>
              <a:rPr lang="de-DE" sz="2000" dirty="0" err="1" smtClean="0"/>
              <a:t>second</a:t>
            </a:r>
            <a:r>
              <a:rPr lang="de-DE" sz="2000" dirty="0" smtClean="0"/>
              <a:t> </a:t>
            </a:r>
            <a:r>
              <a:rPr lang="de-DE" sz="2000" dirty="0" err="1" smtClean="0"/>
              <a:t>edition</a:t>
            </a:r>
            <a:r>
              <a:rPr lang="de-DE" sz="2000" dirty="0" smtClean="0"/>
              <a:t>, 1999.]</a:t>
            </a:r>
            <a:endParaRPr lang="de-DE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Validität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Interne, </a:t>
            </a:r>
            <a:r>
              <a:rPr lang="en-US" dirty="0" err="1" smtClean="0"/>
              <a:t>externe</a:t>
            </a:r>
            <a:endParaRPr lang="en-US" dirty="0" smtClean="0"/>
          </a:p>
          <a:p>
            <a:r>
              <a:rPr lang="en-US" dirty="0" smtClean="0"/>
              <a:t>(Construct, statistical conclusion)</a:t>
            </a:r>
          </a:p>
          <a:p>
            <a:r>
              <a:rPr lang="en-US" dirty="0" err="1" smtClean="0"/>
              <a:t>Quellen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William </a:t>
            </a:r>
            <a:r>
              <a:rPr lang="en-US" dirty="0" err="1" smtClean="0"/>
              <a:t>Shadish</a:t>
            </a:r>
            <a:r>
              <a:rPr lang="en-US" dirty="0" smtClean="0"/>
              <a:t>, Thomas Cook, and Donald Campbell. Experimental and Quasi-Experimental Designs for Generalized Causal Inference. Houghton Mifflin Company, 2002.</a:t>
            </a:r>
          </a:p>
          <a:p>
            <a:pPr lvl="1"/>
            <a:r>
              <a:rPr lang="en-US" dirty="0" smtClean="0"/>
              <a:t>Wikipedia (die </a:t>
            </a:r>
            <a:r>
              <a:rPr lang="en-US" dirty="0" err="1" smtClean="0"/>
              <a:t>englische</a:t>
            </a:r>
            <a:r>
              <a:rPr lang="en-US" dirty="0" smtClean="0"/>
              <a:t> Version)</a:t>
            </a:r>
          </a:p>
          <a:p>
            <a:pPr>
              <a:buNone/>
            </a:pPr>
            <a:endParaRPr lang="en-US" dirty="0" smtClean="0"/>
          </a:p>
          <a:p>
            <a:endParaRPr lang="de-D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Experimentelle Designs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Einteilung nach:</a:t>
            </a:r>
          </a:p>
          <a:p>
            <a:pPr lvl="1"/>
            <a:r>
              <a:rPr lang="de-DE" dirty="0" smtClean="0"/>
              <a:t>Anzahl der Faktoren/unabhängigen Variablen (ein- vs. zwei-/</a:t>
            </a:r>
            <a:r>
              <a:rPr lang="de-DE" dirty="0" err="1" smtClean="0"/>
              <a:t>mehrfaktoriell</a:t>
            </a:r>
            <a:endParaRPr lang="de-DE" dirty="0" smtClean="0"/>
          </a:p>
          <a:p>
            <a:pPr lvl="1"/>
            <a:r>
              <a:rPr lang="de-DE" dirty="0" smtClean="0"/>
              <a:t>Mit/ohne Messwiederholung (</a:t>
            </a:r>
            <a:r>
              <a:rPr lang="de-DE" dirty="0" err="1" smtClean="0"/>
              <a:t>within</a:t>
            </a:r>
            <a:r>
              <a:rPr lang="de-DE" dirty="0" smtClean="0"/>
              <a:t> vs.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subjects</a:t>
            </a:r>
            <a:r>
              <a:rPr lang="de-DE" dirty="0" smtClean="0"/>
              <a:t>)</a:t>
            </a:r>
          </a:p>
          <a:p>
            <a:r>
              <a:rPr lang="de-DE" dirty="0" smtClean="0"/>
              <a:t>Cross-Over, </a:t>
            </a:r>
            <a:r>
              <a:rPr lang="de-DE" dirty="0" err="1" smtClean="0"/>
              <a:t>Latin</a:t>
            </a:r>
            <a:r>
              <a:rPr lang="de-DE" dirty="0" smtClean="0"/>
              <a:t> Square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 err="1" smtClean="0"/>
              <a:t>Quellen</a:t>
            </a:r>
            <a:r>
              <a:rPr lang="en-US" sz="2600" dirty="0" smtClean="0"/>
              <a:t>:</a:t>
            </a:r>
          </a:p>
          <a:p>
            <a:pPr marL="742950" lvl="2" indent="-342900">
              <a:buFont typeface="Symbol" pitchFamily="18" charset="2"/>
              <a:buChar char="-"/>
            </a:pPr>
            <a:r>
              <a:rPr lang="en-US" sz="2200" dirty="0" err="1" smtClean="0"/>
              <a:t>Jutta</a:t>
            </a:r>
            <a:r>
              <a:rPr lang="en-US" sz="2200" dirty="0" smtClean="0"/>
              <a:t> </a:t>
            </a:r>
            <a:r>
              <a:rPr lang="en-US" sz="2200" dirty="0" err="1"/>
              <a:t>Markgraf</a:t>
            </a:r>
            <a:r>
              <a:rPr lang="en-US" sz="2200" dirty="0"/>
              <a:t>, Hans-Peter </a:t>
            </a:r>
            <a:r>
              <a:rPr lang="en-US" sz="2200" dirty="0" err="1"/>
              <a:t>Musahl</a:t>
            </a:r>
            <a:r>
              <a:rPr lang="en-US" sz="2200" dirty="0"/>
              <a:t>, Friedrich </a:t>
            </a:r>
            <a:r>
              <a:rPr lang="en-US" sz="2200" dirty="0" err="1"/>
              <a:t>Wilkening</a:t>
            </a:r>
            <a:r>
              <a:rPr lang="en-US" sz="2200" dirty="0"/>
              <a:t>, Karin </a:t>
            </a:r>
            <a:r>
              <a:rPr lang="en-US" sz="2200" dirty="0" err="1"/>
              <a:t>Wilkening</a:t>
            </a:r>
            <a:r>
              <a:rPr lang="en-US" sz="2200" dirty="0"/>
              <a:t>, and Viktor </a:t>
            </a:r>
            <a:r>
              <a:rPr lang="de-DE" sz="2200" dirty="0" err="1"/>
              <a:t>Sarris</a:t>
            </a:r>
            <a:r>
              <a:rPr lang="de-DE" sz="2200" dirty="0"/>
              <a:t>. </a:t>
            </a:r>
            <a:r>
              <a:rPr lang="de-DE" sz="2200" i="1" dirty="0"/>
              <a:t>Studieneinheit Versuchsplanung</a:t>
            </a:r>
            <a:r>
              <a:rPr lang="de-DE" sz="2200" dirty="0"/>
              <a:t>, 2001. FIM-Psychologie Modellversuch, </a:t>
            </a:r>
            <a:r>
              <a:rPr lang="de-DE" sz="2200" dirty="0" err="1"/>
              <a:t>Universitä</a:t>
            </a:r>
            <a:r>
              <a:rPr lang="en-US" sz="2200" dirty="0"/>
              <a:t>t Erlangen-</a:t>
            </a:r>
            <a:r>
              <a:rPr lang="en-US" sz="2200" dirty="0" err="1"/>
              <a:t>Nürnberg</a:t>
            </a:r>
            <a:r>
              <a:rPr lang="en-US" sz="2200" dirty="0"/>
              <a:t>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7462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728</Words>
  <Application>Microsoft Office PowerPoint</Application>
  <PresentationFormat>Bildschirmpräsentation (4:3)</PresentationFormat>
  <Paragraphs>135</Paragraphs>
  <Slides>16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Larissa-Design</vt:lpstr>
      <vt:lpstr>Zusammenfassung</vt:lpstr>
      <vt:lpstr>Überblick</vt:lpstr>
      <vt:lpstr>Ziele der Vorlesung</vt:lpstr>
      <vt:lpstr>Qualitätskriterien</vt:lpstr>
      <vt:lpstr>Empirische Forschung</vt:lpstr>
      <vt:lpstr>Experimentelle Phasen</vt:lpstr>
      <vt:lpstr>Variablen</vt:lpstr>
      <vt:lpstr>Validität</vt:lpstr>
      <vt:lpstr>Experimentelle Designs</vt:lpstr>
      <vt:lpstr>Deskriptive Statistik</vt:lpstr>
      <vt:lpstr>Inferenzstatistik</vt:lpstr>
      <vt:lpstr>Performancemessungen</vt:lpstr>
      <vt:lpstr>Kontrollierte Experimente</vt:lpstr>
      <vt:lpstr>Qualitative Methoden</vt:lpstr>
      <vt:lpstr>Masterarbeitsthemen</vt:lpstr>
      <vt:lpstr>Masterarbeitsthemen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cp:lastModifiedBy>janet</cp:lastModifiedBy>
  <cp:revision>88</cp:revision>
  <dcterms:modified xsi:type="dcterms:W3CDTF">2014-07-11T08:11:47Z</dcterms:modified>
</cp:coreProperties>
</file>