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9144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407194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6215074" y="428604"/>
            <a:ext cx="2643206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80113" y="228600"/>
            <a:ext cx="26241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55120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67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8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37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58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910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70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691680" y="6356350"/>
            <a:ext cx="1000132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5309212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1254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5929322" y="2285992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3902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143108" y="6356350"/>
            <a:ext cx="1000132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214678" y="6356350"/>
            <a:ext cx="3786214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858148" y="6356350"/>
            <a:ext cx="828652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9144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6343706"/>
            <a:ext cx="1165487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90971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58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30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590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8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6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D6890-276C-4480-AED7-8218071FB0C3}" type="datetimeFigureOut">
              <a:rPr lang="de-DE" smtClean="0"/>
              <a:t>23.05.2014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051A-E7FC-4510-BFD0-E991EFC482E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36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Empirical Studies of Programming Knowledge</a:t>
            </a:r>
            <a:endParaRPr lang="en-US" dirty="0"/>
          </a:p>
        </p:txBody>
      </p:sp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743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Warum</a:t>
            </a:r>
            <a:r>
              <a:rPr lang="en-US" dirty="0" smtClean="0"/>
              <a:t>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Experten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</a:t>
            </a:r>
            <a:r>
              <a:rPr lang="en-US" dirty="0" err="1" smtClean="0"/>
              <a:t>Anfänger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expert programmers possess programming plans and discourse rules?</a:t>
            </a:r>
          </a:p>
          <a:p>
            <a:r>
              <a:rPr lang="en-US" dirty="0" smtClean="0"/>
              <a:t>Programming plans:</a:t>
            </a:r>
          </a:p>
          <a:p>
            <a:pPr lvl="1"/>
            <a:r>
              <a:rPr lang="en-US" dirty="0" err="1" smtClean="0"/>
              <a:t>Programmfragmente</a:t>
            </a:r>
            <a:r>
              <a:rPr lang="en-US" dirty="0" smtClean="0"/>
              <a:t>, die </a:t>
            </a:r>
            <a:r>
              <a:rPr lang="en-US" dirty="0" err="1" smtClean="0"/>
              <a:t>stereotypische</a:t>
            </a:r>
            <a:r>
              <a:rPr lang="en-US" dirty="0" smtClean="0"/>
              <a:t> </a:t>
            </a:r>
            <a:r>
              <a:rPr lang="en-US" dirty="0" err="1" smtClean="0"/>
              <a:t>Handlungssequenzen</a:t>
            </a:r>
            <a:r>
              <a:rPr lang="en-US" dirty="0" smtClean="0"/>
              <a:t> </a:t>
            </a:r>
            <a:r>
              <a:rPr lang="en-US" dirty="0" err="1" smtClean="0"/>
              <a:t>repräsentieren</a:t>
            </a:r>
            <a:r>
              <a:rPr lang="en-US" dirty="0" smtClean="0"/>
              <a:t>, </a:t>
            </a:r>
            <a:r>
              <a:rPr lang="en-US" dirty="0" err="1" smtClean="0"/>
              <a:t>z.B</a:t>
            </a:r>
            <a:r>
              <a:rPr lang="en-US" dirty="0" smtClean="0"/>
              <a:t>., </a:t>
            </a:r>
            <a:r>
              <a:rPr lang="en-US" dirty="0" err="1" smtClean="0"/>
              <a:t>Itemsuche</a:t>
            </a:r>
            <a:r>
              <a:rPr lang="en-US" dirty="0" smtClean="0"/>
              <a:t> in </a:t>
            </a:r>
            <a:r>
              <a:rPr lang="en-US" dirty="0" err="1" smtClean="0"/>
              <a:t>Liste</a:t>
            </a:r>
            <a:endParaRPr lang="en-US" dirty="0" smtClean="0"/>
          </a:p>
          <a:p>
            <a:r>
              <a:rPr lang="en-US" dirty="0" smtClean="0"/>
              <a:t>Discourse rules</a:t>
            </a:r>
          </a:p>
          <a:p>
            <a:pPr lvl="1"/>
            <a:r>
              <a:rPr lang="en-US" dirty="0" smtClean="0"/>
              <a:t>Coding conventions, </a:t>
            </a:r>
            <a:r>
              <a:rPr lang="en-US" dirty="0" err="1" smtClean="0"/>
              <a:t>z.B</a:t>
            </a:r>
            <a:r>
              <a:rPr lang="en-US" dirty="0" smtClean="0"/>
              <a:t>., </a:t>
            </a:r>
            <a:r>
              <a:rPr lang="en-US" dirty="0" err="1" smtClean="0"/>
              <a:t>Variablennamen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2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Variables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Unabhängig:</a:t>
            </a:r>
          </a:p>
          <a:p>
            <a:pPr lvl="1"/>
            <a:r>
              <a:rPr lang="en-US" smtClean="0"/>
              <a:t>Pläne; 2 Stufen: konform oder nicht-konform</a:t>
            </a:r>
          </a:p>
          <a:p>
            <a:pPr lvl="1"/>
            <a:r>
              <a:rPr lang="en-US" smtClean="0"/>
              <a:t>Aufgabe; 4 Stufen</a:t>
            </a:r>
          </a:p>
          <a:p>
            <a:pPr lvl="1"/>
            <a:r>
              <a:rPr lang="en-US" smtClean="0"/>
              <a:t>Erfahrung; 2 Stufen</a:t>
            </a:r>
          </a:p>
          <a:p>
            <a:r>
              <a:rPr lang="en-US" smtClean="0"/>
              <a:t>Abhängig:</a:t>
            </a:r>
          </a:p>
          <a:p>
            <a:pPr lvl="1"/>
            <a:r>
              <a:rPr lang="en-US" smtClean="0"/>
              <a:t>Korrektheit von Antworten</a:t>
            </a:r>
          </a:p>
          <a:p>
            <a:pPr lvl="1"/>
            <a:r>
              <a:rPr lang="en-US" smtClean="0"/>
              <a:t>Antwortzeit</a:t>
            </a:r>
          </a:p>
          <a:p>
            <a:r>
              <a:rPr lang="en-US" smtClean="0"/>
              <a:t>Störvariable:</a:t>
            </a:r>
          </a:p>
          <a:p>
            <a:pPr lvl="1"/>
            <a:r>
              <a:rPr lang="en-US" smtClean="0"/>
              <a:t>Motivation (5$ für Teilnahme)</a:t>
            </a:r>
          </a:p>
          <a:p>
            <a:pPr lvl="1"/>
            <a:r>
              <a:rPr lang="en-US" smtClean="0"/>
              <a:t>Reihenfolge (Randomisierung)</a:t>
            </a:r>
          </a:p>
          <a:p>
            <a:pPr lvl="1"/>
            <a:r>
              <a:rPr lang="en-US" smtClean="0"/>
              <a:t>Zeitdruck (kein Zeitlimit)</a:t>
            </a:r>
          </a:p>
          <a:p>
            <a:pPr lvl="1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93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Material/Aufgabe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4 verschiedene Programme in jeweils 2 Versionen in Pascal</a:t>
            </a:r>
          </a:p>
          <a:p>
            <a:r>
              <a:rPr lang="en-US" smtClean="0"/>
              <a:t>Auf Papier</a:t>
            </a:r>
          </a:p>
          <a:p>
            <a:r>
              <a:rPr lang="en-US" smtClean="0"/>
              <a:t>Fill-in-the-blank: Probanden sollten fehlende Codezeile ersetzen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Probanden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Studierende</a:t>
            </a:r>
            <a:r>
              <a:rPr lang="en-US" dirty="0" smtClean="0"/>
              <a:t> (1. Semester, </a:t>
            </a:r>
            <a:r>
              <a:rPr lang="en-US" dirty="0" err="1" smtClean="0"/>
              <a:t>oder</a:t>
            </a:r>
            <a:r>
              <a:rPr lang="en-US" dirty="0" smtClean="0"/>
              <a:t> </a:t>
            </a:r>
            <a:r>
              <a:rPr lang="en-US" dirty="0" err="1" smtClean="0"/>
              <a:t>mindestens</a:t>
            </a:r>
            <a:r>
              <a:rPr lang="en-US" dirty="0" smtClean="0"/>
              <a:t> 3 </a:t>
            </a:r>
            <a:r>
              <a:rPr lang="en-US" dirty="0" err="1" smtClean="0"/>
              <a:t>Programmierkurse</a:t>
            </a:r>
            <a:r>
              <a:rPr lang="en-US" dirty="0" smtClean="0"/>
              <a:t> </a:t>
            </a:r>
            <a:r>
              <a:rPr lang="en-US" dirty="0" err="1" smtClean="0"/>
              <a:t>bzw</a:t>
            </a:r>
            <a:r>
              <a:rPr lang="en-US" dirty="0" smtClean="0"/>
              <a:t>. Master)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57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Ausführung/Deviation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Probanden bearbeiteten Aufgaben (keine Erwähnung von Einführung, Fragebögen,…)</a:t>
            </a:r>
          </a:p>
          <a:p>
            <a:r>
              <a:rPr lang="en-US" smtClean="0"/>
              <a:t>Keine Abweichungen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Auswertung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2 und 3-faktorielle Varianzanalysen</a:t>
            </a:r>
          </a:p>
          <a:p>
            <a:r>
              <a:rPr lang="de-DE" smtClean="0"/>
              <a:t>Interaktionsplots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010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Anregungen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Using Students as Subjects: An Empirical Evaluation</a:t>
            </a:r>
          </a:p>
          <a:p>
            <a:r>
              <a:rPr lang="en-US" dirty="0" smtClean="0"/>
              <a:t>An Empirical Study of the Effects of Personality in Pair Programming using the Five-Factor Model</a:t>
            </a:r>
          </a:p>
          <a:p>
            <a:r>
              <a:rPr lang="en-US" dirty="0" smtClean="0"/>
              <a:t>Understanding Exception Handling: Viewpoints of Novices and Experts</a:t>
            </a:r>
          </a:p>
          <a:p>
            <a:r>
              <a:rPr lang="en-US" dirty="0" smtClean="0"/>
              <a:t>The Relevance of Application Domain Knowledge: The Case of Computer Program Comprehension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863125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Bildschirmpräsentation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Empirical Studies of Programming Knowledge</vt:lpstr>
      <vt:lpstr>Objective</vt:lpstr>
      <vt:lpstr>Variables</vt:lpstr>
      <vt:lpstr>Material/Aufgabe</vt:lpstr>
      <vt:lpstr>Probanden</vt:lpstr>
      <vt:lpstr>Ausführung/Deviation</vt:lpstr>
      <vt:lpstr>Auswertung</vt:lpstr>
      <vt:lpstr>Anregungen</vt:lpstr>
    </vt:vector>
  </TitlesOfParts>
  <Company>Universität Passau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Empirical Studies of Programming Knowledge</dc:title>
  <dc:creator>janet</dc:creator>
  <cp:lastModifiedBy>janet</cp:lastModifiedBy>
  <cp:revision>19</cp:revision>
  <dcterms:created xsi:type="dcterms:W3CDTF">2014-05-20T11:32:11Z</dcterms:created>
  <dcterms:modified xsi:type="dcterms:W3CDTF">2014-05-23T09:08:56Z</dcterms:modified>
</cp:coreProperties>
</file>