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57" r:id="rId4"/>
    <p:sldId id="295" r:id="rId5"/>
    <p:sldId id="296" r:id="rId6"/>
    <p:sldId id="298" r:id="rId7"/>
    <p:sldId id="299" r:id="rId8"/>
    <p:sldId id="301" r:id="rId9"/>
    <p:sldId id="288" r:id="rId10"/>
    <p:sldId id="263" r:id="rId11"/>
    <p:sldId id="260" r:id="rId12"/>
    <p:sldId id="271" r:id="rId13"/>
    <p:sldId id="262" r:id="rId14"/>
    <p:sldId id="264" r:id="rId15"/>
    <p:sldId id="305" r:id="rId16"/>
    <p:sldId id="278" r:id="rId17"/>
    <p:sldId id="270" r:id="rId18"/>
    <p:sldId id="265" r:id="rId19"/>
    <p:sldId id="266" r:id="rId20"/>
    <p:sldId id="302" r:id="rId21"/>
    <p:sldId id="267" r:id="rId22"/>
    <p:sldId id="303" r:id="rId23"/>
    <p:sldId id="269" r:id="rId24"/>
    <p:sldId id="304" r:id="rId25"/>
    <p:sldId id="273" r:id="rId26"/>
    <p:sldId id="274" r:id="rId27"/>
    <p:sldId id="275" r:id="rId28"/>
    <p:sldId id="276" r:id="rId29"/>
    <p:sldId id="277" r:id="rId30"/>
    <p:sldId id="279" r:id="rId31"/>
    <p:sldId id="280" r:id="rId32"/>
    <p:sldId id="281" r:id="rId33"/>
    <p:sldId id="283" r:id="rId34"/>
    <p:sldId id="282" r:id="rId35"/>
    <p:sldId id="284" r:id="rId36"/>
    <p:sldId id="285" r:id="rId37"/>
    <p:sldId id="286" r:id="rId38"/>
    <p:sldId id="272" r:id="rId39"/>
    <p:sldId id="294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DDB"/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223" autoAdjust="0"/>
  </p:normalViewPr>
  <p:slideViewPr>
    <p:cSldViewPr>
      <p:cViewPr varScale="1">
        <p:scale>
          <a:sx n="93" d="100"/>
          <a:sy n="93" d="100"/>
        </p:scale>
        <p:origin x="1152" y="96"/>
      </p:cViewPr>
      <p:guideLst>
        <p:guide orient="horz" pos="2160"/>
        <p:guide pos="7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t>16.10.2019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5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481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44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559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4623-68E4-457B-9D24-B2B87A3D5A01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C35-BE6D-4E7C-873C-589234C3586C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D466766-6EF4-4FEA-A4E8-9E110CEE94AC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FC99F70-B513-42F7-BCB2-2F681625D570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DEB56746-5286-4F35-A949-5B69EBDFAF92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90C-0D37-4E65-BBDB-59CB94D3BE95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62E-13E7-4914-AAB9-D129D96B124E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E43-189F-465E-9EFC-779BDD6380E9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661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A071-070D-4A29-8979-A0569D750C61}" type="datetime1">
              <a:rPr lang="de-DE" smtClean="0"/>
              <a:t>16.10.2019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7CD2-1636-4D35-B619-F82C9AAF6225}" type="datetime1">
              <a:rPr lang="de-DE" smtClean="0"/>
              <a:t>16.10.2019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9B0-D2E2-4D33-8B08-CBE4487A9A4A}" type="datetime1">
              <a:rPr lang="de-DE" smtClean="0"/>
              <a:t>16.10.2019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283-59D9-4B6B-9666-4D8CC7ECAEB8}" type="datetime1">
              <a:rPr lang="de-DE" smtClean="0"/>
              <a:t>16.10.2019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5277-120B-43CF-9798-B4B3678ABEED}" type="datetime1">
              <a:rPr lang="de-DE" smtClean="0"/>
              <a:t>16.10.2019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4BE-E4DD-4762-AA40-E3414CDAFA3D}" type="datetime1">
              <a:rPr lang="de-DE" smtClean="0"/>
              <a:t>16.10.2019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9FE-0067-4E7E-8E09-EE93628996EE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4283-4268-ADAD-FE058866B38A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14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56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16.10.2019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683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48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t>16.10.2019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  <p:sldLayoutId id="2147483675" r:id="rId4"/>
    <p:sldLayoutId id="2147483672" r:id="rId5"/>
    <p:sldLayoutId id="2147483673" r:id="rId6"/>
    <p:sldLayoutId id="2147483674" r:id="rId7"/>
    <p:sldLayoutId id="2147483666" r:id="rId8"/>
    <p:sldLayoutId id="2147483667" r:id="rId9"/>
    <p:sldLayoutId id="2147483668" r:id="rId10"/>
    <p:sldLayoutId id="2147483669" r:id="rId11"/>
    <p:sldLayoutId id="2147483660" r:id="rId12"/>
    <p:sldLayoutId id="2147483662" r:id="rId13"/>
    <p:sldLayoutId id="2147483661" r:id="rId14"/>
    <p:sldLayoutId id="2147483664" r:id="rId15"/>
    <p:sldLayoutId id="214748366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0521" y="1428736"/>
            <a:ext cx="2756914" cy="519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Software Engineering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(SPSS, PSPP, Python)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PROPHET (Tool for conducting experiments)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183" y="1214422"/>
            <a:ext cx="5638827" cy="483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Course of study</a:t>
            </a:r>
          </a:p>
          <a:p>
            <a:r>
              <a:rPr lang="en-US" dirty="0" smtClean="0"/>
              <a:t>Semester</a:t>
            </a:r>
          </a:p>
          <a:p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en-US" dirty="0"/>
          </a:p>
          <a:p>
            <a:r>
              <a:rPr lang="en-US" dirty="0" smtClean="0"/>
              <a:t>Request for special topics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Course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in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science</a:t>
            </a:r>
            <a:r>
              <a:rPr lang="de-DE" dirty="0" smtClean="0"/>
              <a:t> (e.g.,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Master‘s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, </a:t>
            </a:r>
            <a:r>
              <a:rPr lang="de-DE" dirty="0" err="1" smtClean="0"/>
              <a:t>Ph.D</a:t>
            </a:r>
            <a:r>
              <a:rPr lang="de-DE" dirty="0" smtClean="0"/>
              <a:t>. </a:t>
            </a:r>
            <a:r>
              <a:rPr lang="de-DE" dirty="0" err="1" smtClean="0"/>
              <a:t>thesis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oppinions</a:t>
            </a:r>
            <a:r>
              <a:rPr lang="de-DE" dirty="0" smtClean="0"/>
              <a:t>/</a:t>
            </a:r>
            <a:r>
              <a:rPr lang="de-DE" dirty="0" err="1" smtClean="0"/>
              <a:t>plausibility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neutrality</a:t>
            </a:r>
            <a:r>
              <a:rPr lang="de-DE" dirty="0" smtClean="0"/>
              <a:t>/</a:t>
            </a:r>
            <a:r>
              <a:rPr lang="de-DE" dirty="0" err="1" smtClean="0"/>
              <a:t>objectivity</a:t>
            </a:r>
            <a:endParaRPr lang="de-DE" dirty="0" smtClean="0"/>
          </a:p>
          <a:p>
            <a:r>
              <a:rPr lang="de-DE" dirty="0" smtClean="0"/>
              <a:t>Fun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Jutta</a:t>
            </a:r>
            <a:r>
              <a:rPr lang="en-US" sz="2000" dirty="0"/>
              <a:t> </a:t>
            </a:r>
            <a:r>
              <a:rPr lang="en-US" sz="2000" dirty="0" err="1"/>
              <a:t>Markgraf</a:t>
            </a:r>
            <a:r>
              <a:rPr lang="en-US" sz="2000" dirty="0"/>
              <a:t>, Hans-Peter </a:t>
            </a:r>
            <a:r>
              <a:rPr lang="en-US" sz="2000" dirty="0" err="1"/>
              <a:t>Musahl</a:t>
            </a:r>
            <a:r>
              <a:rPr lang="en-US" sz="2000" dirty="0"/>
              <a:t>, Friedrich </a:t>
            </a:r>
            <a:r>
              <a:rPr lang="en-US" sz="2000" dirty="0" err="1"/>
              <a:t>Wilkening</a:t>
            </a:r>
            <a:r>
              <a:rPr lang="en-US" sz="2000" dirty="0"/>
              <a:t>, Karin </a:t>
            </a:r>
            <a:r>
              <a:rPr lang="en-US" sz="2000" dirty="0" err="1"/>
              <a:t>Wilkening</a:t>
            </a:r>
            <a:r>
              <a:rPr lang="en-US" sz="2000" dirty="0"/>
              <a:t>, and Viktor </a:t>
            </a:r>
            <a:r>
              <a:rPr lang="de-DE" sz="2000" dirty="0" err="1"/>
              <a:t>Sarris</a:t>
            </a:r>
            <a:r>
              <a:rPr lang="de-DE" sz="2000" dirty="0"/>
              <a:t>. </a:t>
            </a:r>
            <a:r>
              <a:rPr lang="de-DE" sz="2000" i="1" dirty="0"/>
              <a:t>Studieneinheit Versuchsplanung</a:t>
            </a:r>
            <a:r>
              <a:rPr lang="de-DE" sz="2000" dirty="0"/>
              <a:t>, 2001. FIM-Psychologie Modellversuch, </a:t>
            </a:r>
            <a:r>
              <a:rPr lang="de-DE" sz="2000" dirty="0" err="1"/>
              <a:t>Universitä</a:t>
            </a:r>
            <a:r>
              <a:rPr lang="en-US" sz="2000" dirty="0"/>
              <a:t>t Erlangen-</a:t>
            </a:r>
            <a:r>
              <a:rPr lang="en-US" sz="2000" dirty="0" err="1"/>
              <a:t>Nürnberg</a:t>
            </a:r>
            <a:r>
              <a:rPr lang="en-US" sz="2000" dirty="0"/>
              <a:t>.</a:t>
            </a:r>
          </a:p>
          <a:p>
            <a:r>
              <a:rPr lang="de-DE" sz="2000" dirty="0"/>
              <a:t>Jürgen Bortz. </a:t>
            </a:r>
            <a:r>
              <a:rPr lang="de-DE" sz="2000" i="1" dirty="0"/>
              <a:t>Statistik für Human- und Sozialwissenschaftler</a:t>
            </a:r>
            <a:r>
              <a:rPr lang="de-DE" sz="2000" dirty="0"/>
              <a:t>. Springer, 2004. </a:t>
            </a:r>
            <a:r>
              <a:rPr lang="de-DE" sz="1600" dirty="0"/>
              <a:t>http://www.springer.com/psychology/book/978-3-642-12769-4?changeHeader</a:t>
            </a:r>
          </a:p>
          <a:p>
            <a:r>
              <a:rPr lang="de-DE" sz="2000" dirty="0"/>
              <a:t>Anderson </a:t>
            </a:r>
            <a:r>
              <a:rPr lang="de-DE" sz="2000" dirty="0" err="1"/>
              <a:t>and</a:t>
            </a:r>
            <a:r>
              <a:rPr lang="de-DE" sz="2000" dirty="0"/>
              <a:t> Finn. </a:t>
            </a:r>
            <a:r>
              <a:rPr lang="en-US" sz="2000" i="1" dirty="0"/>
              <a:t>The New Statistical Analysis of Data</a:t>
            </a:r>
            <a:r>
              <a:rPr lang="en-US" sz="2000" dirty="0"/>
              <a:t>. Springer Texts in Statistics.</a:t>
            </a:r>
            <a:r>
              <a:rPr lang="de-DE" sz="2000" dirty="0"/>
              <a:t> 2000.</a:t>
            </a:r>
            <a:endParaRPr lang="en-US" sz="2000" dirty="0"/>
          </a:p>
          <a:p>
            <a:r>
              <a:rPr lang="en-US" sz="2000" dirty="0"/>
              <a:t>Robert A. Donnelly Jr. </a:t>
            </a:r>
            <a:r>
              <a:rPr lang="en-US" sz="2000" i="1" dirty="0"/>
              <a:t>The Complete Idiot's Guide to Statistics</a:t>
            </a:r>
            <a:r>
              <a:rPr lang="en-US" sz="2000" dirty="0"/>
              <a:t>. Alpha, 2007</a:t>
            </a:r>
          </a:p>
          <a:p>
            <a:endParaRPr lang="en-US" sz="2000" dirty="0"/>
          </a:p>
          <a:p>
            <a:r>
              <a:rPr lang="en-US" sz="2000" dirty="0"/>
              <a:t>In addition, different research literature.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Empirical Methods for?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necessity for empirical research</a:t>
            </a:r>
          </a:p>
          <a:p>
            <a:r>
              <a:rPr lang="de-DE" dirty="0" err="1" smtClean="0"/>
              <a:t>Differentiate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would you evaluate the following statement: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de-DE" sz="2400" i="1" dirty="0"/>
              <a:t>The </a:t>
            </a:r>
            <a:r>
              <a:rPr lang="de-DE" sz="2400" i="1" dirty="0" err="1"/>
              <a:t>programming</a:t>
            </a:r>
            <a:r>
              <a:rPr lang="de-DE" sz="2400" i="1" dirty="0"/>
              <a:t> </a:t>
            </a:r>
            <a:r>
              <a:rPr lang="de-DE" sz="2400" i="1" dirty="0" err="1"/>
              <a:t>language</a:t>
            </a:r>
            <a:r>
              <a:rPr lang="de-DE" sz="2400" i="1" dirty="0"/>
              <a:t> Python </a:t>
            </a:r>
            <a:r>
              <a:rPr lang="de-DE" sz="2400" i="1" dirty="0" err="1"/>
              <a:t>makes</a:t>
            </a:r>
            <a:r>
              <a:rPr lang="de-DE" sz="2400" i="1" dirty="0"/>
              <a:t> </a:t>
            </a:r>
            <a:r>
              <a:rPr lang="de-DE" sz="2400" i="1" dirty="0" err="1"/>
              <a:t>developers</a:t>
            </a:r>
            <a:r>
              <a:rPr lang="de-DE" sz="2400" i="1" dirty="0"/>
              <a:t> </a:t>
            </a:r>
            <a:r>
              <a:rPr lang="de-DE" sz="2400" i="1" dirty="0" err="1"/>
              <a:t>more</a:t>
            </a:r>
            <a:r>
              <a:rPr lang="de-DE" sz="2400" i="1" dirty="0"/>
              <a:t> </a:t>
            </a:r>
            <a:r>
              <a:rPr lang="de-DE" sz="2400" i="1" dirty="0" err="1"/>
              <a:t>productive</a:t>
            </a:r>
            <a:r>
              <a:rPr lang="de-DE" sz="2400" i="1" dirty="0"/>
              <a:t>?</a:t>
            </a:r>
            <a:endParaRPr lang="en-US" sz="2400" i="1" dirty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Nennen Sie eine Ihnen bekannte Technik [OOP, Pair Programming, FOP, AOP, Unit-Tests]</a:t>
            </a:r>
          </a:p>
          <a:p>
            <a:r>
              <a:rPr lang="de-DE" smtClean="0"/>
              <a:t>Schreiben Sie zu dieser Technik mindestens eine Aussage/Theorie auf, die mit dieser Technik verbunden wird </a:t>
            </a:r>
          </a:p>
          <a:p>
            <a:r>
              <a:rPr lang="de-DE" smtClean="0"/>
              <a:t>Nennen Sie (nicht ausdenken!) einen Beleg, anhand dessen die Gültigkeit dieser Aussage festgemacht wird 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1037" y="2335212"/>
            <a:ext cx="73342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Course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Close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pPr lvl="1"/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endParaRPr lang="de-DE" dirty="0" smtClean="0"/>
          </a:p>
          <a:p>
            <a:pPr lvl="1"/>
            <a:r>
              <a:rPr lang="de-DE" dirty="0" smtClean="0"/>
              <a:t>Project: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r>
              <a:rPr lang="de-DE" dirty="0" err="1" smtClean="0"/>
              <a:t>Discussion</a:t>
            </a:r>
            <a:r>
              <a:rPr lang="de-DE" dirty="0" smtClean="0"/>
              <a:t>, </a:t>
            </a:r>
            <a:r>
              <a:rPr lang="de-DE" dirty="0" err="1" smtClean="0"/>
              <a:t>questions</a:t>
            </a:r>
            <a:r>
              <a:rPr lang="de-DE" dirty="0" smtClean="0"/>
              <a:t>, </a:t>
            </a:r>
            <a:r>
              <a:rPr lang="de-DE" dirty="0" err="1" smtClean="0"/>
              <a:t>feedback</a:t>
            </a:r>
            <a:r>
              <a:rPr lang="de-DE" dirty="0" smtClean="0"/>
              <a:t>: </a:t>
            </a:r>
            <a:r>
              <a:rPr lang="de-DE" dirty="0" err="1" smtClean="0"/>
              <a:t>Any</a:t>
            </a:r>
            <a:r>
              <a:rPr lang="de-DE" dirty="0" smtClean="0"/>
              <a:t> time!</a:t>
            </a:r>
            <a:endParaRPr lang="en-US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, </a:t>
            </a:r>
            <a:r>
              <a:rPr lang="de-DE" dirty="0" err="1" smtClean="0"/>
              <a:t>sometimes</a:t>
            </a:r>
            <a:r>
              <a:rPr lang="de-DE" dirty="0" smtClean="0"/>
              <a:t> also on Laptops</a:t>
            </a:r>
            <a:endParaRPr lang="en-US" dirty="0" smtClean="0"/>
          </a:p>
          <a:p>
            <a:r>
              <a:rPr lang="en-US" dirty="0" smtClean="0"/>
              <a:t>You can give a presentation on a topic that is especially interesting/relevant for you</a:t>
            </a:r>
          </a:p>
          <a:p>
            <a:r>
              <a:rPr lang="en-US" dirty="0" smtClean="0"/>
              <a:t>You can make suggestions on content of the course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Processes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1026" name="Picture 2" descr="Image result for waterfal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988840"/>
            <a:ext cx="5112568" cy="36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0" y="1714488"/>
            <a:ext cx="5795976" cy="412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5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Research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Research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Greek</a:t>
            </a:r>
            <a:r>
              <a:rPr lang="de-DE" dirty="0" smtClean="0"/>
              <a:t> (</a:t>
            </a:r>
            <a:r>
              <a:rPr lang="de-DE" dirty="0" err="1" smtClean="0"/>
              <a:t>empeiría</a:t>
            </a:r>
            <a:r>
              <a:rPr lang="de-DE" dirty="0" smtClean="0"/>
              <a:t>): Experience, Observation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dictionary</a:t>
            </a:r>
            <a:r>
              <a:rPr lang="de-DE" dirty="0" smtClean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endParaRPr lang="de-DE" dirty="0" smtClean="0"/>
          </a:p>
          <a:p>
            <a:pPr marL="971550" lvl="1" indent="-514350">
              <a:buFont typeface="+mj-lt"/>
              <a:buAutoNum type="alphaLcParenR"/>
            </a:pPr>
            <a:r>
              <a:rPr lang="de-DE" dirty="0" smtClean="0"/>
              <a:t>Knowledge </a:t>
            </a:r>
            <a:r>
              <a:rPr lang="de-DE" dirty="0" err="1" smtClean="0"/>
              <a:t>gained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Research</a:t>
            </a:r>
            <a:r>
              <a:rPr lang="en-US" dirty="0" smtClean="0"/>
              <a:t> Does not Mean: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endParaRPr lang="de-DE" dirty="0" smtClean="0"/>
          </a:p>
          <a:p>
            <a:r>
              <a:rPr lang="de-DE" dirty="0" smtClean="0"/>
              <a:t>Intuition</a:t>
            </a:r>
          </a:p>
          <a:p>
            <a:r>
              <a:rPr lang="de-DE" dirty="0" smtClean="0"/>
              <a:t>Random </a:t>
            </a:r>
            <a:r>
              <a:rPr lang="de-DE" dirty="0" err="1" smtClean="0"/>
              <a:t>selection</a:t>
            </a:r>
            <a:endParaRPr lang="de-DE" dirty="0" smtClean="0"/>
          </a:p>
          <a:p>
            <a:r>
              <a:rPr lang="de-DE" dirty="0" smtClean="0"/>
              <a:t>Authority</a:t>
            </a:r>
          </a:p>
          <a:p>
            <a:r>
              <a:rPr lang="de-DE" dirty="0" err="1" smtClean="0"/>
              <a:t>Persistence</a:t>
            </a:r>
            <a:endParaRPr lang="de-DE" dirty="0" smtClean="0"/>
          </a:p>
          <a:p>
            <a:r>
              <a:rPr lang="de-DE" dirty="0" err="1" smtClean="0"/>
              <a:t>Empiricism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Scientific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7453322" y="485776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5" name="Rechteck 4"/>
          <p:cNvSpPr/>
          <p:nvPr/>
        </p:nvSpPr>
        <p:spPr>
          <a:xfrm>
            <a:off x="5024430" y="3357562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Hypotheses</a:t>
            </a:r>
          </a:p>
        </p:txBody>
      </p:sp>
      <p:sp>
        <p:nvSpPr>
          <p:cNvPr id="7" name="Rechteck 6"/>
          <p:cNvSpPr/>
          <p:nvPr/>
        </p:nvSpPr>
        <p:spPr>
          <a:xfrm>
            <a:off x="2595538" y="1928802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Experiments</a:t>
            </a:r>
          </a:p>
        </p:txBody>
      </p:sp>
      <p:cxnSp>
        <p:nvCxnSpPr>
          <p:cNvPr id="9" name="Form 8"/>
          <p:cNvCxnSpPr>
            <a:stCxn id="5" idx="0"/>
            <a:endCxn id="7" idx="3"/>
          </p:cNvCxnSpPr>
          <p:nvPr/>
        </p:nvCxnSpPr>
        <p:spPr>
          <a:xfrm rot="16200000" flipV="1">
            <a:off x="5078009" y="2232414"/>
            <a:ext cx="1000132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 12"/>
          <p:cNvCxnSpPr>
            <a:stCxn id="4" idx="0"/>
            <a:endCxn id="5" idx="3"/>
          </p:cNvCxnSpPr>
          <p:nvPr/>
        </p:nvCxnSpPr>
        <p:spPr>
          <a:xfrm rot="16200000" flipV="1">
            <a:off x="7471182" y="3696893"/>
            <a:ext cx="1071570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Form 10"/>
          <p:cNvCxnSpPr>
            <a:stCxn id="7" idx="2"/>
            <a:endCxn id="5" idx="1"/>
          </p:cNvCxnSpPr>
          <p:nvPr/>
        </p:nvCxnSpPr>
        <p:spPr>
          <a:xfrm rot="16200000" flipH="1">
            <a:off x="3899281" y="2661042"/>
            <a:ext cx="1000132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 14"/>
          <p:cNvCxnSpPr>
            <a:stCxn id="5" idx="2"/>
            <a:endCxn id="4" idx="1"/>
          </p:cNvCxnSpPr>
          <p:nvPr/>
        </p:nvCxnSpPr>
        <p:spPr>
          <a:xfrm rot="16200000" flipH="1">
            <a:off x="6292454" y="4125521"/>
            <a:ext cx="1071570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the Scientific Method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Things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Oral exam</a:t>
            </a:r>
          </a:p>
          <a:p>
            <a:r>
              <a:rPr lang="en-US" dirty="0" smtClean="0"/>
              <a:t>Admission:</a:t>
            </a:r>
          </a:p>
          <a:p>
            <a:pPr lvl="1"/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assignments</a:t>
            </a:r>
            <a:endParaRPr lang="de-DE" dirty="0" smtClean="0"/>
          </a:p>
          <a:p>
            <a:pPr lvl="1"/>
            <a:r>
              <a:rPr lang="en-US" dirty="0" smtClean="0"/>
              <a:t>Presentation of exercise results</a:t>
            </a:r>
          </a:p>
          <a:p>
            <a:pPr lvl="1"/>
            <a:r>
              <a:rPr lang="de-DE" dirty="0" err="1" smtClean="0"/>
              <a:t>Conducting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err="1" smtClean="0"/>
              <a:t>Participate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en-US" dirty="0" smtClean="0"/>
              <a:t>Presentation for special topics</a:t>
            </a:r>
          </a:p>
          <a:p>
            <a:r>
              <a:rPr lang="de-DE" dirty="0" smtClean="0"/>
              <a:t>On </a:t>
            </a:r>
            <a:r>
              <a:rPr lang="de-DE" dirty="0" err="1" smtClean="0"/>
              <a:t>request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grade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oral</a:t>
            </a:r>
          </a:p>
          <a:p>
            <a:r>
              <a:rPr lang="de-DE" dirty="0" smtClean="0"/>
              <a:t>Deadline: 2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, 1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otherwise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scientist builds in order to study;</a:t>
            </a:r>
          </a:p>
          <a:p>
            <a:pPr>
              <a:buNone/>
            </a:pPr>
            <a:r>
              <a:rPr lang="en-US" dirty="0" smtClean="0"/>
              <a:t>the engineer studies in order to build.</a:t>
            </a:r>
          </a:p>
          <a:p>
            <a:pPr>
              <a:buNone/>
            </a:pPr>
            <a:r>
              <a:rPr lang="en-US" sz="1300" dirty="0"/>
              <a:t>F. Brooks. </a:t>
            </a:r>
            <a:r>
              <a:rPr lang="en-US" sz="1300" i="1" dirty="0"/>
              <a:t>The Computer Scientist as </a:t>
            </a:r>
            <a:r>
              <a:rPr lang="en-US" sz="1300" i="1" dirty="0" err="1"/>
              <a:t>Toolsmith</a:t>
            </a:r>
            <a:r>
              <a:rPr lang="en-US" sz="1300" i="1" dirty="0"/>
              <a:t> II.</a:t>
            </a:r>
            <a:r>
              <a:rPr lang="en-US" sz="1300" dirty="0"/>
              <a:t> Communications of the ACM, 39:3, 1996.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Scientist</a:t>
            </a:r>
          </a:p>
          <a:p>
            <a:pPr lvl="1"/>
            <a:r>
              <a:rPr lang="en-US" dirty="0" smtClean="0"/>
              <a:t>Understanding as goal (facts, relationships)</a:t>
            </a:r>
          </a:p>
          <a:p>
            <a:pPr lvl="1"/>
            <a:r>
              <a:rPr lang="en-US" dirty="0" smtClean="0"/>
              <a:t>Construction as far as necessary to fulfill goal </a:t>
            </a:r>
          </a:p>
          <a:p>
            <a:r>
              <a:rPr lang="de-DE" dirty="0" smtClean="0"/>
              <a:t>Engineer</a:t>
            </a:r>
            <a:endParaRPr lang="en-US" dirty="0" smtClean="0"/>
          </a:p>
          <a:p>
            <a:pPr lvl="1"/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 smtClean="0"/>
          </a:p>
          <a:p>
            <a:pPr lvl="1"/>
            <a:r>
              <a:rPr lang="de-DE" dirty="0" smtClean="0"/>
              <a:t>Understanding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Rooted</a:t>
            </a:r>
            <a:r>
              <a:rPr lang="de-DE" dirty="0" smtClean="0"/>
              <a:t> in </a:t>
            </a:r>
            <a:r>
              <a:rPr lang="de-DE" dirty="0" err="1" smtClean="0"/>
              <a:t>mathematics</a:t>
            </a:r>
            <a:r>
              <a:rPr lang="de-DE" dirty="0" smtClean="0"/>
              <a:t> (</a:t>
            </a:r>
            <a:r>
              <a:rPr lang="de-DE" dirty="0" err="1"/>
              <a:t>t</a:t>
            </a:r>
            <a:r>
              <a:rPr lang="de-DE" dirty="0" err="1" smtClean="0"/>
              <a:t>heory</a:t>
            </a:r>
            <a:r>
              <a:rPr lang="de-DE" dirty="0" smtClean="0"/>
              <a:t>) </a:t>
            </a:r>
          </a:p>
          <a:p>
            <a:r>
              <a:rPr lang="en-US" dirty="0" smtClean="0"/>
              <a:t>Electrical Engineering</a:t>
            </a:r>
          </a:p>
          <a:p>
            <a:r>
              <a:rPr lang="de-DE" dirty="0" smtClean="0"/>
              <a:t>Today: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engineering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in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(e.g.,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constructing</a:t>
            </a:r>
            <a:r>
              <a:rPr lang="de-DE" dirty="0" smtClean="0"/>
              <a:t> UIs)</a:t>
            </a:r>
          </a:p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(</a:t>
            </a:r>
            <a:r>
              <a:rPr lang="de-DE" dirty="0" err="1" smtClean="0"/>
              <a:t>psychology</a:t>
            </a:r>
            <a:r>
              <a:rPr lang="de-DE" dirty="0" smtClean="0"/>
              <a:t>, </a:t>
            </a:r>
            <a:r>
              <a:rPr lang="de-DE" dirty="0" err="1" smtClean="0"/>
              <a:t>politics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 vs. Empirical Research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4464496" cy="4594820"/>
          </a:xfrm>
        </p:spPr>
        <p:txBody>
          <a:bodyPr>
            <a:normAutofit/>
          </a:bodyPr>
          <a:lstStyle/>
          <a:p>
            <a:r>
              <a:rPr lang="de-DE" sz="2600" dirty="0"/>
              <a:t>Proof </a:t>
            </a:r>
            <a:r>
              <a:rPr lang="de-DE" sz="2600" dirty="0" err="1"/>
              <a:t>of</a:t>
            </a:r>
            <a:r>
              <a:rPr lang="de-DE" sz="2600" dirty="0"/>
              <a:t> a </a:t>
            </a:r>
            <a:r>
              <a:rPr lang="de-DE" sz="2600" dirty="0" err="1"/>
              <a:t>closed</a:t>
            </a:r>
            <a:r>
              <a:rPr lang="de-DE" sz="2600" dirty="0"/>
              <a:t> </a:t>
            </a:r>
            <a:r>
              <a:rPr lang="de-DE" sz="2600" dirty="0" err="1"/>
              <a:t>system</a:t>
            </a:r>
            <a:endParaRPr lang="de-DE" sz="2600" dirty="0"/>
          </a:p>
          <a:p>
            <a:r>
              <a:rPr lang="de-DE" sz="2600" dirty="0" err="1"/>
              <a:t>Formalization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statement</a:t>
            </a:r>
            <a:r>
              <a:rPr lang="de-DE" sz="2600" dirty="0"/>
              <a:t> </a:t>
            </a:r>
            <a:r>
              <a:rPr lang="de-DE" sz="2600" dirty="0" err="1"/>
              <a:t>and</a:t>
            </a:r>
            <a:r>
              <a:rPr lang="de-DE" sz="2600" dirty="0"/>
              <a:t> </a:t>
            </a:r>
            <a:r>
              <a:rPr lang="de-DE" sz="2600" dirty="0" err="1"/>
              <a:t>research</a:t>
            </a:r>
            <a:r>
              <a:rPr lang="de-DE" sz="2600" dirty="0"/>
              <a:t> </a:t>
            </a:r>
            <a:r>
              <a:rPr lang="de-DE" sz="2600" dirty="0" err="1"/>
              <a:t>topc</a:t>
            </a:r>
            <a:endParaRPr lang="de-DE" sz="2600" dirty="0"/>
          </a:p>
          <a:p>
            <a:r>
              <a:rPr lang="de-DE" sz="2600" dirty="0"/>
              <a:t>E.g., </a:t>
            </a:r>
            <a:r>
              <a:rPr lang="de-DE" sz="2600" dirty="0" err="1"/>
              <a:t>mathematical</a:t>
            </a:r>
            <a:r>
              <a:rPr lang="de-DE" sz="2600" dirty="0"/>
              <a:t> </a:t>
            </a:r>
            <a:r>
              <a:rPr lang="de-DE" sz="2600" dirty="0" err="1"/>
              <a:t>induction</a:t>
            </a:r>
            <a:endParaRPr lang="de-DE" sz="2600" dirty="0"/>
          </a:p>
          <a:p>
            <a:endParaRPr lang="de-DE" sz="2600" dirty="0"/>
          </a:p>
          <a:p>
            <a:r>
              <a:rPr lang="en-US" sz="2600" dirty="0"/>
              <a:t>Unchallengeable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456040" y="2132856"/>
            <a:ext cx="4680520" cy="475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 err="1"/>
              <a:t>Cannot</a:t>
            </a:r>
            <a:r>
              <a:rPr lang="de-DE" sz="2600" dirty="0"/>
              <a:t> </a:t>
            </a:r>
            <a:r>
              <a:rPr lang="de-DE" sz="2600" dirty="0" err="1"/>
              <a:t>always</a:t>
            </a:r>
            <a:r>
              <a:rPr lang="de-DE" sz="2600" dirty="0"/>
              <a:t> </a:t>
            </a:r>
            <a:r>
              <a:rPr lang="de-DE" sz="2600" dirty="0" err="1"/>
              <a:t>be</a:t>
            </a:r>
            <a:r>
              <a:rPr lang="de-DE" sz="2600" dirty="0"/>
              <a:t> </a:t>
            </a:r>
            <a:r>
              <a:rPr lang="de-DE" sz="2600" dirty="0" err="1"/>
              <a:t>formalized</a:t>
            </a:r>
            <a:endParaRPr lang="de-DE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/>
              <a:t>E.g., </a:t>
            </a:r>
            <a:r>
              <a:rPr lang="de-DE" sz="2600" dirty="0" err="1"/>
              <a:t>interaction</a:t>
            </a:r>
            <a:r>
              <a:rPr lang="de-DE" sz="2600" dirty="0"/>
              <a:t> </a:t>
            </a:r>
            <a:r>
              <a:rPr lang="de-DE" sz="2600" dirty="0" err="1"/>
              <a:t>with</a:t>
            </a:r>
            <a:r>
              <a:rPr lang="de-DE" sz="2600" dirty="0"/>
              <a:t> </a:t>
            </a:r>
            <a:r>
              <a:rPr lang="de-DE" sz="2600" dirty="0" err="1"/>
              <a:t>people</a:t>
            </a:r>
            <a:endParaRPr lang="de-DE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 err="1"/>
              <a:t>Result</a:t>
            </a:r>
            <a:r>
              <a:rPr lang="de-DE" sz="2600" dirty="0"/>
              <a:t> </a:t>
            </a:r>
            <a:r>
              <a:rPr lang="de-DE" sz="2600" dirty="0" err="1"/>
              <a:t>is</a:t>
            </a:r>
            <a:r>
              <a:rPr lang="de-DE" sz="2600" dirty="0"/>
              <a:t> observable, but not </a:t>
            </a:r>
            <a:r>
              <a:rPr lang="de-DE" sz="2600" dirty="0" err="1"/>
              <a:t>provable</a:t>
            </a:r>
            <a:endParaRPr lang="en-US" sz="26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600" dirty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/>
              <a:t>No final result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 err="1"/>
              <a:t>Collect</a:t>
            </a:r>
            <a:r>
              <a:rPr lang="de-DE" sz="2600" dirty="0"/>
              <a:t> </a:t>
            </a:r>
            <a:r>
              <a:rPr lang="de-DE" sz="2600" dirty="0" err="1"/>
              <a:t>evidence</a:t>
            </a:r>
            <a:endParaRPr lang="en-US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/>
              <a:t>Falsification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Statements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proven</a:t>
            </a:r>
            <a:r>
              <a:rPr lang="de-DE" dirty="0" smtClean="0"/>
              <a:t>, but </a:t>
            </a:r>
            <a:r>
              <a:rPr lang="de-DE" dirty="0" err="1" smtClean="0"/>
              <a:t>observed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</a:p>
          <a:p>
            <a:pPr lvl="1"/>
            <a:r>
              <a:rPr lang="de-DE" i="1" dirty="0" err="1" smtClean="0"/>
              <a:t>Copy</a:t>
            </a:r>
            <a:r>
              <a:rPr lang="de-DE" i="1" dirty="0" smtClean="0"/>
              <a:t> &amp; Paste </a:t>
            </a:r>
            <a:r>
              <a:rPr lang="de-DE" i="1" dirty="0" err="1" smtClean="0"/>
              <a:t>causes</a:t>
            </a:r>
            <a:r>
              <a:rPr lang="de-DE" i="1" dirty="0" smtClean="0"/>
              <a:t> </a:t>
            </a:r>
            <a:r>
              <a:rPr lang="de-DE" i="1" dirty="0" err="1" smtClean="0"/>
              <a:t>errors</a:t>
            </a:r>
            <a:endParaRPr lang="de-DE" i="1" dirty="0" smtClean="0"/>
          </a:p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(</a:t>
            </a:r>
            <a:r>
              <a:rPr lang="de-DE" dirty="0" err="1" smtClean="0"/>
              <a:t>errors</a:t>
            </a:r>
            <a:r>
              <a:rPr lang="de-DE" dirty="0" smtClean="0"/>
              <a:t>)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proven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formal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/>
              <a:t> </a:t>
            </a:r>
            <a:r>
              <a:rPr lang="de-DE" dirty="0" smtClean="0"/>
              <a:t>(e.g.,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after </a:t>
            </a:r>
            <a:r>
              <a:rPr lang="de-DE" dirty="0" err="1" smtClean="0"/>
              <a:t>development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examine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&amp; </a:t>
            </a:r>
            <a:r>
              <a:rPr lang="de-DE" dirty="0" err="1" smtClean="0"/>
              <a:t>paste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of the Human Factor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Humans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pPr lvl="1"/>
            <a:r>
              <a:rPr lang="de-DE" dirty="0" smtClean="0"/>
              <a:t>Human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non-</a:t>
            </a:r>
            <a:r>
              <a:rPr lang="de-DE" dirty="0" err="1" smtClean="0"/>
              <a:t>deterministic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mood</a:t>
            </a:r>
            <a:r>
              <a:rPr lang="de-DE" dirty="0" smtClean="0"/>
              <a:t>,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Intra-individual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likely</a:t>
            </a:r>
            <a:r>
              <a:rPr lang="de-DE" dirty="0" smtClean="0"/>
              <a:t> large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indivuduals</a:t>
            </a:r>
            <a:endParaRPr lang="de-DE" dirty="0" smtClean="0"/>
          </a:p>
          <a:p>
            <a:pPr lvl="1"/>
            <a:r>
              <a:rPr lang="de-DE" dirty="0" smtClean="0"/>
              <a:t>Skills, </a:t>
            </a:r>
            <a:r>
              <a:rPr lang="de-DE" dirty="0" err="1" smtClean="0"/>
              <a:t>education</a:t>
            </a:r>
            <a:r>
              <a:rPr lang="de-DE" dirty="0" smtClean="0"/>
              <a:t>, personal </a:t>
            </a:r>
            <a:r>
              <a:rPr lang="de-DE" dirty="0" err="1" smtClean="0"/>
              <a:t>preferences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(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causal</a:t>
            </a:r>
            <a:r>
              <a:rPr lang="de-DE" dirty="0" smtClean="0"/>
              <a:t>) </a:t>
            </a:r>
            <a:r>
              <a:rPr lang="de-DE" dirty="0" err="1" smtClean="0"/>
              <a:t>relationships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unkown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/</a:t>
            </a:r>
            <a:r>
              <a:rPr lang="de-DE" dirty="0" err="1" smtClean="0"/>
              <a:t>programmer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UI/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r>
              <a:rPr lang="de-DE" dirty="0" smtClean="0"/>
              <a:t>/</a:t>
            </a:r>
            <a:r>
              <a:rPr lang="de-DE" dirty="0" err="1" smtClean="0"/>
              <a:t>comprehensible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Research – First Steps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Single </a:t>
            </a:r>
            <a:r>
              <a:rPr lang="de-DE" dirty="0" err="1" smtClean="0"/>
              <a:t>observations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1:</a:t>
            </a:r>
          </a:p>
          <a:p>
            <a:pPr lvl="2"/>
            <a:r>
              <a:rPr lang="de-DE" dirty="0" smtClean="0"/>
              <a:t>Write a </a:t>
            </a:r>
            <a:r>
              <a:rPr lang="de-DE" dirty="0" err="1" smtClean="0"/>
              <a:t>program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in Java.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colleague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Python. Who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time?</a:t>
            </a:r>
          </a:p>
          <a:p>
            <a:pPr lvl="2"/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Java </a:t>
            </a:r>
            <a:r>
              <a:rPr lang="de-DE" dirty="0" err="1" smtClean="0"/>
              <a:t>or</a:t>
            </a:r>
            <a:r>
              <a:rPr lang="de-DE" dirty="0" smtClean="0"/>
              <a:t> Python?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2:</a:t>
            </a:r>
          </a:p>
          <a:p>
            <a:pPr lvl="2"/>
            <a:r>
              <a:rPr lang="de-DE" dirty="0" smtClean="0"/>
              <a:t>Write „</a:t>
            </a:r>
            <a:r>
              <a:rPr lang="de-DE" dirty="0" err="1" smtClean="0"/>
              <a:t>Hello</a:t>
            </a:r>
            <a:r>
              <a:rPr lang="de-DE" dirty="0" smtClean="0"/>
              <a:t> World“ in Java. The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 in Python. The </a:t>
            </a:r>
            <a:r>
              <a:rPr lang="de-DE" dirty="0" err="1" smtClean="0"/>
              <a:t>day</a:t>
            </a:r>
            <a:r>
              <a:rPr lang="de-DE" dirty="0" smtClean="0"/>
              <a:t> after </a:t>
            </a:r>
            <a:r>
              <a:rPr lang="de-DE" dirty="0" err="1" smtClean="0"/>
              <a:t>that</a:t>
            </a:r>
            <a:r>
              <a:rPr lang="de-DE" dirty="0" smtClean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in Java.</a:t>
            </a:r>
          </a:p>
          <a:p>
            <a:pPr lvl="2"/>
            <a:r>
              <a:rPr lang="de-DE" dirty="0" smtClean="0"/>
              <a:t>Development time on Day 3 will </a:t>
            </a:r>
            <a:r>
              <a:rPr lang="de-DE" dirty="0" err="1" smtClean="0"/>
              <a:t>be</a:t>
            </a:r>
            <a:r>
              <a:rPr lang="de-DE" dirty="0" smtClean="0"/>
              <a:t> different </a:t>
            </a:r>
            <a:r>
              <a:rPr lang="de-DE" dirty="0" err="1" smtClean="0"/>
              <a:t>than</a:t>
            </a:r>
            <a:r>
              <a:rPr lang="de-DE" dirty="0" smtClean="0"/>
              <a:t> on Day 1 </a:t>
            </a:r>
            <a:r>
              <a:rPr lang="de-DE" dirty="0" err="1" smtClean="0"/>
              <a:t>and</a:t>
            </a:r>
            <a:r>
              <a:rPr lang="de-DE" dirty="0" smtClean="0"/>
              <a:t> 2. Can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draw</a:t>
            </a:r>
            <a:r>
              <a:rPr lang="de-DE" dirty="0" smtClean="0"/>
              <a:t> </a:t>
            </a:r>
            <a:r>
              <a:rPr lang="de-DE" dirty="0" err="1" smtClean="0"/>
              <a:t>conclusions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that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… not </a:t>
            </a:r>
            <a:r>
              <a:rPr lang="de-DE" dirty="0" err="1" smtClean="0"/>
              <a:t>really</a:t>
            </a:r>
            <a:r>
              <a:rPr lang="de-DE" dirty="0" smtClean="0"/>
              <a:t> …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 Research – First Steps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Subjective perception?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the</a:t>
            </a:r>
            <a:r>
              <a:rPr lang="de-DE" dirty="0" smtClean="0"/>
              <a:t> personal </a:t>
            </a:r>
            <a:r>
              <a:rPr lang="de-DE" dirty="0" err="1" smtClean="0"/>
              <a:t>opinion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r>
              <a:rPr lang="de-DE" dirty="0" smtClean="0"/>
              <a:t> a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</a:p>
          <a:p>
            <a:pPr lvl="1"/>
            <a:r>
              <a:rPr lang="en-US" dirty="0" smtClean="0"/>
              <a:t>Example 3 </a:t>
            </a:r>
          </a:p>
          <a:p>
            <a:pPr lvl="2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just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neighbour</a:t>
            </a:r>
            <a:r>
              <a:rPr lang="de-DE" dirty="0" smtClean="0"/>
              <a:t> also </a:t>
            </a:r>
            <a:r>
              <a:rPr lang="de-DE" dirty="0" err="1" smtClean="0"/>
              <a:t>loves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4</a:t>
            </a:r>
          </a:p>
          <a:p>
            <a:pPr lvl="2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survey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/>
              <a:t>?</a:t>
            </a:r>
            <a:endParaRPr lang="en-US" dirty="0" smtClean="0"/>
          </a:p>
          <a:p>
            <a:r>
              <a:rPr lang="en-US" dirty="0" smtClean="0"/>
              <a:t>…not really…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Research – Apparent 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collection</a:t>
            </a:r>
            <a:r>
              <a:rPr lang="de-DE" dirty="0" smtClean="0"/>
              <a:t>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Qualitative vs. quantitative </a:t>
            </a:r>
            <a:r>
              <a:rPr lang="de-DE" dirty="0" err="1" smtClean="0"/>
              <a:t>Observations</a:t>
            </a:r>
            <a:r>
              <a:rPr lang="de-DE" dirty="0" smtClean="0"/>
              <a:t>: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collect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contradictions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Experiment,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r>
              <a:rPr lang="de-DE" dirty="0" smtClean="0"/>
              <a:t>,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, etc.: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/</a:t>
            </a:r>
            <a:r>
              <a:rPr lang="de-DE" dirty="0" err="1" smtClean="0"/>
              <a:t>contradictions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2217744" y="4299220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4069563" y="4299220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546330" y="1793336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2117702" y="2221964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3117834" y="2507716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904312" y="3364972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261238" y="2293402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760644" y="5722426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546594" y="4222228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760644" y="4150790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904312" y="4365104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260974" y="5365236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necessity for empirical research</a:t>
            </a:r>
          </a:p>
          <a:p>
            <a:r>
              <a:rPr lang="de-DE" dirty="0" err="1" smtClean="0"/>
              <a:t>Differentiate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Question in exam: Do we need empirical research?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Evaluate</a:t>
            </a:r>
            <a:r>
              <a:rPr lang="de-DE" dirty="0" smtClean="0"/>
              <a:t> a </a:t>
            </a:r>
            <a:r>
              <a:rPr lang="de-DE" dirty="0" err="1" smtClean="0"/>
              <a:t>self-selected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r>
              <a:rPr lang="de-DE" dirty="0" smtClean="0"/>
              <a:t> on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comprehensibilty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prototype </a:t>
            </a:r>
            <a:r>
              <a:rPr lang="de-DE" dirty="0" err="1" smtClean="0"/>
              <a:t>improve</a:t>
            </a:r>
            <a:r>
              <a:rPr lang="de-DE" dirty="0" smtClean="0"/>
              <a:t> a </a:t>
            </a:r>
            <a:r>
              <a:rPr lang="de-DE" dirty="0" err="1" smtClean="0"/>
              <a:t>workflow</a:t>
            </a:r>
            <a:r>
              <a:rPr lang="de-DE" dirty="0" smtClean="0"/>
              <a:t>?</a:t>
            </a:r>
          </a:p>
          <a:p>
            <a:r>
              <a:rPr lang="de-DE" dirty="0" smtClean="0"/>
              <a:t>Working </a:t>
            </a:r>
            <a:r>
              <a:rPr lang="de-DE" dirty="0" err="1" smtClean="0"/>
              <a:t>hours</a:t>
            </a:r>
            <a:r>
              <a:rPr lang="de-DE" dirty="0"/>
              <a:t> </a:t>
            </a:r>
            <a:r>
              <a:rPr lang="de-DE" dirty="0" smtClean="0"/>
              <a:t>per </a:t>
            </a:r>
            <a:r>
              <a:rPr lang="de-DE" dirty="0" err="1" smtClean="0"/>
              <a:t>person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40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+</a:t>
            </a:r>
          </a:p>
          <a:p>
            <a:pPr lvl="1"/>
            <a:r>
              <a:rPr lang="de-DE" dirty="0" smtClean="0"/>
              <a:t>20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to</a:t>
            </a:r>
            <a:r>
              <a:rPr lang="de-DE" dirty="0" smtClean="0"/>
              <a:t> 3 </a:t>
            </a:r>
            <a:r>
              <a:rPr lang="de-DE" dirty="0" err="1" smtClean="0"/>
              <a:t>persons</a:t>
            </a:r>
            <a:r>
              <a:rPr lang="de-DE" dirty="0" smtClean="0"/>
              <a:t> per </a:t>
            </a:r>
            <a:r>
              <a:rPr lang="de-DE" dirty="0" err="1" smtClean="0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3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Suggestion </a:t>
            </a:r>
            <a:r>
              <a:rPr lang="de-DE" dirty="0" err="1" smtClean="0"/>
              <a:t>for</a:t>
            </a:r>
            <a:r>
              <a:rPr lang="de-DE" dirty="0" smtClean="0"/>
              <a:t> a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Via </a:t>
            </a:r>
            <a:r>
              <a:rPr lang="de-DE" dirty="0" err="1" smtClean="0"/>
              <a:t>e-Mail</a:t>
            </a:r>
            <a:r>
              <a:rPr lang="de-DE" dirty="0"/>
              <a:t>, </a:t>
            </a:r>
            <a:r>
              <a:rPr lang="de-DE" dirty="0" smtClean="0"/>
              <a:t>optional: an </a:t>
            </a:r>
            <a:r>
              <a:rPr lang="de-DE" dirty="0" err="1" smtClean="0"/>
              <a:t>appointment</a:t>
            </a:r>
            <a:endParaRPr lang="de-DE" dirty="0"/>
          </a:p>
          <a:p>
            <a:r>
              <a:rPr lang="de-DE" dirty="0" err="1" smtClean="0"/>
              <a:t>Proposal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(</a:t>
            </a:r>
            <a:r>
              <a:rPr lang="de-DE" dirty="0" err="1" smtClean="0"/>
              <a:t>max</a:t>
            </a:r>
            <a:r>
              <a:rPr lang="de-DE" dirty="0" smtClean="0"/>
              <a:t> 1 </a:t>
            </a:r>
            <a:r>
              <a:rPr lang="de-DE" dirty="0" err="1" smtClean="0"/>
              <a:t>page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question</a:t>
            </a:r>
            <a:endParaRPr lang="de-DE" dirty="0"/>
          </a:p>
          <a:p>
            <a:pPr lvl="1"/>
            <a:r>
              <a:rPr lang="de-DE" dirty="0" smtClean="0"/>
              <a:t>Plan (</a:t>
            </a:r>
            <a:r>
              <a:rPr lang="de-DE" dirty="0" err="1" smtClean="0"/>
              <a:t>bullet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)</a:t>
            </a:r>
            <a:endParaRPr lang="de-DE" dirty="0"/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endParaRPr lang="de-DE" dirty="0"/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/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/</a:t>
            </a:r>
            <a:r>
              <a:rPr lang="de-DE" dirty="0" err="1" smtClean="0"/>
              <a:t>benchmark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endParaRPr lang="de-DE" dirty="0" smtClean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 (</a:t>
            </a:r>
            <a:r>
              <a:rPr lang="de-DE" dirty="0" err="1" smtClean="0"/>
              <a:t>rough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Relevant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(e.g., well-design interview </a:t>
            </a:r>
            <a:r>
              <a:rPr lang="de-DE" dirty="0" err="1" smtClean="0"/>
              <a:t>question</a:t>
            </a:r>
            <a:r>
              <a:rPr lang="de-DE" dirty="0" smtClean="0"/>
              <a:t>, plausible </a:t>
            </a:r>
            <a:r>
              <a:rPr lang="de-DE" dirty="0" err="1" smtClean="0"/>
              <a:t>measures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(e.g., </a:t>
            </a:r>
            <a:r>
              <a:rPr lang="de-DE" dirty="0" err="1" smtClean="0"/>
              <a:t>statistics</a:t>
            </a:r>
            <a:r>
              <a:rPr lang="de-DE" dirty="0" smtClean="0"/>
              <a:t>, qualitative </a:t>
            </a:r>
            <a:r>
              <a:rPr lang="de-DE" dirty="0" err="1" smtClean="0"/>
              <a:t>analysis</a:t>
            </a:r>
            <a:r>
              <a:rPr lang="de-DE" dirty="0" smtClean="0"/>
              <a:t>)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(e.g.,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Writing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adherence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</a:t>
            </a:r>
            <a:r>
              <a:rPr lang="de-DE" dirty="0"/>
              <a:t>R</a:t>
            </a:r>
            <a:r>
              <a:rPr lang="de-DE" dirty="0" smtClean="0"/>
              <a:t>eport -Points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 </a:t>
            </a:r>
            <a:r>
              <a:rPr lang="de-DE" dirty="0" err="1" smtClean="0"/>
              <a:t>to</a:t>
            </a:r>
            <a:r>
              <a:rPr lang="de-DE" dirty="0" smtClean="0"/>
              <a:t> 2 </a:t>
            </a:r>
            <a:r>
              <a:rPr lang="de-DE" dirty="0" err="1" smtClean="0"/>
              <a:t>points</a:t>
            </a:r>
            <a:r>
              <a:rPr lang="de-DE" dirty="0" smtClean="0"/>
              <a:t> per </a:t>
            </a:r>
            <a:r>
              <a:rPr lang="de-DE" dirty="0" err="1" smtClean="0"/>
              <a:t>criterion</a:t>
            </a:r>
            <a:r>
              <a:rPr lang="de-DE" dirty="0" smtClean="0"/>
              <a:t> (3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realization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grade in oral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smtClean="0"/>
              <a:t>In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handed</a:t>
            </a:r>
            <a:r>
              <a:rPr lang="de-DE" dirty="0" smtClean="0"/>
              <a:t> in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endParaRPr lang="de-DE" dirty="0" smtClean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grade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sufficient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8390"/>
              </p:ext>
            </p:extLst>
          </p:nvPr>
        </p:nvGraphicFramePr>
        <p:xfrm>
          <a:off x="7896201" y="3789040"/>
          <a:ext cx="2376513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Points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Grade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&gt; 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6000" dirty="0" err="1"/>
              <a:t>Questions</a:t>
            </a:r>
            <a:r>
              <a:rPr lang="de-DE" sz="6000" dirty="0"/>
              <a:t> on </a:t>
            </a:r>
            <a:r>
              <a:rPr lang="de-DE" sz="6000" dirty="0" err="1"/>
              <a:t>the</a:t>
            </a:r>
            <a:r>
              <a:rPr lang="de-DE" sz="6000" dirty="0"/>
              <a:t> </a:t>
            </a:r>
            <a:r>
              <a:rPr lang="de-DE" sz="6000" dirty="0" err="1"/>
              <a:t>organizational</a:t>
            </a:r>
            <a:r>
              <a:rPr lang="de-DE" sz="6000" dirty="0"/>
              <a:t> </a:t>
            </a:r>
            <a:r>
              <a:rPr lang="de-DE" sz="6000" dirty="0" err="1"/>
              <a:t>part</a:t>
            </a:r>
            <a:r>
              <a:rPr lang="de-DE" sz="6000" dirty="0"/>
              <a:t>?</a:t>
            </a:r>
            <a:endParaRPr lang="en-US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Lecture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Norman </a:t>
            </a:r>
            <a:r>
              <a:rPr lang="de-DE" dirty="0" err="1" smtClean="0"/>
              <a:t>Peitek</a:t>
            </a:r>
            <a:endParaRPr lang="en-US" dirty="0"/>
          </a:p>
          <a:p>
            <a:pPr lvl="1"/>
            <a:r>
              <a:rPr lang="en-US" dirty="0" smtClean="0"/>
              <a:t>How can neuro-imaging methods be used to evaluate cognitive processes?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7091" y="3573016"/>
            <a:ext cx="1857388" cy="54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Microsoft Office PowerPoint</Application>
  <PresentationFormat>Breitbild</PresentationFormat>
  <Paragraphs>287</Paragraphs>
  <Slides>39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2" baseType="lpstr">
      <vt:lpstr>Arial</vt:lpstr>
      <vt:lpstr>Calibri</vt:lpstr>
      <vt:lpstr>Larissa-Design</vt:lpstr>
      <vt:lpstr>Empirical Software Engineering</vt:lpstr>
      <vt:lpstr>Details of Course</vt:lpstr>
      <vt:lpstr>Formal Things</vt:lpstr>
      <vt:lpstr>Project</vt:lpstr>
      <vt:lpstr>Suggestion for a Project</vt:lpstr>
      <vt:lpstr>Grading Criteria</vt:lpstr>
      <vt:lpstr>Project Report -Points</vt:lpstr>
      <vt:lpstr>PowerPoint-Präsentation</vt:lpstr>
      <vt:lpstr>Guest Lecture</vt:lpstr>
      <vt:lpstr>Tools</vt:lpstr>
      <vt:lpstr>Who are You?</vt:lpstr>
      <vt:lpstr>Goals of the Course</vt:lpstr>
      <vt:lpstr>Literature</vt:lpstr>
      <vt:lpstr>What Do We Need Empirical Methods for?</vt:lpstr>
      <vt:lpstr>Learning Goals</vt:lpstr>
      <vt:lpstr>Task</vt:lpstr>
      <vt:lpstr>Aufgabe</vt:lpstr>
      <vt:lpstr>What solid insights do we have?</vt:lpstr>
      <vt:lpstr>UML</vt:lpstr>
      <vt:lpstr>What solid insights do we have?</vt:lpstr>
      <vt:lpstr>Development Processes</vt:lpstr>
      <vt:lpstr>What solid insights do we have?</vt:lpstr>
      <vt:lpstr>Pair Programming</vt:lpstr>
      <vt:lpstr>What solid insights do we have?</vt:lpstr>
      <vt:lpstr>Empirical Research</vt:lpstr>
      <vt:lpstr>Empirical Research</vt:lpstr>
      <vt:lpstr>Empirical Research Does not Mean:</vt:lpstr>
      <vt:lpstr>The Scientific Method</vt:lpstr>
      <vt:lpstr>Goals of the Scientific Method</vt:lpstr>
      <vt:lpstr>Scientist</vt:lpstr>
      <vt:lpstr>Computer Science</vt:lpstr>
      <vt:lpstr>Mathematical Proof vs. Empirical Research</vt:lpstr>
      <vt:lpstr>Statements that cannot be proven, but observed</vt:lpstr>
      <vt:lpstr>Problem of the Human Factor</vt:lpstr>
      <vt:lpstr>Empirical Research – First Steps (1)</vt:lpstr>
      <vt:lpstr>Empirical Research – First Steps (2)</vt:lpstr>
      <vt:lpstr>Empirical Research – Apparent Questions</vt:lpstr>
      <vt:lpstr>Overview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375</cp:revision>
  <dcterms:modified xsi:type="dcterms:W3CDTF">2019-10-18T07:07:23Z</dcterms:modified>
</cp:coreProperties>
</file>