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315" r:id="rId3"/>
    <p:sldId id="314" r:id="rId4"/>
    <p:sldId id="317" r:id="rId5"/>
    <p:sldId id="257" r:id="rId6"/>
    <p:sldId id="323" r:id="rId7"/>
    <p:sldId id="319" r:id="rId8"/>
    <p:sldId id="324" r:id="rId9"/>
    <p:sldId id="355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56" r:id="rId25"/>
    <p:sldId id="339" r:id="rId26"/>
    <p:sldId id="340" r:id="rId27"/>
    <p:sldId id="341" r:id="rId28"/>
    <p:sldId id="342" r:id="rId29"/>
    <p:sldId id="343" r:id="rId30"/>
    <p:sldId id="344" r:id="rId31"/>
    <p:sldId id="273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78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64" r:id="rId50"/>
    <p:sldId id="266" r:id="rId51"/>
    <p:sldId id="269" r:id="rId52"/>
    <p:sldId id="373" r:id="rId53"/>
    <p:sldId id="267" r:id="rId54"/>
    <p:sldId id="268" r:id="rId55"/>
    <p:sldId id="270" r:id="rId56"/>
    <p:sldId id="320" r:id="rId57"/>
    <p:sldId id="271" r:id="rId58"/>
    <p:sldId id="272" r:id="rId59"/>
    <p:sldId id="303" r:id="rId60"/>
    <p:sldId id="374" r:id="rId61"/>
    <p:sldId id="375" r:id="rId62"/>
    <p:sldId id="376" r:id="rId63"/>
    <p:sldId id="377" r:id="rId64"/>
    <p:sldId id="274" r:id="rId65"/>
    <p:sldId id="321" r:id="rId66"/>
    <p:sldId id="277" r:id="rId67"/>
    <p:sldId id="279" r:id="rId68"/>
    <p:sldId id="278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89" r:id="rId78"/>
    <p:sldId id="379" r:id="rId79"/>
    <p:sldId id="380" r:id="rId80"/>
    <p:sldId id="290" r:id="rId81"/>
    <p:sldId id="308" r:id="rId82"/>
    <p:sldId id="291" r:id="rId83"/>
    <p:sldId id="310" r:id="rId84"/>
    <p:sldId id="292" r:id="rId85"/>
    <p:sldId id="309" r:id="rId86"/>
    <p:sldId id="293" r:id="rId87"/>
    <p:sldId id="294" r:id="rId88"/>
    <p:sldId id="311" r:id="rId89"/>
    <p:sldId id="295" r:id="rId90"/>
    <p:sldId id="312" r:id="rId91"/>
    <p:sldId id="296" r:id="rId92"/>
    <p:sldId id="297" r:id="rId93"/>
    <p:sldId id="313" r:id="rId94"/>
    <p:sldId id="298" r:id="rId95"/>
    <p:sldId id="299" r:id="rId96"/>
    <p:sldId id="300" r:id="rId97"/>
    <p:sldId id="301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  <p:sldId id="392" r:id="rId110"/>
    <p:sldId id="393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394" r:id="rId119"/>
    <p:sldId id="395" r:id="rId120"/>
    <p:sldId id="396" r:id="rId121"/>
    <p:sldId id="397" r:id="rId122"/>
    <p:sldId id="398" r:id="rId1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7827" autoAdjust="0"/>
  </p:normalViewPr>
  <p:slideViewPr>
    <p:cSldViewPr>
      <p:cViewPr varScale="1">
        <p:scale>
          <a:sx n="100" d="100"/>
          <a:sy n="100" d="100"/>
        </p:scale>
        <p:origin x="882" y="39"/>
      </p:cViewPr>
      <p:guideLst>
        <p:guide orient="horz" pos="279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86F0-9E9E-4080-9D43-D194CBFA39C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F50E-0695-48A5-9EF4-084ABD94E6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26.11.2019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Augenscheinvalidität</a:t>
            </a:r>
            <a:r>
              <a:rPr lang="en-US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onvergente</a:t>
            </a:r>
            <a:r>
              <a:rPr lang="en-US" dirty="0" smtClean="0"/>
              <a:t>/ </a:t>
            </a:r>
            <a:r>
              <a:rPr lang="en-US" dirty="0" err="1" smtClean="0"/>
              <a:t>diskriminante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Kriteriumsvalidität</a:t>
            </a:r>
            <a:r>
              <a:rPr lang="en-US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Inhaltsvalidität</a:t>
            </a:r>
            <a:r>
              <a:rPr lang="en-US" dirty="0" smtClean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6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0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6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8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4" r:id="rId15"/>
    <p:sldLayoutId id="2147483662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publications/proceedings-template" TargetMode="External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6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2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3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0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4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5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6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7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8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9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2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81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Writing a 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 smtClean="0"/>
              <a:t>:</a:t>
            </a:r>
          </a:p>
          <a:p>
            <a:pPr lvl="1"/>
            <a:r>
              <a:rPr lang="de-DE" i="1" dirty="0"/>
              <a:t>Reporting Experiments in Software Engineering</a:t>
            </a:r>
            <a:r>
              <a:rPr lang="de-DE" dirty="0"/>
              <a:t>. Andreas </a:t>
            </a:r>
            <a:r>
              <a:rPr lang="de-DE" dirty="0" err="1"/>
              <a:t>Jedlitschka</a:t>
            </a:r>
            <a:r>
              <a:rPr lang="de-DE" dirty="0"/>
              <a:t>, Marcus </a:t>
            </a:r>
            <a:r>
              <a:rPr lang="de-DE" dirty="0" err="1"/>
              <a:t>Ciolkowski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Dietmar Pfahl. In </a:t>
            </a:r>
            <a:r>
              <a:rPr lang="en-US" dirty="0"/>
              <a:t>Shull, F., Singer, J., and </a:t>
            </a:r>
            <a:r>
              <a:rPr lang="en-US" dirty="0" err="1"/>
              <a:t>Sjøberg</a:t>
            </a:r>
            <a:r>
              <a:rPr lang="en-US" dirty="0"/>
              <a:t>, D.I. </a:t>
            </a:r>
            <a:r>
              <a:rPr lang="en-US" dirty="0" smtClean="0"/>
              <a:t>(</a:t>
            </a:r>
            <a:r>
              <a:rPr lang="en-US" dirty="0" err="1" smtClean="0"/>
              <a:t>Edtrs</a:t>
            </a:r>
            <a:r>
              <a:rPr lang="en-US" dirty="0" smtClean="0"/>
              <a:t>.): </a:t>
            </a:r>
            <a:r>
              <a:rPr lang="en-US" dirty="0"/>
              <a:t>Advanced Topics in Empirical Software Engineering, Springer, 2007.</a:t>
            </a:r>
            <a:endParaRPr lang="de-DE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knowledge</a:t>
            </a:r>
            <a:r>
              <a:rPr lang="de-DE" dirty="0" smtClean="0"/>
              <a:t> on </a:t>
            </a:r>
            <a:r>
              <a:rPr lang="de-DE" dirty="0" err="1" smtClean="0"/>
              <a:t>area</a:t>
            </a:r>
            <a:r>
              <a:rPr lang="de-DE" dirty="0" smtClean="0"/>
              <a:t>, e.g., type </a:t>
            </a:r>
            <a:r>
              <a:rPr lang="de-DE" dirty="0" err="1" smtClean="0"/>
              <a:t>systems</a:t>
            </a:r>
            <a:r>
              <a:rPr lang="de-DE" dirty="0" smtClean="0"/>
              <a:t>,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comprehension</a:t>
            </a:r>
            <a:r>
              <a:rPr lang="de-DE" dirty="0" smtClean="0"/>
              <a:t>, </a:t>
            </a:r>
            <a:r>
              <a:rPr lang="de-DE" dirty="0" err="1" smtClean="0"/>
              <a:t>usability</a:t>
            </a:r>
            <a:r>
              <a:rPr lang="de-DE" dirty="0" smtClean="0"/>
              <a:t> </a:t>
            </a:r>
            <a:r>
              <a:rPr lang="de-DE" dirty="0" err="1" smtClean="0"/>
              <a:t>heuristics</a:t>
            </a:r>
            <a:endParaRPr lang="de-DE" dirty="0" smtClean="0"/>
          </a:p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scientist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know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Independent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operationalization</a:t>
            </a:r>
            <a:endParaRPr lang="de-DE" dirty="0" smtClean="0"/>
          </a:p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counfounding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Tools</a:t>
            </a:r>
          </a:p>
          <a:p>
            <a:r>
              <a:rPr lang="de-DE" dirty="0" err="1" smtClean="0"/>
              <a:t>Questionnaires</a:t>
            </a:r>
            <a:endParaRPr lang="de-DE" dirty="0" smtClean="0"/>
          </a:p>
          <a:p>
            <a:r>
              <a:rPr lang="de-DE" dirty="0" err="1" smtClean="0"/>
              <a:t>Justification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do </a:t>
            </a:r>
            <a:r>
              <a:rPr lang="de-DE" dirty="0" err="1" smtClean="0"/>
              <a:t>this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Participants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characteristical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? -&gt;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, e.g., </a:t>
            </a:r>
            <a:r>
              <a:rPr lang="de-DE" dirty="0" err="1" smtClean="0"/>
              <a:t>age</a:t>
            </a:r>
            <a:r>
              <a:rPr lang="de-DE" dirty="0" smtClean="0"/>
              <a:t>,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, </a:t>
            </a:r>
            <a:r>
              <a:rPr lang="de-DE" dirty="0" err="1" smtClean="0"/>
              <a:t>gender</a:t>
            </a:r>
            <a:endParaRPr lang="de-DE" dirty="0" smtClean="0"/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experimental design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Procedure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de-DE" dirty="0" smtClean="0"/>
          </a:p>
          <a:p>
            <a:r>
              <a:rPr lang="de-DE" dirty="0" smtClean="0"/>
              <a:t>Was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/warm </a:t>
            </a:r>
            <a:r>
              <a:rPr lang="de-DE" dirty="0" err="1" smtClean="0"/>
              <a:t>up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deviations</a:t>
            </a:r>
            <a:r>
              <a:rPr lang="de-DE" dirty="0" smtClean="0"/>
              <a:t>? </a:t>
            </a:r>
            <a:r>
              <a:rPr lang="de-DE" dirty="0" err="1" smtClean="0"/>
              <a:t>Why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8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pPr lvl="1"/>
            <a:r>
              <a:rPr lang="de-DE" dirty="0" err="1" smtClean="0"/>
              <a:t>Describing</a:t>
            </a:r>
            <a:endParaRPr lang="de-DE" dirty="0" smtClean="0"/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,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, box </a:t>
            </a:r>
            <a:r>
              <a:rPr lang="de-DE" dirty="0" err="1" smtClean="0"/>
              <a:t>plots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111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112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113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114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84985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115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116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117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204864"/>
            <a:ext cx="47421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78" y="1951906"/>
            <a:ext cx="3533571" cy="28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1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/</a:t>
            </a:r>
            <a:r>
              <a:rPr lang="de-DE" dirty="0" err="1" smtClean="0"/>
              <a:t>hypotheses</a:t>
            </a:r>
            <a:endParaRPr lang="de-DE" dirty="0" smtClean="0"/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emerge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Come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424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/</a:t>
            </a:r>
            <a:r>
              <a:rPr lang="de-DE" dirty="0" err="1" smtClean="0"/>
              <a:t>similarities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omit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 at </a:t>
            </a:r>
            <a:r>
              <a:rPr lang="de-DE" dirty="0" err="1" smtClean="0"/>
              <a:t>the</a:t>
            </a:r>
            <a:r>
              <a:rPr lang="de-DE" dirty="0" smtClean="0"/>
              <a:t>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Estimate distribution and outliers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Threats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threatens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Distinction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internal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 smtClean="0"/>
          </a:p>
          <a:p>
            <a:r>
              <a:rPr lang="de-DE" dirty="0" err="1" smtClean="0"/>
              <a:t>Often</a:t>
            </a:r>
            <a:r>
              <a:rPr lang="de-DE" dirty="0" smtClean="0"/>
              <a:t> also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stastical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Report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Style </a:t>
            </a:r>
            <a:r>
              <a:rPr lang="de-DE" dirty="0" err="1" smtClean="0"/>
              <a:t>guide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www.acm.org/publications/proceedings-template</a:t>
            </a:r>
            <a:endParaRPr lang="en-US" u="sng" dirty="0" smtClean="0"/>
          </a:p>
          <a:p>
            <a:r>
              <a:rPr lang="de-DE" dirty="0" smtClean="0"/>
              <a:t>Max</a:t>
            </a:r>
            <a:r>
              <a:rPr lang="de-DE" dirty="0"/>
              <a:t>. 10 </a:t>
            </a:r>
            <a:r>
              <a:rPr lang="de-DE" dirty="0" err="1" smtClean="0"/>
              <a:t>pages</a:t>
            </a:r>
            <a:r>
              <a:rPr lang="de-DE" dirty="0" smtClean="0"/>
              <a:t> (</a:t>
            </a:r>
            <a:r>
              <a:rPr lang="de-DE" dirty="0" err="1" smtClean="0"/>
              <a:t>recommendation</a:t>
            </a:r>
            <a:r>
              <a:rPr lang="de-DE" dirty="0" smtClean="0"/>
              <a:t>: at least </a:t>
            </a:r>
            <a:r>
              <a:rPr lang="de-DE" dirty="0"/>
              <a:t>6) </a:t>
            </a:r>
          </a:p>
          <a:p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/>
          </a:p>
          <a:p>
            <a:r>
              <a:rPr lang="de-DE" dirty="0" smtClean="0"/>
              <a:t>Background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necessary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Frequency of values in defined buckets</a:t>
            </a:r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Boxplot shows</a:t>
            </a:r>
          </a:p>
          <a:p>
            <a:pPr lvl="1"/>
            <a:r>
              <a:rPr lang="en-US" dirty="0" smtClean="0"/>
              <a:t>Median as thick line</a:t>
            </a:r>
          </a:p>
          <a:p>
            <a:pPr lvl="1"/>
            <a:r>
              <a:rPr lang="en-US" dirty="0" smtClean="0"/>
              <a:t>Quartiles as Box </a:t>
            </a:r>
            <a:r>
              <a:rPr lang="de-DE" dirty="0" smtClean="0"/>
              <a:t>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pPr lvl="1"/>
            <a:r>
              <a:rPr lang="en-US" dirty="0" smtClean="0"/>
              <a:t>Whiskers (25% of lowest and 25% of highest values)</a:t>
            </a:r>
          </a:p>
          <a:p>
            <a:pPr lvl="1"/>
            <a:r>
              <a:rPr lang="en-US" dirty="0" smtClean="0"/>
              <a:t>(Outliers as dots)</a:t>
            </a:r>
          </a:p>
          <a:p>
            <a:r>
              <a:rPr lang="en-US" dirty="0" smtClean="0"/>
              <a:t>Gives a hint about the distribution</a:t>
            </a:r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Like </a:t>
            </a:r>
            <a:r>
              <a:rPr lang="de-DE" dirty="0" err="1" smtClean="0"/>
              <a:t>boxplots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additionally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sz="2000" dirty="0" err="1"/>
              <a:t>install.packages</a:t>
            </a:r>
            <a:r>
              <a:rPr lang="en-US" sz="2000" dirty="0"/>
              <a:t>("</a:t>
            </a:r>
            <a:r>
              <a:rPr lang="en-US" sz="2000" dirty="0" err="1"/>
              <a:t>vioplot</a:t>
            </a:r>
            <a:r>
              <a:rPr lang="en-US" sz="2000" dirty="0"/>
              <a:t>")</a:t>
            </a:r>
          </a:p>
          <a:p>
            <a:pPr lvl="1"/>
            <a:r>
              <a:rPr lang="en-US" sz="2000" dirty="0"/>
              <a:t>library(</a:t>
            </a:r>
            <a:r>
              <a:rPr lang="en-US" sz="2000" dirty="0" err="1"/>
              <a:t>vioplot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vioplot</a:t>
            </a:r>
            <a:r>
              <a:rPr lang="en-US" sz="2000" dirty="0"/>
              <a:t>(</a:t>
            </a:r>
            <a:r>
              <a:rPr lang="en-US" sz="2000" dirty="0" err="1"/>
              <a:t>rtNum</a:t>
            </a:r>
            <a:r>
              <a:rPr lang="en-US" sz="2000" dirty="0"/>
              <a:t>)</a:t>
            </a:r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412182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32403" y="3368065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 = </a:t>
            </a:r>
            <a:r>
              <a:rPr lang="el-GR" dirty="0" smtClean="0"/>
              <a:t>τ</a:t>
            </a:r>
            <a:r>
              <a:rPr lang="de-DE" dirty="0" smtClean="0"/>
              <a:t> + </a:t>
            </a:r>
            <a:r>
              <a:rPr lang="el-GR" dirty="0" smtClean="0"/>
              <a:t>ε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y: Observed value</a:t>
            </a:r>
          </a:p>
          <a:p>
            <a:r>
              <a:rPr lang="el-GR" dirty="0" smtClean="0"/>
              <a:t>τ</a:t>
            </a:r>
            <a:r>
              <a:rPr lang="en-US" dirty="0" smtClean="0"/>
              <a:t>: True value</a:t>
            </a:r>
          </a:p>
          <a:p>
            <a:r>
              <a:rPr lang="el-GR" dirty="0" smtClean="0"/>
              <a:t>ε</a:t>
            </a:r>
            <a:r>
              <a:rPr lang="en-US" dirty="0" smtClean="0"/>
              <a:t>: Error</a:t>
            </a:r>
          </a:p>
          <a:p>
            <a:endParaRPr lang="en-US" dirty="0" smtClean="0"/>
          </a:p>
          <a:p>
            <a:r>
              <a:rPr lang="en-US" dirty="0" smtClean="0"/>
              <a:t>Population: </a:t>
            </a:r>
            <a:r>
              <a:rPr lang="en-US" dirty="0" err="1" smtClean="0"/>
              <a:t>greek</a:t>
            </a:r>
            <a:r>
              <a:rPr lang="en-US" dirty="0" smtClean="0"/>
              <a:t> letters</a:t>
            </a:r>
          </a:p>
          <a:p>
            <a:r>
              <a:rPr lang="en-US" dirty="0" smtClean="0"/>
              <a:t>Sample: </a:t>
            </a:r>
            <a:r>
              <a:rPr lang="en-US" dirty="0" err="1" smtClean="0"/>
              <a:t>german</a:t>
            </a:r>
            <a:r>
              <a:rPr lang="en-US" dirty="0" smtClean="0"/>
              <a:t> letters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True mean: 10</a:t>
            </a:r>
          </a:p>
          <a:p>
            <a:endParaRPr lang="de-DE" dirty="0" smtClean="0"/>
          </a:p>
          <a:p>
            <a:r>
              <a:rPr lang="de-DE" dirty="0" smtClean="0"/>
              <a:t>1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9 (50%) </a:t>
            </a:r>
            <a:r>
              <a:rPr lang="de-DE" dirty="0" err="1" smtClean="0"/>
              <a:t>and</a:t>
            </a:r>
            <a:r>
              <a:rPr lang="de-DE" dirty="0" smtClean="0"/>
              <a:t> 11 (50%)</a:t>
            </a:r>
          </a:p>
          <a:p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8 (25%), 10 (50%), 12 (25%)</a:t>
            </a:r>
          </a:p>
          <a:p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Measurement: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51" y="1285861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85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Falsifiability</a:t>
            </a:r>
            <a:endParaRPr lang="de-DE" dirty="0" smtClean="0"/>
          </a:p>
          <a:p>
            <a:r>
              <a:rPr lang="de-DE" dirty="0" err="1" smtClean="0"/>
              <a:t>Validity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6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: 45,55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11" y="1035538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4356100" y="3621088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0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8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21088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568" y="2141274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524893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Bildquelle CC BY 2.5 Mwtoews</a:t>
            </a:r>
          </a:p>
        </p:txBody>
      </p:sp>
    </p:spTree>
    <p:extLst>
      <p:ext uri="{BB962C8B-B14F-4D97-AF65-F5344CB8AC3E}">
        <p14:creationId xmlns:p14="http://schemas.microsoft.com/office/powerpoint/2010/main" val="425874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21,55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: 45,55</a:t>
            </a:r>
          </a:p>
          <a:p>
            <a:endParaRPr lang="de-DE" dirty="0"/>
          </a:p>
          <a:p>
            <a:r>
              <a:rPr lang="de-DE" dirty="0" smtClean="0"/>
              <a:t>24 –&gt; 45,55 (34 %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45,55 –&gt; 67,1 (34%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Standard Deviation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outlier</a:t>
            </a:r>
          </a:p>
          <a:p>
            <a:r>
              <a:rPr lang="en-US" dirty="0" smtClean="0"/>
              <a:t>Define giftedness</a:t>
            </a:r>
          </a:p>
          <a:p>
            <a:r>
              <a:rPr lang="en-US" dirty="0" smtClean="0"/>
              <a:t>Announce the discovery of the Higgs-Boson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</a:t>
            </a:r>
            <a:r>
              <a:rPr lang="de-DE" sz="3200" dirty="0" err="1" smtClean="0"/>
              <a:t>arithmetic</a:t>
            </a:r>
            <a:r>
              <a:rPr lang="de-DE" sz="3200" dirty="0" smtClean="0"/>
              <a:t> </a:t>
            </a:r>
            <a:r>
              <a:rPr lang="de-DE" sz="3200" dirty="0" err="1" smtClean="0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</a:t>
            </a:r>
            <a:r>
              <a:rPr lang="de-DE" sz="3200" dirty="0" smtClean="0"/>
              <a:t>z-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normal </a:t>
            </a:r>
            <a:r>
              <a:rPr lang="de-DE" sz="3200" dirty="0" err="1" smtClean="0"/>
              <a:t>distribution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</a:t>
            </a:r>
            <a:r>
              <a:rPr lang="de-DE" sz="3200" dirty="0" smtClean="0"/>
              <a:t>1 –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conficedence</a:t>
            </a:r>
            <a:r>
              <a:rPr lang="de-DE" sz="3200" dirty="0" smtClean="0"/>
              <a:t> </a:t>
            </a:r>
            <a:r>
              <a:rPr lang="de-DE" sz="3200" dirty="0" err="1" smtClean="0"/>
              <a:t>interval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</a:t>
            </a:r>
            <a:r>
              <a:rPr lang="de-DE" sz="3200" dirty="0" err="1" smtClean="0"/>
              <a:t>deviation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</a:t>
            </a:r>
            <a:r>
              <a:rPr lang="de-DE" sz="3200" dirty="0" err="1" smtClean="0"/>
              <a:t>number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measurements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61412"/>
              </p:ext>
            </p:extLst>
          </p:nvPr>
        </p:nvGraphicFramePr>
        <p:xfrm>
          <a:off x="2521124" y="2250737"/>
          <a:ext cx="4032448" cy="104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10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5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24" y="2250737"/>
                        <a:ext cx="4032448" cy="1046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11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0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: </a:t>
            </a:r>
            <a:r>
              <a:rPr lang="de-DE" dirty="0" err="1" smtClean="0"/>
              <a:t>Meaning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3600" dirty="0" smtClean="0"/>
              <a:t>True means lies in 95% of cases within this interval</a:t>
            </a:r>
          </a:p>
          <a:p>
            <a:pPr marL="400050"/>
            <a:r>
              <a:rPr lang="en-US" sz="3600" dirty="0" smtClean="0"/>
              <a:t>More technical: With a large number of repetitions, in 95% of the cases, the true mean lies in the respective confidence intervals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: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intervals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596" y="2347926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4310050" y="5143512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524232" y="5500702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Dispersion around mean</a:t>
            </a:r>
          </a:p>
        </p:txBody>
      </p:sp>
      <p:sp>
        <p:nvSpPr>
          <p:cNvPr id="8" name="Pfeil nach links und rechts 7"/>
          <p:cNvSpPr/>
          <p:nvPr/>
        </p:nvSpPr>
        <p:spPr>
          <a:xfrm>
            <a:off x="5381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09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Accuracy:</a:t>
            </a:r>
          </a:p>
          <a:p>
            <a:r>
              <a:rPr lang="en-US" dirty="0">
                <a:solidFill>
                  <a:schemeClr val="tx1"/>
                </a:solidFill>
              </a:rPr>
              <a:t>Deviation of observed mean from true mean</a:t>
            </a: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4630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345348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Important when measuring response time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8273340" y="542926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Cause of measurement errors is unclear</a:t>
            </a:r>
          </a:p>
        </p:txBody>
      </p:sp>
    </p:spTree>
    <p:extLst>
      <p:ext uri="{BB962C8B-B14F-4D97-AF65-F5344CB8AC3E}">
        <p14:creationId xmlns:p14="http://schemas.microsoft.com/office/powerpoint/2010/main" val="19610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Systematic Errors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 Errors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epxeriment</a:t>
            </a:r>
            <a:r>
              <a:rPr lang="de-DE" dirty="0" smtClean="0"/>
              <a:t>/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CPU </a:t>
            </a:r>
            <a:r>
              <a:rPr lang="de-DE" dirty="0" err="1" smtClean="0"/>
              <a:t>speed</a:t>
            </a:r>
            <a:r>
              <a:rPr lang="de-DE" dirty="0" smtClean="0"/>
              <a:t>: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different </a:t>
            </a:r>
            <a:r>
              <a:rPr lang="de-DE" dirty="0" err="1" smtClean="0"/>
              <a:t>tempertatures</a:t>
            </a:r>
            <a:endParaRPr lang="de-DE" dirty="0" smtClean="0"/>
          </a:p>
          <a:p>
            <a:pPr lvl="1"/>
            <a:r>
              <a:rPr lang="de-DE" dirty="0" smtClean="0"/>
              <a:t>State not </a:t>
            </a:r>
            <a:r>
              <a:rPr lang="de-DE" dirty="0" err="1" smtClean="0"/>
              <a:t>resetted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excluded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design,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accuracy</a:t>
            </a:r>
          </a:p>
          <a:p>
            <a:r>
              <a:rPr lang="en-US" dirty="0" smtClean="0"/>
              <a:t>Random errors:</a:t>
            </a:r>
          </a:p>
          <a:p>
            <a:pPr lvl="1"/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Hypotheses?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guidance</a:t>
            </a:r>
            <a:endParaRPr lang="en-US" dirty="0" smtClean="0"/>
          </a:p>
          <a:p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en-US" i="1" dirty="0" smtClean="0"/>
              <a:t>Fishing for Results</a:t>
            </a:r>
          </a:p>
          <a:p>
            <a:r>
              <a:rPr lang="de-DE" dirty="0" err="1" smtClean="0"/>
              <a:t>Combines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  <a:p>
            <a:pPr lvl="1"/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 smtClean="0"/>
          </a:p>
          <a:p>
            <a:pPr lvl="1"/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r>
              <a:rPr lang="de-DE" dirty="0" err="1" smtClean="0"/>
              <a:t>Falsifiability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disprove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Expected</a:t>
            </a:r>
            <a:r>
              <a:rPr lang="de-DE" dirty="0" smtClean="0"/>
              <a:t> Value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Theoretical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describing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expectation</a:t>
                </a:r>
                <a:endParaRPr lang="de-DE" dirty="0" smtClean="0"/>
              </a:p>
              <a:p>
                <a:r>
                  <a:rPr lang="de-DE" dirty="0" smtClean="0"/>
                  <a:t>E.g.,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discrete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:</a:t>
                </a:r>
              </a:p>
              <a:p>
                <a:r>
                  <a:rPr lang="de-DE" dirty="0" err="1" smtClean="0"/>
                  <a:t>Throwing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dice</a:t>
                </a:r>
                <a:r>
                  <a:rPr lang="de-DE" dirty="0" smtClean="0"/>
                  <a:t> (D6):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∗1+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∗2+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∗3+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∗4+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∗5+</m:t>
                    </m:r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e-DE" sz="2000" i="1">
                        <a:latin typeface="Cambria Math"/>
                      </a:rPr>
                      <m:t>∗6=3,5</m:t>
                    </m:r>
                  </m:oMath>
                </a14:m>
                <a:endParaRPr lang="de-DE" sz="2000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Arithmetic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observed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value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816081" y="2204864"/>
          <a:ext cx="258762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5" name="Formel" r:id="rId7" imgW="1091880" imgH="431640" progId="Equation.3">
                  <p:embed/>
                </p:oleObj>
              </mc:Choice>
              <mc:Fallback>
                <p:oleObj name="Formel" r:id="rId7" imgW="1091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1" y="2204864"/>
                        <a:ext cx="2587625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Student (William </a:t>
            </a:r>
            <a:r>
              <a:rPr lang="de-DE" dirty="0" err="1" smtClean="0"/>
              <a:t>Sealy</a:t>
            </a:r>
            <a:r>
              <a:rPr lang="de-DE" dirty="0" smtClean="0"/>
              <a:t> </a:t>
            </a:r>
            <a:r>
              <a:rPr lang="de-DE" dirty="0" err="1" smtClean="0"/>
              <a:t>Gosset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Comparision</a:t>
            </a:r>
            <a:r>
              <a:rPr lang="en-US" dirty="0" smtClean="0"/>
              <a:t> of two measurements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28814"/>
              </p:ext>
            </p:extLst>
          </p:nvPr>
        </p:nvGraphicFramePr>
        <p:xfrm>
          <a:off x="2452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 (H</a:t>
                      </a:r>
                      <a:r>
                        <a:rPr lang="en-US" b="1" baseline="-25000" dirty="0" smtClean="0"/>
                        <a:t>0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Alternative</a:t>
                      </a:r>
                      <a:r>
                        <a:rPr lang="en-US" b="1" baseline="0" dirty="0" smtClean="0"/>
                        <a:t> hypothesis</a:t>
                      </a:r>
                      <a:r>
                        <a:rPr lang="en-US" b="1" dirty="0" smtClean="0"/>
                        <a:t> (H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Statistical </a:t>
                      </a:r>
                      <a:r>
                        <a:rPr lang="de-DE" dirty="0" err="1" smtClean="0"/>
                        <a:t>hypotheses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Measurements</a:t>
                      </a:r>
                      <a:r>
                        <a:rPr lang="de-DE" baseline="0" dirty="0" smtClean="0"/>
                        <a:t> do not </a:t>
                      </a:r>
                      <a:r>
                        <a:rPr lang="de-DE" baseline="0" dirty="0" err="1" smtClean="0"/>
                        <a:t>differ</a:t>
                      </a:r>
                      <a:r>
                        <a:rPr lang="de-DE" baseline="0" dirty="0" smtClean="0"/>
                        <a:t>, i.e., </a:t>
                      </a:r>
                      <a:r>
                        <a:rPr lang="de-DE" baseline="0" dirty="0" err="1" smtClean="0"/>
                        <a:t>they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from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same </a:t>
                      </a:r>
                      <a:r>
                        <a:rPr lang="de-DE" baseline="0" dirty="0" err="1" smtClean="0"/>
                        <a:t>population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of both measurements</a:t>
                      </a:r>
                      <a:r>
                        <a:rPr lang="en-US" baseline="0" dirty="0" smtClean="0"/>
                        <a:t> are from different populations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Formal: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452794" y="5396260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42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5396260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096133" y="5396260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43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3" y="5396260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7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-&gt;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en-US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0.001</a:t>
            </a:r>
          </a:p>
          <a:p>
            <a:pPr lvl="1"/>
            <a:r>
              <a:rPr lang="de-DE" dirty="0" smtClean="0"/>
              <a:t>0.01</a:t>
            </a:r>
          </a:p>
          <a:p>
            <a:pPr lvl="1"/>
            <a:r>
              <a:rPr lang="de-DE" dirty="0" smtClean="0"/>
              <a:t>0.05</a:t>
            </a:r>
          </a:p>
          <a:p>
            <a:pPr lvl="1"/>
            <a:r>
              <a:rPr lang="de-DE" dirty="0" smtClean="0"/>
              <a:t>0.10</a:t>
            </a:r>
          </a:p>
          <a:p>
            <a:pPr indent="17463">
              <a:buNone/>
            </a:pPr>
            <a:r>
              <a:rPr lang="de-DE" dirty="0" smtClean="0"/>
              <a:t>null </a:t>
            </a:r>
            <a:r>
              <a:rPr lang="de-DE" dirty="0" err="1" smtClean="0"/>
              <a:t>hypothesis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en-US" dirty="0"/>
              <a:t> </a:t>
            </a:r>
            <a:r>
              <a:rPr lang="en-US" dirty="0" smtClean="0"/>
              <a:t>must be defined in advance!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67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significant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significant</a:t>
            </a: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typical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significance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de-DE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exploraty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/initial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T-Test: </a:t>
            </a:r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alternative </a:t>
            </a:r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 (</a:t>
            </a:r>
            <a:r>
              <a:rPr lang="de-DE" dirty="0" err="1" smtClean="0"/>
              <a:t>thus</a:t>
            </a:r>
            <a:r>
              <a:rPr lang="de-DE" dirty="0" smtClean="0"/>
              <a:t>,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Writing a </a:t>
            </a:r>
            <a:r>
              <a:rPr lang="de-DE" dirty="0" err="1" smtClean="0"/>
              <a:t>report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Reject</a:t>
            </a:r>
            <a:r>
              <a:rPr lang="de-DE" dirty="0" smtClean="0"/>
              <a:t>/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reject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lvl="1"/>
            <a:r>
              <a:rPr lang="de-DE" dirty="0" smtClean="0"/>
              <a:t>Never: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null </a:t>
            </a:r>
            <a:r>
              <a:rPr lang="de-DE" dirty="0" err="1" smtClean="0"/>
              <a:t>or</a:t>
            </a:r>
            <a:r>
              <a:rPr lang="de-DE" dirty="0" smtClean="0"/>
              <a:t> alternative </a:t>
            </a:r>
            <a:r>
              <a:rPr lang="de-DE" dirty="0" err="1" smtClean="0"/>
              <a:t>hypothesis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Hand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6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67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5953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Datensatz (rt.csv):</a:t>
            </a:r>
          </a:p>
          <a:p>
            <a:r>
              <a:rPr lang="de-DE" dirty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 </a:t>
            </a:r>
            <a:r>
              <a:rPr lang="de-DE" dirty="0" err="1" smtClean="0"/>
              <a:t>by</a:t>
            </a:r>
            <a:r>
              <a:rPr lang="de-DE" dirty="0" smtClean="0"/>
              <a:t> Hand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11)</a:t>
            </a:r>
            <a:endParaRPr lang="de-DE" baseline="-25000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distribution</a:t>
            </a:r>
            <a:r>
              <a:rPr lang="de-DE" dirty="0" smtClean="0"/>
              <a:t> (e.g.,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, so not </a:t>
            </a:r>
            <a:r>
              <a:rPr lang="de-DE" dirty="0" err="1" smtClean="0"/>
              <a:t>significant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738415" y="3214687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90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214687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292"/>
              </p:ext>
            </p:extLst>
          </p:nvPr>
        </p:nvGraphicFramePr>
        <p:xfrm>
          <a:off x="4294186" y="4797153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91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6" y="4797153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7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One-tailed</a:t>
            </a:r>
            <a:r>
              <a:rPr lang="de-DE" dirty="0" smtClean="0"/>
              <a:t> vs. </a:t>
            </a:r>
            <a:r>
              <a:rPr lang="de-DE" dirty="0" err="1" smtClean="0"/>
              <a:t>Two-tailed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Two-tailed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(e.g.,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UIs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half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en-US" dirty="0" smtClean="0"/>
              <a:t>:</a:t>
            </a:r>
          </a:p>
          <a:p>
            <a:pPr lvl="1"/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half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5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6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79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Output: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t = 1.5222, </a:t>
            </a:r>
            <a:r>
              <a:rPr lang="en-US" sz="1400" dirty="0" err="1">
                <a:latin typeface="Consolas" pitchFamily="49" charset="0"/>
              </a:rPr>
              <a:t>df</a:t>
            </a:r>
            <a:r>
              <a:rPr lang="en-US" sz="1400" dirty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nul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</a:t>
            </a:r>
          </a:p>
          <a:p>
            <a:pPr marL="361950"/>
            <a:r>
              <a:rPr lang="de-DE" dirty="0" err="1" smtClean="0"/>
              <a:t>If</a:t>
            </a:r>
            <a:r>
              <a:rPr lang="de-DE" dirty="0" smtClean="0"/>
              <a:t> p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0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23335"/>
              </p:ext>
            </p:extLst>
          </p:nvPr>
        </p:nvGraphicFramePr>
        <p:xfrm>
          <a:off x="1981200" y="1600200"/>
          <a:ext cx="8230852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Kinds of Validity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validty</a:t>
            </a:r>
            <a:endParaRPr lang="de-DE" dirty="0" smtClean="0"/>
          </a:p>
          <a:p>
            <a:pPr lvl="1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endParaRPr lang="en-US" dirty="0"/>
          </a:p>
          <a:p>
            <a:r>
              <a:rPr lang="en-US" dirty="0" smtClean="0"/>
              <a:t>Statistical Conclusion Validity</a:t>
            </a:r>
          </a:p>
          <a:p>
            <a:pPr lvl="1"/>
            <a:r>
              <a:rPr lang="en-US" dirty="0" smtClean="0"/>
              <a:t>Describes how suitable the statistical methods are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9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Variants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for independent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must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E.g., random assignment of participants to one or the other sample</a:t>
            </a:r>
          </a:p>
          <a:p>
            <a:r>
              <a:rPr lang="en-US" dirty="0"/>
              <a:t>T test for </a:t>
            </a:r>
            <a:r>
              <a:rPr lang="en-US" dirty="0" smtClean="0"/>
              <a:t>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smtClean="0"/>
              <a:t>E.g., in a </a:t>
            </a:r>
            <a:r>
              <a:rPr lang="de-DE" dirty="0" err="1" smtClean="0"/>
              <a:t>within-subjects</a:t>
            </a:r>
            <a:r>
              <a:rPr lang="de-DE" dirty="0" smtClean="0"/>
              <a:t> design,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spouses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samples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</a:t>
            </a:r>
            <a:r>
              <a:rPr lang="en-US" dirty="0" err="1" smtClean="0"/>
              <a:t>Prerequisits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en-US" dirty="0" smtClean="0"/>
              <a:t>e.g., </a:t>
            </a:r>
            <a:r>
              <a:rPr lang="en-US" dirty="0"/>
              <a:t>Shapiro-Wilk)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: sample </a:t>
            </a:r>
            <a:r>
              <a:rPr lang="de-DE" dirty="0" err="1" smtClean="0"/>
              <a:t>size</a:t>
            </a:r>
            <a:r>
              <a:rPr lang="de-DE" dirty="0" smtClean="0"/>
              <a:t> &gt;= 30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04692"/>
              </p:ext>
            </p:extLst>
          </p:nvPr>
        </p:nvGraphicFramePr>
        <p:xfrm>
          <a:off x="2854325" y="3929063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8" name="Formel" r:id="rId3" imgW="1612800" imgH="393480" progId="Equation.3">
                  <p:embed/>
                </p:oleObj>
              </mc:Choice>
              <mc:Fallback>
                <p:oleObj name="Formel" r:id="rId3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929063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9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Compares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vaules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Throwing</a:t>
            </a:r>
            <a:r>
              <a:rPr lang="de-DE" dirty="0" smtClean="0"/>
              <a:t> a </a:t>
            </a:r>
            <a:r>
              <a:rPr lang="de-DE" dirty="0" err="1" smtClean="0"/>
              <a:t>dice</a:t>
            </a:r>
            <a:r>
              <a:rPr lang="de-DE" dirty="0" smtClean="0"/>
              <a:t> at a bar (20 </a:t>
            </a:r>
            <a:r>
              <a:rPr lang="de-DE" dirty="0" err="1" smtClean="0"/>
              <a:t>times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/>
          </p:nvPr>
        </p:nvGraphicFramePr>
        <p:xfrm>
          <a:off x="3287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Not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Expected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Observed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063552" y="4908452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0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08452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519936" y="4940301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1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4940301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5337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5337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3.84 &lt; 3.99;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two-tailed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439817" y="2060849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7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7" y="2060849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3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</a:t>
                      </a:r>
                      <a:r>
                        <a:rPr lang="de-DE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3645024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Calculate</a:t>
            </a:r>
            <a:r>
              <a:rPr lang="de-DE" sz="3200" dirty="0"/>
              <a:t> </a:t>
            </a:r>
            <a:r>
              <a:rPr lang="de-DE" sz="3200" dirty="0" err="1"/>
              <a:t>expected</a:t>
            </a:r>
            <a:r>
              <a:rPr lang="de-DE" sz="3200" dirty="0"/>
              <a:t> </a:t>
            </a:r>
            <a:r>
              <a:rPr lang="de-DE" sz="3200" dirty="0" err="1"/>
              <a:t>frequencies</a:t>
            </a:r>
            <a:r>
              <a:rPr lang="de-DE" sz="3200" dirty="0"/>
              <a:t> (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</a:t>
            </a:r>
            <a:r>
              <a:rPr lang="de-DE" sz="3200" dirty="0"/>
              <a:t>*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</a:t>
            </a:r>
            <a:r>
              <a:rPr lang="de-DE" sz="3200" dirty="0"/>
              <a:t>/Overall </a:t>
            </a:r>
            <a:r>
              <a:rPr lang="de-DE" sz="3200" dirty="0" err="1"/>
              <a:t>sum</a:t>
            </a:r>
            <a:r>
              <a:rPr lang="de-DE" sz="3200" dirty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2.22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Degrees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freedom</a:t>
            </a:r>
            <a:r>
              <a:rPr lang="de-DE" sz="3200" dirty="0"/>
              <a:t>: 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rows</a:t>
            </a:r>
            <a:r>
              <a:rPr lang="de-DE" sz="3200" dirty="0"/>
              <a:t> - 1)*(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columns</a:t>
            </a:r>
            <a:r>
              <a:rPr lang="de-DE" sz="3200" dirty="0"/>
              <a:t> - 1)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279576" y="2817520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6384032" y="1952248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4007768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4,5</a:t>
            </a:r>
          </a:p>
        </p:txBody>
      </p:sp>
      <p:sp>
        <p:nvSpPr>
          <p:cNvPr id="10" name="Rechteck 9"/>
          <p:cNvSpPr/>
          <p:nvPr/>
        </p:nvSpPr>
        <p:spPr>
          <a:xfrm>
            <a:off x="4007768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4,5</a:t>
            </a:r>
          </a:p>
        </p:txBody>
      </p:sp>
      <p:sp>
        <p:nvSpPr>
          <p:cNvPr id="12" name="Rechteck 11"/>
          <p:cNvSpPr/>
          <p:nvPr/>
        </p:nvSpPr>
        <p:spPr>
          <a:xfrm>
            <a:off x="4844154" y="206084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16,5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44154" y="2420888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16,5</a:t>
            </a:r>
          </a:p>
        </p:txBody>
      </p:sp>
      <p:sp>
        <p:nvSpPr>
          <p:cNvPr id="14" name="Rechteck 13"/>
          <p:cNvSpPr/>
          <p:nvPr/>
        </p:nvSpPr>
        <p:spPr>
          <a:xfrm>
            <a:off x="5879976" y="2060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9976" y="24208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19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120548" y="2276872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8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548" y="2276872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395539" y="5445126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79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9" y="5445126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with</a:t>
            </a:r>
            <a:r>
              <a:rPr lang="de-DE" dirty="0" smtClean="0">
                <a:sym typeface="Symbol"/>
              </a:rPr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</a:t>
            </a:r>
            <a:r>
              <a:rPr lang="de-DE" dirty="0" err="1" smtClean="0">
                <a:sym typeface="Symbol"/>
              </a:rPr>
              <a:t>Prerequisits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&gt; 5 (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</a:t>
            </a:r>
            <a:r>
              <a:rPr lang="de-DE" dirty="0" err="1" smtClean="0"/>
              <a:t>otherwise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75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r>
              <a:rPr lang="de-DE" dirty="0" smtClean="0"/>
              <a:t>Values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-1 &lt;= r &lt;=+1</a:t>
            </a:r>
          </a:p>
          <a:p>
            <a:r>
              <a:rPr lang="de-DE" dirty="0" smtClean="0"/>
              <a:t> r : 0.0-0.1: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0.1-0.3: </a:t>
            </a:r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0.3-0.5: median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&gt;0.5: strong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2423592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711624" y="342900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23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11624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423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11624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423592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711624" y="515719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standard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statistical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tests</a:t>
            </a:r>
            <a:endParaRPr lang="de-DE" dirty="0" smtClean="0">
              <a:sym typeface="Symbol"/>
            </a:endParaRPr>
          </a:p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correlations</a:t>
            </a:r>
            <a:endParaRPr lang="de-DE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44216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01" y="3933056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0s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Small, but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32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33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Metric-Metric</a:t>
            </a:r>
            <a:endParaRPr lang="de-DE" dirty="0" smtClean="0"/>
          </a:p>
          <a:p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23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8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 -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Rank </a:t>
            </a:r>
            <a:r>
              <a:rPr lang="de-DE" dirty="0" err="1" smtClean="0"/>
              <a:t>korrelation</a:t>
            </a:r>
            <a:endParaRPr lang="de-DE" dirty="0" smtClean="0"/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ordinal-metric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d: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endParaRPr lang="de-DE" dirty="0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78163" y="2940051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940051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Contingency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423592" y="2286000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6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86000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orrelation</a:t>
            </a:r>
            <a:r>
              <a:rPr lang="de-DE" dirty="0" smtClean="0"/>
              <a:t> != </a:t>
            </a:r>
            <a:r>
              <a:rPr lang="de-DE" dirty="0" err="1" smtClean="0"/>
              <a:t>Causality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Vorhersage einer Variablen basierend auf </a:t>
            </a:r>
            <a:r>
              <a:rPr lang="de-DE" dirty="0" err="1" smtClean="0"/>
              <a:t>Prädiktorvariable</a:t>
            </a:r>
            <a:endParaRPr lang="de-DE" dirty="0" smtClean="0"/>
          </a:p>
          <a:p>
            <a:r>
              <a:rPr lang="de-DE" dirty="0" smtClean="0"/>
              <a:t>Geradengleichung:</a:t>
            </a:r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smtClean="0"/>
              <a:t>Quadrierte Abweichung der Punkte von der Geraden soll minimal sein</a:t>
            </a:r>
          </a:p>
          <a:p>
            <a:r>
              <a:rPr lang="de-DE" dirty="0" smtClean="0"/>
              <a:t>R: </a:t>
            </a:r>
            <a:r>
              <a:rPr lang="de-DE" dirty="0" err="1" smtClean="0"/>
              <a:t>lm</a:t>
            </a:r>
            <a:r>
              <a:rPr lang="de-DE" dirty="0" smtClean="0"/>
              <a:t>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073" y="2275261"/>
            <a:ext cx="3703117" cy="369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Zusammenhang Korrelation und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erweckt den Anschein von Kausalität</a:t>
            </a:r>
          </a:p>
          <a:p>
            <a:endParaRPr lang="de-DE" dirty="0" smtClean="0"/>
          </a:p>
          <a:p>
            <a:r>
              <a:rPr lang="de-DE" dirty="0" smtClean="0"/>
              <a:t>Aber auch statistisch nicht gegeben, sondern muss aus Versuchsdesign hervorgehen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94367"/>
              </p:ext>
            </p:extLst>
          </p:nvPr>
        </p:nvGraphicFramePr>
        <p:xfrm>
          <a:off x="4295801" y="1988841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0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1988841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925053"/>
              </p:ext>
            </p:extLst>
          </p:nvPr>
        </p:nvGraphicFramePr>
        <p:xfrm>
          <a:off x="1981200" y="1600200"/>
          <a:ext cx="8230852" cy="349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 smtClean="0">
                        <a:solidFill>
                          <a:sysClr val="windowText" lastClr="000000"/>
                        </a:solidFill>
                        <a:sym typeface="Symbol"/>
                      </a:endParaRP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Type-2s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09855" marR="10985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 smtClean="0">
                        <a:solidFill>
                          <a:sysClr val="windowText" lastClr="000000"/>
                        </a:solidFill>
                        <a:sym typeface="Symbol"/>
                      </a:endParaRP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855" marR="1098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8" y="2080772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1981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33019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09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1881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2881290" y="2071678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667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024694" y="1857364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524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310050" y="3786190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524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667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024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235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Altogether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accepting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: 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null </a:t>
            </a:r>
            <a:r>
              <a:rPr lang="de-DE" dirty="0" err="1" smtClean="0"/>
              <a:t>hypotheses</a:t>
            </a:r>
            <a:r>
              <a:rPr lang="de-DE" dirty="0" smtClean="0"/>
              <a:t>: 0.95*0.95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six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 0.95</a:t>
            </a:r>
            <a:r>
              <a:rPr lang="de-DE" baseline="30000" dirty="0" smtClean="0"/>
              <a:t>6</a:t>
            </a:r>
            <a:r>
              <a:rPr lang="de-DE" dirty="0" smtClean="0"/>
              <a:t> = 0.74</a:t>
            </a:r>
            <a:endParaRPr lang="de-DE" baseline="30000" dirty="0" smtClean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12376"/>
              </p:ext>
            </p:extLst>
          </p:nvPr>
        </p:nvGraphicFramePr>
        <p:xfrm>
          <a:off x="5231904" y="2132856"/>
          <a:ext cx="1017566" cy="94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9" name="Formel" r:id="rId3" imgW="495000" imgH="457200" progId="Equation.3">
                  <p:embed/>
                </p:oleObj>
              </mc:Choice>
              <mc:Fallback>
                <p:oleObj name="Formel" r:id="rId3" imgW="495000" imgH="45720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2132856"/>
                        <a:ext cx="1017566" cy="94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Example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6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0.26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conducting</a:t>
            </a:r>
            <a:r>
              <a:rPr lang="de-DE" dirty="0" smtClean="0"/>
              <a:t> multiple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adapted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t: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lvl="1"/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783632" y="3789041"/>
          <a:ext cx="1293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0" name="Formel" r:id="rId3" imgW="545760" imgH="177480" progId="Equation.3">
                  <p:embed/>
                </p:oleObj>
              </mc:Choice>
              <mc:Fallback>
                <p:oleObj name="Formel" r:id="rId3" imgW="5457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789041"/>
                        <a:ext cx="1293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795991" y="4333320"/>
          <a:ext cx="2074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51" name="Formel" r:id="rId5" imgW="876240" imgH="177480" progId="Equation.3">
                  <p:embed/>
                </p:oleObj>
              </mc:Choice>
              <mc:Fallback>
                <p:oleObj name="Formel" r:id="rId5" imgW="876240" imgH="177480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991" y="4333320"/>
                        <a:ext cx="2074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6059016" cy="4525963"/>
          </a:xfrm>
        </p:spPr>
        <p:txBody>
          <a:bodyPr/>
          <a:lstStyle/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independent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variables?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?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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(Type-1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error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),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that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green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jelly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beans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cause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acne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25</a:t>
            </a:r>
            <a:r>
              <a:rPr lang="de-DE" dirty="0" smtClean="0"/>
              <a:t> =</a:t>
            </a:r>
            <a:r>
              <a:rPr lang="de-DE" baseline="30000" dirty="0" smtClean="0"/>
              <a:t> 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64%</a:t>
            </a:r>
          </a:p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Adjusted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significance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92" y="659980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</a:t>
            </a:r>
          </a:p>
          <a:p>
            <a:r>
              <a:rPr lang="de-DE" dirty="0" smtClean="0"/>
              <a:t>Analysis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At least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ANOVA: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Treatment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Error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4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69793"/>
              </p:ext>
            </p:extLst>
          </p:nvPr>
        </p:nvGraphicFramePr>
        <p:xfrm>
          <a:off x="4481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5503348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2423592" y="278092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2135561" y="3208314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14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3208314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2080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15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Treatment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6672064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991544" y="3717032"/>
            <a:ext cx="4680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measurement</a:t>
            </a:r>
            <a:r>
              <a:rPr lang="de-DE" sz="3200" dirty="0"/>
              <a:t> </a:t>
            </a:r>
            <a:r>
              <a:rPr lang="de-DE" sz="3200" dirty="0" err="1"/>
              <a:t>value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r>
              <a:rPr lang="de-DE" sz="3200" dirty="0"/>
              <a:t> (4)</a:t>
            </a:r>
          </a:p>
        </p:txBody>
      </p:sp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6960096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37028"/>
              </p:ext>
            </p:extLst>
          </p:nvPr>
        </p:nvGraphicFramePr>
        <p:xfrm>
          <a:off x="3062763" y="3789042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078038" y="2484439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4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484439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063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r>
              <a:rPr lang="de-DE" dirty="0" err="1" smtClean="0"/>
              <a:t>Vizualization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individual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/>
        </p:nvGraphicFramePr>
        <p:xfrm>
          <a:off x="6672064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/>
        </p:nvGraphicFramePr>
        <p:xfrm>
          <a:off x="6960096" y="335699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045272" y="1844825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1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272" y="1844825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>
                <a:solidFill>
                  <a:prstClr val="black"/>
                </a:solidFill>
              </a:rPr>
              <a:t>Levels * 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* (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</a:t>
            </a:r>
            <a:r>
              <a:rPr lang="de-DE" sz="2400" dirty="0"/>
              <a:t>) (=16)</a:t>
            </a:r>
            <a:endParaRPr lang="de-DE" sz="2400" baseline="-25000" dirty="0"/>
          </a:p>
          <a:p>
            <a:pPr>
              <a:buNone/>
            </a:pPr>
            <a:endParaRPr lang="de-DE" sz="2400" dirty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2729"/>
              </p:ext>
            </p:extLst>
          </p:nvPr>
        </p:nvGraphicFramePr>
        <p:xfrm>
          <a:off x="2093914" y="3267076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8"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267076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81655"/>
              </p:ext>
            </p:extLst>
          </p:nvPr>
        </p:nvGraphicFramePr>
        <p:xfrm>
          <a:off x="2093914" y="1755776"/>
          <a:ext cx="4124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9" name="Formel" r:id="rId5" imgW="1739880" imgH="431640" progId="Equation.3">
                  <p:embed/>
                </p:oleObj>
              </mc:Choice>
              <mc:Fallback>
                <p:oleObj name="Formel" r:id="rId5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1755776"/>
                        <a:ext cx="41243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037"/>
              </p:ext>
            </p:extLst>
          </p:nvPr>
        </p:nvGraphicFramePr>
        <p:xfrm>
          <a:off x="2089150" y="4724401"/>
          <a:ext cx="3760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0" name="Formel" r:id="rId7" imgW="1587240" imgH="431640" progId="Equation.3">
                  <p:embed/>
                </p:oleObj>
              </mc:Choice>
              <mc:Fallback>
                <p:oleObj name="Formel" r:id="rId7" imgW="1587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724401"/>
                        <a:ext cx="37607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5: F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in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Signiciant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, i.e.:</a:t>
            </a:r>
          </a:p>
          <a:p>
            <a:pPr indent="17463">
              <a:buNone/>
            </a:pPr>
            <a:r>
              <a:rPr lang="de-DE" dirty="0" smtClean="0"/>
              <a:t>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999657" y="2204864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4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7" y="2204864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441576" y="2852739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5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2852739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861"/>
              </p:ext>
            </p:extLst>
          </p:nvPr>
        </p:nvGraphicFramePr>
        <p:xfrm>
          <a:off x="1928813" y="4149725"/>
          <a:ext cx="499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6" name="Formel" r:id="rId7" imgW="2108160" imgH="241200" progId="Equation.3">
                  <p:embed/>
                </p:oleObj>
              </mc:Choice>
              <mc:Fallback>
                <p:oleObj name="Formel" r:id="rId7" imgW="2108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9725"/>
                        <a:ext cx="499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6: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omparisons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7618"/>
              </p:ext>
            </p:extLst>
          </p:nvPr>
        </p:nvGraphicFramePr>
        <p:xfrm>
          <a:off x="1981200" y="1600200"/>
          <a:ext cx="562696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32251" marR="23225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279576" y="3951312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8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951312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231904" y="3946911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9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3946911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1239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0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9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814244"/>
              </p:ext>
            </p:extLst>
          </p:nvPr>
        </p:nvGraphicFramePr>
        <p:xfrm>
          <a:off x="7896200" y="1772816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1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1772816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70030"/>
              </p:ext>
            </p:extLst>
          </p:nvPr>
        </p:nvGraphicFramePr>
        <p:xfrm>
          <a:off x="1957388" y="5373689"/>
          <a:ext cx="50276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2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373689"/>
                        <a:ext cx="50276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effects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Main- and Interaction Effects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78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 Novice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</a:t>
            </a:r>
            <a:r>
              <a:rPr lang="de-DE" dirty="0" smtClean="0"/>
              <a:t>: Same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B</a:t>
            </a:r>
            <a:r>
              <a:rPr lang="de-DE" dirty="0" smtClean="0"/>
              <a:t>: </a:t>
            </a:r>
            <a:r>
              <a:rPr lang="de-DE" dirty="0"/>
              <a:t>Same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AxB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und 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6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0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536117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64487"/>
              </p:ext>
            </p:extLst>
          </p:nvPr>
        </p:nvGraphicFramePr>
        <p:xfrm>
          <a:off x="3226024" y="406437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95541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27550"/>
              </p:ext>
            </p:extLst>
          </p:nvPr>
        </p:nvGraphicFramePr>
        <p:xfrm>
          <a:off x="3226024" y="200980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24339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808662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312024" y="1988841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values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M: 16,9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SS</a:t>
            </a:r>
            <a:r>
              <a:rPr lang="de-DE" sz="3200" baseline="-25000" dirty="0" err="1"/>
              <a:t>tot</a:t>
            </a:r>
            <a:r>
              <a:rPr lang="de-DE" sz="3200" baseline="-25000" dirty="0"/>
              <a:t> </a:t>
            </a:r>
            <a:r>
              <a:rPr lang="de-DE" sz="3200" dirty="0"/>
              <a:t>= 348.7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6744072" y="3678532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73524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0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24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51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Squared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total </a:t>
            </a:r>
            <a:r>
              <a:rPr lang="de-DE" sz="2800" dirty="0" err="1"/>
              <a:t>mean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307.9</a:t>
            </a:r>
          </a:p>
        </p:txBody>
      </p:sp>
      <p:graphicFrame>
        <p:nvGraphicFramePr>
          <p:cNvPr id="7" name="Inhaltsplatzhalter 7"/>
          <p:cNvGraphicFramePr>
            <a:graphicFrameLocks/>
          </p:cNvGraphicFramePr>
          <p:nvPr/>
        </p:nvGraphicFramePr>
        <p:xfrm>
          <a:off x="6744072" y="1600200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/>
        </p:nvGraphicFramePr>
        <p:xfrm>
          <a:off x="2279576" y="1772816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349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8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Schritt 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02832" cy="4525963"/>
          </a:xfrm>
        </p:spPr>
        <p:txBody>
          <a:bodyPr>
            <a:normAutofit fontScale="92500"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confounding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605287"/>
              </p:ext>
            </p:extLst>
          </p:nvPr>
        </p:nvGraphicFramePr>
        <p:xfrm>
          <a:off x="6888088" y="1124747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25965"/>
              </p:ext>
            </p:extLst>
          </p:nvPr>
        </p:nvGraphicFramePr>
        <p:xfrm>
          <a:off x="6888088" y="3861048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351444"/>
              </p:ext>
            </p:extLst>
          </p:nvPr>
        </p:nvGraphicFramePr>
        <p:xfrm>
          <a:off x="6888088" y="1124745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04697"/>
              </p:ext>
            </p:extLst>
          </p:nvPr>
        </p:nvGraphicFramePr>
        <p:xfrm>
          <a:off x="6960096" y="3861048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/>
        </p:nvGraphicFramePr>
        <p:xfrm>
          <a:off x="8137624" y="1556792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/>
        </p:nvGraphicFramePr>
        <p:xfrm>
          <a:off x="8137624" y="3890356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63553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5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Main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775520" y="1600201"/>
            <a:ext cx="4608512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Factor</a:t>
            </a:r>
            <a:r>
              <a:rPr lang="de-DE" dirty="0" smtClean="0"/>
              <a:t> A: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Factor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16.9</a:t>
            </a:r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 *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 (2)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QS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690040"/>
              </p:ext>
            </p:extLst>
          </p:nvPr>
        </p:nvGraphicFramePr>
        <p:xfrm>
          <a:off x="6456040" y="1124747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7896201" y="5517232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2207568" y="32129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2296"/>
              </p:ext>
            </p:extLst>
          </p:nvPr>
        </p:nvGraphicFramePr>
        <p:xfrm>
          <a:off x="2524927" y="4437063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3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7" y="4437063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4: </a:t>
            </a:r>
            <a:r>
              <a:rPr lang="de-DE" dirty="0"/>
              <a:t>Main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Factor</a:t>
            </a:r>
            <a:r>
              <a:rPr lang="de-DE" dirty="0" smtClean="0"/>
              <a:t> B (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A)</a:t>
            </a:r>
          </a:p>
          <a:p>
            <a:pPr lvl="1"/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endParaRPr lang="de-DE" dirty="0"/>
          </a:p>
          <a:p>
            <a:pPr lvl="1"/>
            <a:r>
              <a:rPr lang="de-DE" dirty="0" err="1"/>
              <a:t>Factor</a:t>
            </a:r>
            <a:r>
              <a:rPr lang="de-DE" dirty="0"/>
              <a:t> A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(5) *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 (3)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Familiarize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-analysis </a:t>
            </a:r>
            <a:r>
              <a:rPr lang="de-DE" dirty="0" err="1" smtClean="0"/>
              <a:t>tool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SPSS </a:t>
            </a:r>
            <a:r>
              <a:rPr lang="de-DE" dirty="0" err="1" smtClean="0"/>
              <a:t>or</a:t>
            </a:r>
            <a:r>
              <a:rPr lang="de-DE" dirty="0" smtClean="0"/>
              <a:t> PSPP)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135561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6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Main </a:t>
            </a:r>
            <a:r>
              <a:rPr lang="de-DE" dirty="0" err="1" smtClean="0"/>
              <a:t>Effect</a:t>
            </a:r>
            <a:r>
              <a:rPr lang="de-DE" dirty="0" smtClean="0"/>
              <a:t> Square Sums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97074"/>
              </p:ext>
            </p:extLst>
          </p:nvPr>
        </p:nvGraphicFramePr>
        <p:xfrm>
          <a:off x="1966743" y="4077072"/>
          <a:ext cx="3672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815445"/>
              </p:ext>
            </p:extLst>
          </p:nvPr>
        </p:nvGraphicFramePr>
        <p:xfrm>
          <a:off x="6312025" y="4077072"/>
          <a:ext cx="421743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6168008" y="1988840"/>
            <a:ext cx="390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2800" dirty="0" err="1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SS</a:t>
            </a:r>
            <a:r>
              <a:rPr lang="de-DE" sz="2800" baseline="-25000" dirty="0"/>
              <a:t>A</a:t>
            </a:r>
            <a:r>
              <a:rPr lang="de-DE" sz="2800" dirty="0"/>
              <a:t> + SS</a:t>
            </a:r>
            <a:r>
              <a:rPr lang="de-DE" sz="2800" baseline="-25000" dirty="0"/>
              <a:t>B</a:t>
            </a:r>
            <a:r>
              <a:rPr lang="de-DE" sz="2800" dirty="0"/>
              <a:t> + </a:t>
            </a:r>
            <a:r>
              <a:rPr lang="de-DE" sz="2800" dirty="0" err="1"/>
              <a:t>SS</a:t>
            </a:r>
            <a:r>
              <a:rPr lang="de-DE" sz="2800" baseline="-25000" dirty="0" err="1"/>
              <a:t>AxB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2684768" y="3696535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41172" y="3707740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 5: Quadratsumme Interaktionseffekt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063552" y="4221089"/>
            <a:ext cx="7920880" cy="19050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629352"/>
              </p:ext>
            </p:extLst>
          </p:nvPr>
        </p:nvGraphicFramePr>
        <p:xfrm>
          <a:off x="1991544" y="1628800"/>
          <a:ext cx="532859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b="0" baseline="-25000" dirty="0" err="1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de-DE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Mean</a:t>
                      </a:r>
                      <a:r>
                        <a:rPr lang="de-DE" baseline="0" dirty="0" smtClean="0"/>
                        <a:t> A</a:t>
                      </a:r>
                      <a:r>
                        <a:rPr lang="de-DE" baseline="-25000" dirty="0" smtClean="0"/>
                        <a:t>i</a:t>
                      </a:r>
                      <a:endParaRPr lang="de-DE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79049"/>
              </p:ext>
            </p:extLst>
          </p:nvPr>
        </p:nvGraphicFramePr>
        <p:xfrm>
          <a:off x="3791745" y="2037179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18192"/>
              </p:ext>
            </p:extLst>
          </p:nvPr>
        </p:nvGraphicFramePr>
        <p:xfrm>
          <a:off x="7752184" y="2204864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52650" y="1677989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4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7989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135561" y="2913064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5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2913064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SS</a:t>
            </a:r>
            <a:r>
              <a:rPr lang="de-DE" baseline="-25000" dirty="0" smtClean="0"/>
              <a:t>A</a:t>
            </a:r>
            <a:r>
              <a:rPr lang="de-DE" dirty="0" smtClean="0"/>
              <a:t> + SS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: Levels (A) * Levels (B) *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 (=29)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: Levels (A) – 1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: Levels (B) – 1 (=1)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: (Levels (A) – 1)*(Levels (B) – 1)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r>
              <a:rPr lang="de-DE" sz="2400" dirty="0"/>
              <a:t>: Levels (A) * Levels (B) * (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1) (=24)</a:t>
            </a:r>
          </a:p>
          <a:p>
            <a:endParaRPr lang="de-DE" sz="2400" baseline="-25000" dirty="0"/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 = </a:t>
            </a:r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6b: </a:t>
            </a:r>
            <a:r>
              <a:rPr lang="de-DE" dirty="0" err="1" smtClean="0"/>
              <a:t>Variances</a:t>
            </a:r>
            <a:endParaRPr lang="de-DE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70388"/>
              </p:ext>
            </p:extLst>
          </p:nvPr>
        </p:nvGraphicFramePr>
        <p:xfrm>
          <a:off x="2046289" y="2636838"/>
          <a:ext cx="3030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7" name="Formel" r:id="rId3" imgW="1739880" imgH="431640" progId="Equation.3">
                  <p:embed/>
                </p:oleObj>
              </mc:Choice>
              <mc:Fallback>
                <p:oleObj name="Formel" r:id="rId3" imgW="1739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2636838"/>
                        <a:ext cx="30305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9599"/>
              </p:ext>
            </p:extLst>
          </p:nvPr>
        </p:nvGraphicFramePr>
        <p:xfrm>
          <a:off x="2014539" y="3644901"/>
          <a:ext cx="2962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8" name="Formel" r:id="rId5" imgW="1701720" imgH="431640" progId="Equation.3">
                  <p:embed/>
                </p:oleObj>
              </mc:Choice>
              <mc:Fallback>
                <p:oleObj name="Formel" r:id="rId5" imgW="1701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3644901"/>
                        <a:ext cx="2962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3112"/>
              </p:ext>
            </p:extLst>
          </p:nvPr>
        </p:nvGraphicFramePr>
        <p:xfrm>
          <a:off x="2085975" y="1628776"/>
          <a:ext cx="2960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9" name="Formel" r:id="rId7" imgW="1701720" imgH="431640" progId="Equation.3">
                  <p:embed/>
                </p:oleObj>
              </mc:Choice>
              <mc:Fallback>
                <p:oleObj name="Formel" r:id="rId7" imgW="1701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28776"/>
                        <a:ext cx="29606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72767"/>
              </p:ext>
            </p:extLst>
          </p:nvPr>
        </p:nvGraphicFramePr>
        <p:xfrm>
          <a:off x="2057400" y="4508500"/>
          <a:ext cx="2432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0" name="Formel" r:id="rId9" imgW="1396800" imgH="431640" progId="Equation.3">
                  <p:embed/>
                </p:oleObj>
              </mc:Choice>
              <mc:Fallback>
                <p:oleObj name="Formel" r:id="rId9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08500"/>
                        <a:ext cx="2432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38259"/>
              </p:ext>
            </p:extLst>
          </p:nvPr>
        </p:nvGraphicFramePr>
        <p:xfrm>
          <a:off x="2097088" y="5300663"/>
          <a:ext cx="3028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1" name="Formel" r:id="rId11" imgW="1739880" imgH="431640" progId="Equation.3">
                  <p:embed/>
                </p:oleObj>
              </mc:Choice>
              <mc:Fallback>
                <p:oleObj name="Formel" r:id="rId11" imgW="1739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00663"/>
                        <a:ext cx="3028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7: </a:t>
            </a:r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991544" y="1628801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1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628801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063553" y="2780929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2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2780929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084214" y="3984626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3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214" y="3984626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68704"/>
              </p:ext>
            </p:extLst>
          </p:nvPr>
        </p:nvGraphicFramePr>
        <p:xfrm>
          <a:off x="4984750" y="1773239"/>
          <a:ext cx="4876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4" name="Formel" r:id="rId9" imgW="2057400" imgH="241200" progId="Equation.3">
                  <p:embed/>
                </p:oleObj>
              </mc:Choice>
              <mc:Fallback>
                <p:oleObj name="Formel" r:id="rId9" imgW="205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773239"/>
                        <a:ext cx="4876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56956"/>
              </p:ext>
            </p:extLst>
          </p:nvPr>
        </p:nvGraphicFramePr>
        <p:xfrm>
          <a:off x="4922839" y="2924175"/>
          <a:ext cx="5026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5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9" y="2924175"/>
                        <a:ext cx="5026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65630"/>
              </p:ext>
            </p:extLst>
          </p:nvPr>
        </p:nvGraphicFramePr>
        <p:xfrm>
          <a:off x="5037138" y="4151313"/>
          <a:ext cx="4875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6" name="Formel" r:id="rId13" imgW="2057400" imgH="241200" progId="Equation.3">
                  <p:embed/>
                </p:oleObj>
              </mc:Choice>
              <mc:Fallback>
                <p:oleObj name="Formel" r:id="rId13" imgW="2057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151313"/>
                        <a:ext cx="48752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6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370058"/>
              </p:ext>
            </p:extLst>
          </p:nvPr>
        </p:nvGraphicFramePr>
        <p:xfrm>
          <a:off x="1127449" y="1600201"/>
          <a:ext cx="8234327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1826" marR="11618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1"/>
            <a:ext cx="4330824" cy="4525963"/>
          </a:xfrm>
        </p:spPr>
        <p:txBody>
          <a:bodyPr/>
          <a:lstStyle/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r>
              <a:rPr lang="de-DE" dirty="0" smtClean="0"/>
              <a:t>, e.g., </a:t>
            </a:r>
            <a:r>
              <a:rPr lang="de-DE" dirty="0" err="1" smtClean="0"/>
              <a:t>with</a:t>
            </a:r>
            <a:r>
              <a:rPr lang="de-DE" dirty="0" smtClean="0"/>
              <a:t> a t </a:t>
            </a:r>
            <a:r>
              <a:rPr lang="de-DE" dirty="0" err="1" smtClean="0"/>
              <a:t>test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8458"/>
              </p:ext>
            </p:extLst>
          </p:nvPr>
        </p:nvGraphicFramePr>
        <p:xfrm>
          <a:off x="2145904" y="155674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431198"/>
              </p:ext>
            </p:extLst>
          </p:nvPr>
        </p:nvGraphicFramePr>
        <p:xfrm>
          <a:off x="2145904" y="402207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834535"/>
              </p:ext>
            </p:extLst>
          </p:nvPr>
        </p:nvGraphicFramePr>
        <p:xfrm>
          <a:off x="2217912" y="405750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</a:t>
            </a:r>
            <a:r>
              <a:rPr lang="de-DE" dirty="0" smtClean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ANOVA: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r>
              <a:rPr lang="de-DE" dirty="0" err="1" smtClean="0">
                <a:sym typeface="Symbol" panose="05050102010706020507" pitchFamily="18" charset="2"/>
              </a:rPr>
              <a:t>Metric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data</a:t>
            </a:r>
            <a:r>
              <a:rPr lang="de-DE" dirty="0" smtClean="0">
                <a:sym typeface="Symbol" panose="05050102010706020507" pitchFamily="18" charset="2"/>
              </a:rPr>
              <a:t>, </a:t>
            </a:r>
            <a:r>
              <a:rPr lang="de-DE" dirty="0" err="1" smtClean="0">
                <a:sym typeface="Symbol" panose="05050102010706020507" pitchFamily="18" charset="2"/>
              </a:rPr>
              <a:t>normally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distributed</a:t>
            </a:r>
            <a:r>
              <a:rPr lang="de-DE" dirty="0" smtClean="0">
                <a:sym typeface="Symbol" panose="05050102010706020507" pitchFamily="18" charset="2"/>
              </a:rPr>
              <a:t>: </a:t>
            </a:r>
            <a:r>
              <a:rPr lang="de-DE" dirty="0" err="1" smtClean="0">
                <a:sym typeface="Symbol" panose="05050102010706020507" pitchFamily="18" charset="2"/>
              </a:rPr>
              <a:t>Cohen‘s</a:t>
            </a:r>
            <a:r>
              <a:rPr lang="de-DE" dirty="0" smtClean="0">
                <a:sym typeface="Symbol" panose="05050102010706020507" pitchFamily="18" charset="2"/>
              </a:rPr>
              <a:t> d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/>
              <a:t> </a:t>
            </a:r>
            <a:r>
              <a:rPr lang="de-DE" dirty="0" smtClean="0"/>
              <a:t>non-normal </a:t>
            </a:r>
            <a:r>
              <a:rPr lang="de-DE" dirty="0" err="1" smtClean="0"/>
              <a:t>data</a:t>
            </a:r>
            <a:r>
              <a:rPr lang="de-DE" dirty="0" smtClean="0"/>
              <a:t>): </a:t>
            </a:r>
            <a:r>
              <a:rPr lang="de-DE" dirty="0" err="1" smtClean="0"/>
              <a:t>Cliff‘s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, different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medium, </a:t>
            </a:r>
            <a:r>
              <a:rPr lang="de-DE" dirty="0" err="1" smtClean="0"/>
              <a:t>or</a:t>
            </a:r>
            <a:r>
              <a:rPr lang="de-DE" dirty="0" smtClean="0"/>
              <a:t> strong </a:t>
            </a:r>
            <a:r>
              <a:rPr lang="de-DE" dirty="0" err="1" smtClean="0"/>
              <a:t>effects</a:t>
            </a:r>
            <a:endParaRPr lang="de-DE" dirty="0"/>
          </a:p>
          <a:p>
            <a:r>
              <a:rPr lang="de-DE" dirty="0" err="1" smtClean="0"/>
              <a:t>Overview</a:t>
            </a:r>
            <a:r>
              <a:rPr lang="de-DE" dirty="0"/>
              <a:t>: https://www.psychometrica.de/effect_size.html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059695"/>
              </p:ext>
            </p:extLst>
          </p:nvPr>
        </p:nvGraphicFramePr>
        <p:xfrm>
          <a:off x="3791745" y="1340769"/>
          <a:ext cx="40036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7" name="Formel" r:id="rId3" imgW="1752480" imgH="495000" progId="Equation.3">
                  <p:embed/>
                </p:oleObj>
              </mc:Choice>
              <mc:Fallback>
                <p:oleObj name="Formel" r:id="rId3" imgW="1752480" imgH="495000" progId="Equation.3">
                  <p:embed/>
                  <p:pic>
                    <p:nvPicPr>
                      <p:cNvPr id="80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5" y="1340769"/>
                        <a:ext cx="40036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98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3557</Words>
  <Application>Microsoft Office PowerPoint</Application>
  <PresentationFormat>Breitbild</PresentationFormat>
  <Paragraphs>1200</Paragraphs>
  <Slides>122</Slides>
  <Notes>9</Notes>
  <HiddenSlides>13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122</vt:i4>
      </vt:variant>
    </vt:vector>
  </HeadingPairs>
  <TitlesOfParts>
    <vt:vector size="129" baseType="lpstr">
      <vt:lpstr>Arial</vt:lpstr>
      <vt:lpstr>Calibri</vt:lpstr>
      <vt:lpstr>Cambria Math</vt:lpstr>
      <vt:lpstr>Consolas</vt:lpstr>
      <vt:lpstr>Symbol</vt:lpstr>
      <vt:lpstr>Larissa-Design</vt:lpstr>
      <vt:lpstr>Formel</vt:lpstr>
      <vt:lpstr>Analysis</vt:lpstr>
      <vt:lpstr>Homework Assignment</vt:lpstr>
      <vt:lpstr>Why Hypotheses?</vt:lpstr>
      <vt:lpstr>Further Kinds of Validity</vt:lpstr>
      <vt:lpstr>Learning Goals</vt:lpstr>
      <vt:lpstr>Overview</vt:lpstr>
      <vt:lpstr>Analysis</vt:lpstr>
      <vt:lpstr>Arithmetic Mean</vt:lpstr>
      <vt:lpstr>Suggested Homework</vt:lpstr>
      <vt:lpstr>Median</vt:lpstr>
      <vt:lpstr>Median or Arithmetic Mean?</vt:lpstr>
      <vt:lpstr>Look at the Data</vt:lpstr>
      <vt:lpstr>Histogram</vt:lpstr>
      <vt:lpstr>Boxplots</vt:lpstr>
      <vt:lpstr>Violin-Plot</vt:lpstr>
      <vt:lpstr>Recap</vt:lpstr>
      <vt:lpstr>Measurement Model</vt:lpstr>
      <vt:lpstr>Error Model</vt:lpstr>
      <vt:lpstr>Normal Distribution</vt:lpstr>
      <vt:lpstr>Dispersion</vt:lpstr>
      <vt:lpstr>Standard Deviation</vt:lpstr>
      <vt:lpstr>Standard Deviation</vt:lpstr>
      <vt:lpstr>Use cases for Standard Deviation</vt:lpstr>
      <vt:lpstr>Variance</vt:lpstr>
      <vt:lpstr>Confidence Interval</vt:lpstr>
      <vt:lpstr>Confidence Interval: Meaning</vt:lpstr>
      <vt:lpstr>Confidence Interval: Usage</vt:lpstr>
      <vt:lpstr>Accuracy vs. Precision</vt:lpstr>
      <vt:lpstr>Random vs. Systematic Errors</vt:lpstr>
      <vt:lpstr>Significance Tests</vt:lpstr>
      <vt:lpstr>Expected Value</vt:lpstr>
      <vt:lpstr>T-Test</vt:lpstr>
      <vt:lpstr>T-Test: Result</vt:lpstr>
      <vt:lpstr>T-Test: Conclusion</vt:lpstr>
      <vt:lpstr>T-Test by Hand (1)</vt:lpstr>
      <vt:lpstr>T-Test by Hand (2)</vt:lpstr>
      <vt:lpstr>One-tailed vs. Two-tailed</vt:lpstr>
      <vt:lpstr>T-Test: R</vt:lpstr>
      <vt:lpstr>Types of errors</vt:lpstr>
      <vt:lpstr>T-Test: Variants</vt:lpstr>
      <vt:lpstr>T-Test: Prerequisits</vt:lpstr>
      <vt:lpstr>Mann-Whitney-U</vt:lpstr>
      <vt:lpstr>2-Test</vt:lpstr>
      <vt:lpstr>2-Test by Hand</vt:lpstr>
      <vt:lpstr>2-Test by Hand</vt:lpstr>
      <vt:lpstr>2-Test by Hand</vt:lpstr>
      <vt:lpstr>2-Test with R</vt:lpstr>
      <vt:lpstr>2-Test - Prerequisits</vt:lpstr>
      <vt:lpstr>Correlation</vt:lpstr>
      <vt:lpstr>Visualisierung</vt:lpstr>
      <vt:lpstr>Significance Tests for Correlation</vt:lpstr>
      <vt:lpstr>Be Careful with Small, but Significant Correlations!</vt:lpstr>
      <vt:lpstr>Pearson‘s r</vt:lpstr>
      <vt:lpstr>Spearman - Correlation</vt:lpstr>
      <vt:lpstr>Contingency Coefficient</vt:lpstr>
      <vt:lpstr>Correlation != Causality</vt:lpstr>
      <vt:lpstr>Regression</vt:lpstr>
      <vt:lpstr>Zusammenhang Korrelation und Regression</vt:lpstr>
      <vt:lpstr>Types of errors</vt:lpstr>
      <vt:lpstr>Multiple Testing - Example (1)</vt:lpstr>
      <vt:lpstr>Multiple Testing – Example (2)</vt:lpstr>
      <vt:lpstr>Multiple Testing</vt:lpstr>
      <vt:lpstr>PowerPoint-Präsentation</vt:lpstr>
      <vt:lpstr>Analysis of Variances</vt:lpstr>
      <vt:lpstr>ANOVA: Steps</vt:lpstr>
      <vt:lpstr>Step 1: Total Sum of Squares</vt:lpstr>
      <vt:lpstr>Formal</vt:lpstr>
      <vt:lpstr>Step 2: Treatment Sum of Squares</vt:lpstr>
      <vt:lpstr>Formal</vt:lpstr>
      <vt:lpstr>Schritt 3: Error Sum of Squares</vt:lpstr>
      <vt:lpstr>Formal</vt:lpstr>
      <vt:lpstr>Relationship of Sum of Squares</vt:lpstr>
      <vt:lpstr>Step 4a: Degrees of Freedom</vt:lpstr>
      <vt:lpstr>Step 4b: Variances</vt:lpstr>
      <vt:lpstr>Step 5: F value</vt:lpstr>
      <vt:lpstr>Step 6: Pairwise Comparisons</vt:lpstr>
      <vt:lpstr>Two factorial ANOVA</vt:lpstr>
      <vt:lpstr>Main- and Interaction Effects</vt:lpstr>
      <vt:lpstr>Two factorial ANOVA</vt:lpstr>
      <vt:lpstr>Step 1: Total Sum of Squares</vt:lpstr>
      <vt:lpstr>Formal</vt:lpstr>
      <vt:lpstr>Step 2: Sum of Squares per Cell</vt:lpstr>
      <vt:lpstr>Formal</vt:lpstr>
      <vt:lpstr>Schritt 3: Error Sum of Squares</vt:lpstr>
      <vt:lpstr>Formal</vt:lpstr>
      <vt:lpstr>Relationship Sum of Squares</vt:lpstr>
      <vt:lpstr>Schritt 4: Main Effects Sum of Squares</vt:lpstr>
      <vt:lpstr>Formal</vt:lpstr>
      <vt:lpstr>Schritt 4: Main Effects Sum of Squares</vt:lpstr>
      <vt:lpstr>Formal</vt:lpstr>
      <vt:lpstr>Relationship of Main Effect Square Sums</vt:lpstr>
      <vt:lpstr>Schritt 5: Quadratsumme Interaktionseffekt</vt:lpstr>
      <vt:lpstr>Formal</vt:lpstr>
      <vt:lpstr>Relationship Sum of Squares</vt:lpstr>
      <vt:lpstr>Step 6a: Degrees of Freedom</vt:lpstr>
      <vt:lpstr>Step 6b: Variances</vt:lpstr>
      <vt:lpstr>Step 7: Significance Tests</vt:lpstr>
      <vt:lpstr>What does that mean?</vt:lpstr>
      <vt:lpstr>Effect Sizes</vt:lpstr>
      <vt:lpstr>Writing a Report</vt:lpstr>
      <vt:lpstr>Introduction</vt:lpstr>
      <vt:lpstr>Background</vt:lpstr>
      <vt:lpstr>Objective</vt:lpstr>
      <vt:lpstr>Variables</vt:lpstr>
      <vt:lpstr>Material</vt:lpstr>
      <vt:lpstr>Tasks</vt:lpstr>
      <vt:lpstr>Participants</vt:lpstr>
      <vt:lpstr>Design</vt:lpstr>
      <vt:lpstr>Conduct</vt:lpstr>
      <vt:lpstr>Analysis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R: Correlation</vt:lpstr>
      <vt:lpstr>Interpretation</vt:lpstr>
      <vt:lpstr>Related Work</vt:lpstr>
      <vt:lpstr>Threats to Validity</vt:lpstr>
      <vt:lpstr>Report</vt:lpstr>
      <vt:lpstr>Suggested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928</cp:revision>
  <cp:lastPrinted>2018-01-25T10:29:54Z</cp:lastPrinted>
  <dcterms:modified xsi:type="dcterms:W3CDTF">2019-11-26T11:09:36Z</dcterms:modified>
</cp:coreProperties>
</file>