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94"/>
  </p:notesMasterIdLst>
  <p:sldIdLst>
    <p:sldId id="375" r:id="rId2"/>
    <p:sldId id="336" r:id="rId3"/>
    <p:sldId id="259" r:id="rId4"/>
    <p:sldId id="334" r:id="rId5"/>
    <p:sldId id="378" r:id="rId6"/>
    <p:sldId id="337" r:id="rId7"/>
    <p:sldId id="263" r:id="rId8"/>
    <p:sldId id="325" r:id="rId9"/>
    <p:sldId id="260" r:id="rId10"/>
    <p:sldId id="261" r:id="rId11"/>
    <p:sldId id="262" r:id="rId12"/>
    <p:sldId id="341" r:id="rId13"/>
    <p:sldId id="342" r:id="rId14"/>
    <p:sldId id="343" r:id="rId15"/>
    <p:sldId id="344" r:id="rId16"/>
    <p:sldId id="377" r:id="rId17"/>
    <p:sldId id="326" r:id="rId18"/>
    <p:sldId id="345" r:id="rId19"/>
    <p:sldId id="265" r:id="rId20"/>
    <p:sldId id="311" r:id="rId21"/>
    <p:sldId id="277" r:id="rId22"/>
    <p:sldId id="279" r:id="rId23"/>
    <p:sldId id="278" r:id="rId24"/>
    <p:sldId id="280" r:id="rId25"/>
    <p:sldId id="330" r:id="rId26"/>
    <p:sldId id="365" r:id="rId27"/>
    <p:sldId id="368" r:id="rId28"/>
    <p:sldId id="346" r:id="rId29"/>
    <p:sldId id="327" r:id="rId30"/>
    <p:sldId id="329" r:id="rId31"/>
    <p:sldId id="328" r:id="rId32"/>
    <p:sldId id="366" r:id="rId33"/>
    <p:sldId id="367" r:id="rId34"/>
    <p:sldId id="369" r:id="rId35"/>
    <p:sldId id="370" r:id="rId36"/>
    <p:sldId id="371" r:id="rId37"/>
    <p:sldId id="372" r:id="rId38"/>
    <p:sldId id="374" r:id="rId39"/>
    <p:sldId id="373" r:id="rId40"/>
    <p:sldId id="331" r:id="rId41"/>
    <p:sldId id="340" r:id="rId42"/>
    <p:sldId id="273" r:id="rId43"/>
    <p:sldId id="347" r:id="rId44"/>
    <p:sldId id="348" r:id="rId45"/>
    <p:sldId id="349" r:id="rId46"/>
    <p:sldId id="268" r:id="rId47"/>
    <p:sldId id="350" r:id="rId48"/>
    <p:sldId id="352" r:id="rId49"/>
    <p:sldId id="351" r:id="rId50"/>
    <p:sldId id="353" r:id="rId51"/>
    <p:sldId id="275" r:id="rId52"/>
    <p:sldId id="281" r:id="rId53"/>
    <p:sldId id="282" r:id="rId54"/>
    <p:sldId id="332" r:id="rId55"/>
    <p:sldId id="283" r:id="rId56"/>
    <p:sldId id="286" r:id="rId57"/>
    <p:sldId id="287" r:id="rId58"/>
    <p:sldId id="285" r:id="rId59"/>
    <p:sldId id="289" r:id="rId60"/>
    <p:sldId id="354" r:id="rId61"/>
    <p:sldId id="363" r:id="rId62"/>
    <p:sldId id="264" r:id="rId63"/>
    <p:sldId id="338" r:id="rId64"/>
    <p:sldId id="317" r:id="rId65"/>
    <p:sldId id="355" r:id="rId66"/>
    <p:sldId id="357" r:id="rId67"/>
    <p:sldId id="358" r:id="rId68"/>
    <p:sldId id="359" r:id="rId69"/>
    <p:sldId id="360" r:id="rId70"/>
    <p:sldId id="361" r:id="rId71"/>
    <p:sldId id="362" r:id="rId72"/>
    <p:sldId id="318" r:id="rId73"/>
    <p:sldId id="321" r:id="rId74"/>
    <p:sldId id="320" r:id="rId75"/>
    <p:sldId id="322" r:id="rId76"/>
    <p:sldId id="339" r:id="rId77"/>
    <p:sldId id="290" r:id="rId78"/>
    <p:sldId id="291" r:id="rId79"/>
    <p:sldId id="293" r:id="rId80"/>
    <p:sldId id="299" r:id="rId81"/>
    <p:sldId id="294" r:id="rId82"/>
    <p:sldId id="295" r:id="rId83"/>
    <p:sldId id="296" r:id="rId84"/>
    <p:sldId id="292" r:id="rId85"/>
    <p:sldId id="298" r:id="rId86"/>
    <p:sldId id="300" r:id="rId87"/>
    <p:sldId id="301" r:id="rId88"/>
    <p:sldId id="302" r:id="rId89"/>
    <p:sldId id="303" r:id="rId90"/>
    <p:sldId id="304" r:id="rId91"/>
    <p:sldId id="309" r:id="rId92"/>
    <p:sldId id="310" r:id="rId93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pos="73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9DDB"/>
    <a:srgbClr val="FFC90E"/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78049" autoAdjust="0"/>
  </p:normalViewPr>
  <p:slideViewPr>
    <p:cSldViewPr>
      <p:cViewPr varScale="1">
        <p:scale>
          <a:sx n="85" d="100"/>
          <a:sy n="85" d="100"/>
        </p:scale>
        <p:origin x="1200" y="102"/>
      </p:cViewPr>
      <p:guideLst>
        <p:guide orient="horz" pos="3793"/>
        <p:guide pos="7305"/>
      </p:guideLst>
    </p:cSldViewPr>
  </p:slideViewPr>
  <p:outlineViewPr>
    <p:cViewPr>
      <p:scale>
        <a:sx n="33" d="100"/>
        <a:sy n="33" d="100"/>
      </p:scale>
      <p:origin x="0" y="267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x val="1.9915176101788681E-2"/>
          <c:y val="3.7526017380995813E-2"/>
          <c:w val="0.96016951974102049"/>
          <c:h val="0.84745638058891559"/>
        </c:manualLayout>
      </c:layout>
      <c:barChart>
        <c:barDir val="col"/>
        <c:grouping val="clustered"/>
        <c:varyColors val="0"/>
        <c:ser>
          <c:idx val="0"/>
          <c:order val="0"/>
          <c:tx>
            <c:v>Fehlererzeugung</c:v>
          </c:tx>
          <c:spPr>
            <a:solidFill>
              <a:srgbClr val="FF6F00"/>
            </a:solidFill>
            <a:ln>
              <a:solidFill>
                <a:srgbClr val="000000"/>
              </a:solidFill>
            </a:ln>
          </c:spPr>
          <c:invertIfNegative val="0"/>
          <c:cat>
            <c:strLit>
              <c:ptCount val="6"/>
              <c:pt idx="0">
                <c:v>Analyse</c:v>
              </c:pt>
              <c:pt idx="1">
                <c:v>Design</c:v>
              </c:pt>
              <c:pt idx="2">
                <c:v>Codierung</c:v>
              </c:pt>
              <c:pt idx="3">
                <c:v>Modul Test</c:v>
              </c:pt>
              <c:pt idx="4">
                <c:v>System Test</c:v>
              </c:pt>
              <c:pt idx="5">
                <c:v>Einsatz</c:v>
              </c:pt>
            </c:strLit>
          </c:cat>
          <c:val>
            <c:numLit>
              <c:formatCode>General</c:formatCode>
              <c:ptCount val="6"/>
              <c:pt idx="0">
                <c:v>10</c:v>
              </c:pt>
              <c:pt idx="1">
                <c:v>40</c:v>
              </c:pt>
              <c:pt idx="2">
                <c:v>50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B6D9-4976-8E93-4F1E389EF1AB}"/>
            </c:ext>
          </c:extLst>
        </c:ser>
        <c:ser>
          <c:idx val="1"/>
          <c:order val="1"/>
          <c:tx>
            <c:v>Fehleridentifikation</c:v>
          </c:tx>
          <c:spPr>
            <a:solidFill>
              <a:srgbClr val="008000"/>
            </a:solidFill>
            <a:ln>
              <a:solidFill>
                <a:srgbClr val="000000"/>
              </a:solidFill>
            </a:ln>
          </c:spPr>
          <c:invertIfNegative val="0"/>
          <c:cat>
            <c:strLit>
              <c:ptCount val="6"/>
              <c:pt idx="0">
                <c:v>Analyse</c:v>
              </c:pt>
              <c:pt idx="1">
                <c:v>Design</c:v>
              </c:pt>
              <c:pt idx="2">
                <c:v>Codierung</c:v>
              </c:pt>
              <c:pt idx="3">
                <c:v>Modul Test</c:v>
              </c:pt>
              <c:pt idx="4">
                <c:v>System Test</c:v>
              </c:pt>
              <c:pt idx="5">
                <c:v>Einsatz</c:v>
              </c:pt>
            </c:strLit>
          </c:cat>
          <c:val>
            <c:numLit>
              <c:formatCode>General</c:formatCode>
              <c:ptCount val="6"/>
              <c:pt idx="0">
                <c:v>3</c:v>
              </c:pt>
              <c:pt idx="1">
                <c:v>5</c:v>
              </c:pt>
              <c:pt idx="2">
                <c:v>15</c:v>
              </c:pt>
              <c:pt idx="3">
                <c:v>35</c:v>
              </c:pt>
              <c:pt idx="4">
                <c:v>40</c:v>
              </c:pt>
              <c:pt idx="5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1-B6D9-4976-8E93-4F1E389EF1AB}"/>
            </c:ext>
          </c:extLst>
        </c:ser>
        <c:ser>
          <c:idx val="2"/>
          <c:order val="2"/>
          <c:tx>
            <c:v>Kosten der Fehlerbehebung</c:v>
          </c:tx>
          <c:spPr>
            <a:solidFill>
              <a:srgbClr val="2300DC"/>
            </a:solidFill>
            <a:ln>
              <a:solidFill>
                <a:srgbClr val="000000"/>
              </a:solidFill>
            </a:ln>
          </c:spPr>
          <c:invertIfNegative val="0"/>
          <c:cat>
            <c:strLit>
              <c:ptCount val="6"/>
              <c:pt idx="0">
                <c:v>Analyse</c:v>
              </c:pt>
              <c:pt idx="1">
                <c:v>Design</c:v>
              </c:pt>
              <c:pt idx="2">
                <c:v>Codierung</c:v>
              </c:pt>
              <c:pt idx="3">
                <c:v>Modul Test</c:v>
              </c:pt>
              <c:pt idx="4">
                <c:v>System Test</c:v>
              </c:pt>
              <c:pt idx="5">
                <c:v>Einsatz</c:v>
              </c:pt>
            </c:strLit>
          </c:cat>
          <c:val>
            <c:numLit>
              <c:formatCode>General</c:formatCode>
              <c:ptCount val="6"/>
              <c:pt idx="0">
                <c:v>1</c:v>
              </c:pt>
              <c:pt idx="1">
                <c:v>3</c:v>
              </c:pt>
              <c:pt idx="2">
                <c:v>4</c:v>
              </c:pt>
              <c:pt idx="3">
                <c:v>14</c:v>
              </c:pt>
              <c:pt idx="4">
                <c:v>30</c:v>
              </c:pt>
              <c:pt idx="5">
                <c:v>60</c:v>
              </c:pt>
            </c:numLit>
          </c:val>
          <c:extLst>
            <c:ext xmlns:c16="http://schemas.microsoft.com/office/drawing/2014/chart" uri="{C3380CC4-5D6E-409C-BE32-E72D297353CC}">
              <c16:uniqueId val="{00000002-B6D9-4976-8E93-4F1E389EF1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532288"/>
        <c:axId val="89201408"/>
      </c:barChart>
      <c:valAx>
        <c:axId val="89201408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spPr>
          <a:ln w="0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 sz="1390" b="0">
                <a:latin typeface="Bitstream Vera Sans" pitchFamily="34"/>
                <a:ea typeface="Bitstream Vera Sans" pitchFamily="2"/>
                <a:cs typeface="Bitstream Vera Sans" pitchFamily="2"/>
              </a:defRPr>
            </a:pPr>
            <a:endParaRPr lang="de-DE"/>
          </a:p>
        </c:txPr>
        <c:crossAx val="123532288"/>
        <c:crosses val="autoZero"/>
        <c:crossBetween val="between"/>
      </c:valAx>
      <c:catAx>
        <c:axId val="123532288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spPr>
          <a:ln w="0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 sz="1100" b="0">
                <a:latin typeface="Bitstream Vera Sans" pitchFamily="34"/>
                <a:ea typeface="Bitstream Vera Sans" pitchFamily="2"/>
                <a:cs typeface="Bitstream Vera Sans" pitchFamily="2"/>
              </a:defRPr>
            </a:pPr>
            <a:endParaRPr lang="de-DE"/>
          </a:p>
        </c:txPr>
        <c:crossAx val="89201408"/>
        <c:crossesAt val="0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b"/>
      <c:layout/>
      <c:overlay val="0"/>
      <c:spPr>
        <a:noFill/>
        <a:ln>
          <a:solidFill>
            <a:srgbClr val="000000"/>
          </a:solidFill>
        </a:ln>
      </c:spPr>
      <c:txPr>
        <a:bodyPr/>
        <a:lstStyle/>
        <a:p>
          <a:pPr>
            <a:defRPr sz="1190" b="0">
              <a:latin typeface="Bitstream Vera Sans" pitchFamily="34"/>
              <a:ea typeface="Bitstream Vera Sans" pitchFamily="2"/>
              <a:cs typeface="Bitstream Vera Sans" pitchFamily="2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rgbClr val="FFFFFF">
        <a:alpha val="0"/>
      </a:srgbClr>
    </a:solidFill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CD555DF-A998-4826-B2E4-6D27A37DCCB3}" type="datetimeFigureOut">
              <a:rPr lang="de-DE" smtClean="0"/>
              <a:pPr/>
              <a:t>03.12.2019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DE17EF-A9BB-4D33-B1DA-2A5BBAB4D4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28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Eclipse: beide Varianten für Fakultät implementieren und Schritte mittels statischer Variable zählen und danach ausgeben</a:t>
            </a:r>
          </a:p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6:1h9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778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AB1E6E-500E-4572-AD27-00ECCFEFDC7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093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Black</a:t>
            </a:r>
            <a:r>
              <a:rPr lang="en-US" baseline="0"/>
              <a:t> box: Man gibt etwas ein, und beobachtet, was ausgegeben wird bzw. wie das Programm reagiert.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 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Nutzer</a:t>
            </a:r>
            <a:r>
              <a:rPr lang="en-US" dirty="0"/>
              <a:t>/</a:t>
            </a:r>
            <a:r>
              <a:rPr lang="en-US" dirty="0" err="1"/>
              <a:t>Kunde</a:t>
            </a:r>
            <a:r>
              <a:rPr lang="en-US" dirty="0"/>
              <a:t> und </a:t>
            </a:r>
            <a:r>
              <a:rPr lang="en-US" dirty="0" err="1"/>
              <a:t>macht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denkbaren</a:t>
            </a:r>
            <a:r>
              <a:rPr lang="en-US" baseline="0" dirty="0"/>
              <a:t> </a:t>
            </a:r>
            <a:r>
              <a:rPr lang="en-US" dirty="0" err="1"/>
              <a:t>Eingaben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Wird</a:t>
            </a:r>
            <a:r>
              <a:rPr lang="en-US" baseline="0"/>
              <a:t> auch in Projektarbeit klar werden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Arrays und Schleifendurchlauf:</a:t>
            </a:r>
            <a:r>
              <a:rPr lang="en-US" baseline="0"/>
              <a:t> Initialisierung der Schleife: Beginn an der richtigen Stelle?, Ende an richtigier Stelle?</a:t>
            </a:r>
          </a:p>
          <a:p>
            <a:r>
              <a:rPr lang="en-US" baseline="0"/>
              <a:t>Wenn das nicht passt: </a:t>
            </a:r>
            <a:r>
              <a:rPr lang="en-US" sz="1300">
                <a:latin typeface="Consolas" pitchFamily="49" charset="0"/>
              </a:rPr>
              <a:t>ArrayIndexOutOfBoundsException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Einfache Daten, die man gut im Kopf rechnen</a:t>
            </a:r>
            <a:r>
              <a:rPr lang="en-US" baseline="0"/>
              <a:t> und überprüfuen kann,</a:t>
            </a:r>
          </a:p>
          <a:p>
            <a:r>
              <a:rPr lang="en-US" baseline="0"/>
              <a:t>Oder wenn der Mittelwert bestimmt werden soll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Funktionalitäten ableiten,</a:t>
            </a:r>
            <a:r>
              <a:rPr lang="en-US" baseline="0"/>
              <a:t> damit man keine übersieht</a:t>
            </a:r>
          </a:p>
          <a:p>
            <a:r>
              <a:rPr lang="en-US" baseline="0"/>
              <a:t>Äquivalenzklassen definieren, weil nicht alle Eingabedaten getestet werden können</a:t>
            </a:r>
          </a:p>
          <a:p>
            <a:endParaRPr lang="en-US" baseline="0"/>
          </a:p>
          <a:p>
            <a:r>
              <a:rPr lang="en-US" baseline="0"/>
              <a:t>Nutzer verhalten sich nicht immer erwartungsgemäß (manchmal auch mit Absicht; z.B. SQL-Injections)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Überall versucht man, Fehler zu vermeiden; hier: Fehler finden; Programm dazu bringen, dass es abstürzt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Vielleicht noch bekannt</a:t>
            </a:r>
            <a:r>
              <a:rPr lang="en-US" baseline="0"/>
              <a:t> aus Requirements-Vorlesung</a:t>
            </a:r>
          </a:p>
          <a:p>
            <a:r>
              <a:rPr lang="en-US" baseline="0"/>
              <a:t>Ab dem Testen werden kaum noch Fehler eingebaut;</a:t>
            </a:r>
          </a:p>
          <a:p>
            <a:r>
              <a:rPr lang="en-US" baseline="0"/>
              <a:t>Bei der Testphase werden die meisten Fehler gefunden;</a:t>
            </a:r>
          </a:p>
          <a:p>
            <a:r>
              <a:rPr lang="en-US" baseline="0"/>
              <a:t>Kosten für deren Behebung sind auch noch zu managen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[fragen]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8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Modul:</a:t>
            </a:r>
            <a:r>
              <a:rPr lang="en-US" baseline="0"/>
              <a:t> Klasse, zumindest Konstruktor und Methode; möglicherweise Aufruf anderer Funktionen notwendig; die sind dann aber nicht Ziel des Tests;</a:t>
            </a:r>
          </a:p>
          <a:p>
            <a:r>
              <a:rPr lang="en-US" baseline="0"/>
              <a:t>Darum Mock-Objekte, damit der anvisiertes Modul im Fokus bleibt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Genau andersum; Beginn</a:t>
            </a:r>
            <a:r>
              <a:rPr lang="en-US" baseline="0"/>
              <a:t> </a:t>
            </a:r>
            <a:r>
              <a:rPr lang="en-US"/>
              <a:t>auf low-level Ebene, Kombination von Modulen und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 großen Firmen immer Testabteilung</a:t>
            </a:r>
          </a:p>
          <a:p>
            <a:r>
              <a:rPr lang="en-US"/>
              <a:t>Separate</a:t>
            </a:r>
            <a:r>
              <a:rPr lang="en-US" baseline="0"/>
              <a:t> Team: Kann auch der Kunde sein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Besondere Form von</a:t>
            </a:r>
            <a:r>
              <a:rPr lang="en-US" baseline="0"/>
              <a:t> System tests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Zeitpunkt:</a:t>
            </a:r>
          </a:p>
          <a:p>
            <a:r>
              <a:rPr lang="en-US"/>
              <a:t>Typischerweise</a:t>
            </a:r>
            <a:r>
              <a:rPr lang="en-US" baseline="0"/>
              <a:t> sind nachts keine Änderungen zu erwarten</a:t>
            </a:r>
          </a:p>
          <a:p>
            <a:r>
              <a:rPr lang="en-US" baseline="0"/>
              <a:t>Oft darf 2 Stunden vor Feierabend nichts mehr eingecheckt werden</a:t>
            </a:r>
          </a:p>
          <a:p>
            <a:endParaRPr lang="en-US" baseline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Open Beta bei Computerspielen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84128" algn="l"/>
                <a:tab pos="1568257" algn="l"/>
                <a:tab pos="2352385" algn="l"/>
                <a:tab pos="3136514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804763" indent="-309524" eaLnBrk="0" hangingPunct="0">
              <a:tabLst>
                <a:tab pos="784128" algn="l"/>
                <a:tab pos="1568257" algn="l"/>
                <a:tab pos="2352385" algn="l"/>
                <a:tab pos="3136514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238098" indent="-247620" eaLnBrk="0" hangingPunct="0">
              <a:tabLst>
                <a:tab pos="784128" algn="l"/>
                <a:tab pos="1568257" algn="l"/>
                <a:tab pos="2352385" algn="l"/>
                <a:tab pos="3136514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733337" indent="-247620" eaLnBrk="0" hangingPunct="0">
              <a:tabLst>
                <a:tab pos="784128" algn="l"/>
                <a:tab pos="1568257" algn="l"/>
                <a:tab pos="2352385" algn="l"/>
                <a:tab pos="3136514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228576" indent="-247620" eaLnBrk="0" hangingPunct="0">
              <a:tabLst>
                <a:tab pos="784128" algn="l"/>
                <a:tab pos="1568257" algn="l"/>
                <a:tab pos="2352385" algn="l"/>
                <a:tab pos="3136514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723815" indent="-247620" defTabSz="48664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4128" algn="l"/>
                <a:tab pos="1568257" algn="l"/>
                <a:tab pos="2352385" algn="l"/>
                <a:tab pos="3136514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3219054" indent="-247620" defTabSz="48664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4128" algn="l"/>
                <a:tab pos="1568257" algn="l"/>
                <a:tab pos="2352385" algn="l"/>
                <a:tab pos="3136514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714293" indent="-247620" defTabSz="48664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4128" algn="l"/>
                <a:tab pos="1568257" algn="l"/>
                <a:tab pos="2352385" algn="l"/>
                <a:tab pos="3136514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4209532" indent="-247620" defTabSz="48664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4128" algn="l"/>
                <a:tab pos="1568257" algn="l"/>
                <a:tab pos="2352385" algn="l"/>
                <a:tab pos="3136514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06AF0D0-7358-464F-B6B0-6E45F2598066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65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solidFill>
            <a:srgbClr val="FFFFFF"/>
          </a:solidFill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lIns="99048" tIns="49524" rIns="99048" bIns="49524"/>
          <a:lstStyle/>
          <a:p>
            <a:pPr defTabSz="990478"/>
            <a:r>
              <a:rPr lang="en-US"/>
              <a:t>— Boehm (1979)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Explitzite</a:t>
            </a:r>
            <a:r>
              <a:rPr lang="de-DE" dirty="0"/>
              <a:t> Angabe der Theoreme die getestet werden müssen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349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Studien zeigen,</a:t>
            </a:r>
            <a:r>
              <a:rPr lang="en-US" baseline="0"/>
              <a:t> dass Entwicklungszeit verkürzt und verlängert werden kann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Entwickler darf es nicht persönlich</a:t>
            </a:r>
            <a:r>
              <a:rPr lang="en-US" baseline="0"/>
              <a:t> nehmen, wenn sein Code kritisiert wird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/>
          </a:p>
          <a:p>
            <a:r>
              <a:rPr lang="en-US" baseline="0"/>
              <a:t>Fragen: Was ist das Ziel von Testen?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Bericht:</a:t>
            </a:r>
            <a:r>
              <a:rPr lang="en-US" baseline="0"/>
              <a:t> Fehlerbehebung ist nicht Ziel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Macht</a:t>
            </a:r>
            <a:r>
              <a:rPr lang="en-US" baseline="0"/>
              <a:t> man intuitiv, wenn man anfängt zu programmieren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Weder zu früh noch zu spät gehen</a:t>
            </a:r>
          </a:p>
          <a:p>
            <a:endParaRPr lang="en-US"/>
          </a:p>
          <a:p>
            <a:r>
              <a:rPr lang="en-US"/>
              <a:t>Prof. Verh.</a:t>
            </a:r>
            <a:r>
              <a:rPr lang="en-US" baseline="0"/>
              <a:t> Groll gegen Entwicker nicht ausleben, Große Egos, Schüchternheit</a:t>
            </a:r>
          </a:p>
          <a:p>
            <a:endParaRPr lang="en-US" baseline="0"/>
          </a:p>
          <a:p>
            <a:r>
              <a:rPr lang="en-US"/>
              <a:t>Positive and negative comments</a:t>
            </a:r>
          </a:p>
          <a:p>
            <a:pPr lvl="1"/>
            <a:r>
              <a:rPr lang="en-US"/>
              <a:t>Balance; courtesy; preserving what’s good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Wem kommt das bekannt vor?</a:t>
            </a:r>
          </a:p>
          <a:p>
            <a:r>
              <a:rPr lang="en-US"/>
              <a:t>Also, beim Testen geht es darum, Fehler zu finden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Grafik am Anfang; fast die Hälfte der Kosten;</a:t>
            </a:r>
            <a:r>
              <a:rPr lang="en-US" baseline="0"/>
              <a:t> wenn Zeit und Geld knapp wird, wird auch am Testen gespart</a:t>
            </a:r>
          </a:p>
          <a:p>
            <a:endParaRPr lang="en-US" baseline="0"/>
          </a:p>
          <a:p>
            <a:r>
              <a:rPr lang="en-US" baseline="0"/>
              <a:t>Woher weiß man, dass alle möglichen Fälle abgedeckt sind? -&gt; Nie</a:t>
            </a:r>
          </a:p>
          <a:p>
            <a:endParaRPr lang="en-US" baseline="0"/>
          </a:p>
          <a:p>
            <a:r>
              <a:rPr lang="en-US" baseline="0"/>
              <a:t>Wenn Überprüfbarkeit der Anforderungen nicht klar definiert…; snow card: fit criterion</a:t>
            </a:r>
          </a:p>
          <a:p>
            <a:endParaRPr lang="en-US" baseline="0"/>
          </a:p>
          <a:p>
            <a:r>
              <a:rPr lang="en-US" baseline="0"/>
              <a:t>Es gibt immer mehr Versionen, für die jeweils unterschiedliche Patches implementiert werden müssen (z.B. unterstützt Microsoft nur bestimmte Anzahl von Windows-Versionen)</a:t>
            </a:r>
          </a:p>
          <a:p>
            <a:endParaRPr lang="en-US" baseline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End-User</a:t>
            </a:r>
            <a:r>
              <a:rPr lang="en-US" baseline="0"/>
              <a:t> Licence Agreement;</a:t>
            </a:r>
          </a:p>
          <a:p>
            <a:r>
              <a:rPr lang="en-US" baseline="0"/>
              <a:t>Disclaimer; wenn Word abstürzt und nicht gespeichert… Pech gehabt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GNU General Public</a:t>
            </a:r>
            <a:r>
              <a:rPr lang="en-US" baseline="0"/>
              <a:t> License</a:t>
            </a:r>
          </a:p>
          <a:p>
            <a:r>
              <a:rPr lang="en-US" baseline="0"/>
              <a:t>Noch stärkere Formulierung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300" dirty="0" smtClean="0"/>
              <a:t>Show in </a:t>
            </a:r>
            <a:r>
              <a:rPr lang="de-DE" sz="1300" dirty="0" err="1" smtClean="0"/>
              <a:t>Eclipse</a:t>
            </a:r>
            <a:endParaRPr lang="de-DE" sz="1300" dirty="0" smtClean="0"/>
          </a:p>
          <a:p>
            <a:endParaRPr lang="de-DE" sz="1300" dirty="0" smtClean="0"/>
          </a:p>
          <a:p>
            <a:r>
              <a:rPr lang="de-DE" sz="1300" dirty="0" err="1" smtClean="0"/>
              <a:t>Rectangle</a:t>
            </a:r>
            <a:r>
              <a:rPr lang="de-DE" sz="1300" dirty="0" smtClean="0"/>
              <a:t> </a:t>
            </a:r>
            <a:r>
              <a:rPr lang="de-DE" sz="1300" dirty="0"/>
              <a:t>box1 = </a:t>
            </a:r>
            <a:r>
              <a:rPr lang="de-DE" sz="1300" dirty="0" err="1"/>
              <a:t>new</a:t>
            </a:r>
            <a:r>
              <a:rPr lang="de-DE" sz="1300" dirty="0"/>
              <a:t> </a:t>
            </a:r>
            <a:r>
              <a:rPr lang="de-DE" sz="1300" dirty="0" err="1"/>
              <a:t>Rectangle</a:t>
            </a:r>
            <a:r>
              <a:rPr lang="de-DE" sz="1300" dirty="0"/>
              <a:t> (0, 0, 100, 200); </a:t>
            </a:r>
            <a:r>
              <a:rPr lang="de-DE" dirty="0"/>
              <a:t/>
            </a:r>
            <a:br>
              <a:rPr lang="de-DE" dirty="0"/>
            </a:br>
            <a:r>
              <a:rPr lang="de-DE" sz="1300" dirty="0" err="1"/>
              <a:t>Rectangle</a:t>
            </a:r>
            <a:r>
              <a:rPr lang="de-DE" sz="1300" dirty="0"/>
              <a:t> box2 = box1; </a:t>
            </a:r>
            <a:endParaRPr lang="en-US" sz="1300" dirty="0"/>
          </a:p>
          <a:p>
            <a:pPr defTabSz="990478"/>
            <a:r>
              <a:rPr lang="en-US" sz="1300" dirty="0"/>
              <a:t>When a person uses two names, it's called </a:t>
            </a:r>
            <a:r>
              <a:rPr lang="en-US" sz="1300" b="1" i="1" dirty="0"/>
              <a:t>aliasing</a:t>
            </a:r>
            <a:r>
              <a:rPr lang="en-US" sz="1300" dirty="0"/>
              <a:t>. Same thing with objects.</a:t>
            </a:r>
          </a:p>
          <a:p>
            <a:r>
              <a:rPr lang="en-US" sz="1300" dirty="0"/>
              <a:t>When two variables are aliased, any changes that affect one variable also affect the other.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smtClean="0">
                <a:solidFill>
                  <a:srgbClr val="AB9DDB"/>
                </a:solidFill>
              </a:rPr>
              <a:t>Softwaretechnik </a:t>
            </a:r>
            <a:r>
              <a:rPr lang="de-DE" sz="110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aseline="0" dirty="0">
                <a:solidFill>
                  <a:srgbClr val="AB9DDB"/>
                </a:solidFill>
              </a:rPr>
              <a:t>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03.12.2019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42914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03.12.2019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smtClean="0">
                <a:solidFill>
                  <a:srgbClr val="AB9DDB"/>
                </a:solidFill>
              </a:rPr>
              <a:t>Softwaretechnik </a:t>
            </a:r>
            <a:r>
              <a:rPr lang="de-DE" sz="110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aseline="0" dirty="0">
                <a:solidFill>
                  <a:srgbClr val="AB9DDB"/>
                </a:solidFill>
              </a:rPr>
              <a:t>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54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0" y="357302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03.12.2019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smtClean="0">
                <a:solidFill>
                  <a:srgbClr val="AB9DDB"/>
                </a:solidFill>
              </a:rPr>
              <a:t>Software</a:t>
            </a:r>
            <a:r>
              <a:rPr lang="de-DE" sz="1100" baseline="0" dirty="0" smtClean="0">
                <a:solidFill>
                  <a:srgbClr val="AB9DDB"/>
                </a:solidFill>
              </a:rPr>
              <a:t>technik – </a:t>
            </a:r>
            <a:r>
              <a:rPr lang="de-DE" sz="1100" baseline="0" dirty="0">
                <a:solidFill>
                  <a:srgbClr val="AB9DDB"/>
                </a:solidFill>
              </a:rPr>
              <a:t>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41571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03.12.2019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smtClean="0">
                <a:solidFill>
                  <a:srgbClr val="AB9DDB"/>
                </a:solidFill>
              </a:rPr>
              <a:t>Softwaretechnik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Picture 2" descr="http://www.nwb-campus-blog.de/wp-content/uploads/2014/04/und-taeglich-gruesst-das-murmeltier-ca529771-9f6b-4d26-afa4-73bb836f0d66.jpg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8184232" y="4804411"/>
            <a:ext cx="1440160" cy="108012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3872253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Software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Engineering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03.12.2019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5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03.12.2019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52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11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47B41-429F-4AC2-8211-055C2ECD5A89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03.12.2019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8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FA4D-77CE-451E-8EE0-4F9DAE478981}" type="datetime1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4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03" r:id="rId5"/>
    <p:sldLayoutId id="2147483704" r:id="rId6"/>
    <p:sldLayoutId id="2147483671" r:id="rId7"/>
    <p:sldLayoutId id="2147483705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c2.com/cgi/wiki?CodeCoverageTool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carthyshow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skent.edu.tr/~zaktas/courses/Bil573/IEEE_Standards/1028_2008.pdf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6">
            <a:extLst>
              <a:ext uri="{FF2B5EF4-FFF2-40B4-BE49-F238E27FC236}">
                <a16:creationId xmlns:a16="http://schemas.microsoft.com/office/drawing/2014/main" id="{3E907CEB-1627-4527-BE8C-8A73F35A072C}"/>
              </a:ext>
            </a:extLst>
          </p:cNvPr>
          <p:cNvSpPr txBox="1">
            <a:spLocks/>
          </p:cNvSpPr>
          <p:nvPr/>
        </p:nvSpPr>
        <p:spPr>
          <a:xfrm>
            <a:off x="1727176" y="68449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Software Engineering</a:t>
            </a:r>
            <a:br>
              <a:rPr lang="de-DE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800" dirty="0">
                <a:solidFill>
                  <a:srgbClr val="F79646">
                    <a:lumMod val="75000"/>
                  </a:srgbClr>
                </a:solidFill>
              </a:rPr>
              <a:t>Testen</a:t>
            </a:r>
            <a:endParaRPr lang="en-US" sz="2800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Authors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lvl="0"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Norbert Siegmund </a:t>
            </a:r>
            <a:endParaRPr lang="de-DE" sz="1200" dirty="0" smtClean="0">
              <a:solidFill>
                <a:srgbClr val="898989"/>
              </a:solidFill>
            </a:endParaRP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Janet 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Siegmund</a:t>
            </a: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Oscar </a:t>
            </a:r>
            <a:r>
              <a:rPr lang="de-DE" sz="1200" dirty="0" err="1" smtClean="0">
                <a:solidFill>
                  <a:srgbClr val="898989"/>
                </a:solidFill>
              </a:rPr>
              <a:t>Nierstrasz</a:t>
            </a:r>
            <a:endParaRPr lang="de-DE" sz="1200" dirty="0" smtClean="0">
              <a:solidFill>
                <a:srgbClr val="898989"/>
              </a:solidFill>
            </a:endParaRP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Sven </a:t>
            </a:r>
            <a:r>
              <a:rPr lang="de-DE" sz="1200" dirty="0">
                <a:solidFill>
                  <a:srgbClr val="898989"/>
                </a:solidFill>
              </a:rPr>
              <a:t>Apel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14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Microsoft Office EULA…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6613" y="1603970"/>
            <a:ext cx="81153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GPL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8349" y="1725614"/>
            <a:ext cx="76104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/>
              <a:t>Mittl</a:t>
            </a:r>
            <a:r>
              <a:rPr lang="de-DE" dirty="0"/>
              <a:t>. Anzahl von Fehlern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de-DE" sz="2000" dirty="0"/>
              <a:t>Industrie:</a:t>
            </a:r>
          </a:p>
          <a:p>
            <a:pPr lvl="1" eaLnBrk="1" hangingPunct="1"/>
            <a:r>
              <a:rPr lang="de-DE" sz="2000" dirty="0"/>
              <a:t>30-85 Fehler per 1000 LOC;</a:t>
            </a:r>
          </a:p>
          <a:p>
            <a:pPr lvl="1" eaLnBrk="1" hangingPunct="1"/>
            <a:r>
              <a:rPr lang="de-DE" sz="2000" dirty="0"/>
              <a:t>0,5-3 Fehler per 1000 LOC werden nicht erkannt vor Auslieferung.</a:t>
            </a:r>
          </a:p>
          <a:p>
            <a:pPr lvl="1" eaLnBrk="1" hangingPunct="1"/>
            <a:r>
              <a:rPr lang="de-DE" sz="2000" dirty="0"/>
              <a:t>1% der Software-Fehler rufen 50% der </a:t>
            </a:r>
            <a:r>
              <a:rPr lang="de-DE" sz="2000" dirty="0" err="1"/>
              <a:t>Crashes</a:t>
            </a:r>
            <a:r>
              <a:rPr lang="de-DE" sz="2000" dirty="0"/>
              <a:t> hervor</a:t>
            </a:r>
          </a:p>
          <a:p>
            <a:pPr eaLnBrk="1" hangingPunct="1"/>
            <a:r>
              <a:rPr lang="de-DE" sz="2000" dirty="0"/>
              <a:t>Snapshot von </a:t>
            </a:r>
            <a:r>
              <a:rPr lang="de-DE" sz="2000" dirty="0" err="1"/>
              <a:t>Mozilla’s</a:t>
            </a:r>
            <a:r>
              <a:rPr lang="de-DE" sz="2000" dirty="0"/>
              <a:t> </a:t>
            </a:r>
            <a:r>
              <a:rPr lang="de-DE" sz="2000" dirty="0" err="1"/>
              <a:t>Bugzilla</a:t>
            </a:r>
            <a:r>
              <a:rPr lang="de-DE" sz="2000" dirty="0"/>
              <a:t> Bug Datenbank</a:t>
            </a:r>
          </a:p>
          <a:p>
            <a:pPr lvl="1" eaLnBrk="1" hangingPunct="1"/>
            <a:r>
              <a:rPr lang="de-DE" sz="2000" dirty="0"/>
              <a:t>Gesamte Historie von Mozilla; alle Produkte und Versionen</a:t>
            </a:r>
          </a:p>
          <a:p>
            <a:pPr lvl="1" eaLnBrk="1" hangingPunct="1"/>
            <a:r>
              <a:rPr lang="de-DE" sz="2000" dirty="0"/>
              <a:t>60.866 offene Bug </a:t>
            </a:r>
            <a:r>
              <a:rPr lang="de-DE" sz="2000" dirty="0" err="1"/>
              <a:t>reports</a:t>
            </a:r>
            <a:endParaRPr lang="de-DE" sz="2000" dirty="0"/>
          </a:p>
          <a:p>
            <a:pPr lvl="1" eaLnBrk="1" hangingPunct="1"/>
            <a:r>
              <a:rPr lang="de-DE" sz="2000" dirty="0"/>
              <a:t>109.756 zusätzliche </a:t>
            </a:r>
            <a:r>
              <a:rPr lang="de-DE" sz="2000" dirty="0" err="1"/>
              <a:t>reports</a:t>
            </a:r>
            <a:r>
              <a:rPr lang="de-DE" sz="2000" dirty="0"/>
              <a:t> markiert als Duplikate</a:t>
            </a:r>
          </a:p>
          <a:p>
            <a:pPr eaLnBrk="1" hangingPunct="1"/>
            <a:r>
              <a:rPr lang="de-DE" sz="2000" dirty="0"/>
              <a:t>Snapshot von </a:t>
            </a:r>
            <a:r>
              <a:rPr lang="de-DE" sz="2000" dirty="0" err="1"/>
              <a:t>Mozilla’s</a:t>
            </a:r>
            <a:r>
              <a:rPr lang="de-DE" sz="2000" dirty="0"/>
              <a:t> </a:t>
            </a:r>
            <a:r>
              <a:rPr lang="de-DE" sz="2000" dirty="0" err="1"/>
              <a:t>Talkback</a:t>
            </a:r>
            <a:r>
              <a:rPr lang="de-DE" sz="2000" dirty="0"/>
              <a:t> Crash Reporter</a:t>
            </a:r>
          </a:p>
          <a:p>
            <a:pPr lvl="1" eaLnBrk="1" hangingPunct="1"/>
            <a:r>
              <a:rPr lang="de-DE" sz="2000" dirty="0"/>
              <a:t>Firefox 2.0.0.4 der letzten 10 Jahre</a:t>
            </a:r>
          </a:p>
          <a:p>
            <a:pPr lvl="1" eaLnBrk="1" hangingPunct="1"/>
            <a:r>
              <a:rPr lang="de-DE" sz="2000" dirty="0"/>
              <a:t>101.812 eindeutige Nutzer</a:t>
            </a:r>
          </a:p>
          <a:p>
            <a:pPr lvl="1" eaLnBrk="1" hangingPunct="1"/>
            <a:r>
              <a:rPr lang="de-DE" sz="2000" dirty="0"/>
              <a:t>183.066 Crash </a:t>
            </a:r>
            <a:r>
              <a:rPr lang="de-DE" sz="2000" dirty="0" err="1"/>
              <a:t>reports</a:t>
            </a:r>
            <a:endParaRPr lang="de-DE" sz="2000" dirty="0"/>
          </a:p>
          <a:p>
            <a:pPr lvl="1" eaLnBrk="1" hangingPunct="1"/>
            <a:r>
              <a:rPr lang="de-DE" sz="2000" dirty="0"/>
              <a:t>6.736.697 Stunden von user-</a:t>
            </a:r>
            <a:r>
              <a:rPr lang="de-DE" sz="2000" dirty="0" err="1"/>
              <a:t>driven</a:t>
            </a:r>
            <a:r>
              <a:rPr lang="de-DE" sz="2000" dirty="0"/>
              <a:t> “</a:t>
            </a:r>
            <a:r>
              <a:rPr lang="de-DE" sz="2000" dirty="0" err="1"/>
              <a:t>testing</a:t>
            </a:r>
            <a:r>
              <a:rPr lang="de-DE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841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Arten von Fehlern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8473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927654"/>
              </p:ext>
            </p:extLst>
          </p:nvPr>
        </p:nvGraphicFramePr>
        <p:xfrm>
          <a:off x="1847850" y="1957388"/>
          <a:ext cx="8451850" cy="4249738"/>
        </p:xfrm>
        <a:graphic>
          <a:graphicData uri="http://schemas.openxmlformats.org/drawingml/2006/table">
            <a:tbl>
              <a:tblPr/>
              <a:tblGrid>
                <a:gridCol w="298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1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Fehlerklasse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1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Beschreibung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Transient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Tritt nur bei </a:t>
                      </a:r>
                      <a:r>
                        <a:rPr kumimoji="0" lang="de-DE" sz="24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bestimmten Eingaben </a:t>
                      </a: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auf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Permanent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Tritt bei </a:t>
                      </a:r>
                      <a:r>
                        <a:rPr kumimoji="0" lang="de-DE" sz="24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allen Eingaben </a:t>
                      </a: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auf</a:t>
                      </a:r>
                      <a:endParaRPr kumimoji="0" lang="de-DE" sz="2400" b="0" i="1" u="none" strike="noStrike" cap="none" normalizeH="0" baseline="0" noProof="0" dirty="0">
                        <a:ln>
                          <a:noFill/>
                        </a:ln>
                        <a:solidFill>
                          <a:srgbClr val="7F0101"/>
                        </a:solidFill>
                        <a:effectLst/>
                        <a:latin typeface="Arial" charset="0"/>
                        <a:ea typeface="ヒラギノ角ゴ Pro W3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1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Recoverable</a:t>
                      </a:r>
                      <a:endParaRPr kumimoji="0" lang="de-DE" sz="2400" b="0" i="1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System erholt sich </a:t>
                      </a:r>
                      <a:r>
                        <a:rPr kumimoji="0" lang="de-DE" sz="24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ohne Intervention eines Nutzers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5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1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Unrecoverable</a:t>
                      </a:r>
                      <a:endParaRPr kumimoji="0" lang="de-DE" sz="2400" b="0" i="1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Nutzerintervention</a:t>
                      </a: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 </a:t>
                      </a: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ist </a:t>
                      </a:r>
                      <a:r>
                        <a:rPr kumimoji="0" lang="de-DE" sz="24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benötigt</a:t>
                      </a: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 zur Wiederherstellung des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Non-</a:t>
                      </a:r>
                      <a:r>
                        <a:rPr kumimoji="0" lang="de-DE" sz="2400" b="0" i="1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corrupting</a:t>
                      </a:r>
                      <a:endParaRPr kumimoji="0" lang="de-DE" sz="2400" b="0" i="1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Fehler korrumpiert </a:t>
                      </a:r>
                      <a:r>
                        <a:rPr kumimoji="0" lang="de-DE" sz="24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nicht</a:t>
                      </a: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 </a:t>
                      </a: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die Daten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1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Corrupting</a:t>
                      </a:r>
                      <a:endParaRPr kumimoji="0" lang="de-DE" sz="2400" b="0" i="1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Fehler </a:t>
                      </a:r>
                      <a:r>
                        <a:rPr kumimoji="0" lang="de-DE" sz="24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korrumpiert</a:t>
                      </a: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 </a:t>
                      </a: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die Daten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794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Fehlervermeidung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533400" indent="-533400">
              <a:lnSpc>
                <a:spcPct val="90000"/>
              </a:lnSpc>
              <a:buNone/>
            </a:pPr>
            <a:r>
              <a:rPr lang="de-DE" b="1" i="1" dirty="0">
                <a:solidFill>
                  <a:srgbClr val="7F0101"/>
                </a:solidFill>
              </a:rPr>
              <a:t>Fehlervermeidung ist abhängig von: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de-DE" dirty="0"/>
              <a:t>Einer genauen </a:t>
            </a:r>
            <a:r>
              <a:rPr lang="de-DE" i="1" dirty="0">
                <a:solidFill>
                  <a:srgbClr val="7F0101"/>
                </a:solidFill>
              </a:rPr>
              <a:t>Systemspezifikation</a:t>
            </a:r>
            <a:r>
              <a:rPr lang="de-DE" dirty="0"/>
              <a:t> (besser formal)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de-DE" dirty="0"/>
              <a:t>Software Design basierend auf </a:t>
            </a:r>
            <a:r>
              <a:rPr lang="de-DE" i="1" dirty="0" err="1">
                <a:solidFill>
                  <a:srgbClr val="7F0101"/>
                </a:solidFill>
              </a:rPr>
              <a:t>information</a:t>
            </a:r>
            <a:r>
              <a:rPr lang="de-DE" i="1" dirty="0">
                <a:solidFill>
                  <a:srgbClr val="7F0101"/>
                </a:solidFill>
              </a:rPr>
              <a:t> </a:t>
            </a:r>
            <a:r>
              <a:rPr lang="de-DE" i="1" dirty="0" err="1">
                <a:solidFill>
                  <a:srgbClr val="7F0101"/>
                </a:solidFill>
              </a:rPr>
              <a:t>hiding</a:t>
            </a:r>
            <a:r>
              <a:rPr lang="de-DE" i="1" dirty="0">
                <a:solidFill>
                  <a:srgbClr val="7F0101"/>
                </a:solidFill>
              </a:rPr>
              <a:t> </a:t>
            </a:r>
            <a:r>
              <a:rPr lang="de-DE" i="1" dirty="0" err="1">
                <a:solidFill>
                  <a:srgbClr val="7F0101"/>
                </a:solidFill>
              </a:rPr>
              <a:t>and</a:t>
            </a:r>
            <a:r>
              <a:rPr lang="de-DE" i="1" dirty="0">
                <a:solidFill>
                  <a:srgbClr val="7F0101"/>
                </a:solidFill>
              </a:rPr>
              <a:t> </a:t>
            </a:r>
            <a:r>
              <a:rPr lang="de-DE" i="1" dirty="0" err="1">
                <a:solidFill>
                  <a:srgbClr val="7F0101"/>
                </a:solidFill>
              </a:rPr>
              <a:t>encapsulation</a:t>
            </a:r>
            <a:endParaRPr lang="de-DE" i="1" dirty="0">
              <a:solidFill>
                <a:srgbClr val="7F0101"/>
              </a:solidFill>
            </a:endParaRP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de-DE" dirty="0"/>
              <a:t>Extensive </a:t>
            </a:r>
            <a:r>
              <a:rPr lang="de-DE" i="1" dirty="0">
                <a:solidFill>
                  <a:srgbClr val="7F0101"/>
                </a:solidFill>
              </a:rPr>
              <a:t>Validierungsreviews</a:t>
            </a:r>
            <a:r>
              <a:rPr lang="de-DE" dirty="0"/>
              <a:t> während des Entwicklungsprozesses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de-DE" dirty="0"/>
              <a:t>Eine organisatorische </a:t>
            </a:r>
            <a:r>
              <a:rPr lang="de-DE" i="1" dirty="0">
                <a:solidFill>
                  <a:srgbClr val="7F0101"/>
                </a:solidFill>
              </a:rPr>
              <a:t>Philosophie von Qualität</a:t>
            </a:r>
            <a:r>
              <a:rPr lang="de-DE" dirty="0"/>
              <a:t>, welche den Softwareprozess prägt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de-DE" dirty="0"/>
              <a:t>Geplante Phasen von </a:t>
            </a:r>
            <a:r>
              <a:rPr lang="de-DE" i="1" dirty="0">
                <a:solidFill>
                  <a:srgbClr val="7F0101"/>
                </a:solidFill>
              </a:rPr>
              <a:t>System Testen und Verifikation, </a:t>
            </a:r>
            <a:r>
              <a:rPr lang="de-DE" dirty="0"/>
              <a:t>um Fehler zu entdecken und die Zuverlässigkeit zu ermitteln</a:t>
            </a:r>
          </a:p>
        </p:txBody>
      </p:sp>
    </p:spTree>
    <p:extLst>
      <p:ext uri="{BB962C8B-B14F-4D97-AF65-F5344CB8AC3E}">
        <p14:creationId xmlns:p14="http://schemas.microsoft.com/office/powerpoint/2010/main" val="2865764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Häufige </a:t>
            </a:r>
            <a:r>
              <a:rPr lang="de-DE" dirty="0" smtClean="0"/>
              <a:t>Software-Fehler I</a:t>
            </a:r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000" i="1" dirty="0">
                <a:solidFill>
                  <a:srgbClr val="7F0101"/>
                </a:solidFill>
              </a:rPr>
              <a:t>Verschiedene Features von Programmiersprachen und Systemen sind häufige Quellen von Fehlern:</a:t>
            </a:r>
          </a:p>
          <a:p>
            <a:pPr>
              <a:lnSpc>
                <a:spcPct val="90000"/>
              </a:lnSpc>
              <a:buNone/>
            </a:pPr>
            <a:endParaRPr lang="de-DE" sz="1800" i="1" dirty="0">
              <a:solidFill>
                <a:srgbClr val="7F0101"/>
              </a:solidFill>
            </a:endParaRPr>
          </a:p>
          <a:p>
            <a:pPr>
              <a:lnSpc>
                <a:spcPct val="90000"/>
              </a:lnSpc>
            </a:pPr>
            <a:r>
              <a:rPr lang="de-DE" sz="1800" b="1" i="1" dirty="0"/>
              <a:t>Goto Statements</a:t>
            </a:r>
            <a:r>
              <a:rPr lang="de-DE" sz="1800" dirty="0"/>
              <a:t> und </a:t>
            </a:r>
            <a:r>
              <a:rPr lang="de-DE" sz="1800" dirty="0" smtClean="0"/>
              <a:t>andere </a:t>
            </a:r>
            <a:r>
              <a:rPr lang="de-DE" sz="1800" dirty="0"/>
              <a:t>unstrukturierte </a:t>
            </a:r>
            <a:r>
              <a:rPr lang="de-DE" sz="1800" dirty="0" err="1"/>
              <a:t>Programmierkonstrukte</a:t>
            </a:r>
            <a:r>
              <a:rPr lang="de-DE" sz="1800" dirty="0"/>
              <a:t> machen Programme </a:t>
            </a:r>
            <a:r>
              <a:rPr lang="de-DE" sz="1800" i="1" dirty="0">
                <a:solidFill>
                  <a:srgbClr val="7F0101"/>
                </a:solidFill>
              </a:rPr>
              <a:t>schwer zu verstehen und zu modifizieren</a:t>
            </a:r>
            <a:r>
              <a:rPr lang="de-DE" sz="1800" dirty="0"/>
              <a:t>.</a:t>
            </a:r>
          </a:p>
          <a:p>
            <a:pPr lvl="1">
              <a:lnSpc>
                <a:spcPct val="90000"/>
              </a:lnSpc>
            </a:pPr>
            <a:r>
              <a:rPr lang="de-DE" sz="1800" dirty="0"/>
              <a:t>Verwendet nur strukturierte </a:t>
            </a:r>
            <a:r>
              <a:rPr lang="de-DE" sz="1800" dirty="0" err="1"/>
              <a:t>Programmierkonstrukte</a:t>
            </a:r>
            <a:endParaRPr lang="de-DE" sz="1800" b="1" i="1" dirty="0"/>
          </a:p>
          <a:p>
            <a:pPr>
              <a:lnSpc>
                <a:spcPct val="90000"/>
              </a:lnSpc>
            </a:pPr>
            <a:r>
              <a:rPr lang="de-DE" sz="1800" b="1" i="1" dirty="0" smtClean="0"/>
              <a:t>Zeiger</a:t>
            </a:r>
            <a:r>
              <a:rPr lang="de-DE" sz="1800" dirty="0" smtClean="0"/>
              <a:t> </a:t>
            </a:r>
            <a:r>
              <a:rPr lang="de-DE" sz="1800" dirty="0"/>
              <a:t>sind gefährlich, durch </a:t>
            </a:r>
            <a:r>
              <a:rPr lang="de-DE" sz="1800" i="1" dirty="0" smtClean="0">
                <a:solidFill>
                  <a:srgbClr val="7F0101"/>
                </a:solidFill>
              </a:rPr>
              <a:t>Aliasing </a:t>
            </a:r>
            <a:r>
              <a:rPr lang="de-DE" sz="1800" dirty="0"/>
              <a:t>und dem Risiko den </a:t>
            </a:r>
            <a:r>
              <a:rPr lang="de-DE" sz="1800" i="1" dirty="0">
                <a:solidFill>
                  <a:srgbClr val="7F0101"/>
                </a:solidFill>
              </a:rPr>
              <a:t>Speicher zu korrumpieren</a:t>
            </a:r>
          </a:p>
          <a:p>
            <a:r>
              <a:rPr lang="de-DE" sz="1800" b="1" i="1" dirty="0"/>
              <a:t>Parallelisierung</a:t>
            </a:r>
            <a:r>
              <a:rPr lang="de-DE" sz="1800" dirty="0"/>
              <a:t> ist gefährlich, da </a:t>
            </a:r>
            <a:r>
              <a:rPr lang="de-DE" sz="1800" i="1" dirty="0">
                <a:solidFill>
                  <a:srgbClr val="7F0101"/>
                </a:solidFill>
              </a:rPr>
              <a:t>zeitliche Unterschiede</a:t>
            </a:r>
            <a:r>
              <a:rPr lang="de-DE" sz="1800" dirty="0"/>
              <a:t> einen Einfluss auf das Programmverhalten haben können, die </a:t>
            </a:r>
            <a:r>
              <a:rPr lang="de-DE" sz="1800" i="1" dirty="0">
                <a:solidFill>
                  <a:srgbClr val="7F0101"/>
                </a:solidFill>
              </a:rPr>
              <a:t>schwer vorhersagbar </a:t>
            </a:r>
            <a:r>
              <a:rPr lang="de-DE" sz="1800" dirty="0"/>
              <a:t>sind.</a:t>
            </a:r>
          </a:p>
          <a:p>
            <a:pPr lvl="1"/>
            <a:r>
              <a:rPr lang="de-DE" sz="1800" dirty="0"/>
              <a:t>Minimiere </a:t>
            </a:r>
            <a:r>
              <a:rPr lang="de-DE" sz="1800" dirty="0" smtClean="0"/>
              <a:t>Abhängigkeiten zwischen Prozessen</a:t>
            </a:r>
            <a:endParaRPr lang="de-DE" sz="1800" b="1" i="1" dirty="0"/>
          </a:p>
          <a:p>
            <a:r>
              <a:rPr lang="de-DE" sz="1800" b="1" i="1" dirty="0" smtClean="0"/>
              <a:t>Interrupts</a:t>
            </a:r>
            <a:r>
              <a:rPr lang="de-DE" sz="1800" dirty="0" smtClean="0"/>
              <a:t> </a:t>
            </a:r>
            <a:r>
              <a:rPr lang="de-DE" sz="1800" dirty="0"/>
              <a:t>erzwingen den Transfer der Kontrolle </a:t>
            </a:r>
            <a:r>
              <a:rPr lang="de-DE" sz="1800" i="1" dirty="0">
                <a:solidFill>
                  <a:srgbClr val="7F0101"/>
                </a:solidFill>
              </a:rPr>
              <a:t>unabhängig vom derzeitigen Kontext</a:t>
            </a:r>
            <a:r>
              <a:rPr lang="de-DE" sz="1800" dirty="0"/>
              <a:t> und können daher zum Abbruch / Unterbrechung kritischer Operationen führen.</a:t>
            </a:r>
          </a:p>
          <a:p>
            <a:pPr lvl="1"/>
            <a:r>
              <a:rPr lang="de-DE" sz="1800" dirty="0"/>
              <a:t>Minimiere die Verwendung von Interrupts; bevorzuge </a:t>
            </a:r>
            <a:r>
              <a:rPr lang="de-DE" sz="1800" dirty="0" err="1"/>
              <a:t>Exceptions</a:t>
            </a:r>
            <a:endParaRPr lang="de-DE" sz="1800" dirty="0"/>
          </a:p>
          <a:p>
            <a:pPr>
              <a:lnSpc>
                <a:spcPct val="90000"/>
              </a:lnSpc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34095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Häufige Software-Fehler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1800" b="1" i="1" dirty="0"/>
              <a:t>Gleitkommazahlen</a:t>
            </a:r>
            <a:r>
              <a:rPr lang="de-DE" sz="1800" dirty="0"/>
              <a:t> sind </a:t>
            </a:r>
            <a:r>
              <a:rPr lang="de-DE" sz="1800" i="1" dirty="0">
                <a:solidFill>
                  <a:srgbClr val="7F0101"/>
                </a:solidFill>
              </a:rPr>
              <a:t>inhärent ungenau</a:t>
            </a:r>
            <a:r>
              <a:rPr lang="de-DE" sz="1800" dirty="0"/>
              <a:t> und können zu fälschlichen Vergleichen führen.</a:t>
            </a:r>
          </a:p>
          <a:p>
            <a:pPr lvl="1">
              <a:lnSpc>
                <a:spcPct val="90000"/>
              </a:lnSpc>
            </a:pPr>
            <a:r>
              <a:rPr lang="de-DE" sz="1800" dirty="0"/>
              <a:t>Ganzzahlen sind sicherer für exakte Vergleiche</a:t>
            </a:r>
            <a:endParaRPr lang="de-DE" sz="1800" b="1" i="1" dirty="0"/>
          </a:p>
          <a:p>
            <a:endParaRPr lang="de-DE" sz="1800" b="1" i="1" dirty="0" smtClean="0"/>
          </a:p>
          <a:p>
            <a:endParaRPr lang="de-DE" sz="1800" b="1" i="1" dirty="0" smtClean="0"/>
          </a:p>
          <a:p>
            <a:endParaRPr lang="de-DE" sz="1800" b="1" i="1" dirty="0" smtClean="0"/>
          </a:p>
          <a:p>
            <a:r>
              <a:rPr lang="de-DE" sz="1800" b="1" i="1" dirty="0" smtClean="0"/>
              <a:t>Rekursion</a:t>
            </a:r>
            <a:r>
              <a:rPr lang="de-DE" sz="1800" dirty="0" smtClean="0"/>
              <a:t> </a:t>
            </a:r>
            <a:r>
              <a:rPr lang="de-DE" sz="1800" dirty="0"/>
              <a:t>kann zu </a:t>
            </a:r>
            <a:r>
              <a:rPr lang="de-DE" sz="1800" i="1" dirty="0">
                <a:solidFill>
                  <a:srgbClr val="7F0101"/>
                </a:solidFill>
              </a:rPr>
              <a:t>verworrener Logik</a:t>
            </a:r>
            <a:r>
              <a:rPr lang="de-DE" sz="1800" dirty="0"/>
              <a:t> führen und den Stack-Speicher überladen.</a:t>
            </a:r>
          </a:p>
          <a:p>
            <a:pPr lvl="1"/>
            <a:r>
              <a:rPr lang="de-DE" sz="1800" dirty="0"/>
              <a:t>Verwende Rekursion in einer disziplinierten und kontrollierten Weise</a:t>
            </a:r>
            <a:endParaRPr lang="de-DE" sz="1800" b="1" i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070D69-EACF-4E70-B247-CBE98D8EBB17}" type="slidenum">
              <a:rPr lang="de-DE"/>
              <a:pPr>
                <a:defRPr/>
              </a:pPr>
              <a:t>16</a:t>
            </a:fld>
            <a:endParaRPr lang="de-DE"/>
          </a:p>
        </p:txBody>
      </p:sp>
      <p:pic>
        <p:nvPicPr>
          <p:cNvPr id="76803" name="Picture 2" descr="recursion-iteration-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297" y="5418633"/>
            <a:ext cx="36861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4" name="Rechteck 4"/>
          <p:cNvSpPr>
            <a:spLocks noChangeArrowheads="1"/>
          </p:cNvSpPr>
          <p:nvPr/>
        </p:nvSpPr>
        <p:spPr bwMode="auto">
          <a:xfrm>
            <a:off x="1847850" y="4495055"/>
            <a:ext cx="4572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fibRec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r>
              <a:rPr lang="de-DE" sz="1400" i="1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stepsRec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++;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(n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== 0)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0;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 == 1)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1;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fibRec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(n-1) +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fibRec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(n-2);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6805" name="Rechteck 6"/>
          <p:cNvSpPr>
            <a:spLocks noChangeArrowheads="1"/>
          </p:cNvSpPr>
          <p:nvPr/>
        </p:nvSpPr>
        <p:spPr bwMode="auto">
          <a:xfrm>
            <a:off x="6240463" y="4480767"/>
            <a:ext cx="4572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fibIt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n)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x = 0, y = 1, z = 1;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i = 0; i &lt; n; i++)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stepsIt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++;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x = y;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y = z;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z = x + y;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x;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063750" y="6539284"/>
            <a:ext cx="30125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fibRec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(10)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needs</a:t>
            </a:r>
            <a:r>
              <a:rPr lang="de-DE" dirty="0" smtClean="0">
                <a:latin typeface="Calibri" pitchFamily="34" charset="0"/>
              </a:rPr>
              <a:t> 177 </a:t>
            </a:r>
            <a:r>
              <a:rPr lang="de-DE" dirty="0" err="1" smtClean="0">
                <a:latin typeface="Calibri" pitchFamily="34" charset="0"/>
              </a:rPr>
              <a:t>steps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6527800" y="6531348"/>
            <a:ext cx="2768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fibIt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(10)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needs</a:t>
            </a:r>
            <a:r>
              <a:rPr lang="de-DE" dirty="0" smtClean="0">
                <a:latin typeface="Calibri" pitchFamily="34" charset="0"/>
              </a:rPr>
              <a:t> 10 </a:t>
            </a:r>
            <a:r>
              <a:rPr lang="de-DE" dirty="0" err="1" smtClean="0">
                <a:latin typeface="Calibri" pitchFamily="34" charset="0"/>
              </a:rPr>
              <a:t>steps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495600" y="265007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loop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d = 0.0;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(d != 1.0)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d += 0.1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;}}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1058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5" grpId="0"/>
      <p:bldP spid="8" grpId="0"/>
      <p:bldP spid="10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Strategien des Testens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Black-Box-Tests</a:t>
            </a:r>
          </a:p>
          <a:p>
            <a:pPr lvl="1"/>
            <a:r>
              <a:rPr lang="de-DE" dirty="0"/>
              <a:t>Ohne auf den Code zu schauen</a:t>
            </a:r>
          </a:p>
          <a:p>
            <a:pPr lvl="1"/>
            <a:r>
              <a:rPr lang="de-DE" dirty="0"/>
              <a:t>Beziehung zwischen Eingaben und Ausgaben</a:t>
            </a:r>
          </a:p>
          <a:p>
            <a:r>
              <a:rPr lang="de-DE" dirty="0"/>
              <a:t>White-Box-Tests/Glass-Box-Tests</a:t>
            </a:r>
          </a:p>
          <a:p>
            <a:pPr lvl="1"/>
            <a:r>
              <a:rPr lang="de-DE" dirty="0"/>
              <a:t>Code anschauen und systematisch versuchen, Fehler zu erzeugen</a:t>
            </a:r>
          </a:p>
          <a:p>
            <a:pPr lvl="1"/>
            <a:r>
              <a:rPr lang="de-DE" dirty="0"/>
              <a:t>Ausführungspfade untersuchen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43539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Black-Box Testen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8" name="Picture 10" descr="http://autodesk-exchange-apps-v-1-5-staging.s3.amazonaws.com/data/content/files/images/5KKHKSJKRHZP/appstore.exchange.autodesk.com:appblackboxautopublishforautocad00a402624802_windows32and64:en/original_b7248c27-fa85-47be-952a-fd9ac06a059e_BlackBoxC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38" y="3068961"/>
            <a:ext cx="3048273" cy="30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Black-Box Testing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Jede Funktionalität des Systems überprüfen</a:t>
            </a:r>
          </a:p>
          <a:p>
            <a:r>
              <a:rPr lang="de-DE" dirty="0"/>
              <a:t>Alles kann nicht mit vertretbarem Aufwand getestet werden</a:t>
            </a:r>
          </a:p>
          <a:p>
            <a:endParaRPr lang="de-DE" dirty="0"/>
          </a:p>
          <a:p>
            <a:r>
              <a:rPr lang="de-DE" dirty="0"/>
              <a:t>Siehe </a:t>
            </a:r>
            <a:r>
              <a:rPr lang="de-DE" dirty="0" err="1"/>
              <a:t>Dreamliner</a:t>
            </a:r>
            <a:r>
              <a:rPr lang="de-DE" dirty="0"/>
              <a:t> (Ausfall aller Turbinen): </a:t>
            </a:r>
          </a:p>
          <a:p>
            <a:pPr lvl="1"/>
            <a:r>
              <a:rPr lang="de-DE" dirty="0"/>
              <a:t>Entdeckung des Zählerüberlaufs erfordert zeitliche Simulation</a:t>
            </a:r>
          </a:p>
          <a:p>
            <a:pPr lvl="1"/>
            <a:r>
              <a:rPr lang="de-DE" dirty="0"/>
              <a:t>5 Zähler müssen über 180 Tage emuliert werden</a:t>
            </a:r>
          </a:p>
        </p:txBody>
      </p:sp>
      <p:pic>
        <p:nvPicPr>
          <p:cNvPr id="1026" name="Picture 2" descr="http://www.greenerideal.com/wp-content/uploads/2013/07/dreamlin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4489353"/>
            <a:ext cx="2952328" cy="22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Einordnung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295800" y="2780928"/>
            <a:ext cx="3528392" cy="3114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528048" y="2924944"/>
            <a:ext cx="2088232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prstClr val="white"/>
                </a:solidFill>
              </a:rPr>
              <a:t>Requirements</a:t>
            </a:r>
            <a:r>
              <a:rPr lang="de-DE" sz="2000" dirty="0">
                <a:solidFill>
                  <a:prstClr val="white"/>
                </a:solidFill>
              </a:rPr>
              <a:t> Engineering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176120" y="4221088"/>
            <a:ext cx="2088232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Design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015880" y="5229200"/>
            <a:ext cx="2088232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Implementierung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927648" y="4221088"/>
            <a:ext cx="2088232" cy="720080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Testen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575720" y="2924944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Wartung</a:t>
            </a:r>
          </a:p>
        </p:txBody>
      </p:sp>
      <p:cxnSp>
        <p:nvCxnSpPr>
          <p:cNvPr id="3" name="Gerade Verbindung mit Pfeil 2"/>
          <p:cNvCxnSpPr>
            <a:endCxn id="8" idx="0"/>
          </p:cNvCxnSpPr>
          <p:nvPr/>
        </p:nvCxnSpPr>
        <p:spPr>
          <a:xfrm>
            <a:off x="7572164" y="249289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805" y="2132857"/>
            <a:ext cx="7381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886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Daten / Eingaben würden Sie testen z.B. bei Betriebssystemen, Datenbanken, </a:t>
            </a:r>
            <a:r>
              <a:rPr lang="de-DE" dirty="0" err="1"/>
              <a:t>AntiViren</a:t>
            </a:r>
            <a:r>
              <a:rPr lang="de-DE" dirty="0"/>
              <a:t> Software? Warum?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Äquivalenzklassen finden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Zahlen</a:t>
            </a:r>
            <a:endParaRPr lang="en-US" dirty="0"/>
          </a:p>
          <a:p>
            <a:pPr lvl="1"/>
            <a:r>
              <a:rPr lang="en-US" dirty="0" err="1"/>
              <a:t>Beispiel</a:t>
            </a:r>
            <a:r>
              <a:rPr lang="en-US" dirty="0"/>
              <a:t>: System </a:t>
            </a:r>
            <a:r>
              <a:rPr lang="en-US" dirty="0" err="1"/>
              <a:t>fragt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Zahlen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100 und 999</a:t>
            </a:r>
          </a:p>
          <a:p>
            <a:pPr lvl="1"/>
            <a:r>
              <a:rPr lang="en-US" dirty="0" err="1"/>
              <a:t>Dann</a:t>
            </a:r>
            <a:r>
              <a:rPr lang="en-US" dirty="0"/>
              <a:t> teste </a:t>
            </a:r>
            <a:r>
              <a:rPr lang="en-US" dirty="0" err="1"/>
              <a:t>mit</a:t>
            </a:r>
            <a:r>
              <a:rPr lang="en-US" dirty="0"/>
              <a:t>: &lt;100; 100-999; &gt;999</a:t>
            </a:r>
          </a:p>
          <a:p>
            <a:pPr lvl="1"/>
            <a:r>
              <a:rPr lang="en-US" dirty="0"/>
              <a:t>Tests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charakteristische</a:t>
            </a:r>
            <a:r>
              <a:rPr lang="en-US" dirty="0"/>
              <a:t>/</a:t>
            </a:r>
            <a:r>
              <a:rPr lang="en-US" dirty="0" err="1"/>
              <a:t>valide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!</a:t>
            </a:r>
          </a:p>
          <a:p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Buchstaben</a:t>
            </a:r>
            <a:endParaRPr lang="en-US" dirty="0"/>
          </a:p>
          <a:p>
            <a:r>
              <a:rPr lang="en-US" dirty="0" err="1"/>
              <a:t>Kombination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Zahlen</a:t>
            </a:r>
            <a:r>
              <a:rPr lang="en-US" dirty="0"/>
              <a:t> und </a:t>
            </a:r>
            <a:r>
              <a:rPr lang="en-US" dirty="0" err="1"/>
              <a:t>Buchstaben</a:t>
            </a:r>
            <a:endParaRPr lang="en-US" dirty="0"/>
          </a:p>
          <a:p>
            <a:r>
              <a:rPr lang="en-US" dirty="0" err="1"/>
              <a:t>Sonderzeichen</a:t>
            </a:r>
            <a:r>
              <a:rPr lang="en-US" dirty="0"/>
              <a:t>? </a:t>
            </a:r>
            <a:r>
              <a:rPr lang="en-US" dirty="0" err="1"/>
              <a:t>Umlaute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Äquivalenzklassen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 smtClean="0"/>
              <a:t>finden</a:t>
            </a:r>
            <a:r>
              <a:rPr lang="en-US" dirty="0" smtClean="0"/>
              <a:t> </a:t>
            </a:r>
            <a:r>
              <a:rPr lang="en-US" dirty="0" err="1"/>
              <a:t>ist</a:t>
            </a:r>
            <a:r>
              <a:rPr lang="en-US" dirty="0"/>
              <a:t> oft </a:t>
            </a:r>
            <a:r>
              <a:rPr lang="en-US" dirty="0" err="1"/>
              <a:t>nicht</a:t>
            </a:r>
            <a:r>
              <a:rPr lang="en-US" dirty="0"/>
              <a:t> trivial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Grenzwerte</a:t>
            </a:r>
            <a:r>
              <a:rPr lang="en-US" dirty="0"/>
              <a:t> </a:t>
            </a:r>
            <a:r>
              <a:rPr lang="en-US" dirty="0" err="1"/>
              <a:t>Analysieren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Eingaben</a:t>
            </a:r>
            <a:r>
              <a:rPr lang="en-US" dirty="0"/>
              <a:t> an </a:t>
            </a:r>
            <a:r>
              <a:rPr lang="en-US" dirty="0" err="1"/>
              <a:t>Grenzen</a:t>
            </a:r>
            <a:r>
              <a:rPr lang="en-US" dirty="0"/>
              <a:t> </a:t>
            </a:r>
            <a:r>
              <a:rPr lang="en-US" dirty="0" err="1"/>
              <a:t>machen</a:t>
            </a:r>
            <a:r>
              <a:rPr lang="en-US" dirty="0"/>
              <a:t> oft </a:t>
            </a:r>
            <a:r>
              <a:rPr lang="en-US" dirty="0" err="1"/>
              <a:t>Probleme</a:t>
            </a:r>
            <a:endParaRPr lang="en-US" dirty="0"/>
          </a:p>
          <a:p>
            <a:r>
              <a:rPr lang="en-US" dirty="0" err="1"/>
              <a:t>Bsp</a:t>
            </a:r>
            <a:r>
              <a:rPr lang="en-US" dirty="0"/>
              <a:t>: </a:t>
            </a:r>
            <a:r>
              <a:rPr lang="en-US" sz="2800" dirty="0" err="1">
                <a:latin typeface="Consolas" pitchFamily="49" charset="0"/>
              </a:rPr>
              <a:t>ArrayIndexOutOfBoundsException</a:t>
            </a:r>
            <a:r>
              <a:rPr lang="en-US" sz="2800" dirty="0">
                <a:latin typeface="Consolas" pitchFamily="49" charset="0"/>
              </a:rPr>
              <a:t>()</a:t>
            </a:r>
          </a:p>
          <a:p>
            <a:endParaRPr lang="en-US" sz="2800" dirty="0">
              <a:latin typeface="Consolas" pitchFamily="49" charset="0"/>
            </a:endParaRPr>
          </a:p>
          <a:p>
            <a:endParaRPr lang="en-US" sz="2800" dirty="0">
              <a:latin typeface="Consolas" pitchFamily="49" charset="0"/>
            </a:endParaRPr>
          </a:p>
          <a:p>
            <a:endParaRPr lang="en-US" sz="2800" dirty="0">
              <a:latin typeface="Consolas" pitchFamily="49" charset="0"/>
            </a:endParaRPr>
          </a:p>
          <a:p>
            <a:endParaRPr lang="en-US" sz="2800" dirty="0">
              <a:latin typeface="Consolas" pitchFamily="49" charset="0"/>
            </a:endParaRPr>
          </a:p>
          <a:p>
            <a:r>
              <a:rPr lang="en-US" sz="2800" dirty="0">
                <a:latin typeface="+mj-lt"/>
              </a:rPr>
              <a:t>Tests </a:t>
            </a:r>
            <a:r>
              <a:rPr lang="en-US" sz="2800" dirty="0" err="1">
                <a:latin typeface="+mj-lt"/>
              </a:rPr>
              <a:t>für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folgende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Werte</a:t>
            </a:r>
            <a:r>
              <a:rPr lang="en-US" sz="2800" dirty="0">
                <a:latin typeface="+mj-lt"/>
              </a:rPr>
              <a:t>:</a:t>
            </a:r>
          </a:p>
          <a:p>
            <a:endParaRPr lang="en-US" sz="2800" dirty="0">
              <a:latin typeface="Consolas" pitchFamily="49" charset="0"/>
            </a:endParaRPr>
          </a:p>
        </p:txBody>
      </p:sp>
      <p:grpSp>
        <p:nvGrpSpPr>
          <p:cNvPr id="30" name="Gruppieren 29"/>
          <p:cNvGrpSpPr/>
          <p:nvPr/>
        </p:nvGrpSpPr>
        <p:grpSpPr>
          <a:xfrm>
            <a:off x="2309786" y="3212976"/>
            <a:ext cx="6929486" cy="1071570"/>
            <a:chOff x="785786" y="3714752"/>
            <a:chExt cx="6929486" cy="1071570"/>
          </a:xfrm>
        </p:grpSpPr>
        <p:cxnSp>
          <p:nvCxnSpPr>
            <p:cNvPr id="6" name="Gerade Verbindung 5"/>
            <p:cNvCxnSpPr/>
            <p:nvPr/>
          </p:nvCxnSpPr>
          <p:spPr>
            <a:xfrm>
              <a:off x="1000100" y="3857628"/>
              <a:ext cx="285752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hteck 6"/>
            <p:cNvSpPr/>
            <p:nvPr/>
          </p:nvSpPr>
          <p:spPr>
            <a:xfrm>
              <a:off x="4429124" y="4143380"/>
              <a:ext cx="1214446" cy="64294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Boundary below Max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5429256" y="4143380"/>
              <a:ext cx="1214446" cy="64294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Max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6500826" y="4143380"/>
              <a:ext cx="1214446" cy="64294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Boundary above Max</a:t>
              </a:r>
            </a:p>
          </p:txBody>
        </p:sp>
        <p:cxnSp>
          <p:nvCxnSpPr>
            <p:cNvPr id="12" name="Gerade Verbindung 11"/>
            <p:cNvCxnSpPr/>
            <p:nvPr/>
          </p:nvCxnSpPr>
          <p:spPr>
            <a:xfrm rot="5400000" flipH="1" flipV="1">
              <a:off x="4857752" y="3857628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 rot="5400000" flipH="1" flipV="1">
              <a:off x="5858678" y="3856834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 rot="5400000" flipH="1" flipV="1">
              <a:off x="6930248" y="3856834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 16"/>
            <p:cNvSpPr/>
            <p:nvPr/>
          </p:nvSpPr>
          <p:spPr>
            <a:xfrm>
              <a:off x="785786" y="4143380"/>
              <a:ext cx="1214446" cy="64294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Boundary below Min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785918" y="4143380"/>
              <a:ext cx="1214446" cy="64294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Min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2857488" y="4143380"/>
              <a:ext cx="1214446" cy="64294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Boundary above Min</a:t>
              </a:r>
            </a:p>
          </p:txBody>
        </p:sp>
        <p:cxnSp>
          <p:nvCxnSpPr>
            <p:cNvPr id="20" name="Gerade Verbindung 19"/>
            <p:cNvCxnSpPr/>
            <p:nvPr/>
          </p:nvCxnSpPr>
          <p:spPr>
            <a:xfrm rot="5400000" flipH="1" flipV="1">
              <a:off x="1214414" y="3857628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 flipH="1" flipV="1">
              <a:off x="2215340" y="3856834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 rot="5400000" flipH="1" flipV="1">
              <a:off x="3286910" y="3856834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500562" y="3857628"/>
              <a:ext cx="285752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3882672" y="385762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786" y="5793294"/>
            <a:ext cx="5473700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Erfahrung und Heuristik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Bisherige Erfahrungen und Heuristiken nutzen</a:t>
            </a:r>
          </a:p>
          <a:p>
            <a:pPr lvl="1"/>
            <a:r>
              <a:rPr lang="en-US"/>
              <a:t>Sonderzeichen haben schon immer Probleme gemacht -&gt; Sonderzeichen einschließen</a:t>
            </a:r>
          </a:p>
          <a:p>
            <a:pPr lvl="1"/>
            <a:r>
              <a:rPr lang="en-US"/>
              <a:t>Umlaute machen Probleme in anderen Sprachen   -&gt; Umlaute einschließen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Einfache Daten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3,14159265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schwerer</a:t>
            </a:r>
            <a:r>
              <a:rPr lang="en-US" dirty="0"/>
              <a:t> </a:t>
            </a:r>
            <a:r>
              <a:rPr lang="en-US" dirty="0" err="1"/>
              <a:t>manuell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überprüfen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2</a:t>
            </a:r>
          </a:p>
          <a:p>
            <a:r>
              <a:rPr lang="en-US" dirty="0"/>
              <a:t>Z.B., </a:t>
            </a:r>
            <a:r>
              <a:rPr lang="en-US" dirty="0" err="1"/>
              <a:t>wenn</a:t>
            </a:r>
            <a:r>
              <a:rPr lang="en-US" dirty="0"/>
              <a:t> Code </a:t>
            </a: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verdoppeln</a:t>
            </a:r>
            <a:r>
              <a:rPr lang="en-US" dirty="0"/>
              <a:t> </a:t>
            </a:r>
            <a:r>
              <a:rPr lang="en-US" dirty="0" err="1"/>
              <a:t>soll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sollten</a:t>
            </a:r>
            <a:r>
              <a:rPr lang="en-US" dirty="0"/>
              <a:t> </a:t>
            </a:r>
            <a:r>
              <a:rPr lang="en-US" dirty="0" err="1"/>
              <a:t>daher</a:t>
            </a:r>
            <a:r>
              <a:rPr lang="en-US" dirty="0"/>
              <a:t> </a:t>
            </a:r>
            <a:r>
              <a:rPr lang="en-US" dirty="0" err="1"/>
              <a:t>nachvollziehbar</a:t>
            </a:r>
            <a:r>
              <a:rPr lang="en-US" dirty="0"/>
              <a:t> </a:t>
            </a:r>
            <a:r>
              <a:rPr lang="en-US" dirty="0" err="1"/>
              <a:t>ausgewählt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im</a:t>
            </a:r>
            <a:r>
              <a:rPr lang="en-US" dirty="0"/>
              <a:t> Kopf </a:t>
            </a:r>
            <a:r>
              <a:rPr lang="en-US" dirty="0" err="1"/>
              <a:t>ausrechenbar</a:t>
            </a:r>
            <a:r>
              <a:rPr lang="en-US" dirty="0"/>
              <a:t> sein)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Systematisches 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Funktionalitäten aus Anforderungen ableiten und Eingabe- und zugehörige Ausgabedaten bestimmen</a:t>
            </a:r>
          </a:p>
          <a:p>
            <a:r>
              <a:rPr lang="de-DE" dirty="0"/>
              <a:t>Äquivalenzklassen von Eingaben testen</a:t>
            </a:r>
          </a:p>
          <a:p>
            <a:r>
              <a:rPr lang="de-DE" dirty="0"/>
              <a:t>Daten an Intervallgrenzen testen</a:t>
            </a:r>
          </a:p>
          <a:p>
            <a:r>
              <a:rPr lang="de-DE" dirty="0"/>
              <a:t>Inkorrekte Eingaben testen</a:t>
            </a:r>
          </a:p>
          <a:p>
            <a:r>
              <a:rPr lang="de-DE" dirty="0"/>
              <a:t>Jede definierte Fehlermeldung erzeugen</a:t>
            </a:r>
          </a:p>
          <a:p>
            <a:r>
              <a:rPr lang="de-DE" dirty="0"/>
              <a:t>Kombination von Funktionalitäten testen (</a:t>
            </a:r>
            <a:r>
              <a:rPr lang="de-DE" dirty="0" err="1"/>
              <a:t>fett+kursiv+Schriftgröße</a:t>
            </a:r>
            <a:r>
              <a:rPr lang="de-DE" dirty="0"/>
              <a:t>)</a:t>
            </a:r>
          </a:p>
          <a:p>
            <a:r>
              <a:rPr lang="de-DE" dirty="0"/>
              <a:t>Seltene Fälle testen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Wann </a:t>
            </a:r>
            <a:r>
              <a:rPr lang="de-DE" dirty="0"/>
              <a:t>Black-Box </a:t>
            </a:r>
            <a:r>
              <a:rPr lang="de-DE" dirty="0" smtClean="0"/>
              <a:t>Testen?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Geeignet zum Finden von:</a:t>
            </a:r>
          </a:p>
          <a:p>
            <a:pPr lvl="1"/>
            <a:r>
              <a:rPr lang="de-DE" dirty="0"/>
              <a:t>Inkorrekter oder fehlender Funktionalität (aus Spezifikation)</a:t>
            </a:r>
          </a:p>
          <a:p>
            <a:pPr lvl="1"/>
            <a:r>
              <a:rPr lang="de-DE" dirty="0"/>
              <a:t>Schnittstellenfehler</a:t>
            </a:r>
          </a:p>
          <a:p>
            <a:pPr lvl="1"/>
            <a:r>
              <a:rPr lang="de-DE" dirty="0"/>
              <a:t>Fehler in Datenstrukturen oder externen Zugriffen</a:t>
            </a:r>
          </a:p>
          <a:p>
            <a:pPr lvl="1"/>
            <a:r>
              <a:rPr lang="de-DE" dirty="0"/>
              <a:t>Problemen von nicht-funktionalen Eigenschaften</a:t>
            </a:r>
          </a:p>
          <a:p>
            <a:pPr lvl="1"/>
            <a:r>
              <a:rPr lang="de-DE" dirty="0"/>
              <a:t>Fehlern beim Ablauf von Prozessen</a:t>
            </a:r>
          </a:p>
          <a:p>
            <a:r>
              <a:rPr lang="de-DE" dirty="0"/>
              <a:t>Grenzen:</a:t>
            </a:r>
          </a:p>
          <a:p>
            <a:pPr lvl="1"/>
            <a:r>
              <a:rPr lang="de-DE" dirty="0"/>
              <a:t>Spezifikation ist meist abstrakt und spiegelt nicht Implementierung wieder</a:t>
            </a:r>
          </a:p>
          <a:p>
            <a:pPr lvl="1"/>
            <a:r>
              <a:rPr lang="de-DE" dirty="0"/>
              <a:t>Ein externer Zustand kann mehreren internen Zuständen entsprechen (wie Testen?)</a:t>
            </a:r>
          </a:p>
          <a:p>
            <a:pPr lvl="1"/>
            <a:r>
              <a:rPr lang="de-DE" dirty="0"/>
              <a:t>Nicht alle Element einer Äquivalenzklasse werden auch im Code gleich behandelt (fehlende Äquivalenzklassen)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47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Können Sie weitere Gründe benennen warum Black-Box Tests allein unzureichend sind?</a:t>
            </a:r>
          </a:p>
          <a:p>
            <a:pPr marL="0" indent="0" algn="ctr">
              <a:buNone/>
            </a:pPr>
            <a:endParaRPr lang="de-DE" dirty="0"/>
          </a:p>
          <a:p>
            <a:r>
              <a:rPr lang="de-DE" dirty="0"/>
              <a:t>Spezifikationen und Sonderfälle können vergessen / übersehen werden</a:t>
            </a:r>
          </a:p>
          <a:p>
            <a:r>
              <a:rPr lang="de-DE" dirty="0"/>
              <a:t>Fehler, die unabhängig von der Eingabe sind, können evtl. nicht entdeckt werden (z.B. bei parallel laufenden Programmen)</a:t>
            </a:r>
          </a:p>
          <a:p>
            <a:r>
              <a:rPr lang="de-DE" dirty="0"/>
              <a:t>Ausnahmefälle (wie z.B. Hardwareausfall) und deren Fehlerbehandlungen können oft nicht ausreichend getestet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Limitierungen von Black-Box Tests</a:t>
            </a:r>
          </a:p>
        </p:txBody>
      </p:sp>
    </p:spTree>
    <p:extLst>
      <p:ext uri="{BB962C8B-B14F-4D97-AF65-F5344CB8AC3E}">
        <p14:creationId xmlns:p14="http://schemas.microsoft.com/office/powerpoint/2010/main" val="327636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748679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White-Box / Glass-Box Testen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8" name="Picture 10" descr="http://autodesk-exchange-apps-v-1-5-staging.s3.amazonaws.com/data/content/files/images/5KKHKSJKRHZP/appstore.exchange.autodesk.com:appblackboxautopublishforautocad00a402624802_windows32and64:en/original_b7248c27-fa85-47be-952a-fd9ac06a059e_BlackBoxCAD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38" y="3068961"/>
            <a:ext cx="3048273" cy="30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7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White-Box Testing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Idee</a:t>
            </a:r>
            <a:r>
              <a:rPr lang="en-US" dirty="0"/>
              <a:t>: Code </a:t>
            </a:r>
            <a:r>
              <a:rPr lang="de-DE" dirty="0"/>
              <a:t>anschauen</a:t>
            </a:r>
            <a:r>
              <a:rPr lang="en-US" dirty="0"/>
              <a:t> und </a:t>
            </a:r>
            <a:r>
              <a:rPr lang="de-DE" dirty="0"/>
              <a:t>systematisch</a:t>
            </a:r>
            <a:r>
              <a:rPr lang="en-US" dirty="0"/>
              <a:t> </a:t>
            </a:r>
            <a:r>
              <a:rPr lang="de-DE" dirty="0"/>
              <a:t>alle Anweisungen, Bedingungen und Pfade mindestens einmal ausführen</a:t>
            </a:r>
          </a:p>
          <a:p>
            <a:r>
              <a:rPr lang="en-US" dirty="0"/>
              <a:t>Ideal: </a:t>
            </a:r>
            <a:r>
              <a:rPr lang="de-DE" dirty="0"/>
              <a:t>alle Ausführungspfade testen (aber, nicht praktikabel)</a:t>
            </a:r>
          </a:p>
          <a:p>
            <a:endParaRPr lang="de-DE" dirty="0"/>
          </a:p>
          <a:p>
            <a:r>
              <a:rPr lang="de-DE" dirty="0"/>
              <a:t>Stattdessen: Teste z.B. jedes Statement mind. 1 mal</a:t>
            </a:r>
          </a:p>
          <a:p>
            <a:r>
              <a:rPr lang="de-DE" dirty="0"/>
              <a:t>Beispiel: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143672" y="4603563"/>
            <a:ext cx="4237057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(x &gt; 5) {</a:t>
            </a:r>
          </a:p>
          <a:p>
            <a:pPr eaLnBrk="1" hangingPunct="1"/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(‘‘hello’’);</a:t>
            </a:r>
          </a:p>
          <a:p>
            <a:pPr eaLnBrk="1" hangingPunct="1"/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1" hangingPunct="1"/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(‘‘bye’’);</a:t>
            </a:r>
          </a:p>
          <a:p>
            <a:pPr eaLnBrk="1" hangingPunct="1"/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600056" y="5847701"/>
            <a:ext cx="5018087" cy="998537"/>
          </a:xfrm>
          <a:prstGeom prst="foldedCorner">
            <a:avLst>
              <a:gd name="adj" fmla="val 12500"/>
            </a:avLst>
          </a:prstGeom>
          <a:solidFill>
            <a:srgbClr val="FFC9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b="1" i="1" dirty="0">
                <a:solidFill>
                  <a:srgbClr val="AB9DDB"/>
                </a:solidFill>
              </a:rPr>
              <a:t>Es gibt zwei mögliche Pfade durch den Code, </a:t>
            </a:r>
          </a:p>
          <a:p>
            <a:pPr algn="ctr"/>
            <a:r>
              <a:rPr lang="de-DE" b="1" i="1" dirty="0">
                <a:solidFill>
                  <a:srgbClr val="AB9DDB"/>
                </a:solidFill>
              </a:rPr>
              <a:t>x &gt; 5 und x ≤ 5.</a:t>
            </a:r>
          </a:p>
          <a:p>
            <a:pPr algn="ctr"/>
            <a:r>
              <a:rPr lang="de-DE" b="1" i="1" dirty="0">
                <a:solidFill>
                  <a:srgbClr val="AB9DDB"/>
                </a:solidFill>
              </a:rPr>
              <a:t>Ziele darauf ab, jeden auszuführen.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 für die Behebung von Fehlern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841944977"/>
              </p:ext>
            </p:extLst>
          </p:nvPr>
        </p:nvGraphicFramePr>
        <p:xfrm>
          <a:off x="2423592" y="1772817"/>
          <a:ext cx="7215238" cy="423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Herausforderungen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Oft durch Entwickler selbst durchgeführt</a:t>
            </a:r>
          </a:p>
          <a:p>
            <a:r>
              <a:rPr lang="de-DE" dirty="0"/>
              <a:t>Welcher Entwickler geht schon gern davon aus, dass sein Programm Fehler hat</a:t>
            </a:r>
          </a:p>
          <a:p>
            <a:r>
              <a:rPr lang="de-DE" dirty="0"/>
              <a:t>Man testet oft das Verhalten, was man sowieso bereits im Kopf / programmiert hat</a:t>
            </a:r>
          </a:p>
          <a:p>
            <a:pPr lvl="1"/>
            <a:r>
              <a:rPr lang="de-DE" dirty="0"/>
              <a:t>Daher: Andere Personen wichtig zum Testen, um alternative Herangehensweise / Benutzungen / </a:t>
            </a:r>
            <a:r>
              <a:rPr lang="de-DE" dirty="0" err="1"/>
              <a:t>etc</a:t>
            </a:r>
            <a:r>
              <a:rPr lang="de-DE" dirty="0"/>
              <a:t> vom System zu testen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Systematisches 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Wurde jede Funktion mindestens einmal ausgeführt?</a:t>
            </a:r>
          </a:p>
          <a:p>
            <a:r>
              <a:rPr lang="en-US"/>
              <a:t>Wurde jede Anweisung mindestens einmal ausgeführt?</a:t>
            </a:r>
          </a:p>
          <a:p>
            <a:r>
              <a:rPr lang="en-US"/>
              <a:t>Wurde jeder Zweig von if/case-Anweisungen ausgeführt?</a:t>
            </a:r>
          </a:p>
          <a:p>
            <a:r>
              <a:rPr lang="en-US"/>
              <a:t>Wurde überprüft, ob jeder boolsche (Sub-) Ausdruck wahr und falsch werden kann?</a:t>
            </a:r>
          </a:p>
          <a:p>
            <a:r>
              <a:rPr lang="en-US"/>
              <a:t>Ausführungspfade:</a:t>
            </a:r>
          </a:p>
          <a:p>
            <a:pPr lvl="1"/>
            <a:r>
              <a:rPr lang="en-US"/>
              <a:t>Wurde jeder mögliche Pfad ausgeführt?</a:t>
            </a:r>
          </a:p>
          <a:p>
            <a:pPr lvl="1"/>
            <a:r>
              <a:rPr lang="en-US"/>
              <a:t>Problem: Unendlich viele Pfade</a:t>
            </a:r>
          </a:p>
          <a:p>
            <a:pPr lvl="1"/>
            <a:r>
              <a:rPr lang="en-US"/>
              <a:t>Typischerweise Kompromiss: 0-1-viele Ausführungen</a:t>
            </a:r>
          </a:p>
          <a:p>
            <a:r>
              <a:rPr lang="en-US"/>
              <a:t>Datenstrukturen: Jeder mögliche Zustand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Arten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Kontrollflussorientiert</a:t>
            </a:r>
          </a:p>
          <a:p>
            <a:pPr lvl="1"/>
            <a:r>
              <a:rPr lang="de-DE" dirty="0"/>
              <a:t>Anweisungsüberdeckung (C0)</a:t>
            </a:r>
          </a:p>
          <a:p>
            <a:pPr lvl="1"/>
            <a:r>
              <a:rPr lang="de-DE" dirty="0"/>
              <a:t>Kantenüberdeckung (C1)</a:t>
            </a:r>
          </a:p>
          <a:p>
            <a:pPr lvl="1"/>
            <a:r>
              <a:rPr lang="de-DE" dirty="0"/>
              <a:t>Bedingungsüberdeckung (C2, C3)</a:t>
            </a:r>
          </a:p>
          <a:p>
            <a:pPr lvl="1"/>
            <a:r>
              <a:rPr lang="de-DE" dirty="0"/>
              <a:t>Pfadüberdeckung (C4)</a:t>
            </a:r>
          </a:p>
          <a:p>
            <a:r>
              <a:rPr lang="de-DE" dirty="0"/>
              <a:t>Datenflussorientiert</a:t>
            </a:r>
          </a:p>
          <a:p>
            <a:pPr lvl="1"/>
            <a:r>
              <a:rPr lang="de-DE" dirty="0"/>
              <a:t>Nicht behandelt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7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Kontrollflussgraph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 = (V, E) wobei</a:t>
            </a:r>
          </a:p>
          <a:p>
            <a:pPr lvl="1"/>
            <a:r>
              <a:rPr lang="de-DE" dirty="0"/>
              <a:t>V ist eine Menge von Basisblöcken</a:t>
            </a:r>
          </a:p>
          <a:p>
            <a:pPr lvl="1"/>
            <a:r>
              <a:rPr lang="de-DE" dirty="0"/>
              <a:t>E ist eine Menge von gerichteten Kontrollflüssen</a:t>
            </a:r>
          </a:p>
          <a:p>
            <a:endParaRPr lang="de-DE" dirty="0"/>
          </a:p>
          <a:p>
            <a:r>
              <a:rPr lang="de-DE" dirty="0"/>
              <a:t>Beispiel: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063552" y="4797152"/>
            <a:ext cx="2590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1. a = Read(b)</a:t>
            </a:r>
          </a:p>
          <a:p>
            <a:r>
              <a:rPr lang="en-US" dirty="0">
                <a:latin typeface="Consolas" panose="020B0609020204030204" pitchFamily="49" charset="0"/>
              </a:rPr>
              <a:t>2. c = 0</a:t>
            </a:r>
          </a:p>
          <a:p>
            <a:r>
              <a:rPr lang="en-US" dirty="0">
                <a:latin typeface="Consolas" panose="020B0609020204030204" pitchFamily="49" charset="0"/>
              </a:rPr>
              <a:t>3. while (a &gt; 1)</a:t>
            </a:r>
          </a:p>
          <a:p>
            <a:r>
              <a:rPr lang="en-US" dirty="0">
                <a:latin typeface="Consolas" panose="020B0609020204030204" pitchFamily="49" charset="0"/>
              </a:rPr>
              <a:t>4.    If (a^2 &gt; c)</a:t>
            </a:r>
          </a:p>
          <a:p>
            <a:r>
              <a:rPr lang="en-US" dirty="0">
                <a:latin typeface="Consolas" panose="020B0609020204030204" pitchFamily="49" charset="0"/>
              </a:rPr>
              <a:t>5.        c = c + a</a:t>
            </a:r>
          </a:p>
          <a:p>
            <a:r>
              <a:rPr lang="en-US" dirty="0">
                <a:latin typeface="Consolas" panose="020B0609020204030204" pitchFamily="49" charset="0"/>
              </a:rPr>
              <a:t>6.    a = a - 2</a:t>
            </a:r>
          </a:p>
        </p:txBody>
      </p:sp>
      <p:sp>
        <p:nvSpPr>
          <p:cNvPr id="12" name="Rechteck 11"/>
          <p:cNvSpPr/>
          <p:nvPr/>
        </p:nvSpPr>
        <p:spPr>
          <a:xfrm>
            <a:off x="8902824" y="2590805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Verzweigung 12"/>
          <p:cNvSpPr/>
          <p:nvPr/>
        </p:nvSpPr>
        <p:spPr>
          <a:xfrm>
            <a:off x="8902824" y="3449121"/>
            <a:ext cx="1224456" cy="6480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ussdiagramm: Verbinder 14"/>
          <p:cNvSpPr/>
          <p:nvPr/>
        </p:nvSpPr>
        <p:spPr>
          <a:xfrm>
            <a:off x="9190856" y="1590531"/>
            <a:ext cx="648072" cy="64807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ussdiagramm: Verbinder 15"/>
          <p:cNvSpPr/>
          <p:nvPr/>
        </p:nvSpPr>
        <p:spPr>
          <a:xfrm>
            <a:off x="10703024" y="3449121"/>
            <a:ext cx="648072" cy="64807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8904312" y="5445224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ussdiagramm: Verzweigung 17"/>
          <p:cNvSpPr/>
          <p:nvPr/>
        </p:nvSpPr>
        <p:spPr>
          <a:xfrm>
            <a:off x="8902824" y="4457233"/>
            <a:ext cx="1224456" cy="6480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mit Pfeil 19"/>
          <p:cNvCxnSpPr>
            <a:stCxn id="15" idx="4"/>
            <a:endCxn id="12" idx="0"/>
          </p:cNvCxnSpPr>
          <p:nvPr/>
        </p:nvCxnSpPr>
        <p:spPr>
          <a:xfrm>
            <a:off x="9514892" y="2238603"/>
            <a:ext cx="0" cy="352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9514892" y="3094861"/>
            <a:ext cx="0" cy="352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9514892" y="4097193"/>
            <a:ext cx="0" cy="352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10126961" y="3773157"/>
            <a:ext cx="5955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9514892" y="5105305"/>
            <a:ext cx="0" cy="352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7105883" y="4529241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Gerade Verbindung mit Pfeil 29"/>
          <p:cNvCxnSpPr>
            <a:stCxn id="17" idx="1"/>
            <a:endCxn id="29" idx="2"/>
          </p:cNvCxnSpPr>
          <p:nvPr/>
        </p:nvCxnSpPr>
        <p:spPr>
          <a:xfrm flipH="1" flipV="1">
            <a:off x="7717952" y="5033298"/>
            <a:ext cx="1186361" cy="663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8" idx="1"/>
            <a:endCxn id="29" idx="3"/>
          </p:cNvCxnSpPr>
          <p:nvPr/>
        </p:nvCxnSpPr>
        <p:spPr>
          <a:xfrm flipH="1">
            <a:off x="8330020" y="4781269"/>
            <a:ext cx="5728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winkelt 42"/>
          <p:cNvCxnSpPr>
            <a:stCxn id="29" idx="0"/>
          </p:cNvCxnSpPr>
          <p:nvPr/>
        </p:nvCxnSpPr>
        <p:spPr>
          <a:xfrm rot="5400000" flipH="1" flipV="1">
            <a:off x="8056512" y="3070860"/>
            <a:ext cx="1119823" cy="17969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9206640" y="169488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10720642" y="358849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Ende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10051664" y="3373295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8297851" y="436348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9562855" y="405189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9546235" y="501373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9308029" y="26464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9393226" y="3561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9393226" y="4560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9371940" y="5535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7563797" y="4596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7" name="AutoShape 4"/>
          <p:cNvSpPr>
            <a:spLocks noChangeArrowheads="1"/>
          </p:cNvSpPr>
          <p:nvPr/>
        </p:nvSpPr>
        <p:spPr bwMode="auto">
          <a:xfrm>
            <a:off x="5299534" y="6047317"/>
            <a:ext cx="5260963" cy="640645"/>
          </a:xfrm>
          <a:prstGeom prst="foldedCorner">
            <a:avLst>
              <a:gd name="adj" fmla="val 12500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de-DE" sz="1400" i="1" dirty="0">
                <a:solidFill>
                  <a:schemeClr val="bg1"/>
                </a:solidFill>
              </a:rPr>
              <a:t>Graph = Menge aller möglichen Ausführungen eines Programmes.</a:t>
            </a:r>
          </a:p>
          <a:p>
            <a:r>
              <a:rPr lang="de-DE" sz="1400" i="1" dirty="0">
                <a:solidFill>
                  <a:schemeClr val="bg1"/>
                </a:solidFill>
              </a:rPr>
              <a:t>Pfad = Eine konkrete Ausführung eines Programmes.</a:t>
            </a:r>
          </a:p>
        </p:txBody>
      </p:sp>
    </p:spTree>
    <p:extLst>
      <p:ext uri="{BB962C8B-B14F-4D97-AF65-F5344CB8AC3E}">
        <p14:creationId xmlns:p14="http://schemas.microsoft.com/office/powerpoint/2010/main" val="228248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Anweisungsüberdeckungsverfahren (C0- Test)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631504" y="2132856"/>
            <a:ext cx="5692288" cy="4594820"/>
          </a:xfrm>
        </p:spPr>
        <p:txBody>
          <a:bodyPr/>
          <a:lstStyle/>
          <a:p>
            <a:r>
              <a:rPr lang="de-DE" dirty="0"/>
              <a:t>Wähle Testmenge so, dass alle Anweisungen des Testobjektes mind. einmal ausgeführt wurden</a:t>
            </a:r>
          </a:p>
          <a:p>
            <a:endParaRPr lang="de-DE" dirty="0"/>
          </a:p>
          <a:p>
            <a:r>
              <a:rPr lang="de-DE" dirty="0"/>
              <a:t>Probleme:</a:t>
            </a:r>
          </a:p>
          <a:p>
            <a:pPr lvl="1"/>
            <a:r>
              <a:rPr lang="de-DE" dirty="0"/>
              <a:t>Nicht alle Wege müssen geprüft werden</a:t>
            </a:r>
          </a:p>
          <a:p>
            <a:pPr lvl="1"/>
            <a:r>
              <a:rPr lang="de-DE" dirty="0"/>
              <a:t>Schleifen werden unzureichend geprüft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528521" y="3221061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ssdiagramm: Verzweigung 7"/>
          <p:cNvSpPr/>
          <p:nvPr/>
        </p:nvSpPr>
        <p:spPr>
          <a:xfrm>
            <a:off x="8752657" y="2348880"/>
            <a:ext cx="1224456" cy="6480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ussdiagramm: Verbinder 8"/>
          <p:cNvSpPr/>
          <p:nvPr/>
        </p:nvSpPr>
        <p:spPr>
          <a:xfrm>
            <a:off x="9040849" y="1354386"/>
            <a:ext cx="648072" cy="64807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9963724" y="3225850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ussdiagramm: Verzweigung 10"/>
          <p:cNvSpPr/>
          <p:nvPr/>
        </p:nvSpPr>
        <p:spPr>
          <a:xfrm>
            <a:off x="8739268" y="4199942"/>
            <a:ext cx="1224456" cy="6480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7528521" y="5085184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9963724" y="5085184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ussdiagramm: Verbinder 13"/>
          <p:cNvSpPr/>
          <p:nvPr/>
        </p:nvSpPr>
        <p:spPr>
          <a:xfrm>
            <a:off x="9040849" y="6165304"/>
            <a:ext cx="648072" cy="64807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9364885" y="2002458"/>
            <a:ext cx="0" cy="352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8" idx="1"/>
            <a:endCxn id="7" idx="0"/>
          </p:cNvCxnSpPr>
          <p:nvPr/>
        </p:nvCxnSpPr>
        <p:spPr>
          <a:xfrm flipH="1">
            <a:off x="8140589" y="2672917"/>
            <a:ext cx="612068" cy="5481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3"/>
            <a:endCxn id="10" idx="0"/>
          </p:cNvCxnSpPr>
          <p:nvPr/>
        </p:nvCxnSpPr>
        <p:spPr>
          <a:xfrm>
            <a:off x="9977114" y="2672916"/>
            <a:ext cx="598679" cy="552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2"/>
            <a:endCxn id="11" idx="0"/>
          </p:cNvCxnSpPr>
          <p:nvPr/>
        </p:nvCxnSpPr>
        <p:spPr>
          <a:xfrm flipH="1">
            <a:off x="9351496" y="3729906"/>
            <a:ext cx="1224296" cy="470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7" idx="2"/>
            <a:endCxn id="11" idx="0"/>
          </p:cNvCxnSpPr>
          <p:nvPr/>
        </p:nvCxnSpPr>
        <p:spPr>
          <a:xfrm>
            <a:off x="8140590" y="3725118"/>
            <a:ext cx="1210907" cy="474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1" idx="1"/>
            <a:endCxn id="12" idx="0"/>
          </p:cNvCxnSpPr>
          <p:nvPr/>
        </p:nvCxnSpPr>
        <p:spPr>
          <a:xfrm flipH="1">
            <a:off x="8140590" y="4523978"/>
            <a:ext cx="598679" cy="561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1" idx="3"/>
            <a:endCxn id="13" idx="0"/>
          </p:cNvCxnSpPr>
          <p:nvPr/>
        </p:nvCxnSpPr>
        <p:spPr>
          <a:xfrm>
            <a:off x="9963724" y="4523978"/>
            <a:ext cx="612068" cy="561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2" idx="2"/>
            <a:endCxn id="14" idx="0"/>
          </p:cNvCxnSpPr>
          <p:nvPr/>
        </p:nvCxnSpPr>
        <p:spPr>
          <a:xfrm>
            <a:off x="8140589" y="5589240"/>
            <a:ext cx="1224296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13" idx="2"/>
            <a:endCxn id="14" idx="0"/>
          </p:cNvCxnSpPr>
          <p:nvPr/>
        </p:nvCxnSpPr>
        <p:spPr>
          <a:xfrm flipH="1">
            <a:off x="9364886" y="5589240"/>
            <a:ext cx="1210907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9037380" y="2466112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&lt; b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7833454" y="325984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0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10246841" y="327008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b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8824826" y="430795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+ b &lt; 10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10125409" y="515432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a / c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7600690" y="515432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a + 5</a:t>
            </a:r>
          </a:p>
        </p:txBody>
      </p:sp>
      <p:cxnSp>
        <p:nvCxnSpPr>
          <p:cNvPr id="51" name="Gerade Verbindung mit Pfeil 50"/>
          <p:cNvCxnSpPr/>
          <p:nvPr/>
        </p:nvCxnSpPr>
        <p:spPr>
          <a:xfrm>
            <a:off x="9275727" y="2000811"/>
            <a:ext cx="0" cy="35220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H="1">
            <a:off x="8041834" y="2672917"/>
            <a:ext cx="612068" cy="54814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8038896" y="3762381"/>
            <a:ext cx="1210907" cy="47482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H="1">
            <a:off x="8038896" y="4523978"/>
            <a:ext cx="598679" cy="56120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8021325" y="5600694"/>
            <a:ext cx="1224296" cy="57606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7452124" y="1922102"/>
            <a:ext cx="147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Test: a=3, b=5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>
            <a:off x="9457025" y="1997692"/>
            <a:ext cx="0" cy="35220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10069254" y="2658723"/>
            <a:ext cx="598679" cy="55293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H="1">
            <a:off x="9443636" y="3762848"/>
            <a:ext cx="1224296" cy="47003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10055864" y="4509785"/>
            <a:ext cx="612068" cy="56120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9457026" y="5626948"/>
            <a:ext cx="1210907" cy="57606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9660293" y="1945113"/>
            <a:ext cx="15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Test: a=10, b=5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9364885" y="1997692"/>
            <a:ext cx="0" cy="3522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flipH="1">
            <a:off x="8148472" y="2674621"/>
            <a:ext cx="612068" cy="5481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8113877" y="3717033"/>
            <a:ext cx="1210907" cy="474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9948672" y="4509120"/>
            <a:ext cx="612068" cy="5612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10083692" y="5811552"/>
            <a:ext cx="1549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Test: a=5, b=8</a:t>
            </a:r>
          </a:p>
          <a:p>
            <a:r>
              <a:rPr lang="en-US" dirty="0" err="1">
                <a:solidFill>
                  <a:srgbClr val="FF0000"/>
                </a:solidFill>
              </a:rPr>
              <a:t>würde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Fehler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finden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9794096" y="278198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8667292" y="2792421"/>
            <a:ext cx="3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9801089" y="465875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8674285" y="4669192"/>
            <a:ext cx="3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pic>
        <p:nvPicPr>
          <p:cNvPr id="72" name="Grafik 71" descr="Kostenlose Illustration: Qualität, Haken, Häkchen, Abgehakt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304" y="3196303"/>
            <a:ext cx="620688" cy="620688"/>
          </a:xfrm>
          <a:prstGeom prst="rect">
            <a:avLst/>
          </a:prstGeom>
        </p:spPr>
      </p:pic>
      <p:pic>
        <p:nvPicPr>
          <p:cNvPr id="73" name="Grafik 72" descr="Kostenlose Illustration: Qualität, Haken, Häkchen, Abgehakt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304" y="5061613"/>
            <a:ext cx="620688" cy="620688"/>
          </a:xfrm>
          <a:prstGeom prst="rect">
            <a:avLst/>
          </a:prstGeom>
        </p:spPr>
      </p:pic>
      <p:pic>
        <p:nvPicPr>
          <p:cNvPr id="74" name="Grafik 73" descr="Kostenlose Illustration: Qualität, Haken, Häkchen, Abgehakt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3208188"/>
            <a:ext cx="620688" cy="620688"/>
          </a:xfrm>
          <a:prstGeom prst="rect">
            <a:avLst/>
          </a:prstGeom>
        </p:spPr>
      </p:pic>
      <p:pic>
        <p:nvPicPr>
          <p:cNvPr id="75" name="Grafik 74" descr="Kostenlose Illustration: Qualität, Haken, Häkchen, Abgehakt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5073498"/>
            <a:ext cx="620688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7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56" grpId="0"/>
      <p:bldP spid="62" grpId="0"/>
      <p:bldP spid="6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Zweigüberdeckungstest</a:t>
            </a:r>
            <a:r>
              <a:rPr lang="en-US" dirty="0"/>
              <a:t> (C1 - Test)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  <p:sp>
        <p:nvSpPr>
          <p:cNvPr id="7" name="Inhaltsplatzhalter 5"/>
          <p:cNvSpPr txBox="1">
            <a:spLocks/>
          </p:cNvSpPr>
          <p:nvPr/>
        </p:nvSpPr>
        <p:spPr>
          <a:xfrm>
            <a:off x="1703511" y="1600200"/>
            <a:ext cx="5106375" cy="5127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Wähle Testmenge so, dass alle Kanten des Testobjektes mind. einmal ausgeführt wurden</a:t>
            </a:r>
          </a:p>
          <a:p>
            <a:pPr lvl="1"/>
            <a:r>
              <a:rPr lang="de-DE" dirty="0"/>
              <a:t>Inkludiert C0 Test</a:t>
            </a:r>
          </a:p>
          <a:p>
            <a:pPr lvl="1"/>
            <a:r>
              <a:rPr lang="de-DE" dirty="0"/>
              <a:t>Minimaler Test</a:t>
            </a:r>
          </a:p>
          <a:p>
            <a:pPr lvl="1"/>
            <a:r>
              <a:rPr lang="de-DE" dirty="0"/>
              <a:t>Auch Zweige ohne Code werden ausgeführt</a:t>
            </a:r>
          </a:p>
          <a:p>
            <a:pPr lvl="1"/>
            <a:endParaRPr lang="de-DE" dirty="0"/>
          </a:p>
          <a:p>
            <a:endParaRPr lang="de-DE" dirty="0"/>
          </a:p>
          <a:p>
            <a:r>
              <a:rPr lang="de-DE" dirty="0"/>
              <a:t>Probleme:</a:t>
            </a:r>
          </a:p>
          <a:p>
            <a:pPr lvl="1"/>
            <a:r>
              <a:rPr lang="de-DE" dirty="0"/>
              <a:t>Nicht alle Wege müssen geprüft werden</a:t>
            </a:r>
          </a:p>
          <a:p>
            <a:pPr lvl="1"/>
            <a:r>
              <a:rPr lang="de-DE" dirty="0"/>
              <a:t>Schleifen werden unzureichend geprüft</a:t>
            </a:r>
          </a:p>
        </p:txBody>
      </p:sp>
      <p:sp>
        <p:nvSpPr>
          <p:cNvPr id="8" name="Rechteck 7"/>
          <p:cNvSpPr/>
          <p:nvPr/>
        </p:nvSpPr>
        <p:spPr>
          <a:xfrm>
            <a:off x="7117181" y="3221061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ussdiagramm: Verzweigung 8"/>
          <p:cNvSpPr/>
          <p:nvPr/>
        </p:nvSpPr>
        <p:spPr>
          <a:xfrm>
            <a:off x="8341317" y="2348880"/>
            <a:ext cx="1224456" cy="6480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ussdiagramm: Verbinder 9"/>
          <p:cNvSpPr/>
          <p:nvPr/>
        </p:nvSpPr>
        <p:spPr>
          <a:xfrm>
            <a:off x="8629509" y="1354386"/>
            <a:ext cx="648072" cy="64807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9552384" y="3225850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7117181" y="5085184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9552384" y="5085184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ussdiagramm: Verbinder 13"/>
          <p:cNvSpPr/>
          <p:nvPr/>
        </p:nvSpPr>
        <p:spPr>
          <a:xfrm>
            <a:off x="8629509" y="6165304"/>
            <a:ext cx="648072" cy="64807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>
            <a:stCxn id="11" idx="2"/>
          </p:cNvCxnSpPr>
          <p:nvPr/>
        </p:nvCxnSpPr>
        <p:spPr>
          <a:xfrm flipH="1">
            <a:off x="8940156" y="3729906"/>
            <a:ext cx="1224296" cy="470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4" idx="0"/>
          </p:cNvCxnSpPr>
          <p:nvPr/>
        </p:nvCxnSpPr>
        <p:spPr>
          <a:xfrm flipH="1">
            <a:off x="8953546" y="5589240"/>
            <a:ext cx="1210907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8413486" y="430795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+ b &lt; 10</a:t>
            </a:r>
          </a:p>
        </p:txBody>
      </p:sp>
      <p:pic>
        <p:nvPicPr>
          <p:cNvPr id="21" name="Grafik 20" descr="Kostenlose Illustration: Qualität, Haken, Häkchen, Abgehakt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085" y="2461628"/>
            <a:ext cx="620688" cy="620688"/>
          </a:xfrm>
          <a:prstGeom prst="rect">
            <a:avLst/>
          </a:prstGeom>
        </p:spPr>
      </p:pic>
      <p:pic>
        <p:nvPicPr>
          <p:cNvPr id="22" name="Grafik 21" descr="Kostenlose Illustration: Qualität, Haken, Häkchen, Abgehakt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138" y="2387950"/>
            <a:ext cx="620688" cy="620688"/>
          </a:xfrm>
          <a:prstGeom prst="rect">
            <a:avLst/>
          </a:prstGeom>
        </p:spPr>
      </p:pic>
      <p:sp>
        <p:nvSpPr>
          <p:cNvPr id="23" name="Flussdiagramm: Verzweigung 22"/>
          <p:cNvSpPr/>
          <p:nvPr/>
        </p:nvSpPr>
        <p:spPr>
          <a:xfrm>
            <a:off x="8327928" y="4199942"/>
            <a:ext cx="1224456" cy="6480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8626040" y="2466112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&lt; b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7422114" y="325984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0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9835501" y="327008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b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9714069" y="515432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a / c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7189350" y="515432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a + 5</a:t>
            </a:r>
          </a:p>
        </p:txBody>
      </p:sp>
      <p:pic>
        <p:nvPicPr>
          <p:cNvPr id="29" name="Grafik 28" descr="Kostenlose Illustration: Qualität, Haken, Häkchen, Abgehakt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69" y="4325494"/>
            <a:ext cx="620688" cy="620688"/>
          </a:xfrm>
          <a:prstGeom prst="rect">
            <a:avLst/>
          </a:prstGeom>
        </p:spPr>
      </p:pic>
      <p:pic>
        <p:nvPicPr>
          <p:cNvPr id="30" name="Grafik 29" descr="Kostenlose Illustration: Qualität, Haken, Häkchen, Abgehakt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654" y="4364516"/>
            <a:ext cx="620688" cy="620688"/>
          </a:xfrm>
          <a:prstGeom prst="rect">
            <a:avLst/>
          </a:prstGeom>
        </p:spPr>
      </p:pic>
      <p:cxnSp>
        <p:nvCxnSpPr>
          <p:cNvPr id="31" name="Gerade Verbindung mit Pfeil 30"/>
          <p:cNvCxnSpPr>
            <a:stCxn id="12" idx="2"/>
            <a:endCxn id="14" idx="0"/>
          </p:cNvCxnSpPr>
          <p:nvPr/>
        </p:nvCxnSpPr>
        <p:spPr>
          <a:xfrm>
            <a:off x="7729249" y="5589240"/>
            <a:ext cx="1224296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8" idx="2"/>
            <a:endCxn id="23" idx="0"/>
          </p:cNvCxnSpPr>
          <p:nvPr/>
        </p:nvCxnSpPr>
        <p:spPr>
          <a:xfrm>
            <a:off x="7729250" y="3725118"/>
            <a:ext cx="1210907" cy="474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3" idx="3"/>
            <a:endCxn id="13" idx="0"/>
          </p:cNvCxnSpPr>
          <p:nvPr/>
        </p:nvCxnSpPr>
        <p:spPr>
          <a:xfrm>
            <a:off x="9552384" y="4523978"/>
            <a:ext cx="612068" cy="561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3"/>
            <a:endCxn id="11" idx="0"/>
          </p:cNvCxnSpPr>
          <p:nvPr/>
        </p:nvCxnSpPr>
        <p:spPr>
          <a:xfrm>
            <a:off x="9565774" y="2672916"/>
            <a:ext cx="598679" cy="552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10" idx="4"/>
            <a:endCxn id="9" idx="0"/>
          </p:cNvCxnSpPr>
          <p:nvPr/>
        </p:nvCxnSpPr>
        <p:spPr>
          <a:xfrm>
            <a:off x="8953545" y="2002458"/>
            <a:ext cx="0" cy="346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9" idx="1"/>
            <a:endCxn id="8" idx="0"/>
          </p:cNvCxnSpPr>
          <p:nvPr/>
        </p:nvCxnSpPr>
        <p:spPr>
          <a:xfrm flipH="1">
            <a:off x="7729249" y="2672917"/>
            <a:ext cx="612068" cy="5481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23" idx="1"/>
            <a:endCxn id="12" idx="0"/>
          </p:cNvCxnSpPr>
          <p:nvPr/>
        </p:nvCxnSpPr>
        <p:spPr>
          <a:xfrm flipH="1">
            <a:off x="7729250" y="4523978"/>
            <a:ext cx="598679" cy="561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8396885" y="432987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+ b &lt; 10</a:t>
            </a:r>
          </a:p>
        </p:txBody>
      </p:sp>
    </p:spTree>
    <p:extLst>
      <p:ext uri="{BB962C8B-B14F-4D97-AF65-F5344CB8AC3E}">
        <p14:creationId xmlns:p14="http://schemas.microsoft.com/office/powerpoint/2010/main" val="186571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Bedingungsüberdeckungstest (C2 / C3 Test)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5879202" cy="459482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Wähle Testmenge so, dass alle Teilbedingungen des Testobjektes überdeckt werden</a:t>
            </a:r>
          </a:p>
          <a:p>
            <a:pPr lvl="1"/>
            <a:r>
              <a:rPr lang="de-DE" dirty="0"/>
              <a:t>Alle Teilformeln von Bedingungen auf </a:t>
            </a:r>
            <a:r>
              <a:rPr lang="de-DE" dirty="0" err="1"/>
              <a:t>true</a:t>
            </a:r>
            <a:r>
              <a:rPr lang="de-DE" dirty="0"/>
              <a:t> und </a:t>
            </a:r>
            <a:r>
              <a:rPr lang="de-DE" dirty="0" err="1"/>
              <a:t>false</a:t>
            </a:r>
            <a:r>
              <a:rPr lang="de-DE" dirty="0"/>
              <a:t> prüfen (C2)</a:t>
            </a:r>
          </a:p>
          <a:p>
            <a:pPr lvl="1"/>
            <a:r>
              <a:rPr lang="de-DE" dirty="0"/>
              <a:t>Alle Wahrheitskombinationen atomarer Teilformeln auf </a:t>
            </a:r>
            <a:r>
              <a:rPr lang="de-DE" dirty="0" err="1"/>
              <a:t>true</a:t>
            </a:r>
            <a:r>
              <a:rPr lang="de-DE" dirty="0"/>
              <a:t> und </a:t>
            </a:r>
            <a:r>
              <a:rPr lang="de-DE" dirty="0" err="1"/>
              <a:t>false</a:t>
            </a:r>
            <a:r>
              <a:rPr lang="de-DE" dirty="0"/>
              <a:t> prüfen (C3)</a:t>
            </a:r>
          </a:p>
          <a:p>
            <a:endParaRPr lang="de-DE" dirty="0"/>
          </a:p>
          <a:p>
            <a:r>
              <a:rPr lang="de-DE" dirty="0"/>
              <a:t>Probleme:</a:t>
            </a:r>
          </a:p>
          <a:p>
            <a:pPr lvl="1"/>
            <a:r>
              <a:rPr lang="de-DE" dirty="0"/>
              <a:t>C3 führt zu </a:t>
            </a:r>
            <a:r>
              <a:rPr lang="de-DE" dirty="0" err="1"/>
              <a:t>exp</a:t>
            </a:r>
            <a:r>
              <a:rPr lang="de-DE" dirty="0"/>
              <a:t>. Anstieg der Testfälle</a:t>
            </a:r>
          </a:p>
          <a:p>
            <a:pPr lvl="1"/>
            <a:r>
              <a:rPr lang="de-DE" dirty="0"/>
              <a:t>Schleifen werden unzureichend geprüft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  <p:sp>
        <p:nvSpPr>
          <p:cNvPr id="7" name="Inhaltsplatzhalter 5"/>
          <p:cNvSpPr txBox="1">
            <a:spLocks/>
          </p:cNvSpPr>
          <p:nvPr/>
        </p:nvSpPr>
        <p:spPr>
          <a:xfrm>
            <a:off x="1703512" y="1600200"/>
            <a:ext cx="4608512" cy="5127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693245" y="3293069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ussdiagramm: Verzweigung 8"/>
          <p:cNvSpPr/>
          <p:nvPr/>
        </p:nvSpPr>
        <p:spPr>
          <a:xfrm>
            <a:off x="8917381" y="2420888"/>
            <a:ext cx="1224456" cy="6480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ussdiagramm: Verbinder 9"/>
          <p:cNvSpPr/>
          <p:nvPr/>
        </p:nvSpPr>
        <p:spPr>
          <a:xfrm>
            <a:off x="9205573" y="1426394"/>
            <a:ext cx="648072" cy="64807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10128448" y="3297858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7693245" y="5157192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0128448" y="5157192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ussdiagramm: Verbinder 13"/>
          <p:cNvSpPr/>
          <p:nvPr/>
        </p:nvSpPr>
        <p:spPr>
          <a:xfrm>
            <a:off x="9205573" y="6237312"/>
            <a:ext cx="648072" cy="64807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>
            <a:stCxn id="11" idx="2"/>
          </p:cNvCxnSpPr>
          <p:nvPr/>
        </p:nvCxnSpPr>
        <p:spPr>
          <a:xfrm flipH="1">
            <a:off x="9516220" y="3801914"/>
            <a:ext cx="1224296" cy="470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4" idx="0"/>
          </p:cNvCxnSpPr>
          <p:nvPr/>
        </p:nvCxnSpPr>
        <p:spPr>
          <a:xfrm flipH="1">
            <a:off x="9529610" y="5661248"/>
            <a:ext cx="1210907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8989550" y="437996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+ b &lt; 10</a:t>
            </a:r>
          </a:p>
        </p:txBody>
      </p:sp>
      <p:pic>
        <p:nvPicPr>
          <p:cNvPr id="18" name="Grafik 17" descr="Kostenlose Illustration: Qualität, Haken, Häkchen, Abgehakt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49" y="2533636"/>
            <a:ext cx="620688" cy="620688"/>
          </a:xfrm>
          <a:prstGeom prst="rect">
            <a:avLst/>
          </a:prstGeom>
        </p:spPr>
      </p:pic>
      <p:pic>
        <p:nvPicPr>
          <p:cNvPr id="19" name="Grafik 18" descr="Kostenlose Illustration: Qualität, Haken, Häkchen, Abgehakt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59958"/>
            <a:ext cx="620688" cy="620688"/>
          </a:xfrm>
          <a:prstGeom prst="rect">
            <a:avLst/>
          </a:prstGeom>
        </p:spPr>
      </p:pic>
      <p:sp>
        <p:nvSpPr>
          <p:cNvPr id="20" name="Flussdiagramm: Verzweigung 19"/>
          <p:cNvSpPr/>
          <p:nvPr/>
        </p:nvSpPr>
        <p:spPr>
          <a:xfrm>
            <a:off x="8903992" y="4271950"/>
            <a:ext cx="1224456" cy="6480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9202104" y="253812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&lt; b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998178" y="33318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0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10411565" y="334209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b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0290133" y="522633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a / c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7765414" y="5226332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a + 5</a:t>
            </a:r>
          </a:p>
        </p:txBody>
      </p:sp>
      <p:pic>
        <p:nvPicPr>
          <p:cNvPr id="26" name="Grafik 25" descr="Kostenlose Illustration: Qualität, Haken, Häkchen, Abgehakt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233" y="4397502"/>
            <a:ext cx="620688" cy="620688"/>
          </a:xfrm>
          <a:prstGeom prst="rect">
            <a:avLst/>
          </a:prstGeom>
        </p:spPr>
      </p:pic>
      <p:pic>
        <p:nvPicPr>
          <p:cNvPr id="27" name="Grafik 26" descr="Kostenlose Illustration: Qualität, Haken, Häkchen, Abgehakt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718" y="4436524"/>
            <a:ext cx="620688" cy="620688"/>
          </a:xfrm>
          <a:prstGeom prst="rect">
            <a:avLst/>
          </a:prstGeom>
        </p:spPr>
      </p:pic>
      <p:cxnSp>
        <p:nvCxnSpPr>
          <p:cNvPr id="28" name="Gerade Verbindung mit Pfeil 27"/>
          <p:cNvCxnSpPr>
            <a:stCxn id="12" idx="2"/>
            <a:endCxn id="14" idx="0"/>
          </p:cNvCxnSpPr>
          <p:nvPr/>
        </p:nvCxnSpPr>
        <p:spPr>
          <a:xfrm>
            <a:off x="8305313" y="5661248"/>
            <a:ext cx="1224296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8" idx="2"/>
            <a:endCxn id="20" idx="0"/>
          </p:cNvCxnSpPr>
          <p:nvPr/>
        </p:nvCxnSpPr>
        <p:spPr>
          <a:xfrm>
            <a:off x="8305314" y="3797126"/>
            <a:ext cx="1210907" cy="474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20" idx="3"/>
            <a:endCxn id="13" idx="0"/>
          </p:cNvCxnSpPr>
          <p:nvPr/>
        </p:nvCxnSpPr>
        <p:spPr>
          <a:xfrm>
            <a:off x="10128448" y="4595986"/>
            <a:ext cx="612068" cy="561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9" idx="3"/>
            <a:endCxn id="11" idx="0"/>
          </p:cNvCxnSpPr>
          <p:nvPr/>
        </p:nvCxnSpPr>
        <p:spPr>
          <a:xfrm>
            <a:off x="10141838" y="2744924"/>
            <a:ext cx="598679" cy="552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0" idx="4"/>
            <a:endCxn id="9" idx="0"/>
          </p:cNvCxnSpPr>
          <p:nvPr/>
        </p:nvCxnSpPr>
        <p:spPr>
          <a:xfrm>
            <a:off x="9529609" y="2074466"/>
            <a:ext cx="0" cy="346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9" idx="1"/>
            <a:endCxn id="8" idx="0"/>
          </p:cNvCxnSpPr>
          <p:nvPr/>
        </p:nvCxnSpPr>
        <p:spPr>
          <a:xfrm flipH="1">
            <a:off x="8305313" y="2744925"/>
            <a:ext cx="612068" cy="5481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0" idx="1"/>
            <a:endCxn id="12" idx="0"/>
          </p:cNvCxnSpPr>
          <p:nvPr/>
        </p:nvCxnSpPr>
        <p:spPr>
          <a:xfrm flipH="1">
            <a:off x="8305314" y="4595986"/>
            <a:ext cx="598679" cy="561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8972949" y="440188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+ b &lt; 10</a:t>
            </a:r>
          </a:p>
        </p:txBody>
      </p:sp>
    </p:spTree>
    <p:extLst>
      <p:ext uri="{BB962C8B-B14F-4D97-AF65-F5344CB8AC3E}">
        <p14:creationId xmlns:p14="http://schemas.microsoft.com/office/powerpoint/2010/main" val="407243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Pfadüberdeckungsverfahren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Wähle eine Testmenge so, dass alle Pfade vom Eingangs- bis zum Ausgangsknoten durchlaufen werden</a:t>
            </a:r>
          </a:p>
          <a:p>
            <a:pPr lvl="1"/>
            <a:r>
              <a:rPr lang="de-DE" dirty="0"/>
              <a:t>Probleme bei Schleifen (insb. </a:t>
            </a:r>
            <a:r>
              <a:rPr lang="de-DE" dirty="0" err="1"/>
              <a:t>While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Anz. der Wiederholungen in Schleifen wird meist eingeschränkt</a:t>
            </a:r>
          </a:p>
          <a:p>
            <a:endParaRPr lang="de-DE" dirty="0"/>
          </a:p>
          <a:p>
            <a:r>
              <a:rPr lang="de-DE" dirty="0"/>
              <a:t>Motivation:</a:t>
            </a:r>
          </a:p>
          <a:p>
            <a:pPr lvl="1"/>
            <a:r>
              <a:rPr lang="de-DE" dirty="0"/>
              <a:t>Logische Fehler und inkorrekte Annahmen sind umgekehrt proportional zur Wahrscheinlichkeit der Ausführung des Pfades</a:t>
            </a:r>
          </a:p>
          <a:p>
            <a:pPr lvl="1"/>
            <a:r>
              <a:rPr lang="de-DE" dirty="0"/>
              <a:t>Entwickler haben häufig fälschliche Annahme, dass ein bestimmter Pfad nicht ausgeführt wird</a:t>
            </a:r>
          </a:p>
          <a:p>
            <a:pPr lvl="1"/>
            <a:r>
              <a:rPr lang="de-DE" dirty="0"/>
              <a:t>Tippfehler sind zufällig; somit wahrscheinlicher in ungetesteten Pfaden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01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Bedingungen = 2^2 = 4 Pfade</a:t>
            </a:r>
          </a:p>
          <a:p>
            <a:r>
              <a:rPr lang="de-DE" dirty="0"/>
              <a:t>Was ist mit Schleifen?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096000" y="3114943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ssdiagramm: Verzweigung 7"/>
          <p:cNvSpPr/>
          <p:nvPr/>
        </p:nvSpPr>
        <p:spPr>
          <a:xfrm>
            <a:off x="7320136" y="2242762"/>
            <a:ext cx="1224456" cy="6480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ussdiagramm: Verbinder 8"/>
          <p:cNvSpPr/>
          <p:nvPr/>
        </p:nvSpPr>
        <p:spPr>
          <a:xfrm>
            <a:off x="7608328" y="1248268"/>
            <a:ext cx="648072" cy="64807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8531203" y="3119732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6096000" y="4979066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8531203" y="4979066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Verbinder 12"/>
          <p:cNvSpPr/>
          <p:nvPr/>
        </p:nvSpPr>
        <p:spPr>
          <a:xfrm>
            <a:off x="7608328" y="6059186"/>
            <a:ext cx="648072" cy="64807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/>
          <p:cNvCxnSpPr>
            <a:stCxn id="10" idx="2"/>
          </p:cNvCxnSpPr>
          <p:nvPr/>
        </p:nvCxnSpPr>
        <p:spPr>
          <a:xfrm flipH="1">
            <a:off x="7918975" y="3623788"/>
            <a:ext cx="1224296" cy="470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2" idx="2"/>
            <a:endCxn id="13" idx="0"/>
          </p:cNvCxnSpPr>
          <p:nvPr/>
        </p:nvCxnSpPr>
        <p:spPr>
          <a:xfrm flipH="1">
            <a:off x="7932365" y="5483122"/>
            <a:ext cx="1210907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392305" y="420183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+ b &lt; 10</a:t>
            </a:r>
          </a:p>
        </p:txBody>
      </p:sp>
      <p:sp>
        <p:nvSpPr>
          <p:cNvPr id="19" name="Flussdiagramm: Verzweigung 18"/>
          <p:cNvSpPr/>
          <p:nvPr/>
        </p:nvSpPr>
        <p:spPr>
          <a:xfrm>
            <a:off x="7306747" y="4093824"/>
            <a:ext cx="1224456" cy="6480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7604859" y="2359994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&lt; b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6400933" y="315373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0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814320" y="31639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b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8692888" y="504820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a / c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168169" y="5048206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a + 5</a:t>
            </a:r>
          </a:p>
        </p:txBody>
      </p:sp>
      <p:cxnSp>
        <p:nvCxnSpPr>
          <p:cNvPr id="27" name="Gerade Verbindung mit Pfeil 26"/>
          <p:cNvCxnSpPr>
            <a:stCxn id="11" idx="2"/>
            <a:endCxn id="13" idx="0"/>
          </p:cNvCxnSpPr>
          <p:nvPr/>
        </p:nvCxnSpPr>
        <p:spPr>
          <a:xfrm>
            <a:off x="6708068" y="5483122"/>
            <a:ext cx="1224296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7" idx="2"/>
            <a:endCxn id="19" idx="0"/>
          </p:cNvCxnSpPr>
          <p:nvPr/>
        </p:nvCxnSpPr>
        <p:spPr>
          <a:xfrm>
            <a:off x="6708069" y="3619000"/>
            <a:ext cx="1210907" cy="474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9" idx="3"/>
            <a:endCxn id="12" idx="0"/>
          </p:cNvCxnSpPr>
          <p:nvPr/>
        </p:nvCxnSpPr>
        <p:spPr>
          <a:xfrm>
            <a:off x="8531203" y="4417860"/>
            <a:ext cx="612068" cy="561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8" idx="3"/>
            <a:endCxn id="10" idx="0"/>
          </p:cNvCxnSpPr>
          <p:nvPr/>
        </p:nvCxnSpPr>
        <p:spPr>
          <a:xfrm>
            <a:off x="8544593" y="2566798"/>
            <a:ext cx="598679" cy="552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9" idx="4"/>
            <a:endCxn id="8" idx="0"/>
          </p:cNvCxnSpPr>
          <p:nvPr/>
        </p:nvCxnSpPr>
        <p:spPr>
          <a:xfrm>
            <a:off x="7932364" y="1896340"/>
            <a:ext cx="0" cy="346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1"/>
            <a:endCxn id="7" idx="0"/>
          </p:cNvCxnSpPr>
          <p:nvPr/>
        </p:nvCxnSpPr>
        <p:spPr>
          <a:xfrm flipH="1">
            <a:off x="6708068" y="2566799"/>
            <a:ext cx="612068" cy="5481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1"/>
            <a:endCxn id="11" idx="0"/>
          </p:cNvCxnSpPr>
          <p:nvPr/>
        </p:nvCxnSpPr>
        <p:spPr>
          <a:xfrm flipH="1">
            <a:off x="6708069" y="4417860"/>
            <a:ext cx="598679" cy="561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7375704" y="422375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+ b &lt; 10</a:t>
            </a:r>
          </a:p>
        </p:txBody>
      </p:sp>
      <p:sp>
        <p:nvSpPr>
          <p:cNvPr id="35" name="Freihandform: Form 34"/>
          <p:cNvSpPr/>
          <p:nvPr/>
        </p:nvSpPr>
        <p:spPr>
          <a:xfrm>
            <a:off x="6438859" y="1470582"/>
            <a:ext cx="1211590" cy="4722829"/>
          </a:xfrm>
          <a:custGeom>
            <a:avLst/>
            <a:gdLst>
              <a:gd name="connsiteX0" fmla="*/ 1104350 w 1211590"/>
              <a:gd name="connsiteY0" fmla="*/ 0 h 4722829"/>
              <a:gd name="connsiteX1" fmla="*/ 1123204 w 1211590"/>
              <a:gd name="connsiteY1" fmla="*/ 688157 h 4722829"/>
              <a:gd name="connsiteX2" fmla="*/ 142816 w 1211590"/>
              <a:gd name="connsiteY2" fmla="*/ 1555423 h 4722829"/>
              <a:gd name="connsiteX3" fmla="*/ 293645 w 1211590"/>
              <a:gd name="connsiteY3" fmla="*/ 2300141 h 4722829"/>
              <a:gd name="connsiteX4" fmla="*/ 1019509 w 1211590"/>
              <a:gd name="connsiteY4" fmla="*/ 2639506 h 4722829"/>
              <a:gd name="connsiteX5" fmla="*/ 67402 w 1211590"/>
              <a:gd name="connsiteY5" fmla="*/ 3431357 h 4722829"/>
              <a:gd name="connsiteX6" fmla="*/ 189950 w 1211590"/>
              <a:gd name="connsiteY6" fmla="*/ 4204355 h 4722829"/>
              <a:gd name="connsiteX7" fmla="*/ 1085497 w 1211590"/>
              <a:gd name="connsiteY7" fmla="*/ 4722829 h 472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1590" h="4722829">
                <a:moveTo>
                  <a:pt x="1104350" y="0"/>
                </a:moveTo>
                <a:cubicBezTo>
                  <a:pt x="1193905" y="214460"/>
                  <a:pt x="1283460" y="428920"/>
                  <a:pt x="1123204" y="688157"/>
                </a:cubicBezTo>
                <a:cubicBezTo>
                  <a:pt x="962948" y="947394"/>
                  <a:pt x="281076" y="1286759"/>
                  <a:pt x="142816" y="1555423"/>
                </a:cubicBezTo>
                <a:cubicBezTo>
                  <a:pt x="4556" y="1824087"/>
                  <a:pt x="147529" y="2119461"/>
                  <a:pt x="293645" y="2300141"/>
                </a:cubicBezTo>
                <a:cubicBezTo>
                  <a:pt x="439760" y="2480822"/>
                  <a:pt x="1057216" y="2450970"/>
                  <a:pt x="1019509" y="2639506"/>
                </a:cubicBezTo>
                <a:cubicBezTo>
                  <a:pt x="981802" y="2828042"/>
                  <a:pt x="205662" y="3170549"/>
                  <a:pt x="67402" y="3431357"/>
                </a:cubicBezTo>
                <a:cubicBezTo>
                  <a:pt x="-70858" y="3692165"/>
                  <a:pt x="20268" y="3989110"/>
                  <a:pt x="189950" y="4204355"/>
                </a:cubicBezTo>
                <a:cubicBezTo>
                  <a:pt x="359632" y="4419600"/>
                  <a:pt x="722564" y="4571214"/>
                  <a:pt x="1085497" y="472282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ihandform: Form 35"/>
          <p:cNvSpPr/>
          <p:nvPr/>
        </p:nvSpPr>
        <p:spPr>
          <a:xfrm>
            <a:off x="6751021" y="1442302"/>
            <a:ext cx="2593927" cy="4675695"/>
          </a:xfrm>
          <a:custGeom>
            <a:avLst/>
            <a:gdLst>
              <a:gd name="connsiteX0" fmla="*/ 886457 w 2593927"/>
              <a:gd name="connsiteY0" fmla="*/ 0 h 4675695"/>
              <a:gd name="connsiteX1" fmla="*/ 1037286 w 2593927"/>
              <a:gd name="connsiteY1" fmla="*/ 659876 h 4675695"/>
              <a:gd name="connsiteX2" fmla="*/ 338 w 2593927"/>
              <a:gd name="connsiteY2" fmla="*/ 1762812 h 4675695"/>
              <a:gd name="connsiteX3" fmla="*/ 1159835 w 2593927"/>
              <a:gd name="connsiteY3" fmla="*/ 2498103 h 4675695"/>
              <a:gd name="connsiteX4" fmla="*/ 2441880 w 2593927"/>
              <a:gd name="connsiteY4" fmla="*/ 3393650 h 4675695"/>
              <a:gd name="connsiteX5" fmla="*/ 2470160 w 2593927"/>
              <a:gd name="connsiteY5" fmla="*/ 4176074 h 4675695"/>
              <a:gd name="connsiteX6" fmla="*/ 1546334 w 2593927"/>
              <a:gd name="connsiteY6" fmla="*/ 4675695 h 467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3927" h="4675695">
                <a:moveTo>
                  <a:pt x="886457" y="0"/>
                </a:moveTo>
                <a:cubicBezTo>
                  <a:pt x="1035715" y="183037"/>
                  <a:pt x="1184973" y="366074"/>
                  <a:pt x="1037286" y="659876"/>
                </a:cubicBezTo>
                <a:cubicBezTo>
                  <a:pt x="889600" y="953678"/>
                  <a:pt x="-20087" y="1456441"/>
                  <a:pt x="338" y="1762812"/>
                </a:cubicBezTo>
                <a:cubicBezTo>
                  <a:pt x="20763" y="2069183"/>
                  <a:pt x="752911" y="2226297"/>
                  <a:pt x="1159835" y="2498103"/>
                </a:cubicBezTo>
                <a:cubicBezTo>
                  <a:pt x="1566759" y="2769909"/>
                  <a:pt x="2223493" y="3113988"/>
                  <a:pt x="2441880" y="3393650"/>
                </a:cubicBezTo>
                <a:cubicBezTo>
                  <a:pt x="2660267" y="3673312"/>
                  <a:pt x="2619418" y="3962400"/>
                  <a:pt x="2470160" y="4176074"/>
                </a:cubicBezTo>
                <a:cubicBezTo>
                  <a:pt x="2320902" y="4389748"/>
                  <a:pt x="1933618" y="4532721"/>
                  <a:pt x="1546334" y="467569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ihandform: Form 36"/>
          <p:cNvSpPr/>
          <p:nvPr/>
        </p:nvSpPr>
        <p:spPr>
          <a:xfrm>
            <a:off x="6732179" y="1461155"/>
            <a:ext cx="2660059" cy="4600280"/>
          </a:xfrm>
          <a:custGeom>
            <a:avLst/>
            <a:gdLst>
              <a:gd name="connsiteX0" fmla="*/ 1338932 w 2660059"/>
              <a:gd name="connsiteY0" fmla="*/ 0 h 4600280"/>
              <a:gd name="connsiteX1" fmla="*/ 1376640 w 2660059"/>
              <a:gd name="connsiteY1" fmla="*/ 669303 h 4600280"/>
              <a:gd name="connsiteX2" fmla="*/ 2564417 w 2660059"/>
              <a:gd name="connsiteY2" fmla="*/ 1508288 h 4600280"/>
              <a:gd name="connsiteX3" fmla="*/ 2432442 w 2660059"/>
              <a:gd name="connsiteY3" fmla="*/ 2300140 h 4600280"/>
              <a:gd name="connsiteX4" fmla="*/ 1197530 w 2660059"/>
              <a:gd name="connsiteY4" fmla="*/ 2743200 h 4600280"/>
              <a:gd name="connsiteX5" fmla="*/ 104021 w 2660059"/>
              <a:gd name="connsiteY5" fmla="*/ 3478490 h 4600280"/>
              <a:gd name="connsiteX6" fmla="*/ 132301 w 2660059"/>
              <a:gd name="connsiteY6" fmla="*/ 4044099 h 4600280"/>
              <a:gd name="connsiteX7" fmla="*/ 877019 w 2660059"/>
              <a:gd name="connsiteY7" fmla="*/ 4600280 h 46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60059" h="4600280">
                <a:moveTo>
                  <a:pt x="1338932" y="0"/>
                </a:moveTo>
                <a:cubicBezTo>
                  <a:pt x="1255662" y="208961"/>
                  <a:pt x="1172393" y="417922"/>
                  <a:pt x="1376640" y="669303"/>
                </a:cubicBezTo>
                <a:cubicBezTo>
                  <a:pt x="1580887" y="920684"/>
                  <a:pt x="2388450" y="1236482"/>
                  <a:pt x="2564417" y="1508288"/>
                </a:cubicBezTo>
                <a:cubicBezTo>
                  <a:pt x="2740384" y="1780094"/>
                  <a:pt x="2660256" y="2094321"/>
                  <a:pt x="2432442" y="2300140"/>
                </a:cubicBezTo>
                <a:cubicBezTo>
                  <a:pt x="2204628" y="2505959"/>
                  <a:pt x="1585600" y="2546808"/>
                  <a:pt x="1197530" y="2743200"/>
                </a:cubicBezTo>
                <a:cubicBezTo>
                  <a:pt x="809460" y="2939592"/>
                  <a:pt x="281559" y="3261674"/>
                  <a:pt x="104021" y="3478490"/>
                </a:cubicBezTo>
                <a:cubicBezTo>
                  <a:pt x="-73517" y="3695307"/>
                  <a:pt x="3468" y="3857134"/>
                  <a:pt x="132301" y="4044099"/>
                </a:cubicBezTo>
                <a:cubicBezTo>
                  <a:pt x="261134" y="4231064"/>
                  <a:pt x="569076" y="4415672"/>
                  <a:pt x="877019" y="460028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ihandform: Form 37"/>
          <p:cNvSpPr/>
          <p:nvPr/>
        </p:nvSpPr>
        <p:spPr>
          <a:xfrm>
            <a:off x="8180139" y="1517715"/>
            <a:ext cx="1472344" cy="4732256"/>
          </a:xfrm>
          <a:custGeom>
            <a:avLst/>
            <a:gdLst>
              <a:gd name="connsiteX0" fmla="*/ 98361 w 1472344"/>
              <a:gd name="connsiteY0" fmla="*/ 0 h 4732256"/>
              <a:gd name="connsiteX1" fmla="*/ 126641 w 1472344"/>
              <a:gd name="connsiteY1" fmla="*/ 509048 h 4732256"/>
              <a:gd name="connsiteX2" fmla="*/ 1342699 w 1472344"/>
              <a:gd name="connsiteY2" fmla="*/ 1376314 h 4732256"/>
              <a:gd name="connsiteX3" fmla="*/ 1323846 w 1472344"/>
              <a:gd name="connsiteY3" fmla="*/ 2205873 h 4732256"/>
              <a:gd name="connsiteX4" fmla="*/ 334031 w 1472344"/>
              <a:gd name="connsiteY4" fmla="*/ 2620652 h 4732256"/>
              <a:gd name="connsiteX5" fmla="*/ 1248431 w 1472344"/>
              <a:gd name="connsiteY5" fmla="*/ 3214541 h 4732256"/>
              <a:gd name="connsiteX6" fmla="*/ 1135309 w 1472344"/>
              <a:gd name="connsiteY6" fmla="*/ 4270343 h 4732256"/>
              <a:gd name="connsiteX7" fmla="*/ 249190 w 1472344"/>
              <a:gd name="connsiteY7" fmla="*/ 4732256 h 473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2344" h="4732256">
                <a:moveTo>
                  <a:pt x="98361" y="0"/>
                </a:moveTo>
                <a:cubicBezTo>
                  <a:pt x="8806" y="139831"/>
                  <a:pt x="-80749" y="279662"/>
                  <a:pt x="126641" y="509048"/>
                </a:cubicBezTo>
                <a:cubicBezTo>
                  <a:pt x="334031" y="738434"/>
                  <a:pt x="1143165" y="1093510"/>
                  <a:pt x="1342699" y="1376314"/>
                </a:cubicBezTo>
                <a:cubicBezTo>
                  <a:pt x="1542233" y="1659118"/>
                  <a:pt x="1491957" y="1998483"/>
                  <a:pt x="1323846" y="2205873"/>
                </a:cubicBezTo>
                <a:cubicBezTo>
                  <a:pt x="1155735" y="2413263"/>
                  <a:pt x="346600" y="2452541"/>
                  <a:pt x="334031" y="2620652"/>
                </a:cubicBezTo>
                <a:cubicBezTo>
                  <a:pt x="321462" y="2788763"/>
                  <a:pt x="1114885" y="2939593"/>
                  <a:pt x="1248431" y="3214541"/>
                </a:cubicBezTo>
                <a:cubicBezTo>
                  <a:pt x="1381977" y="3489489"/>
                  <a:pt x="1301849" y="4017390"/>
                  <a:pt x="1135309" y="4270343"/>
                </a:cubicBezTo>
                <a:cubicBezTo>
                  <a:pt x="968769" y="4523296"/>
                  <a:pt x="608979" y="4627776"/>
                  <a:pt x="249190" y="473225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2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der Pfadüberdeckung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Sehr schnell zu viele Pfade</a:t>
            </a:r>
          </a:p>
          <a:p>
            <a:pPr lvl="1"/>
            <a:r>
              <a:rPr lang="de-DE" dirty="0"/>
              <a:t>Sollte nur bei kritischen Modulen verwendet werden</a:t>
            </a:r>
          </a:p>
          <a:p>
            <a:pPr lvl="1"/>
            <a:r>
              <a:rPr lang="de-DE" dirty="0"/>
              <a:t>Spezialfälle für Schleifen</a:t>
            </a:r>
          </a:p>
          <a:p>
            <a:pPr lvl="2"/>
            <a:r>
              <a:rPr lang="de-DE" dirty="0"/>
              <a:t>Kein Durchlauf</a:t>
            </a:r>
          </a:p>
          <a:p>
            <a:pPr lvl="2"/>
            <a:r>
              <a:rPr lang="de-DE" dirty="0"/>
              <a:t>1 Durchlauf</a:t>
            </a:r>
          </a:p>
          <a:p>
            <a:pPr lvl="2"/>
            <a:r>
              <a:rPr lang="de-DE" dirty="0"/>
              <a:t>2 Durchläufe</a:t>
            </a:r>
          </a:p>
          <a:p>
            <a:pPr lvl="2"/>
            <a:r>
              <a:rPr lang="de-DE" dirty="0"/>
              <a:t>M Durchläufe bei m &lt; n : n = max. Anzahl Durchläufe</a:t>
            </a:r>
          </a:p>
          <a:p>
            <a:pPr lvl="2"/>
            <a:r>
              <a:rPr lang="de-DE" dirty="0"/>
              <a:t>N-1, n, n+1 Durchläufe</a:t>
            </a:r>
          </a:p>
          <a:p>
            <a:r>
              <a:rPr lang="de-DE" dirty="0" err="1"/>
              <a:t>Zyklomatische</a:t>
            </a:r>
            <a:r>
              <a:rPr lang="de-DE" dirty="0"/>
              <a:t> Komplexität als Maß der Pfadüberdeckung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1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Notwendigkeit von Testen und Code Reviews verstehen</a:t>
            </a:r>
          </a:p>
          <a:p>
            <a:endParaRPr lang="de-DE" dirty="0"/>
          </a:p>
          <a:p>
            <a:r>
              <a:rPr lang="de-DE" dirty="0"/>
              <a:t>Verschiedene Arten von </a:t>
            </a:r>
            <a:r>
              <a:rPr lang="de-DE" dirty="0" smtClean="0"/>
              <a:t>Testen </a:t>
            </a:r>
            <a:r>
              <a:rPr lang="de-DE" dirty="0"/>
              <a:t>und Code Reviews kennen lernen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Grenzen</a:t>
            </a:r>
            <a:r>
              <a:rPr lang="en-US" dirty="0"/>
              <a:t> und </a:t>
            </a:r>
            <a:r>
              <a:rPr lang="en-US" dirty="0" err="1"/>
              <a:t>Zusammenfasung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100%-Testabdeckung praktisch nicht möglich, besonders bei Ausführungspfade und Fallunterscheidungen</a:t>
            </a:r>
          </a:p>
          <a:p>
            <a:r>
              <a:rPr lang="de-DE" dirty="0"/>
              <a:t>White-Box Tests ergänzen Black-Box Tests</a:t>
            </a:r>
          </a:p>
          <a:p>
            <a:r>
              <a:rPr lang="de-DE" dirty="0"/>
              <a:t>Viele Tools, die Testabdeckung messen und visualisieren </a:t>
            </a:r>
            <a:r>
              <a:rPr lang="en-US" sz="2400" dirty="0"/>
              <a:t>(</a:t>
            </a:r>
            <a:r>
              <a:rPr lang="de-DE" sz="2400" dirty="0">
                <a:hlinkClick r:id="rId2"/>
              </a:rPr>
              <a:t>http://c2.com/cgi/wiki?CodeCoverageTools</a:t>
            </a:r>
            <a:r>
              <a:rPr lang="en-US" sz="2400" dirty="0"/>
              <a:t>)</a:t>
            </a:r>
          </a:p>
          <a:p>
            <a:r>
              <a:rPr lang="de-DE" dirty="0"/>
              <a:t>Trotz systematischem Vorgehen kann man nie sicher sein, dass der Quelltext fehlerfrei ist</a:t>
            </a:r>
          </a:p>
          <a:p>
            <a:pPr lvl="1"/>
            <a:r>
              <a:rPr lang="de-DE" dirty="0"/>
              <a:t>Dijkstra hat nach 40 Jahren immer noch Recht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59939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Konkrete Testverfahren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3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Testverfahren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Test-Driven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Unit-Tests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Integrations-Tests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System-Tests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Acceptance-Tests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Test-</a:t>
            </a:r>
            <a:r>
              <a:rPr lang="de-DE" dirty="0" err="1"/>
              <a:t>Driven</a:t>
            </a:r>
            <a:r>
              <a:rPr lang="de-DE" dirty="0"/>
              <a:t> Development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600200"/>
            <a:ext cx="5266928" cy="5127476"/>
          </a:xfrm>
        </p:spPr>
        <p:txBody>
          <a:bodyPr/>
          <a:lstStyle/>
          <a:p>
            <a:r>
              <a:rPr lang="de-DE" dirty="0"/>
              <a:t>Evolutionärer Entwicklungsansatz, welcher die folgenden Methoden kombiniert:</a:t>
            </a:r>
          </a:p>
          <a:p>
            <a:pPr lvl="1"/>
            <a:r>
              <a:rPr lang="de-DE" dirty="0"/>
              <a:t>Test-first design: zuerst Test schreiben bevor der Code geschrieben wird, welcher getestet werden soll</a:t>
            </a:r>
          </a:p>
          <a:p>
            <a:pPr lvl="1"/>
            <a:r>
              <a:rPr lang="de-DE" dirty="0" err="1"/>
              <a:t>Refactoring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4" name="Picture 5" descr="tdd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932" y="1523768"/>
            <a:ext cx="2680533" cy="516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482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Test-</a:t>
            </a:r>
            <a:r>
              <a:rPr lang="de-DE" dirty="0" err="1"/>
              <a:t>Driven</a:t>
            </a:r>
            <a:r>
              <a:rPr lang="de-DE" dirty="0"/>
              <a:t> Development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Umgekehrter Entwicklungsansatz</a:t>
            </a:r>
          </a:p>
          <a:p>
            <a:pPr lvl="1"/>
            <a:r>
              <a:rPr lang="de-DE" dirty="0"/>
              <a:t>Ist das existierende Design das best-möglichste Design, um ein Feature zu implementieren?</a:t>
            </a:r>
          </a:p>
          <a:p>
            <a:pPr lvl="2"/>
            <a:r>
              <a:rPr lang="de-DE" dirty="0"/>
              <a:t>Falls ja, setze mit nächstem Feature fort</a:t>
            </a:r>
          </a:p>
          <a:p>
            <a:pPr lvl="2"/>
            <a:r>
              <a:rPr lang="de-DE" dirty="0"/>
              <a:t>Falls nein, </a:t>
            </a:r>
            <a:r>
              <a:rPr lang="de-DE" dirty="0" err="1"/>
              <a:t>refaktorisiere</a:t>
            </a:r>
            <a:r>
              <a:rPr lang="de-DE" dirty="0"/>
              <a:t> es lokal, so dass das neue Feature so einfach wie möglich hinzugefügt werden kann</a:t>
            </a:r>
          </a:p>
          <a:p>
            <a:pPr lvl="1"/>
            <a:r>
              <a:rPr lang="de-DE" dirty="0"/>
              <a:t>Ergebnis: kontinuierliche Verbesserung der Qualität des Designs</a:t>
            </a:r>
          </a:p>
        </p:txBody>
      </p:sp>
    </p:spTree>
    <p:extLst>
      <p:ext uri="{BB962C8B-B14F-4D97-AF65-F5344CB8AC3E}">
        <p14:creationId xmlns:p14="http://schemas.microsoft.com/office/powerpoint/2010/main" val="1396980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Prinzipien von TDD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Schreibe Test-Code vor dem funktionellen Code</a:t>
            </a:r>
          </a:p>
          <a:p>
            <a:r>
              <a:rPr lang="de-DE" dirty="0"/>
              <a:t>Sehr kleine Schritte --- ein Test und eine kleine Einheit korrespondierenden Codes zur gleichen Zeit</a:t>
            </a:r>
          </a:p>
          <a:p>
            <a:r>
              <a:rPr lang="de-DE" dirty="0"/>
              <a:t>Programmierer verweigern das Hinzufügen auch nur einer einzelnen Zeile Code solange dafür kein Test existiert</a:t>
            </a:r>
          </a:p>
          <a:p>
            <a:r>
              <a:rPr lang="de-DE" dirty="0"/>
              <a:t>Sobald ein Test vorhanden ist, setzt der Programmierer alles daran, dass die Test Suite erfolgreich durchläuft</a:t>
            </a:r>
          </a:p>
        </p:txBody>
      </p:sp>
      <p:sp>
        <p:nvSpPr>
          <p:cNvPr id="4" name="Rechteck 3"/>
          <p:cNvSpPr/>
          <p:nvPr/>
        </p:nvSpPr>
        <p:spPr>
          <a:xfrm>
            <a:off x="3359696" y="5085184"/>
            <a:ext cx="56886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+mj-lt"/>
              </a:rPr>
              <a:t>“If it's worth building, it's worth testing.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+mj-lt"/>
              </a:rPr>
              <a:t>If it's not worth testing, why are you wasting your time working on it?”</a:t>
            </a:r>
          </a:p>
          <a:p>
            <a:pPr algn="r">
              <a:spcBef>
                <a:spcPct val="50000"/>
              </a:spcBef>
            </a:pPr>
            <a:r>
              <a:rPr lang="en-US" sz="2000" dirty="0">
                <a:latin typeface="+mj-lt"/>
              </a:rPr>
              <a:t>─Scott W. Ambler</a:t>
            </a:r>
          </a:p>
        </p:txBody>
      </p:sp>
    </p:spTree>
    <p:extLst>
      <p:ext uri="{BB962C8B-B14F-4D97-AF65-F5344CB8AC3E}">
        <p14:creationId xmlns:p14="http://schemas.microsoft.com/office/powerpoint/2010/main" val="270443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Ziel: Individuelle Komponenten / Module werden getestet, um deren korrekte Funktionsweise sicherzustellen</a:t>
            </a:r>
          </a:p>
          <a:p>
            <a:endParaRPr lang="de-DE" dirty="0"/>
          </a:p>
          <a:p>
            <a:r>
              <a:rPr lang="de-DE" dirty="0"/>
              <a:t>Typischerweise automatisiert</a:t>
            </a:r>
          </a:p>
          <a:p>
            <a:r>
              <a:rPr lang="de-DE" dirty="0"/>
              <a:t>Oft durch Entwickler spezifiziert</a:t>
            </a:r>
          </a:p>
          <a:p>
            <a:r>
              <a:rPr lang="de-DE" dirty="0"/>
              <a:t>Fokus auf eine Funktion/Methode/Modul</a:t>
            </a:r>
          </a:p>
          <a:p>
            <a:r>
              <a:rPr lang="de-DE" dirty="0" err="1"/>
              <a:t>Stubs</a:t>
            </a:r>
            <a:r>
              <a:rPr lang="de-DE" dirty="0"/>
              <a:t>/Mock-Objekte, wenn dabei andere Module aufgerufen werden</a:t>
            </a:r>
          </a:p>
          <a:p>
            <a:pPr lvl="1"/>
            <a:r>
              <a:rPr lang="de-DE" dirty="0" err="1"/>
              <a:t>Stubs</a:t>
            </a:r>
            <a:r>
              <a:rPr lang="de-DE" dirty="0"/>
              <a:t>/Mocks emulieren anderen Objekte/Methoden im Programm, welche notwendig sind, um das eigentliche Modul zu testen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r>
              <a:rPr lang="de-DE" dirty="0"/>
              <a:t> – Unit </a:t>
            </a:r>
            <a:r>
              <a:rPr lang="de-DE" dirty="0" err="1"/>
              <a:t>Testing</a:t>
            </a:r>
            <a:r>
              <a:rPr lang="de-DE" dirty="0"/>
              <a:t> Framework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r>
              <a:rPr lang="de-DE" dirty="0"/>
              <a:t> Test ist eine Methode in einer Klasse, die nur für das Testen verwendet wird</a:t>
            </a:r>
          </a:p>
          <a:p>
            <a:pPr lvl="1"/>
            <a:r>
              <a:rPr lang="de-DE" dirty="0"/>
              <a:t>Annotationen markieren Methoden, die einen Test spezifizieren (@</a:t>
            </a:r>
            <a:r>
              <a:rPr lang="de-DE" dirty="0" err="1"/>
              <a:t>org.junit.Test</a:t>
            </a:r>
            <a:r>
              <a:rPr lang="de-DE" dirty="0"/>
              <a:t>)</a:t>
            </a:r>
          </a:p>
          <a:p>
            <a:r>
              <a:rPr lang="de-DE" dirty="0"/>
              <a:t>Innerhalb der Methode, wird eine Methode des Frameworks verwendet, welche das erwartete Ergebnis gegen das des ausgeführten Codes vergleicht</a:t>
            </a:r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423592" y="4607258"/>
            <a:ext cx="7702750" cy="206210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multiplicationOfZeroIntegersShouldReturnZero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de-DE" sz="1600" i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de-DE" sz="1600" i="1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sz="1600" i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i="1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1600" i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i="1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de-DE" sz="1600" i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Tests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 x 0 must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tester.multiply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(10, 0)); 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 x 10 must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tester.multiply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 10)); 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 x 0 must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tester.multiply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 0)); 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1980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r>
              <a:rPr lang="de-DE" dirty="0"/>
              <a:t> – Methoden und Annotationen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33" y="1484785"/>
            <a:ext cx="5886425" cy="398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3573016"/>
            <a:ext cx="4464496" cy="312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487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r>
              <a:rPr lang="de-DE" dirty="0"/>
              <a:t> in </a:t>
            </a:r>
            <a:r>
              <a:rPr lang="de-DE" dirty="0" err="1"/>
              <a:t>Eclipse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189" y="1556793"/>
            <a:ext cx="4091060" cy="265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bgerundetes Rechteck 3"/>
          <p:cNvSpPr/>
          <p:nvPr/>
        </p:nvSpPr>
        <p:spPr>
          <a:xfrm>
            <a:off x="4367808" y="3933056"/>
            <a:ext cx="93610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646686"/>
            <a:ext cx="2980556" cy="336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bgerundetes Rechteck 6"/>
          <p:cNvSpPr/>
          <p:nvPr/>
        </p:nvSpPr>
        <p:spPr>
          <a:xfrm>
            <a:off x="5879976" y="3915904"/>
            <a:ext cx="93610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6367452" y="2751124"/>
            <a:ext cx="93610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4725144"/>
            <a:ext cx="29527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90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Ursprünge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03912" y="2132856"/>
            <a:ext cx="6840760" cy="4594820"/>
          </a:xfrm>
        </p:spPr>
        <p:txBody>
          <a:bodyPr/>
          <a:lstStyle/>
          <a:p>
            <a:r>
              <a:rPr lang="de-DE" dirty="0"/>
              <a:t>Margaret </a:t>
            </a:r>
            <a:r>
              <a:rPr lang="de-DE" dirty="0" smtClean="0"/>
              <a:t>Hamilton</a:t>
            </a:r>
          </a:p>
          <a:p>
            <a:pPr marL="0" indent="0">
              <a:buNone/>
            </a:pPr>
            <a:r>
              <a:rPr lang="de-DE" dirty="0" smtClean="0"/>
              <a:t>&lt;- Quelltext für Apollo-Mission</a:t>
            </a:r>
          </a:p>
          <a:p>
            <a:r>
              <a:rPr lang="de-DE" dirty="0" smtClean="0"/>
              <a:t>Ihre Tochter hat Software „getestet“</a:t>
            </a:r>
          </a:p>
          <a:p>
            <a:r>
              <a:rPr lang="de-DE" dirty="0" smtClean="0"/>
              <a:t>Erst als Astronauten den selben „Fehler“ bei der Bedienung gemacht haben, wurde ein Fix eingebaut</a:t>
            </a:r>
            <a:endParaRPr lang="de-DE" dirty="0"/>
          </a:p>
          <a:p>
            <a:r>
              <a:rPr lang="de-DE" dirty="0" smtClean="0"/>
              <a:t>https</a:t>
            </a:r>
            <a:r>
              <a:rPr lang="de-DE" dirty="0"/>
              <a:t>://www.theguardian.com/technology/2019/jul/13/margaret-hamilton-computer-scientist-interview-software-apollo-missions-1969-moon-landing-nasa-women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1026" name="Picture 2" descr="margaret hamilton in 1969 with the source code her team developed for the apollo mi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132856"/>
            <a:ext cx="28575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45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r>
              <a:rPr lang="de-DE" dirty="0"/>
              <a:t> – Beispiel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1556792"/>
            <a:ext cx="7172325" cy="1924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nitTestErfolgrei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4133851"/>
            <a:ext cx="28194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UnitTestGescheite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4143375"/>
            <a:ext cx="28384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1"/>
          <p:cNvSpPr>
            <a:spLocks noChangeArrowheads="1"/>
          </p:cNvSpPr>
          <p:nvPr/>
        </p:nvSpPr>
        <p:spPr bwMode="auto">
          <a:xfrm rot="2700000">
            <a:off x="6635750" y="3321050"/>
            <a:ext cx="647700" cy="863600"/>
          </a:xfrm>
          <a:prstGeom prst="rightArrow">
            <a:avLst>
              <a:gd name="adj1" fmla="val 57213"/>
              <a:gd name="adj2" fmla="val 58069"/>
            </a:avLst>
          </a:prstGeom>
          <a:solidFill>
            <a:schemeClr val="bg1"/>
          </a:solidFill>
          <a:ln w="38100">
            <a:solidFill>
              <a:srgbClr val="7F010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 rot="8100000">
            <a:off x="4872038" y="3357563"/>
            <a:ext cx="647700" cy="863600"/>
          </a:xfrm>
          <a:prstGeom prst="rightArrow">
            <a:avLst>
              <a:gd name="adj1" fmla="val 57213"/>
              <a:gd name="adj2" fmla="val 58069"/>
            </a:avLst>
          </a:prstGeom>
          <a:solidFill>
            <a:schemeClr val="bg1"/>
          </a:solidFill>
          <a:ln w="38100">
            <a:solidFill>
              <a:srgbClr val="7F010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8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Integrations-Tests (IT)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Module werden kombiniert und als Gruppe getestet</a:t>
            </a:r>
          </a:p>
          <a:p>
            <a:r>
              <a:rPr lang="en-US"/>
              <a:t>Nach Unit-Tests, vor System-Tests</a:t>
            </a:r>
          </a:p>
          <a:p>
            <a:r>
              <a:rPr lang="en-US"/>
              <a:t>Zweck: Erfüllen Module im Zusammenspiel funktionale und nicht-funktionale Anforderungen?</a:t>
            </a:r>
          </a:p>
          <a:p>
            <a:r>
              <a:rPr lang="en-US"/>
              <a:t>IT basiert auf Black-Box-Tests</a:t>
            </a:r>
          </a:p>
          <a:p>
            <a:r>
              <a:rPr lang="en-US"/>
              <a:t>IT oft als Top-down IT or Bottom-up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IT: Top-Down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Kontrollflussmodul führt Test aus, alle untergeordneten Komponenten werden durch Stubs ausgetauscht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Untegordnete Komponenten werden durch eigentliche Komponenten Schritt für Schritt getauscht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Nach jedem Tausch wird getestet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IT: Bottom-Up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Low-level-Module, die bestimmte Funktion ausführen, werden zu Cluster kombiniert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Komponente, die Tests koordiniert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Cluster wird getestet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Getestet Cluster werden kombiniert und wieder getestet, bis höchste Ebene erreicht 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Was ist besser, Top-Down oder Bottom-Up Tests?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54</a:t>
            </a:fld>
            <a:endParaRPr lang="de-DE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System-Tests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Black-Box-Test des kompletten Systems</a:t>
            </a:r>
          </a:p>
          <a:p>
            <a:r>
              <a:rPr lang="de-DE" dirty="0"/>
              <a:t>Konzentration auf: </a:t>
            </a:r>
          </a:p>
          <a:p>
            <a:pPr lvl="1"/>
            <a:r>
              <a:rPr lang="de-DE" dirty="0"/>
              <a:t>Fehler, die aus Interaktionen zwischen Sub-Systemen herkommen</a:t>
            </a:r>
          </a:p>
          <a:p>
            <a:pPr lvl="1"/>
            <a:r>
              <a:rPr lang="de-DE" dirty="0"/>
              <a:t>Validierung, dass das gesamte System funktioniert und nicht-funktionale Anforderungen erfüllt</a:t>
            </a:r>
          </a:p>
          <a:p>
            <a:r>
              <a:rPr lang="de-DE" dirty="0"/>
              <a:t>Orientierung oft an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r>
              <a:rPr lang="de-DE" dirty="0"/>
              <a:t>Meistens durch separates Test-Team</a:t>
            </a:r>
          </a:p>
          <a:p>
            <a:r>
              <a:rPr lang="de-DE" dirty="0"/>
              <a:t>Viele verschiedene Arten von System-Tests</a:t>
            </a:r>
          </a:p>
          <a:p>
            <a:pPr lvl="1"/>
            <a:r>
              <a:rPr lang="de-DE" dirty="0"/>
              <a:t>GUI, Usability, Performance, Barrierefreiheit,</a:t>
            </a:r>
          </a:p>
          <a:p>
            <a:pPr marL="801688" lvl="1" indent="-87313">
              <a:buNone/>
            </a:pPr>
            <a:r>
              <a:rPr lang="de-DE" dirty="0"/>
              <a:t>Stresstests,…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Regressions-Test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Idee: Nach </a:t>
            </a:r>
            <a:r>
              <a:rPr lang="de-DE" i="1" dirty="0">
                <a:solidFill>
                  <a:srgbClr val="C00000"/>
                </a:solidFill>
              </a:rPr>
              <a:t>jeder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Änderungen werden </a:t>
            </a:r>
            <a:r>
              <a:rPr lang="de-DE" i="1" dirty="0">
                <a:solidFill>
                  <a:srgbClr val="C00000"/>
                </a:solidFill>
              </a:rPr>
              <a:t>alle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Testfälle wieder ausgeführt</a:t>
            </a:r>
          </a:p>
          <a:p>
            <a:r>
              <a:rPr lang="de-DE" i="1" dirty="0">
                <a:solidFill>
                  <a:srgbClr val="C00000"/>
                </a:solidFill>
              </a:rPr>
              <a:t>Sicherstellung</a:t>
            </a:r>
            <a:r>
              <a:rPr lang="de-DE" dirty="0"/>
              <a:t>, dass alles, was </a:t>
            </a:r>
            <a:r>
              <a:rPr lang="de-DE" i="1" dirty="0">
                <a:solidFill>
                  <a:srgbClr val="C00000"/>
                </a:solidFill>
              </a:rPr>
              <a:t>vor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der </a:t>
            </a:r>
            <a:r>
              <a:rPr lang="de-DE" i="1" dirty="0">
                <a:solidFill>
                  <a:srgbClr val="C00000"/>
                </a:solidFill>
              </a:rPr>
              <a:t>Änderung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funktioniert hat, auch </a:t>
            </a:r>
            <a:r>
              <a:rPr lang="de-DE" i="1" dirty="0">
                <a:solidFill>
                  <a:srgbClr val="C00000"/>
                </a:solidFill>
              </a:rPr>
              <a:t>nach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der Änderung weiterhin funktioniert</a:t>
            </a:r>
          </a:p>
          <a:p>
            <a:r>
              <a:rPr lang="de-DE" dirty="0"/>
              <a:t>Tests müssen </a:t>
            </a:r>
            <a:r>
              <a:rPr lang="de-DE" i="1" dirty="0">
                <a:solidFill>
                  <a:srgbClr val="C00000"/>
                </a:solidFill>
              </a:rPr>
              <a:t>deterministisch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und </a:t>
            </a:r>
            <a:r>
              <a:rPr lang="de-DE" i="1" dirty="0">
                <a:solidFill>
                  <a:srgbClr val="C00000"/>
                </a:solidFill>
              </a:rPr>
              <a:t>wiederholbar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sein</a:t>
            </a:r>
          </a:p>
          <a:p>
            <a:r>
              <a:rPr lang="de-DE" dirty="0"/>
              <a:t>Tests sollten gesamte Funktionalität umfassen</a:t>
            </a:r>
          </a:p>
          <a:p>
            <a:pPr lvl="1"/>
            <a:r>
              <a:rPr lang="de-DE" dirty="0"/>
              <a:t>Jedes Interface</a:t>
            </a:r>
          </a:p>
          <a:p>
            <a:pPr lvl="1"/>
            <a:r>
              <a:rPr lang="de-DE" dirty="0"/>
              <a:t>Alle Grenzsituationen /-fälle</a:t>
            </a:r>
          </a:p>
          <a:p>
            <a:pPr lvl="1"/>
            <a:r>
              <a:rPr lang="de-DE" dirty="0"/>
              <a:t>Jedes Feature</a:t>
            </a:r>
          </a:p>
          <a:p>
            <a:pPr lvl="1"/>
            <a:r>
              <a:rPr lang="de-DE" dirty="0"/>
              <a:t>Jede Zeile Code</a:t>
            </a:r>
          </a:p>
          <a:p>
            <a:pPr lvl="1"/>
            <a:r>
              <a:rPr lang="de-DE" dirty="0"/>
              <a:t>Alles was irgendwie falsch gehen kann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Nightly/Daily Builds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Release eines großen Projekts wird zu fest definiertem Zeitpunkt erstellt</a:t>
            </a:r>
          </a:p>
          <a:p>
            <a:r>
              <a:rPr lang="de-DE" dirty="0"/>
              <a:t>Zeitpunkt: Wenn keine Änderungen am Code zu erwarten sind</a:t>
            </a:r>
          </a:p>
          <a:p>
            <a:r>
              <a:rPr lang="de-DE" dirty="0"/>
              <a:t>Gefundener Fehler ist großes Problem:</a:t>
            </a:r>
          </a:p>
          <a:p>
            <a:pPr lvl="1"/>
            <a:r>
              <a:rPr lang="de-DE" dirty="0"/>
              <a:t>Verantwortlicher Entwickler muss ggfs. nachts das Problem beheben</a:t>
            </a:r>
          </a:p>
          <a:p>
            <a:r>
              <a:rPr lang="de-DE" dirty="0"/>
              <a:t>Nach einem </a:t>
            </a:r>
            <a:r>
              <a:rPr lang="de-DE" dirty="0" err="1"/>
              <a:t>Build</a:t>
            </a:r>
            <a:r>
              <a:rPr lang="de-DE" dirty="0"/>
              <a:t> oft Regressions-Tests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“Treat the daily build as the heartbeat of the project. If there is no heartbeat, the project is dead.” -Jim McCarthy (</a:t>
            </a:r>
            <a:r>
              <a:rPr lang="de-DE" sz="2400" dirty="0">
                <a:hlinkClick r:id="rId3"/>
              </a:rPr>
              <a:t>http://www.mccarthyshow.com/</a:t>
            </a:r>
            <a:r>
              <a:rPr lang="de-DE" sz="2400" dirty="0"/>
              <a:t>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Acceptance-Tests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Erfüllt das System alle spezifierten Anforderungen?</a:t>
            </a:r>
          </a:p>
          <a:p>
            <a:r>
              <a:rPr lang="en-US"/>
              <a:t>Funktionstest, die der Kunde ausführt, um Qualität zu bewerten</a:t>
            </a:r>
          </a:p>
          <a:p>
            <a:r>
              <a:rPr lang="en-US"/>
              <a:t>Echte statt simulierte Daten</a:t>
            </a:r>
          </a:p>
          <a:p>
            <a:r>
              <a:rPr lang="en-US"/>
              <a:t>Alpha-Tests:</a:t>
            </a:r>
          </a:p>
          <a:p>
            <a:pPr lvl="1"/>
            <a:r>
              <a:rPr lang="en-US"/>
              <a:t>White-Box-Tests durch Entwickler</a:t>
            </a:r>
          </a:p>
          <a:p>
            <a:pPr lvl="1"/>
            <a:r>
              <a:rPr lang="en-US"/>
              <a:t>Danach Black-Box-Test durch andere Teams</a:t>
            </a:r>
          </a:p>
          <a:p>
            <a:r>
              <a:rPr lang="en-US"/>
              <a:t>Beta-Tests:</a:t>
            </a:r>
          </a:p>
          <a:p>
            <a:pPr lvl="1"/>
            <a:r>
              <a:rPr lang="en-US"/>
              <a:t>Endnutzer testen System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520000"/>
              </p:ext>
            </p:extLst>
          </p:nvPr>
        </p:nvGraphicFramePr>
        <p:xfrm>
          <a:off x="2063552" y="1593088"/>
          <a:ext cx="86044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Testing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Integration</a:t>
                      </a:r>
                      <a:r>
                        <a:rPr lang="en-US" baseline="0"/>
                        <a:t> test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System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Beta</a:t>
                      </a:r>
                      <a:r>
                        <a:rPr lang="en-US" baseline="0"/>
                        <a:t> test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Wann findet man die meisten Fehler?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6519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4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 technique</a:t>
                      </a:r>
                    </a:p>
                  </a:txBody>
                  <a:tcPr marL="147659" marR="1476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Rate</a:t>
                      </a:r>
                    </a:p>
                  </a:txBody>
                  <a:tcPr marL="147659" marR="1476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Unit test</a:t>
                      </a:r>
                    </a:p>
                  </a:txBody>
                  <a:tcPr marL="147659" marR="147659"/>
                </a:tc>
                <a:tc>
                  <a:txBody>
                    <a:bodyPr/>
                    <a:lstStyle/>
                    <a:p>
                      <a:r>
                        <a:rPr lang="en-US"/>
                        <a:t>30%</a:t>
                      </a:r>
                    </a:p>
                  </a:txBody>
                  <a:tcPr marL="147659" marR="14765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Integration</a:t>
                      </a:r>
                      <a:r>
                        <a:rPr lang="en-US" baseline="0"/>
                        <a:t> test</a:t>
                      </a:r>
                      <a:endParaRPr lang="en-US"/>
                    </a:p>
                  </a:txBody>
                  <a:tcPr marL="147659" marR="1476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</a:p>
                  </a:txBody>
                  <a:tcPr marL="147659" marR="14765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System test</a:t>
                      </a:r>
                    </a:p>
                  </a:txBody>
                  <a:tcPr marL="147659" marR="147659"/>
                </a:tc>
                <a:tc>
                  <a:txBody>
                    <a:bodyPr/>
                    <a:lstStyle/>
                    <a:p>
                      <a:r>
                        <a:rPr lang="en-US"/>
                        <a:t>40%</a:t>
                      </a:r>
                    </a:p>
                  </a:txBody>
                  <a:tcPr marL="147659" marR="14765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Beta</a:t>
                      </a:r>
                      <a:r>
                        <a:rPr lang="en-US" baseline="0"/>
                        <a:t> test</a:t>
                      </a:r>
                      <a:endParaRPr lang="en-US"/>
                    </a:p>
                  </a:txBody>
                  <a:tcPr marL="147659" marR="147659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zu</a:t>
                      </a:r>
                      <a:r>
                        <a:rPr lang="en-US" baseline="0" dirty="0"/>
                        <a:t> 75%</a:t>
                      </a:r>
                      <a:endParaRPr lang="en-US" dirty="0"/>
                    </a:p>
                  </a:txBody>
                  <a:tcPr marL="147659" marR="14765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Inhaltsplatzhalter 2"/>
          <p:cNvSpPr txBox="1">
            <a:spLocks/>
          </p:cNvSpPr>
          <p:nvPr/>
        </p:nvSpPr>
        <p:spPr>
          <a:xfrm>
            <a:off x="1981200" y="4005065"/>
            <a:ext cx="8229600" cy="2121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/>
              <a:t>Rate:</a:t>
            </a:r>
          </a:p>
          <a:p>
            <a:pPr marL="800100" lvl="1" indent="-342900">
              <a:spcBef>
                <a:spcPct val="20000"/>
              </a:spcBef>
              <a:buFont typeface="Symbol" pitchFamily="18" charset="2"/>
              <a:buChar char="-"/>
            </a:pPr>
            <a:r>
              <a:rPr lang="de-DE" sz="2400" dirty="0"/>
              <a:t>Anzahl gefundener Fehler beim Anwenden einer Technik</a:t>
            </a:r>
          </a:p>
          <a:p>
            <a:pPr marL="800100" lvl="1" indent="-342900">
              <a:spcBef>
                <a:spcPct val="20000"/>
              </a:spcBef>
              <a:buFont typeface="Symbol" pitchFamily="18" charset="2"/>
              <a:buChar char="-"/>
            </a:pPr>
            <a:r>
              <a:rPr lang="de-DE" sz="2400" dirty="0"/>
              <a:t>Gefundene Fehler pro Strategie überlappen sich teilweise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831343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Testen:</a:t>
            </a:r>
          </a:p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	Einordnung und </a:t>
            </a:r>
          </a:p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		systematisches Vorgehen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0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spielt alles zusammen?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Testplan muss erstellt werden, </a:t>
            </a:r>
            <a:r>
              <a:rPr lang="de-DE" i="1" dirty="0">
                <a:solidFill>
                  <a:srgbClr val="C00000"/>
                </a:solidFill>
              </a:rPr>
              <a:t>sobald die Anforderungen formuliert</a:t>
            </a:r>
            <a:r>
              <a:rPr lang="de-DE" dirty="0"/>
              <a:t> sind und </a:t>
            </a:r>
            <a:r>
              <a:rPr lang="de-DE" i="1" dirty="0">
                <a:solidFill>
                  <a:srgbClr val="C00000"/>
                </a:solidFill>
              </a:rPr>
              <a:t>ständig verfeinert </a:t>
            </a:r>
            <a:r>
              <a:rPr lang="de-DE" dirty="0"/>
              <a:t>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Plan sollte </a:t>
            </a:r>
            <a:r>
              <a:rPr lang="de-DE" i="1" dirty="0">
                <a:solidFill>
                  <a:srgbClr val="C00000"/>
                </a:solidFill>
              </a:rPr>
              <a:t>regulär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überarbeitet und Tests </a:t>
            </a:r>
            <a:r>
              <a:rPr lang="de-DE" i="1" dirty="0">
                <a:solidFill>
                  <a:srgbClr val="C00000"/>
                </a:solidFill>
              </a:rPr>
              <a:t>wiederholt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und </a:t>
            </a:r>
            <a:r>
              <a:rPr lang="de-DE" i="1" dirty="0">
                <a:solidFill>
                  <a:srgbClr val="C00000"/>
                </a:solidFill>
              </a:rPr>
              <a:t>erweitert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werden</a:t>
            </a:r>
          </a:p>
        </p:txBody>
      </p:sp>
      <p:pic>
        <p:nvPicPr>
          <p:cNvPr id="4" name="Picture 8" descr="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564904"/>
            <a:ext cx="7620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1448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Testen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Stelle sicher, dass Komponenten in Isolation getestet werden können</a:t>
            </a:r>
          </a:p>
          <a:p>
            <a:pPr lvl="1"/>
            <a:r>
              <a:rPr lang="de-DE" dirty="0"/>
              <a:t>Minimiere </a:t>
            </a:r>
            <a:r>
              <a:rPr lang="de-DE" dirty="0" err="1"/>
              <a:t>Abhänigkeiten</a:t>
            </a:r>
            <a:r>
              <a:rPr lang="de-DE" dirty="0"/>
              <a:t> zu anderen Komponenten</a:t>
            </a:r>
          </a:p>
          <a:p>
            <a:pPr lvl="1"/>
            <a:r>
              <a:rPr lang="de-DE" dirty="0"/>
              <a:t>Biete Konstruktoren an, um Objekte für das Testen zu erstellen</a:t>
            </a:r>
          </a:p>
          <a:p>
            <a:endParaRPr lang="de-DE" dirty="0"/>
          </a:p>
          <a:p>
            <a:r>
              <a:rPr lang="de-DE" dirty="0"/>
              <a:t>Design Techniken existieren für verbesserte Testbarkeit</a:t>
            </a:r>
          </a:p>
          <a:p>
            <a:pPr lvl="1"/>
            <a:r>
              <a:rPr lang="de-DE" dirty="0"/>
              <a:t>Benutze Interfaces, um Mock Objekte oder </a:t>
            </a:r>
            <a:r>
              <a:rPr lang="de-DE" dirty="0" err="1"/>
              <a:t>Stubs</a:t>
            </a:r>
            <a:r>
              <a:rPr lang="de-DE" dirty="0"/>
              <a:t> zu nutzen</a:t>
            </a:r>
          </a:p>
        </p:txBody>
      </p:sp>
    </p:spTree>
    <p:extLst>
      <p:ext uri="{BB962C8B-B14F-4D97-AF65-F5344CB8AC3E}">
        <p14:creationId xmlns:p14="http://schemas.microsoft.com/office/powerpoint/2010/main" val="71610228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Nochmal</a:t>
            </a:r>
            <a:r>
              <a:rPr lang="en-US" dirty="0"/>
              <a:t>: THE limitation of testing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"Program testing can be a very effective way to show the presence of bugs, but is hopelessly inadequate for showing their absence."</a:t>
            </a:r>
          </a:p>
          <a:p>
            <a:pPr lvl="1"/>
            <a:r>
              <a:rPr lang="en-US" dirty="0"/>
              <a:t>E.W. </a:t>
            </a:r>
            <a:r>
              <a:rPr lang="en-US" dirty="0" err="1"/>
              <a:t>Dijkstra</a:t>
            </a:r>
            <a:endParaRPr lang="en-US" dirty="0"/>
          </a:p>
          <a:p>
            <a:pPr lvl="1"/>
            <a:endParaRPr lang="en-US" dirty="0"/>
          </a:p>
          <a:p>
            <a:r>
              <a:rPr lang="de-DE" dirty="0"/>
              <a:t>Keine Fehler bei Tests kann bedeuten:</a:t>
            </a:r>
          </a:p>
          <a:p>
            <a:pPr lvl="1"/>
            <a:r>
              <a:rPr lang="de-DE" dirty="0"/>
              <a:t>Es gibt keine Fehler</a:t>
            </a:r>
          </a:p>
          <a:p>
            <a:pPr lvl="1"/>
            <a:r>
              <a:rPr lang="de-DE" dirty="0"/>
              <a:t>Testfälle sind unvollständig</a:t>
            </a:r>
          </a:p>
          <a:p>
            <a:pPr lvl="1"/>
            <a:endParaRPr lang="en-US" dirty="0"/>
          </a:p>
          <a:p>
            <a:r>
              <a:rPr lang="en-US" dirty="0" err="1"/>
              <a:t>Lösung</a:t>
            </a:r>
            <a:r>
              <a:rPr lang="en-US" dirty="0"/>
              <a:t>: </a:t>
            </a:r>
            <a:r>
              <a:rPr lang="en-US" dirty="0" err="1"/>
              <a:t>Verifikation</a:t>
            </a:r>
            <a:r>
              <a:rPr lang="en-US" dirty="0"/>
              <a:t> von Software (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Teil</a:t>
            </a:r>
            <a:r>
              <a:rPr lang="en-US" dirty="0"/>
              <a:t> der </a:t>
            </a:r>
            <a:r>
              <a:rPr lang="en-US" dirty="0" err="1"/>
              <a:t>Vorlesung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708290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Software Verifikation und </a:t>
            </a:r>
          </a:p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	Modell-basiertes Testen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67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de-DE" dirty="0"/>
              <a:t>Was bedeutet fehlerfrei?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 kann kompiliert werden</a:t>
            </a:r>
          </a:p>
          <a:p>
            <a:r>
              <a:rPr lang="de-DE" dirty="0"/>
              <a:t>Main-Methode wirft keine </a:t>
            </a:r>
            <a:r>
              <a:rPr lang="de-DE" dirty="0" err="1"/>
              <a:t>Exception</a:t>
            </a:r>
            <a:endParaRPr lang="de-DE" dirty="0"/>
          </a:p>
          <a:p>
            <a:r>
              <a:rPr lang="de-DE" dirty="0"/>
              <a:t>Generell keine </a:t>
            </a:r>
            <a:r>
              <a:rPr lang="de-DE" dirty="0" err="1"/>
              <a:t>NullpointerException</a:t>
            </a:r>
            <a:r>
              <a:rPr lang="de-DE" dirty="0"/>
              <a:t>, </a:t>
            </a:r>
            <a:r>
              <a:rPr lang="de-DE" dirty="0" err="1"/>
              <a:t>ClassCastException</a:t>
            </a:r>
            <a:endParaRPr lang="de-DE" dirty="0"/>
          </a:p>
          <a:p>
            <a:r>
              <a:rPr lang="de-DE" dirty="0"/>
              <a:t>Keine Zugriffe auf nicht-initialisierten Speicher</a:t>
            </a:r>
          </a:p>
          <a:p>
            <a:endParaRPr lang="de-DE" dirty="0"/>
          </a:p>
          <a:p>
            <a:r>
              <a:rPr lang="de-DE" dirty="0"/>
              <a:t>Sagt alles noch nichts über „richtige“ Ergebnisse aus</a:t>
            </a: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	 Spezifikation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859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Verifikation</a:t>
            </a:r>
            <a:r>
              <a:rPr lang="en-US" dirty="0"/>
              <a:t> und Validation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buNone/>
            </a:pPr>
            <a:r>
              <a:rPr lang="de-DE" b="1" i="1" dirty="0"/>
              <a:t>Verifikation:</a:t>
            </a:r>
            <a:endParaRPr lang="de-DE" dirty="0"/>
          </a:p>
          <a:p>
            <a:pPr marL="419100" indent="-419100"/>
            <a:r>
              <a:rPr lang="de-DE" dirty="0"/>
              <a:t>Bauen wir das das </a:t>
            </a:r>
            <a:r>
              <a:rPr lang="de-DE" i="1" dirty="0">
                <a:solidFill>
                  <a:srgbClr val="7F0101"/>
                </a:solidFill>
              </a:rPr>
              <a:t>Produkt richtig</a:t>
            </a:r>
            <a:r>
              <a:rPr lang="de-DE" dirty="0"/>
              <a:t>? </a:t>
            </a:r>
          </a:p>
          <a:p>
            <a:pPr marL="838200" lvl="1" indent="-381000"/>
            <a:r>
              <a:rPr lang="de-DE" dirty="0"/>
              <a:t>D.h., entspricht es der Spezifikation?</a:t>
            </a:r>
          </a:p>
          <a:p>
            <a:pPr marL="419100" indent="-419100"/>
            <a:endParaRPr lang="de-DE" dirty="0"/>
          </a:p>
          <a:p>
            <a:pPr marL="419100" indent="-419100">
              <a:buNone/>
            </a:pPr>
            <a:r>
              <a:rPr lang="de-DE" b="1" i="1" dirty="0"/>
              <a:t>Validation:</a:t>
            </a:r>
            <a:endParaRPr lang="de-DE" dirty="0"/>
          </a:p>
          <a:p>
            <a:pPr marL="419100" indent="-419100"/>
            <a:r>
              <a:rPr lang="de-DE" dirty="0"/>
              <a:t>Bauen wir das </a:t>
            </a:r>
            <a:r>
              <a:rPr lang="de-DE" i="1" dirty="0">
                <a:solidFill>
                  <a:srgbClr val="7F0101"/>
                </a:solidFill>
              </a:rPr>
              <a:t>richtige Produkt</a:t>
            </a:r>
            <a:r>
              <a:rPr lang="de-DE" dirty="0"/>
              <a:t>? </a:t>
            </a:r>
          </a:p>
          <a:p>
            <a:pPr marL="838200" lvl="1" indent="-381000"/>
            <a:r>
              <a:rPr lang="de-DE" dirty="0"/>
              <a:t>D.h., entspricht es den Nutzererwartungen?</a:t>
            </a:r>
          </a:p>
        </p:txBody>
      </p:sp>
    </p:spTree>
    <p:extLst>
      <p:ext uri="{BB962C8B-B14F-4D97-AF65-F5344CB8AC3E}">
        <p14:creationId xmlns:p14="http://schemas.microsoft.com/office/powerpoint/2010/main" val="34436719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Statische</a:t>
            </a:r>
            <a:r>
              <a:rPr lang="en-US" dirty="0"/>
              <a:t> </a:t>
            </a:r>
            <a:r>
              <a:rPr lang="en-US" dirty="0" err="1"/>
              <a:t>Verifikation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1800" b="1" i="1" dirty="0"/>
              <a:t>Programminspektionen:</a:t>
            </a:r>
          </a:p>
          <a:p>
            <a:pPr>
              <a:lnSpc>
                <a:spcPct val="90000"/>
              </a:lnSpc>
            </a:pPr>
            <a:r>
              <a:rPr lang="de-DE" sz="1800" dirty="0"/>
              <a:t>Kleine Team prüfen systematisch den Code</a:t>
            </a:r>
          </a:p>
          <a:p>
            <a:pPr>
              <a:lnSpc>
                <a:spcPct val="90000"/>
              </a:lnSpc>
            </a:pPr>
            <a:r>
              <a:rPr lang="de-DE" sz="1800" dirty="0"/>
              <a:t>Checklisten sind oft erforderlich</a:t>
            </a:r>
          </a:p>
          <a:p>
            <a:pPr lvl="1">
              <a:lnSpc>
                <a:spcPct val="90000"/>
              </a:lnSpc>
            </a:pPr>
            <a:r>
              <a:rPr lang="de-DE" sz="1800" dirty="0"/>
              <a:t>z.B., “Sind alle Invarianten, Vor- und Nachbedingungen überprüft?” ...</a:t>
            </a:r>
          </a:p>
          <a:p>
            <a:pPr>
              <a:lnSpc>
                <a:spcPct val="90000"/>
              </a:lnSpc>
              <a:buNone/>
            </a:pPr>
            <a:endParaRPr lang="de-DE" sz="1800" b="1" i="1" dirty="0"/>
          </a:p>
          <a:p>
            <a:pPr>
              <a:lnSpc>
                <a:spcPct val="90000"/>
              </a:lnSpc>
              <a:buNone/>
            </a:pPr>
            <a:r>
              <a:rPr lang="de-DE" sz="1800" b="1" i="1" dirty="0"/>
              <a:t>Statische Programmanalyse:</a:t>
            </a:r>
          </a:p>
          <a:p>
            <a:pPr>
              <a:lnSpc>
                <a:spcPct val="90000"/>
              </a:lnSpc>
            </a:pPr>
            <a:r>
              <a:rPr lang="de-DE" sz="1800" dirty="0"/>
              <a:t>Komplementiert Compiler-Checks für gewöhnliche Fehler</a:t>
            </a:r>
          </a:p>
          <a:p>
            <a:pPr lvl="1">
              <a:lnSpc>
                <a:spcPct val="90000"/>
              </a:lnSpc>
            </a:pPr>
            <a:r>
              <a:rPr lang="de-DE" sz="1800" dirty="0"/>
              <a:t>z.B., Variable benutzt vor Initialisierung</a:t>
            </a:r>
          </a:p>
          <a:p>
            <a:pPr>
              <a:lnSpc>
                <a:spcPct val="90000"/>
              </a:lnSpc>
              <a:buNone/>
            </a:pPr>
            <a:endParaRPr lang="de-DE" sz="1800" b="1" i="1" dirty="0"/>
          </a:p>
          <a:p>
            <a:pPr>
              <a:lnSpc>
                <a:spcPct val="90000"/>
              </a:lnSpc>
              <a:buNone/>
            </a:pPr>
            <a:r>
              <a:rPr lang="de-DE" sz="1800" b="1" i="1" dirty="0"/>
              <a:t>Mathematisch-basierte Verifikation:</a:t>
            </a:r>
          </a:p>
          <a:p>
            <a:pPr>
              <a:lnSpc>
                <a:spcPct val="90000"/>
              </a:lnSpc>
            </a:pPr>
            <a:r>
              <a:rPr lang="de-DE" sz="1800" dirty="0"/>
              <a:t>Verwendung von mathematischen Herleitung zur Demonstration, dass das Programm die Spezifikationen erfüllt</a:t>
            </a:r>
          </a:p>
          <a:p>
            <a:pPr lvl="1">
              <a:lnSpc>
                <a:spcPct val="90000"/>
              </a:lnSpc>
            </a:pPr>
            <a:r>
              <a:rPr lang="de-DE" sz="1800" dirty="0"/>
              <a:t>z.B., dass Invarianten nicht verletzt werden, Schleifen terminieren, </a:t>
            </a:r>
            <a:r>
              <a:rPr lang="de-DE" sz="1800" dirty="0" err="1"/>
              <a:t>etc</a:t>
            </a:r>
            <a:endParaRPr lang="de-DE" sz="1800" dirty="0"/>
          </a:p>
          <a:p>
            <a:pPr lvl="1">
              <a:lnSpc>
                <a:spcPct val="90000"/>
              </a:lnSpc>
            </a:pPr>
            <a:r>
              <a:rPr lang="de-DE" sz="1800" dirty="0"/>
              <a:t>z.B., Model-</a:t>
            </a:r>
            <a:r>
              <a:rPr lang="de-DE" sz="1800" dirty="0" err="1"/>
              <a:t>checking</a:t>
            </a:r>
            <a:r>
              <a:rPr lang="de-DE" sz="1800" dirty="0"/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29575861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 Checking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5" y="2360613"/>
            <a:ext cx="7092950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0139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 Checking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920875"/>
            <a:ext cx="7345362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5726113" y="2022475"/>
            <a:ext cx="612668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I,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3076576" y="4241800"/>
            <a:ext cx="793807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|=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8426451" y="4262438"/>
            <a:ext cx="917239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|</a:t>
            </a:r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S </a:t>
            </a: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2965451" y="4508500"/>
            <a:ext cx="126989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tx1"/>
                </a:solidFill>
                <a:latin typeface="Times New Roman" pitchFamily="18" charset="0"/>
              </a:rPr>
              <a:t>  [+ Proof]  </a:t>
            </a:r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8297864" y="4521200"/>
            <a:ext cx="228299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tx1"/>
                </a:solidFill>
                <a:latin typeface="Times New Roman" pitchFamily="18" charset="0"/>
              </a:rPr>
              <a:t>  [+ Counterexample]  </a:t>
            </a:r>
          </a:p>
        </p:txBody>
      </p:sp>
    </p:spTree>
    <p:extLst>
      <p:ext uri="{BB962C8B-B14F-4D97-AF65-F5344CB8AC3E}">
        <p14:creationId xmlns:p14="http://schemas.microsoft.com/office/powerpoint/2010/main" val="23394648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Beispiel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1774825" y="1862733"/>
            <a:ext cx="4557658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java.util.Random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eaLnBrk="1" hangingPunct="1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 { </a:t>
            </a: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 (String[] </a:t>
            </a:r>
            <a:r>
              <a:rPr lang="en-US" sz="14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Random </a:t>
            </a:r>
            <a:r>
              <a:rPr lang="en-US" sz="14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Random(42);  // (1) </a:t>
            </a:r>
          </a:p>
          <a:p>
            <a:pPr eaLnBrk="1" hangingPunct="1"/>
            <a:endParaRPr lang="en-US" sz="14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en-US" sz="14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random.nextInt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(2);       // (2)</a:t>
            </a: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("a=" + a); </a:t>
            </a: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//... lots of code here </a:t>
            </a: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en-US" sz="14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random.nextInt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       // (3) </a:t>
            </a: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("b=" + b); </a:t>
            </a:r>
          </a:p>
          <a:p>
            <a:pPr eaLnBrk="1" hangingPunct="1"/>
            <a:endParaRPr lang="en-US" sz="14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= a/(</a:t>
            </a:r>
            <a:r>
              <a:rPr lang="en-US" sz="14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b+a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-2);              // (4) </a:t>
            </a: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("c=" + c);</a:t>
            </a: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7967664" y="5084763"/>
            <a:ext cx="1701107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&gt; java Rand</a:t>
            </a:r>
          </a:p>
          <a:p>
            <a:pPr eaLnBrk="1" hangingPunct="1"/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a=1</a:t>
            </a:r>
          </a:p>
          <a:p>
            <a:pPr eaLnBrk="1" hangingPunct="1"/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b=0</a:t>
            </a:r>
          </a:p>
          <a:p>
            <a:pPr eaLnBrk="1" hangingPunct="1"/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c=-1</a:t>
            </a:r>
          </a:p>
          <a:p>
            <a:pPr eaLnBrk="1" hangingPunct="1"/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32773" name="AutoShape 6"/>
          <p:cNvSpPr>
            <a:spLocks noChangeArrowheads="1"/>
          </p:cNvSpPr>
          <p:nvPr/>
        </p:nvSpPr>
        <p:spPr bwMode="auto">
          <a:xfrm rot="5400000">
            <a:off x="7391401" y="3068638"/>
            <a:ext cx="1657350" cy="1368425"/>
          </a:xfrm>
          <a:custGeom>
            <a:avLst/>
            <a:gdLst>
              <a:gd name="T0" fmla="*/ 1160605 w 21600"/>
              <a:gd name="T1" fmla="*/ 0 h 21600"/>
              <a:gd name="T2" fmla="*/ 1160605 w 21600"/>
              <a:gd name="T3" fmla="*/ 770246 h 21600"/>
              <a:gd name="T4" fmla="*/ 248372 w 21600"/>
              <a:gd name="T5" fmla="*/ 1368425 h 21600"/>
              <a:gd name="T6" fmla="*/ 1657350 w 21600"/>
              <a:gd name="T7" fmla="*/ 385123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93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Ziele</a:t>
            </a:r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Vorher nicht ganz richtig; eigentliche Ziele:</a:t>
            </a:r>
          </a:p>
          <a:p>
            <a:pPr lvl="1"/>
            <a:r>
              <a:rPr lang="de-DE" dirty="0"/>
              <a:t>Sicherstellen, dass das Programm nicht abstürzt</a:t>
            </a:r>
          </a:p>
          <a:p>
            <a:pPr lvl="1"/>
            <a:r>
              <a:rPr lang="de-DE" dirty="0"/>
              <a:t>Regressionstest: keine neuen Fehler</a:t>
            </a:r>
          </a:p>
          <a:p>
            <a:pPr lvl="1"/>
            <a:r>
              <a:rPr lang="de-DE" dirty="0"/>
              <a:t>Sicherstellen, dass die Anforderungen erfüllt sind</a:t>
            </a:r>
          </a:p>
          <a:p>
            <a:pPr lvl="1"/>
            <a:r>
              <a:rPr lang="de-DE" dirty="0"/>
              <a:t>Sicherstellen, dass es keine Seiteneffekte gibt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8" name="Picture 10" descr="sw-model-checking-1_626x1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4459560"/>
            <a:ext cx="7950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Test Run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3795" name="Text Box 7"/>
          <p:cNvSpPr txBox="1">
            <a:spLocks noChangeArrowheads="1"/>
          </p:cNvSpPr>
          <p:nvPr/>
        </p:nvSpPr>
        <p:spPr bwMode="auto">
          <a:xfrm>
            <a:off x="2165351" y="1491283"/>
            <a:ext cx="3376245" cy="3262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tx1"/>
                </a:solidFill>
              </a:rPr>
              <a:t>import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java.util.Random</a:t>
            </a:r>
            <a:r>
              <a:rPr lang="en-US" sz="1200" b="0" dirty="0">
                <a:solidFill>
                  <a:schemeClr val="tx1"/>
                </a:solidFill>
              </a:rPr>
              <a:t>; </a:t>
            </a:r>
          </a:p>
          <a:p>
            <a:pPr eaLnBrk="1" hangingPunct="1"/>
            <a:r>
              <a:rPr lang="en-US" sz="1200" dirty="0">
                <a:solidFill>
                  <a:schemeClr val="tx1"/>
                </a:solidFill>
              </a:rPr>
              <a:t>public class</a:t>
            </a:r>
            <a:r>
              <a:rPr lang="en-US" sz="1200" b="0" dirty="0">
                <a:solidFill>
                  <a:schemeClr val="tx1"/>
                </a:solidFill>
              </a:rPr>
              <a:t> Rand {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</a:t>
            </a:r>
            <a:r>
              <a:rPr lang="en-US" sz="1200" dirty="0">
                <a:solidFill>
                  <a:schemeClr val="tx1"/>
                </a:solidFill>
              </a:rPr>
              <a:t>public static void</a:t>
            </a:r>
            <a:r>
              <a:rPr lang="en-US" sz="1200" b="0" dirty="0">
                <a:solidFill>
                  <a:schemeClr val="tx1"/>
                </a:solidFill>
              </a:rPr>
              <a:t> main (String[] </a:t>
            </a:r>
            <a:r>
              <a:rPr lang="en-US" sz="1200" b="0" dirty="0" err="1">
                <a:solidFill>
                  <a:schemeClr val="tx1"/>
                </a:solidFill>
              </a:rPr>
              <a:t>args</a:t>
            </a:r>
            <a:r>
              <a:rPr lang="en-US" sz="1200" b="0" dirty="0">
                <a:solidFill>
                  <a:schemeClr val="tx1"/>
                </a:solidFill>
              </a:rPr>
              <a:t>) {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Random </a:t>
            </a:r>
            <a:r>
              <a:rPr lang="en-US" sz="1200" b="0" dirty="0" err="1">
                <a:solidFill>
                  <a:schemeClr val="tx1"/>
                </a:solidFill>
              </a:rPr>
              <a:t>random</a:t>
            </a:r>
            <a:r>
              <a:rPr lang="en-US" sz="1200" b="0" dirty="0">
                <a:solidFill>
                  <a:schemeClr val="tx1"/>
                </a:solidFill>
              </a:rPr>
              <a:t> = </a:t>
            </a:r>
            <a:r>
              <a:rPr lang="en-US" sz="1200" dirty="0">
                <a:solidFill>
                  <a:schemeClr val="tx1"/>
                </a:solidFill>
              </a:rPr>
              <a:t>new</a:t>
            </a:r>
            <a:r>
              <a:rPr lang="en-US" sz="1200" b="0" dirty="0">
                <a:solidFill>
                  <a:schemeClr val="tx1"/>
                </a:solidFill>
              </a:rPr>
              <a:t> Random(42);  // (1) </a:t>
            </a:r>
          </a:p>
          <a:p>
            <a:pPr eaLnBrk="1" hangingPunct="1"/>
            <a:endParaRPr lang="en-US" sz="1200" b="0" dirty="0">
              <a:solidFill>
                <a:schemeClr val="tx1"/>
              </a:solidFill>
            </a:endParaRP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b="0" dirty="0">
                <a:solidFill>
                  <a:schemeClr val="tx1"/>
                </a:solidFill>
              </a:rPr>
              <a:t> a = </a:t>
            </a:r>
            <a:r>
              <a:rPr lang="en-US" sz="1200" b="0" dirty="0" err="1">
                <a:solidFill>
                  <a:schemeClr val="tx1"/>
                </a:solidFill>
              </a:rPr>
              <a:t>random.nextInt</a:t>
            </a:r>
            <a:r>
              <a:rPr lang="en-US" sz="1200" b="0" dirty="0">
                <a:solidFill>
                  <a:schemeClr val="tx1"/>
                </a:solidFill>
              </a:rPr>
              <a:t>(2);                     // (2)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b="0" dirty="0" err="1">
                <a:solidFill>
                  <a:schemeClr val="tx1"/>
                </a:solidFill>
              </a:rPr>
              <a:t>System.out.println</a:t>
            </a:r>
            <a:r>
              <a:rPr lang="en-US" sz="1200" b="0" dirty="0">
                <a:solidFill>
                  <a:schemeClr val="tx1"/>
                </a:solidFill>
              </a:rPr>
              <a:t>("a=" + a);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//... lots of code here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b="0" dirty="0">
                <a:solidFill>
                  <a:schemeClr val="tx1"/>
                </a:solidFill>
              </a:rPr>
              <a:t> b = </a:t>
            </a:r>
            <a:r>
              <a:rPr lang="en-US" sz="1200" b="0" dirty="0" err="1">
                <a:solidFill>
                  <a:schemeClr val="tx1"/>
                </a:solidFill>
              </a:rPr>
              <a:t>random.nextInt</a:t>
            </a:r>
            <a:r>
              <a:rPr lang="en-US" sz="1200" b="0" dirty="0">
                <a:solidFill>
                  <a:schemeClr val="tx1"/>
                </a:solidFill>
              </a:rPr>
              <a:t>(3);                     // (3)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b="0" dirty="0" err="1">
                <a:solidFill>
                  <a:schemeClr val="tx1"/>
                </a:solidFill>
              </a:rPr>
              <a:t>System.out.println</a:t>
            </a:r>
            <a:r>
              <a:rPr lang="en-US" sz="1200" b="0" dirty="0">
                <a:solidFill>
                  <a:schemeClr val="tx1"/>
                </a:solidFill>
              </a:rPr>
              <a:t>("b=" + b); </a:t>
            </a:r>
          </a:p>
          <a:p>
            <a:pPr eaLnBrk="1" hangingPunct="1"/>
            <a:endParaRPr lang="en-US" sz="1200" b="0" dirty="0">
              <a:solidFill>
                <a:schemeClr val="tx1"/>
              </a:solidFill>
            </a:endParaRP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b="0" dirty="0">
                <a:solidFill>
                  <a:schemeClr val="tx1"/>
                </a:solidFill>
              </a:rPr>
              <a:t> c = a/(</a:t>
            </a:r>
            <a:r>
              <a:rPr lang="en-US" sz="1200" b="0" dirty="0" err="1">
                <a:solidFill>
                  <a:schemeClr val="tx1"/>
                </a:solidFill>
              </a:rPr>
              <a:t>b+a</a:t>
            </a:r>
            <a:r>
              <a:rPr lang="en-US" sz="1200" b="0" dirty="0">
                <a:solidFill>
                  <a:schemeClr val="tx1"/>
                </a:solidFill>
              </a:rPr>
              <a:t> -2);                                 // (4)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b="0" dirty="0" err="1">
                <a:solidFill>
                  <a:schemeClr val="tx1"/>
                </a:solidFill>
              </a:rPr>
              <a:t>System.out.println</a:t>
            </a:r>
            <a:r>
              <a:rPr lang="en-US" sz="1200" b="0" dirty="0">
                <a:solidFill>
                  <a:schemeClr val="tx1"/>
                </a:solidFill>
              </a:rPr>
              <a:t>("c=" + c);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}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}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796" name="Text Box 8"/>
          <p:cNvSpPr txBox="1">
            <a:spLocks noChangeArrowheads="1"/>
          </p:cNvSpPr>
          <p:nvPr/>
        </p:nvSpPr>
        <p:spPr bwMode="auto">
          <a:xfrm>
            <a:off x="7608888" y="1916114"/>
            <a:ext cx="1207382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tx1"/>
                </a:solidFill>
                <a:latin typeface="Courier New" pitchFamily="49" charset="0"/>
              </a:rPr>
              <a:t>&gt; java Rand</a:t>
            </a:r>
          </a:p>
          <a:p>
            <a:pPr eaLnBrk="1" hangingPunct="1"/>
            <a:r>
              <a:rPr lang="en-US" sz="1200">
                <a:solidFill>
                  <a:schemeClr val="tx1"/>
                </a:solidFill>
                <a:latin typeface="Courier New" pitchFamily="49" charset="0"/>
              </a:rPr>
              <a:t>a=1</a:t>
            </a:r>
          </a:p>
          <a:p>
            <a:pPr eaLnBrk="1" hangingPunct="1"/>
            <a:r>
              <a:rPr lang="en-US" sz="1200">
                <a:solidFill>
                  <a:schemeClr val="tx1"/>
                </a:solidFill>
                <a:latin typeface="Courier New" pitchFamily="49" charset="0"/>
              </a:rPr>
              <a:t>b=0</a:t>
            </a:r>
          </a:p>
          <a:p>
            <a:pPr eaLnBrk="1" hangingPunct="1"/>
            <a:r>
              <a:rPr lang="en-US" sz="1200">
                <a:solidFill>
                  <a:schemeClr val="tx1"/>
                </a:solidFill>
                <a:latin typeface="Courier New" pitchFamily="49" charset="0"/>
              </a:rPr>
              <a:t>c=-1</a:t>
            </a:r>
          </a:p>
          <a:p>
            <a:pPr eaLnBrk="1" hangingPunct="1"/>
            <a:r>
              <a:rPr lang="en-US" sz="120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33797" name="AutoShape 9"/>
          <p:cNvSpPr>
            <a:spLocks noChangeArrowheads="1"/>
          </p:cNvSpPr>
          <p:nvPr/>
        </p:nvSpPr>
        <p:spPr bwMode="auto">
          <a:xfrm>
            <a:off x="6311900" y="2205038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0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 Checking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919289" y="1635298"/>
            <a:ext cx="3376245" cy="3262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tx1"/>
                </a:solidFill>
              </a:rPr>
              <a:t>import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java.util.Random</a:t>
            </a:r>
            <a:r>
              <a:rPr lang="en-US" sz="1200" b="0" dirty="0">
                <a:solidFill>
                  <a:schemeClr val="tx1"/>
                </a:solidFill>
              </a:rPr>
              <a:t>; </a:t>
            </a:r>
          </a:p>
          <a:p>
            <a:pPr eaLnBrk="1" hangingPunct="1"/>
            <a:r>
              <a:rPr lang="en-US" sz="1200" dirty="0">
                <a:solidFill>
                  <a:schemeClr val="tx1"/>
                </a:solidFill>
              </a:rPr>
              <a:t>public class</a:t>
            </a:r>
            <a:r>
              <a:rPr lang="en-US" sz="1200" b="0" dirty="0">
                <a:solidFill>
                  <a:schemeClr val="tx1"/>
                </a:solidFill>
              </a:rPr>
              <a:t> Rand {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</a:t>
            </a:r>
            <a:r>
              <a:rPr lang="en-US" sz="1200" dirty="0">
                <a:solidFill>
                  <a:schemeClr val="tx1"/>
                </a:solidFill>
              </a:rPr>
              <a:t>public static void</a:t>
            </a:r>
            <a:r>
              <a:rPr lang="en-US" sz="1200" b="0" dirty="0">
                <a:solidFill>
                  <a:schemeClr val="tx1"/>
                </a:solidFill>
              </a:rPr>
              <a:t> main (String[] </a:t>
            </a:r>
            <a:r>
              <a:rPr lang="en-US" sz="1200" b="0" dirty="0" err="1">
                <a:solidFill>
                  <a:schemeClr val="tx1"/>
                </a:solidFill>
              </a:rPr>
              <a:t>args</a:t>
            </a:r>
            <a:r>
              <a:rPr lang="en-US" sz="1200" b="0" dirty="0">
                <a:solidFill>
                  <a:schemeClr val="tx1"/>
                </a:solidFill>
              </a:rPr>
              <a:t>) {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Random </a:t>
            </a:r>
            <a:r>
              <a:rPr lang="en-US" sz="1200" b="0" dirty="0" err="1">
                <a:solidFill>
                  <a:schemeClr val="tx1"/>
                </a:solidFill>
              </a:rPr>
              <a:t>random</a:t>
            </a:r>
            <a:r>
              <a:rPr lang="en-US" sz="1200" b="0" dirty="0">
                <a:solidFill>
                  <a:schemeClr val="tx1"/>
                </a:solidFill>
              </a:rPr>
              <a:t> = </a:t>
            </a:r>
            <a:r>
              <a:rPr lang="en-US" sz="1200" dirty="0">
                <a:solidFill>
                  <a:schemeClr val="tx1"/>
                </a:solidFill>
              </a:rPr>
              <a:t>new</a:t>
            </a:r>
            <a:r>
              <a:rPr lang="en-US" sz="1200" b="0" dirty="0">
                <a:solidFill>
                  <a:schemeClr val="tx1"/>
                </a:solidFill>
              </a:rPr>
              <a:t> Random(42);  // (1) </a:t>
            </a:r>
          </a:p>
          <a:p>
            <a:pPr eaLnBrk="1" hangingPunct="1"/>
            <a:endParaRPr lang="en-US" sz="1200" b="0" dirty="0">
              <a:solidFill>
                <a:schemeClr val="tx1"/>
              </a:solidFill>
            </a:endParaRP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b="0" dirty="0">
                <a:solidFill>
                  <a:schemeClr val="tx1"/>
                </a:solidFill>
              </a:rPr>
              <a:t> a = </a:t>
            </a:r>
            <a:r>
              <a:rPr lang="en-US" sz="1200" b="0" dirty="0" err="1">
                <a:solidFill>
                  <a:schemeClr val="tx1"/>
                </a:solidFill>
              </a:rPr>
              <a:t>random.nextInt</a:t>
            </a:r>
            <a:r>
              <a:rPr lang="en-US" sz="1200" b="0" dirty="0">
                <a:solidFill>
                  <a:schemeClr val="tx1"/>
                </a:solidFill>
              </a:rPr>
              <a:t>(2);                     // (2)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b="0" dirty="0" err="1">
                <a:solidFill>
                  <a:schemeClr val="tx1"/>
                </a:solidFill>
              </a:rPr>
              <a:t>System.out.println</a:t>
            </a:r>
            <a:r>
              <a:rPr lang="en-US" sz="1200" b="0" dirty="0">
                <a:solidFill>
                  <a:schemeClr val="tx1"/>
                </a:solidFill>
              </a:rPr>
              <a:t>("a=" + a);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//... lots of code here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b="0" dirty="0">
                <a:solidFill>
                  <a:schemeClr val="tx1"/>
                </a:solidFill>
              </a:rPr>
              <a:t> b = </a:t>
            </a:r>
            <a:r>
              <a:rPr lang="en-US" sz="1200" b="0" dirty="0" err="1">
                <a:solidFill>
                  <a:schemeClr val="tx1"/>
                </a:solidFill>
              </a:rPr>
              <a:t>random.nextInt</a:t>
            </a:r>
            <a:r>
              <a:rPr lang="en-US" sz="1200" b="0" dirty="0">
                <a:solidFill>
                  <a:schemeClr val="tx1"/>
                </a:solidFill>
              </a:rPr>
              <a:t>(3);                     // (3)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b="0" dirty="0" err="1">
                <a:solidFill>
                  <a:schemeClr val="tx1"/>
                </a:solidFill>
              </a:rPr>
              <a:t>System.out.println</a:t>
            </a:r>
            <a:r>
              <a:rPr lang="en-US" sz="1200" b="0" dirty="0">
                <a:solidFill>
                  <a:schemeClr val="tx1"/>
                </a:solidFill>
              </a:rPr>
              <a:t>("b=" + b); </a:t>
            </a:r>
          </a:p>
          <a:p>
            <a:pPr eaLnBrk="1" hangingPunct="1"/>
            <a:endParaRPr lang="en-US" sz="1200" b="0" dirty="0">
              <a:solidFill>
                <a:schemeClr val="tx1"/>
              </a:solidFill>
            </a:endParaRP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b="0" dirty="0">
                <a:solidFill>
                  <a:schemeClr val="tx1"/>
                </a:solidFill>
              </a:rPr>
              <a:t> c = a/(</a:t>
            </a:r>
            <a:r>
              <a:rPr lang="en-US" sz="1200" b="0" dirty="0" err="1">
                <a:solidFill>
                  <a:schemeClr val="tx1"/>
                </a:solidFill>
              </a:rPr>
              <a:t>b+a</a:t>
            </a:r>
            <a:r>
              <a:rPr lang="en-US" sz="1200" b="0" dirty="0">
                <a:solidFill>
                  <a:schemeClr val="tx1"/>
                </a:solidFill>
              </a:rPr>
              <a:t> -2);                                 // (4)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b="0" dirty="0" err="1">
                <a:solidFill>
                  <a:schemeClr val="tx1"/>
                </a:solidFill>
              </a:rPr>
              <a:t>System.out.println</a:t>
            </a:r>
            <a:r>
              <a:rPr lang="en-US" sz="1200" b="0" dirty="0">
                <a:solidFill>
                  <a:schemeClr val="tx1"/>
                </a:solidFill>
              </a:rPr>
              <a:t>("c=" + c);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}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}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820" name="Text Box 9"/>
          <p:cNvSpPr txBox="1">
            <a:spLocks noChangeArrowheads="1"/>
          </p:cNvSpPr>
          <p:nvPr/>
        </p:nvSpPr>
        <p:spPr bwMode="auto">
          <a:xfrm>
            <a:off x="6527801" y="1989139"/>
            <a:ext cx="35290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2400" b="0" dirty="0">
                <a:solidFill>
                  <a:schemeClr val="hlink"/>
                </a:solidFill>
              </a:rPr>
              <a:t>Idee: Prüfe alle möglichen Werte </a:t>
            </a:r>
            <a:r>
              <a:rPr lang="en-US" sz="2400" b="0" dirty="0">
                <a:solidFill>
                  <a:schemeClr val="hlink"/>
                </a:solidFill>
              </a:rPr>
              <a:t>von </a:t>
            </a:r>
            <a:r>
              <a:rPr lang="en-US" sz="2400" b="0" dirty="0" err="1">
                <a:solidFill>
                  <a:schemeClr val="hlink"/>
                </a:solidFill>
              </a:rPr>
              <a:t>Ausdrücken</a:t>
            </a:r>
            <a:endParaRPr lang="en-US" sz="2400" b="0" dirty="0">
              <a:solidFill>
                <a:schemeClr val="hlink"/>
              </a:solidFill>
            </a:endParaRPr>
          </a:p>
        </p:txBody>
      </p:sp>
      <p:pic>
        <p:nvPicPr>
          <p:cNvPr id="34821" name="Picture 10" descr="sw-model-checking-2_626x174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4221163"/>
            <a:ext cx="45339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1927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Informelle Spezifikation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Beispiel: </a:t>
            </a:r>
            <a:r>
              <a:rPr lang="de-DE" dirty="0" err="1"/>
              <a:t>JavaDoc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003309" y="2204864"/>
            <a:ext cx="8208912" cy="39703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400" dirty="0">
                <a:solidFill>
                  <a:srgbClr val="3F5FBF"/>
                </a:solidFill>
                <a:latin typeface="Consolas"/>
              </a:rPr>
              <a:t> * The method takes a given array of integers, sorts and returns the array.</a:t>
            </a:r>
          </a:p>
          <a:p>
            <a:r>
              <a:rPr lang="de-DE" sz="1400" dirty="0">
                <a:solidFill>
                  <a:srgbClr val="3F5FBF"/>
                </a:solidFill>
                <a:latin typeface="Consolas"/>
              </a:rPr>
              <a:t> * </a:t>
            </a:r>
          </a:p>
          <a:p>
            <a:r>
              <a:rPr lang="en-US" sz="14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400" b="1" dirty="0">
                <a:solidFill>
                  <a:srgbClr val="7F9FBF"/>
                </a:solidFill>
                <a:latin typeface="Consolas"/>
              </a:rPr>
              <a:t>@</a:t>
            </a:r>
            <a:r>
              <a:rPr lang="en-US" sz="1400" b="1" dirty="0" err="1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sz="1400" b="1" dirty="0">
                <a:solidFill>
                  <a:srgbClr val="3F5FBF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3F5FBF"/>
                </a:solidFill>
                <a:latin typeface="Consolas"/>
              </a:rPr>
              <a:t>values  a potentially unsorted array</a:t>
            </a:r>
          </a:p>
          <a:p>
            <a:r>
              <a:rPr lang="en-US" sz="14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400" b="1" dirty="0">
                <a:solidFill>
                  <a:srgbClr val="7F9FBF"/>
                </a:solidFill>
                <a:latin typeface="Consolas"/>
              </a:rPr>
              <a:t>@return</a:t>
            </a:r>
            <a:r>
              <a:rPr lang="en-US" sz="1400" b="1" dirty="0">
                <a:solidFill>
                  <a:srgbClr val="3F5FBF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3F5FBF"/>
                </a:solidFill>
                <a:latin typeface="Consolas"/>
              </a:rPr>
              <a:t>array sorted in ascending order</a:t>
            </a:r>
          </a:p>
          <a:p>
            <a:r>
              <a:rPr lang="de-DE" sz="1400" dirty="0">
                <a:solidFill>
                  <a:srgbClr val="3F5FBF"/>
                </a:solidFill>
                <a:latin typeface="Consolas"/>
              </a:rPr>
              <a:t> */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 j &gt; 1; j--) {</a:t>
            </a:r>
          </a:p>
          <a:p>
            <a:r>
              <a:rPr lang="nn-NO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i = 0; i &lt; j - 1; i++) {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 &gt;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+ 1]) {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2" name="Inhaltsplatzhalter 8"/>
          <p:cNvSpPr txBox="1">
            <a:spLocks/>
          </p:cNvSpPr>
          <p:nvPr/>
        </p:nvSpPr>
        <p:spPr>
          <a:xfrm>
            <a:off x="6528048" y="3717033"/>
            <a:ext cx="3684172" cy="2458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Problem 1: Nur durch manuelles Testen überprüfbar</a:t>
            </a:r>
          </a:p>
          <a:p>
            <a:pPr marL="0" indent="0">
              <a:buNone/>
            </a:pPr>
            <a:r>
              <a:rPr lang="de-DE" dirty="0"/>
              <a:t>Problem 2: Mehrdeutigkeiten</a:t>
            </a:r>
          </a:p>
        </p:txBody>
      </p:sp>
    </p:spTree>
    <p:extLst>
      <p:ext uri="{BB962C8B-B14F-4D97-AF65-F5344CB8AC3E}">
        <p14:creationId xmlns:p14="http://schemas.microsoft.com/office/powerpoint/2010/main" val="397745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Formale Spezifikation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Beispiel: Java Modeling Language (JML)</a:t>
            </a:r>
          </a:p>
        </p:txBody>
      </p:sp>
      <p:sp>
        <p:nvSpPr>
          <p:cNvPr id="6" name="Rechteck 5"/>
          <p:cNvSpPr/>
          <p:nvPr/>
        </p:nvSpPr>
        <p:spPr>
          <a:xfrm>
            <a:off x="1847528" y="2348880"/>
            <a:ext cx="8485180" cy="35394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3F7F5F"/>
                </a:solidFill>
                <a:latin typeface="Consolas"/>
              </a:rPr>
              <a:t>/*@ 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/>
              </a:rPr>
              <a:t> @ 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requires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!= </a:t>
            </a:r>
            <a:r>
              <a:rPr lang="de-DE" sz="1400" b="1" dirty="0">
                <a:solidFill>
                  <a:srgbClr val="3F7F5F"/>
                </a:solidFill>
                <a:latin typeface="Consolas"/>
              </a:rPr>
              <a:t>null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;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/>
              </a:rPr>
              <a:t> @ 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ensures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(</a:t>
            </a:r>
            <a:r>
              <a:rPr lang="de-DE" sz="1400" b="1" dirty="0">
                <a:solidFill>
                  <a:srgbClr val="3F7F5F"/>
                </a:solidFill>
                <a:latin typeface="Consolas"/>
              </a:rPr>
              <a:t>\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forall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i; 0 &lt; i &amp;&amp; i &lt;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values.length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; </a:t>
            </a:r>
            <a:r>
              <a:rPr lang="de-DE" sz="1400" b="1" dirty="0">
                <a:solidFill>
                  <a:srgbClr val="3F7F5F"/>
                </a:solidFill>
                <a:latin typeface="Consolas"/>
              </a:rPr>
              <a:t>\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result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[i-1] &lt;= </a:t>
            </a:r>
            <a:r>
              <a:rPr lang="de-DE" sz="1400" b="1" dirty="0">
                <a:solidFill>
                  <a:srgbClr val="3F7F5F"/>
                </a:solidFill>
                <a:latin typeface="Consolas"/>
              </a:rPr>
              <a:t>\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result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[i]);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/>
              </a:rPr>
              <a:t> @*/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 j &gt; 1; j--) {</a:t>
            </a:r>
          </a:p>
          <a:p>
            <a:r>
              <a:rPr lang="nn-NO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i = 0; i &lt; j - 1; i++) {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 &gt;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+ 1]) {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2" name="Inhaltsplatzhalter 8"/>
          <p:cNvSpPr txBox="1">
            <a:spLocks/>
          </p:cNvSpPr>
          <p:nvPr/>
        </p:nvSpPr>
        <p:spPr>
          <a:xfrm>
            <a:off x="6456040" y="4365104"/>
            <a:ext cx="3876668" cy="1534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Assertions</a:t>
            </a:r>
            <a:endParaRPr lang="de-DE" dirty="0"/>
          </a:p>
          <a:p>
            <a:r>
              <a:rPr lang="de-DE" dirty="0"/>
              <a:t>Deduktive Verifikation</a:t>
            </a:r>
          </a:p>
          <a:p>
            <a:r>
              <a:rPr lang="de-DE" dirty="0"/>
              <a:t>Statische Analysen</a:t>
            </a:r>
          </a:p>
        </p:txBody>
      </p:sp>
    </p:spTree>
    <p:extLst>
      <p:ext uri="{BB962C8B-B14F-4D97-AF65-F5344CB8AC3E}">
        <p14:creationId xmlns:p14="http://schemas.microsoft.com/office/powerpoint/2010/main" val="158574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Assertions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312024" y="1600200"/>
            <a:ext cx="4320480" cy="5127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Vorteile</a:t>
            </a:r>
          </a:p>
          <a:p>
            <a:r>
              <a:rPr lang="de-DE" dirty="0"/>
              <a:t>Präzise Fehlerlokalisierung (</a:t>
            </a:r>
            <a:r>
              <a:rPr lang="de-DE" dirty="0" err="1"/>
              <a:t>Blame</a:t>
            </a:r>
            <a:r>
              <a:rPr lang="de-DE" dirty="0"/>
              <a:t> </a:t>
            </a:r>
            <a:r>
              <a:rPr lang="de-DE" dirty="0" err="1"/>
              <a:t>assignment</a:t>
            </a:r>
            <a:r>
              <a:rPr lang="de-DE" dirty="0"/>
              <a:t>)</a:t>
            </a:r>
          </a:p>
          <a:p>
            <a:r>
              <a:rPr lang="de-DE" dirty="0"/>
              <a:t>Keine </a:t>
            </a:r>
            <a:r>
              <a:rPr lang="de-DE" dirty="0" err="1"/>
              <a:t>False</a:t>
            </a:r>
            <a:r>
              <a:rPr lang="de-DE" dirty="0"/>
              <a:t>-Positives</a:t>
            </a:r>
          </a:p>
          <a:p>
            <a:r>
              <a:rPr lang="de-DE" dirty="0"/>
              <a:t>Automatisierbar</a:t>
            </a:r>
          </a:p>
          <a:p>
            <a:r>
              <a:rPr lang="de-DE" dirty="0"/>
              <a:t>Orthogonal zum Testen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Nachteile</a:t>
            </a:r>
          </a:p>
          <a:p>
            <a:r>
              <a:rPr lang="de-DE" dirty="0"/>
              <a:t>Findet nicht alle Fehler</a:t>
            </a:r>
          </a:p>
          <a:p>
            <a:r>
              <a:rPr lang="de-DE" dirty="0"/>
              <a:t>Ausbremsen des Systems</a:t>
            </a:r>
          </a:p>
        </p:txBody>
      </p:sp>
      <p:sp>
        <p:nvSpPr>
          <p:cNvPr id="6" name="Rechteck 5"/>
          <p:cNvSpPr/>
          <p:nvPr/>
        </p:nvSpPr>
        <p:spPr>
          <a:xfrm>
            <a:off x="1640767" y="1700809"/>
            <a:ext cx="4464496" cy="418576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assert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 j &gt; 1; j--) {</a:t>
            </a:r>
          </a:p>
          <a:p>
            <a:r>
              <a:rPr lang="nn-NO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i = 0; i &lt; j - 1; i++) {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 &gt;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+ 1]) {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de-DE" sz="1400" b="1" dirty="0">
              <a:solidFill>
                <a:srgbClr val="7F0055"/>
              </a:solidFill>
              <a:latin typeface="Consolas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i = 1; i &lt;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 i++)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assert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[i-1] &lt;=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[i];</a:t>
            </a:r>
          </a:p>
          <a:p>
            <a:endParaRPr lang="de-DE" sz="1400" dirty="0">
              <a:solidFill>
                <a:srgbClr val="7F0055"/>
              </a:solidFill>
              <a:latin typeface="Consolas"/>
            </a:endParaRP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247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Deduktive Verifikation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05263" y="1600200"/>
            <a:ext cx="4527241" cy="51274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Vorteile</a:t>
            </a:r>
          </a:p>
          <a:p>
            <a:r>
              <a:rPr lang="de-DE" dirty="0"/>
              <a:t>Präzise Fehlerlokalisierung (</a:t>
            </a:r>
            <a:r>
              <a:rPr lang="de-DE" dirty="0" err="1"/>
              <a:t>Blame</a:t>
            </a:r>
            <a:r>
              <a:rPr lang="de-DE" dirty="0"/>
              <a:t> </a:t>
            </a:r>
            <a:r>
              <a:rPr lang="de-DE" dirty="0" err="1"/>
              <a:t>assignment</a:t>
            </a:r>
            <a:r>
              <a:rPr lang="de-DE" dirty="0"/>
              <a:t>)</a:t>
            </a:r>
          </a:p>
          <a:p>
            <a:r>
              <a:rPr lang="de-DE" dirty="0"/>
              <a:t>Findet alle Fehler</a:t>
            </a:r>
          </a:p>
          <a:p>
            <a:r>
              <a:rPr lang="de-DE" dirty="0"/>
              <a:t>Keine </a:t>
            </a:r>
            <a:r>
              <a:rPr lang="de-DE" dirty="0" err="1"/>
              <a:t>Laufzeitbeinflussung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Nachteile</a:t>
            </a:r>
          </a:p>
          <a:p>
            <a:r>
              <a:rPr lang="de-DE" dirty="0" err="1"/>
              <a:t>False</a:t>
            </a:r>
            <a:r>
              <a:rPr lang="de-DE" dirty="0"/>
              <a:t> Positives (Unentscheidbarkeit)</a:t>
            </a:r>
          </a:p>
          <a:p>
            <a:r>
              <a:rPr lang="de-DE" dirty="0"/>
              <a:t>Interaktion teilweise notwendig (Schleifeninvarianten)</a:t>
            </a:r>
          </a:p>
          <a:p>
            <a:r>
              <a:rPr lang="de-DE" dirty="0"/>
              <a:t>Großer Aufwand u. Expertise nötig</a:t>
            </a:r>
          </a:p>
        </p:txBody>
      </p:sp>
      <p:sp>
        <p:nvSpPr>
          <p:cNvPr id="6" name="Rechteck 5"/>
          <p:cNvSpPr/>
          <p:nvPr/>
        </p:nvSpPr>
        <p:spPr>
          <a:xfrm>
            <a:off x="1640767" y="1700809"/>
            <a:ext cx="4464496" cy="418576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/>
              </a:rPr>
              <a:t>  //@ 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assert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!= </a:t>
            </a:r>
            <a:r>
              <a:rPr lang="de-DE" sz="1400" b="1" dirty="0">
                <a:solidFill>
                  <a:srgbClr val="3F7F5F"/>
                </a:solidFill>
                <a:latin typeface="Consolas"/>
              </a:rPr>
              <a:t>null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 j &gt; 1; j--) {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/>
              </a:rPr>
              <a:t>    //@ 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assert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(</a:t>
            </a:r>
            <a:r>
              <a:rPr lang="de-DE" sz="1400" b="1" dirty="0">
                <a:solidFill>
                  <a:srgbClr val="3F7F5F"/>
                </a:solidFill>
                <a:latin typeface="Consolas"/>
              </a:rPr>
              <a:t>\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forall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k; j-1 &lt; k &amp;&amp; k &lt;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values.length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;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[k-1] &lt;=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[k]);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nn-NO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i = 0; i &lt; j - 1; i++) {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 &gt;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+ 1]) {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/>
              </a:rPr>
              <a:t>    //@ 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assert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(</a:t>
            </a:r>
            <a:r>
              <a:rPr lang="de-DE" sz="1400" b="1" dirty="0">
                <a:solidFill>
                  <a:srgbClr val="3F7F5F"/>
                </a:solidFill>
                <a:latin typeface="Consolas"/>
              </a:rPr>
              <a:t>\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forall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k; j-2 &lt; k &amp;&amp; k &lt;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values.length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;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[k-1] &lt;=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[k]);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/>
              </a:rPr>
              <a:t>  //@ 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assert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(</a:t>
            </a:r>
            <a:r>
              <a:rPr lang="de-DE" sz="1400" b="1" dirty="0">
                <a:solidFill>
                  <a:srgbClr val="3F7F5F"/>
                </a:solidFill>
                <a:latin typeface="Consolas"/>
              </a:rPr>
              <a:t>\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forall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k; 0 &lt; k &amp;&amp; k &lt;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values.length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;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[k-1] &lt;=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[k]);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382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8" y="1916114"/>
            <a:ext cx="36329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Code Reviews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4" name="Picture 2" descr="http://i.stack.imgur.com/YMZS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2996952"/>
            <a:ext cx="5112568" cy="3308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4963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Beispiel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Code Reviews</a:t>
            </a:r>
          </a:p>
          <a:p>
            <a:pPr lvl="1"/>
            <a:r>
              <a:rPr lang="en-US"/>
              <a:t>Kannst du mal auf den Code schauen? Ich finde das Problem nicht… Es kann nicht daran liegen, weil ich X gemacht habe. Und es kann auch nicht daran liegen, weil ich Y gemacht. Und es kann auch nicht—Moment, es </a:t>
            </a:r>
            <a:r>
              <a:rPr lang="en-US" b="1"/>
              <a:t>kann</a:t>
            </a:r>
            <a:r>
              <a:rPr lang="en-US"/>
              <a:t> daran liegen. Danke, du hast mir sehr geholfen!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Reviews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Eine Familie verschiedener Techniken</a:t>
            </a:r>
          </a:p>
          <a:p>
            <a:pPr lvl="1"/>
            <a:r>
              <a:rPr lang="de-DE" dirty="0"/>
              <a:t>Pair </a:t>
            </a:r>
            <a:r>
              <a:rPr lang="de-DE" dirty="0" err="1"/>
              <a:t>Programming</a:t>
            </a:r>
            <a:endParaRPr lang="de-DE" dirty="0"/>
          </a:p>
          <a:p>
            <a:pPr lvl="1"/>
            <a:r>
              <a:rPr lang="de-DE" dirty="0" err="1"/>
              <a:t>Walkthroughs</a:t>
            </a:r>
            <a:endParaRPr lang="de-DE" dirty="0"/>
          </a:p>
          <a:p>
            <a:pPr lvl="1"/>
            <a:r>
              <a:rPr lang="de-DE" dirty="0" err="1"/>
              <a:t>Inspections</a:t>
            </a:r>
            <a:endParaRPr lang="de-DE" dirty="0"/>
          </a:p>
          <a:p>
            <a:pPr lvl="1"/>
            <a:r>
              <a:rPr lang="de-DE" dirty="0"/>
              <a:t>Personal </a:t>
            </a:r>
            <a:r>
              <a:rPr lang="de-DE" dirty="0" err="1"/>
              <a:t>reviews</a:t>
            </a:r>
            <a:endParaRPr lang="de-DE" dirty="0"/>
          </a:p>
          <a:p>
            <a:pPr lvl="1"/>
            <a:r>
              <a:rPr lang="de-DE" dirty="0"/>
              <a:t>Formal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reviews</a:t>
            </a:r>
            <a:endParaRPr lang="de-DE" dirty="0"/>
          </a:p>
          <a:p>
            <a:r>
              <a:rPr lang="de-DE" dirty="0"/>
              <a:t>Review/inspizieren:</a:t>
            </a:r>
          </a:p>
          <a:p>
            <a:pPr lvl="1"/>
            <a:r>
              <a:rPr lang="de-DE" dirty="0"/>
              <a:t>Zur genauen Begutachtung</a:t>
            </a:r>
          </a:p>
          <a:p>
            <a:pPr lvl="1"/>
            <a:r>
              <a:rPr lang="de-DE" dirty="0"/>
              <a:t>Mit einem Auge auf Korrektur und Bewertung</a:t>
            </a:r>
          </a:p>
          <a:p>
            <a:r>
              <a:rPr lang="de-DE" dirty="0"/>
              <a:t>Menschen (</a:t>
            </a:r>
            <a:r>
              <a:rPr lang="de-DE" dirty="0" err="1"/>
              <a:t>peers</a:t>
            </a:r>
            <a:r>
              <a:rPr lang="de-DE" dirty="0"/>
              <a:t>) sind die Begutachter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Pair Programming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Zwei Entwickler arbeiten zusammen an einem Rechner</a:t>
            </a:r>
          </a:p>
          <a:p>
            <a:r>
              <a:rPr lang="de-DE" dirty="0"/>
              <a:t>Einer schreibt Code, während der andere jede getippte Zeile überprüft</a:t>
            </a:r>
          </a:p>
          <a:p>
            <a:r>
              <a:rPr lang="de-DE" dirty="0"/>
              <a:t>Beide Rollen werden regelmäßig gewechselt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Vorteile</a:t>
            </a:r>
          </a:p>
          <a:p>
            <a:pPr lvl="1"/>
            <a:r>
              <a:rPr lang="de-DE" dirty="0"/>
              <a:t>Wissen verteilt sich zwischen Programmierern</a:t>
            </a:r>
          </a:p>
          <a:p>
            <a:pPr lvl="1"/>
            <a:r>
              <a:rPr lang="de-DE" dirty="0"/>
              <a:t>Anzahl Fehler wird reduziert, Produktivität wird gesteigert</a:t>
            </a:r>
          </a:p>
          <a:p>
            <a:pPr lvl="1"/>
            <a:r>
              <a:rPr lang="de-DE" dirty="0"/>
              <a:t>Keine Vorbereitung notwendig</a:t>
            </a:r>
          </a:p>
          <a:p>
            <a:r>
              <a:rPr lang="de-DE" dirty="0"/>
              <a:t>Nachteile</a:t>
            </a:r>
          </a:p>
          <a:p>
            <a:pPr lvl="1"/>
            <a:r>
              <a:rPr lang="de-DE" dirty="0"/>
              <a:t>Paar muss miteinander klarkommen</a:t>
            </a:r>
          </a:p>
          <a:p>
            <a:pPr lvl="1"/>
            <a:r>
              <a:rPr lang="de-DE" dirty="0"/>
              <a:t>Ggf. brauchen Entwickler länger</a:t>
            </a:r>
          </a:p>
        </p:txBody>
      </p:sp>
      <p:pic>
        <p:nvPicPr>
          <p:cNvPr id="9218" name="Picture 2" descr="http://codurance.com/assets/img/custom/blog/muppetspairprogramm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5085184"/>
            <a:ext cx="2088232" cy="154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Ziele</a:t>
            </a:r>
            <a:r>
              <a:rPr lang="en-US" dirty="0"/>
              <a:t>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0">
              <a:buNone/>
            </a:pPr>
            <a:r>
              <a:rPr lang="en-US" i="1" dirty="0"/>
              <a:t>"Program testing can be a very effective way to show the presence of bugs, but is hopelessly inadequate for showing their absence"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900" dirty="0"/>
              <a:t>(</a:t>
            </a:r>
            <a:r>
              <a:rPr lang="en-US" sz="1900" i="1" dirty="0" err="1"/>
              <a:t>Edsger</a:t>
            </a:r>
            <a:r>
              <a:rPr lang="en-US" sz="1900" i="1" dirty="0"/>
              <a:t> </a:t>
            </a:r>
            <a:r>
              <a:rPr lang="en-US" sz="1900" i="1" dirty="0" err="1"/>
              <a:t>Dijkstra</a:t>
            </a:r>
            <a:r>
              <a:rPr lang="en-US" sz="1900" i="1" dirty="0"/>
              <a:t>, The Humble Programmer, ACM Turing lecture, 1972</a:t>
            </a:r>
            <a:r>
              <a:rPr lang="en-US" sz="1900" dirty="0"/>
              <a:t>)</a:t>
            </a:r>
            <a:endParaRPr lang="en-US" dirty="0"/>
          </a:p>
          <a:p>
            <a:r>
              <a:rPr lang="de-DE" dirty="0"/>
              <a:t>Ziel von Testen:</a:t>
            </a:r>
          </a:p>
          <a:p>
            <a:pPr lvl="1"/>
            <a:r>
              <a:rPr lang="de-DE" dirty="0"/>
              <a:t>Fehler finden</a:t>
            </a:r>
          </a:p>
          <a:p>
            <a:pPr lvl="1"/>
            <a:r>
              <a:rPr lang="de-DE" dirty="0"/>
              <a:t>Vertrauen in Software herstellen</a:t>
            </a:r>
          </a:p>
          <a:p>
            <a:r>
              <a:rPr lang="de-DE" dirty="0"/>
              <a:t>Ein erfolgreicher Test findet Fehler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Allgemeines Vorgehen bei Code Reviews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Entwickler stellen Code zur Verfügung</a:t>
            </a:r>
          </a:p>
          <a:p>
            <a:r>
              <a:rPr lang="en-US"/>
              <a:t>Projektleiter setzt Meeting an</a:t>
            </a:r>
          </a:p>
          <a:p>
            <a:r>
              <a:rPr lang="en-US"/>
              <a:t>Teilnehmer bereiten sich vor</a:t>
            </a:r>
          </a:p>
          <a:p>
            <a:r>
              <a:rPr lang="en-US"/>
              <a:t>Meeting findet statt</a:t>
            </a:r>
          </a:p>
          <a:p>
            <a:r>
              <a:rPr lang="en-US"/>
              <a:t>Projektmanager bekommt Bericht</a:t>
            </a:r>
          </a:p>
          <a:p>
            <a:endParaRPr lang="en-US"/>
          </a:p>
          <a:p>
            <a:r>
              <a:rPr lang="en-US"/>
              <a:t>Verschiedene Umsetzungen: Walkthroughs, Inspection, (Formal) technical review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Walkthroughs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Entwickler "führt" andere Personen durch den Quelltext</a:t>
            </a:r>
          </a:p>
          <a:p>
            <a:r>
              <a:rPr lang="de-DE" dirty="0"/>
              <a:t>Personen geben Feedback über mögliche Fehler, Einhaltung von Standards,…</a:t>
            </a:r>
          </a:p>
          <a:p>
            <a:endParaRPr lang="de-DE" dirty="0"/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Größere Gruppen können teilnehmen, dadurch mehr Wissensaustausch</a:t>
            </a:r>
          </a:p>
          <a:p>
            <a:pPr lvl="1"/>
            <a:r>
              <a:rPr lang="de-DE" dirty="0"/>
              <a:t>Kaum Vorbereitungszeit</a:t>
            </a:r>
          </a:p>
          <a:p>
            <a:r>
              <a:rPr lang="de-DE" dirty="0"/>
              <a:t>Nachteile:</a:t>
            </a:r>
          </a:p>
          <a:p>
            <a:pPr lvl="1"/>
            <a:r>
              <a:rPr lang="de-DE" dirty="0"/>
              <a:t>Entwickler tendieren dazu, ihren Code zu rechtfertigen</a:t>
            </a:r>
          </a:p>
          <a:p>
            <a:pPr lvl="1"/>
            <a:r>
              <a:rPr lang="de-DE" dirty="0"/>
              <a:t>Es ist schwieriger, Code und Entwickler zu trennen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Inspections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Teammitglieder schauen sich Material an</a:t>
            </a:r>
          </a:p>
          <a:p>
            <a:r>
              <a:rPr lang="en-US"/>
              <a:t>Team trifft sich und diskutiert über Material</a:t>
            </a:r>
          </a:p>
          <a:p>
            <a:r>
              <a:rPr lang="en-US"/>
              <a:t>Ggf. werden nur ausgewählte Aspekte betrachtet</a:t>
            </a:r>
          </a:p>
          <a:p>
            <a:r>
              <a:rPr lang="en-US"/>
              <a:t>Vorteile:</a:t>
            </a:r>
          </a:p>
          <a:p>
            <a:pPr lvl="1"/>
            <a:r>
              <a:rPr lang="en-US"/>
              <a:t>Fokus auf wichtige Dinge (wenn man sie kennt)</a:t>
            </a:r>
          </a:p>
          <a:p>
            <a:r>
              <a:rPr lang="en-US"/>
              <a:t>Nachteil:</a:t>
            </a:r>
          </a:p>
          <a:p>
            <a:pPr lvl="1"/>
            <a:r>
              <a:rPr lang="en-US"/>
              <a:t>Guter Moderator notwendig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Technical Review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Eingeplantes Meeting mit festgeschriebenem Ablauf</a:t>
            </a:r>
          </a:p>
          <a:p>
            <a:r>
              <a:rPr lang="en-US"/>
              <a:t>Ergebnis wird in Bericht zusammengefasst</a:t>
            </a:r>
          </a:p>
          <a:p>
            <a:r>
              <a:rPr lang="en-US"/>
              <a:t>Fokus auf technische Aspekte, z.B. Abweichung von Anforderungen oder Standards</a:t>
            </a:r>
          </a:p>
          <a:p>
            <a:r>
              <a:rPr lang="en-US"/>
              <a:t>Unabhängiges Team ohne Entwickler</a:t>
            </a:r>
          </a:p>
          <a:p>
            <a:r>
              <a:rPr lang="en-US"/>
              <a:t>Vorteil:</a:t>
            </a:r>
          </a:p>
          <a:p>
            <a:pPr lvl="1"/>
            <a:r>
              <a:rPr lang="en-US"/>
              <a:t>Unabhängig vom Entwickler</a:t>
            </a:r>
          </a:p>
          <a:p>
            <a:pPr lvl="1"/>
            <a:r>
              <a:rPr lang="en-US"/>
              <a:t>Festgeschriebener Ablauf</a:t>
            </a:r>
          </a:p>
          <a:p>
            <a:r>
              <a:rPr lang="en-US"/>
              <a:t>Nachteil:</a:t>
            </a:r>
          </a:p>
          <a:p>
            <a:pPr lvl="1"/>
            <a:r>
              <a:rPr lang="en-US"/>
              <a:t>Aufwand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Personal Review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Informell durch Entwickler selbst</a:t>
            </a:r>
          </a:p>
          <a:p>
            <a:r>
              <a:rPr lang="en-US"/>
              <a:t>Kann jeder Entwickler einfach durchführen</a:t>
            </a:r>
          </a:p>
          <a:p>
            <a:endParaRPr lang="en-US"/>
          </a:p>
          <a:p>
            <a:r>
              <a:rPr lang="en-US"/>
              <a:t>Nicht besonders objektiv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sollte wann reviewed werden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Jedes Projekt-Artefakt:</a:t>
            </a:r>
          </a:p>
          <a:p>
            <a:pPr lvl="1"/>
            <a:r>
              <a:rPr lang="de-DE" dirty="0"/>
              <a:t>Anforderungen</a:t>
            </a:r>
          </a:p>
          <a:p>
            <a:pPr lvl="1"/>
            <a:r>
              <a:rPr lang="de-DE" dirty="0"/>
              <a:t>Design</a:t>
            </a:r>
          </a:p>
          <a:p>
            <a:pPr lvl="1"/>
            <a:r>
              <a:rPr lang="de-DE" dirty="0"/>
              <a:t>Code</a:t>
            </a:r>
          </a:p>
          <a:p>
            <a:pPr lvl="1"/>
            <a:r>
              <a:rPr lang="de-DE" dirty="0"/>
              <a:t>Dokumentation</a:t>
            </a:r>
          </a:p>
          <a:p>
            <a:pPr lvl="1"/>
            <a:r>
              <a:rPr lang="de-DE" dirty="0"/>
              <a:t>…</a:t>
            </a:r>
          </a:p>
          <a:p>
            <a:r>
              <a:rPr lang="de-DE" dirty="0"/>
              <a:t>Meetings sind fest eingeplant und sollten definierte Dauer haben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Aufgaben des Teams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Guten Review erstellen</a:t>
            </a:r>
          </a:p>
          <a:p>
            <a:pPr lvl="1"/>
            <a:r>
              <a:rPr lang="de-DE" dirty="0"/>
              <a:t>Team ist verantwortlich für Review, nicht das Produkt</a:t>
            </a:r>
          </a:p>
          <a:p>
            <a:r>
              <a:rPr lang="de-DE" dirty="0"/>
              <a:t>Probleme finden (nicht beheben)</a:t>
            </a:r>
          </a:p>
          <a:p>
            <a:endParaRPr lang="de-DE" dirty="0"/>
          </a:p>
          <a:p>
            <a:r>
              <a:rPr lang="de-DE" dirty="0"/>
              <a:t>Entscheidung treffen:</a:t>
            </a:r>
          </a:p>
          <a:p>
            <a:pPr lvl="1"/>
            <a:r>
              <a:rPr lang="de-DE" dirty="0"/>
              <a:t>Akzeptiert, akzeptiert mit kleinen Änderungen (einstimmig)</a:t>
            </a:r>
          </a:p>
          <a:p>
            <a:pPr lvl="1"/>
            <a:r>
              <a:rPr lang="de-DE" dirty="0"/>
              <a:t>Bedeutende Änderungen, abgelehnt (ein Veto reicht)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Aufgaben des Teamleiter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Voreilige Reviews vermeiden</a:t>
            </a:r>
          </a:p>
          <a:p>
            <a:r>
              <a:rPr lang="en-US"/>
              <a:t>Guten Review sicherstellen…</a:t>
            </a:r>
          </a:p>
          <a:p>
            <a:r>
              <a:rPr lang="en-US"/>
              <a:t>…oder Gründe für Scheitern berichten</a:t>
            </a:r>
          </a:p>
          <a:p>
            <a:pPr lvl="1"/>
            <a:r>
              <a:rPr lang="en-US"/>
              <a:t>Fehlendes Material</a:t>
            </a:r>
          </a:p>
          <a:p>
            <a:pPr lvl="1"/>
            <a:r>
              <a:rPr lang="en-US"/>
              <a:t>Fehlende, unvorbereitete Gutachter</a:t>
            </a:r>
          </a:p>
          <a:p>
            <a:r>
              <a:rPr lang="en-US"/>
              <a:t>Meetings koordinieren</a:t>
            </a:r>
          </a:p>
          <a:p>
            <a:pPr lvl="1"/>
            <a:r>
              <a:rPr lang="en-US"/>
              <a:t>Material verteilen</a:t>
            </a:r>
          </a:p>
          <a:p>
            <a:pPr lvl="1"/>
            <a:r>
              <a:rPr lang="en-US"/>
              <a:t>Zeitplan für Meeting (und dessen Einhaltung)</a:t>
            </a:r>
          </a:p>
          <a:p>
            <a:pPr lvl="1"/>
            <a:r>
              <a:rPr lang="en-US"/>
              <a:t>Ort für Meeting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Aufgaben der Gutachter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Vorbereitung durch review des Materials</a:t>
            </a:r>
          </a:p>
          <a:p>
            <a:r>
              <a:rPr lang="en-US"/>
              <a:t>Aktiv teilnehmen</a:t>
            </a:r>
          </a:p>
          <a:p>
            <a:r>
              <a:rPr lang="en-US"/>
              <a:t>Professionelles Verhalten</a:t>
            </a:r>
          </a:p>
          <a:p>
            <a:r>
              <a:rPr lang="en-US"/>
              <a:t>Berechtigte positive und negative Kommentare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Bericht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Zusammenfassung</a:t>
            </a:r>
          </a:p>
          <a:p>
            <a:r>
              <a:rPr lang="en-US"/>
              <a:t>Gefundene Probleme</a:t>
            </a:r>
          </a:p>
          <a:p>
            <a:r>
              <a:rPr lang="en-US"/>
              <a:t>Empfehlung</a:t>
            </a:r>
          </a:p>
          <a:p>
            <a:pPr>
              <a:buNone/>
            </a:pPr>
            <a:endParaRPr lang="en-US"/>
          </a:p>
          <a:p>
            <a:r>
              <a:rPr lang="en-US"/>
              <a:t>Projektleiter über Status informieren</a:t>
            </a:r>
          </a:p>
          <a:p>
            <a:r>
              <a:rPr lang="en-US"/>
              <a:t>Frühwarnsystem für mögliche Probleme</a:t>
            </a:r>
          </a:p>
          <a:p>
            <a:r>
              <a:rPr lang="en-US"/>
              <a:t>Logbuch für Fortschritt und involvierte Leute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Herausforderungen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Man muss annehmen, dass ein Programm fehlerhaft ist; nicht, dass es korrekt ist </a:t>
            </a:r>
            <a:r>
              <a:rPr lang="en-US" sz="1400"/>
              <a:t>(</a:t>
            </a:r>
            <a:r>
              <a:rPr lang="en-US" sz="1700"/>
              <a:t>Myers. A Controlled Experiment in Program Testing and Code Walkthroughs/Inspections. 1978.)</a:t>
            </a:r>
            <a:endParaRPr lang="en-US" baseline="30000"/>
          </a:p>
          <a:p>
            <a:r>
              <a:rPr lang="en-US"/>
              <a:t>Entgegen jeder anderen Software-Entwicklungs-Aktivität (Fehler finden vs. Fehler vermeiden)</a:t>
            </a:r>
          </a:p>
          <a:p>
            <a:r>
              <a:rPr lang="en-US"/>
              <a:t>Testen ist teuer</a:t>
            </a:r>
          </a:p>
          <a:p>
            <a:r>
              <a:rPr lang="en-US"/>
              <a:t>Effektivität von Tests schwer zu messen</a:t>
            </a:r>
          </a:p>
          <a:p>
            <a:r>
              <a:rPr lang="en-US"/>
              <a:t>Unvollständige, nicht-formalisierte und sich ändernde Anforderungen</a:t>
            </a:r>
          </a:p>
          <a:p>
            <a:r>
              <a:rPr lang="en-US"/>
              <a:t>Integrationstest zwischen verschiedenen Produkten</a:t>
            </a:r>
          </a:p>
          <a:p>
            <a:r>
              <a:rPr lang="en-US"/>
              <a:t>Steigende Anzahl von Versionen</a:t>
            </a:r>
          </a:p>
          <a:p>
            <a:r>
              <a:rPr lang="en-US"/>
              <a:t>Patching nightmare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Testen vs. Reviews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Testen verläuft in 2 Phasen:</a:t>
            </a:r>
          </a:p>
          <a:p>
            <a:pPr lvl="1"/>
            <a:r>
              <a:rPr lang="de-DE" dirty="0"/>
              <a:t>Testfälle finden Fehler</a:t>
            </a:r>
          </a:p>
          <a:p>
            <a:pPr lvl="1"/>
            <a:r>
              <a:rPr lang="de-DE" dirty="0"/>
              <a:t>Ursache von Fehlern muss gefunden werden</a:t>
            </a:r>
          </a:p>
          <a:p>
            <a:r>
              <a:rPr lang="de-DE" dirty="0"/>
              <a:t>Bei Reviews findet man Fehler und deren Ursache in einem Schritt</a:t>
            </a:r>
          </a:p>
          <a:p>
            <a:r>
              <a:rPr lang="de-DE" dirty="0"/>
              <a:t>Erst Review, dann Testen</a:t>
            </a:r>
          </a:p>
          <a:p>
            <a:r>
              <a:rPr lang="de-DE" dirty="0"/>
              <a:t>Erst Testen, dann Verifikation</a:t>
            </a:r>
          </a:p>
          <a:p>
            <a:endParaRPr lang="de-DE" dirty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de-DE" dirty="0"/>
              <a:t>Sie mitgenommen haben sollten: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Warum brauchen wir Tests/Verifikation/Code Reviews?</a:t>
            </a:r>
          </a:p>
          <a:p>
            <a:r>
              <a:rPr lang="de-DE" dirty="0"/>
              <a:t>Was kann man mit Tests nicht zeigen? Warum?</a:t>
            </a:r>
          </a:p>
          <a:p>
            <a:r>
              <a:rPr lang="de-DE" dirty="0"/>
              <a:t>Nennen/Erklären Sie die 4 vorgestellten Ebenen von Tests.</a:t>
            </a:r>
          </a:p>
          <a:p>
            <a:r>
              <a:rPr lang="de-DE" dirty="0"/>
              <a:t>Erklären Sie Black-Box/White-Box/</a:t>
            </a:r>
            <a:r>
              <a:rPr lang="de-DE" dirty="0" err="1"/>
              <a:t>Regressions</a:t>
            </a:r>
            <a:r>
              <a:rPr lang="de-DE" dirty="0"/>
              <a:t>/ </a:t>
            </a:r>
            <a:r>
              <a:rPr lang="de-DE" dirty="0" err="1"/>
              <a:t>Nightly</a:t>
            </a:r>
            <a:r>
              <a:rPr lang="de-DE" dirty="0"/>
              <a:t>/Daily-</a:t>
            </a:r>
            <a:r>
              <a:rPr lang="de-DE" dirty="0" err="1"/>
              <a:t>Builds</a:t>
            </a:r>
            <a:r>
              <a:rPr lang="de-DE" dirty="0"/>
              <a:t>.</a:t>
            </a:r>
          </a:p>
          <a:p>
            <a:r>
              <a:rPr lang="de-DE" dirty="0"/>
              <a:t>Nennen/Erklären Sie den Vorteil von Code Reviews gegenüber testen.</a:t>
            </a:r>
          </a:p>
          <a:p>
            <a:r>
              <a:rPr lang="de-DE" dirty="0"/>
              <a:t>Welche Strategie würden Sie einem kleinen Unternehmen (3 Mitarbeiter) empfehlen, um möglichst fehlerfreie Software auszuliefern? Begründen Sie Ihre Entscheidung.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McConnell. Code Complete. 2004. [Chapter 20-22] (contains also references of further interesting papers)</a:t>
            </a:r>
          </a:p>
          <a:p>
            <a:r>
              <a:rPr lang="en-US"/>
              <a:t>Sommerville. Software Engineering. 2002 [Chapter 22-23]</a:t>
            </a:r>
          </a:p>
          <a:p>
            <a:r>
              <a:rPr lang="en-US"/>
              <a:t>Beckert and others. Verification of object-oriented software: The KeY approach. 2007</a:t>
            </a:r>
          </a:p>
          <a:p>
            <a:r>
              <a:rPr lang="en-US"/>
              <a:t>Code Reviews: </a:t>
            </a:r>
            <a:r>
              <a:rPr lang="de-DE">
                <a:hlinkClick r:id="rId2"/>
              </a:rPr>
              <a:t>http://www.baskent.edu.tr/~zaktas/courses/Bil573/IEEE_Standards/1028_2008.pdf</a:t>
            </a:r>
            <a:endParaRPr lang="en-US"/>
          </a:p>
          <a:p>
            <a:r>
              <a:rPr lang="en-US"/>
              <a:t>Wikipedia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age_Desig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vorlage_Design1</Template>
  <TotalTime>0</TotalTime>
  <Words>5075</Words>
  <Application>Microsoft Office PowerPoint</Application>
  <PresentationFormat>Breitbild</PresentationFormat>
  <Paragraphs>970</Paragraphs>
  <Slides>92</Slides>
  <Notes>42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92</vt:i4>
      </vt:variant>
    </vt:vector>
  </HeadingPairs>
  <TitlesOfParts>
    <vt:vector size="103" baseType="lpstr">
      <vt:lpstr>Arial</vt:lpstr>
      <vt:lpstr>Calibri</vt:lpstr>
      <vt:lpstr>Consolas</vt:lpstr>
      <vt:lpstr>Courier New</vt:lpstr>
      <vt:lpstr>Monotype Sorts</vt:lpstr>
      <vt:lpstr>Symbol</vt:lpstr>
      <vt:lpstr>Times</vt:lpstr>
      <vt:lpstr>Times New Roman</vt:lpstr>
      <vt:lpstr>Wingdings</vt:lpstr>
      <vt:lpstr>ヒラギノ角ゴ Pro W3</vt:lpstr>
      <vt:lpstr>vorlage_Design1</vt:lpstr>
      <vt:lpstr>PowerPoint-Präsentation</vt:lpstr>
      <vt:lpstr>Einordnung</vt:lpstr>
      <vt:lpstr>Kosten für die Behebung von Fehlern</vt:lpstr>
      <vt:lpstr>Lernziele</vt:lpstr>
      <vt:lpstr>Ursprünge</vt:lpstr>
      <vt:lpstr>PowerPoint-Präsentation</vt:lpstr>
      <vt:lpstr>Ziele I</vt:lpstr>
      <vt:lpstr>Ziele II</vt:lpstr>
      <vt:lpstr>Herausforderungen</vt:lpstr>
      <vt:lpstr>Von Microsoft Office EULA…</vt:lpstr>
      <vt:lpstr>Von GPL</vt:lpstr>
      <vt:lpstr>Mittl. Anzahl von Fehlern</vt:lpstr>
      <vt:lpstr>Arten von Fehlern</vt:lpstr>
      <vt:lpstr>Fehlervermeidung</vt:lpstr>
      <vt:lpstr>Häufige Software-Fehler I</vt:lpstr>
      <vt:lpstr>Häufige Software-Fehler II</vt:lpstr>
      <vt:lpstr>Strategien des Testens</vt:lpstr>
      <vt:lpstr>PowerPoint-Präsentation</vt:lpstr>
      <vt:lpstr>Black-Box Testing</vt:lpstr>
      <vt:lpstr>Aufgabe</vt:lpstr>
      <vt:lpstr>Äquivalenzklassen finden</vt:lpstr>
      <vt:lpstr>Grenzwerte Analysieren</vt:lpstr>
      <vt:lpstr>Erfahrung und Heuristik</vt:lpstr>
      <vt:lpstr>Einfache Daten</vt:lpstr>
      <vt:lpstr>Systematisches Vorgehen</vt:lpstr>
      <vt:lpstr>Wann Black-Box Testen?</vt:lpstr>
      <vt:lpstr>Weitere Limitierungen von Black-Box Tests</vt:lpstr>
      <vt:lpstr>PowerPoint-Präsentation</vt:lpstr>
      <vt:lpstr>White-Box Testing</vt:lpstr>
      <vt:lpstr>Herausforderungen</vt:lpstr>
      <vt:lpstr>Systematisches Vorgehen</vt:lpstr>
      <vt:lpstr>Arten</vt:lpstr>
      <vt:lpstr>Kontrollflussgraph</vt:lpstr>
      <vt:lpstr>Anweisungsüberdeckungsverfahren (C0- Test)</vt:lpstr>
      <vt:lpstr>Zweigüberdeckungstest (C1 - Test)</vt:lpstr>
      <vt:lpstr>Bedingungsüberdeckungstest (C2 / C3 Test)</vt:lpstr>
      <vt:lpstr>Pfadüberdeckungsverfahren</vt:lpstr>
      <vt:lpstr>Beispiel</vt:lpstr>
      <vt:lpstr>Probleme der Pfadüberdeckung</vt:lpstr>
      <vt:lpstr>Grenzen und Zusammenfasung</vt:lpstr>
      <vt:lpstr>PowerPoint-Präsentation</vt:lpstr>
      <vt:lpstr>Testverfahren</vt:lpstr>
      <vt:lpstr>Test-Driven Development</vt:lpstr>
      <vt:lpstr>Test-Driven Development II</vt:lpstr>
      <vt:lpstr>Prinzipien von TDD</vt:lpstr>
      <vt:lpstr>Unit Tests</vt:lpstr>
      <vt:lpstr>JUnit – Unit Testing Framework</vt:lpstr>
      <vt:lpstr>JUnit – Methoden und Annotationen</vt:lpstr>
      <vt:lpstr>JUnit in Eclipse</vt:lpstr>
      <vt:lpstr>JUnit – Beispiel</vt:lpstr>
      <vt:lpstr>2. Integrations-Tests (IT)</vt:lpstr>
      <vt:lpstr>IT: Top-Down</vt:lpstr>
      <vt:lpstr>IT: Bottom-Up</vt:lpstr>
      <vt:lpstr>Aufgabe</vt:lpstr>
      <vt:lpstr>3. System-Tests</vt:lpstr>
      <vt:lpstr>Regressions-Test</vt:lpstr>
      <vt:lpstr>Nightly/Daily Builds</vt:lpstr>
      <vt:lpstr>4. Acceptance-Tests</vt:lpstr>
      <vt:lpstr>Wann findet man die meisten Fehler?</vt:lpstr>
      <vt:lpstr>Wie spielt alles zusammen?</vt:lpstr>
      <vt:lpstr>Design für Testen</vt:lpstr>
      <vt:lpstr>Nochmal: THE limitation of testing</vt:lpstr>
      <vt:lpstr>PowerPoint-Präsentation</vt:lpstr>
      <vt:lpstr>Was bedeutet fehlerfrei?</vt:lpstr>
      <vt:lpstr>Verifikation und Validation</vt:lpstr>
      <vt:lpstr>Statische Verifikation</vt:lpstr>
      <vt:lpstr>Model Checking</vt:lpstr>
      <vt:lpstr>Model Checking</vt:lpstr>
      <vt:lpstr>Beispiel</vt:lpstr>
      <vt:lpstr>Test Run</vt:lpstr>
      <vt:lpstr>Model Checking</vt:lpstr>
      <vt:lpstr>Informelle Spezifikation</vt:lpstr>
      <vt:lpstr>Formale Spezifikation</vt:lpstr>
      <vt:lpstr>Runtime Assertions</vt:lpstr>
      <vt:lpstr>Deduktive Verifikation</vt:lpstr>
      <vt:lpstr>PowerPoint-Präsentation</vt:lpstr>
      <vt:lpstr>Beispiel</vt:lpstr>
      <vt:lpstr>Code Reviews</vt:lpstr>
      <vt:lpstr>Pair Programming</vt:lpstr>
      <vt:lpstr>Allgemeines Vorgehen bei Code Reviews</vt:lpstr>
      <vt:lpstr>Walkthroughs</vt:lpstr>
      <vt:lpstr>Inspections</vt:lpstr>
      <vt:lpstr>Formal Technical Review</vt:lpstr>
      <vt:lpstr>Personal Review</vt:lpstr>
      <vt:lpstr>Was sollte wann reviewed werden</vt:lpstr>
      <vt:lpstr>Aufgaben des Teams</vt:lpstr>
      <vt:lpstr>Aufgaben des Teamleiter</vt:lpstr>
      <vt:lpstr>Aufgaben der Gutachter</vt:lpstr>
      <vt:lpstr>Bericht</vt:lpstr>
      <vt:lpstr>Testen vs. Reviews</vt:lpstr>
      <vt:lpstr>Was Sie mitgenommen haben sollten: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Janet</cp:lastModifiedBy>
  <cp:revision>1274</cp:revision>
  <cp:lastPrinted>2015-05-19T12:22:20Z</cp:lastPrinted>
  <dcterms:modified xsi:type="dcterms:W3CDTF">2019-12-03T14:59:47Z</dcterms:modified>
</cp:coreProperties>
</file>