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48" r:id="rId2"/>
    <p:sldId id="350" r:id="rId3"/>
    <p:sldId id="311" r:id="rId4"/>
    <p:sldId id="306" r:id="rId5"/>
    <p:sldId id="307" r:id="rId6"/>
    <p:sldId id="312" r:id="rId7"/>
    <p:sldId id="313" r:id="rId8"/>
    <p:sldId id="315" r:id="rId9"/>
    <p:sldId id="314" r:id="rId10"/>
    <p:sldId id="325" r:id="rId11"/>
    <p:sldId id="326" r:id="rId12"/>
    <p:sldId id="327" r:id="rId13"/>
    <p:sldId id="316" r:id="rId14"/>
    <p:sldId id="328" r:id="rId15"/>
    <p:sldId id="317" r:id="rId16"/>
    <p:sldId id="318" r:id="rId17"/>
    <p:sldId id="319" r:id="rId18"/>
    <p:sldId id="324" r:id="rId19"/>
    <p:sldId id="320" r:id="rId20"/>
    <p:sldId id="321" r:id="rId21"/>
    <p:sldId id="322" r:id="rId22"/>
    <p:sldId id="347" r:id="rId23"/>
    <p:sldId id="349" r:id="rId24"/>
    <p:sldId id="332" r:id="rId25"/>
    <p:sldId id="333" r:id="rId26"/>
    <p:sldId id="334" r:id="rId27"/>
    <p:sldId id="329" r:id="rId28"/>
    <p:sldId id="335" r:id="rId29"/>
    <p:sldId id="330" r:id="rId30"/>
    <p:sldId id="336" r:id="rId31"/>
    <p:sldId id="300" r:id="rId32"/>
  </p:sldIdLst>
  <p:sldSz cx="12192000" cy="6858000"/>
  <p:notesSz cx="7000875" cy="92297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00C0"/>
    <a:srgbClr val="AB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70985" autoAdjust="0"/>
  </p:normalViewPr>
  <p:slideViewPr>
    <p:cSldViewPr>
      <p:cViewPr varScale="1">
        <p:scale>
          <a:sx n="60" d="100"/>
          <a:sy n="60" d="100"/>
        </p:scale>
        <p:origin x="133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65542" y="0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1B53E8-1F97-44E5-9EF3-D62C53EA6BC2}" type="datetimeFigureOut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49975" cy="3460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0088" y="4384120"/>
            <a:ext cx="5600700" cy="4153376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766637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65542" y="8766637"/>
            <a:ext cx="3033713" cy="461486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7F40521-1D92-4C40-9404-7FFF0A374C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64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2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3B9A76-2358-4D5A-8901-650078777B2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0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915B88-A8E8-47E2-918E-7170F70BB09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99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81E2A3-C49E-4707-9DEB-5EC36F7E9FF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6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Front </a:t>
            </a:r>
            <a:r>
              <a:rPr lang="de-DE" dirty="0" err="1" smtClean="0"/>
              <a:t>is</a:t>
            </a:r>
            <a:r>
              <a:rPr lang="de-DE" dirty="0" smtClean="0"/>
              <a:t> kein</a:t>
            </a:r>
            <a:r>
              <a:rPr lang="de-DE" baseline="0" dirty="0" smtClean="0"/>
              <a:t> spezieller Knoten, darum wird der neue Knoten der front knoten</a:t>
            </a:r>
            <a:endParaRPr lang="de-DE" dirty="0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A18751-3E60-453A-A7EF-5A5F2E6584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4480A2-35C1-4B2F-9FD1-7F60C49ECC0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36DEA6-9D97-42C6-AE34-8961D5801D0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6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DA2F55-16E7-4D3D-A219-550E9D5EF25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8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BC59D0-1FFD-4359-BB4F-4CA107DA50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07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Bei Methode </a:t>
            </a:r>
            <a:r>
              <a:rPr lang="de-DE" dirty="0" err="1"/>
              <a:t>add</a:t>
            </a:r>
            <a:r>
              <a:rPr lang="de-DE" dirty="0"/>
              <a:t>(…): In vorletzte Zeile (vor </a:t>
            </a:r>
            <a:r>
              <a:rPr lang="de-DE" dirty="0" err="1"/>
              <a:t>it.next</a:t>
            </a:r>
            <a:r>
              <a:rPr lang="de-DE" dirty="0"/>
              <a:t> = n): </a:t>
            </a:r>
            <a:r>
              <a:rPr lang="en-US" dirty="0"/>
              <a:t>if (</a:t>
            </a:r>
            <a:r>
              <a:rPr lang="en-US" dirty="0" err="1"/>
              <a:t>n.next</a:t>
            </a:r>
            <a:r>
              <a:rPr lang="en-US" dirty="0"/>
              <a:t> == null) { rear = n;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remove(..): </a:t>
            </a:r>
          </a:p>
          <a:p>
            <a:pPr marL="173885" indent="-173885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In 3. </a:t>
            </a:r>
            <a:r>
              <a:rPr lang="en-US" dirty="0" err="1"/>
              <a:t>Zeile</a:t>
            </a:r>
            <a:r>
              <a:rPr lang="en-US" dirty="0"/>
              <a:t> (</a:t>
            </a:r>
            <a:r>
              <a:rPr lang="en-US" dirty="0" err="1"/>
              <a:t>vor</a:t>
            </a:r>
            <a:r>
              <a:rPr lang="en-US" dirty="0"/>
              <a:t> if…): if (front == null) { rear = null; }</a:t>
            </a:r>
          </a:p>
          <a:p>
            <a:pPr marL="173885" indent="-173885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 err="1"/>
              <a:t>Nach</a:t>
            </a:r>
            <a:r>
              <a:rPr lang="en-US" dirty="0"/>
              <a:t> if(</a:t>
            </a:r>
            <a:r>
              <a:rPr lang="en-US" dirty="0" err="1"/>
              <a:t>n.data</a:t>
            </a:r>
            <a:r>
              <a:rPr lang="en-US" dirty="0"/>
              <a:t> == </a:t>
            </a:r>
            <a:r>
              <a:rPr lang="en-US" dirty="0" err="1"/>
              <a:t>dataValue</a:t>
            </a:r>
            <a:r>
              <a:rPr lang="en-US" dirty="0"/>
              <a:t>): if (</a:t>
            </a:r>
            <a:r>
              <a:rPr lang="en-US" dirty="0" err="1"/>
              <a:t>n.next</a:t>
            </a:r>
            <a:r>
              <a:rPr lang="en-US" dirty="0"/>
              <a:t> == null) { rear = it; }</a:t>
            </a:r>
            <a:endParaRPr lang="de-DE" dirty="0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ACE98-69CB-44DE-B7D3-8F5E6D0EC66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74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49975" cy="3460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40521-1D92-4C40-9404-7FFF0A374C40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03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b="1" dirty="0"/>
              <a:t>private </a:t>
            </a: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u="sng" dirty="0" err="1"/>
              <a:t>binomial</a:t>
            </a:r>
            <a:r>
              <a:rPr lang="de-DE" b="1" u="sng" dirty="0"/>
              <a:t>(</a:t>
            </a:r>
            <a:r>
              <a:rPr lang="de-DE" b="1" u="sng" dirty="0" err="1"/>
              <a:t>int</a:t>
            </a:r>
            <a:r>
              <a:rPr lang="de-DE" b="1" u="sng" dirty="0"/>
              <a:t> n, </a:t>
            </a:r>
            <a:r>
              <a:rPr lang="de-DE" b="1" u="sng" dirty="0" err="1"/>
              <a:t>int</a:t>
            </a:r>
            <a:r>
              <a:rPr lang="de-DE" b="1" u="sng" dirty="0"/>
              <a:t> k) {</a:t>
            </a:r>
          </a:p>
          <a:p>
            <a:pPr>
              <a:spcBef>
                <a:spcPct val="0"/>
              </a:spcBef>
            </a:pPr>
            <a:r>
              <a:rPr lang="en-US" b="1" dirty="0"/>
              <a:t>return (</a:t>
            </a:r>
            <a:r>
              <a:rPr lang="en-US" b="1" dirty="0" err="1"/>
              <a:t>int</a:t>
            </a:r>
            <a:r>
              <a:rPr lang="en-US" b="1" dirty="0"/>
              <a:t>) (factorial(n) / factorial(k) * factorial(n-k));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1: Fehler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; </a:t>
            </a:r>
            <a:r>
              <a:rPr lang="de-DE" dirty="0" err="1"/>
              <a:t>calcArea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not a double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int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2: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3: index-array </a:t>
            </a:r>
            <a:r>
              <a:rPr lang="de-DE" dirty="0" err="1"/>
              <a:t>bounds</a:t>
            </a:r>
            <a:r>
              <a:rPr lang="de-DE" dirty="0"/>
              <a:t>;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initialized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B5258-0E3D-4DD2-A3BB-1B969E9A4DF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8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CB59EA-1085-4B93-B22D-D056790BB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9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C7F76E-7DF5-46AB-8900-1793663F926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D7F17B-126B-49A0-8816-129EC7924DA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1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A3441F-621A-4F0C-A6BB-A3C86A26B69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0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Tafel: </a:t>
            </a:r>
            <a:r>
              <a:rPr lang="de-DE" dirty="0" err="1"/>
              <a:t>toString</a:t>
            </a:r>
            <a:r>
              <a:rPr lang="de-DE" baseline="0" dirty="0"/>
              <a:t>-Methode von Person</a:t>
            </a:r>
            <a:endParaRPr lang="de-DE" dirty="0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253B40-8BBA-4007-B3A3-C761A2EA1CF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8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Durchhangeln in Liste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Wichtig: Liste kennt</a:t>
            </a:r>
            <a:r>
              <a:rPr lang="de-DE" baseline="0" dirty="0"/>
              <a:t> nur ersten Knoten (ist das einzige Attribut der Liste). D.h. eine Liste weiß </a:t>
            </a:r>
            <a:r>
              <a:rPr lang="de-DE" baseline="0" dirty="0" err="1"/>
              <a:t>erstmal</a:t>
            </a:r>
            <a:r>
              <a:rPr lang="de-DE" baseline="0" dirty="0"/>
              <a:t> nicht, welche Knoten sie hat. Aber jeder Knoten kennt seinen Nachfolger.</a:t>
            </a: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7D302-4253-4297-ABF4-013370F4B83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4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2150"/>
            <a:ext cx="61499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C33F0-B32D-4B85-BCA0-419093BD2BB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5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51F58-7C80-4BBF-ADBF-CD7D21C045B6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3F95-4347-42E4-8A41-284E41253FE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E040-0A22-4F9A-9B69-53C914CFF940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A571F-B7BF-465C-B9AF-0A3E6736BE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13FCB-E6AC-4CCB-9A53-B9BD2815EE9E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B7FA1-46FB-42C2-B65D-6535435E4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891C-BC85-4DD8-8221-3C9AE80F8C00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565DC-F8C3-4103-80AE-B38AE61C8A8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F32FD-E877-4C86-9F67-FDC00D019B4D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3C807-47E7-4FCF-931B-A8AB7FF63F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693C1-49BC-4ECC-A752-F129FA54EE89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46E6-9670-460D-A9D0-F94D762B70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0D0B1-B18E-4B23-803A-AFDE8B418ABE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B7EE-71B9-4C3D-8D08-79EC3A866B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1ABA-A8DF-41D7-A470-9F2AA59A3FA6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A7386-1D39-4B00-9E71-7B20D74F3E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BA7E-89FA-4AA1-819C-E2AD067411DE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58E61-D00A-49DD-B8D1-0328ED2039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09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204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70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7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65B77-7F6D-472F-9599-F4EAC3C008A7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5994-DD86-4A12-87FD-CF097876B4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4F42C-37CE-4C28-8A5E-CFB0FABE1BFC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DC49-9AC2-4F0B-95C8-2D7D8768FC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49360E-7FF1-41DF-BE4D-ABE5638598F5}" type="datetime1">
              <a:rPr lang="de-DE"/>
              <a:pPr>
                <a:defRPr/>
              </a:pPr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3C076B-5AE4-4D37-8A93-A611B10967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Lists, Stacks, Queues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7683A56-99F6-4E3E-9966-4EB3532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Inserting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686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Case: Insert at </a:t>
            </a:r>
            <a:r>
              <a:rPr lang="de-DE" dirty="0" err="1" smtClean="0"/>
              <a:t>the</a:t>
            </a:r>
            <a:r>
              <a:rPr lang="de-DE" dirty="0" smtClean="0"/>
              <a:t> front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84145-0453-48A9-904A-6E3E4B5B3183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503613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03613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159375" y="335280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59375" y="3640139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16725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16725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774825" y="4784726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774825" y="507365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84350" y="2565400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1784350" y="2852739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3672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2456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6819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8467725" y="329247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2644776" y="4908550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3432175" y="4703764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2878138" y="310197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878138" y="308292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4" idx="1"/>
          </p:cNvCxnSpPr>
          <p:nvPr/>
        </p:nvCxnSpPr>
        <p:spPr>
          <a:xfrm>
            <a:off x="2647951" y="2997201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10" idx="0"/>
          </p:cNvCxnSpPr>
          <p:nvPr/>
        </p:nvCxnSpPr>
        <p:spPr>
          <a:xfrm flipH="1">
            <a:off x="2208214" y="2997201"/>
            <a:ext cx="447675" cy="1787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3"/>
            <a:endCxn id="4" idx="1"/>
          </p:cNvCxnSpPr>
          <p:nvPr/>
        </p:nvCxnSpPr>
        <p:spPr>
          <a:xfrm flipV="1">
            <a:off x="2640013" y="3495675"/>
            <a:ext cx="863600" cy="1720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913064" y="4908550"/>
            <a:ext cx="325437" cy="287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913064" y="4887914"/>
            <a:ext cx="325437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Inserting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III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smtClean="0"/>
              <a:t>Case: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somewhere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endParaRPr lang="de-DE" dirty="0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A9579-5A63-4D27-B854-7DE0B08AAFCD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503613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03613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159375" y="335280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59375" y="3640139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16725" y="33528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16725" y="36401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91175" y="4754564"/>
            <a:ext cx="865188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591175" y="5041901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84350" y="2565400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1784350" y="2852739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3672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2456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681913" y="3495676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8467725" y="329247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6461126" y="4876801"/>
            <a:ext cx="792163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7248525" y="4673600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6143625" y="3530601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143625" y="3511551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4" idx="1"/>
          </p:cNvCxnSpPr>
          <p:nvPr/>
        </p:nvCxnSpPr>
        <p:spPr>
          <a:xfrm>
            <a:off x="2647951" y="2997201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3"/>
            <a:endCxn id="10" idx="0"/>
          </p:cNvCxnSpPr>
          <p:nvPr/>
        </p:nvCxnSpPr>
        <p:spPr>
          <a:xfrm>
            <a:off x="6024563" y="3784601"/>
            <a:ext cx="0" cy="969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3"/>
            <a:endCxn id="8" idx="1"/>
          </p:cNvCxnSpPr>
          <p:nvPr/>
        </p:nvCxnSpPr>
        <p:spPr>
          <a:xfrm flipV="1">
            <a:off x="6456363" y="3495675"/>
            <a:ext cx="360362" cy="16906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6729414" y="4876801"/>
            <a:ext cx="325437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6729414" y="4857751"/>
            <a:ext cx="325437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Inserting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84" name="Foliennummernplatzhalt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F39EF-434E-4720-8EF4-04000A5EDA9D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40962" name="Rechteck 15"/>
          <p:cNvSpPr>
            <a:spLocks noChangeArrowheads="1"/>
          </p:cNvSpPr>
          <p:nvPr/>
        </p:nvSpPr>
        <p:spPr bwMode="auto">
          <a:xfrm>
            <a:off x="1847850" y="1773239"/>
            <a:ext cx="61023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addAt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 n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&amp;&amp; i &lt;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n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" name="Rechteck 29"/>
          <p:cNvSpPr/>
          <p:nvPr/>
        </p:nvSpPr>
        <p:spPr>
          <a:xfrm>
            <a:off x="4151314" y="5724525"/>
            <a:ext cx="865187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151314" y="6011864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808663" y="57245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808663" y="60118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7464425" y="57245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464425" y="60118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432050" y="4937125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40" name="Rechteck 39"/>
          <p:cNvSpPr/>
          <p:nvPr/>
        </p:nvSpPr>
        <p:spPr>
          <a:xfrm>
            <a:off x="2432050" y="5224464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41" name="Gerade Verbindung mit Pfeil 40"/>
          <p:cNvCxnSpPr>
            <a:stCxn id="34" idx="3"/>
            <a:endCxn id="35" idx="1"/>
          </p:cNvCxnSpPr>
          <p:nvPr/>
        </p:nvCxnSpPr>
        <p:spPr>
          <a:xfrm flipV="1">
            <a:off x="5016501" y="5868989"/>
            <a:ext cx="79216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672263" y="58689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0" idx="3"/>
            <a:endCxn id="30" idx="1"/>
          </p:cNvCxnSpPr>
          <p:nvPr/>
        </p:nvCxnSpPr>
        <p:spPr>
          <a:xfrm>
            <a:off x="3295651" y="5368926"/>
            <a:ext cx="855663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>
            <a:grpSpLocks/>
          </p:cNvGrpSpPr>
          <p:nvPr/>
        </p:nvGrpSpPr>
        <p:grpSpPr bwMode="auto">
          <a:xfrm>
            <a:off x="4321175" y="2205039"/>
            <a:ext cx="261938" cy="276225"/>
            <a:chOff x="4259638" y="3980480"/>
            <a:chExt cx="263214" cy="276999"/>
          </a:xfrm>
        </p:grpSpPr>
        <p:sp>
          <p:nvSpPr>
            <p:cNvPr id="17" name="Ellipse 16"/>
            <p:cNvSpPr/>
            <p:nvPr/>
          </p:nvSpPr>
          <p:spPr>
            <a:xfrm>
              <a:off x="4283567" y="4004359"/>
              <a:ext cx="216952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14" name="Textfeld 22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4" name="Gruppieren 43"/>
          <p:cNvGrpSpPr>
            <a:grpSpLocks/>
          </p:cNvGrpSpPr>
          <p:nvPr/>
        </p:nvGrpSpPr>
        <p:grpSpPr bwMode="auto">
          <a:xfrm>
            <a:off x="3708401" y="5405438"/>
            <a:ext cx="263525" cy="277812"/>
            <a:chOff x="4259638" y="3980480"/>
            <a:chExt cx="263214" cy="276999"/>
          </a:xfrm>
        </p:grpSpPr>
        <p:sp>
          <p:nvSpPr>
            <p:cNvPr id="45" name="Ellipse 44"/>
            <p:cNvSpPr/>
            <p:nvPr/>
          </p:nvSpPr>
          <p:spPr>
            <a:xfrm>
              <a:off x="4283423" y="4005806"/>
              <a:ext cx="217230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12" name="Textfeld 45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7" name="Gruppieren 46"/>
          <p:cNvGrpSpPr>
            <a:grpSpLocks/>
          </p:cNvGrpSpPr>
          <p:nvPr/>
        </p:nvGrpSpPr>
        <p:grpSpPr bwMode="auto">
          <a:xfrm>
            <a:off x="7751764" y="2032001"/>
            <a:ext cx="263525" cy="276225"/>
            <a:chOff x="4259638" y="3980480"/>
            <a:chExt cx="263214" cy="276999"/>
          </a:xfrm>
        </p:grpSpPr>
        <p:sp>
          <p:nvSpPr>
            <p:cNvPr id="48" name="Ellipse 47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10" name="Textfeld 48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8097838" y="1979613"/>
            <a:ext cx="2169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err="1" smtClean="0">
                <a:latin typeface="Calibri" pitchFamily="34" charset="0"/>
              </a:rPr>
              <a:t>Storing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50" name="Gruppieren 49"/>
          <p:cNvGrpSpPr>
            <a:grpSpLocks/>
          </p:cNvGrpSpPr>
          <p:nvPr/>
        </p:nvGrpSpPr>
        <p:grpSpPr bwMode="auto">
          <a:xfrm>
            <a:off x="4321175" y="2486026"/>
            <a:ext cx="261938" cy="277813"/>
            <a:chOff x="4259638" y="3980480"/>
            <a:chExt cx="263214" cy="276999"/>
          </a:xfrm>
        </p:grpSpPr>
        <p:sp>
          <p:nvSpPr>
            <p:cNvPr id="51" name="Ellipse 50"/>
            <p:cNvSpPr/>
            <p:nvPr/>
          </p:nvSpPr>
          <p:spPr>
            <a:xfrm>
              <a:off x="4283567" y="4005806"/>
              <a:ext cx="216952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8" name="Textfeld 5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53" name="Gruppieren 52"/>
          <p:cNvGrpSpPr>
            <a:grpSpLocks/>
          </p:cNvGrpSpPr>
          <p:nvPr/>
        </p:nvGrpSpPr>
        <p:grpSpPr bwMode="auto">
          <a:xfrm>
            <a:off x="4452939" y="5446713"/>
            <a:ext cx="261937" cy="277812"/>
            <a:chOff x="4259638" y="3980480"/>
            <a:chExt cx="263214" cy="276999"/>
          </a:xfrm>
        </p:grpSpPr>
        <p:sp>
          <p:nvSpPr>
            <p:cNvPr id="54" name="Ellipse 53"/>
            <p:cNvSpPr/>
            <p:nvPr/>
          </p:nvSpPr>
          <p:spPr>
            <a:xfrm>
              <a:off x="4283566" y="4005806"/>
              <a:ext cx="216953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6" name="Textfeld 54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7751764" y="2373314"/>
            <a:ext cx="263525" cy="276225"/>
            <a:chOff x="4259638" y="3980480"/>
            <a:chExt cx="263214" cy="276999"/>
          </a:xfrm>
        </p:grpSpPr>
        <p:sp>
          <p:nvSpPr>
            <p:cNvPr id="57" name="Ellipse 56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4" name="Textfeld 5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59" name="Textfeld 58"/>
          <p:cNvSpPr txBox="1">
            <a:spLocks noChangeArrowheads="1"/>
          </p:cNvSpPr>
          <p:nvPr/>
        </p:nvSpPr>
        <p:spPr bwMode="auto">
          <a:xfrm>
            <a:off x="8097839" y="2320926"/>
            <a:ext cx="25352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Treat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special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inserting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?)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60" name="Gruppieren 59"/>
          <p:cNvGrpSpPr>
            <a:grpSpLocks/>
          </p:cNvGrpSpPr>
          <p:nvPr/>
        </p:nvGrpSpPr>
        <p:grpSpPr bwMode="auto">
          <a:xfrm>
            <a:off x="4295776" y="3295651"/>
            <a:ext cx="263525" cy="277813"/>
            <a:chOff x="4259638" y="3980480"/>
            <a:chExt cx="263214" cy="276999"/>
          </a:xfrm>
        </p:grpSpPr>
        <p:sp>
          <p:nvSpPr>
            <p:cNvPr id="61" name="Ellipse 60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2" name="Textfeld 6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63" name="Gruppieren 62"/>
          <p:cNvGrpSpPr>
            <a:grpSpLocks/>
          </p:cNvGrpSpPr>
          <p:nvPr/>
        </p:nvGrpSpPr>
        <p:grpSpPr bwMode="auto">
          <a:xfrm>
            <a:off x="6108701" y="5210176"/>
            <a:ext cx="263525" cy="277813"/>
            <a:chOff x="4259638" y="3980480"/>
            <a:chExt cx="263214" cy="276999"/>
          </a:xfrm>
        </p:grpSpPr>
        <p:sp>
          <p:nvSpPr>
            <p:cNvPr id="64" name="Ellipse 63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000" name="Textfeld 64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66" name="Gruppieren 65"/>
          <p:cNvGrpSpPr>
            <a:grpSpLocks/>
          </p:cNvGrpSpPr>
          <p:nvPr/>
        </p:nvGrpSpPr>
        <p:grpSpPr bwMode="auto">
          <a:xfrm>
            <a:off x="7753351" y="3043238"/>
            <a:ext cx="263525" cy="277812"/>
            <a:chOff x="4259638" y="3980480"/>
            <a:chExt cx="263214" cy="276999"/>
          </a:xfrm>
        </p:grpSpPr>
        <p:sp>
          <p:nvSpPr>
            <p:cNvPr id="67" name="Ellipse 66"/>
            <p:cNvSpPr/>
            <p:nvPr/>
          </p:nvSpPr>
          <p:spPr>
            <a:xfrm>
              <a:off x="4283423" y="4005806"/>
              <a:ext cx="217230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8" name="Textfeld 6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69" name="Textfeld 68"/>
          <p:cNvSpPr txBox="1">
            <a:spLocks noChangeArrowheads="1"/>
          </p:cNvSpPr>
          <p:nvPr/>
        </p:nvSpPr>
        <p:spPr bwMode="auto">
          <a:xfrm>
            <a:off x="8097839" y="2997201"/>
            <a:ext cx="25352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3. </a:t>
            </a:r>
            <a:r>
              <a:rPr lang="de-DE" dirty="0" err="1" smtClean="0">
                <a:latin typeface="Calibri" pitchFamily="34" charset="0"/>
              </a:rPr>
              <a:t>Iterating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position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insert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found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70" name="Gruppieren 69"/>
          <p:cNvGrpSpPr>
            <a:grpSpLocks/>
          </p:cNvGrpSpPr>
          <p:nvPr/>
        </p:nvGrpSpPr>
        <p:grpSpPr bwMode="auto">
          <a:xfrm>
            <a:off x="4476751" y="3937001"/>
            <a:ext cx="263525" cy="277813"/>
            <a:chOff x="4259638" y="3980480"/>
            <a:chExt cx="263214" cy="276999"/>
          </a:xfrm>
        </p:grpSpPr>
        <p:sp>
          <p:nvSpPr>
            <p:cNvPr id="71" name="Ellipse 70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6" name="Textfeld 7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77" name="Gruppieren 76"/>
          <p:cNvGrpSpPr>
            <a:grpSpLocks/>
          </p:cNvGrpSpPr>
          <p:nvPr/>
        </p:nvGrpSpPr>
        <p:grpSpPr bwMode="auto">
          <a:xfrm>
            <a:off x="6935789" y="5194301"/>
            <a:ext cx="263525" cy="277813"/>
            <a:chOff x="4259638" y="3980480"/>
            <a:chExt cx="263214" cy="276999"/>
          </a:xfrm>
        </p:grpSpPr>
        <p:sp>
          <p:nvSpPr>
            <p:cNvPr id="78" name="Ellipse 77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4" name="Textfeld 78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80" name="Gruppieren 79"/>
          <p:cNvGrpSpPr>
            <a:grpSpLocks/>
          </p:cNvGrpSpPr>
          <p:nvPr/>
        </p:nvGrpSpPr>
        <p:grpSpPr bwMode="auto">
          <a:xfrm>
            <a:off x="7751764" y="4005264"/>
            <a:ext cx="263525" cy="276225"/>
            <a:chOff x="4259638" y="3980480"/>
            <a:chExt cx="263214" cy="276999"/>
          </a:xfrm>
        </p:grpSpPr>
        <p:sp>
          <p:nvSpPr>
            <p:cNvPr id="81" name="Ellipse 80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992" name="Textfeld 81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83" name="Textfeld 82"/>
          <p:cNvSpPr txBox="1">
            <a:spLocks noChangeArrowheads="1"/>
          </p:cNvSpPr>
          <p:nvPr/>
        </p:nvSpPr>
        <p:spPr bwMode="auto">
          <a:xfrm>
            <a:off x="8132764" y="3933825"/>
            <a:ext cx="2535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4. </a:t>
            </a:r>
            <a:r>
              <a:rPr lang="de-DE" dirty="0" err="1" smtClean="0">
                <a:latin typeface="Calibri" pitchFamily="34" charset="0"/>
              </a:rPr>
              <a:t>Inserting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5" grpId="0"/>
      <p:bldP spid="59" grpId="0"/>
      <p:bldP spid="69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Head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43C6-09CD-4ABF-BF4A-3CC53BFEFCA0}" type="slidenum">
              <a:rPr lang="de-DE"/>
              <a:pPr>
                <a:defRPr/>
              </a:pPr>
              <a:t>13</a:t>
            </a:fld>
            <a:endParaRPr lang="de-DE"/>
          </a:p>
        </p:txBody>
      </p:sp>
      <p:grpSp>
        <p:nvGrpSpPr>
          <p:cNvPr id="43010" name="Gruppieren 3"/>
          <p:cNvGrpSpPr>
            <a:grpSpLocks/>
          </p:cNvGrpSpPr>
          <p:nvPr/>
        </p:nvGrpSpPr>
        <p:grpSpPr bwMode="auto">
          <a:xfrm>
            <a:off x="9191625" y="476251"/>
            <a:ext cx="808038" cy="792163"/>
            <a:chOff x="4283968" y="4005064"/>
            <a:chExt cx="216024" cy="216024"/>
          </a:xfrm>
        </p:grpSpPr>
        <p:sp>
          <p:nvSpPr>
            <p:cNvPr id="5" name="Ellipse 4"/>
            <p:cNvSpPr/>
            <p:nvPr/>
          </p:nvSpPr>
          <p:spPr>
            <a:xfrm>
              <a:off x="4283968" y="400506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62" name="Textfeld 5"/>
            <p:cNvSpPr txBox="1">
              <a:spLocks noChangeArrowheads="1"/>
            </p:cNvSpPr>
            <p:nvPr/>
          </p:nvSpPr>
          <p:spPr bwMode="auto">
            <a:xfrm>
              <a:off x="4342805" y="4035993"/>
              <a:ext cx="98350" cy="14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8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43011" name="Rechteck 7"/>
          <p:cNvSpPr>
            <a:spLocks noChangeArrowheads="1"/>
          </p:cNvSpPr>
          <p:nvPr/>
        </p:nvSpPr>
        <p:spPr bwMode="auto">
          <a:xfrm>
            <a:off x="1774826" y="1916113"/>
            <a:ext cx="618966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    front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81714" y="4445000"/>
            <a:ext cx="865187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81714" y="4732339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354513" y="5876926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354513" y="616585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362450" y="3657600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4" name="Rechteck 13"/>
          <p:cNvSpPr/>
          <p:nvPr/>
        </p:nvSpPr>
        <p:spPr>
          <a:xfrm>
            <a:off x="4362450" y="3944939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10" idx="3"/>
          </p:cNvCxnSpPr>
          <p:nvPr/>
        </p:nvCxnSpPr>
        <p:spPr>
          <a:xfrm flipV="1">
            <a:off x="6946901" y="4587876"/>
            <a:ext cx="790575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222876" y="6000750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0" name="Rechteck 16"/>
          <p:cNvSpPr>
            <a:spLocks noChangeArrowheads="1"/>
          </p:cNvSpPr>
          <p:nvPr/>
        </p:nvSpPr>
        <p:spPr bwMode="auto">
          <a:xfrm>
            <a:off x="6010275" y="5795964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5456239" y="4194176"/>
            <a:ext cx="325437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456239" y="4175126"/>
            <a:ext cx="325437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3"/>
            <a:endCxn id="9" idx="1"/>
          </p:cNvCxnSpPr>
          <p:nvPr/>
        </p:nvCxnSpPr>
        <p:spPr>
          <a:xfrm>
            <a:off x="5226051" y="4089401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0"/>
          </p:cNvCxnSpPr>
          <p:nvPr/>
        </p:nvCxnSpPr>
        <p:spPr>
          <a:xfrm flipH="1">
            <a:off x="4786314" y="4089401"/>
            <a:ext cx="447675" cy="1787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9" idx="1"/>
          </p:cNvCxnSpPr>
          <p:nvPr/>
        </p:nvCxnSpPr>
        <p:spPr>
          <a:xfrm flipV="1">
            <a:off x="5218113" y="4587875"/>
            <a:ext cx="863600" cy="1720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492750" y="6000750"/>
            <a:ext cx="323850" cy="287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492750" y="5980114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>
            <a:grpSpLocks/>
          </p:cNvGrpSpPr>
          <p:nvPr/>
        </p:nvGrpSpPr>
        <p:grpSpPr bwMode="auto">
          <a:xfrm>
            <a:off x="3935414" y="5940426"/>
            <a:ext cx="263525" cy="276225"/>
            <a:chOff x="4259638" y="3980480"/>
            <a:chExt cx="263214" cy="276999"/>
          </a:xfrm>
        </p:grpSpPr>
        <p:sp>
          <p:nvSpPr>
            <p:cNvPr id="26" name="Ellipse 25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60" name="Textfeld 2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8" name="Gruppieren 27"/>
          <p:cNvGrpSpPr>
            <a:grpSpLocks/>
          </p:cNvGrpSpPr>
          <p:nvPr/>
        </p:nvGrpSpPr>
        <p:grpSpPr bwMode="auto">
          <a:xfrm>
            <a:off x="7175501" y="1933576"/>
            <a:ext cx="263525" cy="277813"/>
            <a:chOff x="4259638" y="3980480"/>
            <a:chExt cx="263214" cy="276999"/>
          </a:xfrm>
        </p:grpSpPr>
        <p:sp>
          <p:nvSpPr>
            <p:cNvPr id="29" name="Ellipse 28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8" name="Textfeld 2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464425" y="1887538"/>
            <a:ext cx="2178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Create a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2" name="Gruppieren 31"/>
          <p:cNvGrpSpPr>
            <a:grpSpLocks/>
          </p:cNvGrpSpPr>
          <p:nvPr/>
        </p:nvGrpSpPr>
        <p:grpSpPr bwMode="auto">
          <a:xfrm>
            <a:off x="2063751" y="2519364"/>
            <a:ext cx="263525" cy="276225"/>
            <a:chOff x="4259638" y="3980480"/>
            <a:chExt cx="263214" cy="276999"/>
          </a:xfrm>
        </p:grpSpPr>
        <p:sp>
          <p:nvSpPr>
            <p:cNvPr id="33" name="Ellipse 32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6" name="Textfeld 3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35" name="Gruppieren 34"/>
          <p:cNvGrpSpPr>
            <a:grpSpLocks/>
          </p:cNvGrpSpPr>
          <p:nvPr/>
        </p:nvGrpSpPr>
        <p:grpSpPr bwMode="auto">
          <a:xfrm>
            <a:off x="2071689" y="2806701"/>
            <a:ext cx="263525" cy="276225"/>
            <a:chOff x="4259638" y="3980480"/>
            <a:chExt cx="263214" cy="276999"/>
          </a:xfrm>
        </p:grpSpPr>
        <p:sp>
          <p:nvSpPr>
            <p:cNvPr id="36" name="Ellipse 35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4" name="Textfeld 3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38" name="Gruppieren 37"/>
          <p:cNvGrpSpPr>
            <a:grpSpLocks/>
          </p:cNvGrpSpPr>
          <p:nvPr/>
        </p:nvGrpSpPr>
        <p:grpSpPr bwMode="auto">
          <a:xfrm>
            <a:off x="7175501" y="2257426"/>
            <a:ext cx="263525" cy="276225"/>
            <a:chOff x="4259638" y="3980480"/>
            <a:chExt cx="263214" cy="276999"/>
          </a:xfrm>
        </p:grpSpPr>
        <p:sp>
          <p:nvSpPr>
            <p:cNvPr id="39" name="Ellipse 38"/>
            <p:cNvSpPr/>
            <p:nvPr/>
          </p:nvSpPr>
          <p:spPr>
            <a:xfrm>
              <a:off x="4283423" y="4004360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2" name="Textfeld 3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41" name="Textfeld 40"/>
          <p:cNvSpPr txBox="1">
            <a:spLocks noChangeArrowheads="1"/>
          </p:cNvSpPr>
          <p:nvPr/>
        </p:nvSpPr>
        <p:spPr bwMode="auto">
          <a:xfrm>
            <a:off x="7473951" y="2205038"/>
            <a:ext cx="3014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Defining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sucessor-node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42" name="Gruppieren 41"/>
          <p:cNvGrpSpPr>
            <a:grpSpLocks/>
          </p:cNvGrpSpPr>
          <p:nvPr/>
        </p:nvGrpSpPr>
        <p:grpSpPr bwMode="auto">
          <a:xfrm>
            <a:off x="5522914" y="5021264"/>
            <a:ext cx="261937" cy="276225"/>
            <a:chOff x="4259638" y="3980480"/>
            <a:chExt cx="263214" cy="276999"/>
          </a:xfrm>
        </p:grpSpPr>
        <p:sp>
          <p:nvSpPr>
            <p:cNvPr id="43" name="Ellipse 42"/>
            <p:cNvSpPr/>
            <p:nvPr/>
          </p:nvSpPr>
          <p:spPr>
            <a:xfrm>
              <a:off x="4283566" y="4004359"/>
              <a:ext cx="216953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50" name="Textfeld 4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45" name="Gruppieren 44"/>
          <p:cNvGrpSpPr>
            <a:grpSpLocks/>
          </p:cNvGrpSpPr>
          <p:nvPr/>
        </p:nvGrpSpPr>
        <p:grpSpPr bwMode="auto">
          <a:xfrm>
            <a:off x="2071689" y="3082926"/>
            <a:ext cx="263525" cy="277813"/>
            <a:chOff x="4259638" y="3980480"/>
            <a:chExt cx="263214" cy="276999"/>
          </a:xfrm>
        </p:grpSpPr>
        <p:sp>
          <p:nvSpPr>
            <p:cNvPr id="46" name="Ellipse 45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48" name="Textfeld 4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8" name="Gruppieren 47"/>
          <p:cNvGrpSpPr>
            <a:grpSpLocks/>
          </p:cNvGrpSpPr>
          <p:nvPr/>
        </p:nvGrpSpPr>
        <p:grpSpPr bwMode="auto">
          <a:xfrm>
            <a:off x="4746626" y="4616451"/>
            <a:ext cx="263525" cy="276225"/>
            <a:chOff x="4259638" y="3980480"/>
            <a:chExt cx="263214" cy="276999"/>
          </a:xfrm>
        </p:grpSpPr>
        <p:sp>
          <p:nvSpPr>
            <p:cNvPr id="49" name="Ellipse 48"/>
            <p:cNvSpPr/>
            <p:nvPr/>
          </p:nvSpPr>
          <p:spPr>
            <a:xfrm>
              <a:off x="4283423" y="4004360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46" name="Textfeld 4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51" name="Gruppieren 50"/>
          <p:cNvGrpSpPr>
            <a:grpSpLocks/>
          </p:cNvGrpSpPr>
          <p:nvPr/>
        </p:nvGrpSpPr>
        <p:grpSpPr bwMode="auto">
          <a:xfrm>
            <a:off x="7177089" y="3135313"/>
            <a:ext cx="263525" cy="277812"/>
            <a:chOff x="4259638" y="3980480"/>
            <a:chExt cx="263214" cy="276999"/>
          </a:xfrm>
        </p:grpSpPr>
        <p:sp>
          <p:nvSpPr>
            <p:cNvPr id="52" name="Ellipse 51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044" name="Textfeld 52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4" name="Textfeld 53"/>
          <p:cNvSpPr txBox="1">
            <a:spLocks noChangeArrowheads="1"/>
          </p:cNvSpPr>
          <p:nvPr/>
        </p:nvSpPr>
        <p:spPr bwMode="auto">
          <a:xfrm>
            <a:off x="7464426" y="3138488"/>
            <a:ext cx="3095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3. Head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5" name="Textfeld 54"/>
          <p:cNvSpPr txBox="1">
            <a:spLocks noChangeArrowheads="1"/>
          </p:cNvSpPr>
          <p:nvPr/>
        </p:nvSpPr>
        <p:spPr bwMode="auto">
          <a:xfrm>
            <a:off x="7548563" y="5380038"/>
            <a:ext cx="2940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Order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important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56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588" y="58197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After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70" name="Foliennummernplatzhalt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89646-5DBD-4BF3-8878-E1FA58ABC46B}" type="slidenum">
              <a:rPr lang="de-DE"/>
              <a:pPr>
                <a:defRPr/>
              </a:pPr>
              <a:t>14</a:t>
            </a:fld>
            <a:endParaRPr lang="de-DE"/>
          </a:p>
        </p:txBody>
      </p:sp>
      <p:grpSp>
        <p:nvGrpSpPr>
          <p:cNvPr id="45058" name="Gruppieren 3"/>
          <p:cNvGrpSpPr>
            <a:grpSpLocks/>
          </p:cNvGrpSpPr>
          <p:nvPr/>
        </p:nvGrpSpPr>
        <p:grpSpPr bwMode="auto">
          <a:xfrm>
            <a:off x="9191625" y="476251"/>
            <a:ext cx="808038" cy="792163"/>
            <a:chOff x="4283968" y="4005064"/>
            <a:chExt cx="216024" cy="216024"/>
          </a:xfrm>
        </p:grpSpPr>
        <p:sp>
          <p:nvSpPr>
            <p:cNvPr id="5" name="Ellipse 4"/>
            <p:cNvSpPr/>
            <p:nvPr/>
          </p:nvSpPr>
          <p:spPr>
            <a:xfrm>
              <a:off x="4283968" y="400506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23" name="Textfeld 5"/>
            <p:cNvSpPr txBox="1">
              <a:spLocks noChangeArrowheads="1"/>
            </p:cNvSpPr>
            <p:nvPr/>
          </p:nvSpPr>
          <p:spPr bwMode="auto">
            <a:xfrm>
              <a:off x="4342805" y="4035993"/>
              <a:ext cx="98350" cy="14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8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7" name="Rechteck 6"/>
          <p:cNvSpPr/>
          <p:nvPr/>
        </p:nvSpPr>
        <p:spPr>
          <a:xfrm>
            <a:off x="2424113" y="46196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24113" y="49069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79875" y="461962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79875" y="49069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55913" y="60213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855913" y="6308726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287713" y="47640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945063" y="47640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Rechteck 14"/>
          <p:cNvSpPr>
            <a:spLocks noChangeArrowheads="1"/>
          </p:cNvSpPr>
          <p:nvPr/>
        </p:nvSpPr>
        <p:spPr bwMode="auto">
          <a:xfrm>
            <a:off x="5732463" y="45593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3724276" y="6143626"/>
            <a:ext cx="792163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9" name="Rechteck 16"/>
          <p:cNvSpPr>
            <a:spLocks noChangeArrowheads="1"/>
          </p:cNvSpPr>
          <p:nvPr/>
        </p:nvSpPr>
        <p:spPr bwMode="auto">
          <a:xfrm>
            <a:off x="4511675" y="594042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3408363" y="479742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408363" y="47783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1" idx="0"/>
          </p:cNvCxnSpPr>
          <p:nvPr/>
        </p:nvCxnSpPr>
        <p:spPr>
          <a:xfrm>
            <a:off x="3287713" y="5051426"/>
            <a:ext cx="0" cy="969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3"/>
            <a:endCxn id="9" idx="1"/>
          </p:cNvCxnSpPr>
          <p:nvPr/>
        </p:nvCxnSpPr>
        <p:spPr>
          <a:xfrm flipV="1">
            <a:off x="3719513" y="4764088"/>
            <a:ext cx="360362" cy="1689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994150" y="614362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3994150" y="61245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6" name="Rechteck 24"/>
          <p:cNvSpPr>
            <a:spLocks noChangeArrowheads="1"/>
          </p:cNvSpPr>
          <p:nvPr/>
        </p:nvSpPr>
        <p:spPr bwMode="auto">
          <a:xfrm>
            <a:off x="1703388" y="1773238"/>
            <a:ext cx="69786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add(Node it,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grpSp>
        <p:nvGrpSpPr>
          <p:cNvPr id="26" name="Gruppieren 25"/>
          <p:cNvGrpSpPr>
            <a:grpSpLocks/>
          </p:cNvGrpSpPr>
          <p:nvPr/>
        </p:nvGrpSpPr>
        <p:grpSpPr bwMode="auto">
          <a:xfrm>
            <a:off x="6096001" y="4421189"/>
            <a:ext cx="263525" cy="276225"/>
            <a:chOff x="4259638" y="3980480"/>
            <a:chExt cx="263214" cy="276999"/>
          </a:xfrm>
        </p:grpSpPr>
        <p:sp>
          <p:nvSpPr>
            <p:cNvPr id="27" name="Ellipse 26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21" name="Textfeld 2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9" name="Gruppieren 28"/>
          <p:cNvGrpSpPr>
            <a:grpSpLocks/>
          </p:cNvGrpSpPr>
          <p:nvPr/>
        </p:nvGrpSpPr>
        <p:grpSpPr bwMode="auto">
          <a:xfrm>
            <a:off x="7011989" y="1658939"/>
            <a:ext cx="263525" cy="276225"/>
            <a:chOff x="4259638" y="3980480"/>
            <a:chExt cx="263214" cy="276999"/>
          </a:xfrm>
        </p:grpSpPr>
        <p:sp>
          <p:nvSpPr>
            <p:cNvPr id="30" name="Ellipse 29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9" name="Textfeld 3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32" name="Gruppieren 31"/>
          <p:cNvGrpSpPr>
            <a:grpSpLocks/>
          </p:cNvGrpSpPr>
          <p:nvPr/>
        </p:nvGrpSpPr>
        <p:grpSpPr bwMode="auto">
          <a:xfrm>
            <a:off x="1800226" y="2470151"/>
            <a:ext cx="263525" cy="277813"/>
            <a:chOff x="4259638" y="3980480"/>
            <a:chExt cx="263214" cy="276999"/>
          </a:xfrm>
        </p:grpSpPr>
        <p:sp>
          <p:nvSpPr>
            <p:cNvPr id="33" name="Ellipse 32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7" name="Textfeld 3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35" name="Textfeld 34"/>
          <p:cNvSpPr txBox="1">
            <a:spLocks noChangeArrowheads="1"/>
          </p:cNvSpPr>
          <p:nvPr/>
        </p:nvSpPr>
        <p:spPr bwMode="auto">
          <a:xfrm>
            <a:off x="7458076" y="1612901"/>
            <a:ext cx="2951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want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add</a:t>
            </a:r>
            <a:r>
              <a:rPr lang="de-DE" dirty="0" smtClean="0">
                <a:latin typeface="Calibri" pitchFamily="34" charset="0"/>
              </a:rPr>
              <a:t> after a valid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1728789" y="3057526"/>
            <a:ext cx="263525" cy="277813"/>
            <a:chOff x="4259638" y="3980480"/>
            <a:chExt cx="263214" cy="276999"/>
          </a:xfrm>
        </p:grpSpPr>
        <p:sp>
          <p:nvSpPr>
            <p:cNvPr id="37" name="Ellipse 36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5" name="Textfeld 3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39" name="Gruppieren 38"/>
          <p:cNvGrpSpPr>
            <a:grpSpLocks/>
          </p:cNvGrpSpPr>
          <p:nvPr/>
        </p:nvGrpSpPr>
        <p:grpSpPr bwMode="auto">
          <a:xfrm>
            <a:off x="2592389" y="6034089"/>
            <a:ext cx="263525" cy="276225"/>
            <a:chOff x="4259638" y="3980480"/>
            <a:chExt cx="263214" cy="276999"/>
          </a:xfrm>
        </p:grpSpPr>
        <p:sp>
          <p:nvSpPr>
            <p:cNvPr id="40" name="Ellipse 39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3" name="Textfeld 4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42" name="Gruppieren 41"/>
          <p:cNvGrpSpPr>
            <a:grpSpLocks/>
          </p:cNvGrpSpPr>
          <p:nvPr/>
        </p:nvGrpSpPr>
        <p:grpSpPr bwMode="auto">
          <a:xfrm>
            <a:off x="6989764" y="2325688"/>
            <a:ext cx="263525" cy="277812"/>
            <a:chOff x="4259638" y="3980480"/>
            <a:chExt cx="263214" cy="276999"/>
          </a:xfrm>
        </p:grpSpPr>
        <p:sp>
          <p:nvSpPr>
            <p:cNvPr id="43" name="Ellipse 42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11" name="Textfeld 4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45" name="Textfeld 44"/>
          <p:cNvSpPr txBox="1">
            <a:spLocks noChangeArrowheads="1"/>
          </p:cNvSpPr>
          <p:nvPr/>
        </p:nvSpPr>
        <p:spPr bwMode="auto">
          <a:xfrm>
            <a:off x="7464425" y="2286000"/>
            <a:ext cx="2952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2. Create a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46" name="Gruppieren 45"/>
          <p:cNvGrpSpPr>
            <a:grpSpLocks/>
          </p:cNvGrpSpPr>
          <p:nvPr/>
        </p:nvGrpSpPr>
        <p:grpSpPr bwMode="auto">
          <a:xfrm>
            <a:off x="3900489" y="5535613"/>
            <a:ext cx="261937" cy="277812"/>
            <a:chOff x="4259638" y="3980480"/>
            <a:chExt cx="263214" cy="276999"/>
          </a:xfrm>
        </p:grpSpPr>
        <p:sp>
          <p:nvSpPr>
            <p:cNvPr id="47" name="Ellipse 46"/>
            <p:cNvSpPr/>
            <p:nvPr/>
          </p:nvSpPr>
          <p:spPr>
            <a:xfrm>
              <a:off x="4283566" y="4005806"/>
              <a:ext cx="216953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9" name="Textfeld 4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9" name="Gruppieren 48"/>
          <p:cNvGrpSpPr>
            <a:grpSpLocks/>
          </p:cNvGrpSpPr>
          <p:nvPr/>
        </p:nvGrpSpPr>
        <p:grpSpPr bwMode="auto">
          <a:xfrm>
            <a:off x="1728789" y="3298826"/>
            <a:ext cx="263525" cy="277813"/>
            <a:chOff x="4259638" y="3980480"/>
            <a:chExt cx="263214" cy="276999"/>
          </a:xfrm>
        </p:grpSpPr>
        <p:sp>
          <p:nvSpPr>
            <p:cNvPr id="50" name="Ellipse 49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7" name="Textfeld 5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52" name="Gruppieren 51"/>
          <p:cNvGrpSpPr>
            <a:grpSpLocks/>
          </p:cNvGrpSpPr>
          <p:nvPr/>
        </p:nvGrpSpPr>
        <p:grpSpPr bwMode="auto">
          <a:xfrm>
            <a:off x="6981826" y="2787651"/>
            <a:ext cx="263525" cy="277813"/>
            <a:chOff x="4259638" y="3980480"/>
            <a:chExt cx="263214" cy="276999"/>
          </a:xfrm>
        </p:grpSpPr>
        <p:sp>
          <p:nvSpPr>
            <p:cNvPr id="53" name="Ellipse 52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5" name="Textfeld 5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5" name="Textfeld 54"/>
          <p:cNvSpPr txBox="1">
            <a:spLocks noChangeArrowheads="1"/>
          </p:cNvSpPr>
          <p:nvPr/>
        </p:nvSpPr>
        <p:spPr bwMode="auto">
          <a:xfrm>
            <a:off x="7464426" y="2747963"/>
            <a:ext cx="29511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3. </a:t>
            </a:r>
            <a:r>
              <a:rPr lang="de-DE" dirty="0" smtClean="0">
                <a:latin typeface="Calibri" pitchFamily="34" charset="0"/>
              </a:rPr>
              <a:t> Set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(n)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1725614" y="3538539"/>
            <a:ext cx="263525" cy="276225"/>
            <a:chOff x="4259638" y="3980480"/>
            <a:chExt cx="263214" cy="276999"/>
          </a:xfrm>
        </p:grpSpPr>
        <p:sp>
          <p:nvSpPr>
            <p:cNvPr id="57" name="Ellipse 56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3" name="Textfeld 5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9" name="Gruppieren 58"/>
          <p:cNvGrpSpPr>
            <a:grpSpLocks/>
          </p:cNvGrpSpPr>
          <p:nvPr/>
        </p:nvGrpSpPr>
        <p:grpSpPr bwMode="auto">
          <a:xfrm>
            <a:off x="3024189" y="5383214"/>
            <a:ext cx="263525" cy="276225"/>
            <a:chOff x="4259638" y="3980480"/>
            <a:chExt cx="263214" cy="276999"/>
          </a:xfrm>
        </p:grpSpPr>
        <p:sp>
          <p:nvSpPr>
            <p:cNvPr id="60" name="Ellipse 59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101" name="Textfeld 6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2" name="Gruppieren 61"/>
          <p:cNvGrpSpPr>
            <a:grpSpLocks/>
          </p:cNvGrpSpPr>
          <p:nvPr/>
        </p:nvGrpSpPr>
        <p:grpSpPr bwMode="auto">
          <a:xfrm>
            <a:off x="6969126" y="4011614"/>
            <a:ext cx="263525" cy="276225"/>
            <a:chOff x="4259638" y="3980480"/>
            <a:chExt cx="263214" cy="276999"/>
          </a:xfrm>
        </p:grpSpPr>
        <p:sp>
          <p:nvSpPr>
            <p:cNvPr id="63" name="Ellipse 62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099" name="Textfeld 6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65" name="Textfeld 64"/>
          <p:cNvSpPr txBox="1">
            <a:spLocks noChangeArrowheads="1"/>
          </p:cNvSpPr>
          <p:nvPr/>
        </p:nvSpPr>
        <p:spPr bwMode="auto">
          <a:xfrm>
            <a:off x="7450138" y="3971925"/>
            <a:ext cx="29511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4. </a:t>
            </a:r>
            <a:r>
              <a:rPr lang="de-DE" dirty="0" smtClean="0">
                <a:latin typeface="Calibri" pitchFamily="34" charset="0"/>
              </a:rPr>
              <a:t>Point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(n)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6" name="Textfeld 65"/>
          <p:cNvSpPr txBox="1">
            <a:spLocks noChangeArrowheads="1"/>
          </p:cNvSpPr>
          <p:nvPr/>
        </p:nvSpPr>
        <p:spPr bwMode="auto">
          <a:xfrm>
            <a:off x="7548563" y="5380038"/>
            <a:ext cx="2940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Order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important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588" y="58197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Ellipse 67"/>
          <p:cNvSpPr/>
          <p:nvPr/>
        </p:nvSpPr>
        <p:spPr>
          <a:xfrm>
            <a:off x="1633539" y="4727576"/>
            <a:ext cx="427037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>
                <a:solidFill>
                  <a:schemeClr val="tx1"/>
                </a:solidFill>
              </a:rPr>
              <a:t>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631950" y="6202363"/>
            <a:ext cx="427038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5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Deleting</a:t>
            </a:r>
            <a:r>
              <a:rPr lang="de-DE" dirty="0" smtClean="0"/>
              <a:t> Nodes I</a:t>
            </a:r>
            <a:endParaRPr lang="de-DE" dirty="0"/>
          </a:p>
        </p:txBody>
      </p:sp>
      <p:sp>
        <p:nvSpPr>
          <p:cNvPr id="4710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successor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rewire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 smtClean="0"/>
          </a:p>
          <a:p>
            <a:r>
              <a:rPr lang="de-DE" dirty="0" smtClean="0"/>
              <a:t>Thus: </a:t>
            </a:r>
            <a:r>
              <a:rPr lang="de-DE" dirty="0" err="1" smtClean="0"/>
              <a:t>look</a:t>
            </a:r>
            <a:r>
              <a:rPr lang="de-DE" dirty="0"/>
              <a:t> </a:t>
            </a:r>
            <a:r>
              <a:rPr lang="de-DE" dirty="0" err="1" smtClean="0"/>
              <a:t>ahead</a:t>
            </a:r>
            <a:r>
              <a:rPr lang="de-DE" dirty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CF4B5-1492-4A21-A821-E81DE275C902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792538" y="50847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92538" y="53736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48300" y="50847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448300" y="53736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04063" y="50847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04063" y="53736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071688" y="4297364"/>
            <a:ext cx="863600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71688" y="4586289"/>
            <a:ext cx="863600" cy="287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 flipV="1">
            <a:off x="4656138" y="5229225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311901" y="5229225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7969251" y="5229225"/>
            <a:ext cx="79216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8756650" y="5024439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7" name="Gerade Verbindung 16"/>
          <p:cNvCxnSpPr/>
          <p:nvPr/>
        </p:nvCxnSpPr>
        <p:spPr>
          <a:xfrm>
            <a:off x="5286376" y="4972050"/>
            <a:ext cx="1241425" cy="833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5286375" y="4921250"/>
            <a:ext cx="1187450" cy="884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5" idx="1"/>
          </p:cNvCxnSpPr>
          <p:nvPr/>
        </p:nvCxnSpPr>
        <p:spPr>
          <a:xfrm>
            <a:off x="2935288" y="4729163"/>
            <a:ext cx="857250" cy="500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ihandform 26"/>
          <p:cNvSpPr/>
          <p:nvPr/>
        </p:nvSpPr>
        <p:spPr>
          <a:xfrm>
            <a:off x="4648201" y="4460876"/>
            <a:ext cx="2430463" cy="1071563"/>
          </a:xfrm>
          <a:custGeom>
            <a:avLst/>
            <a:gdLst>
              <a:gd name="connsiteX0" fmla="*/ 0 w 2430780"/>
              <a:gd name="connsiteY0" fmla="*/ 1071115 h 1071115"/>
              <a:gd name="connsiteX1" fmla="*/ 1203960 w 2430780"/>
              <a:gd name="connsiteY1" fmla="*/ 4315 h 1071115"/>
              <a:gd name="connsiteX2" fmla="*/ 2430780 w 2430780"/>
              <a:gd name="connsiteY2" fmla="*/ 766315 h 107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780" h="1071115">
                <a:moveTo>
                  <a:pt x="0" y="1071115"/>
                </a:moveTo>
                <a:cubicBezTo>
                  <a:pt x="399415" y="563115"/>
                  <a:pt x="798830" y="55115"/>
                  <a:pt x="1203960" y="4315"/>
                </a:cubicBezTo>
                <a:cubicBezTo>
                  <a:pt x="1609090" y="-46485"/>
                  <a:pt x="2019935" y="359915"/>
                  <a:pt x="2430780" y="7663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8365332" y="3019524"/>
            <a:ext cx="29400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There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special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deleting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beginning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end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list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30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8820" y="383594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Deleting</a:t>
            </a:r>
            <a:r>
              <a:rPr lang="de-DE" dirty="0"/>
              <a:t> Nodes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65" name="Foliennummernplatzhalt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30A8F-9979-491B-AF40-4336C477E80D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49154" name="Rechteck 4"/>
          <p:cNvSpPr>
            <a:spLocks noChangeArrowheads="1"/>
          </p:cNvSpPr>
          <p:nvPr/>
        </p:nvSpPr>
        <p:spPr bwMode="auto">
          <a:xfrm>
            <a:off x="1703388" y="1628775"/>
            <a:ext cx="6858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remove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((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&amp;&amp; (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  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Node it = 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Here: </a:t>
            </a:r>
            <a:r>
              <a:rPr lang="en-US" sz="1400" dirty="0" err="1">
                <a:solidFill>
                  <a:srgbClr val="3F7F5F"/>
                </a:solidFill>
                <a:latin typeface="Consolas" pitchFamily="49" charset="0"/>
              </a:rPr>
              <a:t>it.data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 != </a:t>
            </a:r>
            <a:r>
              <a:rPr lang="en-US" sz="1400" dirty="0" err="1">
                <a:solidFill>
                  <a:srgbClr val="3F7F5F"/>
                </a:solidFill>
                <a:latin typeface="Consolas" pitchFamily="49" charset="0"/>
              </a:rPr>
              <a:t>dataValue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  while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Run through the list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  break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//Set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loop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counter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next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node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30600" y="59817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30600" y="62690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86363" y="59817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86363" y="62690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42125" y="5981700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42125" y="6269039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09750" y="5589589"/>
            <a:ext cx="865188" cy="287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1809750" y="5876926"/>
            <a:ext cx="865188" cy="288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4" name="Gerade Verbindung mit Pfeil 13"/>
          <p:cNvCxnSpPr>
            <a:stCxn id="7" idx="3"/>
            <a:endCxn id="8" idx="1"/>
          </p:cNvCxnSpPr>
          <p:nvPr/>
        </p:nvCxnSpPr>
        <p:spPr>
          <a:xfrm flipV="1">
            <a:off x="4394201" y="6126164"/>
            <a:ext cx="79216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049966" y="6163472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707313" y="6126164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6" name="Rechteck 16"/>
          <p:cNvSpPr>
            <a:spLocks noChangeArrowheads="1"/>
          </p:cNvSpPr>
          <p:nvPr/>
        </p:nvSpPr>
        <p:spPr bwMode="auto">
          <a:xfrm>
            <a:off x="8494714" y="5921375"/>
            <a:ext cx="534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5024438" y="5868988"/>
            <a:ext cx="1243012" cy="831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024439" y="5818188"/>
            <a:ext cx="1189037" cy="8826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3" idx="3"/>
            <a:endCxn id="6" idx="1"/>
          </p:cNvCxnSpPr>
          <p:nvPr/>
        </p:nvCxnSpPr>
        <p:spPr>
          <a:xfrm>
            <a:off x="2674938" y="6021389"/>
            <a:ext cx="855662" cy="104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386263" y="5357814"/>
            <a:ext cx="2432050" cy="1069975"/>
          </a:xfrm>
          <a:custGeom>
            <a:avLst/>
            <a:gdLst>
              <a:gd name="connsiteX0" fmla="*/ 0 w 2430780"/>
              <a:gd name="connsiteY0" fmla="*/ 1071115 h 1071115"/>
              <a:gd name="connsiteX1" fmla="*/ 1203960 w 2430780"/>
              <a:gd name="connsiteY1" fmla="*/ 4315 h 1071115"/>
              <a:gd name="connsiteX2" fmla="*/ 2430780 w 2430780"/>
              <a:gd name="connsiteY2" fmla="*/ 766315 h 107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780" h="1071115">
                <a:moveTo>
                  <a:pt x="0" y="1071115"/>
                </a:moveTo>
                <a:cubicBezTo>
                  <a:pt x="399415" y="563115"/>
                  <a:pt x="798830" y="55115"/>
                  <a:pt x="1203960" y="4315"/>
                </a:cubicBezTo>
                <a:cubicBezTo>
                  <a:pt x="1609090" y="-46485"/>
                  <a:pt x="2019935" y="359915"/>
                  <a:pt x="2430780" y="7663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22" name="Gruppieren 21"/>
          <p:cNvGrpSpPr>
            <a:grpSpLocks/>
          </p:cNvGrpSpPr>
          <p:nvPr/>
        </p:nvGrpSpPr>
        <p:grpSpPr bwMode="auto">
          <a:xfrm>
            <a:off x="1582739" y="5729288"/>
            <a:ext cx="263525" cy="277812"/>
            <a:chOff x="4259638" y="3980480"/>
            <a:chExt cx="263214" cy="276999"/>
          </a:xfrm>
        </p:grpSpPr>
        <p:sp>
          <p:nvSpPr>
            <p:cNvPr id="23" name="Ellipse 22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14" name="Textfeld 2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5" name="Gruppieren 24"/>
          <p:cNvGrpSpPr>
            <a:grpSpLocks/>
          </p:cNvGrpSpPr>
          <p:nvPr/>
        </p:nvGrpSpPr>
        <p:grpSpPr bwMode="auto">
          <a:xfrm>
            <a:off x="7440738" y="1658939"/>
            <a:ext cx="263525" cy="276225"/>
            <a:chOff x="4259638" y="3980480"/>
            <a:chExt cx="263214" cy="276999"/>
          </a:xfrm>
        </p:grpSpPr>
        <p:sp>
          <p:nvSpPr>
            <p:cNvPr id="26" name="Ellipse 25"/>
            <p:cNvSpPr/>
            <p:nvPr/>
          </p:nvSpPr>
          <p:spPr>
            <a:xfrm>
              <a:off x="4283422" y="4004359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12" name="Textfeld 2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8" name="Gruppieren 27"/>
          <p:cNvGrpSpPr>
            <a:grpSpLocks/>
          </p:cNvGrpSpPr>
          <p:nvPr/>
        </p:nvGrpSpPr>
        <p:grpSpPr bwMode="auto">
          <a:xfrm>
            <a:off x="1824039" y="2259013"/>
            <a:ext cx="261937" cy="277812"/>
            <a:chOff x="4259638" y="3980480"/>
            <a:chExt cx="263214" cy="276999"/>
          </a:xfrm>
        </p:grpSpPr>
        <p:sp>
          <p:nvSpPr>
            <p:cNvPr id="29" name="Ellipse 28"/>
            <p:cNvSpPr/>
            <p:nvPr/>
          </p:nvSpPr>
          <p:spPr>
            <a:xfrm>
              <a:off x="4283566" y="4005806"/>
              <a:ext cx="216953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10" name="Textfeld 2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886825" y="1612901"/>
            <a:ext cx="310571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empty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want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delete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front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2" name="Gruppieren 31"/>
          <p:cNvGrpSpPr>
            <a:grpSpLocks/>
          </p:cNvGrpSpPr>
          <p:nvPr/>
        </p:nvGrpSpPr>
        <p:grpSpPr bwMode="auto">
          <a:xfrm>
            <a:off x="7440738" y="2575124"/>
            <a:ext cx="263525" cy="277812"/>
            <a:chOff x="4259638" y="3980480"/>
            <a:chExt cx="263214" cy="276999"/>
          </a:xfrm>
        </p:grpSpPr>
        <p:sp>
          <p:nvSpPr>
            <p:cNvPr id="33" name="Ellipse 32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8" name="Textfeld 3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35" name="Textfeld 34"/>
          <p:cNvSpPr txBox="1">
            <a:spLocks noChangeArrowheads="1"/>
          </p:cNvSpPr>
          <p:nvPr/>
        </p:nvSpPr>
        <p:spPr bwMode="auto">
          <a:xfrm>
            <a:off x="7886825" y="2492896"/>
            <a:ext cx="2951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Iterating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list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end (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null)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3101976" y="5724526"/>
            <a:ext cx="263525" cy="276225"/>
            <a:chOff x="4259638" y="3980480"/>
            <a:chExt cx="263214" cy="276999"/>
          </a:xfrm>
        </p:grpSpPr>
        <p:sp>
          <p:nvSpPr>
            <p:cNvPr id="37" name="Ellipse 36"/>
            <p:cNvSpPr/>
            <p:nvPr/>
          </p:nvSpPr>
          <p:spPr>
            <a:xfrm>
              <a:off x="4283423" y="4004360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6" name="Textfeld 37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39" name="Gruppieren 38"/>
          <p:cNvGrpSpPr>
            <a:grpSpLocks/>
          </p:cNvGrpSpPr>
          <p:nvPr/>
        </p:nvGrpSpPr>
        <p:grpSpPr bwMode="auto">
          <a:xfrm>
            <a:off x="2063751" y="2935163"/>
            <a:ext cx="263525" cy="277813"/>
            <a:chOff x="4259638" y="3980480"/>
            <a:chExt cx="263214" cy="276999"/>
          </a:xfrm>
        </p:grpSpPr>
        <p:sp>
          <p:nvSpPr>
            <p:cNvPr id="40" name="Ellipse 39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4" name="Textfeld 40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42" name="Gruppieren 41"/>
          <p:cNvGrpSpPr>
            <a:grpSpLocks/>
          </p:cNvGrpSpPr>
          <p:nvPr/>
        </p:nvGrpSpPr>
        <p:grpSpPr bwMode="auto">
          <a:xfrm>
            <a:off x="5470526" y="5702301"/>
            <a:ext cx="263525" cy="277813"/>
            <a:chOff x="4259638" y="3980480"/>
            <a:chExt cx="263214" cy="276999"/>
          </a:xfrm>
        </p:grpSpPr>
        <p:sp>
          <p:nvSpPr>
            <p:cNvPr id="43" name="Ellipse 42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2" name="Textfeld 4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5" name="Gruppieren 44"/>
          <p:cNvGrpSpPr>
            <a:grpSpLocks/>
          </p:cNvGrpSpPr>
          <p:nvPr/>
        </p:nvGrpSpPr>
        <p:grpSpPr bwMode="auto">
          <a:xfrm>
            <a:off x="2241551" y="3357564"/>
            <a:ext cx="263525" cy="276225"/>
            <a:chOff x="4259638" y="3980480"/>
            <a:chExt cx="263214" cy="276999"/>
          </a:xfrm>
        </p:grpSpPr>
        <p:sp>
          <p:nvSpPr>
            <p:cNvPr id="46" name="Ellipse 45"/>
            <p:cNvSpPr/>
            <p:nvPr/>
          </p:nvSpPr>
          <p:spPr>
            <a:xfrm>
              <a:off x="4283423" y="4004359"/>
              <a:ext cx="217230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200" name="Textfeld 4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48" name="Gruppieren 47"/>
          <p:cNvGrpSpPr>
            <a:grpSpLocks/>
          </p:cNvGrpSpPr>
          <p:nvPr/>
        </p:nvGrpSpPr>
        <p:grpSpPr bwMode="auto">
          <a:xfrm>
            <a:off x="7440738" y="3222626"/>
            <a:ext cx="263525" cy="277813"/>
            <a:chOff x="4259638" y="3980480"/>
            <a:chExt cx="263214" cy="276999"/>
          </a:xfrm>
        </p:grpSpPr>
        <p:sp>
          <p:nvSpPr>
            <p:cNvPr id="49" name="Ellipse 48"/>
            <p:cNvSpPr/>
            <p:nvPr/>
          </p:nvSpPr>
          <p:spPr>
            <a:xfrm>
              <a:off x="4283422" y="4005806"/>
              <a:ext cx="217231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8" name="Textfeld 4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1" name="Textfeld 50"/>
          <p:cNvSpPr txBox="1">
            <a:spLocks noChangeArrowheads="1"/>
          </p:cNvSpPr>
          <p:nvPr/>
        </p:nvSpPr>
        <p:spPr bwMode="auto">
          <a:xfrm>
            <a:off x="7856662" y="3155951"/>
            <a:ext cx="2951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3. </a:t>
            </a:r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deleted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52" name="Gruppieren 51"/>
          <p:cNvGrpSpPr>
            <a:grpSpLocks/>
          </p:cNvGrpSpPr>
          <p:nvPr/>
        </p:nvGrpSpPr>
        <p:grpSpPr bwMode="auto">
          <a:xfrm>
            <a:off x="5494339" y="5080001"/>
            <a:ext cx="263525" cy="276225"/>
            <a:chOff x="4259638" y="3980480"/>
            <a:chExt cx="263214" cy="276999"/>
          </a:xfrm>
        </p:grpSpPr>
        <p:sp>
          <p:nvSpPr>
            <p:cNvPr id="53" name="Ellipse 52"/>
            <p:cNvSpPr/>
            <p:nvPr/>
          </p:nvSpPr>
          <p:spPr>
            <a:xfrm>
              <a:off x="4283422" y="4004360"/>
              <a:ext cx="217231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6" name="Textfeld 53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5" name="Gruppieren 54"/>
          <p:cNvGrpSpPr>
            <a:grpSpLocks/>
          </p:cNvGrpSpPr>
          <p:nvPr/>
        </p:nvGrpSpPr>
        <p:grpSpPr bwMode="auto">
          <a:xfrm>
            <a:off x="2411414" y="3662363"/>
            <a:ext cx="263525" cy="277812"/>
            <a:chOff x="4259638" y="3980480"/>
            <a:chExt cx="263214" cy="276999"/>
          </a:xfrm>
        </p:grpSpPr>
        <p:sp>
          <p:nvSpPr>
            <p:cNvPr id="56" name="Ellipse 55"/>
            <p:cNvSpPr/>
            <p:nvPr/>
          </p:nvSpPr>
          <p:spPr>
            <a:xfrm>
              <a:off x="4283422" y="4005806"/>
              <a:ext cx="217231" cy="21526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4" name="Textfeld 56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58" name="Gruppieren 57"/>
          <p:cNvGrpSpPr>
            <a:grpSpLocks/>
          </p:cNvGrpSpPr>
          <p:nvPr/>
        </p:nvGrpSpPr>
        <p:grpSpPr bwMode="auto">
          <a:xfrm>
            <a:off x="2524125" y="4221164"/>
            <a:ext cx="261938" cy="276225"/>
            <a:chOff x="4259638" y="3980480"/>
            <a:chExt cx="263214" cy="276999"/>
          </a:xfrm>
        </p:grpSpPr>
        <p:sp>
          <p:nvSpPr>
            <p:cNvPr id="59" name="Ellipse 58"/>
            <p:cNvSpPr/>
            <p:nvPr/>
          </p:nvSpPr>
          <p:spPr>
            <a:xfrm>
              <a:off x="4283567" y="4004359"/>
              <a:ext cx="216952" cy="21650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2" name="Textfeld 59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61" name="Gruppieren 60"/>
          <p:cNvGrpSpPr>
            <a:grpSpLocks/>
          </p:cNvGrpSpPr>
          <p:nvPr/>
        </p:nvGrpSpPr>
        <p:grpSpPr bwMode="auto">
          <a:xfrm>
            <a:off x="7442325" y="4222751"/>
            <a:ext cx="263525" cy="277813"/>
            <a:chOff x="4259638" y="3980480"/>
            <a:chExt cx="263214" cy="276999"/>
          </a:xfrm>
        </p:grpSpPr>
        <p:sp>
          <p:nvSpPr>
            <p:cNvPr id="62" name="Ellipse 61"/>
            <p:cNvSpPr/>
            <p:nvPr/>
          </p:nvSpPr>
          <p:spPr>
            <a:xfrm>
              <a:off x="4283423" y="4005806"/>
              <a:ext cx="217230" cy="2152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190" name="Textfeld 62"/>
            <p:cNvSpPr txBox="1">
              <a:spLocks noChangeArrowheads="1"/>
            </p:cNvSpPr>
            <p:nvPr/>
          </p:nvSpPr>
          <p:spPr bwMode="auto">
            <a:xfrm>
              <a:off x="4259638" y="3980480"/>
              <a:ext cx="263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64" name="Textfeld 63"/>
          <p:cNvSpPr txBox="1">
            <a:spLocks noChangeArrowheads="1"/>
          </p:cNvSpPr>
          <p:nvPr/>
        </p:nvSpPr>
        <p:spPr bwMode="auto">
          <a:xfrm>
            <a:off x="7843962" y="3963987"/>
            <a:ext cx="29511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4. </a:t>
            </a:r>
            <a:r>
              <a:rPr lang="de-DE" dirty="0" smtClean="0">
                <a:latin typeface="Calibri" pitchFamily="34" charset="0"/>
              </a:rPr>
              <a:t>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(n</a:t>
            </a:r>
            <a:r>
              <a:rPr lang="de-DE" dirty="0">
                <a:latin typeface="Calibri" pitchFamily="34" charset="0"/>
              </a:rPr>
              <a:t>)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the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one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to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be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deleted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rewire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current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) on </a:t>
            </a:r>
            <a:r>
              <a:rPr lang="de-DE" dirty="0" err="1" smtClean="0">
                <a:latin typeface="Calibri" pitchFamily="34" charset="0"/>
              </a:rPr>
              <a:t>successor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51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Für Profis: Revertieren der Liste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574A5-1402-4091-A1DD-A636CFD85DCD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51202" name="Rechteck 4"/>
          <p:cNvSpPr>
            <a:spLocks noChangeArrowheads="1"/>
          </p:cNvSpPr>
          <p:nvPr/>
        </p:nvSpPr>
        <p:spPr bwMode="auto">
          <a:xfrm>
            <a:off x="2782889" y="2205039"/>
            <a:ext cx="77057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reverse() {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Node nextEntry, head;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Node temp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  if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(!isEmpty()) {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No change if list empty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  head = </a:t>
            </a:r>
            <a:r>
              <a:rPr lang="de-DE" sz="140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    while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(head.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) {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While current head...</a:t>
            </a:r>
          </a:p>
          <a:p>
            <a:r>
              <a:rPr lang="de-DE" sz="1400">
                <a:solidFill>
                  <a:srgbClr val="3F7F5F"/>
                </a:solidFill>
                <a:latin typeface="Consolas" pitchFamily="49" charset="0"/>
              </a:rPr>
              <a:t>			    // ...not last list element...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nextEntry = 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Note next element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= temp;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Connect prev element to current head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temp = head;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Current head is the new prev element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  head = nextEntry;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Advance current head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  head.</a:t>
            </a:r>
            <a:r>
              <a:rPr lang="en-US" sz="1400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= temp; </a:t>
            </a:r>
            <a:r>
              <a:rPr lang="en-US" sz="1400">
                <a:solidFill>
                  <a:srgbClr val="3F7F5F"/>
                </a:solidFill>
                <a:latin typeface="Consolas" pitchFamily="49" charset="0"/>
              </a:rPr>
              <a:t>// Finally, connect actual head</a:t>
            </a:r>
          </a:p>
          <a:p>
            <a:r>
              <a:rPr lang="de-DE" sz="1400">
                <a:solidFill>
                  <a:srgbClr val="0000C0"/>
                </a:solidFill>
                <a:latin typeface="Consolas" pitchFamily="49" charset="0"/>
              </a:rPr>
              <a:t>    front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= head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(in </a:t>
            </a:r>
            <a:r>
              <a:rPr lang="de-DE" dirty="0" err="1" smtClean="0"/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front </a:t>
            </a:r>
            <a:r>
              <a:rPr lang="de-DE" dirty="0" err="1" smtClean="0"/>
              <a:t>node</a:t>
            </a:r>
            <a:r>
              <a:rPr lang="de-DE" dirty="0" smtClean="0"/>
              <a:t>).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adapt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2B18A-6A7B-45FD-B7F1-BDFD199ACC6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Quiz</a:t>
            </a:r>
            <a:endParaRPr lang="de-DE" dirty="0"/>
          </a:p>
        </p:txBody>
      </p:sp>
      <p:sp>
        <p:nvSpPr>
          <p:cNvPr id="53251" name="Rechteck 3"/>
          <p:cNvSpPr>
            <a:spLocks noChangeArrowheads="1"/>
          </p:cNvSpPr>
          <p:nvPr/>
        </p:nvSpPr>
        <p:spPr bwMode="auto">
          <a:xfrm>
            <a:off x="1558924" y="3407509"/>
            <a:ext cx="489711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remove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if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&amp;&amp; (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  front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Node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Here: </a:t>
            </a:r>
            <a:r>
              <a:rPr lang="en-US" sz="1200" dirty="0" err="1">
                <a:solidFill>
                  <a:srgbClr val="3F7F5F"/>
                </a:solidFill>
                <a:latin typeface="Consolas" pitchFamily="49" charset="0"/>
              </a:rPr>
              <a:t>it.data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 != </a:t>
            </a:r>
            <a:r>
              <a:rPr lang="en-US" sz="1200" dirty="0" err="1">
                <a:solidFill>
                  <a:srgbClr val="3F7F5F"/>
                </a:solidFill>
                <a:latin typeface="Consolas" pitchFamily="49" charset="0"/>
              </a:rPr>
              <a:t>dataValue</a:t>
            </a:r>
            <a:endParaRPr lang="en-US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  while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Run through the list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      break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Set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loop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counter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node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                           	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3252" name="Rechteck 4"/>
          <p:cNvSpPr>
            <a:spLocks noChangeArrowheads="1"/>
          </p:cNvSpPr>
          <p:nvPr/>
        </p:nvSpPr>
        <p:spPr bwMode="auto">
          <a:xfrm>
            <a:off x="6294439" y="3348773"/>
            <a:ext cx="69802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{ …</a:t>
            </a:r>
            <a:endParaRPr lang="de-DE" sz="1200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add(Node it,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3253" name="Rechteck 5"/>
          <p:cNvSpPr>
            <a:spLocks noChangeArrowheads="1"/>
          </p:cNvSpPr>
          <p:nvPr/>
        </p:nvSpPr>
        <p:spPr bwMode="auto">
          <a:xfrm>
            <a:off x="9688216" y="4482655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Double </a:t>
            </a:r>
            <a:r>
              <a:rPr lang="de-DE" dirty="0" err="1" smtClean="0"/>
              <a:t>Linked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looking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back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iterate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(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Idee: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backwards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backward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E5547-C8A0-4A4A-8C82-5758CD180F36}" type="slidenum">
              <a:rPr lang="de-DE"/>
              <a:pPr>
                <a:defRPr/>
              </a:pPr>
              <a:t>19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4292601"/>
            <a:ext cx="72151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err="1" smtClean="0"/>
                  <a:t>There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</a:t>
                </a:r>
                <a:r>
                  <a:rPr lang="de-DE" sz="2400" dirty="0" smtClean="0"/>
                  <a:t>(n)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factorial</a:t>
                </a:r>
                <a:r>
                  <a:rPr lang="de-DE" sz="2400" dirty="0" smtClean="0"/>
                  <a:t>. </a:t>
                </a:r>
                <a:r>
                  <a:rPr lang="de-DE" sz="2400" dirty="0" err="1" smtClean="0"/>
                  <a:t>Implement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binomial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coefficient</a:t>
                </a:r>
                <a:r>
                  <a:rPr lang="de-DE" sz="2400" dirty="0" smtClean="0"/>
                  <a:t>. Bonus: Do </a:t>
                </a:r>
                <a:r>
                  <a:rPr lang="de-DE" sz="2400" dirty="0" err="1" smtClean="0"/>
                  <a:t>it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line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body</a:t>
                </a:r>
                <a:r>
                  <a:rPr lang="de-DE" dirty="0"/>
                  <a:t>)</a:t>
                </a:r>
                <a:r>
                  <a:rPr lang="de-DE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!∗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sz="2400" dirty="0" err="1" smtClean="0"/>
                  <a:t>Which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statements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incorrect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why</a:t>
                </a:r>
                <a:r>
                  <a:rPr lang="de-DE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  <a:endParaRPr lang="en-US" dirty="0"/>
          </a:p>
        </p:txBody>
      </p:sp>
      <p:sp>
        <p:nvSpPr>
          <p:cNvPr id="6" name="Rechteck 7"/>
          <p:cNvSpPr>
            <a:spLocks noChangeArrowheads="1"/>
          </p:cNvSpPr>
          <p:nvPr/>
        </p:nvSpPr>
        <p:spPr bwMode="auto">
          <a:xfrm>
            <a:off x="9768408" y="4499272"/>
            <a:ext cx="1129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4"/>
          <p:cNvSpPr>
            <a:spLocks noChangeArrowheads="1"/>
          </p:cNvSpPr>
          <p:nvPr/>
        </p:nvSpPr>
        <p:spPr bwMode="auto">
          <a:xfrm>
            <a:off x="5786959" y="5302432"/>
            <a:ext cx="3960813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7.4, 12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}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8"/>
          <p:cNvSpPr>
            <a:spLocks noChangeArrowheads="1"/>
          </p:cNvSpPr>
          <p:nvPr/>
        </p:nvSpPr>
        <p:spPr bwMode="auto">
          <a:xfrm>
            <a:off x="5316518" y="4077493"/>
            <a:ext cx="50165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{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}</a:t>
            </a:r>
          </a:p>
        </p:txBody>
      </p:sp>
      <p:sp>
        <p:nvSpPr>
          <p:cNvPr id="9" name="Rechteck 10"/>
          <p:cNvSpPr>
            <a:spLocks noChangeArrowheads="1"/>
          </p:cNvSpPr>
          <p:nvPr/>
        </p:nvSpPr>
        <p:spPr bwMode="auto">
          <a:xfrm>
            <a:off x="191344" y="4573807"/>
            <a:ext cx="50165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StrDemo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1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2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(2));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3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}}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in Double </a:t>
            </a:r>
            <a:r>
              <a:rPr lang="de-DE" dirty="0" err="1" smtClean="0"/>
              <a:t>Linked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CEA9D-FC01-4F19-A961-7A34C637F61E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67214" y="3038475"/>
            <a:ext cx="865187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67214" y="3325814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24563" y="303847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24563" y="332581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086725" y="3038475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086725" y="332581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002463" y="401478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02463" y="4302126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prev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647950" y="217170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2647950" y="2459039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rear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5" idx="3"/>
            <a:endCxn id="36" idx="1"/>
          </p:cNvCxnSpPr>
          <p:nvPr/>
        </p:nvCxnSpPr>
        <p:spPr>
          <a:xfrm flipV="1">
            <a:off x="5232401" y="2894013"/>
            <a:ext cx="792163" cy="576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37" idx="1"/>
          </p:cNvCxnSpPr>
          <p:nvPr/>
        </p:nvCxnSpPr>
        <p:spPr>
          <a:xfrm flipV="1">
            <a:off x="6888163" y="2894013"/>
            <a:ext cx="1198562" cy="576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951914" y="3182939"/>
            <a:ext cx="790575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6" name="Rechteck 16"/>
          <p:cNvSpPr>
            <a:spLocks noChangeArrowheads="1"/>
          </p:cNvSpPr>
          <p:nvPr/>
        </p:nvSpPr>
        <p:spPr bwMode="auto">
          <a:xfrm>
            <a:off x="9737725" y="2978150"/>
            <a:ext cx="534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7870826" y="4137026"/>
            <a:ext cx="792163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8" name="Rechteck 18"/>
          <p:cNvSpPr>
            <a:spLocks noChangeArrowheads="1"/>
          </p:cNvSpPr>
          <p:nvPr/>
        </p:nvSpPr>
        <p:spPr bwMode="auto">
          <a:xfrm>
            <a:off x="8658225" y="3933825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0" name="Gerade Verbindung 19"/>
          <p:cNvCxnSpPr/>
          <p:nvPr/>
        </p:nvCxnSpPr>
        <p:spPr>
          <a:xfrm>
            <a:off x="7131050" y="3171825"/>
            <a:ext cx="325438" cy="287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131050" y="3151189"/>
            <a:ext cx="325438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28" idx="3"/>
            <a:endCxn id="35" idx="1"/>
          </p:cNvCxnSpPr>
          <p:nvPr/>
        </p:nvCxnSpPr>
        <p:spPr>
          <a:xfrm>
            <a:off x="3511551" y="2892425"/>
            <a:ext cx="8556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0" idx="0"/>
          </p:cNvCxnSpPr>
          <p:nvPr/>
        </p:nvCxnSpPr>
        <p:spPr>
          <a:xfrm>
            <a:off x="6888163" y="3470276"/>
            <a:ext cx="546100" cy="5445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42" idx="3"/>
            <a:endCxn id="37" idx="1"/>
          </p:cNvCxnSpPr>
          <p:nvPr/>
        </p:nvCxnSpPr>
        <p:spPr>
          <a:xfrm flipV="1">
            <a:off x="7866063" y="2894013"/>
            <a:ext cx="220662" cy="18399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140700" y="4137026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8140700" y="41179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647950" y="2747964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31" name="Gewinkelte Verbindung 30"/>
          <p:cNvCxnSpPr>
            <a:stCxn id="37" idx="0"/>
            <a:endCxn id="13" idx="3"/>
          </p:cNvCxnSpPr>
          <p:nvPr/>
        </p:nvCxnSpPr>
        <p:spPr>
          <a:xfrm rot="16200000" flipV="1">
            <a:off x="5941221" y="173833"/>
            <a:ext cx="147637" cy="5006975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367214" y="2751139"/>
            <a:ext cx="865187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024563" y="275113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086725" y="2751139"/>
            <a:ext cx="863600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002463" y="4591050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8" idx="1"/>
            <a:endCxn id="36" idx="3"/>
          </p:cNvCxnSpPr>
          <p:nvPr/>
        </p:nvCxnSpPr>
        <p:spPr>
          <a:xfrm flipH="1" flipV="1">
            <a:off x="6888163" y="2894014"/>
            <a:ext cx="11985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 flipV="1">
            <a:off x="5237163" y="2909889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" idx="1"/>
          </p:cNvCxnSpPr>
          <p:nvPr/>
        </p:nvCxnSpPr>
        <p:spPr>
          <a:xfrm flipH="1">
            <a:off x="3678239" y="3182939"/>
            <a:ext cx="688975" cy="2809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5" name="Rechteck 56"/>
          <p:cNvSpPr>
            <a:spLocks noChangeArrowheads="1"/>
          </p:cNvSpPr>
          <p:nvPr/>
        </p:nvSpPr>
        <p:spPr bwMode="auto">
          <a:xfrm>
            <a:off x="3152775" y="3286125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64" name="Gerade Verbindung mit Pfeil 63"/>
          <p:cNvCxnSpPr>
            <a:stCxn id="11" idx="1"/>
            <a:endCxn id="36" idx="3"/>
          </p:cNvCxnSpPr>
          <p:nvPr/>
        </p:nvCxnSpPr>
        <p:spPr>
          <a:xfrm flipH="1" flipV="1">
            <a:off x="6888163" y="2894014"/>
            <a:ext cx="114300" cy="15525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162800" y="2817814"/>
            <a:ext cx="323850" cy="287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V="1">
            <a:off x="7162800" y="2797176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" idx="1"/>
            <a:endCxn id="10" idx="0"/>
          </p:cNvCxnSpPr>
          <p:nvPr/>
        </p:nvCxnSpPr>
        <p:spPr>
          <a:xfrm flipH="1">
            <a:off x="7434263" y="3182938"/>
            <a:ext cx="652462" cy="831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>
            <a:spLocks noChangeArrowheads="1"/>
          </p:cNvSpPr>
          <p:nvPr/>
        </p:nvSpPr>
        <p:spPr bwMode="auto">
          <a:xfrm>
            <a:off x="5824539" y="5380038"/>
            <a:ext cx="391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Order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changing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important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3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58197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Cyclic</a:t>
            </a:r>
            <a:r>
              <a:rPr lang="de-DE" dirty="0" smtClean="0"/>
              <a:t> Lists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Cyclic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dummy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8EF58-514A-4FF0-BC41-C1906A9D7C4B}" type="slidenum">
              <a:rPr lang="de-DE"/>
              <a:pPr>
                <a:defRPr/>
              </a:pPr>
              <a:t>21</a:t>
            </a:fld>
            <a:endParaRPr lang="de-DE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9" y="2561734"/>
            <a:ext cx="6349622" cy="136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8311" y="4353392"/>
            <a:ext cx="6578004" cy="14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Reminder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</a:t>
            </a:r>
            <a:r>
              <a:rPr lang="de-DE" dirty="0"/>
              <a:t> a double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node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list</a:t>
            </a:r>
            <a:r>
              <a:rPr lang="de-DE" dirty="0"/>
              <a:t>. The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b="1" dirty="0">
                <a:latin typeface="Consolas" panose="020B0609020204030204" pitchFamily="49" charset="0"/>
              </a:rPr>
              <a:t>String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public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void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display</a:t>
            </a:r>
            <a:r>
              <a:rPr lang="de-DE" b="1" dirty="0">
                <a:latin typeface="Consolas" panose="020B0609020204030204" pitchFamily="49" charset="0"/>
              </a:rPr>
              <a:t>()</a:t>
            </a:r>
            <a:r>
              <a:rPr lang="de-DE" dirty="0"/>
              <a:t>: </a:t>
            </a:r>
            <a:r>
              <a:rPr lang="de-DE" dirty="0" err="1"/>
              <a:t>prints</a:t>
            </a:r>
            <a:r>
              <a:rPr lang="de-DE" dirty="0"/>
              <a:t> all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(i.e.,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)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,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element</a:t>
            </a:r>
            <a:endParaRPr lang="de-DE" dirty="0"/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public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void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add</a:t>
            </a:r>
            <a:r>
              <a:rPr lang="de-DE" b="1" dirty="0">
                <a:latin typeface="Consolas" panose="020B0609020204030204" pitchFamily="49" charset="0"/>
              </a:rPr>
              <a:t> (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b="1" dirty="0">
                <a:latin typeface="Consolas" panose="020B0609020204030204" pitchFamily="49" charset="0"/>
              </a:rPr>
              <a:t> i, String </a:t>
            </a:r>
            <a:r>
              <a:rPr lang="de-DE" b="1" dirty="0" err="1">
                <a:latin typeface="Consolas" panose="020B0609020204030204" pitchFamily="49" charset="0"/>
              </a:rPr>
              <a:t>content</a:t>
            </a:r>
            <a:r>
              <a:rPr lang="de-DE" b="1" dirty="0">
                <a:latin typeface="Consolas" panose="020B0609020204030204" pitchFamily="49" charset="0"/>
              </a:rPr>
              <a:t>)</a:t>
            </a:r>
            <a:r>
              <a:rPr lang="de-DE" dirty="0"/>
              <a:t>: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b="1" dirty="0">
                <a:latin typeface="Consolas" panose="020B0609020204030204" pitchFamily="49" charset="0"/>
              </a:rPr>
              <a:t>String</a:t>
            </a:r>
            <a:r>
              <a:rPr lang="de-DE" dirty="0"/>
              <a:t> at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b="1" dirty="0">
                <a:latin typeface="Consolas" panose="020B0609020204030204" pitchFamily="49" charset="0"/>
              </a:rPr>
              <a:t>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public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void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remove</a:t>
            </a:r>
            <a:r>
              <a:rPr lang="de-DE" b="1" dirty="0">
                <a:latin typeface="Consolas" panose="020B0609020204030204" pitchFamily="49" charset="0"/>
              </a:rPr>
              <a:t> (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b="1" dirty="0">
                <a:latin typeface="Consolas" panose="020B0609020204030204" pitchFamily="49" charset="0"/>
              </a:rPr>
              <a:t> i)</a:t>
            </a:r>
            <a:r>
              <a:rPr lang="de-DE" dirty="0"/>
              <a:t>: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at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b="1" dirty="0">
                <a:latin typeface="Consolas" panose="020B0609020204030204" pitchFamily="49" charset="0"/>
              </a:rPr>
              <a:t>i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05994-DD86-4A12-87FD-CF097876B4A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Stack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LinkedList</a:t>
            </a:r>
            <a:r>
              <a:rPr lang="de-DE" dirty="0" smtClean="0"/>
              <a:t> (</a:t>
            </a:r>
            <a:r>
              <a:rPr lang="de-DE" dirty="0" err="1" smtClean="0"/>
              <a:t>Remember</a:t>
            </a:r>
            <a:r>
              <a:rPr lang="de-DE" dirty="0" smtClean="0"/>
              <a:t>: Last </a:t>
            </a:r>
            <a:r>
              <a:rPr lang="de-DE" dirty="0" err="1" smtClean="0"/>
              <a:t>week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on an </a:t>
            </a:r>
            <a:r>
              <a:rPr lang="de-DE" dirty="0" err="1" smtClean="0"/>
              <a:t>array</a:t>
            </a:r>
            <a:r>
              <a:rPr lang="de-DE" dirty="0" smtClean="0"/>
              <a:t>)</a:t>
            </a:r>
          </a:p>
          <a:p>
            <a:r>
              <a:rPr lang="de-DE" dirty="0" err="1" smtClean="0">
                <a:latin typeface="Consolas" panose="020B0609020204030204" pitchFamily="49" charset="0"/>
              </a:rPr>
              <a:t>void</a:t>
            </a:r>
            <a:r>
              <a:rPr lang="de-DE" dirty="0" smtClean="0">
                <a:latin typeface="Consolas" panose="020B0609020204030204" pitchFamily="49" charset="0"/>
              </a:rPr>
              <a:t> push(String s)</a:t>
            </a:r>
          </a:p>
          <a:p>
            <a:r>
              <a:rPr lang="de-DE" dirty="0" smtClean="0">
                <a:latin typeface="Consolas" panose="020B0609020204030204" pitchFamily="49" charset="0"/>
              </a:rPr>
              <a:t>String </a:t>
            </a:r>
            <a:r>
              <a:rPr lang="de-DE" dirty="0" err="1" smtClean="0">
                <a:latin typeface="Consolas" panose="020B0609020204030204" pitchFamily="49" charset="0"/>
              </a:rPr>
              <a:t>pop</a:t>
            </a:r>
            <a:r>
              <a:rPr lang="de-DE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latin typeface="Consolas" panose="020B0609020204030204" pitchFamily="49" charset="0"/>
              </a:rPr>
              <a:t>String </a:t>
            </a:r>
            <a:r>
              <a:rPr lang="de-DE" dirty="0" err="1" smtClean="0">
                <a:latin typeface="Consolas" panose="020B0609020204030204" pitchFamily="49" charset="0"/>
              </a:rPr>
              <a:t>peek</a:t>
            </a:r>
            <a:r>
              <a:rPr lang="de-DE" dirty="0" smtClean="0">
                <a:latin typeface="Consolas" panose="020B0609020204030204" pitchFamily="49" charset="0"/>
              </a:rPr>
              <a:t>()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3C807-47E7-4FCF-931B-A8AB7FF63FD1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Quiz!!!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8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ListStack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8B850-9289-47C6-9718-256A1C93C334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61443" name="Rechteck 5"/>
          <p:cNvSpPr>
            <a:spLocks noChangeArrowheads="1"/>
          </p:cNvSpPr>
          <p:nvPr/>
        </p:nvSpPr>
        <p:spPr bwMode="auto">
          <a:xfrm>
            <a:off x="1919289" y="1484314"/>
            <a:ext cx="662463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itchFamily="49" charset="0"/>
              </a:rPr>
              <a:t>stack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ListStack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private </a:t>
            </a:r>
            <a:r>
              <a:rPr lang="de-DE" sz="1200" dirty="0" smtClean="0">
                <a:latin typeface="Consolas" pitchFamily="49" charset="0"/>
              </a:rPr>
              <a:t>List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;</a:t>
            </a:r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ListStack</a:t>
            </a:r>
            <a:r>
              <a:rPr lang="de-DE" sz="1200" dirty="0">
                <a:latin typeface="Consolas" pitchFamily="49" charset="0"/>
              </a:rPr>
              <a:t>(){</a:t>
            </a:r>
          </a:p>
          <a:p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b="1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</a:rPr>
              <a:t>List();</a:t>
            </a:r>
          </a:p>
          <a:p>
            <a:r>
              <a:rPr lang="de-DE" sz="1200" dirty="0">
                <a:latin typeface="Consolas" pitchFamily="49" charset="0"/>
              </a:rPr>
              <a:t> 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</a:rPr>
              <a:t>push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data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) </a:t>
            </a:r>
            <a:r>
              <a:rPr lang="de-DE" sz="1200" dirty="0"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 err="1">
                <a:latin typeface="Consolas" pitchFamily="49" charset="0"/>
              </a:rPr>
              <a:t>.addFirst</a:t>
            </a:r>
            <a:r>
              <a:rPr lang="de-DE" sz="1200" dirty="0">
                <a:latin typeface="Consolas" pitchFamily="49" charset="0"/>
              </a:rPr>
              <a:t>(</a:t>
            </a:r>
            <a:r>
              <a:rPr lang="de-DE" sz="1200" dirty="0" err="1">
                <a:latin typeface="Consolas" pitchFamily="49" charset="0"/>
              </a:rPr>
              <a:t>data</a:t>
            </a:r>
            <a:r>
              <a:rPr lang="de-DE" sz="1200" dirty="0">
                <a:latin typeface="Consolas" pitchFamily="49" charset="0"/>
              </a:rPr>
              <a:t>);</a:t>
            </a:r>
          </a:p>
          <a:p>
            <a:r>
              <a:rPr lang="de-DE" sz="1200" dirty="0">
                <a:latin typeface="Consolas" pitchFamily="49" charset="0"/>
              </a:rPr>
              <a:t> 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pop</a:t>
            </a:r>
            <a:r>
              <a:rPr lang="de-DE" sz="1200" dirty="0"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dirty="0" err="1">
                <a:latin typeface="Consolas" pitchFamily="49" charset="0"/>
              </a:rPr>
              <a:t>.removeAt</a:t>
            </a:r>
            <a:r>
              <a:rPr lang="de-DE" sz="1200" dirty="0">
                <a:latin typeface="Consolas" pitchFamily="49" charset="0"/>
              </a:rPr>
              <a:t>(0);</a:t>
            </a:r>
          </a:p>
          <a:p>
            <a:r>
              <a:rPr lang="de-DE" sz="1200" dirty="0">
                <a:latin typeface="Consolas" pitchFamily="49" charset="0"/>
              </a:rPr>
              <a:t> 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latin typeface="Consolas" pitchFamily="49" charset="0"/>
              </a:rPr>
              <a:t>peek</a:t>
            </a:r>
            <a:r>
              <a:rPr lang="de-DE" sz="1200" dirty="0">
                <a:latin typeface="Consolas" pitchFamily="49" charset="0"/>
              </a:rPr>
              <a:t>(){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list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.front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dirty="0"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ArrayStack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F28F9-8A36-47F2-8612-6841958E4990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62467" name="Rechteck 5"/>
          <p:cNvSpPr>
            <a:spLocks noChangeArrowheads="1"/>
          </p:cNvSpPr>
          <p:nvPr/>
        </p:nvSpPr>
        <p:spPr bwMode="auto">
          <a:xfrm>
            <a:off x="2351088" y="1412875"/>
            <a:ext cx="75612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stack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ArrayStack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ArrayStack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() {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[256];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-1;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0; }</a:t>
            </a:r>
          </a:p>
          <a:p>
            <a:endParaRPr lang="en-US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push (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&lt; 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"Stack can take no more"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++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pop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&gt; 0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"Stack empty"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--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--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peek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assert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&gt; 0 :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"Stack empty"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];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display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0)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i &gt;= 0; --i)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 +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 }}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440239" y="1925638"/>
            <a:ext cx="18002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11900" y="1692275"/>
            <a:ext cx="2616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Array,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data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511675" y="2511425"/>
            <a:ext cx="1728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323014" y="2268538"/>
            <a:ext cx="2264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448301" y="3068638"/>
            <a:ext cx="684213" cy="21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311900" y="2825750"/>
            <a:ext cx="3417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already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full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470526" y="3603625"/>
            <a:ext cx="6842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6262688" y="3449638"/>
            <a:ext cx="4297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Setting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free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spot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insert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5448301" y="4292600"/>
            <a:ext cx="6842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6286500" y="4095750"/>
            <a:ext cx="4298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empty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648075" y="4508500"/>
            <a:ext cx="2490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6311900" y="4438650"/>
            <a:ext cx="42989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Reset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realize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deleting</a:t>
            </a:r>
            <a:r>
              <a:rPr lang="de-DE" dirty="0" smtClean="0">
                <a:latin typeface="Calibri" pitchFamily="34" charset="0"/>
              </a:rPr>
              <a:t> (in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spot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null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 flipV="1">
            <a:off x="4727575" y="5373689"/>
            <a:ext cx="1512888" cy="503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>
            <a:spLocks noChangeArrowheads="1"/>
          </p:cNvSpPr>
          <p:nvPr/>
        </p:nvSpPr>
        <p:spPr bwMode="auto">
          <a:xfrm>
            <a:off x="6300788" y="5692776"/>
            <a:ext cx="4297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Return </a:t>
            </a:r>
            <a:r>
              <a:rPr lang="de-DE" dirty="0" err="1" smtClean="0">
                <a:latin typeface="Calibri" pitchFamily="34" charset="0"/>
              </a:rPr>
              <a:t>content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spot</a:t>
            </a:r>
            <a:r>
              <a:rPr lang="de-DE" dirty="0" smtClean="0">
                <a:latin typeface="Calibri" pitchFamily="34" charset="0"/>
              </a:rPr>
              <a:t> at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our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pointing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0" grpId="0"/>
      <p:bldP spid="22" grpId="0"/>
      <p:bldP spid="25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Discuss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(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!)</a:t>
            </a:r>
            <a:endParaRPr lang="de-DE" dirty="0"/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/>
              <a:t>(([[([()])]]))</a:t>
            </a:r>
          </a:p>
          <a:p>
            <a:pPr lvl="1"/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graphs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3DBA8-FC19-48BB-BB03-5B72E0EF56FD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Can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Stack?</a:t>
            </a:r>
            <a:endParaRPr lang="de-DE" dirty="0"/>
          </a:p>
        </p:txBody>
      </p:sp>
      <p:sp>
        <p:nvSpPr>
          <p:cNvPr id="63492" name="Rechteck 4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3494" name="AutoShape 2" descr="data:image/jpeg;base64,/9j/4AAQSkZJRgABAQAAAQABAAD/2wCEAAkGBxQSEhUSExQWFRUXFyAYGBYWFhYgHRwXGx8cHR0fHh8aHCogIBsoHR0WIjEhJi4rLi46Fx8zODMsNygtLisBCgoKDg0OGxAQGjEkICQrLC83NCwsLCwtLCwsLCwsLCwsMCw4LC8sLCwsLCwsLCwsLCw3NywsLCw0LCwsLCwsLP/AABEIAGQAoAMBIgACEQEDEQH/xAAcAAACAgMBAQAAAAAAAAAAAAAABgUHAQMEAgj/xAA7EAACAQIEAwYEBAQGAwEAAAABAgMAEQQSITEFBkEHEyJRYXEygZGhFEJSsTNicsEjJILR4fAVkrMX/8QAGQEAAgMBAAAAAAAAAAAAAAAAAAMBAgQF/8QAIxEAAgIDAAEEAwEAAAAAAAAAAAECEQMhMRITIjJBBFFhI//aAAwDAQACEQMRAD8Au+1ZorNQgCiiipAwarznuDusRHIALPv7jfT2t9KsSq27Z1kEMTxFgUzHwgbXW589KmO2BK8L5gii/iuFHQk7+oHlXubtDwudUjEkjOwUZVtqxAGrEVTfCZWYHMTmb8zk636lj0qx+TOR3WWLFyyRMq+JVju1z0ObQaexp3pQirZXybOnivaiIZGiOEkEiGzLJIq2PpYNcetckXa5c2OEsPScE/8AzFM3NPJuHxTd9IzRMEysy5NVGuuZTqPMa1UPHOFok2SISNFbdmXOfW2UBb6WGtTjjCa4Q20W3ydzLBjHfu2OYDNlKkW1sddjqRTbSB2b8Ghw/wDi4Z2eOVAsme2ZZUubWG18238tP16TJJOkXu9maKxes1UAooooAKKKKACiiigAooooAK8s1tTXquDjcbtC4j+K2lQwR1d8PMfUUr86YlA8CZ1DvmyKWALWsLAbnUgaeYqu58RimLFjqpsQAL6b9L/fyqKxHMc0RU/Hla6iQXyt5rckg+1qnYxQ/pzYPijzs0rC0pBRkN9Gvaw8rbW9Keez3iIgbESyPkgjQFtSQXY+HT9VlYaedKj81YaVjLiOHgysbtJHK6lmHX4dDtrWZec8FbJHw8kBg2RpWylgLBiANTYnU095Lj40L9J3ZYH/AOi4aTNFiYmjjYWvmDDKf1WGnyvakLjGFf8AEMkRadLZkkQFs0Z2N9iRsdenrWlObGveDhuHVm0uUdz6WDaVMp/5rFaZzEv6UASw+QuPrULIoPQPG306uXsNjMBh5LNFC8s4e87fCigDRRuW230A9dGHiHOaWuhMr36XWFT69XPp1qt+YeWJsOC0gkkc65i2Y6/W/wDxXbwfhkros34dyi3DwhiWcA66dLbaC+tKb8t2McEkWnyTiJXRnlfNnYstyPmF/kHh1GlyfLVnqs+U8TiTdBC0aoM6IQbDMQAoJH6bm/W/SrLWq3sWZoooqQCiiigAooooAKKKKACsVmigBH5z4OrZnhiZpgtzl+E+WYbEjW30queO8GdI+8Z9VGZrDZ22A1soX0H7Crd5hgkZls3hJC2AuR62G/8AakTjWDmn7yJHS0RYlT+YDTU9Df32oToZG3pCfw2WKCdJJQXUL4raajrcne+nprvTpheeoQQFwyPCBdzGMxUaWOq2tqN7XvpUbybw2DFQATgB0zoNNmvbMbHob1YHAsF4MjqOgJupuBtso0/qvVJSTHuFK6Id+YcLiFaXCwl2gtI1lAOUEaeVyub6VHpzZjccr/hcMgj00ZvGd9V2Ftrn6Xpj5a4WuHxeJUCyygMAfQsD8q28I4KIY8kbFRESAB+m9wLeWpqml9EaEWPh2NfGoZXzorEZ1JItlGceIAlfhF/MU3cCcRJMWP8ADclS212uQL+dSmLmVIndvisbknpVbcR56/BQwRrAk3eBnkEpOozW033IbUg2tUwTkycnwotnh+PDojkWLkgW626+1SNLnKPF8PjFM0EgYL4e7C5e7vrlK/32NtKZKbRkCiiigAooooAKKKKACiiigAorj4txOLDRmaZwiLux9dvnSjzn2lYfBIoi/wAxLIuZFVvCFOxZtbD03NSk3wBo47MY4XlC5igLWJ8gap3jHFDAiz/iAZy/iTqQ+rW81vbT1qH4p2s8QlBCtHGpuMqxg6e7E0j4jFNJqzDTbYb+VhTFDWyU2naHHlPjEjSymJfExL5b7Am5q5uVZWZFLnxG1x5E3P0taqL5MjkRZMZGC3dNkdB+ZGXW3quh+Yq7eS8as8HeL/EAGnUjYGxPoRWfLF2all/zps08S45JhsZaWEiIkWlBvp8h51J8uTvM02IDAQuSEFv0ki/z1+1R3E+KuZAJIEvvkeVRb7Wv71IYXiTSL3MCxoQOilkT0Nst7+lqSWlGfitfR4XhuaUySfDGMzL0uLkf7/IVWfPfJ04wsOLWzIkIDqdGVblgdd/i1G9Wtx6WSOJVUBnkZEIHUfmtf0BGtIXaFjjxPCzLAwyYZ1bcWmIzZ8vmE0t52PpT8XtM85PI7X0IvZpzH+BxqMzBYpP8OUk6BejH2P7mvpZHBAIIIOoI2Ir45L/OmrlnmzGQhIIZnEd9EFrL7E7D02rR6fkKetn07es1TuC7QMbF4XySDzdNbe6kU58v89RTnJKO5fpmPhPs3T2NRLDOJVTTG+ilzhfOmExEvcpJ472FxYN/SaYqW010lMzRRRUEhWDWawaAKY7ese3f4WG/gCPIR/OSFB+Qzf8AsaqrH4fIquospNif5t7elxc+tWR2/H/N4exH8Jttx4hv/b51W6YlXXu5Dl8mG2nnWjHVUQzjfS4BuPOtQNepUykis6e9S2WJPgGInDiKGR0zHZepNht1O1XZwTg+Jwp7xXjdmsHiUlTpc6XuobUnLf50i9inC+8xUkxOURpZTbTvG/2XX/UKbuHcUaEPDO7EoCFZfzPdQg08xf1rLklujTiipKiXXF/jJO4lQhhIVyyINDa6m46Wt110ps4dwiOGPKg1tbMb3J86gcZgpo2Mi4USOuZ48slibEZQToCbO9gdsp8638I5iZrrKrJLnC92wsRfb5eu1L9v6IalLj4LXNXNbOjYfDKxbKUll6oCNlHUkfm6UtcH7sMqrGFYLbwlrDLbdT/eujmkNBjpSfCS1wQPCQQLA+TfvUnhsSsgBDXGmtKyNrR2fwcUFHyXfsq7nWUHFOAoGXTQAfOo/g3EzA4JGZb6r72uR66CpDiOGkmlkLi0ly0lxtrYW9PL2qLOEysO80Unca39vX0rq44eMUjg/kTU8km/2WPj3DBWGoYXB9xcVGRkgn0961PO8iKUXIosQzm23kN7dK7Ylj7xQWZxZWfQDQ7hdTpYGxrSYaODFQGApKPDqGvfz1Bq/uW+K/ioFmICkkggG+oNqp7tEgRUYRnwoQi638KgAH7H61v5A5tfCywwyawz5Qb/AJXPhBHubXFZ8sfKNjMbLvorArNYxwVg1mvLuALk2A1JPlQB809pWFdeKYhZLXZgVLHQqw8Ov2+VJ00ZUlSCCOhp/wC03jmG4jjE7gkBV7tpm+Fhe4IXew1163qG4jwuJQBndyotmNh+wJ+orRBNoixVFe40vtW+fDgbEn0P/FWF2ccjmRRjcQCIr2iTrI2vi/pHTzok66WW+Dd2fYKGLB4eOQlJM7sWBt4m9eugA/01747ytC+IWVZbEG5tqb+fva4rg4/jO6xKxgAochy+imwt89D/AFU4YvjGEdQksYVrXystiP6Tb7isMm7s3peKVWzVDwrEqgbD43vlttIN/Zlvb5iuHBmeTHKXiCMqEiQOpyoLAjTU3uNDXNMuFzXjnkUnpmDX+Vrk/emHlPCGHDB7MWdyzF/iKFra3201tRHtlctwjv7/AITH4FJM4kUMr3VlYAggHQEH/utRsXJODSVZUiylb+EE5D7qdDap6JTc1tpumjH5yW0yj+03EOcbiFUWZY0VbblNSf3+1JuBxmICFY82UnMR5kbHXrTn2myFOL5lNj3cZ+5H9qjsViWgndoyDckEX3B36V0sK9iM83sV8dDMV7x20t61MYOMII2O+QE+gzED9zXSkTSxZQF8LXNwxAF+utRuKxFo5GJ3OQew0H3pnBb2bua8Q2VIhuSLfPajnMCIQogsyRqNOrgDy63rRgcSJJ2xTi8cXwg9W6D/AL5164LG+LnbEyfwoTndjtf4gt/PS9UlwtHTPpSCTMoNwfO3n1+9baRuyLGtPhJZmFhJipXAHQM2Y/cmnmua0aArXiIQ6sjbMCp9iLGsUUAfIGIjCsyjZWKj2BsK2QYlrEXNvWs0VpxlZDRyNw2KadDKgcGdEyt8Nm1OnnV88cWywKNB3wFhoLBWsPbQVmilZel8fyRWHN+kquPiVdD8x/zXvg/EnkzQOFeMKXCsL5SATZfJfSiikI6eT4srzHcxzvmQMI1FxaNQunlceK3pevoHlpjHwvDEEkiNdWNzr70UU/Kkkcxtt7J7hU5eO532rsoopS4QUN2kyH/y8p/SsVvoTUdj5CXDHc6n3NYorp4fghE+nvg2JZXYKbAjX61A8eb/AC8fqbn33/eiirvhRdPHG27uCNF0BW59zTl2joMFw7D4eAZUZbt5ksCzEnrcqPpRRWfIMXCz+RsMsEYw0ekaRowva5ZxmYk+ZNNNFFY30aj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63495" name="AutoShape 4" descr="data:image/jpeg;base64,/9j/4AAQSkZJRgABAQAAAQABAAD/2wCEAAkGBxQSEhUSExQWFRUXFyAYGBYWFhYgHRwXGx8cHR0fHh8aHCogIBsoHR0WIjEhJi4rLi46Fx8zODMsNygtLisBCgoKDg0OGxAQGjEkICQrLC83NCwsLCwtLCwsLCwsLCwsMCw4LC8sLCwsLCwsLCwsLCw3NywsLCw0LCwsLCwsLP/AABEIAGQAoAMBIgACEQEDEQH/xAAcAAACAgMBAQAAAAAAAAAAAAAABgUHAQMEAgj/xAA7EAACAQIEAwYEBAQGAwEAAAABAgMAEQQSITEFBkEHEyJRYXEygZGhFEJSsTNicsEjJILR4fAVkrMX/8QAGQEAAgMBAAAAAAAAAAAAAAAAAAMBAgQF/8QAIxEAAgIDAAEEAwEAAAAAAAAAAAECEQMhMRITIjJBBFFhI//aAAwDAQACEQMRAD8Au+1ZorNQgCiiipAwarznuDusRHIALPv7jfT2t9KsSq27Z1kEMTxFgUzHwgbXW589KmO2BK8L5gii/iuFHQk7+oHlXubtDwudUjEkjOwUZVtqxAGrEVTfCZWYHMTmb8zk636lj0qx+TOR3WWLFyyRMq+JVju1z0ObQaexp3pQirZXybOnivaiIZGiOEkEiGzLJIq2PpYNcetckXa5c2OEsPScE/8AzFM3NPJuHxTd9IzRMEysy5NVGuuZTqPMa1UPHOFok2SISNFbdmXOfW2UBb6WGtTjjCa4Q20W3ydzLBjHfu2OYDNlKkW1sddjqRTbSB2b8Ghw/wDi4Z2eOVAsme2ZZUubWG18238tP16TJJOkXu9maKxes1UAooooAKKKKACiiigAooooAK8s1tTXquDjcbtC4j+K2lQwR1d8PMfUUr86YlA8CZ1DvmyKWALWsLAbnUgaeYqu58RimLFjqpsQAL6b9L/fyqKxHMc0RU/Hla6iQXyt5rckg+1qnYxQ/pzYPijzs0rC0pBRkN9Gvaw8rbW9Keez3iIgbESyPkgjQFtSQXY+HT9VlYaedKj81YaVjLiOHgysbtJHK6lmHX4dDtrWZec8FbJHw8kBg2RpWylgLBiANTYnU095Lj40L9J3ZYH/AOi4aTNFiYmjjYWvmDDKf1WGnyvakLjGFf8AEMkRadLZkkQFs0Z2N9iRsdenrWlObGveDhuHVm0uUdz6WDaVMp/5rFaZzEv6UASw+QuPrULIoPQPG306uXsNjMBh5LNFC8s4e87fCigDRRuW230A9dGHiHOaWuhMr36XWFT69XPp1qt+YeWJsOC0gkkc65i2Y6/W/wDxXbwfhkros34dyi3DwhiWcA66dLbaC+tKb8t2McEkWnyTiJXRnlfNnYstyPmF/kHh1GlyfLVnqs+U8TiTdBC0aoM6IQbDMQAoJH6bm/W/SrLWq3sWZoooqQCiiigAooooAKKKKACsVmigBH5z4OrZnhiZpgtzl+E+WYbEjW30queO8GdI+8Z9VGZrDZ22A1soX0H7Crd5hgkZls3hJC2AuR62G/8AakTjWDmn7yJHS0RYlT+YDTU9Df32oToZG3pCfw2WKCdJJQXUL4raajrcne+nprvTpheeoQQFwyPCBdzGMxUaWOq2tqN7XvpUbybw2DFQATgB0zoNNmvbMbHob1YHAsF4MjqOgJupuBtso0/qvVJSTHuFK6Id+YcLiFaXCwl2gtI1lAOUEaeVyub6VHpzZjccr/hcMgj00ZvGd9V2Ftrn6Xpj5a4WuHxeJUCyygMAfQsD8q28I4KIY8kbFRESAB+m9wLeWpqml9EaEWPh2NfGoZXzorEZ1JItlGceIAlfhF/MU3cCcRJMWP8ADclS212uQL+dSmLmVIndvisbknpVbcR56/BQwRrAk3eBnkEpOozW033IbUg2tUwTkycnwotnh+PDojkWLkgW626+1SNLnKPF8PjFM0EgYL4e7C5e7vrlK/32NtKZKbRkCiiigAooooAKKKKACiiigAorj4txOLDRmaZwiLux9dvnSjzn2lYfBIoi/wAxLIuZFVvCFOxZtbD03NSk3wBo47MY4XlC5igLWJ8gap3jHFDAiz/iAZy/iTqQ+rW81vbT1qH4p2s8QlBCtHGpuMqxg6e7E0j4jFNJqzDTbYb+VhTFDWyU2naHHlPjEjSymJfExL5b7Am5q5uVZWZFLnxG1x5E3P0taqL5MjkRZMZGC3dNkdB+ZGXW3quh+Yq7eS8as8HeL/EAGnUjYGxPoRWfLF2all/zps08S45JhsZaWEiIkWlBvp8h51J8uTvM02IDAQuSEFv0ki/z1+1R3E+KuZAJIEvvkeVRb7Wv71IYXiTSL3MCxoQOilkT0Nst7+lqSWlGfitfR4XhuaUySfDGMzL0uLkf7/IVWfPfJ04wsOLWzIkIDqdGVblgdd/i1G9Wtx6WSOJVUBnkZEIHUfmtf0BGtIXaFjjxPCzLAwyYZ1bcWmIzZ8vmE0t52PpT8XtM85PI7X0IvZpzH+BxqMzBYpP8OUk6BejH2P7mvpZHBAIIIOoI2Ir45L/OmrlnmzGQhIIZnEd9EFrL7E7D02rR6fkKetn07es1TuC7QMbF4XySDzdNbe6kU58v89RTnJKO5fpmPhPs3T2NRLDOJVTTG+ilzhfOmExEvcpJ472FxYN/SaYqW010lMzRRRUEhWDWawaAKY7ese3f4WG/gCPIR/OSFB+Qzf8AsaqrH4fIquospNif5t7elxc+tWR2/H/N4exH8Jttx4hv/b51W6YlXXu5Dl8mG2nnWjHVUQzjfS4BuPOtQNepUykis6e9S2WJPgGInDiKGR0zHZepNht1O1XZwTg+Jwp7xXjdmsHiUlTpc6XuobUnLf50i9inC+8xUkxOURpZTbTvG/2XX/UKbuHcUaEPDO7EoCFZfzPdQg08xf1rLklujTiipKiXXF/jJO4lQhhIVyyINDa6m46Wt110ps4dwiOGPKg1tbMb3J86gcZgpo2Mi4USOuZ48slibEZQToCbO9gdsp8638I5iZrrKrJLnC92wsRfb5eu1L9v6IalLj4LXNXNbOjYfDKxbKUll6oCNlHUkfm6UtcH7sMqrGFYLbwlrDLbdT/eujmkNBjpSfCS1wQPCQQLA+TfvUnhsSsgBDXGmtKyNrR2fwcUFHyXfsq7nWUHFOAoGXTQAfOo/g3EzA4JGZb6r72uR66CpDiOGkmlkLi0ly0lxtrYW9PL2qLOEysO80Unca39vX0rq44eMUjg/kTU8km/2WPj3DBWGoYXB9xcVGRkgn0961PO8iKUXIosQzm23kN7dK7Ylj7xQWZxZWfQDQ7hdTpYGxrSYaODFQGApKPDqGvfz1Bq/uW+K/ioFmICkkggG+oNqp7tEgRUYRnwoQi638KgAH7H61v5A5tfCywwyawz5Qb/AJXPhBHubXFZ8sfKNjMbLvorArNYxwVg1mvLuALk2A1JPlQB809pWFdeKYhZLXZgVLHQqw8Ov2+VJ00ZUlSCCOhp/wC03jmG4jjE7gkBV7tpm+Fhe4IXew1163qG4jwuJQBndyotmNh+wJ+orRBNoixVFe40vtW+fDgbEn0P/FWF2ccjmRRjcQCIr2iTrI2vi/pHTzok66WW+Dd2fYKGLB4eOQlJM7sWBt4m9eugA/01747ytC+IWVZbEG5tqb+fva4rg4/jO6xKxgAochy+imwt89D/AFU4YvjGEdQksYVrXystiP6Tb7isMm7s3peKVWzVDwrEqgbD43vlttIN/Zlvb5iuHBmeTHKXiCMqEiQOpyoLAjTU3uNDXNMuFzXjnkUnpmDX+Vrk/emHlPCGHDB7MWdyzF/iKFra3201tRHtlctwjv7/AITH4FJM4kUMr3VlYAggHQEH/utRsXJODSVZUiylb+EE5D7qdDap6JTc1tpumjH5yW0yj+03EOcbiFUWZY0VbblNSf3+1JuBxmICFY82UnMR5kbHXrTn2myFOL5lNj3cZ+5H9qjsViWgndoyDckEX3B36V0sK9iM83sV8dDMV7x20t61MYOMII2O+QE+gzED9zXSkTSxZQF8LXNwxAF+utRuKxFo5GJ3OQew0H3pnBb2bua8Q2VIhuSLfPajnMCIQogsyRqNOrgDy63rRgcSJJ2xTi8cXwg9W6D/AL5164LG+LnbEyfwoTndjtf4gt/PS9UlwtHTPpSCTMoNwfO3n1+9baRuyLGtPhJZmFhJipXAHQM2Y/cmnmua0aArXiIQ6sjbMCp9iLGsUUAfIGIjCsyjZWKj2BsK2QYlrEXNvWs0VpxlZDRyNw2KadDKgcGdEyt8Nm1OnnV88cWywKNB3wFhoLBWsPbQVmilZel8fyRWHN+kquPiVdD8x/zXvg/EnkzQOFeMKXCsL5SATZfJfSiikI6eT4srzHcxzvmQMI1FxaNQunlceK3pevoHlpjHwvDEEkiNdWNzr70UU/Kkkcxtt7J7hU5eO532rsoopS4QUN2kyH/y8p/SsVvoTUdj5CXDHc6n3NYorp4fghE+nvg2JZXYKbAjX61A8eb/AC8fqbn33/eiirvhRdPHG27uCNF0BW59zTl2joMFw7D4eAZUZbt5ksCzEnrcqPpRRWfIMXCz+RsMsEYw0ekaRowva5ZxmYk+ZNNNFFY30aj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451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79045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Queue 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(First-In-First-Out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, FIFO)</a:t>
            </a:r>
          </a:p>
        </p:txBody>
      </p:sp>
      <p:pic>
        <p:nvPicPr>
          <p:cNvPr id="4100" name="Picture 4" descr="Warteschlange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139194" y="3933057"/>
            <a:ext cx="3528392" cy="227934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9D990-9237-4882-ADBF-3859F40FAE4E}" type="slidenum">
              <a:rPr lang="de-DE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Works</a:t>
            </a:r>
            <a:endParaRPr lang="de-DE" dirty="0"/>
          </a:p>
        </p:txBody>
      </p:sp>
      <p:sp>
        <p:nvSpPr>
          <p:cNvPr id="6553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inserted</a:t>
            </a:r>
            <a:r>
              <a:rPr lang="de-DE" dirty="0" smtClean="0"/>
              <a:t> </a:t>
            </a:r>
            <a:r>
              <a:rPr lang="de-DE" dirty="0" err="1" smtClean="0"/>
              <a:t>earlier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 </a:t>
            </a:r>
            <a:r>
              <a:rPr lang="de-DE" dirty="0" err="1" smtClean="0"/>
              <a:t>earlier</a:t>
            </a:r>
            <a:r>
              <a:rPr lang="de-DE" dirty="0"/>
              <a:t> </a:t>
            </a:r>
            <a:r>
              <a:rPr lang="de-DE" dirty="0" smtClean="0"/>
              <a:t>(first-in-first-out</a:t>
            </a:r>
            <a:r>
              <a:rPr lang="de-DE" dirty="0"/>
              <a:t>, FIFO)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Implementation:</a:t>
            </a:r>
            <a:endParaRPr lang="de-DE" dirty="0"/>
          </a:p>
          <a:p>
            <a:pPr lvl="1"/>
            <a:r>
              <a:rPr lang="de-DE" dirty="0" smtClean="0"/>
              <a:t>List</a:t>
            </a:r>
            <a:endParaRPr lang="de-DE" dirty="0"/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back: </a:t>
            </a:r>
            <a:r>
              <a:rPr lang="de-DE" dirty="0" err="1"/>
              <a:t>offer</a:t>
            </a:r>
            <a:r>
              <a:rPr lang="de-DE" dirty="0"/>
              <a:t>([</a:t>
            </a:r>
            <a:r>
              <a:rPr lang="de-DE" dirty="0" smtClean="0"/>
              <a:t>Type] </a:t>
            </a:r>
            <a:r>
              <a:rPr lang="de-DE" dirty="0"/>
              <a:t>[Name])</a:t>
            </a:r>
          </a:p>
          <a:p>
            <a:pPr lvl="2"/>
            <a:r>
              <a:rPr lang="de-DE" dirty="0" smtClean="0"/>
              <a:t>Access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: </a:t>
            </a:r>
            <a:r>
              <a:rPr lang="de-DE" dirty="0"/>
              <a:t>[</a:t>
            </a:r>
            <a:r>
              <a:rPr lang="de-DE" dirty="0" smtClean="0"/>
              <a:t>Type] </a:t>
            </a:r>
            <a:r>
              <a:rPr lang="de-DE" dirty="0" err="1"/>
              <a:t>peek</a:t>
            </a:r>
            <a:r>
              <a:rPr lang="de-DE" dirty="0"/>
              <a:t>()</a:t>
            </a:r>
          </a:p>
          <a:p>
            <a:pPr lvl="2"/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: </a:t>
            </a:r>
            <a:r>
              <a:rPr lang="de-DE" dirty="0"/>
              <a:t>[</a:t>
            </a:r>
            <a:r>
              <a:rPr lang="de-DE" dirty="0" smtClean="0"/>
              <a:t>Type] </a:t>
            </a:r>
            <a:r>
              <a:rPr lang="de-DE" dirty="0" err="1"/>
              <a:t>poll</a:t>
            </a:r>
            <a:r>
              <a:rPr lang="de-DE" dirty="0"/>
              <a:t> ()</a:t>
            </a:r>
          </a:p>
          <a:p>
            <a:pPr lvl="1"/>
            <a:r>
              <a:rPr lang="de-DE" dirty="0"/>
              <a:t>Array</a:t>
            </a:r>
          </a:p>
          <a:p>
            <a:pPr lvl="2"/>
            <a:r>
              <a:rPr lang="de-DE" dirty="0" smtClean="0"/>
              <a:t>Ring </a:t>
            </a:r>
            <a:r>
              <a:rPr lang="de-DE" dirty="0" err="1" smtClean="0"/>
              <a:t>buffer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490D2-658A-4804-A6D8-F514B04EF2D4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303838" y="2708276"/>
            <a:ext cx="360362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651501" y="2708276"/>
            <a:ext cx="358775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10276" y="2708276"/>
            <a:ext cx="360363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350001" y="2708276"/>
            <a:ext cx="360363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959601" y="3033713"/>
            <a:ext cx="5762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0238" y="3068638"/>
            <a:ext cx="5762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Queue: </a:t>
            </a:r>
            <a:r>
              <a:rPr lang="de-DE" dirty="0" smtClean="0"/>
              <a:t>Ring </a:t>
            </a:r>
            <a:r>
              <a:rPr lang="de-DE" dirty="0" err="1"/>
              <a:t>B</a:t>
            </a:r>
            <a:r>
              <a:rPr lang="de-DE" dirty="0" err="1" smtClean="0"/>
              <a:t>uffer</a:t>
            </a:r>
            <a:endParaRPr lang="de-DE" dirty="0"/>
          </a:p>
        </p:txBody>
      </p:sp>
      <p:sp>
        <p:nvSpPr>
          <p:cNvPr id="665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/>
              <a:t>Array q </a:t>
            </a:r>
            <a:r>
              <a:rPr lang="de-DE" dirty="0" err="1" smtClean="0"/>
              <a:t>is</a:t>
            </a:r>
            <a:r>
              <a:rPr lang="de-DE" dirty="0" smtClean="0"/>
              <a:t> ring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/>
              <a:t>n</a:t>
            </a:r>
          </a:p>
          <a:p>
            <a:r>
              <a:rPr lang="de-DE" dirty="0" smtClean="0"/>
              <a:t>After </a:t>
            </a:r>
            <a:r>
              <a:rPr lang="de-DE" dirty="0"/>
              <a:t>q[n-1</a:t>
            </a:r>
            <a:r>
              <a:rPr lang="de-DE" dirty="0" smtClean="0"/>
              <a:t>], q[0] </a:t>
            </a:r>
            <a:r>
              <a:rPr lang="de-DE" dirty="0" err="1" smtClean="0"/>
              <a:t>follows</a:t>
            </a:r>
            <a:r>
              <a:rPr lang="de-DE" dirty="0" smtClean="0"/>
              <a:t> (via % </a:t>
            </a:r>
            <a:r>
              <a:rPr lang="de-DE" dirty="0"/>
              <a:t>n)</a:t>
            </a:r>
          </a:p>
          <a:p>
            <a:pPr lvl="1"/>
            <a:r>
              <a:rPr lang="de-DE" dirty="0" smtClean="0"/>
              <a:t>Computing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indexes</a:t>
            </a:r>
            <a:r>
              <a:rPr lang="de-DE" dirty="0" smtClean="0"/>
              <a:t> via </a:t>
            </a:r>
            <a:r>
              <a:rPr lang="de-DE" dirty="0" err="1"/>
              <a:t>modulo</a:t>
            </a:r>
            <a:r>
              <a:rPr lang="de-DE" dirty="0"/>
              <a:t> n</a:t>
            </a:r>
          </a:p>
          <a:p>
            <a:endParaRPr lang="de-DE" dirty="0"/>
          </a:p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: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 end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nd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insert</a:t>
            </a:r>
            <a:endParaRPr lang="de-DE" dirty="0"/>
          </a:p>
          <a:p>
            <a:r>
              <a:rPr lang="de-DE" dirty="0"/>
              <a:t>S</a:t>
            </a:r>
            <a:r>
              <a:rPr lang="de-DE" dirty="0" smtClean="0"/>
              <a:t>ize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/>
          </a:p>
          <a:p>
            <a:r>
              <a:rPr lang="de-DE" dirty="0" smtClean="0"/>
              <a:t>Take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/</a:t>
            </a:r>
            <a:r>
              <a:rPr lang="de-DE" dirty="0" err="1" smtClean="0"/>
              <a:t>undeflow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FE8A9-AB27-423F-A2EB-EDA00D418BD8}" type="slidenum">
              <a:rPr lang="de-DE"/>
              <a:pPr>
                <a:defRPr/>
              </a:pPr>
              <a:t>29</a:t>
            </a:fld>
            <a:endParaRPr lang="de-DE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426" y="1773239"/>
            <a:ext cx="2847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lists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479CE-FA02-4A73-BA4F-7F033600B355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6B31B-7E7C-4795-ACAB-F83115D75844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67587" name="Rechteck 5"/>
          <p:cNvSpPr>
            <a:spLocks noChangeArrowheads="1"/>
          </p:cNvSpPr>
          <p:nvPr/>
        </p:nvSpPr>
        <p:spPr bwMode="auto">
          <a:xfrm>
            <a:off x="2135188" y="1628776"/>
            <a:ext cx="64817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ArrayQueue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ArrayQueue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bufferSize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bufferSize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first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 }</a:t>
            </a:r>
          </a:p>
          <a:p>
            <a:endParaRPr lang="de-DE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offer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 pitchFamily="49" charset="0"/>
              </a:rPr>
              <a:t>if 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smtClean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&gt;= </a:t>
            </a:r>
            <a:r>
              <a:rPr lang="en-US" sz="1200" dirty="0" err="1" smtClean="0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en-US" sz="1200" dirty="0" smtClean="0">
                <a:solidFill>
                  <a:srgbClr val="0000C0"/>
                </a:solidFill>
                <a:latin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C0"/>
                </a:solidFill>
                <a:latin typeface="Consolas" pitchFamily="49" charset="0"/>
              </a:rPr>
              <a:t>     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"Buffer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can take no 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more“)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en-US" sz="1200" b="1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;}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+ 1) %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++; }</a:t>
            </a:r>
          </a:p>
          <a:p>
            <a:endParaRPr lang="en-US" sz="12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== 0; }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display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p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first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200" dirty="0">
                <a:solidFill>
                  <a:srgbClr val="0000C0"/>
                </a:solidFill>
                <a:latin typeface="Consolas" pitchFamily="49" charset="0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[p %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q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 +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p++;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151313" y="1925638"/>
            <a:ext cx="2089150" cy="2079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11900" y="1692275"/>
            <a:ext cx="2574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Array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data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5257800" y="292417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383338" y="2771775"/>
            <a:ext cx="2987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Initialization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6894514" y="3582988"/>
            <a:ext cx="10429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8021639" y="3429000"/>
            <a:ext cx="2671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Check </a:t>
            </a:r>
            <a:r>
              <a:rPr lang="de-DE" dirty="0" err="1" smtClean="0">
                <a:latin typeface="Calibri" pitchFamily="34" charset="0"/>
              </a:rPr>
              <a:t>whether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full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309509" y="3962515"/>
            <a:ext cx="1544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6883552" y="3761747"/>
            <a:ext cx="2806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Inser</a:t>
            </a:r>
            <a:r>
              <a:rPr lang="de-DE" dirty="0">
                <a:latin typeface="Calibri" pitchFamily="34" charset="0"/>
              </a:rPr>
              <a:t>t</a:t>
            </a:r>
            <a:r>
              <a:rPr lang="de-DE" dirty="0" smtClean="0">
                <a:latin typeface="Calibri" pitchFamily="34" charset="0"/>
              </a:rPr>
              <a:t> at „end“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buffer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2" name="Gerade Verbindung mit Pfeil 21"/>
          <p:cNvCxnSpPr>
            <a:stCxn id="24" idx="1"/>
          </p:cNvCxnSpPr>
          <p:nvPr/>
        </p:nvCxnSpPr>
        <p:spPr>
          <a:xfrm flipH="1" flipV="1">
            <a:off x="4943872" y="4365104"/>
            <a:ext cx="902232" cy="178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5846104" y="4220320"/>
            <a:ext cx="48815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Set </a:t>
            </a:r>
            <a:r>
              <a:rPr lang="de-DE" dirty="0" err="1" smtClean="0">
                <a:latin typeface="Calibri" pitchFamily="34" charset="0"/>
              </a:rPr>
              <a:t>pointer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end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position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further</a:t>
            </a:r>
            <a:r>
              <a:rPr lang="de-DE" dirty="0" smtClean="0">
                <a:latin typeface="Calibri" pitchFamily="34" charset="0"/>
              </a:rPr>
              <a:t>; </a:t>
            </a:r>
            <a:r>
              <a:rPr lang="de-DE" dirty="0" err="1" smtClean="0">
                <a:latin typeface="Calibri" pitchFamily="34" charset="0"/>
              </a:rPr>
              <a:t>take</a:t>
            </a:r>
            <a:r>
              <a:rPr lang="de-DE" dirty="0" smtClean="0">
                <a:latin typeface="Calibri" pitchFamily="34" charset="0"/>
              </a:rPr>
              <a:t> care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bounds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19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Lists </a:t>
            </a:r>
            <a:r>
              <a:rPr lang="de-DE" dirty="0" err="1" smtClean="0"/>
              <a:t>consits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sucessors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This </a:t>
            </a:r>
            <a:r>
              <a:rPr lang="de-DE" dirty="0" err="1" smtClean="0"/>
              <a:t>way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out </a:t>
            </a:r>
            <a:r>
              <a:rPr lang="de-DE" dirty="0" err="1" smtClean="0"/>
              <a:t>limits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Rewiring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different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Stacks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queues</a:t>
            </a:r>
            <a:r>
              <a:rPr lang="de-DE" dirty="0" smtClean="0"/>
              <a:t> also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, but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limited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realize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02937-2131-4FF1-B6D4-08401DA82662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6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4578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12645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Lists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http://www.herr-rau.de/wordpress/archiv/liste1.pn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4727848" y="3140969"/>
            <a:ext cx="5181600" cy="22479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43F61-A5CC-416F-B12A-72E2798D18E0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 err="1" smtClean="0"/>
              <a:t>Shortcoming</a:t>
            </a:r>
            <a:r>
              <a:rPr lang="de-DE" dirty="0" smtClean="0"/>
              <a:t> 1</a:t>
            </a:r>
            <a:r>
              <a:rPr lang="de-DE" dirty="0"/>
              <a:t>: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Shortcoming</a:t>
            </a:r>
            <a:r>
              <a:rPr lang="de-DE" dirty="0"/>
              <a:t> 2: </a:t>
            </a:r>
            <a:r>
              <a:rPr lang="de-DE" dirty="0" err="1" smtClean="0"/>
              <a:t>Inserting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forces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all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holes</a:t>
            </a:r>
            <a:endParaRPr lang="de-DE" dirty="0"/>
          </a:p>
        </p:txBody>
      </p:sp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We</a:t>
            </a:r>
            <a:r>
              <a:rPr lang="de-DE" dirty="0" smtClean="0"/>
              <a:t> Need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Data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DD3B9-87DE-415E-9EAD-3C16115780CF}" type="slidenum">
              <a:rPr lang="de-DE"/>
              <a:pPr>
                <a:defRPr/>
              </a:pPr>
              <a:t>5</a:t>
            </a:fld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39129"/>
              </p:ext>
            </p:extLst>
          </p:nvPr>
        </p:nvGraphicFramePr>
        <p:xfrm>
          <a:off x="3506961" y="3172078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58926"/>
              </p:ext>
            </p:extLst>
          </p:nvPr>
        </p:nvGraphicFramePr>
        <p:xfrm>
          <a:off x="3473624" y="4180141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286" y="3172078"/>
            <a:ext cx="53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+ '!'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86666"/>
              </p:ext>
            </p:extLst>
          </p:nvPr>
        </p:nvGraphicFramePr>
        <p:xfrm>
          <a:off x="6342236" y="4180141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3411711" y="3738817"/>
            <a:ext cx="2010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smtClean="0">
                <a:latin typeface="Calibri" pitchFamily="34" charset="0"/>
              </a:rPr>
              <a:t>Create 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array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6239048" y="3738817"/>
            <a:ext cx="1795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err="1" smtClean="0">
                <a:latin typeface="Calibri" pitchFamily="34" charset="0"/>
              </a:rPr>
              <a:t>Copy</a:t>
            </a:r>
            <a:r>
              <a:rPr lang="de-DE" dirty="0" smtClean="0">
                <a:latin typeface="Calibri" pitchFamily="34" charset="0"/>
              </a:rPr>
              <a:t> all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091285" y="3541967"/>
            <a:ext cx="1250950" cy="638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99656"/>
              </p:ext>
            </p:extLst>
          </p:nvPr>
        </p:nvGraphicFramePr>
        <p:xfrm>
          <a:off x="2868614" y="5650567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Gerade Verbindung 18"/>
          <p:cNvCxnSpPr/>
          <p:nvPr/>
        </p:nvCxnSpPr>
        <p:spPr>
          <a:xfrm>
            <a:off x="3432175" y="5650567"/>
            <a:ext cx="287338" cy="360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3432176" y="5650567"/>
            <a:ext cx="296863" cy="360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2855914" y="6226829"/>
            <a:ext cx="2031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1. </a:t>
            </a:r>
            <a:r>
              <a:rPr lang="de-DE" dirty="0" err="1" smtClean="0">
                <a:latin typeface="Calibri" pitchFamily="34" charset="0"/>
              </a:rPr>
              <a:t>Deleting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element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84169"/>
              </p:ext>
            </p:extLst>
          </p:nvPr>
        </p:nvGraphicFramePr>
        <p:xfrm>
          <a:off x="4845051" y="6231592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6604001" y="6226829"/>
            <a:ext cx="2285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2. </a:t>
            </a:r>
            <a:r>
              <a:rPr lang="de-DE" dirty="0" smtClean="0">
                <a:latin typeface="Calibri" pitchFamily="34" charset="0"/>
              </a:rPr>
              <a:t>Move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elements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69609"/>
              </p:ext>
            </p:extLst>
          </p:nvPr>
        </p:nvGraphicFramePr>
        <p:xfrm>
          <a:off x="9082089" y="6231592"/>
          <a:ext cx="1368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>
            <a:off x="9840913" y="6299854"/>
            <a:ext cx="2159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10128250" y="6299854"/>
            <a:ext cx="2159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Simple </a:t>
            </a:r>
            <a:r>
              <a:rPr lang="de-DE" dirty="0" err="1" smtClean="0"/>
              <a:t>Linked</a:t>
            </a:r>
            <a:r>
              <a:rPr lang="de-DE" dirty="0" smtClean="0"/>
              <a:t> 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sucssor</a:t>
            </a:r>
            <a:r>
              <a:rPr lang="de-DE" dirty="0" smtClean="0"/>
              <a:t> (</a:t>
            </a:r>
            <a:r>
              <a:rPr lang="de-DE" dirty="0" err="1" smtClean="0"/>
              <a:t>pointer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The "</a:t>
            </a:r>
            <a:r>
              <a:rPr lang="de-DE" dirty="0" err="1" smtClean="0"/>
              <a:t>list</a:t>
            </a:r>
            <a:r>
              <a:rPr lang="de-DE" dirty="0" smtClean="0"/>
              <a:t>"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inserting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re-pointing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endParaRPr lang="de-DE" dirty="0" smtClean="0"/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(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14188-E188-40DA-95DE-CDE4D84BD3A1}" type="slidenum">
              <a:rPr lang="de-DE"/>
              <a:pPr>
                <a:defRPr/>
              </a:pPr>
              <a:t>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6" y="4797152"/>
            <a:ext cx="64944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5536778" y="5373835"/>
            <a:ext cx="648072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246886" y="5358702"/>
            <a:ext cx="1073423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248302" y="5511102"/>
            <a:ext cx="72007" cy="51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284017" y="5860604"/>
            <a:ext cx="269383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515301" y="5817788"/>
            <a:ext cx="129732" cy="14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Elements: </a:t>
            </a:r>
            <a:r>
              <a:rPr lang="de-DE" dirty="0" err="1" smtClean="0"/>
              <a:t>Node</a:t>
            </a:r>
            <a:r>
              <a:rPr lang="de-DE" dirty="0" smtClean="0"/>
              <a:t> + List</a:t>
            </a:r>
            <a:endParaRPr lang="de-DE" dirty="0"/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endParaRPr lang="de-DE" dirty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/>
          </a:p>
          <a:p>
            <a:pPr lvl="1"/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successor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4A8FC-C9A0-4E50-9AEA-E6E2824B9B6F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999656" y="3434308"/>
            <a:ext cx="646271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type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stored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successor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node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successor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upon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initialization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„["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„]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Elements: </a:t>
            </a:r>
            <a:r>
              <a:rPr lang="de-DE" dirty="0" err="1"/>
              <a:t>Node</a:t>
            </a:r>
            <a:r>
              <a:rPr lang="de-DE" dirty="0"/>
              <a:t> + List</a:t>
            </a:r>
          </a:p>
        </p:txBody>
      </p:sp>
      <p:sp>
        <p:nvSpPr>
          <p:cNvPr id="327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  <a:endParaRPr lang="de-DE" dirty="0"/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ECA16-49BA-40BA-ACCC-1A17AA607DD8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32771" name="Rechteck 5"/>
          <p:cNvSpPr>
            <a:spLocks noChangeArrowheads="1"/>
          </p:cNvSpPr>
          <p:nvPr/>
        </p:nvSpPr>
        <p:spPr bwMode="auto">
          <a:xfrm>
            <a:off x="2786062" y="3425304"/>
            <a:ext cx="66198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List()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printContent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(Node it = 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it.toString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6456363" y="3939070"/>
            <a:ext cx="144462" cy="2174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773" name="Textfeld 7"/>
          <p:cNvSpPr txBox="1">
            <a:spLocks noChangeArrowheads="1"/>
          </p:cNvSpPr>
          <p:nvPr/>
        </p:nvSpPr>
        <p:spPr bwMode="auto">
          <a:xfrm>
            <a:off x="6672264" y="3851756"/>
            <a:ext cx="1888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Entry </a:t>
            </a:r>
            <a:r>
              <a:rPr lang="de-DE" dirty="0" err="1" smtClean="0">
                <a:latin typeface="Calibri" pitchFamily="34" charset="0"/>
              </a:rPr>
              <a:t>point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Inserting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rewire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cases</a:t>
            </a:r>
            <a:endParaRPr lang="de-DE" dirty="0"/>
          </a:p>
          <a:p>
            <a:pPr lvl="1"/>
            <a:r>
              <a:rPr lang="de-DE" dirty="0"/>
              <a:t>1. </a:t>
            </a:r>
            <a:r>
              <a:rPr lang="de-DE" dirty="0" smtClean="0"/>
              <a:t>Case: Insert </a:t>
            </a:r>
            <a:r>
              <a:rPr lang="de-DE" dirty="0" err="1" smtClean="0"/>
              <a:t>as</a:t>
            </a:r>
            <a:r>
              <a:rPr lang="de-DE" dirty="0" smtClean="0"/>
              <a:t> last </a:t>
            </a:r>
            <a:r>
              <a:rPr lang="de-DE" dirty="0" err="1" smtClean="0"/>
              <a:t>element</a:t>
            </a:r>
            <a:endParaRPr lang="de-DE" dirty="0"/>
          </a:p>
        </p:txBody>
      </p:sp>
      <p:sp>
        <p:nvSpPr>
          <p:cNvPr id="35" name="Foliennummernplatzhalt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0BC65-5B27-4467-951D-5613E0223024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792313" y="5013348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92313" y="5300687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48075" y="5013348"/>
            <a:ext cx="86518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48075" y="5300687"/>
            <a:ext cx="865188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05425" y="5013348"/>
            <a:ext cx="863600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05425" y="5300687"/>
            <a:ext cx="863600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472264" y="5948387"/>
            <a:ext cx="865187" cy="28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472264" y="6237312"/>
            <a:ext cx="865187" cy="28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1"/>
                </a:solidFill>
              </a:rPr>
              <a:t>next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073050" y="4225948"/>
            <a:ext cx="863600" cy="287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hteck 12"/>
          <p:cNvSpPr/>
          <p:nvPr/>
        </p:nvSpPr>
        <p:spPr>
          <a:xfrm>
            <a:off x="2073050" y="4513287"/>
            <a:ext cx="863600" cy="2873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1"/>
                </a:solidFill>
              </a:rPr>
              <a:t>front</a:t>
            </a: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 flipV="1">
            <a:off x="4655913" y="5156224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313263" y="5156224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7970613" y="5156224"/>
            <a:ext cx="792162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8756425" y="4953023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342213" y="6072212"/>
            <a:ext cx="792162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0129613" y="5867423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null</a:t>
            </a:r>
          </a:p>
        </p:txBody>
      </p:sp>
      <p:cxnSp>
        <p:nvCxnSpPr>
          <p:cNvPr id="23" name="Gerade Verbindung mit Pfeil 22"/>
          <p:cNvCxnSpPr>
            <a:stCxn id="9" idx="3"/>
            <a:endCxn id="10" idx="1"/>
          </p:cNvCxnSpPr>
          <p:nvPr/>
        </p:nvCxnSpPr>
        <p:spPr>
          <a:xfrm>
            <a:off x="7969025" y="5445148"/>
            <a:ext cx="503238" cy="647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8221438" y="5156224"/>
            <a:ext cx="323850" cy="288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8221438" y="5137174"/>
            <a:ext cx="323850" cy="307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4" idx="1"/>
          </p:cNvCxnSpPr>
          <p:nvPr/>
        </p:nvCxnSpPr>
        <p:spPr>
          <a:xfrm>
            <a:off x="2936651" y="4657749"/>
            <a:ext cx="855663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2" grpId="0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2687</Words>
  <Application>Microsoft Office PowerPoint</Application>
  <PresentationFormat>Breitbild</PresentationFormat>
  <Paragraphs>621</Paragraphs>
  <Slides>31</Slides>
  <Notes>19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vorlage</vt:lpstr>
      <vt:lpstr>Software Engineering and Programming Basics</vt:lpstr>
      <vt:lpstr>Quiz!!!</vt:lpstr>
      <vt:lpstr>Learning Goals</vt:lpstr>
      <vt:lpstr>PowerPoint-Präsentation</vt:lpstr>
      <vt:lpstr>Problem: We Need Dynamically Growing Data Structures</vt:lpstr>
      <vt:lpstr>Solution: Simple Linked List</vt:lpstr>
      <vt:lpstr>Two Elements: Node + List</vt:lpstr>
      <vt:lpstr>Two Elements: Node + List</vt:lpstr>
      <vt:lpstr>Inserting a Node I</vt:lpstr>
      <vt:lpstr>Inserting a Node II</vt:lpstr>
      <vt:lpstr>Inserting a Node III</vt:lpstr>
      <vt:lpstr>Inserting a Node IV</vt:lpstr>
      <vt:lpstr>Inserting at the Head of the List</vt:lpstr>
      <vt:lpstr>Inserting After Certain Node</vt:lpstr>
      <vt:lpstr>Deleting Nodes I</vt:lpstr>
      <vt:lpstr>Deleting Nodes II</vt:lpstr>
      <vt:lpstr>Für Profis: Revertieren der Liste</vt:lpstr>
      <vt:lpstr>Quiz</vt:lpstr>
      <vt:lpstr>Double Linked List</vt:lpstr>
      <vt:lpstr>Inserting in Double Linked List</vt:lpstr>
      <vt:lpstr>Cyclic Lists</vt:lpstr>
      <vt:lpstr>Reminder</vt:lpstr>
      <vt:lpstr>Quiz!!!</vt:lpstr>
      <vt:lpstr>ListStack</vt:lpstr>
      <vt:lpstr>ArrayStack</vt:lpstr>
      <vt:lpstr>What For Can We Use a Stack?</vt:lpstr>
      <vt:lpstr>PowerPoint-Präsentation</vt:lpstr>
      <vt:lpstr>Queue: How It Works</vt:lpstr>
      <vt:lpstr>Queue: Ring Buffer</vt:lpstr>
      <vt:lpstr>Implementation</vt:lpstr>
      <vt:lpstr>Take Aways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314</cp:revision>
  <cp:lastPrinted>2015-05-08T12:36:32Z</cp:lastPrinted>
  <dcterms:created xsi:type="dcterms:W3CDTF">2014-11-03T14:51:56Z</dcterms:created>
  <dcterms:modified xsi:type="dcterms:W3CDTF">2019-12-03T10:14:01Z</dcterms:modified>
</cp:coreProperties>
</file>