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57" r:id="rId3"/>
    <p:sldId id="323" r:id="rId4"/>
    <p:sldId id="339" r:id="rId5"/>
    <p:sldId id="340" r:id="rId6"/>
    <p:sldId id="341" r:id="rId7"/>
    <p:sldId id="406" r:id="rId8"/>
    <p:sldId id="378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407" r:id="rId17"/>
    <p:sldId id="418" r:id="rId18"/>
    <p:sldId id="374" r:id="rId19"/>
    <p:sldId id="375" r:id="rId20"/>
    <p:sldId id="377" r:id="rId21"/>
    <p:sldId id="419" r:id="rId22"/>
    <p:sldId id="420" r:id="rId23"/>
    <p:sldId id="421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274" r:id="rId35"/>
    <p:sldId id="321" r:id="rId36"/>
    <p:sldId id="277" r:id="rId37"/>
    <p:sldId id="279" r:id="rId38"/>
    <p:sldId id="278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9" r:id="rId48"/>
    <p:sldId id="379" r:id="rId49"/>
    <p:sldId id="380" r:id="rId50"/>
    <p:sldId id="290" r:id="rId51"/>
    <p:sldId id="308" r:id="rId52"/>
    <p:sldId id="291" r:id="rId53"/>
    <p:sldId id="310" r:id="rId54"/>
    <p:sldId id="292" r:id="rId55"/>
    <p:sldId id="309" r:id="rId56"/>
    <p:sldId id="293" r:id="rId57"/>
    <p:sldId id="294" r:id="rId58"/>
    <p:sldId id="311" r:id="rId59"/>
    <p:sldId id="295" r:id="rId60"/>
    <p:sldId id="312" r:id="rId61"/>
    <p:sldId id="296" r:id="rId62"/>
    <p:sldId id="297" r:id="rId63"/>
    <p:sldId id="313" r:id="rId64"/>
    <p:sldId id="298" r:id="rId65"/>
    <p:sldId id="299" r:id="rId66"/>
    <p:sldId id="300" r:id="rId67"/>
    <p:sldId id="301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394" r:id="rId89"/>
    <p:sldId id="395" r:id="rId90"/>
    <p:sldId id="396" r:id="rId91"/>
    <p:sldId id="397" r:id="rId92"/>
    <p:sldId id="398" r:id="rId9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7827" autoAdjust="0"/>
  </p:normalViewPr>
  <p:slideViewPr>
    <p:cSldViewPr>
      <p:cViewPr varScale="1">
        <p:scale>
          <a:sx n="216" d="100"/>
          <a:sy n="216" d="100"/>
        </p:scale>
        <p:origin x="876" y="156"/>
      </p:cViewPr>
      <p:guideLst>
        <p:guide orient="horz" pos="279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7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E871-9A3E-41B6-9060-140686934B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4" r:id="rId15"/>
    <p:sldLayoutId id="2147483662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3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0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publications/proceedings-template" TargetMode="Externa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3287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063552" y="4908452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8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08452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19936" y="4940301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9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940301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5337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337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22200"/>
              </p:ext>
            </p:extLst>
          </p:nvPr>
        </p:nvGraphicFramePr>
        <p:xfrm>
          <a:off x="2135560" y="3068960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6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3068960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081561" y="4653136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 </a:t>
            </a:r>
            <a:r>
              <a:rPr lang="de-DE" sz="3200" dirty="0" err="1"/>
              <a:t>frequencies</a:t>
            </a:r>
            <a:r>
              <a:rPr lang="de-DE" sz="3200" dirty="0"/>
              <a:t> (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</a:t>
            </a:r>
            <a:r>
              <a:rPr lang="de-DE" sz="3200" dirty="0"/>
              <a:t>*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</a:t>
            </a:r>
            <a:r>
              <a:rPr lang="de-DE" sz="3200" dirty="0"/>
              <a:t>/Overall </a:t>
            </a:r>
            <a:r>
              <a:rPr lang="de-DE" sz="3200" dirty="0" err="1"/>
              <a:t>sum</a:t>
            </a:r>
            <a:r>
              <a:rPr lang="de-DE" sz="3200" dirty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2.22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Degrees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freedom</a:t>
            </a:r>
            <a:r>
              <a:rPr lang="de-DE" sz="3200" dirty="0"/>
              <a:t>: 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rows</a:t>
            </a:r>
            <a:r>
              <a:rPr lang="de-DE" sz="3200" dirty="0"/>
              <a:t> - 1)*(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columns</a:t>
            </a:r>
            <a:r>
              <a:rPr lang="de-DE" sz="3200" dirty="0"/>
              <a:t> - 1)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60956"/>
              </p:ext>
            </p:extLst>
          </p:nvPr>
        </p:nvGraphicFramePr>
        <p:xfrm>
          <a:off x="8112224" y="3330749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16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330749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9222"/>
              </p:ext>
            </p:extLst>
          </p:nvPr>
        </p:nvGraphicFramePr>
        <p:xfrm>
          <a:off x="2279576" y="6165304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17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6165304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73529"/>
              </p:ext>
            </p:extLst>
          </p:nvPr>
        </p:nvGraphicFramePr>
        <p:xfrm>
          <a:off x="2624744" y="2495912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14250"/>
              </p:ext>
            </p:extLst>
          </p:nvPr>
        </p:nvGraphicFramePr>
        <p:xfrm>
          <a:off x="2814973" y="3650371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83468"/>
              </p:ext>
            </p:extLst>
          </p:nvPr>
        </p:nvGraphicFramePr>
        <p:xfrm>
          <a:off x="7027576" y="2847960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4562624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562624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487698" y="295656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487698" y="331660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23520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523520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Test?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009112" cy="4594820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(</a:t>
            </a:r>
            <a:r>
              <a:rPr lang="de-DE" dirty="0" err="1" smtClean="0"/>
              <a:t>mostly</a:t>
            </a:r>
            <a:r>
              <a:rPr lang="de-DE" dirty="0" smtClean="0"/>
              <a:t>) on:</a:t>
            </a:r>
          </a:p>
          <a:p>
            <a:pPr lvl="1"/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T-test:</a:t>
            </a:r>
          </a:p>
          <a:p>
            <a:pPr lvl="1"/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de-DE" dirty="0"/>
          </a:p>
          <a:p>
            <a:pPr lvl="1"/>
            <a:r>
              <a:rPr lang="de-DE" dirty="0" err="1" smtClean="0"/>
              <a:t>Homoscedasticity</a:t>
            </a:r>
            <a:r>
              <a:rPr lang="de-DE" dirty="0" smtClean="0"/>
              <a:t> (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r>
              <a:rPr lang="de-DE" dirty="0" smtClean="0"/>
              <a:t>, </a:t>
            </a:r>
            <a:r>
              <a:rPr lang="de-DE" dirty="0" err="1" smtClean="0"/>
              <a:t>Levéne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Mann-Whitney-U </a:t>
            </a:r>
            <a:r>
              <a:rPr lang="de-DE" dirty="0" err="1" smtClean="0"/>
              <a:t>test</a:t>
            </a:r>
            <a:endParaRPr lang="de-DE" dirty="0" smtClean="0"/>
          </a:p>
          <a:p>
            <a:pPr lvl="1"/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r>
              <a:rPr lang="de-DE" dirty="0" smtClean="0"/>
              <a:t> (i.e., </a:t>
            </a:r>
            <a:r>
              <a:rPr lang="de-DE" dirty="0" err="1" smtClean="0"/>
              <a:t>does</a:t>
            </a:r>
            <a:r>
              <a:rPr lang="de-DE" dirty="0" smtClean="0"/>
              <a:t> not 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Carefull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endParaRPr lang="de-DE" dirty="0" smtClean="0"/>
          </a:p>
          <a:p>
            <a:r>
              <a:rPr lang="de-DE" dirty="0" smtClean="0"/>
              <a:t>Chi^2</a:t>
            </a:r>
          </a:p>
          <a:p>
            <a:pPr lvl="1"/>
            <a:r>
              <a:rPr lang="de-DE" dirty="0" smtClean="0"/>
              <a:t>Nominal </a:t>
            </a:r>
            <a:r>
              <a:rPr lang="de-DE" dirty="0" err="1" smtClean="0"/>
              <a:t>data</a:t>
            </a:r>
            <a:r>
              <a:rPr lang="de-DE" dirty="0" smtClean="0"/>
              <a:t> (i.e., </a:t>
            </a:r>
            <a:r>
              <a:rPr lang="de-DE" dirty="0" err="1" smtClean="0"/>
              <a:t>frequencies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5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672064" y="3789040"/>
            <a:ext cx="360040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176120" y="3757036"/>
            <a:ext cx="3168352" cy="89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Except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large </a:t>
            </a:r>
            <a:r>
              <a:rPr lang="de-DE" sz="2000" dirty="0" err="1" smtClean="0"/>
              <a:t>enough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sizes</a:t>
            </a:r>
            <a:r>
              <a:rPr lang="de-DE" sz="2000" dirty="0" smtClean="0"/>
              <a:t> (&gt; 30)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00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Chart </a:t>
            </a:r>
            <a:r>
              <a:rPr lang="de-DE" dirty="0" err="1" smtClean="0"/>
              <a:t>for</a:t>
            </a:r>
            <a:r>
              <a:rPr lang="de-DE" dirty="0" smtClean="0"/>
              <a:t> Statistical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3906" name="Picture 2" descr="https://www.researchgate.net/profile/Martin_Jakob2/post/What_Statistical_test_should_I_use/attachment/59d63e0dc49f478072ea8d9c/AS:273765781442574@1442282257641/image/statistical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97584"/>
            <a:ext cx="8280920" cy="4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3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</a:t>
            </a:r>
            <a:r>
              <a:rPr lang="de-DE" dirty="0" smtClean="0"/>
              <a:t>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three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/>
              <a:t>hypotheses</a:t>
            </a:r>
            <a:r>
              <a:rPr lang="de-DE" dirty="0"/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3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smtClean="0"/>
              <a:t>0.86</a:t>
            </a:r>
            <a:endParaRPr lang="de-DE" baseline="30000" dirty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6</a:t>
            </a:r>
            <a:r>
              <a:rPr lang="de-DE" dirty="0" smtClean="0"/>
              <a:t> </a:t>
            </a:r>
            <a:r>
              <a:rPr lang="de-DE" dirty="0" smtClean="0"/>
              <a:t>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93040"/>
              </p:ext>
            </p:extLst>
          </p:nvPr>
        </p:nvGraphicFramePr>
        <p:xfrm>
          <a:off x="3876675" y="256540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9" name="Formel" r:id="rId3" imgW="482400" imgH="457200" progId="Equation.3">
                  <p:embed/>
                </p:oleObj>
              </mc:Choice>
              <mc:Fallback>
                <p:oleObj name="Formel" r:id="rId3" imgW="4824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565400"/>
                        <a:ext cx="9906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</a:t>
            </a:r>
            <a:r>
              <a:rPr lang="de-DE" dirty="0" smtClean="0"/>
              <a:t>0.95</a:t>
            </a:r>
            <a:r>
              <a:rPr lang="de-DE" baseline="30000" dirty="0" smtClean="0"/>
              <a:t>3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0.14</a:t>
            </a:r>
          </a:p>
          <a:p>
            <a:endParaRPr lang="de-DE" dirty="0"/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/>
              <a:t>,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:</a:t>
            </a:r>
          </a:p>
          <a:p>
            <a:r>
              <a:rPr lang="de-DE" dirty="0"/>
              <a:t>1 - </a:t>
            </a:r>
            <a:r>
              <a:rPr lang="de-DE" dirty="0" smtClean="0"/>
              <a:t>0.95</a:t>
            </a:r>
            <a:r>
              <a:rPr lang="de-DE" baseline="30000" dirty="0"/>
              <a:t>6</a:t>
            </a:r>
            <a:r>
              <a:rPr lang="de-DE" baseline="30000" dirty="0" smtClean="0"/>
              <a:t> </a:t>
            </a:r>
            <a:r>
              <a:rPr lang="de-DE" dirty="0"/>
              <a:t>=</a:t>
            </a:r>
            <a:r>
              <a:rPr lang="de-DE" baseline="30000" dirty="0"/>
              <a:t> </a:t>
            </a:r>
            <a:r>
              <a:rPr lang="de-DE" dirty="0"/>
              <a:t>0.26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Extreme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336704" cy="4594820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71" y="1391728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36" y="812801"/>
            <a:ext cx="5564669" cy="5366436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363436" y="6338678"/>
          <a:ext cx="5564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37">
                  <a:extLst>
                    <a:ext uri="{9D8B030D-6E8A-4147-A177-3AD203B41FA5}">
                      <a16:colId xmlns:a16="http://schemas.microsoft.com/office/drawing/2014/main" val="1705423966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3676667620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337517012"/>
                    </a:ext>
                  </a:extLst>
                </a:gridCol>
                <a:gridCol w="524053">
                  <a:extLst>
                    <a:ext uri="{9D8B030D-6E8A-4147-A177-3AD203B41FA5}">
                      <a16:colId xmlns:a16="http://schemas.microsoft.com/office/drawing/2014/main" val="3895393518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724417420"/>
                    </a:ext>
                  </a:extLst>
                </a:gridCol>
                <a:gridCol w="492609">
                  <a:extLst>
                    <a:ext uri="{9D8B030D-6E8A-4147-A177-3AD203B41FA5}">
                      <a16:colId xmlns:a16="http://schemas.microsoft.com/office/drawing/2014/main" val="1468281682"/>
                    </a:ext>
                  </a:extLst>
                </a:gridCol>
                <a:gridCol w="484193">
                  <a:extLst>
                    <a:ext uri="{9D8B030D-6E8A-4147-A177-3AD203B41FA5}">
                      <a16:colId xmlns:a16="http://schemas.microsoft.com/office/drawing/2014/main" val="13337972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0136393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4538058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12356379"/>
                    </a:ext>
                  </a:extLst>
                </a:gridCol>
                <a:gridCol w="384178">
                  <a:extLst>
                    <a:ext uri="{9D8B030D-6E8A-4147-A177-3AD203B41FA5}">
                      <a16:colId xmlns:a16="http://schemas.microsoft.com/office/drawing/2014/main" val="289456130"/>
                    </a:ext>
                  </a:extLst>
                </a:gridCol>
                <a:gridCol w="366837">
                  <a:extLst>
                    <a:ext uri="{9D8B030D-6E8A-4147-A177-3AD203B41FA5}">
                      <a16:colId xmlns:a16="http://schemas.microsoft.com/office/drawing/2014/main" val="360630040"/>
                    </a:ext>
                  </a:extLst>
                </a:gridCol>
                <a:gridCol w="407991">
                  <a:extLst>
                    <a:ext uri="{9D8B030D-6E8A-4147-A177-3AD203B41FA5}">
                      <a16:colId xmlns:a16="http://schemas.microsoft.com/office/drawing/2014/main" val="18215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.04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.89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.67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.93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.71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.26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86425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5783218" y="3788230"/>
            <a:ext cx="2357481" cy="2522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717905" y="1094625"/>
            <a:ext cx="2357481" cy="241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749654" y="6179236"/>
            <a:ext cx="2357481" cy="55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83832" y="912813"/>
            <a:ext cx="7560840" cy="1143000"/>
          </a:xfrm>
        </p:spPr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44072" y="2132856"/>
            <a:ext cx="5400600" cy="459482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adjustment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comparisons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(         )</a:t>
            </a:r>
          </a:p>
          <a:p>
            <a:pPr lvl="1"/>
            <a:r>
              <a:rPr lang="de-DE" dirty="0" smtClean="0"/>
              <a:t>0.008</a:t>
            </a:r>
          </a:p>
          <a:p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smtClean="0"/>
              <a:t>rate/</a:t>
            </a:r>
            <a:r>
              <a:rPr lang="de-DE" dirty="0" err="1" smtClean="0"/>
              <a:t>Benjamini-Hochberg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0.89 &gt; </a:t>
            </a:r>
            <a:r>
              <a:rPr lang="de-DE" dirty="0"/>
              <a:t>0.05   (6/6*0.05)</a:t>
            </a:r>
          </a:p>
          <a:p>
            <a:pPr lvl="1"/>
            <a:r>
              <a:rPr lang="de-DE" dirty="0" smtClean="0"/>
              <a:t>0.67 &gt; </a:t>
            </a:r>
            <a:r>
              <a:rPr lang="de-DE" dirty="0"/>
              <a:t>0.042 (5/6*0.05)</a:t>
            </a:r>
          </a:p>
          <a:p>
            <a:pPr lvl="1"/>
            <a:r>
              <a:rPr lang="de-DE" dirty="0" smtClean="0"/>
              <a:t>0.48 &gt; </a:t>
            </a:r>
            <a:r>
              <a:rPr lang="de-DE" dirty="0"/>
              <a:t>0.033 (4/6*0.05)</a:t>
            </a:r>
            <a:endParaRPr lang="en-US" dirty="0"/>
          </a:p>
          <a:p>
            <a:pPr lvl="1"/>
            <a:r>
              <a:rPr lang="de-DE" dirty="0" smtClean="0"/>
              <a:t>0.04 &gt; </a:t>
            </a:r>
            <a:r>
              <a:rPr lang="de-DE" dirty="0"/>
              <a:t>0.025 (3/6*0.05)</a:t>
            </a:r>
          </a:p>
          <a:p>
            <a:pPr lvl="1"/>
            <a:r>
              <a:rPr lang="de-DE" dirty="0" smtClean="0"/>
              <a:t>0.02 &gt; 0.017 </a:t>
            </a:r>
            <a:r>
              <a:rPr lang="de-DE" dirty="0"/>
              <a:t>(2/6*0.05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0.01 &gt; 0.008 (1/6*0.05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CD61-D1C9-4FCA-8905-89C8D191B85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19454"/>
              </p:ext>
            </p:extLst>
          </p:nvPr>
        </p:nvGraphicFramePr>
        <p:xfrm>
          <a:off x="9840416" y="2852936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Formel" r:id="rId5" imgW="291960" imgH="177480" progId="Equation.3">
                  <p:embed/>
                </p:oleObj>
              </mc:Choice>
              <mc:Fallback>
                <p:oleObj name="Formel" r:id="rId5" imgW="2919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416" y="2852936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9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clones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r>
              <a:rPr lang="de-DE" dirty="0" smtClean="0"/>
              <a:t>Pair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Hypotheses</a:t>
            </a:r>
            <a:r>
              <a:rPr lang="de-DE" dirty="0" smtClean="0"/>
              <a:t> (</a:t>
            </a:r>
            <a:r>
              <a:rPr lang="de-DE" dirty="0" err="1" smtClean="0"/>
              <a:t>Remember</a:t>
            </a:r>
            <a:r>
              <a:rPr lang="de-DE" dirty="0" smtClean="0"/>
              <a:t>: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, not </a:t>
            </a:r>
            <a:r>
              <a:rPr lang="de-DE" dirty="0" err="1" smtClean="0"/>
              <a:t>complete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Variables (Independent, </a:t>
            </a:r>
            <a:r>
              <a:rPr lang="de-DE" dirty="0" err="1" smtClean="0"/>
              <a:t>dependent</a:t>
            </a:r>
            <a:r>
              <a:rPr lang="de-DE" dirty="0" smtClean="0"/>
              <a:t>, </a:t>
            </a:r>
            <a:r>
              <a:rPr lang="de-DE" dirty="0" err="1" smtClean="0"/>
              <a:t>confounding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Experimental design</a:t>
            </a:r>
          </a:p>
          <a:p>
            <a:pPr lvl="1"/>
            <a:r>
              <a:rPr lang="de-DE" dirty="0" smtClean="0"/>
              <a:t>Analysis </a:t>
            </a:r>
            <a:r>
              <a:rPr lang="de-DE" dirty="0" err="1" smtClean="0"/>
              <a:t>protocol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15447" y="2129433"/>
            <a:ext cx="5157192" cy="386789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256584" cy="4594820"/>
          </a:xfrm>
        </p:spPr>
        <p:txBody>
          <a:bodyPr/>
          <a:lstStyle/>
          <a:p>
            <a:r>
              <a:rPr lang="de-DE" dirty="0" smtClean="0"/>
              <a:t>Mann-Whitney-U:</a:t>
            </a:r>
          </a:p>
          <a:p>
            <a:pPr lvl="1"/>
            <a:r>
              <a:rPr lang="de-DE" dirty="0" err="1" smtClean="0"/>
              <a:t>U</a:t>
            </a:r>
            <a:r>
              <a:rPr lang="de-DE" baseline="-25000" dirty="0" err="1" smtClean="0"/>
              <a:t>krit</a:t>
            </a:r>
            <a:r>
              <a:rPr lang="de-DE" dirty="0" smtClean="0"/>
              <a:t>: 20; </a:t>
            </a:r>
            <a:r>
              <a:rPr lang="de-DE" dirty="0" err="1" smtClean="0"/>
              <a:t>U</a:t>
            </a:r>
            <a:r>
              <a:rPr lang="de-DE" baseline="-25000" dirty="0" err="1" smtClean="0"/>
              <a:t>observed</a:t>
            </a:r>
            <a:r>
              <a:rPr lang="de-DE" dirty="0" smtClean="0"/>
              <a:t>: 87.5</a:t>
            </a:r>
            <a:endParaRPr lang="de-DE" dirty="0"/>
          </a:p>
          <a:p>
            <a:pPr lvl="1"/>
            <a:r>
              <a:rPr lang="de-DE" dirty="0" err="1" smtClean="0"/>
              <a:t>U</a:t>
            </a:r>
            <a:r>
              <a:rPr lang="de-DE" baseline="-25000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baseline="-25000" dirty="0" err="1"/>
              <a:t>krit</a:t>
            </a:r>
            <a:r>
              <a:rPr lang="de-DE" baseline="-25000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smtClean="0"/>
              <a:t>Standard normal </a:t>
            </a:r>
            <a:r>
              <a:rPr lang="de-DE" dirty="0" err="1" smtClean="0"/>
              <a:t>distribution</a:t>
            </a:r>
            <a:r>
              <a:rPr lang="de-DE" dirty="0" smtClean="0"/>
              <a:t> (Bortz: Statistik für Human- und Sozialwissenschaftler)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Last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1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423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711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23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11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23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11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423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711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348830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01" y="4537670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  <p:extLst>
      <p:ext uri="{BB962C8B-B14F-4D97-AF65-F5344CB8AC3E}">
        <p14:creationId xmlns:p14="http://schemas.microsoft.com/office/powerpoint/2010/main" val="4914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6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0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23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4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8163" y="2940051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8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40051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4388898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4388898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883014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2311642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2881290" y="2597394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667768" y="3454650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024694" y="2383080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524100" y="5812104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310050" y="4311906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524100" y="4240468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667768" y="4454782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024430" y="5454914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23592" y="2286000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2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86000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073" y="2275261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09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endParaRPr lang="de-DE" dirty="0" smtClean="0"/>
          </a:p>
          <a:p>
            <a:r>
              <a:rPr lang="de-DE" dirty="0" smtClean="0"/>
              <a:t>Aber 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/>
          </p:nvPr>
        </p:nvGraphicFramePr>
        <p:xfrm>
          <a:off x="4295801" y="1988841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5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1988841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4481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5503348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2423592" y="278092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2135561" y="3208314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2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208314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2080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3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6672064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991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measurement</a:t>
            </a:r>
            <a:r>
              <a:rPr lang="de-DE" sz="3200" dirty="0"/>
              <a:t> </a:t>
            </a:r>
            <a:r>
              <a:rPr lang="de-DE" sz="3200" dirty="0" err="1"/>
              <a:t>value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r>
              <a:rPr lang="de-DE" sz="3200" dirty="0"/>
              <a:t> (4)</a:t>
            </a:r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6960096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3062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78038" y="2484439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3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4439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063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</a:t>
            </a:r>
            <a:r>
              <a:rPr lang="de-DE" sz="3200" dirty="0" err="1" smtClean="0"/>
              <a:t>arithmetic</a:t>
            </a:r>
            <a:r>
              <a:rPr lang="de-DE" sz="3200" dirty="0" smtClean="0"/>
              <a:t> </a:t>
            </a:r>
            <a:r>
              <a:rPr lang="de-DE" sz="3200" dirty="0" err="1" smtClean="0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</a:t>
            </a:r>
            <a:r>
              <a:rPr lang="de-DE" sz="3200" dirty="0" smtClean="0"/>
              <a:t>z-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normal </a:t>
            </a:r>
            <a:r>
              <a:rPr lang="de-DE" sz="3200" dirty="0" err="1" smtClean="0"/>
              <a:t>distribution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</a:t>
            </a:r>
            <a:r>
              <a:rPr lang="de-DE" sz="3200" dirty="0" smtClean="0"/>
              <a:t>1 –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confidence</a:t>
            </a:r>
            <a:r>
              <a:rPr lang="de-DE" sz="3200" dirty="0" smtClean="0"/>
              <a:t> </a:t>
            </a:r>
            <a:r>
              <a:rPr lang="de-DE" sz="3200" dirty="0" err="1" smtClean="0"/>
              <a:t>interval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</a:t>
            </a:r>
            <a:r>
              <a:rPr lang="de-DE" sz="3200" dirty="0" err="1" smtClean="0"/>
              <a:t>deviation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</a:t>
            </a:r>
            <a:r>
              <a:rPr lang="de-DE" sz="3200" dirty="0" err="1" smtClean="0"/>
              <a:t>number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measurements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61412"/>
              </p:ext>
            </p:extLst>
          </p:nvPr>
        </p:nvGraphicFramePr>
        <p:xfrm>
          <a:off x="2521124" y="2250737"/>
          <a:ext cx="4032448" cy="104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8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24" y="2250737"/>
                        <a:ext cx="4032448" cy="1046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49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6672064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6960096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045272" y="1844825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0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272" y="1844825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>
                <a:solidFill>
                  <a:prstClr val="black"/>
                </a:solidFill>
              </a:rPr>
              <a:t>Levels * 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* 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/>
              <a:t>) (=16)</a:t>
            </a:r>
            <a:endParaRPr lang="de-DE" sz="2400" baseline="-25000" dirty="0"/>
          </a:p>
          <a:p>
            <a:pPr>
              <a:buNone/>
            </a:pPr>
            <a:endParaRPr lang="de-DE" sz="2400" dirty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2093914" y="3267076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3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267076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2093914" y="1755776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4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755776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2089150" y="4724401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5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724401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5: 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999657" y="2204864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9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2204864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41576" y="2852739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0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2852739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1928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1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7618"/>
              </p:ext>
            </p:extLst>
          </p:nvPr>
        </p:nvGraphicFramePr>
        <p:xfrm>
          <a:off x="1981200" y="1600200"/>
          <a:ext cx="56269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279576" y="3951312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3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951312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231904" y="3946911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4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3946911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1239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5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9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14244"/>
              </p:ext>
            </p:extLst>
          </p:nvPr>
        </p:nvGraphicFramePr>
        <p:xfrm>
          <a:off x="7896200" y="1772816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6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1772816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70030"/>
              </p:ext>
            </p:extLst>
          </p:nvPr>
        </p:nvGraphicFramePr>
        <p:xfrm>
          <a:off x="1957388" y="5373689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7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373689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</a:t>
            </a:r>
            <a:r>
              <a:rPr lang="de-DE" dirty="0" smtClean="0"/>
              <a:t>: 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: </a:t>
            </a:r>
            <a:r>
              <a:rPr lang="de-DE" dirty="0" err="1" smtClean="0"/>
              <a:t>Meaning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3600" dirty="0" smtClean="0"/>
              <a:t>True means lies in 95% of cases within this interval</a:t>
            </a:r>
          </a:p>
          <a:p>
            <a:pPr marL="400050"/>
            <a:r>
              <a:rPr lang="en-US" sz="3600" dirty="0" smtClean="0"/>
              <a:t>More technical: With a large number of repetitions, in 95% of the cases, the true mean lies in the respective confidence intervals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536117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64487"/>
              </p:ext>
            </p:extLst>
          </p:nvPr>
        </p:nvGraphicFramePr>
        <p:xfrm>
          <a:off x="322602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5541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27550"/>
              </p:ext>
            </p:extLst>
          </p:nvPr>
        </p:nvGraphicFramePr>
        <p:xfrm>
          <a:off x="322602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24339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08662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312024" y="1988841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values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M: 16,9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SS</a:t>
            </a:r>
            <a:r>
              <a:rPr lang="de-DE" sz="3200" baseline="-25000" dirty="0" err="1"/>
              <a:t>tot</a:t>
            </a:r>
            <a:r>
              <a:rPr lang="de-DE" sz="3200" baseline="-25000" dirty="0"/>
              <a:t> </a:t>
            </a:r>
            <a:r>
              <a:rPr lang="de-DE" sz="3200" dirty="0"/>
              <a:t>= 348.7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6744072" y="3678532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73524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9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24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51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Squared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total </a:t>
            </a:r>
            <a:r>
              <a:rPr lang="de-DE" sz="2800" dirty="0" err="1"/>
              <a:t>mean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307.9</a:t>
            </a:r>
          </a:p>
        </p:txBody>
      </p:sp>
      <p:graphicFrame>
        <p:nvGraphicFramePr>
          <p:cNvPr id="7" name="Inhaltsplatzhalter 7"/>
          <p:cNvGraphicFramePr>
            <a:graphicFrameLocks/>
          </p:cNvGraphicFramePr>
          <p:nvPr/>
        </p:nvGraphicFramePr>
        <p:xfrm>
          <a:off x="6744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/>
        </p:nvGraphicFramePr>
        <p:xfrm>
          <a:off x="2279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49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7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02832" cy="4525963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605287"/>
              </p:ext>
            </p:extLst>
          </p:nvPr>
        </p:nvGraphicFramePr>
        <p:xfrm>
          <a:off x="6888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25965"/>
              </p:ext>
            </p:extLst>
          </p:nvPr>
        </p:nvGraphicFramePr>
        <p:xfrm>
          <a:off x="6888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351444"/>
              </p:ext>
            </p:extLst>
          </p:nvPr>
        </p:nvGraphicFramePr>
        <p:xfrm>
          <a:off x="6888088" y="1124745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04697"/>
              </p:ext>
            </p:extLst>
          </p:nvPr>
        </p:nvGraphicFramePr>
        <p:xfrm>
          <a:off x="6960096" y="3861048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/>
        </p:nvGraphicFramePr>
        <p:xfrm>
          <a:off x="8137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/>
        </p:nvGraphicFramePr>
        <p:xfrm>
          <a:off x="8137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63553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4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775520" y="1600201"/>
            <a:ext cx="4608512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90040"/>
              </p:ext>
            </p:extLst>
          </p:nvPr>
        </p:nvGraphicFramePr>
        <p:xfrm>
          <a:off x="6456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7896201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2207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2524927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2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7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B 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: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intervals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135561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5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1966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15445"/>
              </p:ext>
            </p:extLst>
          </p:nvPr>
        </p:nvGraphicFramePr>
        <p:xfrm>
          <a:off x="6312025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168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684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41172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063552" y="4221089"/>
            <a:ext cx="7920880" cy="19050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629352"/>
              </p:ext>
            </p:extLst>
          </p:nvPr>
        </p:nvGraphicFramePr>
        <p:xfrm>
          <a:off x="1991544" y="1628800"/>
          <a:ext cx="532859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baseline="0" dirty="0" smtClean="0"/>
                        <a:t> 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9049"/>
              </p:ext>
            </p:extLst>
          </p:nvPr>
        </p:nvGraphicFramePr>
        <p:xfrm>
          <a:off x="3791745" y="203717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18192"/>
              </p:ext>
            </p:extLst>
          </p:nvPr>
        </p:nvGraphicFramePr>
        <p:xfrm>
          <a:off x="7752184" y="2204864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52650" y="1677989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2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7989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135561" y="2913064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3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2913064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SS</a:t>
            </a:r>
            <a:r>
              <a:rPr lang="de-DE" baseline="-25000" dirty="0" smtClean="0"/>
              <a:t>A</a:t>
            </a:r>
            <a:r>
              <a:rPr lang="de-DE" dirty="0" smtClean="0"/>
              <a:t> + SS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: Levels (A) * Levels (B) *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 (=29)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: Levels (A) – 1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: Levels (B) – 1 (=1)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: (Levels (A) – 1)*(Levels (B) – 1)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r>
              <a:rPr lang="de-DE" sz="2400" dirty="0"/>
              <a:t>: Levels (A) * Levels (B) * 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1) (=24)</a:t>
            </a:r>
          </a:p>
          <a:p>
            <a:endParaRPr lang="de-DE" sz="2400" baseline="-25000" dirty="0"/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 = </a:t>
            </a:r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2046289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2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2014539" y="3644901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3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3644901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2085975" y="1628776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4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28776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2057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5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2097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6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991544" y="1628801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7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628801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063553" y="2780929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8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2780929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084214" y="3984626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9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214" y="3984626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68704"/>
              </p:ext>
            </p:extLst>
          </p:nvPr>
        </p:nvGraphicFramePr>
        <p:xfrm>
          <a:off x="4984750" y="1773239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0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773239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6956"/>
              </p:ext>
            </p:extLst>
          </p:nvPr>
        </p:nvGraphicFramePr>
        <p:xfrm>
          <a:off x="4922839" y="2924175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1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9" y="2924175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65630"/>
              </p:ext>
            </p:extLst>
          </p:nvPr>
        </p:nvGraphicFramePr>
        <p:xfrm>
          <a:off x="5037138" y="4151313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2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151313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6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70058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1"/>
            <a:ext cx="4330824" cy="4525963"/>
          </a:xfrm>
        </p:spPr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8458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31198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834535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59695"/>
              </p:ext>
            </p:extLst>
          </p:nvPr>
        </p:nvGraphicFramePr>
        <p:xfrm>
          <a:off x="3791745" y="1340769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6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5" y="1340769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9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4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Writing a 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 smtClean="0"/>
              <a:t>:</a:t>
            </a:r>
          </a:p>
          <a:p>
            <a:pPr lvl="1"/>
            <a:r>
              <a:rPr lang="de-DE" i="1" dirty="0"/>
              <a:t>Reporting Experiments in Software Engineering</a:t>
            </a:r>
            <a:r>
              <a:rPr lang="de-DE" dirty="0"/>
              <a:t>. Andreas </a:t>
            </a:r>
            <a:r>
              <a:rPr lang="de-DE" dirty="0" err="1"/>
              <a:t>Jedlitschka</a:t>
            </a:r>
            <a:r>
              <a:rPr lang="de-DE" dirty="0"/>
              <a:t>, Marcus </a:t>
            </a:r>
            <a:r>
              <a:rPr lang="de-DE" dirty="0" err="1"/>
              <a:t>Ciolkowski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Dietmar Pfahl. In </a:t>
            </a:r>
            <a:r>
              <a:rPr lang="en-US" dirty="0"/>
              <a:t>Shull, F., Singer, J., and </a:t>
            </a:r>
            <a:r>
              <a:rPr lang="en-US" dirty="0" err="1"/>
              <a:t>Sjøberg</a:t>
            </a:r>
            <a:r>
              <a:rPr lang="en-US" dirty="0"/>
              <a:t>, D.I. </a:t>
            </a:r>
            <a:r>
              <a:rPr lang="en-US" dirty="0" smtClean="0"/>
              <a:t>(</a:t>
            </a:r>
            <a:r>
              <a:rPr lang="en-US" dirty="0" err="1" smtClean="0"/>
              <a:t>Edtrs</a:t>
            </a:r>
            <a:r>
              <a:rPr lang="en-US" dirty="0" smtClean="0"/>
              <a:t>.): </a:t>
            </a:r>
            <a:r>
              <a:rPr lang="en-US" dirty="0"/>
              <a:t>Advanced Topics in Empirical Software Engineering, Springer, 2007.</a:t>
            </a:r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r>
              <a:rPr lang="de-DE" dirty="0" smtClean="0"/>
              <a:t>, </a:t>
            </a: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heuristics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Independent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operationalization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counfounding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Tools</a:t>
            </a:r>
          </a:p>
          <a:p>
            <a:r>
              <a:rPr lang="de-DE" dirty="0" err="1" smtClean="0"/>
              <a:t>Questionnaires</a:t>
            </a:r>
            <a:endParaRPr lang="de-DE" dirty="0" smtClean="0"/>
          </a:p>
          <a:p>
            <a:r>
              <a:rPr lang="de-DE" dirty="0" err="1" smtClean="0"/>
              <a:t>Justification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characteristical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? -&gt;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 e.g., 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, </a:t>
            </a:r>
            <a:r>
              <a:rPr lang="de-DE" dirty="0" err="1" smtClean="0"/>
              <a:t>gender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experimental design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smtClean="0"/>
              <a:t>Was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/warm </a:t>
            </a:r>
            <a:r>
              <a:rPr lang="de-DE" dirty="0" err="1" smtClean="0"/>
              <a:t>up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deviations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7168312" y="3631270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9904615" y="4593559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204864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pPr lvl="1"/>
            <a:r>
              <a:rPr lang="de-DE" dirty="0" err="1" smtClean="0"/>
              <a:t>Describing</a:t>
            </a:r>
            <a:endParaRPr lang="de-DE" dirty="0" smtClean="0"/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,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, box </a:t>
            </a:r>
            <a:r>
              <a:rPr lang="de-DE" dirty="0" err="1" smtClean="0"/>
              <a:t>plots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81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82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83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4985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78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emerge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Come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/</a:t>
            </a: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06540"/>
              </p:ext>
            </p:extLst>
          </p:nvPr>
        </p:nvGraphicFramePr>
        <p:xfrm>
          <a:off x="2822056" y="3710396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6" name="Formel" r:id="rId4" imgW="1612800" imgH="393480" progId="Equation.3">
                  <p:embed/>
                </p:oleObj>
              </mc:Choice>
              <mc:Fallback>
                <p:oleObj name="Formel" r:id="rId4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56" y="3710396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7" name="Formel" r:id="rId6" imgW="558720" imgH="431640" progId="Equation.3">
                  <p:embed/>
                </p:oleObj>
              </mc:Choice>
              <mc:Fallback>
                <p:oleObj name="Formel" r:id="rId6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Threats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threatens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Distinction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internal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 smtClean="0"/>
          </a:p>
          <a:p>
            <a:r>
              <a:rPr lang="de-DE" dirty="0" err="1" smtClean="0"/>
              <a:t>Often</a:t>
            </a:r>
            <a:r>
              <a:rPr lang="de-DE" dirty="0" smtClean="0"/>
              <a:t> also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stastical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www.acm.org/publications/proceedings-template</a:t>
            </a:r>
            <a:endParaRPr lang="en-US" u="sng" dirty="0" smtClean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(</a:t>
            </a:r>
            <a:r>
              <a:rPr lang="de-DE" dirty="0" err="1" smtClean="0"/>
              <a:t>recommendation</a:t>
            </a:r>
            <a:r>
              <a:rPr lang="de-DE" dirty="0" smtClean="0"/>
              <a:t>: at least </a:t>
            </a:r>
            <a:r>
              <a:rPr lang="de-DE" dirty="0"/>
              <a:t>6) 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Microsoft Office PowerPoint</Application>
  <PresentationFormat>Breitbild</PresentationFormat>
  <Paragraphs>982</Paragraphs>
  <Slides>92</Slides>
  <Notes>5</Notes>
  <HiddenSlides>11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92</vt:i4>
      </vt:variant>
    </vt:vector>
  </HeadingPairs>
  <TitlesOfParts>
    <vt:vector size="99" baseType="lpstr">
      <vt:lpstr>Arial</vt:lpstr>
      <vt:lpstr>Calibri</vt:lpstr>
      <vt:lpstr>Consolas</vt:lpstr>
      <vt:lpstr>Symbol</vt:lpstr>
      <vt:lpstr>Larissa-Design</vt:lpstr>
      <vt:lpstr>Formel</vt:lpstr>
      <vt:lpstr>Microsoft Formel-Editor 3.0</vt:lpstr>
      <vt:lpstr>Analysis</vt:lpstr>
      <vt:lpstr>Learning Goals</vt:lpstr>
      <vt:lpstr>Overview</vt:lpstr>
      <vt:lpstr>Confidence Interval</vt:lpstr>
      <vt:lpstr>Confidence Interval: Meaning</vt:lpstr>
      <vt:lpstr>Confidence Interval: Usage</vt:lpstr>
      <vt:lpstr>Significance Tests</vt:lpstr>
      <vt:lpstr>Types of errors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When to Apply Which Test?</vt:lpstr>
      <vt:lpstr>Decision Chart for Statistical Tests</vt:lpstr>
      <vt:lpstr>Multiple Testing - Example (1)</vt:lpstr>
      <vt:lpstr>Multiple Testing – Example (2)</vt:lpstr>
      <vt:lpstr>Extreme Example</vt:lpstr>
      <vt:lpstr>Real Example</vt:lpstr>
      <vt:lpstr>Experiments</vt:lpstr>
      <vt:lpstr>Open Questions From Last Time</vt:lpstr>
      <vt:lpstr>Correlation</vt:lpstr>
      <vt:lpstr>Visualization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Zusammenhang Korrelation und Regression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Schritt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Schritt 3: Error Sum of Squares</vt:lpstr>
      <vt:lpstr>Formal</vt:lpstr>
      <vt:lpstr>Relationship Sum of Squares</vt:lpstr>
      <vt:lpstr>Schritt 4: Main Effects Sum of Squares</vt:lpstr>
      <vt:lpstr>Formal</vt:lpstr>
      <vt:lpstr>Schritt 4: Main Effects Sum of Squares</vt:lpstr>
      <vt:lpstr>Formal</vt:lpstr>
      <vt:lpstr>Relationship of Main Effect Square Sums</vt:lpstr>
      <vt:lpstr>Schritt 5: Quadratsumme Interaktionseffekt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Effect Sizes</vt:lpstr>
      <vt:lpstr>Writing a Report</vt:lpstr>
      <vt:lpstr>Introduction</vt:lpstr>
      <vt:lpstr>Background</vt:lpstr>
      <vt:lpstr>Objective</vt:lpstr>
      <vt:lpstr>Variables</vt:lpstr>
      <vt:lpstr>Material</vt:lpstr>
      <vt:lpstr>Tasks</vt:lpstr>
      <vt:lpstr>Participants</vt:lpstr>
      <vt:lpstr>Design</vt:lpstr>
      <vt:lpstr>Conduct</vt:lpstr>
      <vt:lpstr>Analysis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R: Correlation</vt:lpstr>
      <vt:lpstr>Interpretation</vt:lpstr>
      <vt:lpstr>Related Work</vt:lpstr>
      <vt:lpstr>Threats to Validity</vt:lpstr>
      <vt:lpstr>Report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995</cp:revision>
  <cp:lastPrinted>2018-01-25T10:29:54Z</cp:lastPrinted>
  <dcterms:modified xsi:type="dcterms:W3CDTF">2019-12-06T15:09:35Z</dcterms:modified>
</cp:coreProperties>
</file>