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372" r:id="rId2"/>
    <p:sldId id="304" r:id="rId3"/>
    <p:sldId id="373" r:id="rId4"/>
    <p:sldId id="305" r:id="rId5"/>
    <p:sldId id="306" r:id="rId6"/>
    <p:sldId id="307" r:id="rId7"/>
    <p:sldId id="310" r:id="rId8"/>
    <p:sldId id="314" r:id="rId9"/>
    <p:sldId id="352" r:id="rId10"/>
    <p:sldId id="327" r:id="rId11"/>
    <p:sldId id="369" r:id="rId12"/>
    <p:sldId id="328" r:id="rId13"/>
    <p:sldId id="370" r:id="rId14"/>
    <p:sldId id="329" r:id="rId15"/>
    <p:sldId id="315" r:id="rId16"/>
    <p:sldId id="316" r:id="rId17"/>
    <p:sldId id="318" r:id="rId18"/>
    <p:sldId id="331" r:id="rId19"/>
    <p:sldId id="332" r:id="rId20"/>
    <p:sldId id="313" r:id="rId21"/>
    <p:sldId id="311" r:id="rId22"/>
    <p:sldId id="309" r:id="rId23"/>
    <p:sldId id="312" r:id="rId24"/>
    <p:sldId id="319" r:id="rId25"/>
    <p:sldId id="320" r:id="rId26"/>
    <p:sldId id="321" r:id="rId27"/>
    <p:sldId id="322" r:id="rId28"/>
    <p:sldId id="326" r:id="rId29"/>
    <p:sldId id="375" r:id="rId30"/>
    <p:sldId id="325" r:id="rId31"/>
    <p:sldId id="333" r:id="rId32"/>
    <p:sldId id="330" r:id="rId33"/>
    <p:sldId id="335" r:id="rId34"/>
    <p:sldId id="334" r:id="rId35"/>
    <p:sldId id="355" r:id="rId36"/>
    <p:sldId id="337" r:id="rId37"/>
    <p:sldId id="339" r:id="rId38"/>
    <p:sldId id="338" r:id="rId39"/>
    <p:sldId id="340" r:id="rId40"/>
    <p:sldId id="341" r:id="rId41"/>
    <p:sldId id="363" r:id="rId42"/>
    <p:sldId id="360" r:id="rId43"/>
    <p:sldId id="344" r:id="rId44"/>
    <p:sldId id="343" r:id="rId45"/>
    <p:sldId id="345" r:id="rId46"/>
    <p:sldId id="346" r:id="rId47"/>
    <p:sldId id="347" r:id="rId48"/>
    <p:sldId id="348" r:id="rId49"/>
    <p:sldId id="349" r:id="rId50"/>
    <p:sldId id="336" r:id="rId51"/>
    <p:sldId id="350" r:id="rId52"/>
    <p:sldId id="351" r:id="rId53"/>
    <p:sldId id="354" r:id="rId54"/>
    <p:sldId id="374" r:id="rId55"/>
  </p:sldIdLst>
  <p:sldSz cx="12192000" cy="6858000"/>
  <p:notesSz cx="7000875" cy="92297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1" userDrawn="1">
          <p15:clr>
            <a:srgbClr val="A4A3A4"/>
          </p15:clr>
        </p15:guide>
        <p15:guide id="2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5F"/>
    <a:srgbClr val="7F0055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0081" autoAdjust="0"/>
  </p:normalViewPr>
  <p:slideViewPr>
    <p:cSldViewPr>
      <p:cViewPr varScale="1">
        <p:scale>
          <a:sx n="87" d="100"/>
          <a:sy n="87" d="100"/>
        </p:scale>
        <p:origin x="1704" y="90"/>
      </p:cViewPr>
      <p:guideLst>
        <p:guide orient="horz" pos="1091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65542" y="1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6013543-4DD1-4633-B091-613D04146D5C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49975" cy="346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0088" y="4384120"/>
            <a:ext cx="5600700" cy="4153376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65542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53E4BE-10EF-433D-9E23-74E153636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2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Lange Variablennamen: Was ist das Problem? -&gt; viel zu viel zu merken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Sagt sich jetzt leicht; einfach ausprobieren, anderen Code lesen, Java API anschauen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Eclipse: Autovervollständigung zeigen</a:t>
            </a:r>
            <a:endParaRPr lang="en-US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618E38-ED5D-4B22-92B0-1BB66FB6E0C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6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Wie sind Funktionsnamen aufgebaut?</a:t>
            </a:r>
            <a:endParaRPr lang="en-US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2883DB-2A27-426E-BAD9-1CEB0B1E52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3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Wie kann man die Variablen umbenennen?</a:t>
            </a:r>
            <a:endParaRPr lang="en-US"/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73EAF-3914-4E5F-81E8-683DA045A1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Das war der Inhalt von Bezeichnern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2F0B70-6D9D-48FA-8AC9-BBDFD5B0DF4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6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Evtl mit Eclipse zeigen, welche Fehler ausgegeben werden</a:t>
            </a:r>
          </a:p>
          <a:p>
            <a:pPr>
              <a:spcBef>
                <a:spcPct val="0"/>
              </a:spcBef>
            </a:pPr>
            <a:r>
              <a:rPr lang="de-DE"/>
              <a:t>Ja</a:t>
            </a:r>
          </a:p>
          <a:p>
            <a:pPr>
              <a:spcBef>
                <a:spcPct val="0"/>
              </a:spcBef>
            </a:pPr>
            <a:r>
              <a:rPr lang="de-DE"/>
              <a:t>Nein</a:t>
            </a:r>
          </a:p>
          <a:p>
            <a:pPr>
              <a:spcBef>
                <a:spcPct val="0"/>
              </a:spcBef>
            </a:pPr>
            <a:r>
              <a:rPr lang="de-DE"/>
              <a:t>Ja</a:t>
            </a:r>
          </a:p>
          <a:p>
            <a:pPr>
              <a:spcBef>
                <a:spcPct val="0"/>
              </a:spcBef>
            </a:pPr>
            <a:r>
              <a:rPr lang="de-DE"/>
              <a:t>Nein</a:t>
            </a:r>
          </a:p>
          <a:p>
            <a:pPr>
              <a:spcBef>
                <a:spcPct val="0"/>
              </a:spcBef>
            </a:pPr>
            <a:r>
              <a:rPr lang="de-DE"/>
              <a:t>Ja</a:t>
            </a:r>
          </a:p>
          <a:p>
            <a:pPr>
              <a:spcBef>
                <a:spcPct val="0"/>
              </a:spcBef>
            </a:pPr>
            <a:r>
              <a:rPr lang="de-DE"/>
              <a:t>Ja</a:t>
            </a:r>
          </a:p>
          <a:p>
            <a:pPr>
              <a:spcBef>
                <a:spcPct val="0"/>
              </a:spcBef>
            </a:pPr>
            <a:r>
              <a:rPr lang="de-DE"/>
              <a:t>Ja</a:t>
            </a:r>
            <a:endParaRPr lang="en-US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06A19F-E653-4D36-ABBE-A3F137A464E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2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Präfix: Wozu ist die Variable da? Was ist ihre Funktion in einem Programm?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Datentyp: Datentyp der Variable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Was bedeutet die Variable?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Sinnvoll? -&gt; Wurde falsch interpretiert und dann anders verwendet</a:t>
            </a:r>
            <a:endParaRPr lang="en-US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220FA5-9B3C-4632-B849-DEF3E7745C6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4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Datentyp ist sowieso immer klar bzw. kann man abfragen</a:t>
            </a:r>
            <a:endParaRPr lang="en-US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D8206E-24F4-42B7-9140-646CEB23364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92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Das war der Inhalt von Bezeichnern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E4F7E5-5C65-4BB2-8791-FFC0F323569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8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welche Funktionen kann man das aufteilen?</a:t>
            </a:r>
            <a:endParaRPr lang="en-US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497746-DF2B-43EC-91CD-8F53A6765F6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3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Deutlich länger…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Vorteil?</a:t>
            </a:r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0750C4-A741-4FA6-9C83-20413D1CAAE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7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Was macht dieser Code?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Gut oder schlecht?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Warum?</a:t>
            </a:r>
            <a:endParaRPr lang="en-US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FDA8A8-3C90-41F8-8419-B9F980E642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6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Das war der Inhalt von Bezeichnern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27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09C9E2-0B97-4632-88BF-76A81E04E1A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0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Was bedeutet guter Code?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Was haltet ihr von diesem Statement?</a:t>
            </a:r>
            <a:endParaRPr lang="en-US"/>
          </a:p>
        </p:txBody>
      </p:sp>
      <p:sp>
        <p:nvSpPr>
          <p:cNvPr id="747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4C6838-F466-4922-B14A-CBF347DB68A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67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zeigen!</a:t>
            </a:r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25284E-939E-4CFA-A2C4-DD9E389B571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Stellt euch vor, ihr sucht eine Methode und wollt wissen, ob ihr die richtige gefunden habt -&gt; Das solltet ihr nur vom Kommentare erkennen können</a:t>
            </a:r>
            <a:endParaRPr lang="en-US"/>
          </a:p>
        </p:txBody>
      </p:sp>
      <p:sp>
        <p:nvSpPr>
          <p:cNvPr id="788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73DF81-62B9-4E91-9A04-D820FC472BE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86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Funktionalität eine Klasse muss aus diesen Kommentaren ersichtlich sein</a:t>
            </a:r>
            <a:endParaRPr lang="en-US"/>
          </a:p>
        </p:txBody>
      </p:sp>
      <p:sp>
        <p:nvSpPr>
          <p:cNvPr id="808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3451C0-FDE7-4124-97CF-8EAFD64ACC4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02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Wann sind Kommentare in Methoden sinnvoll?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Habt ihr euch schonmal eine fremde Methode angeschaut? </a:t>
            </a:r>
            <a:endParaRPr lang="en-US"/>
          </a:p>
        </p:txBody>
      </p:sp>
      <p:sp>
        <p:nvSpPr>
          <p:cNvPr id="829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A63C9C-82B9-4E3F-8A8D-7F625EDFD6D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65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Rest in Peace, Johann Wolfgang von Goethe; in diesem Jahr ist er gestorben</a:t>
            </a:r>
            <a:endParaRPr lang="en-US"/>
          </a:p>
        </p:txBody>
      </p:sp>
      <p:sp>
        <p:nvSpPr>
          <p:cNvPr id="849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2345FB-B60C-4951-AD44-6D2F6E99D74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39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Schlechtes Beispiel aus </a:t>
            </a:r>
            <a:r>
              <a:rPr lang="de-DE" dirty="0" err="1"/>
              <a:t>Prog</a:t>
            </a:r>
            <a:r>
              <a:rPr lang="de-DE" dirty="0"/>
              <a:t> II: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Obwohl Methodenkommentare sehr gut, ist es komplett unklar, wie diese Methode funktioniert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Floor rundet ab auf ganze Zahl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  <a:p>
            <a:pPr marL="231846" indent="-231846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dirty="0"/>
              <a:t>Schlecht: Variablennamen unklar</a:t>
            </a:r>
          </a:p>
          <a:p>
            <a:pPr marL="231846" indent="-231846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dirty="0"/>
              <a:t>Keine Kommentare innerhalb</a:t>
            </a:r>
          </a:p>
          <a:p>
            <a:pPr marL="231846" indent="-231846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dirty="0"/>
              <a:t>Datentypen sind unpassend</a:t>
            </a:r>
          </a:p>
          <a:p>
            <a:pPr marL="231846" indent="-231846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dirty="0"/>
              <a:t>Magic Numbers</a:t>
            </a:r>
          </a:p>
          <a:p>
            <a:pPr marL="231846" indent="-231846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dirty="0"/>
              <a:t>Rückgabearray besteht aus semantisch unterschiedlichen Sachen (Tage, Woche, Monate) -</a:t>
            </a:r>
            <a:r>
              <a:rPr lang="de-DE" dirty="0">
                <a:sym typeface="Wingdings" panose="05000000000000000000" pitchFamily="2" charset="2"/>
              </a:rPr>
              <a:t> dafür gibt es bessere </a:t>
            </a:r>
            <a:r>
              <a:rPr lang="de-DE" dirty="0" smtClean="0">
                <a:sym typeface="Wingdings" panose="05000000000000000000" pitchFamily="2" charset="2"/>
              </a:rPr>
              <a:t>Lösungen</a:t>
            </a:r>
            <a:endParaRPr lang="de-DE" dirty="0"/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7D4D93-C5F8-4B35-ABFE-953A287C266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4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Das war der Inhalt von Bezeichnern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A00F9C-D38F-4452-BB54-CF11A4FCC4A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79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Eclipse</a:t>
            </a:r>
            <a:r>
              <a:rPr lang="de-DE" dirty="0" smtClean="0"/>
              <a:t> Formatierungsoptionen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3E4BE-10EF-433D-9E23-74E15363655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2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37D27D-E0F0-400D-B8CD-1646C1374F9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4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Fragen: Was ist ein Block?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Fragen: Passt das hier oder sollte man etwas anpassen?</a:t>
            </a:r>
            <a:endParaRPr lang="en-US"/>
          </a:p>
        </p:txBody>
      </p:sp>
      <p:sp>
        <p:nvSpPr>
          <p:cNvPr id="983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75E7A7-1F31-4B9F-8899-82F000E53A2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8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Das war der Inhalt von Bezeichnern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013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11FCF5-8430-4E59-A5D5-C4BEC9C3B57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8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Eclipse</a:t>
            </a:r>
            <a:r>
              <a:rPr lang="de-DE" dirty="0" smtClean="0"/>
              <a:t>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3E4BE-10EF-433D-9E23-74E15363655C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833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Genau wie Auto muss auch der Code gewartet werden</a:t>
            </a:r>
            <a:endParaRPr lang="en-US"/>
          </a:p>
        </p:txBody>
      </p:sp>
      <p:sp>
        <p:nvSpPr>
          <p:cNvPr id="1044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69D0DD-1DA4-4169-9438-961DDAA1929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4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Was macht dieser Code?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Experiment: Programmierexperten werden auf einmal so langsam und fehleranfällig wie Programmieranfänger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Frage: Guter Variablenname?</a:t>
            </a:r>
            <a:endParaRPr lang="en-US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DF544C-D849-42A5-8061-C6BBF8D2CB4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8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Was könnte diese Variable bedeuten?</a:t>
            </a:r>
            <a:endParaRPr lang="en-US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A6E268-A450-4778-AC33-24B74A82006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2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Was könnte diese Variable bedeuten?</a:t>
            </a:r>
            <a:endParaRPr lang="en-US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A6E268-A450-4778-AC33-24B74A82006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9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mV = minimumValue</a:t>
            </a:r>
            <a:endParaRPr lang="en-US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82CC3F-21EE-43BD-81EF-15CF054143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mV = minimumValue</a:t>
            </a:r>
            <a:endParaRPr lang="en-US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82CC3F-21EE-43BD-81EF-15CF054143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0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zu lange Namen sind auch nicht gut lesbar</a:t>
            </a:r>
          </a:p>
          <a:p>
            <a:pPr>
              <a:spcBef>
                <a:spcPct val="0"/>
              </a:spcBef>
            </a:pPr>
            <a:r>
              <a:rPr lang="de-DE"/>
              <a:t>belasten auch das Arbeitsgedächtnis unnötig</a:t>
            </a:r>
            <a:endParaRPr lang="en-US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C3828E-4C0F-42EB-A195-4AC86B85C3A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97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18A0-A91C-4E34-A6A4-B088DE2EC4E6}" type="datetime1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D7475-7BEF-4BE1-AC5B-D732276750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2C71-1B2D-4EBB-A525-FC25E9AD6C3F}" type="datetime1">
              <a:rPr lang="de-DE" smtClean="0"/>
              <a:t>03.12.2019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D469-E662-436D-8454-33FCACFDD03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7970-600A-4F86-A15D-C05C3D0FEE26}" type="datetime1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54B9-38DF-4E32-A820-76128B9B1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9730C-CED8-4DF2-AE4A-6535B42A8CEE}" type="datetime1">
              <a:rPr lang="de-DE" smtClean="0"/>
              <a:t>03.12.2019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6B05-D3A6-4E9C-8079-81C7A62CEA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88890-602B-4A09-8DC3-1548D33C96FD}" type="datetime1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BD43-B87D-4629-AF1C-B46421CA10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35D-C802-46D9-9AA9-E72CD6CB7F5F}" type="datetime1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F70EC-574B-45AD-8D5E-B397274864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24FC9-8B08-4FEB-8D70-DD424EC57607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F9FD-DC9D-4B92-844E-E6CBAD6D8D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1C538-702D-498B-AFF4-CE821B385788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D897F-1B52-4584-8473-992A279962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B704-0EEC-4139-88AA-F0A3625E262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03.12.2019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5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</a:t>
            </a:r>
            <a:r>
              <a:rPr lang="de-DE" sz="1100" baseline="0" dirty="0" smtClean="0">
                <a:solidFill>
                  <a:srgbClr val="AB9DDB"/>
                </a:solidFill>
              </a:rPr>
              <a:t>technik 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837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00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B759-5574-434E-ABFD-51D1CF0C0C75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24FB-C1C4-452B-8C17-D73829EBE7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B7C44-31B0-410D-B183-18D15DDACF76}" type="datetime1">
              <a:rPr lang="de-DE" smtClean="0"/>
              <a:t>03.12.2019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6984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E2E00-E49B-4C2D-84B9-AB5A304A91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670A3-B597-45AE-9BCD-3F17EA59FB76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CF798-4672-4B67-B812-71F476B6F6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5A7670-C2D9-48CF-82BE-F2B932A1EFEE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B743C3-E05D-47F8-9719-799F9D0E69B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50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7" r:id="rId18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6">
            <a:extLst>
              <a:ext uri="{FF2B5EF4-FFF2-40B4-BE49-F238E27FC236}">
                <a16:creationId xmlns:a16="http://schemas.microsoft.com/office/drawing/2014/main" id="{3E907CEB-1627-4527-BE8C-8A73F35A072C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 smtClean="0">
                <a:solidFill>
                  <a:srgbClr val="F79646">
                    <a:lumMod val="75000"/>
                  </a:srgbClr>
                </a:solidFill>
              </a:rPr>
              <a:t>Implementierung: Clean Code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Beschreibende Variablennamen</a:t>
            </a:r>
            <a:endParaRPr lang="en-US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public </a:t>
            </a:r>
            <a:r>
              <a:rPr lang="en-US" sz="2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c(Person a){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itchFamily="49" charset="0"/>
              </a:rPr>
              <a:t>this.</a:t>
            </a:r>
            <a:r>
              <a:rPr lang="en-US" sz="2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a.</a:t>
            </a:r>
            <a:r>
              <a:rPr lang="en-US" sz="2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</a:t>
            </a:r>
            <a:r>
              <a:rPr lang="en-US" sz="2400" dirty="0">
                <a:latin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	return true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</a:t>
            </a:r>
            <a:r>
              <a:rPr lang="en-US" sz="24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else return false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}</a:t>
            </a: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982020" y="2636912"/>
            <a:ext cx="8651875" cy="409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public </a:t>
            </a:r>
            <a:r>
              <a:rPr lang="en-US" sz="2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isOlder</a:t>
            </a:r>
            <a:r>
              <a:rPr lang="en-US" sz="2400" dirty="0">
                <a:latin typeface="Consolas" pitchFamily="49" charset="0"/>
              </a:rPr>
              <a:t>(Person person){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itchFamily="49" charset="0"/>
              </a:rPr>
              <a:t>this.</a:t>
            </a:r>
            <a:r>
              <a:rPr lang="en-US" sz="2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alter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person.</a:t>
            </a:r>
            <a:r>
              <a:rPr lang="en-US" sz="2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alter</a:t>
            </a:r>
            <a:r>
              <a:rPr lang="en-US" sz="2400" dirty="0">
                <a:latin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	return true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</a:t>
            </a:r>
            <a:r>
              <a:rPr lang="en-US" sz="24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itchFamily="49" charset="0"/>
              </a:rPr>
              <a:t>    	else return false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}</a:t>
            </a:r>
            <a:endParaRPr lang="en-US" sz="2400" dirty="0"/>
          </a:p>
        </p:txBody>
      </p:sp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Beschreibende Variablennamen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92313" y="5516563"/>
            <a:ext cx="84248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27038" indent="-427038"/>
            <a:r>
              <a:rPr lang="de-DE" sz="3200" dirty="0">
                <a:latin typeface="Calibri" pitchFamily="34" charset="0"/>
              </a:rPr>
              <a:t>2. </a:t>
            </a:r>
            <a:r>
              <a:rPr lang="en-US" sz="3200" dirty="0" err="1">
                <a:latin typeface="Calibri" pitchFamily="34" charset="0"/>
              </a:rPr>
              <a:t>Keine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einbuchstabigen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Variablen</a:t>
            </a:r>
            <a:r>
              <a:rPr lang="en-US" sz="3200" dirty="0">
                <a:latin typeface="Calibri" pitchFamily="34" charset="0"/>
              </a:rPr>
              <a:t/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dirty="0" err="1">
                <a:latin typeface="Calibri" pitchFamily="34" charset="0"/>
              </a:rPr>
              <a:t>Ausnahme</a:t>
            </a:r>
            <a:r>
              <a:rPr lang="en-US" sz="3200" dirty="0">
                <a:latin typeface="Calibri" pitchFamily="34" charset="0"/>
              </a:rPr>
              <a:t>: </a:t>
            </a:r>
            <a:r>
              <a:rPr lang="en-US" sz="3200" dirty="0" err="1">
                <a:latin typeface="Calibri" pitchFamily="34" charset="0"/>
              </a:rPr>
              <a:t>Schleifenrumpf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15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Beschreibende Variablennamen</a:t>
            </a:r>
            <a:endParaRPr lang="en-US"/>
          </a:p>
        </p:txBody>
      </p:sp>
      <p:sp>
        <p:nvSpPr>
          <p:cNvPr id="36866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Person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gOP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(Person[]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Person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oP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2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 i = 0; i &lt; ps.</a:t>
            </a:r>
            <a:r>
              <a:rPr lang="nn-NO" sz="2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; i++){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[0].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alt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oP.</a:t>
            </a:r>
            <a:r>
              <a:rPr lang="en-US" sz="2400" b="1" dirty="0" err="1">
                <a:solidFill>
                  <a:srgbClr val="0000C0"/>
                </a:solidFill>
                <a:latin typeface="Consolas"/>
              </a:rPr>
              <a:t>alt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oP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oP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980630" y="1604219"/>
            <a:ext cx="8651875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Person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getOldestPerson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(Person[]persons){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Person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oldestPerson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persons[0];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2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persons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2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2400" b="1" dirty="0">
                <a:solidFill>
                  <a:srgbClr val="000000"/>
                </a:solidFill>
                <a:latin typeface="Consolas"/>
              </a:rPr>
              <a:t>; i++){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(persons[0].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alter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oldestPerson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/>
              </a:rPr>
              <a:t>alter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oldestPerson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persons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oP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Beschreibende Variablennamen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025651" y="5157788"/>
            <a:ext cx="8894763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27038" indent="-427038"/>
            <a:r>
              <a:rPr lang="de-DE" sz="3200" dirty="0">
                <a:latin typeface="Calibri" pitchFamily="34" charset="0"/>
              </a:rPr>
              <a:t>3. Keine Abkürzungen (Ausnahme: Abkürzungen sind bekannt, z.B. UML, HTML)</a:t>
            </a:r>
          </a:p>
          <a:p>
            <a:pPr marL="427038" indent="-427038"/>
            <a:r>
              <a:rPr lang="de-DE" sz="2400" dirty="0">
                <a:latin typeface="Calibri" pitchFamily="34" charset="0"/>
              </a:rPr>
              <a:t>Autovervollständigung für Tippeffizienz benutzen! (STRG + Leertaste)</a:t>
            </a:r>
          </a:p>
        </p:txBody>
      </p:sp>
    </p:spTree>
    <p:extLst>
      <p:ext uri="{BB962C8B-B14F-4D97-AF65-F5344CB8AC3E}">
        <p14:creationId xmlns:p14="http://schemas.microsoft.com/office/powerpoint/2010/main" val="29379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Beschreibende Variablennamen</a:t>
            </a:r>
            <a:endParaRPr lang="en-US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numbers[] = { 6, 4, 17, 23, 42, 5 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hierWirdDerKleinsteWertDesArraysGespeichert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= numbers[0];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en-US" sz="18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itchFamily="49" charset="0"/>
              </a:rPr>
              <a:t>    if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hierWirdDerKleinsteWertDesArraysGespeichert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&gt; numbers[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hierWirdDerKleinsteWertDesArraysGespeichert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= numbers[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8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</a:rPr>
              <a:t>hierWirdDerKleinsteWertDesArraysGespeichert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8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1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92313" y="5516564"/>
            <a:ext cx="84248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3200">
                <a:latin typeface="Calibri" pitchFamily="34" charset="0"/>
              </a:rPr>
              <a:t>4. Variablennamen sollten nicht zu lang sein</a:t>
            </a:r>
          </a:p>
        </p:txBody>
      </p:sp>
      <p:sp>
        <p:nvSpPr>
          <p:cNvPr id="3" name="Rechteck 2"/>
          <p:cNvSpPr/>
          <p:nvPr/>
        </p:nvSpPr>
        <p:spPr>
          <a:xfrm>
            <a:off x="2724994" y="3146368"/>
            <a:ext cx="540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kleinsterWert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/minimum/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arrayMinimum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52986" y="3464384"/>
            <a:ext cx="540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kleinsterWert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/minimum/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arrayMinimum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01083" y="4144955"/>
            <a:ext cx="53926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kleinsterWert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/minimum/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arrayMinimum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8296"/>
            <a:ext cx="54859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kleinsterWert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/minimum/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arrayMinimum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Beispiel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2424113" y="2574926"/>
            <a:ext cx="7085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F7F5F"/>
                </a:solidFill>
                <a:latin typeface="Consolas" pitchFamily="49" charset="0"/>
              </a:rPr>
              <a:t>// versus</a:t>
            </a:r>
          </a:p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valuesFromUser[inputIndex] = consoleReader.nextInt();</a:t>
            </a:r>
            <a:endParaRPr lang="en-US">
              <a:latin typeface="Calibri" pitchFamily="34" charset="0"/>
            </a:endParaRP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2424113" y="2205039"/>
            <a:ext cx="2970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foo[p] = sc.nextInt();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Beschreibende</a:t>
            </a:r>
            <a:r>
              <a:rPr lang="en-US" dirty="0"/>
              <a:t> </a:t>
            </a:r>
            <a:r>
              <a:rPr lang="en-US" dirty="0" err="1"/>
              <a:t>Methodennamen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Methodennamen</a:t>
            </a:r>
            <a:r>
              <a:rPr lang="en-US" dirty="0"/>
              <a:t> </a:t>
            </a:r>
            <a:r>
              <a:rPr lang="de-DE" dirty="0"/>
              <a:t>sollen beschreiben, was eine Methode macht</a:t>
            </a:r>
          </a:p>
          <a:p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getMax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setAge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driveCar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computeDistance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>
                <a:latin typeface="+mj-lt"/>
                <a:cs typeface="Consolas" pitchFamily="49" charset="0"/>
              </a:rPr>
              <a:t>Wenn eine Methode einen </a:t>
            </a:r>
            <a:r>
              <a:rPr lang="de-DE" dirty="0" err="1">
                <a:latin typeface="+mj-lt"/>
                <a:cs typeface="Consolas" pitchFamily="49" charset="0"/>
              </a:rPr>
              <a:t>boolean</a:t>
            </a:r>
            <a:r>
              <a:rPr lang="de-DE" dirty="0">
                <a:latin typeface="+mj-lt"/>
                <a:cs typeface="Consolas" pitchFamily="49" charset="0"/>
              </a:rPr>
              <a:t> zurückgibt: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isOlder</a:t>
            </a:r>
            <a:r>
              <a:rPr lang="de-DE" dirty="0">
                <a:latin typeface="+mj-lt"/>
                <a:cs typeface="Consolas" pitchFamily="49" charset="0"/>
              </a:rPr>
              <a:t>(),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istVolljährig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/>
              <a:t>Zusammengesetzt aus Verb und Nomen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Klassennamen</a:t>
            </a:r>
            <a:endParaRPr lang="en-US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Sollen beschreiben, was eine Klasse beschreibt</a:t>
            </a:r>
          </a:p>
          <a:p>
            <a:r>
              <a:rPr lang="de-DE" dirty="0"/>
              <a:t>Nomen, Einzahl</a:t>
            </a:r>
          </a:p>
          <a:p>
            <a:r>
              <a:rPr lang="de-DE" dirty="0"/>
              <a:t>Bps: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Book,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Car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r>
              <a:rPr lang="de-DE" dirty="0"/>
              <a:t>Variablen sind keine Hunde!		</a:t>
            </a:r>
            <a:endParaRPr lang="en-US" dirty="0"/>
          </a:p>
          <a:p>
            <a:r>
              <a:rPr lang="de-DE" dirty="0"/>
              <a:t>Gilt analog für Methoden, Konstanten, Klassen.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8" name="Picture"/>
          <p:cNvPicPr/>
          <p:nvPr/>
        </p:nvPicPr>
        <p:blipFill rotWithShape="1">
          <a:blip r:embed="rId2"/>
          <a:srcRect l="8554" t="21449" r="8843" b="16407"/>
          <a:stretch/>
        </p:blipFill>
        <p:spPr bwMode="auto">
          <a:xfrm>
            <a:off x="7320136" y="2481729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hteck 3"/>
          <p:cNvSpPr/>
          <p:nvPr/>
        </p:nvSpPr>
        <p:spPr>
          <a:xfrm>
            <a:off x="4439816" y="5072529"/>
            <a:ext cx="4950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spcBef>
                <a:spcPct val="20000"/>
              </a:spcBef>
            </a:pPr>
            <a:r>
              <a:rPr lang="de-DE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Yulius</a:t>
            </a:r>
            <a:endParaRPr lang="de-DE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Umbenennung der Variablen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492375" y="1731963"/>
            <a:ext cx="7132638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Ein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Scanner(System.</a:t>
            </a:r>
            <a:r>
              <a:rPr lang="en-US" sz="1200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p = 0; p &lt; 5; p++)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[p]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sc.nextInt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j;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flag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a-DK" sz="12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dirty="0">
                <a:solidFill>
                  <a:srgbClr val="3F7F5F"/>
                </a:solidFill>
                <a:latin typeface="Consolas"/>
              </a:rPr>
              <a:t>// set flag to 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temp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holding variable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flag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flag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flag to false awaiting a possible swap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    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j = 0; j &lt;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- 1;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[j] &lt;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 + 1]) {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change to &gt; for ascending sort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	    temp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[j];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swap elements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	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[j]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 + 1];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[j + 1] = temp;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	    flag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shows a swap occurred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	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z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t = 0; t &lt; 5; t++)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z +=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[t];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"Erg:"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z/5.0);</a:t>
            </a:r>
          </a:p>
        </p:txBody>
      </p:sp>
      <p:pic>
        <p:nvPicPr>
          <p:cNvPr id="5" name="Picture 2" descr="http://www.nwb-campus-blog.de/wp-content/uploads/2014/04/und-taeglich-gruesst-das-murmeltier-ca529771-9f6b-4d26-afa4-73bb836f0d66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8184232" y="4804411"/>
            <a:ext cx="1440160" cy="1080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6084" name="Rechteck 5"/>
          <p:cNvSpPr>
            <a:spLocks noChangeArrowheads="1"/>
          </p:cNvSpPr>
          <p:nvPr/>
        </p:nvSpPr>
        <p:spPr bwMode="auto">
          <a:xfrm>
            <a:off x="8275638" y="4440239"/>
            <a:ext cx="1363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3-5 Minuten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Umbenennung der Variablen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492375" y="1731964"/>
            <a:ext cx="79248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[]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  <a:cs typeface="+mn-cs"/>
              </a:rPr>
              <a:t>Ein</a:t>
            </a:r>
            <a:r>
              <a:rPr lang="en-US" sz="1200" dirty="0">
                <a:solidFill>
                  <a:srgbClr val="2A00FF"/>
                </a:solidFill>
                <a:latin typeface="Consolas"/>
                <a:cs typeface="+mn-cs"/>
              </a:rPr>
              <a:t>:"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Scanner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consoleReader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Scanner(System.</a:t>
            </a:r>
            <a:r>
              <a:rPr lang="en-US" sz="1200" dirty="0">
                <a:solidFill>
                  <a:srgbClr val="0000C0"/>
                </a:solidFill>
                <a:latin typeface="Consolas"/>
                <a:cs typeface="+mn-cs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p = 0; p &lt; 5; p++)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[p]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consoleReader.nextInt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index;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b="1" dirty="0">
                <a:solidFill>
                  <a:srgbClr val="7F0055"/>
                </a:solidFill>
                <a:latin typeface="Consolas"/>
                <a:cs typeface="+mn-cs"/>
              </a:rPr>
              <a:t>boolean</a:t>
            </a:r>
            <a:r>
              <a:rPr lang="da-DK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a-DK" sz="1200" dirty="0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da-DK" sz="1200" b="1" dirty="0">
                <a:solidFill>
                  <a:srgbClr val="7F0055"/>
                </a:solidFill>
                <a:latin typeface="Consolas"/>
                <a:cs typeface="+mn-cs"/>
              </a:rPr>
              <a:t>true</a:t>
            </a:r>
            <a:r>
              <a:rPr lang="da-DK" sz="12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a-DK" sz="1200" b="1" dirty="0">
                <a:solidFill>
                  <a:srgbClr val="3F7F5F"/>
                </a:solidFill>
                <a:latin typeface="Consolas"/>
                <a:cs typeface="+mn-cs"/>
              </a:rPr>
              <a:t>// set flag to 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temp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holding variable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da-DK" sz="1200" dirty="0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da-DK" sz="1200" dirty="0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200" b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set flag to false awaiting a possible swap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    for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index = 0; index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num.</a:t>
            </a:r>
            <a:r>
              <a:rPr lang="en-US" sz="1200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- 1; index ++)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[index]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[index + 1]) {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change to &gt; for ascending sort</a:t>
            </a:r>
            <a:endParaRPr lang="en-US" sz="120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temp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[index];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swap elements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[index]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[index + 1];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[index + 1] = temp;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dirty="0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shows that a swap occurred</a:t>
            </a:r>
          </a:p>
          <a:p>
            <a:pPr marL="5175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sum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t = 0; t &lt; 5; t++)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sum +=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[t];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  <a:cs typeface="+mn-cs"/>
              </a:rPr>
              <a:t>"Erg:"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+ sum/5.0);</a:t>
            </a: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Code </a:t>
            </a:r>
            <a:r>
              <a:rPr lang="de-DE" dirty="0" err="1"/>
              <a:t>Conventions</a:t>
            </a:r>
            <a:r>
              <a:rPr lang="de-DE" dirty="0"/>
              <a:t> kennen lernen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Lesbaren Code schreiben können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Refactoring</a:t>
            </a:r>
            <a:r>
              <a:rPr lang="de-DE" dirty="0"/>
              <a:t> kennen und durchführen können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Lernziele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9154" name="Textfeld 2"/>
          <p:cNvSpPr txBox="1">
            <a:spLocks noChangeArrowheads="1"/>
          </p:cNvSpPr>
          <p:nvPr/>
        </p:nvSpPr>
        <p:spPr bwMode="auto">
          <a:xfrm>
            <a:off x="1847850" y="1933576"/>
            <a:ext cx="316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Notationen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DDAA8988-00F2-4C2A-A540-0D34BA37AE9F}" type="slidenum">
              <a:rPr lang="de-DE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49156" name="AutoShape 2" descr="data:image/jpeg;base64,/9j/4AAQSkZJRgABAQAAAQABAAD/2wBDAAoHBwgHBgoICAgLCgoLDhgQDg0NDh0VFhEYIx8lJCIfIiEmKzcvJik0KSEiMEExNDk7Pj4+JS5ESUM8SDc9Pjv/2wBDAQoLCw4NDhwQEBw7KCIoOzs7Ozs7Ozs7Ozs7Ozs7Ozs7Ozs7Ozs7Ozs7Ozs7Ozs7Ozs7Ozs7Ozs7Ozs7Ozs7Ozv/wAARCAE9AQQDASIAAhEBAxEB/8QAHAAAAQUBAQEAAAAAAAAAAAAAAAECAwQFBgcI/8QAURAAAgAEAwIIBw0ECAYCAwAAAQIAAwQRBRIhMUEGEyJRYXGRsRQVNFWBodEHFjJCZHJzkpSissHhIzNS8CY2U1RidIKTJCVDRGPxNdKzwuL/xAAZAQEBAQEBAQAAAAAAAAAAAAAAAQIDBAX/xAAiEQEBAAIDAAMAAwEBAAAAAAAAAQIRAyExBBJBEzJRQpH/2gAMAwEAAhEDEQA/AOSx7HsZk8IcSlSsWrpctKuaqotQ4CgObAC+gih74sc884h9qf2x6PXYLhk2vqJkygkM7zWZmKC5JJuYh8QYVlLeLqewIHwB/O6NsvPvfHjnnnEPtT+2D3xY555xD7U/tj0HxDhPm6n/ANsQniHCfN1P/tiCPP8A3xY555xD7U/tg98WOeecQ+1P7Y9A8Q4T5up/qCDxDhPm6n+oIDz/AN8WOeecQ+1P7YPfFjnnnEPtT+2PQfEOE+bqf6gg8Q4T5up/qCA8+98WOeecQ+1P7YPfFjnnnEPtT+2PQfEOE+bqf6ghPEOE+bqf/bEB5/74sc884h9qf2wnvixzzziH2p/bHoXiHCfN1P8A7YhPEOE+bqf/AGxAef8AvixzzziH2l/bB74sc884h9qf2x6B4hwnzdT/AFBB4hwnzdT/AFBAefe+LHPPOIfan9sL74sc884h9qf2x6B4iwnzdT/UEL4hwnzdT/UEB5974sc884h9pf2we+LHPPOIfan9seg+IsJ83U/1BB4hwnzdT/UEB59748c884h9qf2wnvixzzziH2p/bHoPiHCfN1P9QQeIcJ83U/1BAef++LHPPOIfan9sJ74sc884h9qf2x6D4hwnzdT/AO2IXxDhPm6n+oIDz73xY555xD7U/tg98WOeecQ+0v7Y79uD+EOpU4fIseZbH1RyPCfg3KwlEqqRn4hmysja5Du15oDO98WOeecQ+1P7YPfFjnnnEPtT+2M6O49z/gfQcJMOxSfXKxmIBKoyJhUcblZtbbdggOY98WOeecQ+1P7YPfFjnnnEPtT+2PQMT9zfBjTS0w6eqWkIXqppd8xszMyqGA+Cl7W+MIxKD3O6fExKenx0y0qJglyFn0Lo7NxZcggnSwG0XB54dL25r3xY555xD7U/tg98WOeecQ+1P7Y6Wl9z+mrTJmysYfiaiWGkI9MEmzCWK2szhdgzDlXIOyFle5yOM8Hn4nMWpEuXOZFpSVEt5mRRct8M7cvRth0armffFjnnnEPtT+2D3xY555xD7U/tjoOG3BvA8BlSHw+fUmZPnTlVHAK5ZZyE3vvcHXeDs0jjYI9d9zetqq7g9Pm1lTOqJgq2UPOmFyBkTS53amCIPct/q1Uf5xvwJBHO+tzxo1Xlc76Ru+GD902umZdO2H1Xlc757d8MFuLbnuLdh/SOjJsEEEAQQQQBBBBAEEEEAQQQQBBBBAEEEEAQQQQBBBBAEEEEARi8Lx/Ruo+cn4hG1GLwv/q3U9afiEB5vF2kxfEqGQZFJXVEiUXL5JcwqMxXKTYb7G0U7GDXmio0hwjxsPKfxrV5pDZpR408g5cun+nTqhkzHsYmT5c+ZidU02VMM1HM1rq5FiwPPYAdUUIApZrKCTzAQGqvCrhAk2bNXGa0POtnbjm1toOyI14RY0kiTTritWJUhg0pBOayEG4I6t0Z7KyGzKVPSLQm+AsVOI1tXJlSKmrnTpcksZau5YKWNyR1mK0LaD0QHqvuW/1aqP8AON+BIIX3Lf6tVH+cb8CQRyvrc8QnhHR1GP1WHMHlTknvLUtbK5DEaH0Rpj903NmX8487xO68MqtxoRiLkf7hj0Qfu2N/jDTn0MdGDYdLlvOmCXLRndtiqLkw0AsQALkmwA3x1gFNwUwgT5ksTa2cMqrexZrXtfco3n9BCqz6bgliE5A015ci/wAVjcjsiduBtUByayUegqRGLV4niFe7NU1cwhjpLlsURRzAA6+m5iCVMmyGzSZ0yW3OjkROxPiFDNw2rNNPK8ZlD8k3Fje3cYrbIkqKifVz+PqZrTZmQICbXsCSO8xucGMJSpdq6pUGVKNkB2Ft5PVFFOh4O4hXoJgQSZZ2NM0v1CL/ALzKi1/DJV/mGKeK8JarEZzJRTmp6NSQrSzZ5w5ydoHMB27oyAWD5xMmZ9ubjDftvE7GniHB+vw9TMeWJsobXl626xGZHQYFwhnS560tdMM2S5yq7m5U9J3iIOEuFrh9as2StpM+5AGxWG0fn2wGTJlGdOSUCAXYKCekxu+86u/vFP2t7IxqH/5Cn+lXvEb/AAxqJ8mro0k1E6UplzCRLmFbm67bGAgPA+vA0n059J9kZ1ZguIUKlp1OxQbXTlD1RDLxCultda6p9M9j3mNrCOE89JiyMQfjZbG3GkAMvXbQiHY52CN/hPhUuldK2mUCVNOVlXYG3H0xgRRvrwPrSAfCKfXpPshfedXf3in7T7ItcMJ8+RIoBJnzZWZ2zcW5W/J6I5rwur/v1V9of2xO1WcVwmdhEyTLnzJbmcGK5L6ZbX/EIo7IWZMmzmDTZ02aVBCmZMZrXte1z0DshIqCMbhaP6OVPWn4hGzGPwqF+D1QOlPxCCPOcsGWJcsLkio6r3OODmHY/i9QuJSmmy6aUJiywxAY5gNba2j1Xwzg5wdPg4qMOw4/2asksjrEeG4di9fhKVAoJ7U7VKhJjpo2UG9gd3o1ikQWYsbkk3JO0xNLt9FzZOHY1SAzUpq+ncaEhZinqjyD3QuBsng5VSaygBFFVEqEJvxT7bX5iNnUY3/cgmVH/M5JJNMvFsAdgc32egeoRq+6tMlDgrKlvbO9WmQdStc9kD8eM5YMsS5eiDLFR6f7l4twbqP8434Egh3uZC3Byo/zjfgSCOV9dJ44nFU/pZWH5e//AOQx6ALcW2mtxr2xwuKL/SmrPy5/xmO6F+KbZbMPzjoxGjwekLUY3TqwuEJfsGnriThVUPPx9pRtxdNLCL85uU3qy9kHBeYExyWD8ZWX1X/KGcJpZlcIKjMP3oSYDzjKF71MT9a/GXBBBFQR1dYDR8BMkslTOlqrEbeWwB9RMcpHW4l+34Ey3XUKkonoswv3RKRyVrQQQRQR1mMjw/ghIqn1mJxbg9JIU+omOTjqsUfwLgVIlTOTMmCUoHOSwYjsB7IlI5yh8vpvpV7xG3w18uovopnesYlD5fTfSr3iNzhp5dRfRTO9IfpPHOQQQRUdWz+H8BXaZ8KVLJv0objujlI6hr0HAKZxmjTkIUdLtYd4jl+mJFrsOFGHVeISqLwSSZvFsxaxAtdemMH3u4t/c2+svtjoOEuKVeGSqPwVwnGswYlQdAL74w/fPi394H+2vshFrPqqSfRT+JqJfFzLBstwdDfm6ohiasq59dUGoqXzzCoW9gNBfm64hioIyeE4vgM8dKfiEa0ZXCQXwScOlfxCCOCydEGToifLBkisoMnRFvDMIrMZrkoqGTxk1+xRzk7hFrCMFrMcr0o6OXmZvhMfgy13sTuEev4LgmGcEcIc51Wy5qipmaFvYOYfnCrIk4PYFScF8GFKjrybzJ89tMzW1J5gAPVHl3DnhKOEeKqtOT4FTXWT/jJ2t6bC3VF3hhw1n46zUVFmk4eDqNjTiN55h0dvRyWSEhagyQZOiJ8sIEgj0b3Nhl4PTx8rb8CQQ/3OhbAJ/wDmm/AkEc766zxx+Jr/AEmqz8tf8ZjtRbi21+MNL9f8+mOQxNP6R1Zt/wB4/wCMx14/dNp8Ya9sdGIfTT3pKqXUS/hS2DC+/ojrcVoZfCHDpNXRsDNUcm+/nU9McbFzD8Uq8MctTvyT8JG1VozVitNlTZEwyp0tpbjarCxhkdMvCylnjLX4YWtsKZXHY1reuGTeFNBIF6DBrzOd8ksdq3Pqhsc9NlTJLBJqMjFQwDCxtz+ox03Bitk1FHNwmpsQwOUMdGU7RHP4hXTsTr2q56orFFRVS9gBc7Tt2mIFdkcOjFWU3BU2Iii/iuDVGFzSGUvIPwJoGh6+Yxnxv03C6plSxLq6dKpdhYHK1urYfVE54S4Mozrg8wzPopY1680TsZ2CYJOxGesyYhWmU3ZiLZugRJwpxNK7EEpJNmk0ZOZhsMzZYdQuOsnmhmIcJ8Qr5JkylWilNcNxbZnI+dpl9Av0xkKqooVQABsAgLND5fT/AEq94ja4akCuorn/AKUzvWMGRN4iolzbZuLcNbnsY3W4aO5BfB0Y9NRf/wDWFHPKM7BV1J3DWNrCeDlTWTVmVUtpNODqGFmfoAif35Th+7wiSh5zUexIzsRx3EsTDSps4SZB/wClIGXN85tp9FodizwlxaXXz5dFSMppaVrs6nR3taw6Bc+nqjGgChQFUWA0A5oIo6bhrbicOubctvwxzGYc4jom4ZubBsIRguwmo/8A5hPfifMsr7QP/rEnSueBB3iFjRxbHHxZJMsUCUyy3Lllm5s3JItbKOf1RnRUEZnCEXwacOlfxCNOM7HhfCZo6V7xFRxeSFyRPkgydEVl6d7mshE4NPNWWod6hgzAakAC2vpjpqugpq+SJNZTS6iWDmyTFzC/PaPI/BaaVJXicYMrZmlq99bC50tvJ59nPpBMlyZaFlxudMYKxy3I1toL5tfR+sZa29Q97GB+Z6P/AGF9kcp7oeDYdQYHIm0dBIp3apClpcsKSMraRgGVRKAxxmoIyqCom3OYgXO3YCfVFWqkU7UmdsWec9riUQWF7c5Po9PNrFGJkgyROU1gyRWXee58LYDP/wA034Vgh/AMWwOcPlLfhWCOV9dZ45fEl/pBVH5U/wCMx1AvxTa6Zh3GOexFP+eVJ+Uv+Ix0Itxbc9xbq1/SOjEEuW82YsuWpZ3NlA3mNCfJwzDZnEVXH1lSP3iSCFSXpexY7T1RJwaUHFg9gzS5bMoPPaMeWLywx1ZuUx5ydSeu8RVqqm0MxV8EkVEl7nOJrBlt0EfnFnwOkoqSVVYk8xnnrmk0sm3GONNbnQDUdvojPQBnVW0BIBi/wgmO/CGrRhZZOSXLH+HIG72MBJTy8JxCYKeWk+inPpLeY4dCeY7wYoTqd6eramnLldHysIiuRqDYjURqY+xbHhcWzSZTsf8AEbg+oCAXHsLk4fMQ0rM8lro5Y3KuNbdhEZYBYhVFyTYAbzHQT/8AjcUxjC2ALPME2Rrazqi6ekRm4UJcl52I1CgyqJM9m0zTNiL1kxIJcYwyRh1PS8W5ea5ZZpvcBgBcDthqSaCnweVW1UiqnvMnGWFkOo2An41uaErC7YFhrzWzTHmT2drbWLXJ7YtJRtWcGqYCdJlBKpmJnPlHwSPzgK7UNHWYbNrMPaejSBebIqLZgOcEaRBLpZbYNUVZvxkuaiKL6WJ1ifjabCsPq5EurkVVXVLxWWQ+ZZa7yx5+jqhJP9Waz/Myu8QGbGk8vDaPDaOoqaesnzanObSHQABTb41ucRmxszZVBMwbDGra16YqJoQLIaZm5Qvs2WsO2LRlzaiimTZfg9HWSZY1mcc6Ets0Wx69saOHphFe04eBYhJEmS00l5ks3A3CxOsZ9UKNJqrRVL1C2uzNJaXY82u2LuCf9/8A5Kb+UBSqKmhmKq0lDWSnLavPeWVAsf4STzRfq5OF4dT0ZnU1bPmVMkTDxLoANn8REZI2R0OJSsOelwxq2uenbwRQqrIaZcaa6bIgwp86nnTh4LS1EiWF18IZSSejKTpDIlqVpVnlaSe0+WFHLaUZevNY+jtiKKCKGNC+GTB0r3iL8U8WGbD3HSO+KjlskGToizxcHFxWVbi4MkWeLg4uAq8X0QuToizxcHFwFbJ0QZOiLPFwcXAdjwHFsGnf5hvwrBD+Bq5cImj/AM5/CsEcr66zxz+IJfGKn/MN+IxtD902mmYfnGXXr/zWoP8A52/FGoL8WxvpmH5xthPh1a2H10qpUZsh1XnG8RdqMMpatzPw2tkCW51lTZgRkPNru/nWMmEIB2i8FWaukWkCBqqnmzHJ5EmYHKgbzbZGlOalxyVLmGpl09eiBXE05VmAbweeMXdbdBAaSUFLQsJ+JVtOJSEHipLiZMmG+wKIqVFXMrsQermgIZkwEJ/AosAOwD03iAAAaADqggL9fV8XwkqqummK+WcrIwNwbKsS43VUrCXS0JUy5reFT95Dn4K+jU9GkZcENG1+smy2wXDZSzFMxGmlkB1AJFriFqJkpuD1JJLo0wVTMUuLgZTraM+DdtgEAsLDQc0a1DLWpwOqpvCJEqY06Wy8dMCAgG5jKggLlThxppJmtW0cwAgZZc8MxubbItvSiuwrDlSspJbSBNDrNnBSLsLaeiMi554ICxWUXgYQtU000uSAJM0OR1xYwidLlCuM11lhqOYBmNrnTTrjPg2b4BN0b1fSrX0+HtLraNDKpVRlmTwpB03RhQA23wE9XSeBuimop5xcEjiZge1rbe2IINu+CAIq4iL0b9Y74tRXrRemYdXfBGJkgyRYyQZIqK+SApFjJBxcBWyQuSLHFwcXAVskGSLOSDJAdPwSFsLm/Tn8KwQ/guLYbM+mPcsEc766Txh1q/8AM6g/+ZvxRe/6bc9x+f6RBWJ/x88/+Vu+LC34pubMO4xtk2CCCAIIIIAiCrqfBZIfIXJYKFAuTeJ4a+W3Ktbpjny5fTjuUXH1RlVtbPay0Ql2/tXt6hcxeUsBaaVD2vZb/wDuG8cpTkAnoAtCqJp+DLy39Hrj48+T8nP+rtZhPS5iRoCNfjaRKksNYZiSdlhpDBKmHaVX1mLFPIUEZ2Z+uPRjx/Oz/dOOXLxYlSkDbGbXoidcLLf9Qj/TF6SFVRlAEWQjEaKeuPVh8T5P/fL/AOSOF+Rjf64skYUSTaYVtvYbfXDhhAtrPP1Y1HUS1LTJioo2knQflGVW8J+D2HeUYpKY/wAMo8Yexbx7MMMMJ3lax9+TK9F8UL/bH6sAwe/wZrHqWMer907B5Fxh+GVFW25phCD8z6oxKz3S8fqARSyqWiU8yZz2n2Rbnj+RuYcn7UtBj8yrxKZRzKZJZll1JDEm6m0XqzEUoaWZUzRyJYue6OSwKdMmY5xs188yaXZja1ydT642eETIcGmS3bIsx0UnmBYa98ebLK/aSPXMZ9d10NEPCqZJrOgLreyHMB6Y0FwsNYLPDMRuAt2x5BNl1VBWS5FFWTFVnspEzKubn5o6jDOGWL4YwlYlKZk2ZwNvURofXHexxdu+Fql7zSbEA6WtfnvbpijikqkpJLidVDMFzqoIuw9OutrdcWKDHqHEVR5Uw3AGZA1rjq3RHiFBT4mVNSgLKLKyckjsjPasMPIcnJMBzGyC929I9l4SS0tsnHhpSutwx2bOmFqODtXTkvRTuMH8JOVvZFaZUvLmJJeU0oKuxxYlgLA7I525NT6/qRpjoVQyiZjLdVDAg8+uz84lpj4Q7ko6SQoZZjC2b+deyGSqZqzM4eWJT5c9gdLbRbZeNqjoVSWqohWWguqDvP8AP5Rcbf1MtfiuMNXKCZh16Ijn0SypRcOSR0RrTJYUgXBO+26GT6R2w+dPtZEtrzm8dNs6YWSFyRPk0g4uA3uDYth0z6U9wgh/B8ZaFx/5T3CCOd9bnjLrF/42f9I3fCj902vxhp6DDqsDwud89u+Gj902m8a9sbjJIIIIoIIIIAhyKrNyhcQ2KuI4zS4FSmtrJUybLvkCIASSdm09EOv1nKWzpoCw0VQOoRIJE5hcSyB06RxFR7qFU90w7CZSLuM1i3qW3fGJU8LOE1aWz4k0hW+LJAS3pGvrh/JJ1I4zgyvr1OYkmmTPV1UmQu8uwUdptGZN4ZcFqC9681Lr8WSpa/pFh648oeU01zNqJ8ya5OrM1yfSYfKWnltqFv06mM3PJ0nBjPXok73UUYFcMwhyRseawHqW/fGZVcNeE1cCBUSqNT/YoL9puY5tKgW5C313xIsyYw1YKOgQ3v10mGM8ieqmVVbY11dPqbbM7kgdsQpJRmCSZRmNuCqXPqjTwyfgolHw1ZZmqdWmMWzDq2eqNuXwuwelkiXKJsugSTKIH5Ri538jpMZ/rFpuDeMVQGWjMlT8acwS3o2+qNWRwFmG3hmIKoG1ZKXJ/wBR9kK/DumP7miqJh6bD8zEZ4YV0zOUwooEvmLTNnPfSMW8lbkwjXkcGsPw1TMpw7TQLZ5jXPq09UV6jCpWM5KGeSFdxZg1sp54pzeEGIrJV2kSpavsNid1+fmirKr6uc7ua6XTZRcErt6rAxJjlvdW5TWolr/c+xfB6qXW4VNFesk5lW9mHov3dkZ8irkmcZNTJNC4Uh5bocubLzHcTe9xfXbzzzsRxJbGkxfEXnXGXIxRL9V9Y2KLhHR4myYZwsopbz1AVKmwF7jeQRlPVpHo+23DTFGHzKeYs+lnCYrNZWlXBDE/BH/uNOl4QVlKeLnjjVB1DCzCNKo4JzKN82D1pmhWLcQ7DNddNNzWvbojPech4ulxGnMoyzYsE5QFrW6Bv03354bTTcosZo6ywWZxbn4r6RcnSJNQmWdLWYu2zC9o4WcZcuc4lNyc3JJ1JEaFJiFbSUzTlYtKlLd1bUDS/wCRjX162n66mRQS1sJS5UQbNwETu4C5Zd7bydrfzzRxuG+6VQVREivkzKTXRr509NtR2R3OCyZGLyVrJU1ZlMdjobh+i8ZUlDhz1j5musoHVufoEXcblpLweZLRcqjKAB1iNQhZSWACqugAjnMZrWnu8lT+zU2I5zGbZGpNsPLBliWwhLRtls4ILUb/AEh7hBC4N5I/0h7hBHO+tRl1flU757d8NF+KbmzL3GHVflc/57d8MFuLbXW409BjcZJBBBFBBBBAEYHDVkTAAz2txy7eoxvxzPD8FuDYA2+EJ3GJfFnrgnrpYHJuxivMxCYdEUDpMNlUrMdbnoEaeFYd4ZNEmUjtMNyElgBjbpP5Ry26dMtvC51ixZVOwk5QYt0eE1Dymq1JKJcEj17bXjeq+Dz0NHMn1AkyXUjkPMvMPbt0N9kWcOlrx0lJLKkueMswTLZUa23ebdkNmmbR4dOnMi5chcXW5LFuoLG0/BurGFzJvg8wy5XLLtIVbf6r3trE7T6XDSksVUhHppoeTPX4V9uwi5A2bO0RUxHhO1TKmtU11XW3NmXOJaG2vwdth1CLNp0q0eGSamgqKjj5aTJNxxTBsx0uLAA3106InbxXTpTT5atN1vOkzMqkAjUAgkkg9FoxmqJtTVZRK0qCSpzBFva4Ou7b2RAswtPUNNCyyhD2UE8+l+q0aRrzsQkU+K+FUaS0Q6CXNOYG4sb3tt27okk8IZ0msmLKCqK9ghQS1IDWy6HTLfojC4hWlSpTNbM5PGOTYA7B23izUmXKqGdpynlXARcoB3WHR6IaGj40meCzqac+RadsiBiWHPZQdQeoddtYgo8Rq1nUcsy6ec6u2rDLxlzoDfT1dcVKbjJ0k0iIktwcyzCACB12v6IfPTj0aZNnkz1cAjLt6bk77bLQ0NCtxasDVMgEScrnPTjRb6agbL6bRzRlzJjTnE3lzZTC2Z7kqea+z2ROmSaoaXJJqVN2Z2BHpB2+jshpmcUbmaMj/DlpttvAvfo3RR1nBHhW1DMkYbisy1MjkyZjcoSybghuca7d0drVYW9VTsoEqrlrygUILAZW0HMLhe2PHlVmTRCZQNg7bANmu2Os4K8IHkTEw6rm5h8GnnAnT/DfujOVsm4skvVaOJcHaijmNLRRObPkCgHXklrjot6wYwsZqmpMCq5ShgzAy7HS3KAJ6bax6CmJzwuR2E1QbgTFzWiGdKw2qmBptKUNiDksRqbnT0nZGZywvHY8ZL4ZUUxLynpKhFNuK5cuYbaaE3U32m9uiPe+BVA2G8DMMp5i5XEgTHHMXOe33o854Y4Fwew+hlVtPKYTnqFTJKbKCliWJUjTm9IjOxfhBVYnWzcVp8cnU7S1tKpuVLKLuRShIPXpeOs78YvXr2PE6viJJI+EdFHTHMzL5SYsuZppqaXPmNMmSpKo7ublnsMx7YgnC0ox5rlvN3mOsVeCCCPS87awfyRvpD3CCEwbyR/pD3CCMX1qMqr8rn/PbvhAf2TafGGvNoYdV+VTvnt3w1b8Sx3Zhp6DG4ybBBBFBBBBAEYnC6UkzBk45XMsVC5sgudh2dW09EbioXYKN+/mjm+H5Z+Diqm6egG7niXxZ64/xhRUNWHo5QqZeQBuOXKMw3ixvbsiildMkzmqk5ALk8i6gHboRsioBaY6uwQZTfQE7LwKU8Ffk5wr31fUXHNf125o5abXZuJJLLZaaWznXNMczNfUIQYhWzJiI07LJmbQTZQDvIW0UpkxmEt7HiwoWw02bYdLW0yYMweWF1Y2JA3eu2zdF0qzIZArB5zMC6lMp033J6vziaQCrzZIChm1FyCNL3t19B3RUl5eIyWzXJOzVRzRcCcpCQeLsAHOuQEaE2641GaYHYShlmMJsqyBdmlrC1okylKgqvIGXlox2nm0HpiUypMtyjl50srdWXQKd5trcdhiIIV05V1HJmKTpYbTbnihUUNTqgLTFWYSZJ2XPNbntE8tWZ5ryMgVgLrMJvfd06RX+KALXBtmT1adsTyxxl6gyTMkzLpn1UHS9uk7ICIkCYLTy03cEF7RP4RN4+U8lCk9dSVNoFdOJV1dJYN8yquqnmJiKUuZmL1BzW0O4xArie813nOWdr3/AJ3w6WzOAZQlSDL0dmOrDm6YiNQirmlK0yaW+ETcGIJrmbMJnKqg6ZVOvpiiV5khH1nNOYnlIugPTpCpPmkMEQIhtlznVf50isZ6ouWWgWJsKmU0/GaKXXuRTNPRZxvsQsL+qJseq8EZOJY/g8ueaaYCpycc4yrNt8YE7em28Rs1XBXGFll6fiWf+EzLflF7EuHOC4HO8XojzZ0qymVIUZZfRfZ2RTPulU0uUs6dhk5ZTagrMBNr2vbSOX0x26fbJw/CaTwlwsXqcNmypFuVPADoL9IuB6YxMOqqNGJm0dLNmMdC8kBgecHSx6o9pwjhjgWOuJFPUhZzD9zPXKx6BuPoMcnw/wCA1EaKoxnCpSSJ0gGZPkqLK67yBuI1PTHTHUc8t31zjcIKwMhV2QqLMcxa/TYxt0GNScRkNLZkWeu1QdG6RHBUlRlsrAug2qT3HdHQ4XhRSvpcRp24ymbMM29DlOhheOb2TKulgggjbDawbyR/pD3CCDB/JH+kPcIIxfWoyqvyqf8APbvhgtxbc9x2a/pD6vyqd89u+Gqf2Tc2Yb+gxuMmwQaQRQQQQ5bWJOlhpbeYBTyFKlRmNiSeb+fyjluH5A4NgkXtUJ+cdOSSSTqTqYy8fwqVjOFvSTpjy1vnDoAcpAO0bxEvhPXlAkEIapOUqkEg2A7N/ZDUFpbOktkZhpzEX12+iLKyjh+ItR1YVuLbQjYeYg7QCNYiq8wm8dNzDMSEC9B5zrf0RzdDMjsqAFUdBfpO++vXBLliYDNlKWYHVDrpz36zD5OablQUhLg3zLcs3o5uoQ4AqHSaQ+VspsLN6CRpqOaCrMlAoM1HVGPwZLgnOR0/B9P5xMBrMy3AZrAOLqx3a6ARFJu6uFUMRYHMAzKu6xi6lPOaWodWCKOSZjWAHReNRmq4DociCx+OA2ZWuOzcITI2fNMmco7SDtia8iXtmFzzSx+Z/WImnXBCy1S+wnUxQoGSb8UJMFsxA5JA015vzhqvZ2ZeUCL2GgDX29l4QKSb6secmJFlMdpgiFpImMS5y5jchTth/FrkyLLFukRYEsKdBrDuL1gKxlcm3qGgitOTKNBaNIpaIJ0sMum0+uAxJjkMRCS7vNRQNpAjQ8SVk6frKaWp3sLRv4dwXEpRMZbkC9zHG5SO+GO7HUTcOlY7SIZk80tYihVqguYOBucDU82Ya84MYVXwc4S06kCTMrJK7Gp241bdQ1HpAjqKKVxMvKDfW5i4rW13jfHlnyLj72+pz/Dwyytx6edyqLE2mhFw+r4y+mWS179keq4NU4rP4JT6THFeVVNLeRLz2Mx0ZbBmG4i522vaKL1lQRk8Imkc2cxs0dKJNKtxyzym643j8i5eR4uT4v8AHN2vJa/BqvBqky6lDkPwJoHJcdf5R0nA+e5kYhILXl5EcDmbNa/Z3R2dRSS6iW0ubLV0YWKsLg+iMQ4LRUNQZ9JLMknRlVjlbrF49GPLvqvLlx67iSCCCOzi2sG8kf6Q9wggwbyRvpD3CCMX1qMqr8qn/PbvhJbukpirsuqjkm19sLV+VT/nt3wwAcU2mtxY9sbjJeNexGckHbeAzCSCVU2/w2v2Q2CKJFCzJlsmW/MdB06wMMwUKykDQAaQh5K5SvKOvUIZAKyspsVIPMYyeEWLvgeHLWpLEwiaqlSbaEGNcOQLEBhzNHPcOKY1XBthLPKWarFTzWOyJfCevOcYxEYnWicJYlhUCAA3NhDJdaOLImIHbZzE9NxreK/EMTshy042m5jm69Lz09FSpLZcSM4TdJqS5bKVFr7ToSDuhiz6RJimRJc2BDCa2YON2y1rRAJC814nlygN1oJasy6qe0xXQCUVBUcWuXQ9XVEolTH5Uwljzk3hslLbouKOSI3GVUSgDC5AN0TlbmF4u+6AiRbERMAIUS+iHJLZ3CIrO52IouT1AQ2EtvgJtHQYdwMxSuN5wFInO4zMf9I/OOvwnghR0cwCnp+PqBY55tmI/JfVHO8k/G5hf1w2G8F8QxErMmL4LIO2ZNFiepdvdHd4PwMosPlhuIzzCNZ0wXY9XN6I62iwKRTsJs8CdNGy+qr7Y03lq65WUERm45Zer9scfHD1vByRkLypYzjW8c9OkNKLKy2I549IqKN5V2QGYnrHtjCxjCVrqdnk5VnAaczdEcbLOq9GFlsrmUazNEoN9dwiuUeVMZJilXXQg7oemY7dBHhy3t92zfcXaCUJ9WuYXVTmaOhaan8JvGfhlPxVOJhHKma+jdFwrHo48dR8n5Gf2z6/DZk5cpssZVVNztltF+oNhGTOa80Xjth/aPNn/Wkgggj3PG2cG8kf6Q9wggwbyR/pD3CCOd9ajLq/Kp/z274RMvFG97Zhe3UbQtX5VO+e3fDBbim13jTtjcZO/ZknlOo3cm/5wIqlSxcXGxecw1VLuFG0wrNcAblGg/OKBg2Ys2t9SQbw2FVmU3UkHnBhc4IIZQT/ABbDANjJ4S0EzEcIaRKbK4cOL7DbnjZZBc8WS46tQOmHpKeZMWmlgM7HX+eYRMvFnrxmfJeROaTOQy5i7VaGhI9lxn3PaTFaVWzjjrbQMpB6D+UcNU+5rj8qr4mjyzl3mbyLDr2Htjlv/W9f45TJEspCTsj0LA/c5o/CJXjTElqSbrMk0yEKpIIFplxsJHxYr4n7mOJ0FaTT1KzaInkTchLgczDYPzi3o9clKl9EWQoC6mOuoPc8Zypn1kwqeYBb98dPRcAcGpwGeQJjDe5L95t6ozeWNTjry2TKNRM4uRLedMPxZa5j2CNeh4JYzXHSk8HU7DONifQLntEer0+F0dKgSTIRFG5RYdgiwQktbABR1Ri8t/Gpxz9cJh/ucplV62odztKqMi+3ujo6XBcMwpMsmSku52Iti3N0mNROOqzlpUGW+sxvgj2xoUuHSaZuMP7Sb/aN+XNEmOWfpcscfFGmw2bPIaYDTyT8UaM3s741ZMiVTy+LlIFUbhviSCO+OMx8crlaSEZgi3YhQN5h0VqiQ1Q6qWsg223xplYBBFwYrVNBLn3ZeQ53jYeuElTZklRKeUomFjlVCSMu4nmi3EslnbUtnjkMeTwKWJlRhU+t3AyEDN6NQY5YcLODdPP4qooayncGxE1L29Ga/qj1d0WYpV1DKdoMZVbhEt1NpSz5f9m6g26r7Y8+XFjO9PRjz5a1vTmabhNwdqZeZMRVbbpislu0RoU1bhdcctLiFPPbmlzVY9giGo4KYJUsS2GyEbfxa8Wfu2jMreAWETVPFGfKI5pmYfevGdYG8mnWSlQWueoiMWaLTxyrxlVHBGopL+C4zUSwNwBH4SIzqCVjtNwhlS6qdMn0dj+0z3B0Nrg67YuGM3NVMsrrx08EEEet5W1g/kj/AEh7hBBg/kj/AEh7hBGL61GVV28LnfPbvhq/uiLfGGvbDqvyqf8APbvhJYBkuSQACNLbTrb843GSHkpaxDE9g/WGwpYsxZjcnUmEiggghyAFgWJCjU27oByEyrTLWJBynm6Yv4GFmV+W3KyNc30OyM0kk3iehrGoKjj1QOcpFibbYDp/CllVEySxuFXMIz8YqhUiXRyQJpqCVDo+i85ihNxaZOrFqOKWWwFrX0I337Yp0kx6SrZyvG3YgSybZL20HpB7TGdNbbGFYZklfs7GSbXY7SQdojpQ5lSi4F7bBzkmw9ZjlzwjmqoVKaWoAA27P0iSn4TTl0eQsxtCt20J6ABDRt070UkUYUgAoCwI013xSXVBGDP4TVNTJmSnkpyyNQx0AOwCK641NC6Sl+sY454W3qOmGck7dBVVIppYZgTfQdJieRhrTiJlY194lKdB1nfHOnH5jyjLellzFbQgsTeJKPhHVU0tlKI8pfg52JK9F98MOOz2GWcvldeqhQFUAAbAN0LHK+++o/ucv65gHC+o/ucq/wA8x205bdPMmy5KhnYAE2HSeYRCJ7BGnTSkuXpa+72n+dY5o8KJrOXajRriwu506oY/CapdWLSlDn4LA/AHRcbemGqbjohWznqmlrJ1AFpd+VYn4THYo0Ompi/pHJS+FU6UoVaOXa9xyyT2nbEi8LalmCiilknYM51hodHMp0ZJgDGWZg5TqbN2wySzzwrKWWUugzbX6ervjn24XTrACklkka8ownvvnggeCS/rmGjbqoI5X33z9ngcv659kHvvnf3SX9cw0bdLNp5c3UizbmG2Mmvp5slSbZkG8RQ9987+5y/rn2RHM4VTpot4Kgv/AIzHPPjlbxzsZ1dM1IjLQ3niL1XPFUxYSuKJ25TeKqSQjZr3jnjx5Sul5MbEkEEEel521g/kj/SHuEEGD+SP9Ie4QRi+tRlVflU757d8NFuLNzrcWF+uHVflU/57d8NUniWFtMy6+gxuMmwQQRQAEmwFydkOc2GQNcA3uNhML8BTdRdxoTuEMgCJJBRZoZzYC5HJza7tN+sRwQE9pBmT2XKUUBk4y4GrDQ26CREoNNckE5rEEHNci/qsLRWAyATLjNfkjb6YaGKtmB1vfrhoWEMhVIOTUKQ3KuOUL+nbC04peMl8cyhLAsRmzbr9mtorsLEEEEMLw2AszpiEvNsrh5SC2oGYZLjvgcUaZspDasV+FqLNYH0he2IFsQwO8XHXCKl1LHRR6+iAtSjTqDM5Kg2uDc5TcGw5xb+ecLUrEZsnJAByltmtyOn4O3/1VYhjcAAbgISAsL4MFysVF1tdbneNvN6N1+i7JfEhGMwqxF7g3vbdb088RQQFiY0iZUzWJUJk5GhsDYW0vDs9PLVgoVmItflajMtvTbNeKsKFLAm2g2mAsulNMaaUIvdiAt8tgdOraOzph7GhQqEfQlVdhm2XNzbqA7YqMRsS4XpO2GwEzcQahsmXIBpmJsTp6eeEfiAqlQp0vtb+E7f9VtkRQh3QFq9KEYgLmOcBSGO42PdEZFOcxzWAuANbnTQ98QwRBO7SlSYFyAi+UpmJPJNvygdqZCbKrkHkgFtRcWv02vEEEArBQ7ZNVubHohIIIAggggNrB/JG+kPcIIMH8kf6Q9wgjF9ajKq/Kp/z274RApksSW+ENAL7jC1flc/57d8MFuLN9txbq1jcZPySzLuJhz/wlbeu8LxctW5ZcAC55O3mtrDqKXJmVIScwCkG2YkAtbQEjYL74tzaYJIquMUSjJKhZQBIN76g67euKKByFiWZz6B7YSyW2sD1ad8XpmETZcxJZcBnmcWAyleVYmwvt2ERFLw+bMUNe44sTGCqWIBNhoN+l+qArWl3+E9vmj2w9ElhWmOWyg6C3wonk0ZXFUpZwDKs0K+U6EExZk0VK9c3GBjTzFBkKDtLKSL9QBv0iAzWKMcxZrnbyQB6NYLS7/Ce3PlHtiaXRFmp0aaqzKjKUXKToTYEnYOe0K6yptR4JT04VjMyK7ObnW1zu6dmkBCBLMthdsw1By7ob+z01fp5I9sW6ei415LSJ8t0msyZipAFludOaxgGGm3GGaplCUZpNiDYGxFrXvAQS1RTxmZgqkWOUXJ5tsJNyZifgnQhVUWAOz1RaOGzZk1shBlhUIZEJ0YXGg12DXqiWVQys8iXNUMweoRyGNjkUEdhJiDNtLvozW3nKPbB+zueU9t3JHthsEUO5Fhq19/J074P2d/hPbnyj2w2H5coDOLjct9T09UAoRMudiwW9hoOV64RmltaxZR/DbZ64aWLG+nUNghIB9pd9We3zR7YTkZTq192mnfDYIB37O45T238ke2EPF3+E3RoPbCQh2iAXk22m/VCkJfa1ur9YbBeIHAJc6t0afrCcjTlNffp+sJBALyL/Ca3V+sHIseU192kJBALyNNW6dP1gNr8kkjpFoSCA2sH8kf6Q9wggwfyRvpD3CCMX1qMqr8qn/PbvhgvxLc2Zb9hh9X5VO+e3fBKC8U5Z7G4yj+I/peNxlJTMZUw8mWWyljxi5hYC9rRK02ubj84QiaoBBVQBl0AXmsNkVSrFrmYpLXu14UcZZwZ51BU8s8oc3SIomabMnTRNaXJE08ozFUK9xflMfQevWHTGqZc6fMnSpT8dpMRlDK1rDZ0WHVFYhsijjdP4cx0v0RLMDKGlCfmD2Z7tpf+TAPSTPkzjMlBV4p8+5VBAJvbYBoYcrV8iVK5QCUwfLcjk3AvftEVbOQTxvozHXb7T2mFvMtbjzZtG5Z2G179g7ICzLNXUKlKOK/ZtxaubBlsdgbmHRCPWVE7JOvJDh8wmBFDsQQNT/qHXFdQ4uqzsoJBNnIBI2dkCoRLBL2lg/BDbT1egawFxZlWalWIlyuLDEJLQAaizWA32HotATVNyEMsDJxQS4NgSCwv84gemKjtMZm/bmzjK1phtl5j0dEPYzgwfjirMLls5u2u2/oHYICTjKkFpc1JLoUlqZc0KQQNF9OvrhJMyfLRMrS5apndbAWAdddBzgC0VyGMsrxnJa11zHW2guOiJUM0BiKggqoAYOdBzX3bYBsylmSsxIFlBa4O4GxNjrthBSziNFubkEXG21/b2GGhWCZBN5KaKuY22309OsS8ZNltnFRmmNa7FybEG427bQDvA5sogsstmtcLnB3A3tfXSIeIcOysyAoTmu40sLn1Q0IcxvNuTqWLnXbv9JgZnzFzMYs17nMbnaPzPbAPWnZpYmBlII2a3vfZ174TiJmcJYZiQLX6/YYjUlGDKzKw2EG1ofx8/T9vN0uRyzoTtMA4U8xkDjKQeZh0f/YQeDTeO4ogB7Xy36bW67xGXc2BmOQugux0gLOzFmdixtcljc22dw7ICV6WZLkCcxW2mw327O+A0c6+gBsLm+lto39IPZEZmTCSTMcltt2JvDGuRYkka6X6/ae2Anl0k12lqQo4w6EsOcDvIiCH8bNz5+OmZrWzZzex2wwDS0QAggggCCCCAIIIIDZwbyR/pD3CCFwfyR/pD3CCMX1qMqr8qnfPbviMbIkqvK530jd8RjZG4yIIIeoy2dluNwO8+yKAXlC5tmYaX+KOeEf4Wy2g0t0QKudjfmuTzQjMXYudpN4BIIIcq2s7g5ejfACgfCa+S9tN8ITc9G4c0DG+/QbBfZCb4AguTtOyCCAIegDKw36W7Yaq5jqbDeTsEPz2ksijklhrsJ2wCFgoKob32tbb+kMgggCCCCAIIIIAggggCEO6FhDugCCCCICCCCAIBBBAEEEEBtYP5I/0h7hBBg3kj/SHuEEYvrUZVX5XO+kbviMbI1puEcbNd+PtnYm2TZf0w3xL8o+5+saliaZqLflNfKNpA9UJZpjAAE8w5o1Dg9wF8I5I2DJ+sK2DjYk7KLfw6nr1i7iarLYqFCga7zDY1PEvyj7n6wq4MAwJn3HNl/WG4arMVQAGcHL0b4RmLbTs0HRGocHLWvU7BYcjZ64TxL8o+5+sNw1WXBGp4l+Ufc/WDxL8o+5+sNw1WXDlUfCe4Xq29UaYwYX5U+45sv6wNg5bbU7Bb4H6w3DVZhYsANw2CBgOLUX1JJI7o0vEvyj7n6w5sHDWtPsAAPgfrDcNVkwRqeJflH3P1g8S/KPufrDcNVlwRqeJflH3P1g8S/KPufrDcNVlwRqeJflH3P1g8S/KPufrDcNVlwRqeJflH3P1g8S/KPufrDcNVlwjbo1fEvyj7n6whwS//cfc/WG4arLMEaviX5R9z9YPEvyj7n6xNw1WVCRq+JPlH3P1hfEvyj7n6w3DVZUEaniT5R9z9YPEnyj7n6w3DVZcEaviX5R9z9YPEnyj7n6w3DVS4N5I/wBIe4QRPR0vgkky8+e7Xva0EZrU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1675" y="3573464"/>
            <a:ext cx="24765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AutoShape 5" descr="data:image/jpeg;base64,/9j/4AAQSkZJRgABAQAAAQABAAD/2wBDAAoHBwgHBgoICAgLCgoLDhgQDg0NDh0VFhEYIx8lJCIfIiEmKzcvJik0KSEiMEExNDk7Pj4+JS5ESUM8SDc9Pjv/2wBDAQoLCw4NDhwQEBw7KCIoOzs7Ozs7Ozs7Ozs7Ozs7Ozs7Ozs7Ozs7Ozs7Ozs7Ozs7Ozs7Ozs7Ozs7Ozs7Ozs7Ozv/wAARCAFXAQQDASIAAhEBAxEB/8QAHAAAAQUBAQEAAAAAAAAAAAAAAAECAwQFBgcI/8QAVxAAAQMCAwMGCQULCQcCBwAAAQACAwQRBRIhBjFBBxNRYXGyFBYiNlV0gdHSMjWRk5QVFyNCRVSDoaOksSUzRFJTc4SSwSQmNDd1hZVkZUNigsLh8PH/xAAaAQEBAQEBAQEAAAAAAAAAAAAAAQIDBAUG/8QAKhEBAQEAAgEDBAEEAgMAAAAAAAECAxESEzFBBCEyUUIFFFKRgaEVIiT/2gAMAwEAAhEDEQA/AMjaTGcTp8bq44cRqo2NmcGtbM4AC/AXWHJtBjQ/K9cOypf71d2r+f6z+/f/ABKwJTqoL7dpcZabOxeuP+Jf71I3aTGD+Vq37S/3rFd8pF0G2dpMX1/leu9lQ/3qM7R43wxeut6w/wB6ybpcxO9BqeMeNn8r132h/vSjaLGr/PFd9of71lg9aLlBq+MWMj8r1x/xL/ejxjxr0tXfaX+9ZQ1OqW410RWy3aPGMvzrWk+sP96Y7aXGb6YtW/aHe9ZINuKW/UiNQbR40T87V32h/vUjdosa9LVv2h3vWQ3epmjRdcQazdocY3nFKz693vT/ALv4sfypWfXu96yQnt3r15k/SVrsxvGD+VKw/p3e9PGN4ve33Sq/r3e9ZkZcFZieCfKF16+PjxfhjVsaUeNYqSL4jVfXO960KfEsScNa6pP6V3vWZTwNfYtNlqQxFoAsvq8P0+JO7I829r0dfXHfVzn9IVYZV1p/pM3+cqvBFe2i1KajMlhZOScefiPLrkv7QtqKsj/iZf8AOUjqisH9Jm/zlbUWEuLfk/qUVRhjmA6Lyzl4reuox5692JJWVg3VMw/+sqrLX1wvasnHZIVfqIC24ss+VmS+/XfZd9a48Y8vGV6/pZebkmO+vdUfW4oSScQqWj++d71TqMcxGK7WV9USOPPO960sQoayKrhp5IjHJLlLA/jfcqDcLxR9W2IRgPkDrZidA2xJ07V5OXefCazifd75xcc3c637Mx+P4xv+6dWP0zveoDtBjWpGKVp/Tu96t+C1vP0FMW5ZJ5crGudYBweW+ULaarJNXIwnJ5F2lhym1+tfN13fh18OL/L/AKWXbQYySS3FK0Do8Ifp+tMdtBjYGuK1w/xD/eq3hrg0izrHofYbra9O5RVVW6pLM1xlAABNwvPZe/ZdZxJ3L93qHJ7W1VdgM8tXUy1DxVOaHSvLiBlbpc9qFDyZeblR647uMQvPfdycdtTrj9Z/fv8A4lc/KNV0G1OuPVtv7d/8SsCYGwKqJMLw44ti9LQNkEZqZGx5iL5bnfZaVVshXMqxDR3mDo2PHOgQvu7NZmVx+UcpNhe4WTRV02GV8FdT5edgeHszC4uOlaUG1uJQthBbDM6AsdE6VpJa5pdldv3jNbXSwCiparZDEoXQ+DxioZLHE67XNBaXszeUL3aN+psNE2l2PxmqqOabFCy7soe+dgaTlzaG+vkkHS6fFtpikEjZYo6eOYsZHJK1hzSta0tAOvQeFioY9qK+OqhqA2MmGZ0rWvL3C5aGkElxNrAcVRFSYRG+mlq66sbS07JeZD2tMhe+1yABwA434jekwXBZscrJqanlY10cT5QX38q24DrNx9KjpsWfBSyUj6WCop5JOdEcmazHbrtIIO7Ten0mNTYfUyT0cMMDnxtj8m9hYtNxc7yW/rKIsO2XxDmqJ0OSaSsjMgia4BzLEaG9tSCCAOkJsOy+Lz0bqvwUshYwPLnuA8kkC9t51PQrkO22IQ1LqjwalLzIZG2a5uTVnkizgQ3yALdF73UDdqKrNMZKeF7ZYGQkaiwa8Pad++4QVarAsRo4X1EtHJ4Ox5Zz2U5TZxbfptcEKeTZ6qZFSZS2aarYJGQxNe52Ui972tw4HRLWbTVNZHOx8MY5+ExG19AZuduNenRWsL2vlwqkipqajZkBJlL5HOLrtLTl/qaOO7iB0WRVRmAYgxskktJLEyPMHOfG4C7RcjdvsFK7BcQjuHYfUNIZzhJjOjensVqXa2oqJGuMV8gmDc78xtI0N101sAFbqNs31UkrpaUvbLE5phdKDHmdqTly7r2IG8W3rviVGBkjtod/Uka1vT+pRgkp7SQvVlKmjGqsxMueCrRknqVuAi4uV7+KRy1WjSR2IIWtCNyzaV7bCxWnC7UL68nWXi5GnSxguGi6rCqJrgCQuZonjMF2OEvaYwF8f67epn7OPFJrkkrSZC1otZRVNKyRh0VlNeQGlfCzqy9vq6xm5cditKIybBc3VR6rrsakF3Lk6p+pX6X6S3WZ2+RLc6+yjVSzzPbJJNI97QA1znEkW3WKxal0zQ5gkeGneAdD/wDth9C1ppLBY9XKS4r282M+H3j2cdqvJieJNaGjEKkNDs4HOu0de99++6oVU89XLztTO+Z9rZpHFx+kqSV5uqziV8Tlkns9eUZamFqcSU0krxadHp/JkLbOVHrbu4xCOTPXZyo9bd3GIXj17qxse2inpsXqoY6DDiGTObmfSMc42O8k7yseXa2vDbilw1tv/QRfCnbSC+O11/ziTvFYM+jSojVftjigbcQ4cP8At8PwqPxzxX+zw/8A8fB8CxHOBZZRoOg8c8V/ssP/APHwfAlG2OJHfT4ae3D4fhXPgpQUHQeOGIcaTCz/ANvh+FA2urONBhR/7fF7lgXShBveNtTxwzCD20EfuS+Nc3HCcHP+BYsA6IQb/jXJ6Gwf7E1HjU70Jg32Me9YKEG941H0Jg/2X/8AKU7Vm/zJhH2Y/EsBIr3R0HjV/wCx4R9nPxI8a/8A2PCfqHfEufQr5a/Y6EbWAfkLCvqXfEnt2vsfmPCx2RP+Jc3dG9X1Nz5OnUN2zkDtMGwz6t/xKQbd1LTphOG+xj/iXJ3KXMVv1uX/ACv+2fGfp1zeUSuZ8nDMPH6N/wASsQ8quNQ/zdHQN7I3fEuIKLrN5N696nhn9O++/DtEP6PQ/VO+JNPK/tE/Qw0H1TviXBXRdc2uo7SXlOxeb5dFh7u2J3xKs7lBrn6uwzDT+id8S5RF11nLyT21WfDP6dQduqpw1wnDD+id8SidtjI75WDYUf0LviXOICetyX31f9teMdB42X34JhP1DviSHalp/IWE/UO+JYFrHVHFZ89X5VvHahp/IWEfUO+JA2nZ6Bwj6h3xLASqeVHsOwFc3EMCmmbR09KBUubkp2lrT5LddSddf1IVPku82qj1x3cYhZVye0R/l2u9Yk7xWBVaRlb+0fz7XesSd4rAqtWFEUroQhAqLpEoQKlvZJYpbFAXS3VpuFYjJT+EMoKl0OXNzjYnFtum9rKogW6EiECpLoQgEqRCBUISIC6EIsgEISFAqRCLIBJxUraeZ7M7IXub0hpIUSoVAKSyFAqLpqW6Bb2S3um70tkHq3Jcb7NVHrju4xCOS7zaqPXHdxiEVyW0fz7XesSd4rBqf5sre2i+fa71iTvFYFV/NlEU0JEIFW7shs1UbU42yhiJZE0Z5pQL5GdPbwCwl7ByJwRjDcTqABndKxl+oAn/AFRY3p4titgKOFtRBAyRw8kuj52aS3Hq7dAua2u202PxjZirioqWN1e4NbFzlLlc25F3B3UL8Vx3KJWzVu3GJGUm0MvNMHQ1ug/hdcyN6J7vf8A05JY7ejZf4OXgevBe94B/ykj/AOmy/wAHLk+SfZOlrIZsdr4WTCOTJTseLgOFiXW9ot7VT5eaSUtQxglfBI1h3OLSAfaoeC97wbbJm0ONS4NU4FLDSva4RyTMJbIBwIIsLi6872mwii2N5QoHOpmzYc57KgQubmGQmzm2O+1jb2IONbTTvYXsikc0b3BpIUZBXu+DbbVWLVkMVFsnWsw6RwYKkts1oPG1rWHUVzPK9s5RUfgmM0kLYXzyGOZrGgBxtcOt06HtQeXZSlMbw0OLTlPGy+gqaiwibYGgmxaCM0tPSRTyXb/VaDr07t3FPwHHMA24wupp4KO9PF+Dkp54miwO4gC491kHzxuVrDcPqcWxCCgpIy+ed4Ywf69is7R4X9xtoa7Dhq2nmc1p6W30/VZdbyOU7JtrZpXi7oKV7mdRJaP4EqDs8P2H2T2QwvwvGjBPI3WSeq1bfoa3j+sqhi20HJzW4RWsp4KF9SyB5haaUxZnW0AdYcbcVz3LHiM0+00FASRBTU7XNbf8ZxJJ+iw9i88VAUpY4AEg2PUvWeS3Y7D34T4w4nAyZznO5hsou1jWmxdbpuD2WW/g22+z+1+Jz4H4BmYWnm+fY0tmaN+nDpQeCpQ1ztzSbdAXebTbAspNvaPCaG8dJiTg6InXmxfyx12tf2hei4riezvJzg9PCKOzZTlZHE0F8lt7nE2v1nrUFbky/wCXMQ/vu8V4RL/OO7V9KYJV4bX7OeHYTGIqWoa+QMDcuVxvmBA0BvdeV8l+yNJj2I1OI4jEJqakcA2Jw8l7zrr0gDh1hUefOaflBrg3hdNXu9Btvg2L7Qv2b+5FqVxdFHI9jTG8jhltoDbReacpGzUOzW0pipBlpapgmiZ/U1sW/SPoIQckkS7kbzfcoC5tZF0XRdUer8lnmzUeuO7jEI5LPNmo9cd3GIUVyW0Pz9X+syd4rCqh5BW9tD8/V/rEneKw6j5JVRnlASpAoFXpvI1jkFNX1mETuDHVQEkJPFw3j6D+peZJ8M0kErZYnuY9hDmuabEHpCD1jlG5PMRxHFn4zg8QqOfA56AEBwcBa4vvvYda4Gu2O2gwzDZMQrsMlp6eNwa58hAsSbDS9966TC+WHHaKnbDWQU9dkFhI+7XntI0P0KDaLlSxDaHCJsMdh9NBDPbMQXOcLEHT2hUejbP/APKWP/psv8HKpyR1kU+x7qdjm87TzvD28RfUHs3/AELgaHlNxGh2YGBMoaZ0QgdBzji7NZwOu/rWFs9tNiWzNd4Xh8oBcLSRuF2yDoIQes1W3G1NHVvpn7FTyOY4gPjkc5rusEMssfDa3x15S4PuxhQo3YdSuvSyOzXcDcXuB/WvbqVVvLZXCKxwanMn9bnXW+i3+q5GTbLEjta7aWJsUNU5wJYxvkEZQ2xB6QEHrO02P7R0e09BhGDYdenlyF85iLgQTY67gAOlUeWXzZo/Wx3SuerOWfEpqIxUuGQU05FjMZC+3WG2/jdYm1XKHV7VYVFQVFDDCI5RJnY4kkgEce1B6XX/APJ4/wDS2d0LneRP8r/ov/uXOzcpdbPsodnzh8AjNMKfnQ45rAWvbp0VDY7bWp2PNVzNHHUeEhuYSOIta/R2oDlG8/cV/vG90K5yW4xBhO2Ebah4jjq4zBmduDiQW/SQB7Vz2P4xJj+N1OKSRNifUOBLGm4FgB/os8Xa64NiNbhB7LyobE1uOSQ4vhcQmnij5uWEfKe0EkEdJFz+peYv2S2hhglqJcHqo4oWl8j5Iy0NA3nVdNgXK3jGF0zKatp2YhGwWa57y2S3W7W/tCuYzywSYlhtRQw4KyJtRE6NzpJy/RwsdAAg7DYGVmJ8msNNA5okEUsDgD8lxLrfqIK4Pk42dxSDbqN9RRzQNos5mL2EAEtIAv13WDsttlieylQ99GWyQS/zkEnyXdfUetdhVctdQ6ly0mDRxTEfLkmL2j2Bo/ig6DafFqaPlO2ZpHOGeDOXk7gZBlaO3T9ao8ruz+JYqzDqugppaoQh8cjImlzm3sQbDs/gvJ6/E63EsSkxGqqHyVMj85kJ1B4W6LcF3+Gcs9dS0DYK7DGVkzG2EzZizN1uFjc9lkHc7C4XVYTsJBS1sTop3Nke6NwsW3JsD7FicjdXE/BcQoxYSx1fOEdLXNAH62lc1TcsmKxCp8IoIJ+efdgzFoibYDKPov7Vx+A7SYhs5iv3Qw+QNebh8btWyN6CEHr+I7fYrhlfJSybF1b3NeWteyQkP6wQxeccom0s+0WLweE4VLhstLFzbopXXdrqCdBbQhdRHy3yCC0mBMdLb5Takhv0ZT/Fef7TY/LtNjcuKT08cEkjWtLY720FhvQZJ7bpEqRAJQ2xuRokQoPWOSzzaqbfnru4xCOSzzZqPXHdxiEVyW0Xz/X+sSd4rFnF2kLZ2i+f6/1iTvFY03ySiKAY4glrbgakjghrHOBIaSG6kgbl3GyTKCiwXm8SqRAMbmdAAYsxdGGlt7/ijO4G/wD8iz9nYqeip9pIMSjkfHFTBkjInhjyRMwaEg216ulFcuWubYlpAIuL8Ui9FZhVDiwwqWno3TUcGHt/ASXllsZ3i/kFm7W5OgCadncDgxanwk0QkFTWVcBndK7OxrCQwixtftGqqPP44nyZsjHOyjM7KL2HSUOY+N5Y9pa5psWkWIK9Bo8MioMIr302HjwaTBg8YgXOPOSOLS5u/LobiwFxlU2L4HRVmN1r8Sw7wCB1fG2KrMjh4TmccwuTl69B5O4oPNwnhjiwuDSWt3m2gXax7PU8nNPqsDdSVuWoMWHZ3jwjIG5DYnNvLhodcuiv0OC4d4NVUtVCKHn4qWSWkdIW2lzSWjzG5YHWadd2ZB5ynshkkY5zI3uawXcQ0kNHWt3B8KE0+Kc5hjqmrpG3joAXb84DrgHMQ0cAVr43FBhOy2IUdJBzWeugDxncXRkwlxYddcpuNf4oOJs4i9jYbykXd4PRUh2WGCuqIvDsVhfUNhLHF5cDeIB1rC+R28/joOzNFDQTyMw+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/BnVcsLaZ5dS0UEzml0knOukawk5WC9gCd3TcngqGGUtPFtRicOFsfJLFDIcPjqI/L5y4sMrhq4DNYEbwNEHLEOabOaR2oawvFm6ncGjeexdMymnnw7E67aKGtnqqWOMU4qHuafKcW631IBue0LoaPAaPBamjrDSAVMUk8MjQZA0ubCXhzS7UkEEXGnRuug82e1zHFr2lrhvBFiEi7uWhw7EpsFkkwtwbV0L3mZgle18vOPaOcLbuIFhcjXUcFXbguEUUMUNdh75Kh8dXJI6OpIDTCXENbobg5bE+1BxeqF3mHbLYdX4lDKKQtoqmKmLow573xvlvfLbh5JN3aDrVRmBYWMOhgdTvNVLh1VUmoEh0dE+SwDd1iGWPag48NJvYE2Fzbgm69HtXfR4ZQ4ZHPVx0L/A5cMlHNyufHK5zTHmDwRpqd7dCD0ptPs9h0te2kYyVtJWS0EnMh9y0SxSOIB6ju/wBUHBpFu7QYbDS0FFUsw6bDpZnysdBK4klrctn6i+tyOi7dFhKD1nkr82aj1x3cYhHJX5s1Hrju4xCK5HaL5/r/AFiTvFY03yT2LZ2h+f6/1iTvFY0/ySqjPJJ4nTrRc9J1QhQODnD8YjS2h4IzOvfMbpY4zJI1gLQXG13GwSWN7HgqFDn5cuY26LpXPeQAXkgbhfcmhKQgUySOcHl7i4Ws6+oTs5c1xc9xcTfpv1kpoboltoqhWySMk5xsjmv35gbH6UFzy0tLjYm514pQ3RODNNyvQYHvDmvD3Zm7jfULTOO1H3KOHxQU8DHta2SSNpD5ADcA623gE2AvbVZ+RLkToAmmDw8SvD2nMDmNwelBnn5/n+ek529+czHNftS5CkyJ0FFXUtmdM2olEjt7w85j7UwSSNLbPcMpzN13HpCdk03oLPJvfsToIZ53PzmZ5dmz3zG+bp7UNqJ2RujZNI1jzdzQ4gEpLEJC2wvdToOZU1EcolZPI2QCweHkEDt7Ex0r3Sc4XuMhNy4nW6MptoNyQhOlPlq6mckzVEshcACXvJuBuQ+qqXgZqiV2UWF3k2Frfw0UZaUeUAoHx1lVCGiKplYG3y5XkWvvt2qMzS6fhHaAga7gd6aRY2KRBLHV1EV+bnlZdoacryLgcOxN8Im/tX7iPlHcd49tyo7ouglfV1EtjJPI8huUZnk2HR2KahxSqw+uhq4n5nwuDmh5JGmg09qpoQSTTyzuDppXyECwL3E2HQmb1Yo6VtVzuaoih5uMvHOG2a3Adar3LSbKD1jks82aj1x3cYhHJb5s1Glv9sd3GIRXI7QfP9f6zJ3isafRp7FtbQfP1f6zJ3isWf5DuxEZ6XijigKgS/qTvJyAZfKvvugA7lekACcAlATg1WQJlB3JwZ2BPjbYjRSljS42BA3i610z2hDeFlK1jQ3yhrwsdyextjdSCO53LclTtDzdjYi6BH1KwI+pPEXUteLPkq831JMmu5XDFfgk5k2vlV8TyUzGLabkhaTvPYrjobbxYprotLqeC+Sm5ltyTL1K1zaaIgXWWble1bm7700sIVpwvvUThwWemu1dwtu1SNcWODgdRuUhbqmkWAPsss2KbVTyVNQ+aZ2Z7zdxta5UJBCms3Kb9KiIWaGpE5IQopEIQRpdAISI3oPWeSvzYqPXHdxiEclfmxUeuO7jEKK5LaD5/r/WZO8VjT/IK2Novn+v9Zk7xWNN8g9iqKKUBJ2p4CIAE8NIQGqRjC7cCbLUiBrbi9k9rOop7GHLpu6FM2PdousjNqNjd9wb20spmtLrZjeye2LXqViOAnctzP3c7UAiGbyb5eF1ZgYWX8gOuLeUL2U8dKSrkVLu0XaYc7tQZT9Smho872h3kgnUngtJlJbgp2UnUungxdsl1FZ7gCCAdCBvVymlbDhs9H4HFI+YgtkIu5vYr4pLjck8E10V9NPNgGkPQozSnoJXQmk6rqF1GL7rJ4LNsB1Md1lA6Eg7l0EtMXG5aAeKqyUh6FzuGptiujFtf/6o3R2cbiw6FrGJrQ8PiDy4WBP4p6VSfGQdVzuHSbUHRpjYnSPbGxt3ONgBxKtyMNrqBwINxpZc9YdJUE8L4JXxStLXsNnA8Cq5CsPFySSe1RuheIudI8km1+tcbG5UO7VI5xe4ucSXE3JJ3lKQmkLKhHBG5IVFCL2uBrdK4AOIa644GyQIPWeSvzZqPXHdxiEnJX5s1Hrju4xCiuR2h+f6/wBZk7xWPP8AJK2Nofn+v9Zk7xWPOfwZRFOyeAkDvJy5RvvfipGNutyIUN4KdjbN0vmPEFOigLhuVyKikO5pXbObWLVdjNysxxEnS6txYbLf5BV2HDJOLV1mXPVVGUdni7gbgG41VuGluNyuxYe4EeSrrKMjguucvPq1RiptFcjprcFajprcFZjp9dy7SOVqoyn6lO2nVxkHUpmwdS2z2oin6kvg3UtJtP1J/g3UnZ2yDTdSjdTdS2jTdSifT6bk+ydsN9KOhVZaXqW/JT9SrSU/UpYvbnZaXjZUJ6W2666WWnHEKjPT77DRYuXTOnNSwFpOipPZvXQ1FNpuWXPAQdy56y750ypGKBwJ46K9LHa6rPZYry6jvKqOCYVYe3qUJG9cbG4jKLpxFtCNU1ZaF0nX0IQoPWeSsk7MVF/zx3cYhHJX5sVHrru4xCiuQ2g84MQ9Zk7xWNUaxkLa2hP+8GIesyd4rFqf5soiqwXdqVfp2xgi+qz236FPG8sNwUsvw1nWZ7x1eGNpHWzNF+tdHR09K7g2y86gqpYzcOWrS4vIw7yOC53fJn7+73Y5+KyTrp6RFh1O5t2hpCmFBCB8lq42l2kfGB5RJtuGllr021OYDNbo1Cs+r6/KGs4v42N4UcIO4JwpYOpUYscpXgCQAE9e9WY6ukfqJCLdIXrx9TwX308HLjmntmVYbSQ9AUjaSHoTY5Yz8l7SrLCOK9M1m/jrt4Nb3PyyYKSJStpWcFI0tKlGVPKxjzl+ELaUcFIKUdClACe1t086dS/CsaXRQPpTwC0iy3FRuuUm6XE+WQ+kPQqstKRwW45vUFE9oO9q3OSp44/bnJaY9CpTUx6F1L4ozoQq8lHE4HhfpV9T9tzhl9q4+opt+iy6il3+Su5kwxj75bErPqMFBB8nVS7zXWcG57OAqKcgm6zpGaruqvAXOBI3nqWHW4HUMFmsBAN7garlqdukxqe8cy9vWoHDU2WrPh80d8zCFQkhI4Lz6zW4qu1BJPFMKlcyxTHG4A006lzsaM4ISpN6yr1nkq82Kj113cYhHJX5sVHrju4xCiuR2hH+8Fef/Uyd4rFqB+DIW3tB5wV9/wA5k7xWJVH8GURUvqngjNpu61FdPbpvViLEbrX6elWGPINlVjIc4AnLrvUzdAN/vW5WKvRScFdheFkxv11NgrUUltLrpmZvu53tvQHNbyzboJWlTtsNHjXqWBT1JFtVp09TcBdP7bi37xyu9z2rZibNcWnNvarsT6i+kttOlZcM/kg3V2KfrXO/0zgvt9mf7nlny0I6irb/APFOnUrbK6qAzEix6WrOjm61ajnPSsf+N6/Hdn/Kf3Gr7yNBlfLexY13YVOzERudGR7VQZONN30KbnWHe0H2KX6L6nP48v8AuHq5+crf3Ri4hw9iHV0I3ucO1qqF8ThqwFQPZBa2W3tWfR+un8s09Tj+Y0HV0A3yAdqaaqI7pG/Sst7I7WDnW7VWkiaDpI72m61/9s/jL/yvfDffttOlYfxm/SonEHc4fSsKSM28mdzT2Kq8VDT/AMSbLXq/V59+P/tvOPp7/KuiLH3uHfQUDODvAXLSTVjdW1I9qqvrsQaD+FaT03WNcv1F9+J6+LP08/m7NwYdHBpPSqU8EBBJI9i5CXFsSaLGRnsKpSY5iIJa6Zo9q5zfN3+Fe/PJwT+To6uiidfQFc3iNJSlxaQ0a7wqdRi9Y64dMD2ErMmqpX6ufqvT6vJZ1cpd8E9qWqo4wTkcCAs2VgYbXVhz55TZt3WF7NF1UkJJve64/wDt71x5d8evxhmiAlAPaiwCy4PWeS4W2aqB0Vju4xCbyV+bNR647uMQiuR2hP8AvBX+syd4rFq7tYRcX6itraHzgr/WZO8ViVVuaPTdEU7a2CUGyanAn2IJGvsSXDepQ/M3MSNDaygcRfRKy53C61GatMk13KxG9pdroFSLm5zkBt1qRsi3KxY0IprHTctCCoGQHN5V91liskFuvpurEc1l6Mbc9ZdJBVaC6vxVPWuXhqCLaq/DVa77r0524aw6SOp0VplT1rno6u/FWmVeg1XWOVzW62pspRU9aw2VYOl1K2qF9619mfFs+E9aa6oHSsrwodKQ1Q6VPsdNJ1R1qB9R1qi+qHSoH1em9DxXX1HWqs1RYb96py1Vt5VOWs36rF03MrctUdddVnT1h1sVWmqSb6qlJKSL8Fy1t2zlLPUuN9VSfMb70j36aqu5+q4a393fOTnynVQukaWOFjmvob6ILgoib8QFy1p0kKJHxnMxxabWuDZRE3TnHTemFcrWjiSwWBBB4qPVSNsYnEmxBFk1pGbUX6ulZV6vyV+bFR647uMQjkr82an11/cYhRXIbRecNf0eESd4rDqv5s9q29ovOHEPWJO8Vi1ABZvtrxRFK6sQExObK5gewOF7jTsURGlgO1N3BBJK8Okc5rQATuHBNDiE290IiRrt/Wntcom7jrZKCtdnSyx6ma/VU2uUrXgbitysWLzX2tqp2TnpVHnWZBoc99994Stl03rtnbFy1W1ThbVWIqouIbcC+66xWy2OhUjZyDe9l1nIxcNxlaQd6mbWg8SFgCfX5WqkZVFvHVdJyM+DoGVjM/4QuyjflTfDGlp8ojoWH4UenVJ4T0lPUT02y6sABHFVn1mu9Zzp7nV2ijdMTxWLyLMLr6onS6rSTk6quZT0qMyXN1zu25hNI9wNnAjqUDn795Ca+Rz/AC3OJJ03qIyEAgEgHfqud1XSQriXAngOlQk3Pakc8lMcbnoWLW5CuKjJsgu9qQm6xaov5J0N00pwBcbJzo3BwFiNFlSN8mJx43t2Jike47mk2tZR/ioPWOSvzZqPXXdxiEvJX5s1Hrju4xCiuO2i84cQ9Yk7xWLUGzFtbRNI2gryeNRIR/mKxKo2j9qIqpBpxSDfcI1sgXdvSA9SCkugclubWukugHheyBwKdmtxUZ0OhSjVVEoeU4SEFQpQ5alOlgSJ/PX3CwVeNkkpIjjc8gZiGi9h0pA62i15J0tCSycJbKoHpecV808VvntLJRNZtre1U+ct1o5zrTzPFbMnQU3netVhJxukza71PJfFY53TemGRRZkhdbrU8jo8yaWTC7pTC5INXAF1td6na9HZrbkwm5Q7RxAdcA7xxTVntTkmh3ko9qA0u3INLAm0rsThbV35ouGbsXV7bwYCKOF2HuYyRw1ym9wuEDizRtwelOlkkIDXl2g4rXlOuumLm99o8riCQLhu82SHfoQgXHtSb1ht6zyV+bFR647uMQjkrv4sVF/zx3cYhFcdtD5w4h6zJ3isOrd5Nutbu0PnBiHrMneKwKs7giK+9IkS8EAhIhAqXSyRPaYslnA36Qga0lrg4bwdLhOe8ue5x3uNymIQOB0QmpQCQSAbDeqJI5pInExvcwkWJabXHQkBF9TZRoTsSNIJ1KTNdNQgdeyLpqDogcCOKARbrTUAjigcXJMxTUXKBSUiEiKVCRCiBLqNQkS3QA1d03UsgLngEWsLXJ6ExmhuCARuSOJf5RdrdFNJ1RxQLjcl0ug9Z5K/Nio9cd3GIRyWC2zNR647uMQoON2i84MQ9Zk7xWBVkZgLrf2i84MQ9Zk7xXP1XygqiBIncbosOHFAl7JBuunBovvSlml0DEuqEiBUJEqAS3t2JEFAISJUAhCECjd0Iskul4IEPYg24ISoEQhFkCJUIQCS9ilSIBHFKLW1QT0IAXJHG6Q77cUJS4udmNr9SBLlCUHQo3oPWOSvzYqPXHdxiEvJX5sVF/zx3cYhFcdtF8/4h6zJ3iufqjqAt/aHzhxD1mTvFYFWdyIrgpCUXRfRAX060uY2smpQgVHFIhAqEiECoIsgIugEIRdAIQhAIQhAIQjhZAt9EhNzdFkIEQhLxQG/ckI11ShITqgRKkS8dL2QHtRZCRA62vBAHWkQg9a5LABszUW/PHdxiEnJX5sVGt/9sd3GIRXN47g2Ky47XSx4bVPY+d7mubC4gguNiDZYVVgOMEj+Sqw/oHe5a+0GI1se0FeyOrnY1tRIAGyuAHlFYlTjOKNLbYlVjsnd70RF4v4z6KrfqHe5L9wMZ9E1v2d3uTPu5i/pSs+0P96DjeLH8p1n17vegeNn8ZP5Jrfs7vcl8XcbO7CK37O73KL7sYmb3xKr+vd70n3VxJ2hxCqP6Z3vQTjZvHfQ9d9nd7k4bMY+fyLX/Z3+5UziFedDWVH1p96Q1lWTrUzf5ygvjZXaE7sEr/s7/cnDZLaI/kOv9tO/3LMM9Q7UzSHtcU0ySne93tJQa3ijtH6ErvqHe5HijtF6FrPqSscvcfxii5IvcoNjxR2h9EVQ7WWR4o7Qeipx2hY28IQbPilj3oyUdtvegbJY6fye7/O33rIB61ICtSdjU8Usc/MCO2RnvS+KOOfmQHbMz3rNBuU9osNV0zxdi/4oY4f6G36+P4keKGOfmbPtEfxKmZCNAgE337109CfsXfE7HL6UjPtEfxI8Tce/NI/tMXxKs15331UrZjvuuufpM3+TNqXxLx86Cjj+0xfEneJO0H5lH9pi+JEczhrdWG1TiflL05/p/HffbF5LPhANh9oTqaKP7VF8STxI2g40cQ/xcPxq+2tdkI/Wq0lWT+Mumv6Zxyfn/wBMzkt+EHiVjw/osP2yH40niXjo309P9tg+NI+YnioXSki3HpXm19Fifybmu0/ibjfGGlHbXQfGkOx2M/2dJ9vg+NU3EkqIlefX0+Z8ukaPihjFvkUQ/wC4U/xo8T8W4+A/+Qg+NZZ7Umtj1LleOQeu8neHVGGYBPBU81ndVOeOamZKLZWje0kcNyFX5LvNqo1v/tju4xC433VxO0fnHiHrEneKpYdQU+IVr46l7mRxwSSkteG3yi4FyDb6Fe2ht4x4jf8AOJO8Vh1DnM8pji24sbG1weCI1odkZamxjrYG3Y12V2bQuLMjb2sb843XcNVI7YqoNPLUwYhRzwwg53xvvuAJHaAb+wrn/C6oxtj8IlyMFmtzmwFwbfSB9Cc+sqn3c+qle5xOa7yb6W/hog3xsTMWvf8AdCDKx5YfJdfMA8vtprYRu7dERbLwVLqqGKrLJIpIWRue05XZ43PN9NPk7zuWA6urHlrnVUxLbEEyG4tu48Ln6UCrqWue4VEt5Pl+WfK7elBpSYBJT4qKGR/OOMD5bxjoa4t9hsD2OWodiXwNa6evbHmvlaYrnTKDextveBvK52fEKqpqJJ5JnZ5QA7L5IsNA2w4CwsOpRSVU8hu+aR3a8lUbc+zMlM2QGqa6eOB0xiY0G4ADtDfdYnfY+SdCiqwSEYMZoYZudZFFKJr3ZNmBLmgW/FseP4jrrDNROW5DNIW2ItmNrHem87JlDecdlbewvoEHSR7NMqo6eKClqSHU7JzVMaZOeLrXYxugOUmx1v5DirHiaymc3wio5wOkjjb5Ja1+ZzfKYb+UACQTwuFybZZGtDRI4AbgDuTpameYtMkrnZWhoudwAsB9ACDoqrZCOliDn1zi57QY8sPkuJa5wIcTq3yTqPoXMJS5xGribdaRQAUrGkpgFtSpBJ0LeevkSCwGpQXA7lHfXfdLcXXWbD7ke1KHJl9Et10mhKHEJwdwUV0ocu2dpYsNkIC7HBBR1OANpJ5GtMrJHEOY2wAey7828Frcxt1FcRmCA4retXXyz09EiwiCFtTAzCZzK+L/AIMzXe5olbleDa9iCfovuUbNmcDe6BueomikqebFTHcs/nC3KXbgcuvT7CuB5w9J+lNc49KW6/yOo6d7MMfUYFUGgbS0c7nc890hc11pCCCT0C1+oqljUGOufz2KQPa2JoynK1rQ0mwy20IvussPMTxSZr71z8rGunf1jMMbTySsEQqZKA0bmG1muZDnL/aMjb9N1nYhg+E4XFJNPTZ3xwj8Fzpa1zucy5t5JBabjdffoCuQJTHFcNfb5V2eKUeF0z6yWWiYYYJZnQ0zZS1pGeENIO+xa4neuWxqnhosaraSmfnghneyM3vdocQNexUyUwnVcbR6xyWebNR647uMQjkr82aj1x3cYhc6rGxjZDHavG6ypgoc0Usz3NdzzBcFxI3uWRU7BbTSWyYZf9PH8SEIIRyfbUj8l/vEXxI+99tTb5r/AHiL4kIQKOT7ajT+S/3iL4kfe/2oO/C/3iL4kIQH3vtqPRY+vi+JJ977an0X+8RfEhCA+99tT6M/eIviR977an0Z+8RfEhCA+99tT6L/AHiL4kfe+2p9F/vEXxIQgPvfbU+i/wB4i+JH3vtqfRf7xF8SEID7321Pov8AeIviSjk/2pB+a/28XxIQnYUbAbU+jP28XxJ3iBtP6M/bx/EhCvdC+IO0/oz9vH8SXxC2m3/c32c/H8SEK+dC+IW03oz9vH8SBsFtN6N/bx/EhC16ugeIW01/m39vH8SPEPaf0Z+3j+JCFfW0hfETab0Z+3j+JJ4h7Tejf28fxIQr62joeIW03oz9vH8STxC2m9Gft4/iQhZ9XSkOwO0/DDP28fxJDsDtQR82ft4/iQhZu7Qz73+1Hoz9vF8ST7321N/mz94i+JCFnseh7A4PX4JgU1NiNPzErqlzw3O1125Wi9wTxBQhCg/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4789" y="3573464"/>
            <a:ext cx="2287587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0" name="Textfeld 8"/>
          <p:cNvSpPr txBox="1">
            <a:spLocks noChangeArrowheads="1"/>
          </p:cNvSpPr>
          <p:nvPr/>
        </p:nvSpPr>
        <p:spPr bwMode="auto">
          <a:xfrm>
            <a:off x="2640014" y="2773364"/>
            <a:ext cx="80279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600">
                <a:solidFill>
                  <a:schemeClr val="bg1"/>
                </a:solidFill>
                <a:latin typeface="Calibri" pitchFamily="34" charset="0"/>
              </a:rPr>
              <a:t>Buchempfehlungen für diese Vorlesung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Variablenbenennung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Korrekt in Java?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ínt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= 5;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23;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_ = 3.0;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Consolas" pitchFamily="49" charset="0"/>
                <a:cs typeface="Consolas" pitchFamily="49" charset="0"/>
              </a:rPr>
              <a:t>String 1wort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Eins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öai5u4w = 42;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$__öai5u4w;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dasisteinganzlangervariablenname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Namen dürfen nicht mit einer Zahl beginnen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Namen dürfen keine Schlüsselwörter sein</a:t>
            </a:r>
            <a:endParaRPr lang="en-US" dirty="0">
              <a:latin typeface="+mj-lt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camelCase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981201" y="1600201"/>
            <a:ext cx="8291513" cy="5127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latin typeface="+mj-lt"/>
                <a:cs typeface="Consolas" pitchFamily="49" charset="0"/>
              </a:rPr>
              <a:t>Deutsch: </a:t>
            </a:r>
            <a:r>
              <a:rPr lang="de-DE" dirty="0" err="1">
                <a:latin typeface="+mj-lt"/>
                <a:cs typeface="Consolas" pitchFamily="49" charset="0"/>
              </a:rPr>
              <a:t>Binnenmajunkel</a:t>
            </a:r>
            <a:endParaRPr lang="de-DE" dirty="0">
              <a:latin typeface="+mj-lt"/>
              <a:cs typeface="Consolas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de-DE" dirty="0">
                <a:latin typeface="+mj-lt"/>
                <a:cs typeface="Consolas" pitchFamily="49" charset="0"/>
              </a:rPr>
              <a:t>Für Variablen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>
                <a:latin typeface="+mj-lt"/>
                <a:cs typeface="Consolas" pitchFamily="49" charset="0"/>
              </a:rPr>
              <a:t>Beginnt mit Kleinbuchstaben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>
                <a:latin typeface="+mj-lt"/>
                <a:cs typeface="Consolas" pitchFamily="49" charset="0"/>
              </a:rPr>
              <a:t>Jedes eigene Wort wird mit Großbuchstaben begonnen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err="1">
                <a:latin typeface="+mj-lt"/>
                <a:cs typeface="Consolas" pitchFamily="49" charset="0"/>
              </a:rPr>
              <a:t>Bsp</a:t>
            </a:r>
            <a:r>
              <a:rPr lang="de-DE" dirty="0">
                <a:latin typeface="+mj-lt"/>
                <a:cs typeface="Consolas" pitchFamily="49" charset="0"/>
              </a:rPr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dasIstEinGanzLangerVariablenname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camelCase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Methoden: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cs typeface="Consolas" pitchFamily="49" charset="0"/>
              </a:rPr>
              <a:t>Beginnt mit Kleinbuchstaben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cs typeface="Consolas" pitchFamily="49" charset="0"/>
              </a:rPr>
              <a:t>Jedes eigene Wort wird mit Großbuchstaben begonnen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>
                <a:cs typeface="Consolas" pitchFamily="49" charset="0"/>
              </a:rPr>
              <a:t>Bsp</a:t>
            </a:r>
            <a:r>
              <a:rPr lang="de-DE" dirty="0">
                <a:cs typeface="Consolas" pitchFamily="49" charset="0"/>
              </a:rPr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getPages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+mj-lt"/>
                <a:cs typeface="Consolas" pitchFamily="49" charset="0"/>
              </a:rPr>
              <a:t>Ausnahme: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Klassen: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+mj-lt"/>
                <a:cs typeface="Consolas" pitchFamily="49" charset="0"/>
              </a:rPr>
              <a:t>Beginnt mit Großbuchstaben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cs typeface="Consolas" pitchFamily="49" charset="0"/>
              </a:rPr>
              <a:t>Jedes eigene Wort wird mit Großbuchstaben begonnen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>
                <a:latin typeface="+mj-lt"/>
                <a:cs typeface="Consolas" pitchFamily="49" charset="0"/>
              </a:rPr>
              <a:t>Bsp</a:t>
            </a:r>
            <a:r>
              <a:rPr lang="de-DE" dirty="0">
                <a:latin typeface="+mj-lt"/>
                <a:cs typeface="Consolas" pitchFamily="49" charset="0"/>
              </a:rPr>
              <a:t>: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Book,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MusikSammlung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791744" y="3894914"/>
            <a:ext cx="1658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latin typeface="+mj-lt"/>
                <a:cs typeface="Consolas" pitchFamily="49" charset="0"/>
              </a:rPr>
              <a:t>Konstruktor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UPPER_CASE Notation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cs typeface="Consolas" pitchFamily="49" charset="0"/>
              </a:rPr>
              <a:t>Nur Großbuchstaben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cs typeface="Consolas" pitchFamily="49" charset="0"/>
              </a:rPr>
              <a:t>Bsp</a:t>
            </a:r>
            <a:r>
              <a:rPr lang="de-DE" dirty="0">
                <a:cs typeface="Consolas" pitchFamily="49" charset="0"/>
              </a:rPr>
              <a:t>: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String GANZLANGERVARIABLENNAME;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cs typeface="Consolas" pitchFamily="49" charset="0"/>
              </a:rPr>
              <a:t>Einzelne Wörter durch Unterstrich getrennt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cs typeface="Consolas" pitchFamily="49" charset="0"/>
              </a:rPr>
              <a:t>Bsp</a:t>
            </a:r>
            <a:r>
              <a:rPr lang="de-DE" dirty="0">
                <a:cs typeface="Consolas" pitchFamily="49" charset="0"/>
              </a:rPr>
              <a:t>: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String GANZ_LANGER_VARIABLENNAME;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Für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Konstanten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lower_case Notation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Worte</a:t>
            </a:r>
            <a:r>
              <a:rPr lang="en-US" dirty="0"/>
              <a:t> </a:t>
            </a:r>
            <a:r>
              <a:rPr lang="en-US" dirty="0" err="1"/>
              <a:t>getrennt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Unterstrich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Oft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Üblich für Packages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 smtClean="0"/>
              <a:t>de.tu-chemnitz.informatik.vorlesung_softwaretechnik</a:t>
            </a:r>
            <a:r>
              <a:rPr lang="de-DE" dirty="0" smtClean="0"/>
              <a:t>;</a:t>
            </a:r>
            <a:endParaRPr lang="de-DE" dirty="0"/>
          </a:p>
          <a:p>
            <a:pPr marL="985838" indent="-985838" fontAlgn="auto">
              <a:spcAft>
                <a:spcPts val="0"/>
              </a:spcAft>
              <a:buNone/>
              <a:defRPr/>
            </a:pPr>
            <a:r>
              <a:rPr lang="de-DE" dirty="0"/>
              <a:t>	 </a:t>
            </a:r>
            <a:r>
              <a:rPr lang="de-DE" dirty="0" err="1" smtClean="0"/>
              <a:t>de.tuchemnitz.informatik.vorlesungsoftwaretechnik</a:t>
            </a:r>
            <a:r>
              <a:rPr lang="de-DE" dirty="0"/>
              <a:t>;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Ungarische </a:t>
            </a:r>
            <a:r>
              <a:rPr lang="de-DE" dirty="0" smtClean="0"/>
              <a:t>Notation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„Original“</a:t>
            </a:r>
          </a:p>
          <a:p>
            <a:r>
              <a:rPr lang="de-DE" dirty="0"/>
              <a:t>Zusammengesetzt aus:</a:t>
            </a:r>
          </a:p>
          <a:p>
            <a:pPr lvl="1"/>
            <a:r>
              <a:rPr lang="de-DE" dirty="0"/>
              <a:t>[Präfix][Datentyp][Bezeichner]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rg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62184"/>
              </p:ext>
            </p:extLst>
          </p:nvPr>
        </p:nvGraphicFramePr>
        <p:xfrm>
          <a:off x="2783632" y="3933924"/>
          <a:ext cx="7200799" cy="151216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8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Präfix</a:t>
                      </a:r>
                      <a:endParaRPr lang="en-US" sz="900" dirty="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  <a:endParaRPr lang="en-US" sz="900" dirty="0"/>
                    </a:p>
                  </a:txBody>
                  <a:tcPr marL="46659" marR="46659" marT="23330" marB="2333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9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 (</a:t>
                      </a:r>
                      <a:r>
                        <a:rPr lang="en-US" b="1" dirty="0">
                          <a:effectLst/>
                        </a:rPr>
                        <a:t>p</a:t>
                      </a:r>
                      <a:r>
                        <a:rPr lang="en-US" dirty="0">
                          <a:effectLst/>
                        </a:rPr>
                        <a:t>ointer)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Ein Zeiger zu einer Adresse.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rg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b="1" dirty="0">
                          <a:effectLst/>
                        </a:rPr>
                        <a:t>r</a:t>
                      </a:r>
                      <a:r>
                        <a:rPr lang="en-US" sz="1800" dirty="0">
                          <a:effectLst/>
                        </a:rPr>
                        <a:t>an</a:t>
                      </a:r>
                      <a:r>
                        <a:rPr lang="en-US" sz="1800" b="1" dirty="0">
                          <a:effectLst/>
                        </a:rPr>
                        <a:t>g</a:t>
                      </a:r>
                      <a:r>
                        <a:rPr lang="en-US" sz="1800" dirty="0">
                          <a:effectLst/>
                        </a:rPr>
                        <a:t>e)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 Ein Array, welches durch „normale“ Integer indiziert wird.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...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60337"/>
              </p:ext>
            </p:extLst>
          </p:nvPr>
        </p:nvGraphicFramePr>
        <p:xfrm>
          <a:off x="2783632" y="5445224"/>
          <a:ext cx="7200799" cy="151216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80">
                <a:tc gridSpan="2"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Datentypen</a:t>
                      </a:r>
                      <a:endParaRPr lang="en-US" sz="900" dirty="0"/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659" marR="46659" marT="23330" marB="2333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94">
                <a:tc>
                  <a:txBody>
                    <a:bodyPr/>
                    <a:lstStyle/>
                    <a:p>
                      <a:pPr marL="0" indent="0"/>
                      <a:r>
                        <a:rPr lang="en-US" dirty="0" err="1">
                          <a:effectLst/>
                        </a:rPr>
                        <a:t>ch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b="1" dirty="0">
                          <a:effectLst/>
                        </a:rPr>
                        <a:t>ch</a:t>
                      </a:r>
                      <a:r>
                        <a:rPr lang="en-US" b="0" dirty="0">
                          <a:effectLst/>
                        </a:rPr>
                        <a:t>ar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Analog zu </a:t>
                      </a:r>
                      <a:r>
                        <a:rPr lang="de-DE" dirty="0" err="1">
                          <a:effectLst/>
                        </a:rPr>
                        <a:t>char</a:t>
                      </a:r>
                      <a:r>
                        <a:rPr lang="de-DE" baseline="0" dirty="0">
                          <a:effectLst/>
                        </a:rPr>
                        <a:t> in Java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 f (</a:t>
                      </a:r>
                      <a:r>
                        <a:rPr lang="en-US" sz="1800" b="1" dirty="0">
                          <a:effectLst/>
                        </a:rPr>
                        <a:t>f</a:t>
                      </a:r>
                      <a:r>
                        <a:rPr lang="en-US" sz="1800" b="0" dirty="0">
                          <a:effectLst/>
                        </a:rPr>
                        <a:t>lag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Analog zu </a:t>
                      </a:r>
                      <a:r>
                        <a:rPr lang="de-DE" dirty="0" err="1">
                          <a:effectLst/>
                        </a:rPr>
                        <a:t>boolean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baseline="0" dirty="0">
                          <a:effectLst/>
                        </a:rPr>
                        <a:t>in Java</a:t>
                      </a:r>
                      <a:endParaRPr lang="de-DE" dirty="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...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Ungarische Notation: Systems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wirklich ungarisch, aber ähnlich</a:t>
            </a:r>
          </a:p>
          <a:p>
            <a:r>
              <a:rPr lang="de-DE" dirty="0"/>
              <a:t>Zusammengesetzt aus:</a:t>
            </a:r>
          </a:p>
          <a:p>
            <a:pPr lvl="1"/>
            <a:r>
              <a:rPr lang="de-DE" dirty="0"/>
              <a:t>([Sichtbarkeit_])[Präfix][Bezeichner]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m_nSize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86564"/>
              </p:ext>
            </p:extLst>
          </p:nvPr>
        </p:nvGraphicFramePr>
        <p:xfrm>
          <a:off x="2423593" y="3861916"/>
          <a:ext cx="7200799" cy="151216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8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Präfix</a:t>
                      </a:r>
                      <a:endParaRPr lang="en-US" sz="900" dirty="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  <a:endParaRPr lang="en-US" sz="900" dirty="0"/>
                    </a:p>
                  </a:txBody>
                  <a:tcPr marL="46659" marR="46659" marT="23330" marB="2333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9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 b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Boolean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...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48790"/>
              </p:ext>
            </p:extLst>
          </p:nvPr>
        </p:nvGraphicFramePr>
        <p:xfrm>
          <a:off x="2423593" y="5373216"/>
          <a:ext cx="7200799" cy="151216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80">
                <a:tc gridSpan="2"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Sichtbarkeit</a:t>
                      </a:r>
                      <a:endParaRPr lang="en-US" sz="900" dirty="0"/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659" marR="46659" marT="23330" marB="2333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94">
                <a:tc>
                  <a:txBody>
                    <a:bodyPr/>
                    <a:lstStyle/>
                    <a:p>
                      <a:pPr marL="0" indent="0"/>
                      <a:r>
                        <a:rPr lang="en-US" dirty="0">
                          <a:effectLst/>
                        </a:rPr>
                        <a:t>m_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Klassenvariable (Member)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 p_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Methodenparameter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...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2466" name="Textfeld 2"/>
          <p:cNvSpPr txBox="1">
            <a:spLocks noChangeArrowheads="1"/>
          </p:cNvSpPr>
          <p:nvPr/>
        </p:nvSpPr>
        <p:spPr bwMode="auto">
          <a:xfrm>
            <a:off x="1847851" y="1933576"/>
            <a:ext cx="28225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B3C937BC-D5B6-494E-8F20-65F084F95E89}" type="slidenum">
              <a:rPr lang="de-DE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1026" name="Picture 2" descr="http://www.fokussprachen.com/tl_files/img/methoden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879976" y="2852936"/>
            <a:ext cx="3638297" cy="230425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Woche (16.12.)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beginnen erst um 10!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36B05-D3A6-4E9C-8079-81C7A62CEAD5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17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9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Tour-de-France-Programmierung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if(a == b){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if(x==z){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do something();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if(c == 0){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while (flag)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flag = false;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for (j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- 1; j++)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[j]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 + 1]){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doAnything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if(b == x){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while (flag)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flag = false;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for (j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- 1; j++)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[j]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 + 1])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	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doAnything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en.hasMoreElements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type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(type)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en.nextElement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args.length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if(a == b){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if(x==z){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if(c == 0){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	     while (flag)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flag = false;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for (j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- 1; j++)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   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[j]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 + 1])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  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doAnything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5375276" y="2852936"/>
            <a:ext cx="4824413" cy="383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600" dirty="0">
                <a:latin typeface="Calibri" pitchFamily="34" charset="0"/>
              </a:rPr>
              <a:t>Man kann alles in eine main-Methode schreiben…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600" dirty="0">
                <a:latin typeface="Calibri" pitchFamily="34" charset="0"/>
              </a:rPr>
              <a:t>Sollte man aber nicht machen</a:t>
            </a:r>
            <a:endParaRPr lang="en-US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631504" y="1628800"/>
            <a:ext cx="10513168" cy="5098876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Faustregel: höchstens sieben Zeilen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Eine Funktionalität pro Methode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919537" y="2430184"/>
            <a:ext cx="7132637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Ein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consoleReader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Scanner(System.</a:t>
            </a:r>
            <a:r>
              <a:rPr lang="en-US" sz="1200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p = 0; p &lt; 5; p++)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[p]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consoleReader.nextInt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index;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a-DK" sz="12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dirty="0">
                <a:solidFill>
                  <a:srgbClr val="3F7F5F"/>
                </a:solidFill>
                <a:latin typeface="Consolas"/>
              </a:rPr>
              <a:t>// set flag to 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temp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holding variable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hasSwapped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flag to false awaiting a possible swap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index = 0; index &lt;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- 1; index ++)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[index] &lt;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[index + 1]) {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change to &gt; for ascending sort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temp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[index];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swap elements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[index]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[index + 1];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[index + 1] = temp;</a:t>
            </a:r>
          </a:p>
          <a:p>
            <a:pPr marL="9747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dirty="0">
                <a:solidFill>
                  <a:srgbClr val="000000"/>
                </a:solidFill>
                <a:latin typeface="Consolas"/>
              </a:rPr>
              <a:t>hasSwapped</a:t>
            </a:r>
            <a:r>
              <a:rPr lang="da-DK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shows that a swap occurred</a:t>
            </a:r>
          </a:p>
          <a:p>
            <a:pPr marL="5175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sum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t = 0; t &lt; 5; t++)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sum +=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userValues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[t];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"Erg:"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sum/5.0);</a:t>
            </a:r>
          </a:p>
        </p:txBody>
      </p:sp>
      <p:pic>
        <p:nvPicPr>
          <p:cNvPr id="5" name="Picture 2" descr="http://www.nwb-campus-blog.de/wp-content/uploads/2014/04/und-taeglich-gruesst-das-murmeltier-ca529771-9f6b-4d26-afa4-73bb836f0d66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8184232" y="4804411"/>
            <a:ext cx="1440160" cy="1080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5541" name="Rechteck 6"/>
          <p:cNvSpPr>
            <a:spLocks noChangeArrowheads="1"/>
          </p:cNvSpPr>
          <p:nvPr/>
        </p:nvSpPr>
        <p:spPr bwMode="auto">
          <a:xfrm>
            <a:off x="8253413" y="4435475"/>
            <a:ext cx="1363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3-5 Minuten</a:t>
            </a:r>
          </a:p>
        </p:txBody>
      </p:sp>
      <p:sp>
        <p:nvSpPr>
          <p:cNvPr id="8" name="Rechteck 5"/>
          <p:cNvSpPr>
            <a:spLocks noChangeArrowheads="1"/>
          </p:cNvSpPr>
          <p:nvPr/>
        </p:nvSpPr>
        <p:spPr bwMode="auto">
          <a:xfrm>
            <a:off x="5879976" y="2691060"/>
            <a:ext cx="511588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lvl="1"/>
            <a:r>
              <a:rPr lang="en-US" sz="1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[] =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[ARRAY_LENGTH];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askUserForInput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sortWithBubbleSort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calculateMeanValue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printResultToConsole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5541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hteck 5"/>
          <p:cNvSpPr>
            <a:spLocks noChangeArrowheads="1"/>
          </p:cNvSpPr>
          <p:nvPr/>
        </p:nvSpPr>
        <p:spPr bwMode="auto">
          <a:xfrm>
            <a:off x="7392281" y="1480695"/>
            <a:ext cx="76327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lvl="1"/>
            <a:r>
              <a:rPr lang="en-US" sz="1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[] =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[ARRAY_LENGTH];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askUserForInput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sortWithBubbleSort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calculateMeanValue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arrayOfIntegerValues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printResultToConsole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</a:rPr>
              <a:t>meanValue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67586" name="Rechteck 7"/>
          <p:cNvSpPr>
            <a:spLocks noChangeArrowheads="1"/>
          </p:cNvSpPr>
          <p:nvPr/>
        </p:nvSpPr>
        <p:spPr bwMode="auto">
          <a:xfrm>
            <a:off x="2208213" y="1247775"/>
            <a:ext cx="8280400" cy="54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printResultToConsole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result)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9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itchFamily="49" charset="0"/>
              </a:rPr>
              <a:t>"The mean Value is:"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+result);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en-US" sz="900" dirty="0">
              <a:latin typeface="Consolas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calculateMeanValue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allValues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sum =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calculateSumOfValues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allValues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sum/(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allValues.</a:t>
            </a:r>
            <a:r>
              <a:rPr lang="en-US" sz="900" b="1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en-US" sz="900" dirty="0">
              <a:latin typeface="Consolas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calculateSumOfValues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valuesToSum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sum=0;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valuesToSum.</a:t>
            </a:r>
            <a:r>
              <a:rPr lang="en-US" sz="900" b="1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sum +=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valuesToSum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sum;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en-US" sz="900" dirty="0">
              <a:latin typeface="Consolas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sortWithBubbleSort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hasSwapped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temporary;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(!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hasSwapped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hasSwapped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arrayToSortOn.</a:t>
            </a:r>
            <a:r>
              <a:rPr lang="en-US" sz="900" b="1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- 1;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++)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] &lt;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+ 1])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    temporary =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];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+ 1];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arrayToSortOn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positionOnArray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+ 1] = temporary;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hasSwapped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900" b="1" dirty="0">
                <a:solidFill>
                  <a:srgbClr val="3F7F5F"/>
                </a:solidFill>
                <a:latin typeface="Consolas" pitchFamily="49" charset="0"/>
              </a:rPr>
              <a:t>// shows a swap occurred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900" dirty="0">
              <a:latin typeface="Consolas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askUserForInput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valueStorage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9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itchFamily="49" charset="0"/>
              </a:rPr>
              <a:t>"Please enter some Values:"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Scanner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consoleReader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Scanner(System.</a:t>
            </a:r>
            <a:r>
              <a:rPr lang="en-US" sz="900" b="1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9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inputNr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inputNr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valueStorage.</a:t>
            </a:r>
            <a:r>
              <a:rPr lang="en-US" sz="900" b="1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900" b="1" dirty="0" err="1">
                <a:solidFill>
                  <a:srgbClr val="000000"/>
                </a:solidFill>
                <a:latin typeface="Consolas" pitchFamily="49" charset="0"/>
              </a:rPr>
              <a:t>inputNr</a:t>
            </a:r>
            <a:r>
              <a:rPr lang="en-US" sz="900" b="1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valueStorage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inputNr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 pitchFamily="49" charset="0"/>
              </a:rPr>
              <a:t>consoleReader.nextInt</a:t>
            </a:r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682" name="Textfeld 2"/>
          <p:cNvSpPr txBox="1">
            <a:spLocks noChangeArrowheads="1"/>
          </p:cNvSpPr>
          <p:nvPr/>
        </p:nvSpPr>
        <p:spPr bwMode="auto">
          <a:xfrm>
            <a:off x="1847850" y="1933576"/>
            <a:ext cx="3435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CA05B913-056E-4C07-B501-EB1F6DB364D2}" type="slidenum">
              <a:rPr lang="de-DE"/>
              <a:pPr>
                <a:defRPr/>
              </a:pPr>
              <a:t>33</a:t>
            </a:fld>
            <a:endParaRPr lang="de-DE" dirty="0"/>
          </a:p>
        </p:txBody>
      </p:sp>
      <p:pic>
        <p:nvPicPr>
          <p:cNvPr id="4098" name="Picture 2" descr="neu: Kommentar-Abo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591945" y="3013130"/>
            <a:ext cx="4791075" cy="30099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Guter Code und Kommentare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Guter Code:</a:t>
            </a:r>
          </a:p>
          <a:p>
            <a:pPr lvl="1"/>
            <a:r>
              <a:rPr lang="de-DE" dirty="0"/>
              <a:t>Beschreibende Variablennamen</a:t>
            </a:r>
          </a:p>
          <a:p>
            <a:pPr lvl="1"/>
            <a:r>
              <a:rPr lang="de-DE" dirty="0"/>
              <a:t>Beschreibende Funktionsnamen</a:t>
            </a:r>
          </a:p>
          <a:p>
            <a:pPr lvl="1"/>
            <a:r>
              <a:rPr lang="de-DE" dirty="0"/>
              <a:t>Einheitliche Notation</a:t>
            </a:r>
          </a:p>
          <a:p>
            <a:pPr lvl="1"/>
            <a:r>
              <a:rPr lang="de-DE" dirty="0"/>
              <a:t>Einzelschritte in eigene Funktionen ausgelagert</a:t>
            </a:r>
          </a:p>
          <a:p>
            <a:pPr lvl="1"/>
            <a:endParaRPr lang="de-DE" dirty="0"/>
          </a:p>
          <a:p>
            <a:r>
              <a:rPr lang="de-DE" dirty="0"/>
              <a:t>„Guter Code darf keine Kommentare brauchen.“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	Nicht „darf keine“ sondern „sollte wenige“!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Java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540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findet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/ </a:t>
            </a:r>
            <a:r>
              <a:rPr lang="en-US" dirty="0" err="1"/>
              <a:t>Methode</a:t>
            </a:r>
            <a:r>
              <a:rPr lang="en-US" dirty="0"/>
              <a:t> / </a:t>
            </a:r>
            <a:r>
              <a:rPr lang="en-US" dirty="0" err="1"/>
              <a:t>Attribut</a:t>
            </a:r>
            <a:r>
              <a:rPr lang="en-US" dirty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Suche</a:t>
            </a:r>
            <a:r>
              <a:rPr lang="en-US" dirty="0"/>
              <a:t> in der Java API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Woher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Beschreibung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Kommentaren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err="1"/>
              <a:t>generiert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020913"/>
            <a:ext cx="5473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Methoden-Kommentare</a:t>
            </a:r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Beschreibung, was die Methode macht</a:t>
            </a:r>
          </a:p>
          <a:p>
            <a:pPr marL="0" indent="0">
              <a:buNone/>
            </a:pPr>
            <a:r>
              <a:rPr lang="de-DE" dirty="0"/>
              <a:t>Beschreibung von Parametern und Rückgabewerten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77826" name="Rechteck 4"/>
          <p:cNvSpPr>
            <a:spLocks noChangeArrowheads="1"/>
          </p:cNvSpPr>
          <p:nvPr/>
        </p:nvSpPr>
        <p:spPr bwMode="auto">
          <a:xfrm>
            <a:off x="2049463" y="3343052"/>
            <a:ext cx="80645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Computes and returns the sum of an array of integers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 pitchFamily="49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Consolas" pitchFamily="49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Consolas" pitchFamily="49" charset="0"/>
              </a:rPr>
              <a:t>valuesToSum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the array to be summed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 pitchFamily="49" charset="0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the sum of the values in the array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*/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 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calculateSumOfValues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valuesToSum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sum=0;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valuesToSum.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  sum +=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valuesToSum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arrayCounter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sum;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Klassen-Kommentare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Versionen</a:t>
            </a:r>
          </a:p>
          <a:p>
            <a:r>
              <a:rPr lang="de-DE" dirty="0"/>
              <a:t>Autoren</a:t>
            </a:r>
          </a:p>
          <a:p>
            <a:r>
              <a:rPr lang="de-DE" dirty="0"/>
              <a:t>Beschreibung, was die Klasse macht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79875" name="Rechteck 3"/>
          <p:cNvSpPr>
            <a:spLocks noChangeArrowheads="1"/>
          </p:cNvSpPr>
          <p:nvPr/>
        </p:nvSpPr>
        <p:spPr bwMode="auto">
          <a:xfrm>
            <a:off x="2025650" y="3918868"/>
            <a:ext cx="6985000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 pitchFamily="49" charset="0"/>
              </a:rPr>
              <a:t>@version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4.2  </a:t>
            </a:r>
            <a:r>
              <a:rPr lang="en-US" sz="1400" b="1" dirty="0" err="1">
                <a:solidFill>
                  <a:srgbClr val="3F5FBF"/>
                </a:solidFill>
                <a:latin typeface="Consolas" pitchFamily="49" charset="0"/>
              </a:rPr>
              <a:t>März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2013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 pitchFamily="49" charset="0"/>
              </a:rPr>
              <a:t>@author</a:t>
            </a:r>
            <a:r>
              <a:rPr lang="en-US" sz="1400" b="1" dirty="0">
                <a:solidFill>
                  <a:srgbClr val="3F5FBF"/>
                </a:solidFill>
                <a:latin typeface="Consolas" pitchFamily="49" charset="0"/>
              </a:rPr>
              <a:t> You and me.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 This class describes books of a library</a:t>
            </a:r>
          </a:p>
          <a:p>
            <a:r>
              <a:rPr lang="de-DE" sz="1400" dirty="0">
                <a:solidFill>
                  <a:srgbClr val="3F5FBF"/>
                </a:solidFill>
                <a:latin typeface="Consolas" pitchFamily="49" charset="0"/>
              </a:rPr>
              <a:t> * ...	</a:t>
            </a:r>
            <a:endParaRPr lang="en-US" sz="1400" dirty="0">
              <a:solidFill>
                <a:srgbClr val="3F5FBF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srgbClr val="3F5FBF"/>
                </a:solidFill>
                <a:latin typeface="Consolas" pitchFamily="49" charset="0"/>
              </a:rPr>
              <a:t> */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Book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Kommentare innerhalb von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unklaren Statements erklären, was deren Sinn ist</a:t>
            </a:r>
          </a:p>
          <a:p>
            <a:r>
              <a:rPr lang="de-DE"/>
              <a:t>Was das Statement macht, ist eh klar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3750" y="3068960"/>
            <a:ext cx="8604250" cy="36004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sortWithBubbleSort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temporary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arrayToSortOn.</a:t>
            </a:r>
            <a:r>
              <a:rPr lang="en-US" sz="1200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- 1;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]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+ 1])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        temporary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];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+ 1];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+ 1] = temporary;</a:t>
            </a:r>
          </a:p>
          <a:p>
            <a:pPr marL="13414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+mn-cs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shows that a swap occurred</a:t>
            </a:r>
          </a:p>
          <a:p>
            <a:pPr marL="13414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// [Das </a:t>
            </a:r>
            <a:r>
              <a:rPr lang="en-US" sz="1200" dirty="0" err="1">
                <a:solidFill>
                  <a:srgbClr val="3F7F5F"/>
                </a:solidFill>
                <a:latin typeface="Consolas"/>
                <a:cs typeface="+mn-cs"/>
              </a:rPr>
              <a:t>kann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nsolas"/>
                <a:cs typeface="+mn-cs"/>
              </a:rPr>
              <a:t>jeder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nsolas"/>
                <a:cs typeface="+mn-cs"/>
              </a:rPr>
              <a:t>aus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 der Variable </a:t>
            </a:r>
            <a:r>
              <a:rPr lang="en-US" sz="1200" dirty="0" err="1">
                <a:solidFill>
                  <a:srgbClr val="3F7F5F"/>
                </a:solidFill>
                <a:latin typeface="Consolas"/>
                <a:cs typeface="+mn-cs"/>
              </a:rPr>
              <a:t>erkennen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+mn-cs"/>
              </a:rPr>
              <a:t>]</a:t>
            </a:r>
          </a:p>
          <a:p>
            <a:pPr marL="13414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shows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whether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a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swap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occurred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to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know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whether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we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need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to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iterate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through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the</a:t>
            </a:r>
            <a:endParaRPr lang="de-DE" sz="1200" dirty="0">
              <a:solidFill>
                <a:srgbClr val="3F7F5F"/>
              </a:solidFill>
              <a:latin typeface="Consolas"/>
              <a:cs typeface="+mn-cs"/>
            </a:endParaRPr>
          </a:p>
          <a:p>
            <a:pPr marL="13414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array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again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or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are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finished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with</a:t>
            </a:r>
            <a:r>
              <a:rPr lang="de-DE" sz="120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  <a:cs typeface="+mn-cs"/>
              </a:rPr>
              <a:t>sorting</a:t>
            </a:r>
            <a:endParaRPr lang="en-US" sz="1200" dirty="0">
              <a:solidFill>
                <a:srgbClr val="3F7F5F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Schädliche Kommentare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numbers[] = { 3, 4, 17, 23, 42, 5 };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max = numbers[0];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600" dirty="0" err="1">
                <a:solidFill>
                  <a:srgbClr val="3F7F5F"/>
                </a:solidFill>
                <a:latin typeface="Consolas"/>
              </a:rPr>
              <a:t>determine</a:t>
            </a:r>
            <a:r>
              <a:rPr lang="de-DE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3F7F5F"/>
                </a:solidFill>
                <a:latin typeface="Consolas"/>
              </a:rPr>
              <a:t>smallest</a:t>
            </a:r>
            <a:r>
              <a:rPr lang="de-DE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 = 0; i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numbers.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(max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numbers[i])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      max = numbers[i];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0000"/>
                </a:solidFill>
                <a:latin typeface="+mj-lt"/>
              </a:rPr>
              <a:t>Falscher Kommentar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0000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config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2231832;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RIPJWvG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</a:rPr>
              <a:t>Verwirrender Kommentar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+mj-lt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Codebeispiel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176120" y="2132856"/>
            <a:ext cx="3960440" cy="122413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Negativbeispiel!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207568" y="1622783"/>
            <a:ext cx="74887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[] 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  <a:cs typeface="+mn-cs"/>
              </a:rPr>
              <a:t>Ein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Scanner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Scanner(System.</a:t>
            </a:r>
            <a:r>
              <a:rPr lang="en-US" sz="1400" dirty="0">
                <a:solidFill>
                  <a:srgbClr val="0000C0"/>
                </a:solidFill>
                <a:latin typeface="Consolas"/>
                <a:cs typeface="+mn-c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p = 0; p &lt; 5; p++)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[p]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sc.nextInt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j;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b="1" dirty="0">
                <a:solidFill>
                  <a:srgbClr val="7F0055"/>
                </a:solidFill>
                <a:latin typeface="Consolas"/>
                <a:cs typeface="+mn-cs"/>
              </a:rPr>
              <a:t>boolean</a:t>
            </a:r>
            <a:r>
              <a:rPr lang="da-DK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onsolas"/>
                <a:cs typeface="+mn-cs"/>
              </a:rPr>
              <a:t>flag</a:t>
            </a:r>
            <a:r>
              <a:rPr lang="da-DK" sz="1400" b="1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da-DK" sz="1400" b="1" dirty="0">
                <a:solidFill>
                  <a:srgbClr val="7F0055"/>
                </a:solidFill>
                <a:latin typeface="Consolas"/>
                <a:cs typeface="+mn-cs"/>
              </a:rPr>
              <a:t>true</a:t>
            </a:r>
            <a:r>
              <a:rPr lang="da-DK" sz="14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a-DK" sz="1400" b="1" dirty="0">
                <a:solidFill>
                  <a:srgbClr val="3F7F5F"/>
                </a:solidFill>
                <a:latin typeface="Consolas"/>
                <a:cs typeface="+mn-cs"/>
              </a:rPr>
              <a:t>// set flag to 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temp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// holding variable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flag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  flag = </a:t>
            </a: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400" b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set flag to false awaiting a possible swap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      for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j = 0; j &lt;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num.</a:t>
            </a:r>
            <a:r>
              <a:rPr lang="en-US" sz="1400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- 1;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	 </a:t>
            </a: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[j] &lt;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 + 1]) {</a:t>
            </a: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// change to &gt; for ascending sort</a:t>
            </a:r>
            <a:endParaRPr lang="en-US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	   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[j]; </a:t>
            </a: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// swap elements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[j]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 + 1];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[j + 1] = temp;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	    flag = </a:t>
            </a: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// shows a swap occurred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3F7F5F"/>
                </a:solidFill>
                <a:latin typeface="Consolas"/>
                <a:cs typeface="+mn-cs"/>
              </a:rPr>
              <a:t>	 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en-US" sz="1400" b="1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z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t = 0; t &lt; 5; t++)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z +=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[t];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"Erg:"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+ z/5.0);</a:t>
            </a: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Schlechte Kommentare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When I wrote this, only God and I understood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what I was doing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Now, God only knows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400" dirty="0">
              <a:solidFill>
                <a:srgbClr val="3F7F5F"/>
              </a:solidFill>
              <a:latin typeface="Consolas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Dear maintainer: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Once you are done trying to 'optimize' this routine,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and have realized what a terrible mistake that was,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please increment the following counter as a warning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to the next guy: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dirty="0" err="1">
                <a:solidFill>
                  <a:srgbClr val="3F7F5F"/>
                </a:solidFill>
                <a:latin typeface="Consolas"/>
              </a:rPr>
              <a:t>totalHoursWastedHere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= 42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400" dirty="0">
              <a:solidFill>
                <a:srgbClr val="3F7F5F"/>
              </a:solidFill>
              <a:latin typeface="Consolas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600" dirty="0"/>
              <a:t>Mehr Negativ-Beispiele:</a:t>
            </a:r>
            <a:endParaRPr lang="en-US" sz="16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/>
              <a:t>http://stackoverflow.com/questions/184618/what-is-the-best-comment-in-source-code-you-have-ever-encountered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Noch schlechterer Code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  <p:pic>
        <p:nvPicPr>
          <p:cNvPr id="87043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9664" y="2133600"/>
            <a:ext cx="731678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hteck 5"/>
          <p:cNvSpPr>
            <a:spLocks noChangeArrowheads="1"/>
          </p:cNvSpPr>
          <p:nvPr/>
        </p:nvSpPr>
        <p:spPr bwMode="auto">
          <a:xfrm>
            <a:off x="1487488" y="545033"/>
            <a:ext cx="10153651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    * Converts a </a:t>
            </a:r>
            <a:r>
              <a:rPr lang="en-US" sz="1200" dirty="0" err="1">
                <a:solidFill>
                  <a:srgbClr val="3F5FBF"/>
                </a:solidFill>
                <a:latin typeface="Consolas" pitchFamily="49" charset="0"/>
              </a:rPr>
              <a:t>julian</a:t>
            </a:r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date to a calendar date,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    * automatically switches to the </a:t>
            </a:r>
            <a:r>
              <a:rPr lang="en-US" sz="1200" dirty="0" err="1">
                <a:solidFill>
                  <a:srgbClr val="3F5FBF"/>
                </a:solidFill>
                <a:latin typeface="Consolas" pitchFamily="49" charset="0"/>
              </a:rPr>
              <a:t>julian</a:t>
            </a:r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or </a:t>
            </a:r>
            <a:r>
              <a:rPr lang="en-US" sz="1200" dirty="0" err="1">
                <a:solidFill>
                  <a:srgbClr val="3F5FBF"/>
                </a:solidFill>
                <a:latin typeface="Consolas" pitchFamily="49" charset="0"/>
              </a:rPr>
              <a:t>gregorian</a:t>
            </a:r>
            <a:endParaRPr lang="en-US" sz="1200" dirty="0">
              <a:solidFill>
                <a:srgbClr val="3F5FB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    * </a:t>
            </a:r>
            <a:r>
              <a:rPr lang="de-DE" sz="1200" dirty="0" err="1">
                <a:solidFill>
                  <a:srgbClr val="3F5FBF"/>
                </a:solidFill>
                <a:latin typeface="Consolas" pitchFamily="49" charset="0"/>
              </a:rPr>
              <a:t>calendar</a:t>
            </a:r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5FBF"/>
                </a:solidFill>
                <a:latin typeface="Consolas" pitchFamily="49" charset="0"/>
              </a:rPr>
              <a:t>if</a:t>
            </a:r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5FBF"/>
                </a:solidFill>
                <a:latin typeface="Consolas" pitchFamily="49" charset="0"/>
              </a:rPr>
              <a:t>necessary</a:t>
            </a:r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.</a:t>
            </a:r>
          </a:p>
          <a:p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    *</a:t>
            </a:r>
          </a:p>
          <a:p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    * </a:t>
            </a:r>
            <a:r>
              <a:rPr lang="de-DE" sz="1200" b="1" dirty="0">
                <a:solidFill>
                  <a:srgbClr val="7F9FBF"/>
                </a:solidFill>
                <a:latin typeface="Consolas" pitchFamily="49" charset="0"/>
              </a:rPr>
              <a:t>@</a:t>
            </a:r>
            <a:r>
              <a:rPr lang="de-DE" sz="1200" b="1" dirty="0" err="1">
                <a:solidFill>
                  <a:srgbClr val="7F9FBF"/>
                </a:solidFill>
                <a:latin typeface="Consolas" pitchFamily="49" charset="0"/>
              </a:rPr>
              <a:t>see</a:t>
            </a:r>
            <a:r>
              <a:rPr lang="de-DE" sz="1200" b="1" dirty="0">
                <a:solidFill>
                  <a:srgbClr val="3F5FBF"/>
                </a:solidFill>
                <a:latin typeface="Consolas" pitchFamily="49" charset="0"/>
              </a:rPr>
              <a:t> http://www.tondering.dk/claus/cal/julperiod.php#formula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    * </a:t>
            </a:r>
            <a:r>
              <a:rPr lang="en-US" sz="1200" b="1" dirty="0">
                <a:solidFill>
                  <a:srgbClr val="7F9FBF"/>
                </a:solidFill>
                <a:latin typeface="Consolas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nsolas" pitchFamily="49" charset="0"/>
              </a:rPr>
              <a:t>param</a:t>
            </a:r>
            <a:r>
              <a:rPr lang="en-US" sz="1200" b="1" dirty="0">
                <a:solidFill>
                  <a:srgbClr val="3F5FBF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3F5FBF"/>
                </a:solidFill>
                <a:latin typeface="Consolas" pitchFamily="49" charset="0"/>
              </a:rPr>
              <a:t>julianDate</a:t>
            </a:r>
            <a:r>
              <a:rPr lang="en-US" sz="1200" b="1" dirty="0">
                <a:solidFill>
                  <a:srgbClr val="3F5FBF"/>
                </a:solidFill>
                <a:latin typeface="Consolas" pitchFamily="49" charset="0"/>
              </a:rPr>
              <a:t> The date as a double value.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 pitchFamily="49" charset="0"/>
              </a:rPr>
              <a:t>     * </a:t>
            </a:r>
            <a:r>
              <a:rPr lang="en-US" sz="1200" b="1" dirty="0">
                <a:solidFill>
                  <a:srgbClr val="7F9FBF"/>
                </a:solidFill>
                <a:latin typeface="Consolas" pitchFamily="49" charset="0"/>
              </a:rPr>
              <a:t>@return</a:t>
            </a:r>
            <a:r>
              <a:rPr lang="en-US" sz="1200" b="1" dirty="0">
                <a:solidFill>
                  <a:srgbClr val="3F5FBF"/>
                </a:solidFill>
                <a:latin typeface="Consolas" pitchFamily="49" charset="0"/>
              </a:rPr>
              <a:t> an integer array with day, month and year.</a:t>
            </a:r>
          </a:p>
          <a:p>
            <a:r>
              <a:rPr lang="de-DE" sz="1200" dirty="0">
                <a:solidFill>
                  <a:srgbClr val="3F5FBF"/>
                </a:solidFill>
                <a:latin typeface="Consolas" pitchFamily="49" charset="0"/>
              </a:rPr>
              <a:t>  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julianDateToCalendarDate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julianDate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 = 0, b = 0, c = 0, d = 0, e = 0, m = 0;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julianDate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&lt;=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julianCalendarToJulianDate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(JULIANENDDAY, JULGREGMONTH, JULGREGYEAR))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c = 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julianDate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+ 32082);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a = 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julianDate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+ 32044;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b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((4 * a + 3) / 146097);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c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(a -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((146097 * b) / 4));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d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((4 * c + 3) / 1461);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e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(c -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(((1461 * d) / 4)));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m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((5 * e + 2) / 153);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date[0]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(e -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(((153 * m + 2) / 5)) + 1);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date[1]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(m + 3 - 12 *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(m / 10));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date[2] =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(100 * b + d - 4800 +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(m / 10));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90114" name="Textfeld 2"/>
          <p:cNvSpPr txBox="1">
            <a:spLocks noChangeArrowheads="1"/>
          </p:cNvSpPr>
          <p:nvPr/>
        </p:nvSpPr>
        <p:spPr bwMode="auto">
          <a:xfrm>
            <a:off x="1847850" y="1933576"/>
            <a:ext cx="5157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Coding Conventions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B73D5A78-A7D4-48D8-9141-12CDF7E69F04}" type="slidenum">
              <a:rPr lang="de-DE"/>
              <a:pPr>
                <a:defRPr/>
              </a:pPr>
              <a:t>43</a:t>
            </a:fld>
            <a:endParaRPr lang="de-DE" dirty="0"/>
          </a:p>
        </p:txBody>
      </p:sp>
      <p:pic>
        <p:nvPicPr>
          <p:cNvPr id="6146" name="Picture 2" descr="http://4.bp.blogspot.com/-4RIBsIZn5TQ/USjemX3zFGI/AAAAAAAAAag/VrOAHwIk5sI/s320/Naming+Conventions+vb+ruby+jav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0826" y="3068638"/>
            <a:ext cx="3038475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sind Coding Conventions?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Regeln, wie Code zu schreiben ist</a:t>
            </a:r>
          </a:p>
          <a:p>
            <a:r>
              <a:rPr lang="de-DE" dirty="0"/>
              <a:t>Werden bei Bewerbungen überprüft</a:t>
            </a:r>
          </a:p>
          <a:p>
            <a:r>
              <a:rPr lang="de-DE" dirty="0"/>
              <a:t>Wird vorgegeben</a:t>
            </a:r>
          </a:p>
          <a:p>
            <a:r>
              <a:rPr lang="de-DE" dirty="0"/>
              <a:t>In fast allen Programmiersprachen verfügbar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Java Coding Conventions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Einrückung</a:t>
            </a:r>
            <a:r>
              <a:rPr lang="en-US" dirty="0"/>
              <a:t> (Indentation)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Deklarationen</a:t>
            </a:r>
            <a:r>
              <a:rPr lang="en-US" dirty="0"/>
              <a:t> (Declarations)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Namenskonventionen</a:t>
            </a:r>
            <a:r>
              <a:rPr lang="en-US" dirty="0"/>
              <a:t> (Naming Conventions)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Dateinamen</a:t>
            </a:r>
            <a:r>
              <a:rPr lang="en-US" dirty="0"/>
              <a:t> (File Names)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Dateiorganisation</a:t>
            </a:r>
            <a:r>
              <a:rPr lang="en-US" dirty="0"/>
              <a:t> (File Organization)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Kommentare</a:t>
            </a:r>
            <a:r>
              <a:rPr lang="en-US" dirty="0"/>
              <a:t> (Comments)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Anweisungen</a:t>
            </a:r>
            <a:r>
              <a:rPr lang="en-US" dirty="0"/>
              <a:t> (Statements)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Leerzeichen</a:t>
            </a:r>
            <a:r>
              <a:rPr lang="en-US" dirty="0"/>
              <a:t> (White Space)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/>
              <a:t>http://www.oracle.com/technetwork/java/javase/documentation/codeconvtoc-136057.html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Indentation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Einrückung</a:t>
            </a:r>
          </a:p>
          <a:p>
            <a:r>
              <a:rPr lang="de-DE" dirty="0"/>
              <a:t>Zeilenlänge:</a:t>
            </a:r>
          </a:p>
          <a:p>
            <a:pPr lvl="1"/>
            <a:r>
              <a:rPr lang="de-DE" dirty="0"/>
              <a:t>80 Zeichen</a:t>
            </a:r>
          </a:p>
          <a:p>
            <a:r>
              <a:rPr lang="de-DE" dirty="0"/>
              <a:t>Zeilenumbrüche:</a:t>
            </a:r>
          </a:p>
          <a:p>
            <a:pPr lvl="1"/>
            <a:r>
              <a:rPr lang="de-DE" dirty="0"/>
              <a:t>Nach Komma</a:t>
            </a:r>
          </a:p>
          <a:p>
            <a:pPr lvl="1"/>
            <a:r>
              <a:rPr lang="de-DE" dirty="0"/>
              <a:t>Vor einem Operator</a:t>
            </a:r>
          </a:p>
          <a:p>
            <a:pPr lvl="1"/>
            <a:r>
              <a:rPr lang="de-DE" dirty="0"/>
              <a:t>High-level vor </a:t>
            </a:r>
            <a:r>
              <a:rPr lang="de-DE" dirty="0" err="1"/>
              <a:t>low</a:t>
            </a:r>
            <a:r>
              <a:rPr lang="de-DE" dirty="0"/>
              <a:t>-level</a:t>
            </a:r>
          </a:p>
          <a:p>
            <a:pPr lvl="1"/>
            <a:r>
              <a:rPr lang="de-DE" dirty="0"/>
              <a:t>Ausrichtung der neuen Zeile bei Beginn des Ausdrucks</a:t>
            </a:r>
            <a:br>
              <a:rPr lang="de-DE" dirty="0"/>
            </a:br>
            <a:r>
              <a:rPr lang="de-DE" dirty="0"/>
              <a:t>der vorigen Zeile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Einrückung: 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longName1 = longName2 * (longName3 + longName4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- longName5) + 4 * longname6;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>
                <a:latin typeface="+mj-lt"/>
                <a:cs typeface="Consolas" pitchFamily="49" charset="0"/>
              </a:rPr>
              <a:t>Low-level; vermeiden</a:t>
            </a:r>
            <a:endParaRPr lang="en-US" sz="1800" dirty="0">
              <a:latin typeface="+mj-lt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longName1 = longName2 * (longName3 + longName4 - longName5)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		 + 4 * longname6;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>
                <a:latin typeface="+mj-lt"/>
                <a:cs typeface="Consolas" pitchFamily="49" charset="0"/>
              </a:rPr>
              <a:t>Einrückung passt nicht</a:t>
            </a:r>
            <a:endParaRPr lang="en-US" sz="1800" dirty="0">
              <a:latin typeface="+mj-lt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longName1 = longName2 * (longName3 + longName4 - longName5)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+ 4 * longname6;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800" dirty="0" err="1">
                <a:latin typeface="Calibri" panose="020F0502020204030204" pitchFamily="34" charset="0"/>
                <a:cs typeface="Consolas" pitchFamily="49" charset="0"/>
              </a:rPr>
              <a:t>Besser</a:t>
            </a:r>
            <a:r>
              <a:rPr lang="en-US" sz="1800" dirty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onsolas" pitchFamily="49" charset="0"/>
              </a:rPr>
              <a:t>noch</a:t>
            </a:r>
            <a:r>
              <a:rPr lang="en-US" sz="1800" dirty="0">
                <a:latin typeface="Calibri" panose="020F0502020204030204" pitchFamily="34" charset="0"/>
                <a:cs typeface="Consolas" pitchFamily="49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onsolas" pitchFamily="49" charset="0"/>
              </a:rPr>
              <a:t>zweite</a:t>
            </a:r>
            <a:r>
              <a:rPr lang="en-US" sz="1800" dirty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onsolas" pitchFamily="49" charset="0"/>
              </a:rPr>
              <a:t>Ebene</a:t>
            </a:r>
            <a:r>
              <a:rPr lang="en-US" sz="1800" dirty="0">
                <a:latin typeface="Calibri" panose="020F0502020204030204" pitchFamily="34" charset="0"/>
                <a:cs typeface="Consolas" pitchFamily="49" charset="0"/>
              </a:rPr>
              <a:t> auf </a:t>
            </a:r>
            <a:r>
              <a:rPr lang="en-US" sz="1800" dirty="0" err="1">
                <a:latin typeface="Calibri" panose="020F0502020204030204" pitchFamily="34" charset="0"/>
                <a:cs typeface="Consolas" pitchFamily="49" charset="0"/>
              </a:rPr>
              <a:t>Extrazeile</a:t>
            </a:r>
            <a:endParaRPr lang="en-US" sz="1800" dirty="0">
              <a:latin typeface="Calibri" panose="020F0502020204030204" pitchFamily="34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alibri" panose="020F0502020204030204" pitchFamily="34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longName1 = longName2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 * (longName3 + longName4 - longName5)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 + 4 * longname6;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alibri" panose="020F0502020204030204" pitchFamily="34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Deklarationen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Anzahl per Zeile: 1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level;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indentation level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size; 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size of table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level, size;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eher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vermeiden</a:t>
            </a:r>
            <a:endParaRPr lang="en-US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52425" indent="-352425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j-lt"/>
                <a:cs typeface="Consolas" pitchFamily="49" charset="0"/>
              </a:rPr>
              <a:t>Auf </a:t>
            </a:r>
            <a:r>
              <a:rPr lang="en-US" dirty="0" err="1">
                <a:latin typeface="+mj-lt"/>
                <a:cs typeface="Consolas" pitchFamily="49" charset="0"/>
              </a:rPr>
              <a:t>keinen</a:t>
            </a:r>
            <a:r>
              <a:rPr lang="en-US" dirty="0">
                <a:latin typeface="+mj-lt"/>
                <a:cs typeface="Consolas" pitchFamily="49" charset="0"/>
              </a:rPr>
              <a:t> Fall </a:t>
            </a:r>
            <a:r>
              <a:rPr lang="en-US" dirty="0" err="1">
                <a:latin typeface="+mj-lt"/>
                <a:cs typeface="Consolas" pitchFamily="49" charset="0"/>
              </a:rPr>
              <a:t>verschiedene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Typen</a:t>
            </a:r>
            <a:r>
              <a:rPr lang="en-US" dirty="0">
                <a:latin typeface="+mj-lt"/>
                <a:cs typeface="Consolas" pitchFamily="49" charset="0"/>
              </a:rPr>
              <a:t> pro </a:t>
            </a:r>
            <a:r>
              <a:rPr lang="en-US" dirty="0" err="1">
                <a:latin typeface="+mj-lt"/>
                <a:cs typeface="Consolas" pitchFamily="49" charset="0"/>
              </a:rPr>
              <a:t>Zeile</a:t>
            </a:r>
            <a:r>
              <a:rPr lang="en-US" dirty="0">
                <a:latin typeface="+mj-lt"/>
                <a:cs typeface="Consolas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[];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never do this!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Deklarationen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Platzierung: Am Beginn von Blöcken</a:t>
            </a:r>
          </a:p>
          <a:p>
            <a:r>
              <a:rPr lang="de-DE" dirty="0"/>
              <a:t>Block: Alles, was von geschweiften Klammern umgeben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Variablen initialisieren, sobald sie deklariert werden</a:t>
            </a:r>
          </a:p>
          <a:p>
            <a:r>
              <a:rPr lang="de-DE" dirty="0"/>
              <a:t>Ausnahme: Attribut/</a:t>
            </a:r>
            <a:r>
              <a:rPr lang="de-DE" dirty="0" err="1"/>
              <a:t>Instanzvariablen</a:t>
            </a:r>
            <a:r>
              <a:rPr lang="de-DE" dirty="0"/>
              <a:t> (im </a:t>
            </a:r>
            <a:r>
              <a:rPr lang="de-DE" dirty="0" err="1"/>
              <a:t>Konstruktor</a:t>
            </a:r>
            <a:r>
              <a:rPr lang="de-DE" dirty="0"/>
              <a:t>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991544" y="2996952"/>
            <a:ext cx="9432926" cy="2692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sortWithBubbleSort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3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marL="263525" indent="-2635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</a:t>
            </a:r>
            <a:r>
              <a:rPr lang="en-US" sz="13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263525" indent="-2635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</a:t>
            </a:r>
            <a:r>
              <a:rPr lang="en-US" sz="1300" b="1" dirty="0" err="1">
                <a:solidFill>
                  <a:srgbClr val="7F0055"/>
                </a:solidFill>
                <a:latin typeface="Consolas"/>
                <a:cs typeface="+mn-cs"/>
              </a:rPr>
              <a:t>boolean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false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263525" indent="-2635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</a:t>
            </a:r>
            <a:r>
              <a:rPr lang="en-US" sz="13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temporary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hasSwapped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) {</a:t>
            </a:r>
          </a:p>
          <a:p>
            <a:pPr marL="633413" indent="-6334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	for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arrayToSortOn.</a:t>
            </a:r>
            <a:r>
              <a:rPr lang="en-US" sz="1300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- 1;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         </a:t>
            </a:r>
            <a:r>
              <a:rPr lang="en-US" sz="13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] &lt;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+ 1])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                temporary = 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arrayToSortOn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/>
                <a:cs typeface="+mn-cs"/>
              </a:rPr>
              <a:t>positionOnArray</a:t>
            </a:r>
            <a:r>
              <a:rPr lang="en-US" sz="1300" dirty="0">
                <a:solidFill>
                  <a:srgbClr val="000000"/>
                </a:solidFill>
                <a:latin typeface="Consolas"/>
                <a:cs typeface="+mn-cs"/>
              </a:rPr>
              <a:t>];</a:t>
            </a:r>
          </a:p>
          <a:p>
            <a:pPr marL="1441450" indent="-144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	...</a:t>
            </a:r>
            <a:endParaRPr lang="en-US" sz="130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1073150" indent="-1073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633413" indent="-6334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439738" indent="-439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3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896225" y="1582739"/>
            <a:ext cx="273685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2600">
                <a:latin typeface="Calibri" pitchFamily="34" charset="0"/>
              </a:rPr>
              <a:t>Besser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1" y="158750"/>
            <a:ext cx="58769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schreiben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so schreiben, dass auch ohne </a:t>
            </a:r>
            <a:r>
              <a:rPr lang="de-DE" dirty="0" smtClean="0"/>
              <a:t>Kommentare ersichtlich </a:t>
            </a:r>
            <a:r>
              <a:rPr lang="de-DE" dirty="0"/>
              <a:t>ist, was passiert</a:t>
            </a:r>
          </a:p>
          <a:p>
            <a:r>
              <a:rPr lang="de-DE" dirty="0"/>
              <a:t>Halten Sie sich an die Konventionen (z.B. </a:t>
            </a:r>
            <a:r>
              <a:rPr lang="de-DE" dirty="0" err="1"/>
              <a:t>camelCase</a:t>
            </a:r>
            <a:r>
              <a:rPr lang="de-DE" dirty="0"/>
              <a:t>)</a:t>
            </a:r>
          </a:p>
          <a:p>
            <a:r>
              <a:rPr lang="de-DE" dirty="0"/>
              <a:t>Methoden- und Klassenkommentare</a:t>
            </a:r>
          </a:p>
          <a:p>
            <a:r>
              <a:rPr lang="de-DE" dirty="0"/>
              <a:t>Kommentare zur Unterstützung </a:t>
            </a:r>
            <a:r>
              <a:rPr lang="de-DE" dirty="0" smtClean="0"/>
              <a:t>benutzen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0354" name="Textfeld 2"/>
          <p:cNvSpPr txBox="1">
            <a:spLocks noChangeArrowheads="1"/>
          </p:cNvSpPr>
          <p:nvPr/>
        </p:nvSpPr>
        <p:spPr bwMode="auto">
          <a:xfrm>
            <a:off x="1847850" y="1933576"/>
            <a:ext cx="3035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Refactoring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D1FFDEA8-9FCE-459A-8E42-19BCA1007736}" type="slidenum">
              <a:rPr lang="de-DE"/>
              <a:pPr>
                <a:defRPr/>
              </a:pPr>
              <a:t>51</a:t>
            </a:fld>
            <a:endParaRPr lang="de-DE" dirty="0"/>
          </a:p>
        </p:txBody>
      </p:sp>
      <p:pic>
        <p:nvPicPr>
          <p:cNvPr id="7170" name="Picture 2" descr="http://lazypenny.files.wordpress.com/2011/02/softwareentropydisciplined.jpg?w=5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9739" y="2997201"/>
            <a:ext cx="4410075" cy="2981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Refactoring</a:t>
            </a:r>
            <a:endParaRPr lang="en-US"/>
          </a:p>
        </p:txBody>
      </p:sp>
      <p:sp>
        <p:nvSpPr>
          <p:cNvPr id="10240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 der Struktur von Quelltext, ohne die Funktion zu ändern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(Klasse extrahieren)</a:t>
            </a:r>
          </a:p>
          <a:p>
            <a:pPr lvl="1"/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(Methode extrahieren)</a:t>
            </a:r>
          </a:p>
          <a:p>
            <a:pPr lvl="1"/>
            <a:r>
              <a:rPr lang="de-DE" dirty="0" err="1"/>
              <a:t>Rename</a:t>
            </a:r>
            <a:r>
              <a:rPr lang="de-DE" dirty="0"/>
              <a:t> (Umbenennung)</a:t>
            </a:r>
          </a:p>
          <a:p>
            <a:pPr lvl="1"/>
            <a:r>
              <a:rPr lang="de-DE" dirty="0"/>
              <a:t>Format (Formatierung)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Wozu Refactoring?</a:t>
            </a:r>
            <a:endParaRPr lang="en-US"/>
          </a:p>
        </p:txBody>
      </p:sp>
      <p:sp>
        <p:nvSpPr>
          <p:cNvPr id="1034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Wartung von Quelltext</a:t>
            </a:r>
          </a:p>
          <a:p>
            <a:r>
              <a:rPr lang="de-DE"/>
              <a:t>Verbesserung der Lesbarkeit von Quelltext</a:t>
            </a:r>
          </a:p>
          <a:p>
            <a:r>
              <a:rPr lang="de-DE"/>
              <a:t>„Code-Rettung“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bedeutet clean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heißt </a:t>
            </a:r>
            <a:r>
              <a:rPr lang="de-DE" dirty="0" err="1" smtClean="0"/>
              <a:t>Refactoring</a:t>
            </a:r>
            <a:r>
              <a:rPr lang="de-DE" dirty="0" smtClean="0"/>
              <a:t>, wozu ist es gut?</a:t>
            </a:r>
          </a:p>
          <a:p>
            <a:r>
              <a:rPr lang="de-DE" dirty="0" smtClean="0"/>
              <a:t>Was bedeutet der Ausdruck „Variablen sind keine Hunde“?</a:t>
            </a:r>
          </a:p>
          <a:p>
            <a:r>
              <a:rPr lang="de-DE" dirty="0" smtClean="0"/>
              <a:t>Was bedeutet „Guter Code braucht keine Kommentare“?</a:t>
            </a:r>
          </a:p>
          <a:p>
            <a:r>
              <a:rPr lang="de-DE" dirty="0" smtClean="0"/>
              <a:t>[Quelltext]:</a:t>
            </a:r>
          </a:p>
          <a:p>
            <a:pPr lvl="1"/>
            <a:r>
              <a:rPr lang="de-DE" dirty="0" smtClean="0"/>
              <a:t>Wenden Sie x </a:t>
            </a:r>
            <a:r>
              <a:rPr lang="de-DE" dirty="0" err="1" smtClean="0"/>
              <a:t>Refactorings</a:t>
            </a:r>
            <a:r>
              <a:rPr lang="de-DE" dirty="0" smtClean="0"/>
              <a:t> an</a:t>
            </a:r>
          </a:p>
          <a:p>
            <a:pPr lvl="1"/>
            <a:r>
              <a:rPr lang="de-DE" dirty="0" smtClean="0"/>
              <a:t>Begründen Sie jeweils </a:t>
            </a:r>
            <a:r>
              <a:rPr lang="de-DE" smtClean="0"/>
              <a:t>Ihre Entscheidung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Sie mitgenommen haben sollten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5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Beschreibende Namen</a:t>
            </a:r>
          </a:p>
          <a:p>
            <a:pPr lvl="1"/>
            <a:r>
              <a:rPr lang="de-DE"/>
              <a:t>Funktionen</a:t>
            </a:r>
          </a:p>
          <a:p>
            <a:pPr lvl="1"/>
            <a:r>
              <a:rPr lang="de-DE"/>
              <a:t>Variablen</a:t>
            </a:r>
          </a:p>
          <a:p>
            <a:pPr lvl="1"/>
            <a:r>
              <a:rPr lang="de-DE"/>
              <a:t>Klassen</a:t>
            </a:r>
          </a:p>
          <a:p>
            <a:endParaRPr lang="de-DE"/>
          </a:p>
          <a:p>
            <a:r>
              <a:rPr lang="de-DE"/>
              <a:t>Notationen</a:t>
            </a:r>
          </a:p>
          <a:p>
            <a:endParaRPr lang="de-DE"/>
          </a:p>
          <a:p>
            <a:r>
              <a:rPr lang="de-DE"/>
              <a:t>Kommentare</a:t>
            </a:r>
          </a:p>
          <a:p>
            <a:endParaRPr lang="de-DE"/>
          </a:p>
          <a:p>
            <a:r>
              <a:rPr lang="de-DE"/>
              <a:t>Refactoring und Code-Rettung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7650" name="Textfeld 2"/>
          <p:cNvSpPr txBox="1">
            <a:spLocks noChangeArrowheads="1"/>
          </p:cNvSpPr>
          <p:nvPr/>
        </p:nvSpPr>
        <p:spPr bwMode="auto">
          <a:xfrm>
            <a:off x="1847850" y="1933576"/>
            <a:ext cx="584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Beschreibende Namen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F3E015B3-EE21-40F6-8961-987F6A832790}" type="slidenum">
              <a:rPr lang="de-DE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026" name="Picture 2" descr="http://www.experto.de/fileadmin/imperia/md/images/vnr150erbilder/abk_rzung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888088" y="3212976"/>
            <a:ext cx="2448272" cy="244827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wird ausgegeben?</a:t>
            </a:r>
            <a:endParaRPr lang="en-US"/>
          </a:p>
        </p:txBody>
      </p:sp>
      <p:sp>
        <p:nvSpPr>
          <p:cNvPr id="296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numbers[] = { 6, 4, 17, 23, 42, 5 };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min = numbers[0];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8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en-US" sz="28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(min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&lt;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numbers[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		min = numbers[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28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(min)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29699" name="Inhaltsplatzhalter 2"/>
          <p:cNvSpPr txBox="1">
            <a:spLocks/>
          </p:cNvSpPr>
          <p:nvPr/>
        </p:nvSpPr>
        <p:spPr bwMode="auto">
          <a:xfrm>
            <a:off x="2423592" y="2636912"/>
            <a:ext cx="792162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onsolas" pitchFamily="49" charset="0"/>
              </a:rPr>
              <a:t>max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9700" name="Inhaltsplatzhalter 2"/>
          <p:cNvSpPr txBox="1">
            <a:spLocks/>
          </p:cNvSpPr>
          <p:nvPr/>
        </p:nvSpPr>
        <p:spPr bwMode="auto">
          <a:xfrm>
            <a:off x="3431704" y="3685431"/>
            <a:ext cx="792162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onsolas" pitchFamily="49" charset="0"/>
              </a:rPr>
              <a:t>max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9701" name="Inhaltsplatzhalter 2"/>
          <p:cNvSpPr txBox="1">
            <a:spLocks/>
          </p:cNvSpPr>
          <p:nvPr/>
        </p:nvSpPr>
        <p:spPr bwMode="auto">
          <a:xfrm>
            <a:off x="5447928" y="5229200"/>
            <a:ext cx="593725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onsolas" pitchFamily="49" charset="0"/>
              </a:rPr>
              <a:t>max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9702" name="Inhaltsplatzhalter 2"/>
          <p:cNvSpPr txBox="1">
            <a:spLocks/>
          </p:cNvSpPr>
          <p:nvPr/>
        </p:nvSpPr>
        <p:spPr bwMode="auto">
          <a:xfrm>
            <a:off x="3556000" y="4168328"/>
            <a:ext cx="593725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onsolas" pitchFamily="49" charset="0"/>
              </a:rPr>
              <a:t>max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098132" y="3683844"/>
            <a:ext cx="503238" cy="5254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19536" y="5768160"/>
            <a:ext cx="84248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 indent="-406400"/>
            <a:r>
              <a:rPr lang="de-DE" sz="3200" dirty="0">
                <a:latin typeface="Calibri" pitchFamily="34" charset="0"/>
              </a:rPr>
              <a:t>1. Variablennamen sollten immer ihren Inhalt beschreiben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5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Warum beschreibende Namen?</a:t>
            </a:r>
            <a:endParaRPr lang="en-US"/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Erwartungshaltungen und Konzepte, z.B. wann </a:t>
            </a:r>
            <a:r>
              <a:rPr lang="de-DE" dirty="0" err="1"/>
              <a:t>for</a:t>
            </a:r>
            <a:r>
              <a:rPr lang="de-DE" dirty="0"/>
              <a:t>/</a:t>
            </a:r>
            <a:r>
              <a:rPr lang="de-DE" dirty="0" err="1"/>
              <a:t>while</a:t>
            </a:r>
            <a:r>
              <a:rPr lang="de-DE" dirty="0"/>
              <a:t>-Schleifen oder </a:t>
            </a:r>
            <a:r>
              <a:rPr lang="de-DE" dirty="0" err="1"/>
              <a:t>if</a:t>
            </a:r>
            <a:r>
              <a:rPr lang="de-DE" dirty="0"/>
              <a:t>-Verzweigungen benutzt werden oder welche Bedeutungen Variablennamen haben</a:t>
            </a:r>
          </a:p>
          <a:p>
            <a:endParaRPr lang="de-DE" dirty="0"/>
          </a:p>
          <a:p>
            <a:r>
              <a:rPr lang="de-DE" dirty="0"/>
              <a:t>Wenn diese verletzt werden, machen Programmierer vermehrt Fehler</a:t>
            </a:r>
          </a:p>
          <a:p>
            <a:endParaRPr lang="de-DE" dirty="0"/>
          </a:p>
          <a:p>
            <a:r>
              <a:rPr lang="de-DE" dirty="0"/>
              <a:t>Daher so programmieren, dass diese nicht verletzt werden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2E00-E49B-4C2D-84B9-AB5A304A917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3200</Words>
  <Application>Microsoft Office PowerPoint</Application>
  <PresentationFormat>Breitbild</PresentationFormat>
  <Paragraphs>809</Paragraphs>
  <Slides>54</Slides>
  <Notes>33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vorlage</vt:lpstr>
      <vt:lpstr>PowerPoint-Präsentation</vt:lpstr>
      <vt:lpstr>Lernziele</vt:lpstr>
      <vt:lpstr>Einordnung</vt:lpstr>
      <vt:lpstr>Codebeispiel</vt:lpstr>
      <vt:lpstr>PowerPoint-Präsentation</vt:lpstr>
      <vt:lpstr>Inhalt</vt:lpstr>
      <vt:lpstr>PowerPoint-Präsentation</vt:lpstr>
      <vt:lpstr>Was wird ausgegeben?</vt:lpstr>
      <vt:lpstr>Warum beschreibende Namen?</vt:lpstr>
      <vt:lpstr>Beschreibende Variablennamen</vt:lpstr>
      <vt:lpstr>Beschreibende Variablennamen</vt:lpstr>
      <vt:lpstr>Beschreibende Variablennamen</vt:lpstr>
      <vt:lpstr>Beschreibende Variablennamen</vt:lpstr>
      <vt:lpstr>Beschreibende Variablennamen</vt:lpstr>
      <vt:lpstr>Beispiel</vt:lpstr>
      <vt:lpstr>Beschreibende Methodennamen</vt:lpstr>
      <vt:lpstr>Klassennamen</vt:lpstr>
      <vt:lpstr>Umbenennung der Variablen</vt:lpstr>
      <vt:lpstr>Umbenennung der Variablen</vt:lpstr>
      <vt:lpstr>PowerPoint-Präsentation</vt:lpstr>
      <vt:lpstr>Variablenbenennung</vt:lpstr>
      <vt:lpstr>camelCase</vt:lpstr>
      <vt:lpstr>camelCase</vt:lpstr>
      <vt:lpstr>UPPER_CASE Notation</vt:lpstr>
      <vt:lpstr>lower_case Notation</vt:lpstr>
      <vt:lpstr>Ungarische Notation</vt:lpstr>
      <vt:lpstr>Ungarische Notation: Systems</vt:lpstr>
      <vt:lpstr>PowerPoint-Präsentation</vt:lpstr>
      <vt:lpstr>Nächste Woche (16.12.)</vt:lpstr>
      <vt:lpstr>Tour-de-France-Programmierung</vt:lpstr>
      <vt:lpstr>Methoden</vt:lpstr>
      <vt:lpstr>PowerPoint-Präsentation</vt:lpstr>
      <vt:lpstr>PowerPoint-Präsentation</vt:lpstr>
      <vt:lpstr>Guter Code und Kommentare</vt:lpstr>
      <vt:lpstr>Java API</vt:lpstr>
      <vt:lpstr>Methoden-Kommentare</vt:lpstr>
      <vt:lpstr>Klassen-Kommentare</vt:lpstr>
      <vt:lpstr>Kommentare innerhalb von Methoden</vt:lpstr>
      <vt:lpstr>Schädliche Kommentare</vt:lpstr>
      <vt:lpstr>Schlechte Kommentare</vt:lpstr>
      <vt:lpstr>Noch schlechterer Code</vt:lpstr>
      <vt:lpstr>PowerPoint-Präsentation</vt:lpstr>
      <vt:lpstr>PowerPoint-Präsentation</vt:lpstr>
      <vt:lpstr>Was sind Coding Conventions?</vt:lpstr>
      <vt:lpstr>Java Coding Conventions</vt:lpstr>
      <vt:lpstr>Indentation</vt:lpstr>
      <vt:lpstr>Einrückung: Beispiel</vt:lpstr>
      <vt:lpstr>Deklarationen</vt:lpstr>
      <vt:lpstr>Deklarationen</vt:lpstr>
      <vt:lpstr>Code schreiben</vt:lpstr>
      <vt:lpstr>PowerPoint-Präsentation</vt:lpstr>
      <vt:lpstr>Refactoring</vt:lpstr>
      <vt:lpstr>Wozu Refactoring?</vt:lpstr>
      <vt:lpstr>Was Sie mitgenommen haben sollten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868</cp:revision>
  <cp:lastPrinted>2015-12-08T09:01:44Z</cp:lastPrinted>
  <dcterms:created xsi:type="dcterms:W3CDTF">2014-10-06T10:05:59Z</dcterms:created>
  <dcterms:modified xsi:type="dcterms:W3CDTF">2019-12-06T10:54:36Z</dcterms:modified>
</cp:coreProperties>
</file>