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350" r:id="rId2"/>
    <p:sldId id="352" r:id="rId3"/>
    <p:sldId id="353" r:id="rId4"/>
    <p:sldId id="358" r:id="rId5"/>
    <p:sldId id="356" r:id="rId6"/>
    <p:sldId id="285" r:id="rId7"/>
    <p:sldId id="307" r:id="rId8"/>
    <p:sldId id="309" r:id="rId9"/>
    <p:sldId id="310" r:id="rId10"/>
    <p:sldId id="311" r:id="rId11"/>
    <p:sldId id="347" r:id="rId12"/>
    <p:sldId id="346" r:id="rId13"/>
    <p:sldId id="322" r:id="rId14"/>
    <p:sldId id="313" r:id="rId15"/>
    <p:sldId id="314" r:id="rId16"/>
    <p:sldId id="320" r:id="rId17"/>
    <p:sldId id="316" r:id="rId18"/>
    <p:sldId id="323" r:id="rId19"/>
    <p:sldId id="324" r:id="rId20"/>
    <p:sldId id="315" r:id="rId21"/>
    <p:sldId id="325" r:id="rId22"/>
    <p:sldId id="327" r:id="rId23"/>
    <p:sldId id="335" r:id="rId24"/>
    <p:sldId id="336" r:id="rId25"/>
    <p:sldId id="337" r:id="rId26"/>
    <p:sldId id="338" r:id="rId27"/>
    <p:sldId id="339" r:id="rId28"/>
    <p:sldId id="340" r:id="rId29"/>
    <p:sldId id="341" r:id="rId30"/>
    <p:sldId id="326" r:id="rId31"/>
    <p:sldId id="321" r:id="rId32"/>
    <p:sldId id="328" r:id="rId33"/>
    <p:sldId id="329" r:id="rId34"/>
    <p:sldId id="330" r:id="rId35"/>
    <p:sldId id="331" r:id="rId36"/>
    <p:sldId id="308" r:id="rId37"/>
    <p:sldId id="334" r:id="rId38"/>
    <p:sldId id="300" r:id="rId39"/>
    <p:sldId id="332" r:id="rId40"/>
  </p:sldIdLst>
  <p:sldSz cx="12192000" cy="6858000"/>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9BDA"/>
    <a:srgbClr val="2F2FC0"/>
    <a:srgbClr val="7F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54" autoAdjust="0"/>
    <p:restoredTop sz="80292" autoAdjust="0"/>
  </p:normalViewPr>
  <p:slideViewPr>
    <p:cSldViewPr>
      <p:cViewPr varScale="1">
        <p:scale>
          <a:sx n="89" d="100"/>
          <a:sy n="89" d="100"/>
        </p:scale>
        <p:origin x="161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5BBAC1A-4D5C-4C1C-89B8-1F4623E5BF9B}" type="datetimeFigureOut">
              <a:rPr lang="de-DE"/>
              <a:pPr>
                <a:defRPr/>
              </a:pPr>
              <a:t>25.11.2019</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F19A2B3-DF9E-4DDA-A69C-1E952F4DEE36}" type="slidenum">
              <a:rPr lang="de-DE"/>
              <a:pPr>
                <a:defRPr/>
              </a:pPr>
              <a:t>‹Nr.›</a:t>
            </a:fld>
            <a:endParaRPr lang="de-DE"/>
          </a:p>
        </p:txBody>
      </p:sp>
    </p:spTree>
    <p:extLst>
      <p:ext uri="{BB962C8B-B14F-4D97-AF65-F5344CB8AC3E}">
        <p14:creationId xmlns:p14="http://schemas.microsoft.com/office/powerpoint/2010/main" val="23929964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5362"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dirty="0"/>
              <a:t>Zeit Folie : Zeit Gesamt (geschätzt)</a:t>
            </a:r>
          </a:p>
          <a:p>
            <a:pPr eaLnBrk="1" hangingPunct="1">
              <a:spcBef>
                <a:spcPct val="0"/>
              </a:spcBef>
            </a:pPr>
            <a:r>
              <a:rPr lang="de-DE" dirty="0"/>
              <a:t>1 : 1</a:t>
            </a:r>
          </a:p>
          <a:p>
            <a:pPr eaLnBrk="1" hangingPunct="1">
              <a:spcBef>
                <a:spcPct val="0"/>
              </a:spcBef>
            </a:pPr>
            <a:endParaRPr lang="de-DE" dirty="0"/>
          </a:p>
        </p:txBody>
      </p:sp>
      <p:sp>
        <p:nvSpPr>
          <p:cNvPr id="15363"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97FEC0-0E33-4350-92CC-81232F825F33}" type="slidenum">
              <a:rPr lang="de-DE">
                <a:cs typeface="Arial" charset="0"/>
              </a:rPr>
              <a:pPr fontAlgn="base">
                <a:spcBef>
                  <a:spcPct val="0"/>
                </a:spcBef>
                <a:spcAft>
                  <a:spcPct val="0"/>
                </a:spcAft>
                <a:defRPr/>
              </a:pPr>
              <a:t>1</a:t>
            </a:fld>
            <a:endParaRPr lang="de-DE">
              <a:cs typeface="Arial" charset="0"/>
            </a:endParaRPr>
          </a:p>
        </p:txBody>
      </p:sp>
    </p:spTree>
    <p:extLst>
      <p:ext uri="{BB962C8B-B14F-4D97-AF65-F5344CB8AC3E}">
        <p14:creationId xmlns:p14="http://schemas.microsoft.com/office/powerpoint/2010/main" val="2455134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379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3 : 19</a:t>
            </a:r>
          </a:p>
          <a:p>
            <a:pPr>
              <a:spcBef>
                <a:spcPct val="0"/>
              </a:spcBef>
            </a:pPr>
            <a:endParaRPr lang="de-DE"/>
          </a:p>
        </p:txBody>
      </p:sp>
      <p:sp>
        <p:nvSpPr>
          <p:cNvPr id="3379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EEE106E-65D5-472E-9BC0-1AC277C8E376}" type="slidenum">
              <a:rPr lang="de-DE">
                <a:cs typeface="Arial" charset="0"/>
              </a:rPr>
              <a:pPr fontAlgn="base">
                <a:spcBef>
                  <a:spcPct val="0"/>
                </a:spcBef>
                <a:spcAft>
                  <a:spcPct val="0"/>
                </a:spcAft>
              </a:pPr>
              <a:t>10</a:t>
            </a:fld>
            <a:endParaRPr lang="de-DE">
              <a:cs typeface="Arial" charset="0"/>
            </a:endParaRPr>
          </a:p>
        </p:txBody>
      </p:sp>
    </p:spTree>
    <p:extLst>
      <p:ext uri="{BB962C8B-B14F-4D97-AF65-F5344CB8AC3E}">
        <p14:creationId xmlns:p14="http://schemas.microsoft.com/office/powerpoint/2010/main" val="1853986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277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de-DE"/>
          </a:p>
        </p:txBody>
      </p:sp>
      <p:sp>
        <p:nvSpPr>
          <p:cNvPr id="3277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95DC74-358E-4049-9F07-05E39A5165D8}" type="slidenum">
              <a:rPr lang="de-DE">
                <a:cs typeface="Arial" charset="0"/>
              </a:rPr>
              <a:pPr fontAlgn="base">
                <a:spcBef>
                  <a:spcPct val="0"/>
                </a:spcBef>
                <a:spcAft>
                  <a:spcPct val="0"/>
                </a:spcAft>
              </a:pPr>
              <a:t>11</a:t>
            </a:fld>
            <a:endParaRPr lang="de-DE">
              <a:cs typeface="Arial" charset="0"/>
            </a:endParaRPr>
          </a:p>
        </p:txBody>
      </p:sp>
    </p:spTree>
    <p:extLst>
      <p:ext uri="{BB962C8B-B14F-4D97-AF65-F5344CB8AC3E}">
        <p14:creationId xmlns:p14="http://schemas.microsoft.com/office/powerpoint/2010/main" val="2640363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680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1h24</a:t>
            </a:r>
          </a:p>
          <a:p>
            <a:pPr>
              <a:spcBef>
                <a:spcPct val="0"/>
              </a:spcBef>
            </a:pPr>
            <a:endParaRPr lang="de-DE"/>
          </a:p>
          <a:p>
            <a:pPr>
              <a:spcBef>
                <a:spcPct val="0"/>
              </a:spcBef>
            </a:pPr>
            <a:r>
              <a:rPr lang="de-DE"/>
              <a:t>Erklären, warum manchmal „==„ stimmt und manchmal nicht</a:t>
            </a:r>
          </a:p>
          <a:p>
            <a:pPr>
              <a:spcBef>
                <a:spcPct val="0"/>
              </a:spcBef>
            </a:pPr>
            <a:endParaRPr lang="de-DE"/>
          </a:p>
        </p:txBody>
      </p:sp>
      <p:sp>
        <p:nvSpPr>
          <p:cNvPr id="7680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748FCCE-44FE-4578-A8E1-A644FA5CB7DD}" type="slidenum">
              <a:rPr lang="de-DE">
                <a:cs typeface="Arial" charset="0"/>
              </a:rPr>
              <a:pPr fontAlgn="base">
                <a:spcBef>
                  <a:spcPct val="0"/>
                </a:spcBef>
                <a:spcAft>
                  <a:spcPct val="0"/>
                </a:spcAft>
              </a:pPr>
              <a:t>12</a:t>
            </a:fld>
            <a:endParaRPr lang="de-DE">
              <a:cs typeface="Arial" charset="0"/>
            </a:endParaRPr>
          </a:p>
        </p:txBody>
      </p:sp>
    </p:spTree>
    <p:extLst>
      <p:ext uri="{BB962C8B-B14F-4D97-AF65-F5344CB8AC3E}">
        <p14:creationId xmlns:p14="http://schemas.microsoft.com/office/powerpoint/2010/main" val="2724086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789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dirty="0"/>
              <a:t>Zeit Folie : Zeit Gesamt (geschätzt)</a:t>
            </a:r>
          </a:p>
          <a:p>
            <a:pPr>
              <a:spcBef>
                <a:spcPct val="0"/>
              </a:spcBef>
            </a:pPr>
            <a:r>
              <a:rPr lang="de-DE" dirty="0"/>
              <a:t>2 : 23</a:t>
            </a:r>
          </a:p>
          <a:p>
            <a:pPr>
              <a:spcBef>
                <a:spcPct val="0"/>
              </a:spcBef>
            </a:pPr>
            <a:endParaRPr lang="de-DE" dirty="0"/>
          </a:p>
        </p:txBody>
      </p:sp>
      <p:sp>
        <p:nvSpPr>
          <p:cNvPr id="3789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22AD4C3-BC00-402C-BADC-D81EFA7244BB}" type="slidenum">
              <a:rPr lang="de-DE">
                <a:cs typeface="Arial" charset="0"/>
              </a:rPr>
              <a:pPr fontAlgn="base">
                <a:spcBef>
                  <a:spcPct val="0"/>
                </a:spcBef>
                <a:spcAft>
                  <a:spcPct val="0"/>
                </a:spcAft>
              </a:pPr>
              <a:t>13</a:t>
            </a:fld>
            <a:endParaRPr lang="de-DE">
              <a:cs typeface="Arial" charset="0"/>
            </a:endParaRPr>
          </a:p>
        </p:txBody>
      </p:sp>
    </p:spTree>
    <p:extLst>
      <p:ext uri="{BB962C8B-B14F-4D97-AF65-F5344CB8AC3E}">
        <p14:creationId xmlns:p14="http://schemas.microsoft.com/office/powerpoint/2010/main" val="4122638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198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Frage: Wie bekommt der GC heraus, dass ein Objekt nicht mehr benötigt wird?</a:t>
            </a:r>
          </a:p>
          <a:p>
            <a:pPr>
              <a:spcBef>
                <a:spcPct val="0"/>
              </a:spcBef>
            </a:pPr>
            <a:endParaRPr lang="de-DE"/>
          </a:p>
          <a:p>
            <a:pPr>
              <a:spcBef>
                <a:spcPct val="0"/>
              </a:spcBef>
            </a:pPr>
            <a:r>
              <a:rPr lang="de-DE"/>
              <a:t>Zeit Folie : Zeit Gesamt (geschätzt)</a:t>
            </a:r>
          </a:p>
          <a:p>
            <a:pPr>
              <a:spcBef>
                <a:spcPct val="0"/>
              </a:spcBef>
            </a:pPr>
            <a:r>
              <a:rPr lang="de-DE"/>
              <a:t>2 : 27</a:t>
            </a:r>
          </a:p>
          <a:p>
            <a:pPr>
              <a:spcBef>
                <a:spcPct val="0"/>
              </a:spcBef>
            </a:pPr>
            <a:endParaRPr lang="de-DE"/>
          </a:p>
        </p:txBody>
      </p:sp>
      <p:sp>
        <p:nvSpPr>
          <p:cNvPr id="4198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C771BBA-1124-41A0-B245-8BFA24ECE65A}" type="slidenum">
              <a:rPr lang="de-DE">
                <a:cs typeface="Arial" charset="0"/>
              </a:rPr>
              <a:pPr fontAlgn="base">
                <a:spcBef>
                  <a:spcPct val="0"/>
                </a:spcBef>
                <a:spcAft>
                  <a:spcPct val="0"/>
                </a:spcAft>
              </a:pPr>
              <a:t>14</a:t>
            </a:fld>
            <a:endParaRPr lang="de-DE">
              <a:cs typeface="Arial" charset="0"/>
            </a:endParaRPr>
          </a:p>
        </p:txBody>
      </p:sp>
    </p:spTree>
    <p:extLst>
      <p:ext uri="{BB962C8B-B14F-4D97-AF65-F5344CB8AC3E}">
        <p14:creationId xmlns:p14="http://schemas.microsoft.com/office/powerpoint/2010/main" val="1844771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32</a:t>
            </a:r>
          </a:p>
          <a:p>
            <a:pPr>
              <a:spcBef>
                <a:spcPct val="0"/>
              </a:spcBef>
            </a:pPr>
            <a:endParaRPr lang="de-DE"/>
          </a:p>
        </p:txBody>
      </p:sp>
      <p:sp>
        <p:nvSpPr>
          <p:cNvPr id="4403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AB8EF7-0F30-418C-9119-019CCDF0496A}" type="slidenum">
              <a:rPr lang="de-DE">
                <a:cs typeface="Arial" charset="0"/>
              </a:rPr>
              <a:pPr fontAlgn="base">
                <a:spcBef>
                  <a:spcPct val="0"/>
                </a:spcBef>
                <a:spcAft>
                  <a:spcPct val="0"/>
                </a:spcAft>
              </a:pPr>
              <a:t>15</a:t>
            </a:fld>
            <a:endParaRPr lang="de-DE">
              <a:cs typeface="Arial" charset="0"/>
            </a:endParaRPr>
          </a:p>
        </p:txBody>
      </p:sp>
    </p:spTree>
    <p:extLst>
      <p:ext uri="{BB962C8B-B14F-4D97-AF65-F5344CB8AC3E}">
        <p14:creationId xmlns:p14="http://schemas.microsoft.com/office/powerpoint/2010/main" val="72326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608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0 : 32</a:t>
            </a:r>
          </a:p>
          <a:p>
            <a:pPr>
              <a:spcBef>
                <a:spcPct val="0"/>
              </a:spcBef>
            </a:pPr>
            <a:endParaRPr lang="de-DE"/>
          </a:p>
        </p:txBody>
      </p:sp>
      <p:sp>
        <p:nvSpPr>
          <p:cNvPr id="4608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5A92094-9332-401E-937E-81CE273DAC7F}" type="slidenum">
              <a:rPr lang="de-DE">
                <a:cs typeface="Arial" charset="0"/>
              </a:rPr>
              <a:pPr fontAlgn="base">
                <a:spcBef>
                  <a:spcPct val="0"/>
                </a:spcBef>
                <a:spcAft>
                  <a:spcPct val="0"/>
                </a:spcAft>
              </a:pPr>
              <a:t>16</a:t>
            </a:fld>
            <a:endParaRPr lang="de-DE">
              <a:cs typeface="Arial" charset="0"/>
            </a:endParaRPr>
          </a:p>
        </p:txBody>
      </p:sp>
    </p:spTree>
    <p:extLst>
      <p:ext uri="{BB962C8B-B14F-4D97-AF65-F5344CB8AC3E}">
        <p14:creationId xmlns:p14="http://schemas.microsoft.com/office/powerpoint/2010/main" val="1051738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813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34</a:t>
            </a:r>
          </a:p>
          <a:p>
            <a:pPr>
              <a:spcBef>
                <a:spcPct val="0"/>
              </a:spcBef>
            </a:pPr>
            <a:endParaRPr lang="de-DE"/>
          </a:p>
        </p:txBody>
      </p:sp>
      <p:sp>
        <p:nvSpPr>
          <p:cNvPr id="4813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1A182BA-218D-4234-A5F7-A2EC7A45409B}" type="slidenum">
              <a:rPr lang="de-DE">
                <a:cs typeface="Arial" charset="0"/>
              </a:rPr>
              <a:pPr fontAlgn="base">
                <a:spcBef>
                  <a:spcPct val="0"/>
                </a:spcBef>
                <a:spcAft>
                  <a:spcPct val="0"/>
                </a:spcAft>
              </a:pPr>
              <a:t>17</a:t>
            </a:fld>
            <a:endParaRPr lang="de-DE">
              <a:cs typeface="Arial" charset="0"/>
            </a:endParaRPr>
          </a:p>
        </p:txBody>
      </p:sp>
    </p:spTree>
    <p:extLst>
      <p:ext uri="{BB962C8B-B14F-4D97-AF65-F5344CB8AC3E}">
        <p14:creationId xmlns:p14="http://schemas.microsoft.com/office/powerpoint/2010/main" val="1055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017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dirty="0"/>
              <a:t>Zeit Folie : Zeit Gesamt (geschätzt)</a:t>
            </a:r>
          </a:p>
          <a:p>
            <a:pPr>
              <a:spcBef>
                <a:spcPct val="0"/>
              </a:spcBef>
            </a:pPr>
            <a:r>
              <a:rPr lang="de-DE" dirty="0"/>
              <a:t>1 : </a:t>
            </a:r>
            <a:r>
              <a:rPr lang="de-DE" dirty="0" smtClean="0"/>
              <a:t>35</a:t>
            </a:r>
          </a:p>
          <a:p>
            <a:pPr>
              <a:spcBef>
                <a:spcPct val="0"/>
              </a:spcBef>
            </a:pPr>
            <a:r>
              <a:rPr lang="de-DE" dirty="0" err="1" smtClean="0"/>
              <a:t>Implement</a:t>
            </a:r>
            <a:r>
              <a:rPr lang="de-DE" baseline="0" dirty="0" smtClean="0"/>
              <a:t> a </a:t>
            </a:r>
            <a:r>
              <a:rPr lang="de-DE" baseline="0" dirty="0" err="1" smtClean="0"/>
              <a:t>method</a:t>
            </a:r>
            <a:r>
              <a:rPr lang="de-DE" baseline="0" dirty="0" smtClean="0"/>
              <a:t> </a:t>
            </a:r>
            <a:r>
              <a:rPr lang="de-DE" baseline="0" dirty="0" err="1" smtClean="0"/>
              <a:t>to</a:t>
            </a:r>
            <a:r>
              <a:rPr lang="de-DE" baseline="0" dirty="0" smtClean="0"/>
              <a:t> </a:t>
            </a:r>
            <a:r>
              <a:rPr lang="de-DE" baseline="0" dirty="0" err="1" smtClean="0"/>
              <a:t>manipulate</a:t>
            </a:r>
            <a:r>
              <a:rPr lang="de-DE" baseline="0" dirty="0" smtClean="0"/>
              <a:t> an </a:t>
            </a:r>
            <a:r>
              <a:rPr lang="de-DE" baseline="0" dirty="0" err="1" smtClean="0"/>
              <a:t>array</a:t>
            </a:r>
            <a:r>
              <a:rPr lang="de-DE" baseline="0" dirty="0" smtClean="0"/>
              <a:t> (e.g., double </a:t>
            </a:r>
            <a:r>
              <a:rPr lang="de-DE" baseline="0" dirty="0" err="1" smtClean="0"/>
              <a:t>entries</a:t>
            </a:r>
            <a:r>
              <a:rPr lang="de-DE" baseline="0" dirty="0" smtClean="0"/>
              <a:t>), </a:t>
            </a:r>
            <a:r>
              <a:rPr lang="de-DE" baseline="0" dirty="0" err="1" smtClean="0"/>
              <a:t>then</a:t>
            </a:r>
            <a:r>
              <a:rPr lang="de-DE" baseline="0" dirty="0" smtClean="0"/>
              <a:t> </a:t>
            </a:r>
            <a:r>
              <a:rPr lang="de-DE" baseline="0" dirty="0" err="1" smtClean="0"/>
              <a:t>call</a:t>
            </a:r>
            <a:r>
              <a:rPr lang="de-DE" baseline="0" dirty="0" smtClean="0"/>
              <a:t> </a:t>
            </a:r>
            <a:r>
              <a:rPr lang="de-DE" baseline="0" dirty="0" err="1" smtClean="0"/>
              <a:t>the</a:t>
            </a:r>
            <a:r>
              <a:rPr lang="de-DE" baseline="0" dirty="0" smtClean="0"/>
              <a:t> </a:t>
            </a:r>
            <a:r>
              <a:rPr lang="de-DE" baseline="0" dirty="0" err="1" smtClean="0"/>
              <a:t>method</a:t>
            </a:r>
            <a:r>
              <a:rPr lang="de-DE" baseline="0" dirty="0" smtClean="0"/>
              <a:t> </a:t>
            </a:r>
            <a:r>
              <a:rPr lang="de-DE" baseline="0" dirty="0" err="1" smtClean="0"/>
              <a:t>from</a:t>
            </a:r>
            <a:r>
              <a:rPr lang="de-DE" baseline="0" dirty="0" smtClean="0"/>
              <a:t> </a:t>
            </a:r>
            <a:r>
              <a:rPr lang="de-DE" baseline="0" dirty="0" err="1" smtClean="0"/>
              <a:t>main</a:t>
            </a:r>
            <a:endParaRPr lang="de-DE" dirty="0"/>
          </a:p>
          <a:p>
            <a:pPr>
              <a:spcBef>
                <a:spcPct val="0"/>
              </a:spcBef>
            </a:pPr>
            <a:endParaRPr lang="de-DE" dirty="0"/>
          </a:p>
        </p:txBody>
      </p:sp>
      <p:sp>
        <p:nvSpPr>
          <p:cNvPr id="5017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75553D6-1425-4026-B7B1-1001A9895424}" type="slidenum">
              <a:rPr lang="de-DE">
                <a:cs typeface="Arial" charset="0"/>
              </a:rPr>
              <a:pPr fontAlgn="base">
                <a:spcBef>
                  <a:spcPct val="0"/>
                </a:spcBef>
                <a:spcAft>
                  <a:spcPct val="0"/>
                </a:spcAft>
              </a:pPr>
              <a:t>18</a:t>
            </a:fld>
            <a:endParaRPr lang="de-DE">
              <a:cs typeface="Arial" charset="0"/>
            </a:endParaRPr>
          </a:p>
        </p:txBody>
      </p:sp>
    </p:spTree>
    <p:extLst>
      <p:ext uri="{BB962C8B-B14F-4D97-AF65-F5344CB8AC3E}">
        <p14:creationId xmlns:p14="http://schemas.microsoft.com/office/powerpoint/2010/main" val="3693106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222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dirty="0"/>
              <a:t>An Tafel ein Beispiel je Art skizzieren,</a:t>
            </a:r>
          </a:p>
          <a:p>
            <a:pPr>
              <a:spcBef>
                <a:spcPct val="0"/>
              </a:spcBef>
            </a:pPr>
            <a:r>
              <a:rPr lang="de-DE" dirty="0" err="1"/>
              <a:t>Bsp</a:t>
            </a:r>
            <a:r>
              <a:rPr lang="de-DE" baseline="0" dirty="0"/>
              <a:t> mit </a:t>
            </a:r>
            <a:r>
              <a:rPr lang="de-DE" baseline="0" dirty="0" err="1" smtClean="0"/>
              <a:t>array</a:t>
            </a:r>
            <a:endParaRPr lang="de-DE" baseline="0" dirty="0" smtClean="0"/>
          </a:p>
          <a:p>
            <a:pPr>
              <a:spcBef>
                <a:spcPct val="0"/>
              </a:spcBef>
            </a:pPr>
            <a:r>
              <a:rPr lang="de-DE" baseline="0" dirty="0" err="1" smtClean="0"/>
              <a:t>Bsp</a:t>
            </a:r>
            <a:r>
              <a:rPr lang="de-DE" baseline="0" dirty="0" smtClean="0"/>
              <a:t> mit </a:t>
            </a:r>
            <a:r>
              <a:rPr lang="de-DE" baseline="0" dirty="0" err="1" smtClean="0"/>
              <a:t>int</a:t>
            </a:r>
            <a:r>
              <a:rPr lang="de-DE" baseline="0" dirty="0" smtClean="0"/>
              <a:t> zeigen</a:t>
            </a:r>
            <a:endParaRPr lang="de-DE" dirty="0"/>
          </a:p>
          <a:p>
            <a:pPr>
              <a:spcBef>
                <a:spcPct val="0"/>
              </a:spcBef>
            </a:pPr>
            <a:endParaRPr lang="de-DE" dirty="0"/>
          </a:p>
          <a:p>
            <a:pPr>
              <a:spcBef>
                <a:spcPct val="0"/>
              </a:spcBef>
            </a:pPr>
            <a:r>
              <a:rPr lang="de-DE" dirty="0"/>
              <a:t>Zeit Folie : Zeit Gesamt (geschätzt)</a:t>
            </a:r>
          </a:p>
          <a:p>
            <a:pPr>
              <a:spcBef>
                <a:spcPct val="0"/>
              </a:spcBef>
            </a:pPr>
            <a:r>
              <a:rPr lang="de-DE" dirty="0"/>
              <a:t>3 : 38</a:t>
            </a:r>
          </a:p>
          <a:p>
            <a:pPr>
              <a:spcBef>
                <a:spcPct val="0"/>
              </a:spcBef>
            </a:pPr>
            <a:endParaRPr lang="de-DE" dirty="0"/>
          </a:p>
        </p:txBody>
      </p:sp>
      <p:sp>
        <p:nvSpPr>
          <p:cNvPr id="5222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BE45F0-23E5-400A-A967-52456D06476D}" type="slidenum">
              <a:rPr lang="de-DE">
                <a:cs typeface="Arial" charset="0"/>
              </a:rPr>
              <a:pPr fontAlgn="base">
                <a:spcBef>
                  <a:spcPct val="0"/>
                </a:spcBef>
                <a:spcAft>
                  <a:spcPct val="0"/>
                </a:spcAft>
              </a:pPr>
              <a:t>19</a:t>
            </a:fld>
            <a:endParaRPr lang="de-DE">
              <a:cs typeface="Arial" charset="0"/>
            </a:endParaRPr>
          </a:p>
        </p:txBody>
      </p:sp>
    </p:spTree>
    <p:extLst>
      <p:ext uri="{BB962C8B-B14F-4D97-AF65-F5344CB8AC3E}">
        <p14:creationId xmlns:p14="http://schemas.microsoft.com/office/powerpoint/2010/main" val="3126102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945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3</a:t>
            </a:r>
          </a:p>
          <a:p>
            <a:pPr>
              <a:spcBef>
                <a:spcPct val="0"/>
              </a:spcBef>
            </a:pPr>
            <a:endParaRPr lang="de-DE"/>
          </a:p>
        </p:txBody>
      </p:sp>
      <p:sp>
        <p:nvSpPr>
          <p:cNvPr id="1945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867F6E6-F94B-49CF-AF91-B205422E72C3}" type="slidenum">
              <a:rPr lang="de-DE">
                <a:cs typeface="Arial" charset="0"/>
              </a:rPr>
              <a:pPr fontAlgn="base">
                <a:spcBef>
                  <a:spcPct val="0"/>
                </a:spcBef>
                <a:spcAft>
                  <a:spcPct val="0"/>
                </a:spcAft>
              </a:pPr>
              <a:t>2</a:t>
            </a:fld>
            <a:endParaRPr lang="de-DE">
              <a:cs typeface="Arial" charset="0"/>
            </a:endParaRPr>
          </a:p>
        </p:txBody>
      </p:sp>
    </p:spTree>
    <p:extLst>
      <p:ext uri="{BB962C8B-B14F-4D97-AF65-F5344CB8AC3E}">
        <p14:creationId xmlns:p14="http://schemas.microsoft.com/office/powerpoint/2010/main" val="1143404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427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40</a:t>
            </a:r>
          </a:p>
          <a:p>
            <a:pPr>
              <a:spcBef>
                <a:spcPct val="0"/>
              </a:spcBef>
            </a:pPr>
            <a:endParaRPr lang="de-DE"/>
          </a:p>
        </p:txBody>
      </p:sp>
      <p:sp>
        <p:nvSpPr>
          <p:cNvPr id="5427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A9A523-7AF9-4ECA-A8AA-1428112732D7}" type="slidenum">
              <a:rPr lang="de-DE">
                <a:cs typeface="Arial" charset="0"/>
              </a:rPr>
              <a:pPr fontAlgn="base">
                <a:spcBef>
                  <a:spcPct val="0"/>
                </a:spcBef>
                <a:spcAft>
                  <a:spcPct val="0"/>
                </a:spcAft>
              </a:pPr>
              <a:t>20</a:t>
            </a:fld>
            <a:endParaRPr lang="de-DE">
              <a:cs typeface="Arial" charset="0"/>
            </a:endParaRPr>
          </a:p>
        </p:txBody>
      </p:sp>
    </p:spTree>
    <p:extLst>
      <p:ext uri="{BB962C8B-B14F-4D97-AF65-F5344CB8AC3E}">
        <p14:creationId xmlns:p14="http://schemas.microsoft.com/office/powerpoint/2010/main" val="4261188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632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dirty="0"/>
              <a:t>Zeit Folie : Zeit Gesamt (geschätzt)</a:t>
            </a:r>
          </a:p>
          <a:p>
            <a:pPr>
              <a:spcBef>
                <a:spcPct val="0"/>
              </a:spcBef>
            </a:pPr>
            <a:r>
              <a:rPr lang="de-DE" dirty="0"/>
              <a:t>2 : 42</a:t>
            </a:r>
          </a:p>
          <a:p>
            <a:pPr>
              <a:spcBef>
                <a:spcPct val="0"/>
              </a:spcBef>
            </a:pPr>
            <a:endParaRPr lang="de-DE" dirty="0"/>
          </a:p>
        </p:txBody>
      </p:sp>
      <p:sp>
        <p:nvSpPr>
          <p:cNvPr id="5632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F201F92-57AD-46A2-9E37-E8BC27EE8114}" type="slidenum">
              <a:rPr lang="de-DE">
                <a:cs typeface="Arial" charset="0"/>
              </a:rPr>
              <a:pPr fontAlgn="base">
                <a:spcBef>
                  <a:spcPct val="0"/>
                </a:spcBef>
                <a:spcAft>
                  <a:spcPct val="0"/>
                </a:spcAft>
              </a:pPr>
              <a:t>21</a:t>
            </a:fld>
            <a:endParaRPr lang="de-DE">
              <a:cs typeface="Arial" charset="0"/>
            </a:endParaRPr>
          </a:p>
        </p:txBody>
      </p:sp>
    </p:spTree>
    <p:extLst>
      <p:ext uri="{BB962C8B-B14F-4D97-AF65-F5344CB8AC3E}">
        <p14:creationId xmlns:p14="http://schemas.microsoft.com/office/powerpoint/2010/main" val="820263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837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44</a:t>
            </a:r>
          </a:p>
          <a:p>
            <a:pPr>
              <a:spcBef>
                <a:spcPct val="0"/>
              </a:spcBef>
            </a:pPr>
            <a:endParaRPr lang="de-DE"/>
          </a:p>
        </p:txBody>
      </p:sp>
      <p:sp>
        <p:nvSpPr>
          <p:cNvPr id="5837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A28F381-74C5-4CB2-BAB3-F722FDB917AA}" type="slidenum">
              <a:rPr lang="de-DE">
                <a:cs typeface="Arial" charset="0"/>
              </a:rPr>
              <a:pPr fontAlgn="base">
                <a:spcBef>
                  <a:spcPct val="0"/>
                </a:spcBef>
                <a:spcAft>
                  <a:spcPct val="0"/>
                </a:spcAft>
              </a:pPr>
              <a:t>22</a:t>
            </a:fld>
            <a:endParaRPr lang="de-DE">
              <a:cs typeface="Arial" charset="0"/>
            </a:endParaRPr>
          </a:p>
        </p:txBody>
      </p:sp>
    </p:spTree>
    <p:extLst>
      <p:ext uri="{BB962C8B-B14F-4D97-AF65-F5344CB8AC3E}">
        <p14:creationId xmlns:p14="http://schemas.microsoft.com/office/powerpoint/2010/main" val="2563080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041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Aufgabe: die Kommentarzeilen mit den korrekten Werten ausfüllen</a:t>
            </a:r>
          </a:p>
          <a:p>
            <a:pPr>
              <a:spcBef>
                <a:spcPct val="0"/>
              </a:spcBef>
            </a:pPr>
            <a:endParaRPr lang="de-DE"/>
          </a:p>
          <a:p>
            <a:pPr>
              <a:spcBef>
                <a:spcPct val="0"/>
              </a:spcBef>
            </a:pPr>
            <a:r>
              <a:rPr lang="de-DE"/>
              <a:t>Zeit Folie : Zeit Gesamt (geschätzt)</a:t>
            </a:r>
          </a:p>
          <a:p>
            <a:pPr>
              <a:spcBef>
                <a:spcPct val="0"/>
              </a:spcBef>
            </a:pPr>
            <a:r>
              <a:rPr lang="de-DE"/>
              <a:t>1 : 45</a:t>
            </a:r>
          </a:p>
          <a:p>
            <a:pPr>
              <a:spcBef>
                <a:spcPct val="0"/>
              </a:spcBef>
            </a:pPr>
            <a:endParaRPr lang="de-DE"/>
          </a:p>
        </p:txBody>
      </p:sp>
      <p:sp>
        <p:nvSpPr>
          <p:cNvPr id="6041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7339B5D-46F3-41D8-8B11-18AFBE9CE0ED}" type="slidenum">
              <a:rPr lang="de-DE">
                <a:cs typeface="Arial" charset="0"/>
              </a:rPr>
              <a:pPr fontAlgn="base">
                <a:spcBef>
                  <a:spcPct val="0"/>
                </a:spcBef>
                <a:spcAft>
                  <a:spcPct val="0"/>
                </a:spcAft>
              </a:pPr>
              <a:t>23</a:t>
            </a:fld>
            <a:endParaRPr lang="de-DE">
              <a:cs typeface="Arial" charset="0"/>
            </a:endParaRPr>
          </a:p>
        </p:txBody>
      </p:sp>
    </p:spTree>
    <p:extLst>
      <p:ext uri="{BB962C8B-B14F-4D97-AF65-F5344CB8AC3E}">
        <p14:creationId xmlns:p14="http://schemas.microsoft.com/office/powerpoint/2010/main" val="912582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246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47</a:t>
            </a:r>
          </a:p>
          <a:p>
            <a:pPr>
              <a:spcBef>
                <a:spcPct val="0"/>
              </a:spcBef>
            </a:pPr>
            <a:endParaRPr lang="de-DE"/>
          </a:p>
        </p:txBody>
      </p:sp>
      <p:sp>
        <p:nvSpPr>
          <p:cNvPr id="6246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55986C-3FC1-4A70-8584-7221F6889F84}" type="slidenum">
              <a:rPr lang="de-DE">
                <a:cs typeface="Arial" charset="0"/>
              </a:rPr>
              <a:pPr fontAlgn="base">
                <a:spcBef>
                  <a:spcPct val="0"/>
                </a:spcBef>
                <a:spcAft>
                  <a:spcPct val="0"/>
                </a:spcAft>
              </a:pPr>
              <a:t>24</a:t>
            </a:fld>
            <a:endParaRPr lang="de-DE">
              <a:cs typeface="Arial" charset="0"/>
            </a:endParaRPr>
          </a:p>
        </p:txBody>
      </p:sp>
    </p:spTree>
    <p:extLst>
      <p:ext uri="{BB962C8B-B14F-4D97-AF65-F5344CB8AC3E}">
        <p14:creationId xmlns:p14="http://schemas.microsoft.com/office/powerpoint/2010/main" val="628089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451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48</a:t>
            </a:r>
          </a:p>
          <a:p>
            <a:pPr>
              <a:spcBef>
                <a:spcPct val="0"/>
              </a:spcBef>
            </a:pPr>
            <a:endParaRPr lang="de-DE"/>
          </a:p>
        </p:txBody>
      </p:sp>
      <p:sp>
        <p:nvSpPr>
          <p:cNvPr id="6451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8798C61-B41C-4E54-AAD5-68C8A40FA3F7}" type="slidenum">
              <a:rPr lang="de-DE">
                <a:cs typeface="Arial" charset="0"/>
              </a:rPr>
              <a:pPr fontAlgn="base">
                <a:spcBef>
                  <a:spcPct val="0"/>
                </a:spcBef>
                <a:spcAft>
                  <a:spcPct val="0"/>
                </a:spcAft>
              </a:pPr>
              <a:t>25</a:t>
            </a:fld>
            <a:endParaRPr lang="de-DE">
              <a:cs typeface="Arial" charset="0"/>
            </a:endParaRPr>
          </a:p>
        </p:txBody>
      </p:sp>
    </p:spTree>
    <p:extLst>
      <p:ext uri="{BB962C8B-B14F-4D97-AF65-F5344CB8AC3E}">
        <p14:creationId xmlns:p14="http://schemas.microsoft.com/office/powerpoint/2010/main" val="1066901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656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50</a:t>
            </a:r>
          </a:p>
          <a:p>
            <a:pPr>
              <a:spcBef>
                <a:spcPct val="0"/>
              </a:spcBef>
            </a:pPr>
            <a:endParaRPr lang="de-DE"/>
          </a:p>
        </p:txBody>
      </p:sp>
      <p:sp>
        <p:nvSpPr>
          <p:cNvPr id="6656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FEFE16-A7F0-4B68-9C8F-CCA489A31561}" type="slidenum">
              <a:rPr lang="de-DE">
                <a:cs typeface="Arial" charset="0"/>
              </a:rPr>
              <a:pPr fontAlgn="base">
                <a:spcBef>
                  <a:spcPct val="0"/>
                </a:spcBef>
                <a:spcAft>
                  <a:spcPct val="0"/>
                </a:spcAft>
              </a:pPr>
              <a:t>26</a:t>
            </a:fld>
            <a:endParaRPr lang="de-DE">
              <a:cs typeface="Arial" charset="0"/>
            </a:endParaRPr>
          </a:p>
        </p:txBody>
      </p:sp>
    </p:spTree>
    <p:extLst>
      <p:ext uri="{BB962C8B-B14F-4D97-AF65-F5344CB8AC3E}">
        <p14:creationId xmlns:p14="http://schemas.microsoft.com/office/powerpoint/2010/main" val="2733575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861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51</a:t>
            </a:r>
          </a:p>
          <a:p>
            <a:pPr>
              <a:spcBef>
                <a:spcPct val="0"/>
              </a:spcBef>
            </a:pPr>
            <a:endParaRPr lang="de-DE"/>
          </a:p>
        </p:txBody>
      </p:sp>
      <p:sp>
        <p:nvSpPr>
          <p:cNvPr id="6861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9098EB-5443-4F92-891A-21D905C57D2C}" type="slidenum">
              <a:rPr lang="de-DE">
                <a:cs typeface="Arial" charset="0"/>
              </a:rPr>
              <a:pPr fontAlgn="base">
                <a:spcBef>
                  <a:spcPct val="0"/>
                </a:spcBef>
                <a:spcAft>
                  <a:spcPct val="0"/>
                </a:spcAft>
              </a:pPr>
              <a:t>27</a:t>
            </a:fld>
            <a:endParaRPr lang="de-DE">
              <a:cs typeface="Arial" charset="0"/>
            </a:endParaRPr>
          </a:p>
        </p:txBody>
      </p:sp>
    </p:spTree>
    <p:extLst>
      <p:ext uri="{BB962C8B-B14F-4D97-AF65-F5344CB8AC3E}">
        <p14:creationId xmlns:p14="http://schemas.microsoft.com/office/powerpoint/2010/main" val="12081675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065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3 : 54</a:t>
            </a:r>
          </a:p>
          <a:p>
            <a:pPr>
              <a:spcBef>
                <a:spcPct val="0"/>
              </a:spcBef>
            </a:pPr>
            <a:endParaRPr lang="de-DE"/>
          </a:p>
        </p:txBody>
      </p:sp>
      <p:sp>
        <p:nvSpPr>
          <p:cNvPr id="7065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290C6EC-F4B7-41C4-99EB-A5FBE1C1ACC6}" type="slidenum">
              <a:rPr lang="de-DE">
                <a:cs typeface="Arial" charset="0"/>
              </a:rPr>
              <a:pPr fontAlgn="base">
                <a:spcBef>
                  <a:spcPct val="0"/>
                </a:spcBef>
                <a:spcAft>
                  <a:spcPct val="0"/>
                </a:spcAft>
              </a:pPr>
              <a:t>28</a:t>
            </a:fld>
            <a:endParaRPr lang="de-DE">
              <a:cs typeface="Arial" charset="0"/>
            </a:endParaRPr>
          </a:p>
        </p:txBody>
      </p:sp>
    </p:spTree>
    <p:extLst>
      <p:ext uri="{BB962C8B-B14F-4D97-AF65-F5344CB8AC3E}">
        <p14:creationId xmlns:p14="http://schemas.microsoft.com/office/powerpoint/2010/main" val="34477995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270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55</a:t>
            </a:r>
          </a:p>
          <a:p>
            <a:pPr>
              <a:spcBef>
                <a:spcPct val="0"/>
              </a:spcBef>
            </a:pPr>
            <a:endParaRPr lang="de-DE"/>
          </a:p>
        </p:txBody>
      </p:sp>
      <p:sp>
        <p:nvSpPr>
          <p:cNvPr id="7270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31BAD45-D3D5-49F5-B885-3A4A331CEF72}" type="slidenum">
              <a:rPr lang="de-DE">
                <a:cs typeface="Arial" charset="0"/>
              </a:rPr>
              <a:pPr fontAlgn="base">
                <a:spcBef>
                  <a:spcPct val="0"/>
                </a:spcBef>
                <a:spcAft>
                  <a:spcPct val="0"/>
                </a:spcAft>
              </a:pPr>
              <a:t>29</a:t>
            </a:fld>
            <a:endParaRPr lang="de-DE">
              <a:cs typeface="Arial" charset="0"/>
            </a:endParaRPr>
          </a:p>
        </p:txBody>
      </p:sp>
    </p:spTree>
    <p:extLst>
      <p:ext uri="{BB962C8B-B14F-4D97-AF65-F5344CB8AC3E}">
        <p14:creationId xmlns:p14="http://schemas.microsoft.com/office/powerpoint/2010/main" val="160192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355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b="1" dirty="0"/>
              <a:t>public static </a:t>
            </a:r>
            <a:r>
              <a:rPr lang="en-US" b="1" dirty="0" err="1"/>
              <a:t>int</a:t>
            </a:r>
            <a:r>
              <a:rPr lang="en-US" b="1" dirty="0"/>
              <a:t> </a:t>
            </a:r>
            <a:r>
              <a:rPr lang="en-US" b="1" dirty="0" err="1"/>
              <a:t>nbChars</a:t>
            </a:r>
            <a:r>
              <a:rPr lang="en-US" b="1" dirty="0"/>
              <a:t>(char </a:t>
            </a:r>
            <a:r>
              <a:rPr lang="en-US" b="1" dirty="0" err="1"/>
              <a:t>toFind</a:t>
            </a:r>
            <a:r>
              <a:rPr lang="en-US" b="1" dirty="0"/>
              <a:t>, String </a:t>
            </a:r>
            <a:r>
              <a:rPr lang="en-US" b="1" dirty="0" err="1"/>
              <a:t>searchString</a:t>
            </a:r>
            <a:r>
              <a:rPr lang="en-US" b="1" dirty="0"/>
              <a:t>){</a:t>
            </a:r>
          </a:p>
          <a:p>
            <a:pPr>
              <a:spcBef>
                <a:spcPct val="0"/>
              </a:spcBef>
            </a:pPr>
            <a:r>
              <a:rPr lang="de-DE" b="1" dirty="0" err="1"/>
              <a:t>int</a:t>
            </a:r>
            <a:r>
              <a:rPr lang="de-DE" b="1" dirty="0"/>
              <a:t> </a:t>
            </a:r>
            <a:r>
              <a:rPr lang="de-DE" b="1" dirty="0" err="1"/>
              <a:t>sum</a:t>
            </a:r>
            <a:r>
              <a:rPr lang="de-DE" b="1" dirty="0"/>
              <a:t> = 0;</a:t>
            </a:r>
          </a:p>
          <a:p>
            <a:pPr>
              <a:spcBef>
                <a:spcPct val="0"/>
              </a:spcBef>
            </a:pPr>
            <a:r>
              <a:rPr lang="de-DE" b="1" dirty="0" err="1"/>
              <a:t>for</a:t>
            </a:r>
            <a:r>
              <a:rPr lang="de-DE" b="1" dirty="0"/>
              <a:t>(</a:t>
            </a:r>
            <a:r>
              <a:rPr lang="de-DE" b="1" dirty="0" err="1"/>
              <a:t>int</a:t>
            </a:r>
            <a:r>
              <a:rPr lang="de-DE" b="1" dirty="0"/>
              <a:t> i = 0; i &lt; </a:t>
            </a:r>
            <a:r>
              <a:rPr lang="de-DE" b="1" dirty="0" err="1"/>
              <a:t>searchString.length</a:t>
            </a:r>
            <a:r>
              <a:rPr lang="de-DE" b="1" dirty="0"/>
              <a:t>();i++)</a:t>
            </a:r>
          </a:p>
          <a:p>
            <a:pPr>
              <a:spcBef>
                <a:spcPct val="0"/>
              </a:spcBef>
            </a:pPr>
            <a:r>
              <a:rPr lang="de-DE" dirty="0"/>
              <a:t>{</a:t>
            </a:r>
          </a:p>
          <a:p>
            <a:pPr>
              <a:spcBef>
                <a:spcPct val="0"/>
              </a:spcBef>
            </a:pPr>
            <a:r>
              <a:rPr lang="de-DE" b="1" dirty="0" err="1"/>
              <a:t>if</a:t>
            </a:r>
            <a:r>
              <a:rPr lang="de-DE" b="1" dirty="0"/>
              <a:t>(</a:t>
            </a:r>
            <a:r>
              <a:rPr lang="de-DE" b="1" dirty="0" err="1"/>
              <a:t>toFind</a:t>
            </a:r>
            <a:r>
              <a:rPr lang="de-DE" b="1" dirty="0"/>
              <a:t> == </a:t>
            </a:r>
            <a:r>
              <a:rPr lang="de-DE" b="1" dirty="0" err="1"/>
              <a:t>searchString.charAt</a:t>
            </a:r>
            <a:r>
              <a:rPr lang="de-DE" b="1" dirty="0"/>
              <a:t>(i)</a:t>
            </a:r>
          </a:p>
          <a:p>
            <a:pPr>
              <a:spcBef>
                <a:spcPct val="0"/>
              </a:spcBef>
            </a:pPr>
            <a:r>
              <a:rPr lang="de-DE" dirty="0"/>
              <a:t>{</a:t>
            </a:r>
          </a:p>
          <a:p>
            <a:pPr>
              <a:spcBef>
                <a:spcPct val="0"/>
              </a:spcBef>
            </a:pPr>
            <a:r>
              <a:rPr lang="de-DE" dirty="0" err="1"/>
              <a:t>sum</a:t>
            </a:r>
            <a:r>
              <a:rPr lang="de-DE" dirty="0"/>
              <a:t>++;</a:t>
            </a:r>
          </a:p>
          <a:p>
            <a:pPr>
              <a:spcBef>
                <a:spcPct val="0"/>
              </a:spcBef>
            </a:pPr>
            <a:r>
              <a:rPr lang="de-DE" dirty="0"/>
              <a:t>}</a:t>
            </a:r>
          </a:p>
          <a:p>
            <a:pPr>
              <a:spcBef>
                <a:spcPct val="0"/>
              </a:spcBef>
            </a:pPr>
            <a:r>
              <a:rPr lang="de-DE" dirty="0"/>
              <a:t>}</a:t>
            </a:r>
          </a:p>
          <a:p>
            <a:pPr>
              <a:spcBef>
                <a:spcPct val="0"/>
              </a:spcBef>
            </a:pPr>
            <a:endParaRPr lang="de-DE" dirty="0"/>
          </a:p>
          <a:p>
            <a:pPr>
              <a:spcBef>
                <a:spcPct val="0"/>
              </a:spcBef>
            </a:pPr>
            <a:r>
              <a:rPr lang="de-DE" b="1" dirty="0" err="1"/>
              <a:t>return</a:t>
            </a:r>
            <a:r>
              <a:rPr lang="de-DE" b="1" dirty="0"/>
              <a:t> </a:t>
            </a:r>
            <a:r>
              <a:rPr lang="de-DE" b="1" dirty="0" err="1"/>
              <a:t>sum</a:t>
            </a:r>
            <a:r>
              <a:rPr lang="de-DE" b="1" dirty="0"/>
              <a:t>;</a:t>
            </a:r>
          </a:p>
          <a:p>
            <a:pPr>
              <a:spcBef>
                <a:spcPct val="0"/>
              </a:spcBef>
            </a:pPr>
            <a:r>
              <a:rPr lang="de-DE" dirty="0"/>
              <a:t>}</a:t>
            </a:r>
          </a:p>
          <a:p>
            <a:pPr>
              <a:spcBef>
                <a:spcPct val="0"/>
              </a:spcBef>
            </a:pPr>
            <a:endParaRPr lang="de-DE" dirty="0"/>
          </a:p>
          <a:p>
            <a:pPr>
              <a:spcBef>
                <a:spcPct val="0"/>
              </a:spcBef>
            </a:pPr>
            <a:r>
              <a:rPr lang="de-DE" dirty="0"/>
              <a:t>Zeit Folie : Zeit Gesamt (geschätzt)</a:t>
            </a:r>
          </a:p>
          <a:p>
            <a:pPr>
              <a:spcBef>
                <a:spcPct val="0"/>
              </a:spcBef>
            </a:pPr>
            <a:r>
              <a:rPr lang="de-DE" dirty="0"/>
              <a:t>5 : 11</a:t>
            </a:r>
          </a:p>
          <a:p>
            <a:pPr>
              <a:spcBef>
                <a:spcPct val="0"/>
              </a:spcBef>
            </a:pPr>
            <a:endParaRPr lang="de-DE" dirty="0"/>
          </a:p>
          <a:p>
            <a:pPr>
              <a:spcBef>
                <a:spcPct val="0"/>
              </a:spcBef>
            </a:pPr>
            <a:endParaRPr lang="de-DE" dirty="0"/>
          </a:p>
        </p:txBody>
      </p:sp>
      <p:sp>
        <p:nvSpPr>
          <p:cNvPr id="2355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F646DAD-C799-4CA9-9473-4CB2D234E64F}" type="slidenum">
              <a:rPr lang="de-DE">
                <a:cs typeface="Arial" charset="0"/>
              </a:rPr>
              <a:pPr fontAlgn="base">
                <a:spcBef>
                  <a:spcPct val="0"/>
                </a:spcBef>
                <a:spcAft>
                  <a:spcPct val="0"/>
                </a:spcAft>
              </a:pPr>
              <a:t>3</a:t>
            </a:fld>
            <a:endParaRPr lang="de-DE">
              <a:cs typeface="Arial" charset="0"/>
            </a:endParaRPr>
          </a:p>
        </p:txBody>
      </p:sp>
    </p:spTree>
    <p:extLst>
      <p:ext uri="{BB962C8B-B14F-4D97-AF65-F5344CB8AC3E}">
        <p14:creationId xmlns:p14="http://schemas.microsoft.com/office/powerpoint/2010/main" val="5317494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909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dirty="0"/>
              <a:t>Heap: 1,2,3,5,9,10,14,16</a:t>
            </a:r>
          </a:p>
          <a:p>
            <a:pPr>
              <a:spcBef>
                <a:spcPct val="0"/>
              </a:spcBef>
            </a:pPr>
            <a:r>
              <a:rPr lang="de-DE" dirty="0"/>
              <a:t>Stack: 4,6,7,8,11,12,13,15</a:t>
            </a:r>
          </a:p>
          <a:p>
            <a:pPr>
              <a:spcBef>
                <a:spcPct val="0"/>
              </a:spcBef>
            </a:pPr>
            <a:endParaRPr lang="de-DE" dirty="0"/>
          </a:p>
          <a:p>
            <a:pPr>
              <a:spcBef>
                <a:spcPct val="0"/>
              </a:spcBef>
            </a:pPr>
            <a:r>
              <a:rPr lang="de-DE" dirty="0"/>
              <a:t>Zeit Folie : Zeit Gesamt (geschätzt)</a:t>
            </a:r>
          </a:p>
          <a:p>
            <a:pPr>
              <a:spcBef>
                <a:spcPct val="0"/>
              </a:spcBef>
            </a:pPr>
            <a:r>
              <a:rPr lang="de-DE" dirty="0"/>
              <a:t>5 : 1h19</a:t>
            </a:r>
          </a:p>
          <a:p>
            <a:pPr>
              <a:spcBef>
                <a:spcPct val="0"/>
              </a:spcBef>
            </a:pPr>
            <a:endParaRPr lang="de-DE" dirty="0"/>
          </a:p>
        </p:txBody>
      </p:sp>
      <p:sp>
        <p:nvSpPr>
          <p:cNvPr id="8909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D1E685-4BDD-49BC-A234-4A16E84ECCE9}" type="slidenum">
              <a:rPr lang="de-DE">
                <a:cs typeface="Arial" charset="0"/>
              </a:rPr>
              <a:pPr fontAlgn="base">
                <a:spcBef>
                  <a:spcPct val="0"/>
                </a:spcBef>
                <a:spcAft>
                  <a:spcPct val="0"/>
                </a:spcAft>
              </a:pPr>
              <a:t>30</a:t>
            </a:fld>
            <a:endParaRPr lang="de-DE">
              <a:cs typeface="Arial" charset="0"/>
            </a:endParaRPr>
          </a:p>
        </p:txBody>
      </p:sp>
    </p:spTree>
    <p:extLst>
      <p:ext uri="{BB962C8B-B14F-4D97-AF65-F5344CB8AC3E}">
        <p14:creationId xmlns:p14="http://schemas.microsoft.com/office/powerpoint/2010/main" val="29473003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475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0 : 55</a:t>
            </a:r>
          </a:p>
          <a:p>
            <a:pPr>
              <a:spcBef>
                <a:spcPct val="0"/>
              </a:spcBef>
            </a:pPr>
            <a:endParaRPr lang="de-DE"/>
          </a:p>
        </p:txBody>
      </p:sp>
      <p:sp>
        <p:nvSpPr>
          <p:cNvPr id="7475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D970DE9-0F66-4494-8DA1-2A18DD9FB0ED}" type="slidenum">
              <a:rPr lang="de-DE">
                <a:cs typeface="Arial" charset="0"/>
              </a:rPr>
              <a:pPr fontAlgn="base">
                <a:spcBef>
                  <a:spcPct val="0"/>
                </a:spcBef>
                <a:spcAft>
                  <a:spcPct val="0"/>
                </a:spcAft>
              </a:pPr>
              <a:t>31</a:t>
            </a:fld>
            <a:endParaRPr lang="de-DE">
              <a:cs typeface="Arial" charset="0"/>
            </a:endParaRPr>
          </a:p>
        </p:txBody>
      </p:sp>
    </p:spTree>
    <p:extLst>
      <p:ext uri="{BB962C8B-B14F-4D97-AF65-F5344CB8AC3E}">
        <p14:creationId xmlns:p14="http://schemas.microsoft.com/office/powerpoint/2010/main" val="42125237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680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56</a:t>
            </a:r>
          </a:p>
          <a:p>
            <a:pPr>
              <a:spcBef>
                <a:spcPct val="0"/>
              </a:spcBef>
            </a:pPr>
            <a:endParaRPr lang="de-DE"/>
          </a:p>
        </p:txBody>
      </p:sp>
      <p:sp>
        <p:nvSpPr>
          <p:cNvPr id="7680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07BC338-C3B5-4015-AC90-90A0560D489B}" type="slidenum">
              <a:rPr lang="de-DE">
                <a:cs typeface="Arial" charset="0"/>
              </a:rPr>
              <a:pPr fontAlgn="base">
                <a:spcBef>
                  <a:spcPct val="0"/>
                </a:spcBef>
                <a:spcAft>
                  <a:spcPct val="0"/>
                </a:spcAft>
              </a:pPr>
              <a:t>32</a:t>
            </a:fld>
            <a:endParaRPr lang="de-DE">
              <a:cs typeface="Arial" charset="0"/>
            </a:endParaRPr>
          </a:p>
        </p:txBody>
      </p:sp>
    </p:spTree>
    <p:extLst>
      <p:ext uri="{BB962C8B-B14F-4D97-AF65-F5344CB8AC3E}">
        <p14:creationId xmlns:p14="http://schemas.microsoft.com/office/powerpoint/2010/main" val="14118542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885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58</a:t>
            </a:r>
          </a:p>
          <a:p>
            <a:pPr>
              <a:spcBef>
                <a:spcPct val="0"/>
              </a:spcBef>
            </a:pPr>
            <a:endParaRPr lang="de-DE"/>
          </a:p>
        </p:txBody>
      </p:sp>
      <p:sp>
        <p:nvSpPr>
          <p:cNvPr id="7885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D20D608-953E-4B48-9003-CE56B5D4814F}" type="slidenum">
              <a:rPr lang="de-DE">
                <a:cs typeface="Arial" charset="0"/>
              </a:rPr>
              <a:pPr fontAlgn="base">
                <a:spcBef>
                  <a:spcPct val="0"/>
                </a:spcBef>
                <a:spcAft>
                  <a:spcPct val="0"/>
                </a:spcAft>
              </a:pPr>
              <a:t>33</a:t>
            </a:fld>
            <a:endParaRPr lang="de-DE">
              <a:cs typeface="Arial" charset="0"/>
            </a:endParaRPr>
          </a:p>
        </p:txBody>
      </p:sp>
    </p:spTree>
    <p:extLst>
      <p:ext uri="{BB962C8B-B14F-4D97-AF65-F5344CB8AC3E}">
        <p14:creationId xmlns:p14="http://schemas.microsoft.com/office/powerpoint/2010/main" val="25143565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089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1h</a:t>
            </a:r>
          </a:p>
          <a:p>
            <a:pPr>
              <a:spcBef>
                <a:spcPct val="0"/>
              </a:spcBef>
            </a:pPr>
            <a:endParaRPr lang="de-DE"/>
          </a:p>
        </p:txBody>
      </p:sp>
      <p:sp>
        <p:nvSpPr>
          <p:cNvPr id="8089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9E7A39-527A-4A6B-8A45-40749B5E77DC}" type="slidenum">
              <a:rPr lang="de-DE">
                <a:cs typeface="Arial" charset="0"/>
              </a:rPr>
              <a:pPr fontAlgn="base">
                <a:spcBef>
                  <a:spcPct val="0"/>
                </a:spcBef>
                <a:spcAft>
                  <a:spcPct val="0"/>
                </a:spcAft>
              </a:pPr>
              <a:t>34</a:t>
            </a:fld>
            <a:endParaRPr lang="de-DE">
              <a:cs typeface="Arial" charset="0"/>
            </a:endParaRPr>
          </a:p>
        </p:txBody>
      </p:sp>
    </p:spTree>
    <p:extLst>
      <p:ext uri="{BB962C8B-B14F-4D97-AF65-F5344CB8AC3E}">
        <p14:creationId xmlns:p14="http://schemas.microsoft.com/office/powerpoint/2010/main" val="41762964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294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1h2</a:t>
            </a:r>
          </a:p>
          <a:p>
            <a:pPr>
              <a:spcBef>
                <a:spcPct val="0"/>
              </a:spcBef>
            </a:pPr>
            <a:endParaRPr lang="de-DE"/>
          </a:p>
        </p:txBody>
      </p:sp>
      <p:sp>
        <p:nvSpPr>
          <p:cNvPr id="8294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EB2E3CC-FC8A-4E07-8C5B-68E12426ECD4}" type="slidenum">
              <a:rPr lang="de-DE">
                <a:cs typeface="Arial" charset="0"/>
              </a:rPr>
              <a:pPr fontAlgn="base">
                <a:spcBef>
                  <a:spcPct val="0"/>
                </a:spcBef>
                <a:spcAft>
                  <a:spcPct val="0"/>
                </a:spcAft>
              </a:pPr>
              <a:t>35</a:t>
            </a:fld>
            <a:endParaRPr lang="de-DE">
              <a:cs typeface="Arial" charset="0"/>
            </a:endParaRPr>
          </a:p>
        </p:txBody>
      </p:sp>
    </p:spTree>
    <p:extLst>
      <p:ext uri="{BB962C8B-B14F-4D97-AF65-F5344CB8AC3E}">
        <p14:creationId xmlns:p14="http://schemas.microsoft.com/office/powerpoint/2010/main" val="29158074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499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3 : 1h5</a:t>
            </a:r>
          </a:p>
          <a:p>
            <a:pPr>
              <a:spcBef>
                <a:spcPct val="0"/>
              </a:spcBef>
            </a:pPr>
            <a:endParaRPr lang="de-DE"/>
          </a:p>
        </p:txBody>
      </p:sp>
      <p:sp>
        <p:nvSpPr>
          <p:cNvPr id="8499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39766E8-D617-4F32-92B8-B0EEFCB669C0}" type="slidenum">
              <a:rPr lang="de-DE">
                <a:cs typeface="Arial" charset="0"/>
              </a:rPr>
              <a:pPr fontAlgn="base">
                <a:spcBef>
                  <a:spcPct val="0"/>
                </a:spcBef>
                <a:spcAft>
                  <a:spcPct val="0"/>
                </a:spcAft>
              </a:pPr>
              <a:t>36</a:t>
            </a:fld>
            <a:endParaRPr lang="de-DE">
              <a:cs typeface="Arial" charset="0"/>
            </a:endParaRPr>
          </a:p>
        </p:txBody>
      </p:sp>
    </p:spTree>
    <p:extLst>
      <p:ext uri="{BB962C8B-B14F-4D97-AF65-F5344CB8AC3E}">
        <p14:creationId xmlns:p14="http://schemas.microsoft.com/office/powerpoint/2010/main" val="41789084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 name="Notizenplatzhalter 2"/>
          <p:cNvSpPr>
            <a:spLocks noGrp="1"/>
          </p:cNvSpPr>
          <p:nvPr>
            <p:ph type="body" idx="1"/>
          </p:nvPr>
        </p:nvSpPr>
        <p:spPr/>
        <p:txBody>
          <a:bodyPr/>
          <a:lstStyle/>
          <a:p>
            <a:pPr fontAlgn="auto">
              <a:spcBef>
                <a:spcPts val="0"/>
              </a:spcBef>
              <a:spcAft>
                <a:spcPts val="0"/>
              </a:spcAft>
              <a:defRPr/>
            </a:pPr>
            <a:r>
              <a:rPr lang="de-DE" dirty="0"/>
              <a:t>- In </a:t>
            </a:r>
            <a:r>
              <a:rPr lang="de-DE" dirty="0" err="1"/>
              <a:t>Eclipse</a:t>
            </a:r>
            <a:r>
              <a:rPr lang="de-DE" dirty="0"/>
              <a:t> ein Beispiel machen, wo </a:t>
            </a:r>
            <a:r>
              <a:rPr lang="de-DE" dirty="0" err="1"/>
              <a:t>Complex</a:t>
            </a:r>
            <a:r>
              <a:rPr lang="de-DE" dirty="0"/>
              <a:t> z.B. einen komplexen Typ hält und den Unterschied bei c2 und c3 verdeutlichen wenn man diesen komplexen Typen ändert</a:t>
            </a:r>
          </a:p>
          <a:p>
            <a:pPr marL="171450" indent="-171450" fontAlgn="auto">
              <a:spcBef>
                <a:spcPts val="0"/>
              </a:spcBef>
              <a:spcAft>
                <a:spcPts val="0"/>
              </a:spcAft>
              <a:buFontTx/>
              <a:buChar char="-"/>
              <a:defRPr/>
            </a:pPr>
            <a:r>
              <a:rPr lang="de-DE" dirty="0"/>
              <a:t>Alternative zum </a:t>
            </a:r>
            <a:r>
              <a:rPr lang="de-DE" dirty="0" err="1"/>
              <a:t>Copy</a:t>
            </a:r>
            <a:r>
              <a:rPr lang="de-DE" dirty="0"/>
              <a:t>-Konstruktor: Aufruf des normalen Konstruktors mit Argumenten des zu kopierenden Objektes:</a:t>
            </a:r>
          </a:p>
          <a:p>
            <a:pPr fontAlgn="auto">
              <a:spcBef>
                <a:spcPts val="0"/>
              </a:spcBef>
              <a:spcAft>
                <a:spcPts val="0"/>
              </a:spcAft>
              <a:defRPr/>
            </a:pPr>
            <a:r>
              <a:rPr lang="de-DE" dirty="0" err="1">
                <a:solidFill>
                  <a:srgbClr val="000000"/>
                </a:solidFill>
                <a:latin typeface="Consolas"/>
              </a:rPr>
              <a:t>Complex</a:t>
            </a:r>
            <a:r>
              <a:rPr lang="de-DE" dirty="0">
                <a:solidFill>
                  <a:srgbClr val="000000"/>
                </a:solidFill>
                <a:latin typeface="Consolas"/>
              </a:rPr>
              <a:t> (</a:t>
            </a:r>
            <a:r>
              <a:rPr lang="de-DE" dirty="0" err="1">
                <a:solidFill>
                  <a:srgbClr val="000000"/>
                </a:solidFill>
                <a:latin typeface="Consolas"/>
              </a:rPr>
              <a:t>Complex</a:t>
            </a:r>
            <a:r>
              <a:rPr lang="de-DE" dirty="0">
                <a:solidFill>
                  <a:srgbClr val="000000"/>
                </a:solidFill>
                <a:latin typeface="Consolas"/>
              </a:rPr>
              <a:t> c) {</a:t>
            </a:r>
          </a:p>
          <a:p>
            <a:pPr fontAlgn="auto">
              <a:spcBef>
                <a:spcPts val="0"/>
              </a:spcBef>
              <a:spcAft>
                <a:spcPts val="0"/>
              </a:spcAft>
              <a:defRPr/>
            </a:pPr>
            <a:r>
              <a:rPr lang="de-DE" b="1" dirty="0">
                <a:solidFill>
                  <a:srgbClr val="7F0055"/>
                </a:solidFill>
                <a:latin typeface="Consolas"/>
              </a:rPr>
              <a:t>    </a:t>
            </a:r>
            <a:r>
              <a:rPr lang="de-DE" b="1" dirty="0" err="1">
                <a:solidFill>
                  <a:srgbClr val="7F0055"/>
                </a:solidFill>
                <a:latin typeface="Consolas"/>
              </a:rPr>
              <a:t>this</a:t>
            </a:r>
            <a:r>
              <a:rPr lang="de-DE" b="1" dirty="0">
                <a:solidFill>
                  <a:srgbClr val="7F0055"/>
                </a:solidFill>
                <a:latin typeface="Consolas"/>
              </a:rPr>
              <a:t>(</a:t>
            </a:r>
            <a:r>
              <a:rPr lang="de-DE" dirty="0" err="1">
                <a:solidFill>
                  <a:srgbClr val="000000"/>
                </a:solidFill>
                <a:latin typeface="Consolas"/>
              </a:rPr>
              <a:t>c.</a:t>
            </a:r>
            <a:r>
              <a:rPr lang="de-DE" dirty="0" err="1">
                <a:solidFill>
                  <a:srgbClr val="0000C0"/>
                </a:solidFill>
                <a:latin typeface="Consolas"/>
              </a:rPr>
              <a:t>real</a:t>
            </a:r>
            <a:r>
              <a:rPr lang="de-DE" dirty="0" err="1">
                <a:solidFill>
                  <a:srgbClr val="000000"/>
                </a:solidFill>
                <a:latin typeface="Consolas"/>
              </a:rPr>
              <a:t>,c.imaginary</a:t>
            </a:r>
            <a:r>
              <a:rPr lang="de-DE" dirty="0">
                <a:solidFill>
                  <a:srgbClr val="000000"/>
                </a:solidFill>
                <a:latin typeface="Consolas"/>
              </a:rPr>
              <a:t>);</a:t>
            </a:r>
          </a:p>
          <a:p>
            <a:pPr fontAlgn="auto">
              <a:spcBef>
                <a:spcPts val="0"/>
              </a:spcBef>
              <a:spcAft>
                <a:spcPts val="0"/>
              </a:spcAft>
              <a:defRPr/>
            </a:pPr>
            <a:r>
              <a:rPr lang="de-DE" dirty="0">
                <a:solidFill>
                  <a:srgbClr val="000000"/>
                </a:solidFill>
                <a:latin typeface="Consolas"/>
              </a:rPr>
              <a:t>  }</a:t>
            </a:r>
          </a:p>
          <a:p>
            <a:pPr fontAlgn="auto">
              <a:spcBef>
                <a:spcPts val="0"/>
              </a:spcBef>
              <a:spcAft>
                <a:spcPts val="0"/>
              </a:spcAft>
              <a:defRPr/>
            </a:pPr>
            <a:endParaRPr lang="de-DE" dirty="0">
              <a:solidFill>
                <a:srgbClr val="000000"/>
              </a:solidFill>
              <a:latin typeface="Consolas"/>
            </a:endParaRPr>
          </a:p>
          <a:p>
            <a:pPr fontAlgn="auto">
              <a:spcBef>
                <a:spcPts val="0"/>
              </a:spcBef>
              <a:spcAft>
                <a:spcPts val="0"/>
              </a:spcAft>
              <a:defRPr/>
            </a:pPr>
            <a:r>
              <a:rPr lang="de-DE" dirty="0"/>
              <a:t>Zeit Folie : Zeit Gesamt (geschätzt)</a:t>
            </a:r>
          </a:p>
          <a:p>
            <a:pPr fontAlgn="auto">
              <a:spcBef>
                <a:spcPts val="0"/>
              </a:spcBef>
              <a:spcAft>
                <a:spcPts val="0"/>
              </a:spcAft>
              <a:defRPr/>
            </a:pPr>
            <a:r>
              <a:rPr lang="de-DE" dirty="0"/>
              <a:t>6 : 1h11</a:t>
            </a:r>
          </a:p>
          <a:p>
            <a:pPr fontAlgn="auto">
              <a:spcBef>
                <a:spcPts val="0"/>
              </a:spcBef>
              <a:spcAft>
                <a:spcPts val="0"/>
              </a:spcAft>
              <a:defRPr/>
            </a:pPr>
            <a:endParaRPr lang="de-DE" dirty="0">
              <a:latin typeface="Consolas"/>
            </a:endParaRPr>
          </a:p>
          <a:p>
            <a:pPr marL="171450" indent="-171450" fontAlgn="auto">
              <a:spcBef>
                <a:spcPts val="0"/>
              </a:spcBef>
              <a:spcAft>
                <a:spcPts val="0"/>
              </a:spcAft>
              <a:buFontTx/>
              <a:buChar char="-"/>
              <a:defRPr/>
            </a:pPr>
            <a:endParaRPr lang="de-DE" dirty="0"/>
          </a:p>
        </p:txBody>
      </p:sp>
      <p:sp>
        <p:nvSpPr>
          <p:cNvPr id="8704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FAAC8F0-0C72-4051-AAD6-D6E8057ED25F}" type="slidenum">
              <a:rPr lang="de-DE">
                <a:cs typeface="Arial" charset="0"/>
              </a:rPr>
              <a:pPr fontAlgn="base">
                <a:spcBef>
                  <a:spcPct val="0"/>
                </a:spcBef>
                <a:spcAft>
                  <a:spcPct val="0"/>
                </a:spcAft>
              </a:pPr>
              <a:t>37</a:t>
            </a:fld>
            <a:endParaRPr lang="de-DE">
              <a:cs typeface="Arial" charset="0"/>
            </a:endParaRPr>
          </a:p>
        </p:txBody>
      </p:sp>
    </p:spTree>
    <p:extLst>
      <p:ext uri="{BB962C8B-B14F-4D97-AF65-F5344CB8AC3E}">
        <p14:creationId xmlns:p14="http://schemas.microsoft.com/office/powerpoint/2010/main" val="2109106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9113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1h12</a:t>
            </a:r>
          </a:p>
          <a:p>
            <a:pPr>
              <a:spcBef>
                <a:spcPct val="0"/>
              </a:spcBef>
            </a:pPr>
            <a:endParaRPr lang="de-DE"/>
          </a:p>
        </p:txBody>
      </p:sp>
      <p:sp>
        <p:nvSpPr>
          <p:cNvPr id="9113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8BF74B-AEF1-42B2-B0E9-32DDF3BDB9F0}" type="slidenum">
              <a:rPr lang="de-DE">
                <a:cs typeface="Arial" charset="0"/>
              </a:rPr>
              <a:pPr fontAlgn="base">
                <a:spcBef>
                  <a:spcPct val="0"/>
                </a:spcBef>
                <a:spcAft>
                  <a:spcPct val="0"/>
                </a:spcAft>
              </a:pPr>
              <a:t>38</a:t>
            </a:fld>
            <a:endParaRPr lang="de-DE">
              <a:cs typeface="Arial" charset="0"/>
            </a:endParaRPr>
          </a:p>
        </p:txBody>
      </p:sp>
    </p:spTree>
    <p:extLst>
      <p:ext uri="{BB962C8B-B14F-4D97-AF65-F5344CB8AC3E}">
        <p14:creationId xmlns:p14="http://schemas.microsoft.com/office/powerpoint/2010/main" val="29466278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9318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1h13</a:t>
            </a:r>
          </a:p>
          <a:p>
            <a:pPr>
              <a:spcBef>
                <a:spcPct val="0"/>
              </a:spcBef>
            </a:pPr>
            <a:endParaRPr lang="de-DE"/>
          </a:p>
        </p:txBody>
      </p:sp>
      <p:sp>
        <p:nvSpPr>
          <p:cNvPr id="9318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358C406-B825-41E2-A404-299FAAE0CCB7}" type="slidenum">
              <a:rPr lang="de-DE">
                <a:cs typeface="Arial" charset="0"/>
              </a:rPr>
              <a:pPr fontAlgn="base">
                <a:spcBef>
                  <a:spcPct val="0"/>
                </a:spcBef>
                <a:spcAft>
                  <a:spcPct val="0"/>
                </a:spcAft>
              </a:pPr>
              <a:t>39</a:t>
            </a:fld>
            <a:endParaRPr lang="de-DE">
              <a:cs typeface="Arial" charset="0"/>
            </a:endParaRPr>
          </a:p>
        </p:txBody>
      </p:sp>
    </p:spTree>
    <p:extLst>
      <p:ext uri="{BB962C8B-B14F-4D97-AF65-F5344CB8AC3E}">
        <p14:creationId xmlns:p14="http://schemas.microsoft.com/office/powerpoint/2010/main" val="3255190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065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dirty="0"/>
              <a:t>Zeit Folie : Zeit Gesamt (geschätzt)</a:t>
            </a:r>
          </a:p>
          <a:p>
            <a:pPr>
              <a:spcBef>
                <a:spcPct val="0"/>
              </a:spcBef>
            </a:pPr>
            <a:r>
              <a:rPr lang="de-DE" dirty="0"/>
              <a:t>6 : 1h10</a:t>
            </a:r>
          </a:p>
          <a:p>
            <a:pPr>
              <a:spcBef>
                <a:spcPct val="0"/>
              </a:spcBef>
            </a:pPr>
            <a:endParaRPr lang="de-DE" dirty="0"/>
          </a:p>
          <a:p>
            <a:pPr>
              <a:spcBef>
                <a:spcPct val="0"/>
              </a:spcBef>
            </a:pPr>
            <a:r>
              <a:rPr lang="de-DE" dirty="0"/>
              <a:t>In </a:t>
            </a:r>
            <a:r>
              <a:rPr lang="de-DE" dirty="0" err="1"/>
              <a:t>Eclipse</a:t>
            </a:r>
            <a:r>
              <a:rPr lang="de-DE" dirty="0"/>
              <a:t> zeigen, wie man mit mehrdimensionalen Arrays umgeht</a:t>
            </a:r>
          </a:p>
          <a:p>
            <a:pPr>
              <a:spcBef>
                <a:spcPct val="0"/>
              </a:spcBef>
            </a:pPr>
            <a:endParaRPr lang="de-DE" dirty="0" smtClean="0"/>
          </a:p>
          <a:p>
            <a:pPr>
              <a:spcBef>
                <a:spcPct val="0"/>
              </a:spcBef>
            </a:pPr>
            <a:r>
              <a:rPr lang="de-DE" dirty="0" smtClean="0"/>
              <a:t>Note: </a:t>
            </a:r>
            <a:r>
              <a:rPr lang="de-DE" dirty="0" err="1" smtClean="0"/>
              <a:t>Here</a:t>
            </a:r>
            <a:r>
              <a:rPr lang="de-DE" dirty="0" smtClean="0"/>
              <a:t> </a:t>
            </a:r>
            <a:r>
              <a:rPr lang="de-DE" dirty="0" err="1" smtClean="0"/>
              <a:t>is</a:t>
            </a:r>
            <a:r>
              <a:rPr lang="de-DE" dirty="0" smtClean="0"/>
              <a:t> </a:t>
            </a:r>
            <a:r>
              <a:rPr lang="de-DE" dirty="0" err="1" smtClean="0"/>
              <a:t>where</a:t>
            </a:r>
            <a:r>
              <a:rPr lang="de-DE" baseline="0" dirty="0" smtClean="0"/>
              <a:t> </a:t>
            </a:r>
            <a:r>
              <a:rPr lang="de-DE" baseline="0" dirty="0" err="1" smtClean="0"/>
              <a:t>many</a:t>
            </a:r>
            <a:r>
              <a:rPr lang="de-DE" baseline="0" dirty="0" smtClean="0"/>
              <a:t> </a:t>
            </a:r>
            <a:r>
              <a:rPr lang="de-DE" baseline="0" dirty="0" err="1" smtClean="0"/>
              <a:t>many</a:t>
            </a:r>
            <a:r>
              <a:rPr lang="de-DE" baseline="0" dirty="0" smtClean="0"/>
              <a:t> </a:t>
            </a:r>
            <a:r>
              <a:rPr lang="de-DE" baseline="0" dirty="0" err="1" smtClean="0"/>
              <a:t>students</a:t>
            </a:r>
            <a:r>
              <a:rPr lang="de-DE" baseline="0" dirty="0" smtClean="0"/>
              <a:t> </a:t>
            </a:r>
            <a:r>
              <a:rPr lang="de-DE" baseline="0" dirty="0" err="1" smtClean="0"/>
              <a:t>get</a:t>
            </a:r>
            <a:r>
              <a:rPr lang="de-DE" baseline="0" dirty="0" smtClean="0"/>
              <a:t> off. </a:t>
            </a:r>
            <a:r>
              <a:rPr lang="de-DE" baseline="0" dirty="0" err="1" smtClean="0"/>
              <a:t>Don‘t</a:t>
            </a:r>
            <a:r>
              <a:rPr lang="de-DE" baseline="0" dirty="0" smtClean="0"/>
              <a:t> </a:t>
            </a:r>
            <a:r>
              <a:rPr lang="de-DE" baseline="0" dirty="0" err="1" smtClean="0"/>
              <a:t>be</a:t>
            </a:r>
            <a:r>
              <a:rPr lang="de-DE" baseline="0" dirty="0" smtClean="0"/>
              <a:t> </a:t>
            </a:r>
            <a:r>
              <a:rPr lang="de-DE" baseline="0" dirty="0" err="1" smtClean="0"/>
              <a:t>one</a:t>
            </a:r>
            <a:r>
              <a:rPr lang="de-DE" baseline="0" dirty="0" smtClean="0"/>
              <a:t> </a:t>
            </a:r>
            <a:r>
              <a:rPr lang="de-DE" baseline="0" dirty="0" err="1" smtClean="0"/>
              <a:t>of</a:t>
            </a:r>
            <a:r>
              <a:rPr lang="de-DE" baseline="0" dirty="0" smtClean="0"/>
              <a:t> </a:t>
            </a:r>
            <a:r>
              <a:rPr lang="de-DE" baseline="0" dirty="0" err="1" smtClean="0"/>
              <a:t>those</a:t>
            </a:r>
            <a:r>
              <a:rPr lang="de-DE" baseline="0" dirty="0" smtClean="0"/>
              <a:t>, </a:t>
            </a:r>
            <a:r>
              <a:rPr lang="de-DE" baseline="0" dirty="0" err="1" smtClean="0"/>
              <a:t>go</a:t>
            </a:r>
            <a:r>
              <a:rPr lang="de-DE" baseline="0" dirty="0" smtClean="0"/>
              <a:t> </a:t>
            </a:r>
            <a:r>
              <a:rPr lang="de-DE" baseline="0" dirty="0" err="1" smtClean="0"/>
              <a:t>practice</a:t>
            </a:r>
            <a:r>
              <a:rPr lang="de-DE" baseline="0" dirty="0" smtClean="0"/>
              <a:t>!</a:t>
            </a:r>
            <a:endParaRPr lang="de-DE" dirty="0"/>
          </a:p>
        </p:txBody>
      </p:sp>
      <p:sp>
        <p:nvSpPr>
          <p:cNvPr id="7065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18D1E9-EA28-41DA-9CA1-0DDCFEEB8E7F}" type="slidenum">
              <a:rPr lang="de-DE">
                <a:cs typeface="Arial" charset="0"/>
              </a:rPr>
              <a:pPr fontAlgn="base">
                <a:spcBef>
                  <a:spcPct val="0"/>
                </a:spcBef>
                <a:spcAft>
                  <a:spcPct val="0"/>
                </a:spcAft>
              </a:pPr>
              <a:t>4</a:t>
            </a:fld>
            <a:endParaRPr lang="de-DE">
              <a:cs typeface="Arial" charset="0"/>
            </a:endParaRPr>
          </a:p>
        </p:txBody>
      </p:sp>
    </p:spTree>
    <p:extLst>
      <p:ext uri="{BB962C8B-B14F-4D97-AF65-F5344CB8AC3E}">
        <p14:creationId xmlns:p14="http://schemas.microsoft.com/office/powerpoint/2010/main" val="1234559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560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12</a:t>
            </a:r>
          </a:p>
          <a:p>
            <a:pPr>
              <a:spcBef>
                <a:spcPct val="0"/>
              </a:spcBef>
            </a:pPr>
            <a:endParaRPr lang="de-DE"/>
          </a:p>
        </p:txBody>
      </p:sp>
      <p:sp>
        <p:nvSpPr>
          <p:cNvPr id="2560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6DB788-8236-4F1D-9BF3-1C346A199AA9}" type="slidenum">
              <a:rPr lang="de-DE">
                <a:cs typeface="Arial" charset="0"/>
              </a:rPr>
              <a:pPr fontAlgn="base">
                <a:spcBef>
                  <a:spcPct val="0"/>
                </a:spcBef>
                <a:spcAft>
                  <a:spcPct val="0"/>
                </a:spcAft>
              </a:pPr>
              <a:t>5</a:t>
            </a:fld>
            <a:endParaRPr lang="de-DE">
              <a:cs typeface="Arial" charset="0"/>
            </a:endParaRPr>
          </a:p>
        </p:txBody>
      </p:sp>
    </p:spTree>
    <p:extLst>
      <p:ext uri="{BB962C8B-B14F-4D97-AF65-F5344CB8AC3E}">
        <p14:creationId xmlns:p14="http://schemas.microsoft.com/office/powerpoint/2010/main" val="1353814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765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0 : 12</a:t>
            </a:r>
          </a:p>
          <a:p>
            <a:pPr>
              <a:spcBef>
                <a:spcPct val="0"/>
              </a:spcBef>
            </a:pPr>
            <a:endParaRPr lang="de-DE"/>
          </a:p>
        </p:txBody>
      </p:sp>
      <p:sp>
        <p:nvSpPr>
          <p:cNvPr id="2765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78E9477-6CF9-4FE3-AC74-CDFDD4535982}" type="slidenum">
              <a:rPr lang="de-DE">
                <a:cs typeface="Arial" charset="0"/>
              </a:rPr>
              <a:pPr fontAlgn="base">
                <a:spcBef>
                  <a:spcPct val="0"/>
                </a:spcBef>
                <a:spcAft>
                  <a:spcPct val="0"/>
                </a:spcAft>
              </a:pPr>
              <a:t>6</a:t>
            </a:fld>
            <a:endParaRPr lang="de-DE">
              <a:cs typeface="Arial" charset="0"/>
            </a:endParaRPr>
          </a:p>
        </p:txBody>
      </p:sp>
    </p:spTree>
    <p:extLst>
      <p:ext uri="{BB962C8B-B14F-4D97-AF65-F5344CB8AC3E}">
        <p14:creationId xmlns:p14="http://schemas.microsoft.com/office/powerpoint/2010/main" val="3243436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969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14</a:t>
            </a:r>
          </a:p>
          <a:p>
            <a:pPr>
              <a:spcBef>
                <a:spcPct val="0"/>
              </a:spcBef>
            </a:pPr>
            <a:endParaRPr lang="de-DE"/>
          </a:p>
        </p:txBody>
      </p:sp>
      <p:sp>
        <p:nvSpPr>
          <p:cNvPr id="2969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9650BE0-1080-41C7-A67D-46B365D699B3}" type="slidenum">
              <a:rPr lang="de-DE">
                <a:cs typeface="Arial" charset="0"/>
              </a:rPr>
              <a:pPr fontAlgn="base">
                <a:spcBef>
                  <a:spcPct val="0"/>
                </a:spcBef>
                <a:spcAft>
                  <a:spcPct val="0"/>
                </a:spcAft>
              </a:pPr>
              <a:t>7</a:t>
            </a:fld>
            <a:endParaRPr lang="de-DE">
              <a:cs typeface="Arial" charset="0"/>
            </a:endParaRPr>
          </a:p>
        </p:txBody>
      </p:sp>
    </p:spTree>
    <p:extLst>
      <p:ext uri="{BB962C8B-B14F-4D97-AF65-F5344CB8AC3E}">
        <p14:creationId xmlns:p14="http://schemas.microsoft.com/office/powerpoint/2010/main" val="772537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174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b="1" dirty="0"/>
              <a:t>Method area</a:t>
            </a:r>
            <a:r>
              <a:rPr lang="en-US" dirty="0"/>
              <a:t>: The method area is shared by all threads, created when the JVM starts. It stores runtime constant pool, field and method information, static variable, and method </a:t>
            </a:r>
            <a:r>
              <a:rPr lang="en-US" dirty="0" err="1"/>
              <a:t>bytecode</a:t>
            </a:r>
            <a:r>
              <a:rPr lang="en-US" dirty="0"/>
              <a:t> for each of the classes and interfaces read by the JVM. The method area can be implemented in various formats by JVM vendor. Oracle Hotspot JVM calls it Permanent Area or Permanent Generation (</a:t>
            </a:r>
            <a:r>
              <a:rPr lang="en-US" dirty="0" err="1"/>
              <a:t>PermGen</a:t>
            </a:r>
            <a:r>
              <a:rPr lang="en-US" dirty="0"/>
              <a:t>). The garbage collection for the method area is optional for each JVM vendor.</a:t>
            </a:r>
          </a:p>
          <a:p>
            <a:pPr>
              <a:spcBef>
                <a:spcPct val="0"/>
              </a:spcBef>
            </a:pPr>
            <a:endParaRPr lang="en-US" b="1" dirty="0"/>
          </a:p>
          <a:p>
            <a:pPr>
              <a:spcBef>
                <a:spcPct val="0"/>
              </a:spcBef>
            </a:pPr>
            <a:r>
              <a:rPr lang="en-US" b="1" dirty="0"/>
              <a:t>Native method stack</a:t>
            </a:r>
            <a:r>
              <a:rPr lang="en-US" dirty="0"/>
              <a:t>: A stack for native code written in a language other than Java. In other words, it is a stack used to execute C/C++ codes invoked through JNI (Java Native Interface). According to the language, a C stack or C++ stack is created.</a:t>
            </a:r>
          </a:p>
          <a:p>
            <a:pPr>
              <a:spcBef>
                <a:spcPct val="0"/>
              </a:spcBef>
            </a:pPr>
            <a:endParaRPr lang="en-US" dirty="0"/>
          </a:p>
          <a:p>
            <a:pPr>
              <a:spcBef>
                <a:spcPct val="0"/>
              </a:spcBef>
            </a:pPr>
            <a:r>
              <a:rPr lang="de-DE" dirty="0"/>
              <a:t>Zeit Folie : Zeit Gesamt (geschätzt)</a:t>
            </a:r>
          </a:p>
          <a:p>
            <a:pPr>
              <a:spcBef>
                <a:spcPct val="0"/>
              </a:spcBef>
            </a:pPr>
            <a:r>
              <a:rPr lang="de-DE" dirty="0"/>
              <a:t>2 : 16</a:t>
            </a:r>
          </a:p>
          <a:p>
            <a:pPr>
              <a:spcBef>
                <a:spcPct val="0"/>
              </a:spcBef>
            </a:pPr>
            <a:endParaRPr lang="en-US" dirty="0"/>
          </a:p>
          <a:p>
            <a:pPr>
              <a:spcBef>
                <a:spcPct val="0"/>
              </a:spcBef>
            </a:pPr>
            <a:endParaRPr lang="de-DE" dirty="0"/>
          </a:p>
        </p:txBody>
      </p:sp>
      <p:sp>
        <p:nvSpPr>
          <p:cNvPr id="3174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BBD436-FD5A-43A9-8466-5337DFBE9EF3}" type="slidenum">
              <a:rPr lang="de-DE">
                <a:cs typeface="Arial" charset="0"/>
              </a:rPr>
              <a:pPr fontAlgn="base">
                <a:spcBef>
                  <a:spcPct val="0"/>
                </a:spcBef>
                <a:spcAft>
                  <a:spcPct val="0"/>
                </a:spcAft>
              </a:pPr>
              <a:t>8</a:t>
            </a:fld>
            <a:endParaRPr lang="de-DE">
              <a:cs typeface="Arial" charset="0"/>
            </a:endParaRPr>
          </a:p>
        </p:txBody>
      </p:sp>
    </p:spTree>
    <p:extLst>
      <p:ext uri="{BB962C8B-B14F-4D97-AF65-F5344CB8AC3E}">
        <p14:creationId xmlns:p14="http://schemas.microsoft.com/office/powerpoint/2010/main" val="3635728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584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21</a:t>
            </a:r>
          </a:p>
          <a:p>
            <a:pPr>
              <a:spcBef>
                <a:spcPct val="0"/>
              </a:spcBef>
            </a:pPr>
            <a:endParaRPr lang="de-DE"/>
          </a:p>
        </p:txBody>
      </p:sp>
      <p:sp>
        <p:nvSpPr>
          <p:cNvPr id="3584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FAAB60C-B273-4E01-A40C-FDCFFEBD616C}" type="slidenum">
              <a:rPr lang="de-DE">
                <a:cs typeface="Arial" charset="0"/>
              </a:rPr>
              <a:pPr fontAlgn="base">
                <a:spcBef>
                  <a:spcPct val="0"/>
                </a:spcBef>
                <a:spcAft>
                  <a:spcPct val="0"/>
                </a:spcAft>
              </a:pPr>
              <a:t>9</a:t>
            </a:fld>
            <a:endParaRPr lang="de-DE">
              <a:cs typeface="Arial" charset="0"/>
            </a:endParaRPr>
          </a:p>
        </p:txBody>
      </p:sp>
    </p:spTree>
    <p:extLst>
      <p:ext uri="{BB962C8B-B14F-4D97-AF65-F5344CB8AC3E}">
        <p14:creationId xmlns:p14="http://schemas.microsoft.com/office/powerpoint/2010/main" val="2307468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lvl1pPr>
              <a:defRPr/>
            </a:lvl1pPr>
          </a:lstStyle>
          <a:p>
            <a:pPr>
              <a:defRPr/>
            </a:pPr>
            <a:fld id="{095645EC-1D59-4CC6-9D36-322398B701FC}" type="datetime1">
              <a:rPr lang="de-DE" smtClean="0"/>
              <a:pPr>
                <a:defRPr/>
              </a:pPr>
              <a:t>25.11.2019</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8F6AD39B-F258-4737-8052-12DA5EAA91A0}" type="slidenum">
              <a:rPr lang="de-DE"/>
              <a:pPr>
                <a:defRPr/>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3"/>
          <p:cNvSpPr>
            <a:spLocks noGrp="1"/>
          </p:cNvSpPr>
          <p:nvPr>
            <p:ph type="dt" sz="half" idx="10"/>
          </p:nvPr>
        </p:nvSpPr>
        <p:spPr/>
        <p:txBody>
          <a:bodyPr/>
          <a:lstStyle>
            <a:lvl1pPr>
              <a:defRPr/>
            </a:lvl1pPr>
          </a:lstStyle>
          <a:p>
            <a:pPr>
              <a:defRPr/>
            </a:pPr>
            <a:fld id="{CA114A20-30CC-480C-80F6-4EB18A6B572E}" type="datetime1">
              <a:rPr lang="de-DE" smtClean="0"/>
              <a:pPr>
                <a:defRPr/>
              </a:pPr>
              <a:t>25.11.2019</a:t>
            </a:fld>
            <a:endParaRPr lang="de-DE"/>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06C1FD2A-D4DB-49FD-8279-94EB4F286A0F}" type="slidenum">
              <a:rPr lang="de-DE"/>
              <a:pPr>
                <a:defRPr/>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3"/>
          <p:cNvSpPr>
            <a:spLocks noGrp="1"/>
          </p:cNvSpPr>
          <p:nvPr>
            <p:ph type="dt" sz="half" idx="10"/>
          </p:nvPr>
        </p:nvSpPr>
        <p:spPr/>
        <p:txBody>
          <a:bodyPr/>
          <a:lstStyle>
            <a:lvl1pPr>
              <a:defRPr/>
            </a:lvl1pPr>
          </a:lstStyle>
          <a:p>
            <a:pPr>
              <a:defRPr/>
            </a:pPr>
            <a:fld id="{447C5D93-665E-4D28-8023-A21C1873FF76}" type="datetime1">
              <a:rPr lang="de-DE" smtClean="0"/>
              <a:pPr>
                <a:defRPr/>
              </a:pPr>
              <a:t>25.11.2019</a:t>
            </a:fld>
            <a:endParaRPr lang="de-DE"/>
          </a:p>
        </p:txBody>
      </p:sp>
      <p:sp>
        <p:nvSpPr>
          <p:cNvPr id="8" name="Fußzeilenplatzhalter 4"/>
          <p:cNvSpPr>
            <a:spLocks noGrp="1"/>
          </p:cNvSpPr>
          <p:nvPr>
            <p:ph type="ftr" sz="quarter" idx="11"/>
          </p:nvPr>
        </p:nvSpPr>
        <p:spPr/>
        <p:txBody>
          <a:bodyPr/>
          <a:lstStyle>
            <a:lvl1pPr>
              <a:defRPr/>
            </a:lvl1pPr>
          </a:lstStyle>
          <a:p>
            <a:pPr>
              <a:defRPr/>
            </a:pPr>
            <a:endParaRPr lang="de-DE"/>
          </a:p>
        </p:txBody>
      </p:sp>
      <p:sp>
        <p:nvSpPr>
          <p:cNvPr id="9" name="Foliennummernplatzhalter 5"/>
          <p:cNvSpPr>
            <a:spLocks noGrp="1"/>
          </p:cNvSpPr>
          <p:nvPr>
            <p:ph type="sldNum" sz="quarter" idx="12"/>
          </p:nvPr>
        </p:nvSpPr>
        <p:spPr/>
        <p:txBody>
          <a:bodyPr/>
          <a:lstStyle>
            <a:lvl1pPr>
              <a:defRPr/>
            </a:lvl1pPr>
          </a:lstStyle>
          <a:p>
            <a:pPr>
              <a:defRPr/>
            </a:pPr>
            <a:fld id="{BE9C8DDD-FAD3-40B4-BAFD-1A6BF3DD4D53}" type="slidenum">
              <a:rPr lang="de-DE"/>
              <a:pPr>
                <a:defRPr/>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3"/>
          <p:cNvSpPr>
            <a:spLocks noGrp="1"/>
          </p:cNvSpPr>
          <p:nvPr>
            <p:ph type="dt" sz="half" idx="10"/>
          </p:nvPr>
        </p:nvSpPr>
        <p:spPr/>
        <p:txBody>
          <a:bodyPr/>
          <a:lstStyle>
            <a:lvl1pPr>
              <a:defRPr/>
            </a:lvl1pPr>
          </a:lstStyle>
          <a:p>
            <a:pPr>
              <a:defRPr/>
            </a:pPr>
            <a:fld id="{8AA3F62A-2AED-43DB-8DB3-1FAE13E039DD}" type="datetime1">
              <a:rPr lang="de-DE" smtClean="0"/>
              <a:pPr>
                <a:defRPr/>
              </a:pPr>
              <a:t>25.11.2019</a:t>
            </a:fld>
            <a:endParaRPr lang="de-DE"/>
          </a:p>
        </p:txBody>
      </p:sp>
      <p:sp>
        <p:nvSpPr>
          <p:cNvPr id="4" name="Fußzeilenplatzhalter 4"/>
          <p:cNvSpPr>
            <a:spLocks noGrp="1"/>
          </p:cNvSpPr>
          <p:nvPr>
            <p:ph type="ftr" sz="quarter" idx="11"/>
          </p:nvPr>
        </p:nvSpPr>
        <p:spPr/>
        <p:txBody>
          <a:bodyPr/>
          <a:lstStyle>
            <a:lvl1pPr>
              <a:defRPr/>
            </a:lvl1pPr>
          </a:lstStyle>
          <a:p>
            <a:pPr>
              <a:defRPr/>
            </a:pPr>
            <a:endParaRPr lang="de-DE"/>
          </a:p>
        </p:txBody>
      </p:sp>
      <p:sp>
        <p:nvSpPr>
          <p:cNvPr id="5" name="Foliennummernplatzhalter 5"/>
          <p:cNvSpPr>
            <a:spLocks noGrp="1"/>
          </p:cNvSpPr>
          <p:nvPr>
            <p:ph type="sldNum" sz="quarter" idx="12"/>
          </p:nvPr>
        </p:nvSpPr>
        <p:spPr/>
        <p:txBody>
          <a:bodyPr/>
          <a:lstStyle>
            <a:lvl1pPr>
              <a:defRPr/>
            </a:lvl1pPr>
          </a:lstStyle>
          <a:p>
            <a:pPr>
              <a:defRPr/>
            </a:pPr>
            <a:fld id="{2427D7F0-A2ED-483A-A54B-90134CA555BC}" type="slidenum">
              <a:rPr lang="de-DE"/>
              <a:pPr>
                <a:defRPr/>
              </a:pPr>
              <a:t>‹Nr.›</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12BD300C-1CA2-4C38-8D9A-2D39EB536D6D}" type="datetime1">
              <a:rPr lang="de-DE" smtClean="0"/>
              <a:pPr>
                <a:defRPr/>
              </a:pPr>
              <a:t>25.11.2019</a:t>
            </a:fld>
            <a:endParaRPr lang="de-DE"/>
          </a:p>
        </p:txBody>
      </p:sp>
      <p:sp>
        <p:nvSpPr>
          <p:cNvPr id="3" name="Fußzeilenplatzhalter 4"/>
          <p:cNvSpPr>
            <a:spLocks noGrp="1"/>
          </p:cNvSpPr>
          <p:nvPr>
            <p:ph type="ftr" sz="quarter" idx="11"/>
          </p:nvPr>
        </p:nvSpPr>
        <p:spPr/>
        <p:txBody>
          <a:bodyPr/>
          <a:lstStyle>
            <a:lvl1pPr>
              <a:defRPr/>
            </a:lvl1pPr>
          </a:lstStyle>
          <a:p>
            <a:pPr>
              <a:defRPr/>
            </a:pPr>
            <a:endParaRPr lang="de-DE"/>
          </a:p>
        </p:txBody>
      </p:sp>
      <p:sp>
        <p:nvSpPr>
          <p:cNvPr id="4" name="Foliennummernplatzhalter 5"/>
          <p:cNvSpPr>
            <a:spLocks noGrp="1"/>
          </p:cNvSpPr>
          <p:nvPr>
            <p:ph type="sldNum" sz="quarter" idx="12"/>
          </p:nvPr>
        </p:nvSpPr>
        <p:spPr/>
        <p:txBody>
          <a:bodyPr/>
          <a:lstStyle>
            <a:lvl1pPr>
              <a:defRPr/>
            </a:lvl1pPr>
          </a:lstStyle>
          <a:p>
            <a:pPr>
              <a:defRPr/>
            </a:pPr>
            <a:fld id="{CBDFABAA-5267-4B25-BFD5-994A15DC9E83}" type="slidenum">
              <a:rPr lang="de-DE"/>
              <a:pPr>
                <a:defRPr/>
              </a:pPr>
              <a:t>‹Nr.›</a:t>
            </a:fld>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3"/>
          <p:cNvSpPr>
            <a:spLocks noGrp="1"/>
          </p:cNvSpPr>
          <p:nvPr>
            <p:ph type="dt" sz="half" idx="10"/>
          </p:nvPr>
        </p:nvSpPr>
        <p:spPr/>
        <p:txBody>
          <a:bodyPr/>
          <a:lstStyle>
            <a:lvl1pPr>
              <a:defRPr/>
            </a:lvl1pPr>
          </a:lstStyle>
          <a:p>
            <a:pPr>
              <a:defRPr/>
            </a:pPr>
            <a:fld id="{D659FC47-61BE-4A57-BDB8-6581C8EA215B}" type="datetime1">
              <a:rPr lang="de-DE" smtClean="0"/>
              <a:pPr>
                <a:defRPr/>
              </a:pPr>
              <a:t>25.11.2019</a:t>
            </a:fld>
            <a:endParaRPr lang="de-DE"/>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04EB15A7-D7F0-432F-92EB-50240655CF9D}" type="slidenum">
              <a:rPr lang="de-DE"/>
              <a:pPr>
                <a:defRPr/>
              </a:pPr>
              <a:t>‹Nr.›</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3"/>
          <p:cNvSpPr>
            <a:spLocks noGrp="1"/>
          </p:cNvSpPr>
          <p:nvPr>
            <p:ph type="dt" sz="half" idx="10"/>
          </p:nvPr>
        </p:nvSpPr>
        <p:spPr/>
        <p:txBody>
          <a:bodyPr/>
          <a:lstStyle>
            <a:lvl1pPr>
              <a:defRPr/>
            </a:lvl1pPr>
          </a:lstStyle>
          <a:p>
            <a:pPr>
              <a:defRPr/>
            </a:pPr>
            <a:fld id="{06D7BF40-B1FD-434E-A0C4-5A7D7698B333}" type="datetime1">
              <a:rPr lang="de-DE" smtClean="0"/>
              <a:pPr>
                <a:defRPr/>
              </a:pPr>
              <a:t>25.11.2019</a:t>
            </a:fld>
            <a:endParaRPr lang="de-DE"/>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2585221B-CB73-4C70-86B6-237BC8C55B49}" type="slidenum">
              <a:rPr lang="de-DE"/>
              <a:pPr>
                <a:defRPr/>
              </a:pPr>
              <a:t>‹Nr.›</a:t>
            </a:fld>
            <a:endParaRPr lang="de-D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fld id="{77B1E804-446C-46BA-942C-BD0139408E48}" type="datetime1">
              <a:rPr lang="de-DE" smtClean="0"/>
              <a:pPr>
                <a:defRPr/>
              </a:pPr>
              <a:t>25.11.2019</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89FD3D7C-DD24-4E2E-9DC6-3E7CEEDCC25C}" type="slidenum">
              <a:rPr lang="de-DE"/>
              <a:pPr>
                <a:defRPr/>
              </a:pPr>
              <a:t>‹Nr.›</a:t>
            </a:fld>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fld id="{BFF02618-90B8-4B83-97E8-D1F31B8C1C0B}" type="datetime1">
              <a:rPr lang="de-DE" smtClean="0"/>
              <a:pPr>
                <a:defRPr/>
              </a:pPr>
              <a:t>25.11.2019</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B644C307-1F3A-4F4C-8A8F-DA135343762D}" type="slidenum">
              <a:rPr lang="de-DE"/>
              <a:pPr>
                <a:defRPr/>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sp>
        <p:nvSpPr>
          <p:cNvPr id="12"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25.11.2019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10" name="Inhaltsplatzhalter 2"/>
          <p:cNvSpPr>
            <a:spLocks noGrp="1"/>
          </p:cNvSpPr>
          <p:nvPr>
            <p:ph idx="1"/>
          </p:nvPr>
        </p:nvSpPr>
        <p:spPr>
          <a:xfrm>
            <a:off x="1631504" y="2132856"/>
            <a:ext cx="10513168" cy="4594820"/>
          </a:xfrm>
        </p:spPr>
        <p:txBody>
          <a:bodyPr>
            <a:normAutofit/>
          </a:bodyPr>
          <a:lstStyle>
            <a:lvl1pPr>
              <a:defRPr sz="2400">
                <a:solidFill>
                  <a:srgbClr val="AB9DDB"/>
                </a:solidFill>
              </a:defRPr>
            </a:lvl1pPr>
            <a:lvl2pPr>
              <a:defRPr sz="2400">
                <a:solidFill>
                  <a:srgbClr val="AB9DDB"/>
                </a:solidFill>
              </a:defRPr>
            </a:lvl2pPr>
            <a:lvl3pPr>
              <a:defRPr sz="1600">
                <a:solidFill>
                  <a:srgbClr val="AB9DDB"/>
                </a:solidFill>
              </a:defRPr>
            </a:lvl3pPr>
            <a:lvl4pPr>
              <a:defRPr sz="1600">
                <a:solidFill>
                  <a:srgbClr val="AB9DDB"/>
                </a:solidFill>
              </a:defRPr>
            </a:lvl4pPr>
            <a:lvl5pPr>
              <a:defRPr sz="1600">
                <a:solidFill>
                  <a:srgbClr val="AB9DDB"/>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26636837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sp>
        <p:nvSpPr>
          <p:cNvPr id="14"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25.11.2019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Tree>
    <p:extLst>
      <p:ext uri="{BB962C8B-B14F-4D97-AF65-F5344CB8AC3E}">
        <p14:creationId xmlns:p14="http://schemas.microsoft.com/office/powerpoint/2010/main" val="37150716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pic>
        <p:nvPicPr>
          <p:cNvPr id="9" name="Picture 2"/>
          <p:cNvPicPr>
            <a:picLocks noChangeAspect="1" noChangeArrowheads="1"/>
          </p:cNvPicPr>
          <p:nvPr userDrawn="1"/>
        </p:nvPicPr>
        <p:blipFill>
          <a:blip r:embed="rId3" cstate="print">
            <a:lum bright="82000"/>
          </a:blip>
          <a:stretch>
            <a:fillRect/>
          </a:stretch>
        </p:blipFill>
        <p:spPr bwMode="auto">
          <a:xfrm>
            <a:off x="8693410" y="3573020"/>
            <a:ext cx="3095625" cy="3095625"/>
          </a:xfrm>
          <a:prstGeom prst="rect">
            <a:avLst/>
          </a:prstGeom>
          <a:noFill/>
          <a:ln>
            <a:noFill/>
          </a:ln>
        </p:spPr>
      </p:pic>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25.11.2019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0"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17376925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el und Inhalt">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84" y="-1"/>
            <a:ext cx="12202583" cy="6882025"/>
          </a:xfrm>
          <a:prstGeom prst="rect">
            <a:avLst/>
          </a:prstGeom>
        </p:spPr>
      </p:pic>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25.11.2019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pic>
        <p:nvPicPr>
          <p:cNvPr id="9" name="Grafik 8"/>
          <p:cNvPicPr>
            <a:picLocks noChangeAspect="1"/>
          </p:cNvPicPr>
          <p:nvPr userDrawn="1"/>
        </p:nvPicPr>
        <p:blipFill>
          <a:blip r:embed="rId3"/>
          <a:stretch>
            <a:fillRect/>
          </a:stretch>
        </p:blipFill>
        <p:spPr>
          <a:xfrm>
            <a:off x="9797594" y="4869160"/>
            <a:ext cx="1990287" cy="1693168"/>
          </a:xfrm>
          <a:prstGeom prst="rect">
            <a:avLst/>
          </a:prstGeom>
          <a:effectLst>
            <a:outerShdw blurRad="63500" sx="102000" sy="102000" algn="ctr" rotWithShape="0">
              <a:prstClr val="black">
                <a:alpha val="40000"/>
              </a:prstClr>
            </a:outerShdw>
          </a:effectLst>
        </p:spPr>
      </p:pic>
      <p:sp>
        <p:nvSpPr>
          <p:cNvPr id="10"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19470061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el und Inhalt">
    <p:spTree>
      <p:nvGrpSpPr>
        <p:cNvPr id="1" name=""/>
        <p:cNvGrpSpPr/>
        <p:nvPr/>
      </p:nvGrpSpPr>
      <p:grpSpPr>
        <a:xfrm>
          <a:off x="0" y="0"/>
          <a:ext cx="0" cy="0"/>
          <a:chOff x="0" y="0"/>
          <a:chExt cx="0" cy="0"/>
        </a:xfrm>
      </p:grpSpPr>
      <p:sp>
        <p:nvSpPr>
          <p:cNvPr id="12"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chemeClr val="bg1">
                    <a:lumMod val="95000"/>
                  </a:schemeClr>
                </a:solidFill>
              </a:rPr>
              <a:t>Einführung</a:t>
            </a:r>
            <a:r>
              <a:rPr lang="de-DE" sz="1100" baseline="0" dirty="0">
                <a:solidFill>
                  <a:schemeClr val="bg1">
                    <a:lumMod val="95000"/>
                  </a:schemeClr>
                </a:solidFill>
              </a:rPr>
              <a:t> in die Programmierung – Prof. Dr.-Ing. Norbert Siegmund</a:t>
            </a:r>
            <a:endParaRPr lang="de-DE" sz="1100" dirty="0">
              <a:solidFill>
                <a:schemeClr val="bg1">
                  <a:lumMod val="95000"/>
                </a:schemeClr>
              </a:solidFill>
            </a:endParaRPr>
          </a:p>
        </p:txBody>
      </p:sp>
      <p:cxnSp>
        <p:nvCxnSpPr>
          <p:cNvPr id="13" name="Gerade Verbindung 8"/>
          <p:cNvCxnSpPr/>
          <p:nvPr userDrawn="1"/>
        </p:nvCxnSpPr>
        <p:spPr>
          <a:xfrm>
            <a:off x="1" y="1484313"/>
            <a:ext cx="12240684"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25.11.2019</a:t>
            </a:fld>
            <a:endParaRPr lang="de-DE"/>
          </a:p>
        </p:txBody>
      </p:sp>
      <p:sp>
        <p:nvSpPr>
          <p:cNvPr id="18"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3763854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cxnSp>
        <p:nvCxnSpPr>
          <p:cNvPr id="11" name="Gerade Verbindung 8"/>
          <p:cNvCxnSpPr/>
          <p:nvPr userDrawn="1"/>
        </p:nvCxnSpPr>
        <p:spPr>
          <a:xfrm>
            <a:off x="1" y="1484313"/>
            <a:ext cx="12240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25.11.2019</a:t>
            </a:fld>
            <a:endParaRPr lang="de-DE"/>
          </a:p>
        </p:txBody>
      </p:sp>
      <p:sp>
        <p:nvSpPr>
          <p:cNvPr id="15"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p>
        </p:txBody>
      </p:sp>
      <p:sp>
        <p:nvSpPr>
          <p:cNvPr id="16"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611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4" name="Rechteck 6"/>
          <p:cNvSpPr/>
          <p:nvPr userDrawn="1"/>
        </p:nvSpPr>
        <p:spPr>
          <a:xfrm>
            <a:off x="0" y="6727826"/>
            <a:ext cx="12192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cxnSp>
        <p:nvCxnSpPr>
          <p:cNvPr id="5" name="Gerade Verbindung 8"/>
          <p:cNvCxnSpPr/>
          <p:nvPr userDrawn="1"/>
        </p:nvCxnSpPr>
        <p:spPr>
          <a:xfrm>
            <a:off x="1" y="1484313"/>
            <a:ext cx="12240684"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noAutofit/>
          </a:bodyPr>
          <a:lstStyle>
            <a:lvl1pPr>
              <a:defRPr sz="4000"/>
            </a:lvl1pPr>
          </a:lstStyle>
          <a:p>
            <a:r>
              <a:rPr lang="de-DE"/>
              <a:t>Titelmasterformat durch Klicken bearbeiten</a:t>
            </a:r>
            <a:endParaRPr lang="de-DE" dirty="0"/>
          </a:p>
        </p:txBody>
      </p:sp>
      <p:sp>
        <p:nvSpPr>
          <p:cNvPr id="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Datumsplatzhalter 3"/>
          <p:cNvSpPr>
            <a:spLocks noGrp="1"/>
          </p:cNvSpPr>
          <p:nvPr>
            <p:ph type="dt" sz="half" idx="10"/>
          </p:nvPr>
        </p:nvSpPr>
        <p:spPr/>
        <p:txBody>
          <a:bodyPr/>
          <a:lstStyle>
            <a:lvl1pPr>
              <a:defRPr/>
            </a:lvl1pPr>
          </a:lstStyle>
          <a:p>
            <a:pPr>
              <a:defRPr/>
            </a:pPr>
            <a:fld id="{D4941904-FF20-4086-B505-F54C622C17C9}" type="datetime1">
              <a:rPr lang="de-DE" smtClean="0"/>
              <a:pPr>
                <a:defRPr/>
              </a:pPr>
              <a:t>25.11.2019</a:t>
            </a:fld>
            <a:endParaRPr lang="de-DE"/>
          </a:p>
        </p:txBody>
      </p:sp>
      <p:sp>
        <p:nvSpPr>
          <p:cNvPr id="7" name="Fußzeilenplatzhalter 4"/>
          <p:cNvSpPr>
            <a:spLocks noGrp="1"/>
          </p:cNvSpPr>
          <p:nvPr>
            <p:ph type="ftr" sz="quarter" idx="11"/>
          </p:nvPr>
        </p:nvSpPr>
        <p:spPr/>
        <p:txBody>
          <a:bodyPr/>
          <a:lstStyle>
            <a:lvl1pPr>
              <a:defRPr dirty="0"/>
            </a:lvl1pPr>
          </a:lstStyle>
          <a:p>
            <a:pPr>
              <a:defRPr/>
            </a:pPr>
            <a:endParaRPr lang="de-DE"/>
          </a:p>
        </p:txBody>
      </p:sp>
      <p:sp>
        <p:nvSpPr>
          <p:cNvPr id="8" name="Foliennummernplatzhalter 5"/>
          <p:cNvSpPr>
            <a:spLocks noGrp="1"/>
          </p:cNvSpPr>
          <p:nvPr>
            <p:ph type="sldNum" sz="quarter" idx="12"/>
          </p:nvPr>
        </p:nvSpPr>
        <p:spPr>
          <a:xfrm>
            <a:off x="9306984" y="6607176"/>
            <a:ext cx="2844800" cy="365125"/>
          </a:xfrm>
        </p:spPr>
        <p:txBody>
          <a:bodyPr/>
          <a:lstStyle>
            <a:lvl1pPr>
              <a:defRPr/>
            </a:lvl1pPr>
          </a:lstStyle>
          <a:p>
            <a:pPr>
              <a:defRPr/>
            </a:pPr>
            <a:fld id="{F6FB666A-BFF9-4D85-883F-132998D4C601}" type="slidenum">
              <a:rPr lang="de-DE"/>
              <a:pPr>
                <a:defRPr/>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lvl1pPr>
              <a:defRPr/>
            </a:lvl1pPr>
          </a:lstStyle>
          <a:p>
            <a:pPr>
              <a:defRPr/>
            </a:pPr>
            <a:fld id="{273B2626-2A9A-4A00-8EDA-C355E7050C03}" type="datetime1">
              <a:rPr lang="de-DE" smtClean="0"/>
              <a:pPr>
                <a:defRPr/>
              </a:pPr>
              <a:t>25.11.2019</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4F0151DB-B184-4985-AA30-BE592712038F}" type="slidenum">
              <a:rPr lang="de-DE"/>
              <a:pPr>
                <a:defRPr/>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a:t>Titelmasterformat durch Klicken bearbeiten</a:t>
            </a:r>
          </a:p>
        </p:txBody>
      </p:sp>
      <p:sp>
        <p:nvSpPr>
          <p:cNvPr id="1027" name="Textplatzhalt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36E9F9F8-AAC0-4024-8C67-33F8C3E0F814}" type="datetime1">
              <a:rPr lang="de-DE" smtClean="0"/>
              <a:pPr>
                <a:defRPr/>
              </a:pPr>
              <a:t>25.11.2019</a:t>
            </a:fld>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C5ED62B5-9C13-482C-BF34-C699A3565F81}" type="slidenum">
              <a:rPr lang="de-DE"/>
              <a:pPr>
                <a:defRPr/>
              </a:pPr>
              <a:t>‹Nr.›</a:t>
            </a:fld>
            <a:endParaRPr lang="de-DE"/>
          </a:p>
        </p:txBody>
      </p:sp>
    </p:spTree>
  </p:cSld>
  <p:clrMap bg1="lt1" tx1="dk1" bg2="lt2" tx2="dk2" accent1="accent1" accent2="accent2" accent3="accent3" accent4="accent4" accent5="accent5" accent6="accent6" hlink="hlink" folHlink="folHlink"/>
  <p:sldLayoutIdLst>
    <p:sldLayoutId id="2147483650" r:id="rId1"/>
    <p:sldLayoutId id="2147483663" r:id="rId2"/>
    <p:sldLayoutId id="2147483664" r:id="rId3"/>
    <p:sldLayoutId id="2147483665" r:id="rId4"/>
    <p:sldLayoutId id="2147483666" r:id="rId5"/>
    <p:sldLayoutId id="2147483661" r:id="rId6"/>
    <p:sldLayoutId id="2147483662" r:id="rId7"/>
    <p:sldLayoutId id="214748366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smtClean="0"/>
              <a:t>Heap, Stack, Parameter, </a:t>
            </a:r>
            <a:r>
              <a:rPr lang="de-DE" b="1" dirty="0" err="1" smtClean="0"/>
              <a:t>Cloning</a:t>
            </a:r>
            <a:endParaRPr lang="en-US" b="1" dirty="0"/>
          </a:p>
        </p:txBody>
      </p:sp>
      <p:sp>
        <p:nvSpPr>
          <p:cNvPr id="10" name="Titel 1">
            <a:extLst>
              <a:ext uri="{FF2B5EF4-FFF2-40B4-BE49-F238E27FC236}">
                <a16:creationId xmlns:a16="http://schemas.microsoft.com/office/drawing/2014/main" id="{F4B52D50-B48C-445D-BA13-BB02ADF3CF58}"/>
              </a:ext>
            </a:extLst>
          </p:cNvPr>
          <p:cNvSpPr>
            <a:spLocks noGrp="1"/>
          </p:cNvSpPr>
          <p:nvPr>
            <p:ph type="title"/>
          </p:nvPr>
        </p:nvSpPr>
        <p:spPr/>
        <p:txBody>
          <a:bodyPr/>
          <a:lstStyle/>
          <a:p>
            <a:pPr algn="l" eaLnBrk="1" hangingPunct="1"/>
            <a:r>
              <a:rPr lang="de-DE" dirty="0" smtClean="0"/>
              <a:t>Software Engineering </a:t>
            </a:r>
            <a:r>
              <a:rPr lang="de-DE" dirty="0" err="1" smtClean="0"/>
              <a:t>and</a:t>
            </a:r>
            <a:r>
              <a:rPr lang="de-DE" dirty="0" smtClean="0"/>
              <a:t> </a:t>
            </a:r>
            <a:r>
              <a:rPr lang="de-DE" dirty="0" err="1" smtClean="0"/>
              <a:t>Programming</a:t>
            </a:r>
            <a:r>
              <a:rPr lang="de-DE" dirty="0" smtClean="0"/>
              <a:t> Basics</a:t>
            </a:r>
            <a:endParaRPr lang="de-DE" sz="2800" dirty="0">
              <a:solidFill>
                <a:schemeClr val="accent1"/>
              </a:solidFill>
            </a:endParaRPr>
          </a:p>
        </p:txBody>
      </p:sp>
      <p:sp>
        <p:nvSpPr>
          <p:cNvPr id="8" name="Untertitel 2">
            <a:extLst>
              <a:ext uri="{FF2B5EF4-FFF2-40B4-BE49-F238E27FC236}">
                <a16:creationId xmlns:a16="http://schemas.microsoft.com/office/drawing/2014/main" id="{247F89BA-5025-4442-AB6A-042364646140}"/>
              </a:ext>
            </a:extLst>
          </p:cNvPr>
          <p:cNvSpPr txBox="1">
            <a:spLocks/>
          </p:cNvSpPr>
          <p:nvPr/>
        </p:nvSpPr>
        <p:spPr bwMode="auto">
          <a:xfrm>
            <a:off x="1701676" y="5589240"/>
            <a:ext cx="7058620"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fontAlgn="base">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fontAlgn="base">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80000"/>
              </a:lnSpc>
            </a:pPr>
            <a:r>
              <a:rPr lang="de-DE" sz="1200" dirty="0" err="1" smtClean="0">
                <a:solidFill>
                  <a:srgbClr val="898989"/>
                </a:solidFill>
              </a:rPr>
              <a:t>Authors</a:t>
            </a:r>
            <a:r>
              <a:rPr lang="de-DE" sz="1200" dirty="0" smtClean="0">
                <a:solidFill>
                  <a:srgbClr val="898989"/>
                </a:solidFill>
              </a:rPr>
              <a:t> </a:t>
            </a:r>
            <a:r>
              <a:rPr lang="de-DE" sz="1200" dirty="0" err="1" smtClean="0">
                <a:solidFill>
                  <a:srgbClr val="898989"/>
                </a:solidFill>
              </a:rPr>
              <a:t>of</a:t>
            </a:r>
            <a:r>
              <a:rPr lang="de-DE" sz="1200" dirty="0" smtClean="0">
                <a:solidFill>
                  <a:srgbClr val="898989"/>
                </a:solidFill>
              </a:rPr>
              <a:t> </a:t>
            </a:r>
            <a:r>
              <a:rPr lang="de-DE" sz="1200" dirty="0" err="1" smtClean="0">
                <a:solidFill>
                  <a:srgbClr val="898989"/>
                </a:solidFill>
              </a:rPr>
              <a:t>slides</a:t>
            </a:r>
            <a:r>
              <a:rPr lang="de-DE" sz="1200" dirty="0" smtClean="0">
                <a:solidFill>
                  <a:srgbClr val="898989"/>
                </a:solidFill>
              </a:rPr>
              <a:t>:</a:t>
            </a:r>
          </a:p>
          <a:p>
            <a:pPr algn="l">
              <a:lnSpc>
                <a:spcPct val="80000"/>
              </a:lnSpc>
            </a:pPr>
            <a:r>
              <a:rPr lang="de-DE" sz="1200" dirty="0">
                <a:solidFill>
                  <a:srgbClr val="898989"/>
                </a:solidFill>
              </a:rPr>
              <a:t>Prof. Dr.-Ing. </a:t>
            </a:r>
            <a:r>
              <a:rPr lang="de-DE" sz="1200" dirty="0" smtClean="0">
                <a:solidFill>
                  <a:srgbClr val="898989"/>
                </a:solidFill>
              </a:rPr>
              <a:t>Janet Siegmund</a:t>
            </a:r>
            <a:endParaRPr lang="de-DE" sz="1200" dirty="0">
              <a:solidFill>
                <a:srgbClr val="898989"/>
              </a:solidFill>
            </a:endParaRPr>
          </a:p>
          <a:p>
            <a:pPr algn="l">
              <a:lnSpc>
                <a:spcPct val="80000"/>
              </a:lnSpc>
            </a:pPr>
            <a:r>
              <a:rPr lang="de-DE" sz="1200" dirty="0" smtClean="0">
                <a:solidFill>
                  <a:srgbClr val="898989"/>
                </a:solidFill>
              </a:rPr>
              <a:t>Prof</a:t>
            </a:r>
            <a:r>
              <a:rPr lang="de-DE" sz="1200" dirty="0">
                <a:solidFill>
                  <a:srgbClr val="898989"/>
                </a:solidFill>
              </a:rPr>
              <a:t>. Dr.-Ing. Norbert Siegmund</a:t>
            </a:r>
          </a:p>
          <a:p>
            <a:pPr algn="l">
              <a:lnSpc>
                <a:spcPct val="80000"/>
              </a:lnSpc>
            </a:pPr>
            <a:r>
              <a:rPr lang="de-DE" sz="1200" dirty="0">
                <a:solidFill>
                  <a:srgbClr val="898989"/>
                </a:solidFill>
              </a:rPr>
              <a:t>Prof. Christian </a:t>
            </a:r>
            <a:r>
              <a:rPr lang="de-DE" sz="1200" dirty="0" err="1">
                <a:solidFill>
                  <a:srgbClr val="898989"/>
                </a:solidFill>
              </a:rPr>
              <a:t>Lengauer</a:t>
            </a:r>
            <a:endParaRPr lang="de-DE" sz="1200" dirty="0">
              <a:solidFill>
                <a:srgbClr val="898989"/>
              </a:solidFill>
            </a:endParaRPr>
          </a:p>
          <a:p>
            <a:pPr algn="l">
              <a:lnSpc>
                <a:spcPct val="80000"/>
              </a:lnSpc>
            </a:pPr>
            <a:r>
              <a:rPr lang="de-DE" sz="1200" dirty="0" err="1" smtClean="0">
                <a:solidFill>
                  <a:srgbClr val="898989"/>
                </a:solidFill>
              </a:rPr>
              <a:t>Partly</a:t>
            </a:r>
            <a:r>
              <a:rPr lang="de-DE" sz="1200" dirty="0" smtClean="0">
                <a:solidFill>
                  <a:srgbClr val="898989"/>
                </a:solidFill>
              </a:rPr>
              <a:t> </a:t>
            </a:r>
            <a:r>
              <a:rPr lang="de-DE" sz="1200" dirty="0" err="1" smtClean="0">
                <a:solidFill>
                  <a:srgbClr val="898989"/>
                </a:solidFill>
              </a:rPr>
              <a:t>extracted</a:t>
            </a:r>
            <a:r>
              <a:rPr lang="de-DE" sz="1200" dirty="0" smtClean="0">
                <a:solidFill>
                  <a:srgbClr val="898989"/>
                </a:solidFill>
              </a:rPr>
              <a:t> </a:t>
            </a:r>
            <a:r>
              <a:rPr lang="de-DE" sz="1200" dirty="0" err="1" smtClean="0">
                <a:solidFill>
                  <a:srgbClr val="898989"/>
                </a:solidFill>
              </a:rPr>
              <a:t>from</a:t>
            </a:r>
            <a:r>
              <a:rPr lang="de-DE" sz="1200" dirty="0" smtClean="0">
                <a:solidFill>
                  <a:srgbClr val="898989"/>
                </a:solidFill>
              </a:rPr>
              <a:t> </a:t>
            </a:r>
            <a:r>
              <a:rPr lang="de-DE" sz="1200" dirty="0" err="1" smtClean="0">
                <a:solidFill>
                  <a:srgbClr val="898989"/>
                </a:solidFill>
              </a:rPr>
              <a:t>script</a:t>
            </a:r>
            <a:r>
              <a:rPr lang="de-DE" sz="1200" dirty="0" smtClean="0">
                <a:solidFill>
                  <a:srgbClr val="898989"/>
                </a:solidFill>
              </a:rPr>
              <a:t> </a:t>
            </a:r>
            <a:r>
              <a:rPr lang="de-DE" sz="1200" dirty="0" err="1" smtClean="0">
                <a:solidFill>
                  <a:srgbClr val="898989"/>
                </a:solidFill>
              </a:rPr>
              <a:t>of</a:t>
            </a:r>
            <a:r>
              <a:rPr lang="de-DE" sz="1200" dirty="0" smtClean="0">
                <a:solidFill>
                  <a:srgbClr val="898989"/>
                </a:solidFill>
              </a:rPr>
              <a:t> PD </a:t>
            </a:r>
            <a:r>
              <a:rPr lang="de-DE" sz="1200" dirty="0">
                <a:solidFill>
                  <a:srgbClr val="898989"/>
                </a:solidFill>
              </a:rPr>
              <a:t>Dr. Christian </a:t>
            </a:r>
            <a:r>
              <a:rPr lang="de-DE" sz="1200" dirty="0" smtClean="0">
                <a:solidFill>
                  <a:srgbClr val="898989"/>
                </a:solidFill>
              </a:rPr>
              <a:t>Bachmaier</a:t>
            </a:r>
            <a:endParaRPr lang="de-DE" sz="1200" dirty="0">
              <a:solidFill>
                <a:srgbClr val="898989"/>
              </a:solidFill>
            </a:endParaRPr>
          </a:p>
        </p:txBody>
      </p:sp>
    </p:spTree>
    <p:extLst>
      <p:ext uri="{BB962C8B-B14F-4D97-AF65-F5344CB8AC3E}">
        <p14:creationId xmlns:p14="http://schemas.microsoft.com/office/powerpoint/2010/main" val="3315931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el 1"/>
          <p:cNvSpPr>
            <a:spLocks noGrp="1"/>
          </p:cNvSpPr>
          <p:nvPr>
            <p:ph type="title"/>
          </p:nvPr>
        </p:nvSpPr>
        <p:spPr/>
        <p:txBody>
          <a:bodyPr/>
          <a:lstStyle/>
          <a:p>
            <a:r>
              <a:rPr lang="de-DE" dirty="0" smtClean="0"/>
              <a:t>Heap</a:t>
            </a:r>
            <a:endParaRPr lang="de-DE" dirty="0"/>
          </a:p>
        </p:txBody>
      </p:sp>
      <p:sp>
        <p:nvSpPr>
          <p:cNvPr id="3" name="Inhaltsplatzhalter 2"/>
          <p:cNvSpPr>
            <a:spLocks noGrp="1"/>
          </p:cNvSpPr>
          <p:nvPr>
            <p:ph idx="1"/>
          </p:nvPr>
        </p:nvSpPr>
        <p:spPr/>
        <p:txBody>
          <a:bodyPr>
            <a:normAutofit/>
          </a:bodyPr>
          <a:lstStyle/>
          <a:p>
            <a:r>
              <a:rPr lang="de-DE" dirty="0" smtClean="0"/>
              <a:t>Part </a:t>
            </a:r>
            <a:r>
              <a:rPr lang="de-DE" dirty="0" err="1" smtClean="0"/>
              <a:t>of</a:t>
            </a:r>
            <a:r>
              <a:rPr lang="de-DE" dirty="0" smtClean="0"/>
              <a:t> </a:t>
            </a:r>
            <a:r>
              <a:rPr lang="de-DE" dirty="0" err="1" smtClean="0"/>
              <a:t>main</a:t>
            </a:r>
            <a:r>
              <a:rPr lang="de-DE" dirty="0" smtClean="0"/>
              <a:t> </a:t>
            </a:r>
            <a:r>
              <a:rPr lang="de-DE" dirty="0" err="1" smtClean="0"/>
              <a:t>memory</a:t>
            </a:r>
            <a:r>
              <a:rPr lang="de-DE" dirty="0" smtClean="0"/>
              <a:t> </a:t>
            </a:r>
            <a:r>
              <a:rPr lang="de-DE" dirty="0" err="1" smtClean="0"/>
              <a:t>that</a:t>
            </a:r>
            <a:r>
              <a:rPr lang="de-DE" dirty="0" smtClean="0"/>
              <a:t> </a:t>
            </a:r>
            <a:r>
              <a:rPr lang="de-DE" dirty="0" err="1" smtClean="0"/>
              <a:t>stores</a:t>
            </a:r>
            <a:r>
              <a:rPr lang="de-DE" dirty="0" smtClean="0"/>
              <a:t> </a:t>
            </a:r>
            <a:r>
              <a:rPr lang="de-DE" dirty="0" err="1" smtClean="0"/>
              <a:t>objects</a:t>
            </a:r>
            <a:r>
              <a:rPr lang="de-DE" dirty="0" smtClean="0"/>
              <a:t>/</a:t>
            </a:r>
            <a:r>
              <a:rPr lang="de-DE" dirty="0" err="1" smtClean="0"/>
              <a:t>instances</a:t>
            </a:r>
            <a:r>
              <a:rPr lang="de-DE" dirty="0" smtClean="0"/>
              <a:t> </a:t>
            </a:r>
            <a:r>
              <a:rPr lang="de-DE" dirty="0" err="1" smtClean="0"/>
              <a:t>of</a:t>
            </a:r>
            <a:r>
              <a:rPr lang="de-DE" dirty="0" smtClean="0"/>
              <a:t> a </a:t>
            </a:r>
            <a:r>
              <a:rPr lang="de-DE" dirty="0" err="1" smtClean="0"/>
              <a:t>class</a:t>
            </a:r>
            <a:r>
              <a:rPr lang="de-DE" dirty="0" smtClean="0"/>
              <a:t> (i.e., </a:t>
            </a:r>
            <a:r>
              <a:rPr lang="de-DE" dirty="0" err="1" smtClean="0"/>
              <a:t>everything</a:t>
            </a:r>
            <a:r>
              <a:rPr lang="de-DE" dirty="0" smtClean="0"/>
              <a:t> </a:t>
            </a:r>
            <a:r>
              <a:rPr lang="de-DE" dirty="0" err="1" smtClean="0"/>
              <a:t>that</a:t>
            </a:r>
            <a:r>
              <a:rPr lang="de-DE" dirty="0" smtClean="0"/>
              <a:t> </a:t>
            </a:r>
            <a:r>
              <a:rPr lang="de-DE" dirty="0" err="1" smtClean="0"/>
              <a:t>is</a:t>
            </a:r>
            <a:r>
              <a:rPr lang="de-DE" dirty="0" smtClean="0"/>
              <a:t> </a:t>
            </a:r>
            <a:r>
              <a:rPr lang="de-DE" dirty="0" err="1" smtClean="0"/>
              <a:t>created</a:t>
            </a:r>
            <a:r>
              <a:rPr lang="de-DE" dirty="0" smtClean="0"/>
              <a:t> </a:t>
            </a:r>
            <a:r>
              <a:rPr lang="de-DE" dirty="0" err="1" smtClean="0"/>
              <a:t>with</a:t>
            </a:r>
            <a:r>
              <a:rPr lang="de-DE" dirty="0" smtClean="0"/>
              <a:t> </a:t>
            </a:r>
            <a:r>
              <a:rPr lang="de-DE" sz="2400" b="1" dirty="0" err="1" smtClean="0">
                <a:solidFill>
                  <a:srgbClr val="7F0055"/>
                </a:solidFill>
                <a:latin typeface="Consolas" pitchFamily="49" charset="0"/>
              </a:rPr>
              <a:t>new</a:t>
            </a:r>
            <a:r>
              <a:rPr lang="en-US" dirty="0" smtClean="0"/>
              <a:t>)</a:t>
            </a:r>
            <a:endParaRPr lang="en-US" dirty="0"/>
          </a:p>
          <a:p>
            <a:endParaRPr lang="en-US" dirty="0"/>
          </a:p>
          <a:p>
            <a:endParaRPr lang="en-US" dirty="0"/>
          </a:p>
          <a:p>
            <a:endParaRPr lang="en-US" dirty="0"/>
          </a:p>
          <a:p>
            <a:endParaRPr lang="en-US" dirty="0"/>
          </a:p>
          <a:p>
            <a:endParaRPr lang="en-US" dirty="0"/>
          </a:p>
          <a:p>
            <a:r>
              <a:rPr lang="de-DE" dirty="0" smtClean="0"/>
              <a:t>Memory </a:t>
            </a:r>
            <a:r>
              <a:rPr lang="de-DE" dirty="0" err="1" smtClean="0"/>
              <a:t>is</a:t>
            </a:r>
            <a:r>
              <a:rPr lang="de-DE" dirty="0" smtClean="0"/>
              <a:t> </a:t>
            </a:r>
            <a:r>
              <a:rPr lang="de-DE" dirty="0" err="1" smtClean="0"/>
              <a:t>managed</a:t>
            </a:r>
            <a:r>
              <a:rPr lang="de-DE" dirty="0" smtClean="0"/>
              <a:t> </a:t>
            </a:r>
            <a:r>
              <a:rPr lang="de-DE" dirty="0" err="1" smtClean="0"/>
              <a:t>dynamically</a:t>
            </a:r>
            <a:r>
              <a:rPr lang="de-DE" dirty="0" smtClean="0"/>
              <a:t> (</a:t>
            </a:r>
            <a:r>
              <a:rPr lang="de-DE" dirty="0" err="1" smtClean="0"/>
              <a:t>reserving</a:t>
            </a:r>
            <a:r>
              <a:rPr lang="de-DE" dirty="0" smtClean="0"/>
              <a:t> </a:t>
            </a:r>
            <a:r>
              <a:rPr lang="de-DE" dirty="0" err="1" smtClean="0"/>
              <a:t>and</a:t>
            </a:r>
            <a:r>
              <a:rPr lang="de-DE" dirty="0" smtClean="0"/>
              <a:t> </a:t>
            </a:r>
            <a:r>
              <a:rPr lang="de-DE" dirty="0" err="1" smtClean="0"/>
              <a:t>freeing</a:t>
            </a:r>
            <a:r>
              <a:rPr lang="de-DE" dirty="0" smtClean="0"/>
              <a:t> </a:t>
            </a:r>
            <a:r>
              <a:rPr lang="de-DE" dirty="0" err="1" smtClean="0"/>
              <a:t>memory</a:t>
            </a:r>
            <a:r>
              <a:rPr lang="de-DE" dirty="0" smtClean="0"/>
              <a:t>)</a:t>
            </a:r>
          </a:p>
          <a:p>
            <a:pPr lvl="1"/>
            <a:r>
              <a:rPr lang="de-DE" dirty="0" err="1" smtClean="0"/>
              <a:t>No</a:t>
            </a:r>
            <a:r>
              <a:rPr lang="de-DE" dirty="0" smtClean="0"/>
              <a:t> </a:t>
            </a:r>
            <a:r>
              <a:rPr lang="de-DE" dirty="0" err="1" smtClean="0"/>
              <a:t>memory</a:t>
            </a:r>
            <a:r>
              <a:rPr lang="de-DE" dirty="0" smtClean="0"/>
              <a:t> </a:t>
            </a:r>
            <a:r>
              <a:rPr lang="de-DE" dirty="0" err="1" smtClean="0"/>
              <a:t>leaks</a:t>
            </a:r>
            <a:r>
              <a:rPr lang="de-DE" dirty="0" smtClean="0"/>
              <a:t>, so </a:t>
            </a:r>
            <a:r>
              <a:rPr lang="de-DE" dirty="0" err="1" smtClean="0"/>
              <a:t>less</a:t>
            </a:r>
            <a:r>
              <a:rPr lang="de-DE" dirty="0" smtClean="0"/>
              <a:t> </a:t>
            </a:r>
            <a:r>
              <a:rPr lang="de-DE" dirty="0" err="1" smtClean="0"/>
              <a:t>work</a:t>
            </a:r>
            <a:r>
              <a:rPr lang="de-DE" dirty="0" smtClean="0"/>
              <a:t> </a:t>
            </a:r>
            <a:r>
              <a:rPr lang="de-DE" dirty="0" err="1" smtClean="0"/>
              <a:t>and</a:t>
            </a:r>
            <a:r>
              <a:rPr lang="de-DE" dirty="0" smtClean="0"/>
              <a:t> </a:t>
            </a:r>
            <a:r>
              <a:rPr lang="de-DE" dirty="0" err="1" smtClean="0"/>
              <a:t>error-prone</a:t>
            </a:r>
            <a:endParaRPr lang="de-DE" dirty="0"/>
          </a:p>
          <a:p>
            <a:pPr lvl="1"/>
            <a:r>
              <a:rPr lang="de-DE" dirty="0" err="1" smtClean="0"/>
              <a:t>However</a:t>
            </a:r>
            <a:r>
              <a:rPr lang="de-DE" dirty="0" smtClean="0"/>
              <a:t>: </a:t>
            </a:r>
            <a:r>
              <a:rPr lang="de-DE" dirty="0" err="1" smtClean="0"/>
              <a:t>maybe</a:t>
            </a:r>
            <a:r>
              <a:rPr lang="de-DE" dirty="0" smtClean="0"/>
              <a:t> </a:t>
            </a:r>
            <a:r>
              <a:rPr lang="de-DE" dirty="0" err="1" smtClean="0"/>
              <a:t>performance</a:t>
            </a:r>
            <a:r>
              <a:rPr lang="de-DE" dirty="0" smtClean="0"/>
              <a:t> </a:t>
            </a:r>
            <a:r>
              <a:rPr lang="de-DE" dirty="0" err="1" smtClean="0"/>
              <a:t>issues</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10</a:t>
            </a:fld>
            <a:endParaRPr lang="de-DE"/>
          </a:p>
        </p:txBody>
      </p:sp>
      <p:sp>
        <p:nvSpPr>
          <p:cNvPr id="4" name="Rechteck 3"/>
          <p:cNvSpPr>
            <a:spLocks noChangeArrowheads="1"/>
          </p:cNvSpPr>
          <p:nvPr/>
        </p:nvSpPr>
        <p:spPr bwMode="auto">
          <a:xfrm>
            <a:off x="4079353" y="2936875"/>
            <a:ext cx="6985000" cy="369887"/>
          </a:xfrm>
          <a:prstGeom prst="rect">
            <a:avLst/>
          </a:prstGeom>
          <a:noFill/>
          <a:ln w="9525">
            <a:noFill/>
            <a:miter lim="800000"/>
            <a:headEnd/>
            <a:tailEnd/>
          </a:ln>
        </p:spPr>
        <p:txBody>
          <a:bodyPr>
            <a:spAutoFit/>
          </a:bodyPr>
          <a:lstStyle/>
          <a:p>
            <a:r>
              <a:rPr lang="de-DE" dirty="0">
                <a:solidFill>
                  <a:srgbClr val="000000"/>
                </a:solidFill>
                <a:latin typeface="Consolas" pitchFamily="49" charset="0"/>
              </a:rPr>
              <a:t>Person </a:t>
            </a:r>
            <a:r>
              <a:rPr lang="de-DE" dirty="0" err="1" smtClean="0">
                <a:solidFill>
                  <a:srgbClr val="000000"/>
                </a:solidFill>
                <a:latin typeface="Consolas" pitchFamily="49" charset="0"/>
              </a:rPr>
              <a:t>picard</a:t>
            </a:r>
            <a:r>
              <a:rPr lang="de-DE" dirty="0" smtClean="0">
                <a:solidFill>
                  <a:srgbClr val="000000"/>
                </a:solidFill>
                <a:latin typeface="Consolas" pitchFamily="49" charset="0"/>
              </a:rPr>
              <a:t> </a:t>
            </a:r>
            <a:r>
              <a:rPr lang="de-DE" dirty="0">
                <a:solidFill>
                  <a:srgbClr val="000000"/>
                </a:solidFill>
                <a:latin typeface="Consolas" pitchFamily="49" charset="0"/>
              </a:rPr>
              <a:t>=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a:solidFill>
                  <a:srgbClr val="000000"/>
                </a:solidFill>
                <a:latin typeface="Consolas" pitchFamily="49" charset="0"/>
              </a:rPr>
              <a:t>Person</a:t>
            </a:r>
            <a:r>
              <a:rPr lang="de-DE" dirty="0" smtClean="0">
                <a:solidFill>
                  <a:srgbClr val="000000"/>
                </a:solidFill>
                <a:latin typeface="Consolas" pitchFamily="49" charset="0"/>
              </a:rPr>
              <a:t>(„Jean-Luc“, „Picard“); </a:t>
            </a:r>
            <a:endParaRPr lang="de-DE" dirty="0">
              <a:latin typeface="Calibri" pitchFamily="34" charset="0"/>
            </a:endParaRPr>
          </a:p>
        </p:txBody>
      </p:sp>
      <p:pic>
        <p:nvPicPr>
          <p:cNvPr id="5" name="Picture 2" descr="http://upload.wikimedia.org/wikipedia/commons/8/8d/Terril_Loos-en-Gohelle_2006-01-14.jpg"/>
          <p:cNvPicPr>
            <a:picLocks noChangeAspect="1" noChangeArrowheads="1"/>
          </p:cNvPicPr>
          <p:nvPr/>
        </p:nvPicPr>
        <p:blipFill>
          <a:blip r:embed="rId3" cstate="print">
            <a:extLst/>
          </a:blip>
          <a:srcRect/>
          <a:stretch>
            <a:fillRect/>
          </a:stretch>
        </p:blipFill>
        <p:spPr bwMode="auto">
          <a:xfrm>
            <a:off x="8688288" y="188640"/>
            <a:ext cx="1728192" cy="1152128"/>
          </a:xfrm>
          <a:prstGeom prst="rect">
            <a:avLst/>
          </a:prstGeom>
          <a:ln>
            <a:noFill/>
          </a:ln>
          <a:effectLst>
            <a:softEdge rad="112500"/>
          </a:effectLst>
          <a:extLst/>
        </p:spPr>
      </p:pic>
      <p:sp>
        <p:nvSpPr>
          <p:cNvPr id="6" name="Rechteck 5"/>
          <p:cNvSpPr/>
          <p:nvPr/>
        </p:nvSpPr>
        <p:spPr>
          <a:xfrm>
            <a:off x="7349752" y="3429000"/>
            <a:ext cx="2202632" cy="936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32774" name="Rechteck 6"/>
          <p:cNvSpPr>
            <a:spLocks noChangeArrowheads="1"/>
          </p:cNvSpPr>
          <p:nvPr/>
        </p:nvSpPr>
        <p:spPr bwMode="auto">
          <a:xfrm>
            <a:off x="10421415" y="3649145"/>
            <a:ext cx="677863" cy="369888"/>
          </a:xfrm>
          <a:prstGeom prst="rect">
            <a:avLst/>
          </a:prstGeom>
          <a:noFill/>
          <a:ln w="9525">
            <a:noFill/>
            <a:miter lim="800000"/>
            <a:headEnd/>
            <a:tailEnd/>
          </a:ln>
        </p:spPr>
        <p:txBody>
          <a:bodyPr wrap="none">
            <a:spAutoFit/>
          </a:bodyPr>
          <a:lstStyle/>
          <a:p>
            <a:r>
              <a:rPr lang="en-US" dirty="0">
                <a:latin typeface="Calibri" pitchFamily="34" charset="0"/>
              </a:rPr>
              <a:t>Heap</a:t>
            </a:r>
            <a:endParaRPr lang="de-DE" dirty="0">
              <a:latin typeface="Calibri" pitchFamily="34" charset="0"/>
            </a:endParaRPr>
          </a:p>
        </p:txBody>
      </p:sp>
      <p:sp>
        <p:nvSpPr>
          <p:cNvPr id="8" name="Rechteck 7"/>
          <p:cNvSpPr/>
          <p:nvPr/>
        </p:nvSpPr>
        <p:spPr>
          <a:xfrm>
            <a:off x="7494215" y="3544887"/>
            <a:ext cx="869031" cy="720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200" dirty="0">
                <a:solidFill>
                  <a:srgbClr val="000000"/>
                </a:solidFill>
                <a:latin typeface="Consolas" pitchFamily="49" charset="0"/>
              </a:rPr>
              <a:t>Jean-Luc</a:t>
            </a:r>
            <a:endParaRPr lang="de-DE" sz="1200" dirty="0">
              <a:solidFill>
                <a:schemeClr val="tx1"/>
              </a:solidFill>
            </a:endParaRPr>
          </a:p>
          <a:p>
            <a:pPr fontAlgn="auto">
              <a:spcBef>
                <a:spcPts val="0"/>
              </a:spcBef>
              <a:spcAft>
                <a:spcPts val="0"/>
              </a:spcAft>
              <a:defRPr/>
            </a:pPr>
            <a:r>
              <a:rPr lang="de-DE" sz="1200" dirty="0" smtClean="0">
                <a:solidFill>
                  <a:schemeClr val="tx1"/>
                </a:solidFill>
              </a:rPr>
              <a:t>Picard</a:t>
            </a:r>
            <a:endParaRPr lang="de-DE" sz="1200" dirty="0">
              <a:solidFill>
                <a:schemeClr val="tx1"/>
              </a:solidFill>
            </a:endParaRPr>
          </a:p>
          <a:p>
            <a:pPr fontAlgn="auto">
              <a:spcBef>
                <a:spcPts val="0"/>
              </a:spcBef>
              <a:spcAft>
                <a:spcPts val="0"/>
              </a:spcAft>
              <a:defRPr/>
            </a:pPr>
            <a:r>
              <a:rPr lang="de-DE" sz="1200" dirty="0">
                <a:solidFill>
                  <a:schemeClr val="tx1"/>
                </a:solidFill>
              </a:rPr>
              <a:t>0</a:t>
            </a:r>
          </a:p>
        </p:txBody>
      </p:sp>
      <p:cxnSp>
        <p:nvCxnSpPr>
          <p:cNvPr id="10" name="Gerade Verbindung mit Pfeil 9"/>
          <p:cNvCxnSpPr/>
          <p:nvPr/>
        </p:nvCxnSpPr>
        <p:spPr>
          <a:xfrm>
            <a:off x="5807968" y="3306762"/>
            <a:ext cx="1686247" cy="23812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Rechteck 10"/>
          <p:cNvSpPr>
            <a:spLocks noChangeArrowheads="1"/>
          </p:cNvSpPr>
          <p:nvPr/>
        </p:nvSpPr>
        <p:spPr bwMode="auto">
          <a:xfrm>
            <a:off x="4114278" y="4408486"/>
            <a:ext cx="6985000" cy="369332"/>
          </a:xfrm>
          <a:prstGeom prst="rect">
            <a:avLst/>
          </a:prstGeom>
          <a:noFill/>
          <a:ln w="9525">
            <a:noFill/>
            <a:miter lim="800000"/>
            <a:headEnd/>
            <a:tailEnd/>
          </a:ln>
        </p:spPr>
        <p:txBody>
          <a:bodyPr>
            <a:spAutoFit/>
          </a:bodyPr>
          <a:lstStyle/>
          <a:p>
            <a:r>
              <a:rPr lang="de-DE" dirty="0">
                <a:solidFill>
                  <a:srgbClr val="000000"/>
                </a:solidFill>
                <a:latin typeface="Consolas" pitchFamily="49" charset="0"/>
              </a:rPr>
              <a:t>Person </a:t>
            </a:r>
            <a:r>
              <a:rPr lang="de-DE" dirty="0" err="1" smtClean="0">
                <a:solidFill>
                  <a:srgbClr val="000000"/>
                </a:solidFill>
                <a:latin typeface="Consolas" pitchFamily="49" charset="0"/>
              </a:rPr>
              <a:t>sisko</a:t>
            </a:r>
            <a:r>
              <a:rPr lang="de-DE" dirty="0" smtClean="0">
                <a:solidFill>
                  <a:srgbClr val="000000"/>
                </a:solidFill>
                <a:latin typeface="Consolas" pitchFamily="49" charset="0"/>
              </a:rPr>
              <a:t> </a:t>
            </a:r>
            <a:r>
              <a:rPr lang="de-DE" dirty="0">
                <a:solidFill>
                  <a:srgbClr val="000000"/>
                </a:solidFill>
                <a:latin typeface="Consolas" pitchFamily="49" charset="0"/>
              </a:rPr>
              <a:t>=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a:solidFill>
                  <a:srgbClr val="000000"/>
                </a:solidFill>
                <a:latin typeface="Consolas" pitchFamily="49" charset="0"/>
              </a:rPr>
              <a:t>Person</a:t>
            </a:r>
            <a:r>
              <a:rPr lang="de-DE" dirty="0" smtClean="0">
                <a:solidFill>
                  <a:srgbClr val="000000"/>
                </a:solidFill>
                <a:latin typeface="Consolas" pitchFamily="49" charset="0"/>
              </a:rPr>
              <a:t>(„Benjamin“, „Sisko“,</a:t>
            </a:r>
            <a:r>
              <a:rPr lang="de-DE" dirty="0">
                <a:solidFill>
                  <a:srgbClr val="000000"/>
                </a:solidFill>
                <a:latin typeface="Consolas" pitchFamily="49" charset="0"/>
              </a:rPr>
              <a:t>99); </a:t>
            </a:r>
            <a:endParaRPr lang="de-DE" dirty="0">
              <a:latin typeface="Calibri" pitchFamily="34" charset="0"/>
            </a:endParaRPr>
          </a:p>
        </p:txBody>
      </p:sp>
      <p:sp>
        <p:nvSpPr>
          <p:cNvPr id="13" name="Rechteck 12"/>
          <p:cNvSpPr/>
          <p:nvPr/>
        </p:nvSpPr>
        <p:spPr>
          <a:xfrm>
            <a:off x="8440679" y="3544887"/>
            <a:ext cx="944562" cy="720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200" dirty="0">
                <a:solidFill>
                  <a:schemeClr val="tx1"/>
                </a:solidFill>
              </a:rPr>
              <a:t>Prof</a:t>
            </a:r>
          </a:p>
          <a:p>
            <a:pPr fontAlgn="auto">
              <a:spcBef>
                <a:spcPts val="0"/>
              </a:spcBef>
              <a:spcAft>
                <a:spcPts val="0"/>
              </a:spcAft>
              <a:defRPr/>
            </a:pPr>
            <a:r>
              <a:rPr lang="de-DE" sz="1200" dirty="0" err="1" smtClean="0">
                <a:solidFill>
                  <a:schemeClr val="tx1"/>
                </a:solidFill>
              </a:rPr>
              <a:t>Sprout</a:t>
            </a:r>
            <a:endParaRPr lang="de-DE" sz="1200" dirty="0">
              <a:solidFill>
                <a:schemeClr val="tx1"/>
              </a:solidFill>
            </a:endParaRPr>
          </a:p>
          <a:p>
            <a:pPr fontAlgn="auto">
              <a:spcBef>
                <a:spcPts val="0"/>
              </a:spcBef>
              <a:spcAft>
                <a:spcPts val="0"/>
              </a:spcAft>
              <a:defRPr/>
            </a:pPr>
            <a:r>
              <a:rPr lang="de-DE" sz="1200" dirty="0">
                <a:solidFill>
                  <a:schemeClr val="tx1"/>
                </a:solidFill>
              </a:rPr>
              <a:t>99</a:t>
            </a:r>
          </a:p>
        </p:txBody>
      </p:sp>
      <p:cxnSp>
        <p:nvCxnSpPr>
          <p:cNvPr id="14" name="Gerade Verbindung mit Pfeil 13"/>
          <p:cNvCxnSpPr/>
          <p:nvPr/>
        </p:nvCxnSpPr>
        <p:spPr>
          <a:xfrm flipV="1">
            <a:off x="5807968" y="4265611"/>
            <a:ext cx="2305223" cy="27246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hteck 17"/>
          <p:cNvSpPr>
            <a:spLocks noChangeArrowheads="1"/>
          </p:cNvSpPr>
          <p:nvPr/>
        </p:nvSpPr>
        <p:spPr bwMode="auto">
          <a:xfrm>
            <a:off x="4079353" y="3608386"/>
            <a:ext cx="3223959" cy="369332"/>
          </a:xfrm>
          <a:prstGeom prst="rect">
            <a:avLst/>
          </a:prstGeom>
          <a:noFill/>
          <a:ln w="9525">
            <a:noFill/>
            <a:miter lim="800000"/>
            <a:headEnd/>
            <a:tailEnd/>
          </a:ln>
        </p:spPr>
        <p:txBody>
          <a:bodyPr wrap="none">
            <a:spAutoFit/>
          </a:bodyPr>
          <a:lstStyle/>
          <a:p>
            <a:r>
              <a:rPr lang="de-DE" dirty="0">
                <a:solidFill>
                  <a:srgbClr val="000000"/>
                </a:solidFill>
                <a:latin typeface="Consolas" pitchFamily="49" charset="0"/>
              </a:rPr>
              <a:t>Person </a:t>
            </a:r>
            <a:r>
              <a:rPr lang="de-DE" dirty="0" err="1" smtClean="0">
                <a:solidFill>
                  <a:srgbClr val="000000"/>
                </a:solidFill>
                <a:latin typeface="Consolas" pitchFamily="49" charset="0"/>
              </a:rPr>
              <a:t>caption</a:t>
            </a:r>
            <a:r>
              <a:rPr lang="de-DE" dirty="0" smtClean="0">
                <a:solidFill>
                  <a:srgbClr val="000000"/>
                </a:solidFill>
                <a:latin typeface="Consolas" pitchFamily="49" charset="0"/>
              </a:rPr>
              <a:t> </a:t>
            </a:r>
            <a:r>
              <a:rPr lang="de-DE" dirty="0">
                <a:solidFill>
                  <a:srgbClr val="000000"/>
                </a:solidFill>
                <a:latin typeface="Consolas" pitchFamily="49" charset="0"/>
              </a:rPr>
              <a:t>= </a:t>
            </a:r>
            <a:r>
              <a:rPr lang="de-DE" dirty="0" err="1">
                <a:solidFill>
                  <a:srgbClr val="000000"/>
                </a:solidFill>
                <a:latin typeface="Consolas" pitchFamily="49" charset="0"/>
              </a:rPr>
              <a:t>picard</a:t>
            </a:r>
            <a:r>
              <a:rPr lang="de-DE" dirty="0">
                <a:solidFill>
                  <a:srgbClr val="000000"/>
                </a:solidFill>
                <a:latin typeface="Consolas" pitchFamily="49" charset="0"/>
              </a:rPr>
              <a:t>;</a:t>
            </a:r>
            <a:endParaRPr lang="de-DE" dirty="0">
              <a:latin typeface="Calibri" pitchFamily="34" charset="0"/>
            </a:endParaRPr>
          </a:p>
        </p:txBody>
      </p:sp>
      <p:cxnSp>
        <p:nvCxnSpPr>
          <p:cNvPr id="19" name="Gerade Verbindung mit Pfeil 18"/>
          <p:cNvCxnSpPr/>
          <p:nvPr/>
        </p:nvCxnSpPr>
        <p:spPr>
          <a:xfrm flipV="1">
            <a:off x="5304904" y="3608387"/>
            <a:ext cx="1871663" cy="14446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11" grpId="0"/>
      <p:bldP spid="13"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el 1"/>
          <p:cNvSpPr>
            <a:spLocks noGrp="1"/>
          </p:cNvSpPr>
          <p:nvPr>
            <p:ph type="title"/>
          </p:nvPr>
        </p:nvSpPr>
        <p:spPr/>
        <p:txBody>
          <a:bodyPr/>
          <a:lstStyle/>
          <a:p>
            <a:r>
              <a:rPr lang="de-DE" dirty="0" smtClean="0"/>
              <a:t>References</a:t>
            </a:r>
            <a:endParaRPr lang="de-DE" dirty="0"/>
          </a:p>
        </p:txBody>
      </p:sp>
      <p:sp>
        <p:nvSpPr>
          <p:cNvPr id="3" name="Inhaltsplatzhalter 2"/>
          <p:cNvSpPr>
            <a:spLocks noGrp="1"/>
          </p:cNvSpPr>
          <p:nvPr>
            <p:ph idx="1"/>
          </p:nvPr>
        </p:nvSpPr>
        <p:spPr/>
        <p:txBody>
          <a:bodyPr rtlCol="0"/>
          <a:lstStyle/>
          <a:p>
            <a:pPr fontAlgn="auto">
              <a:spcAft>
                <a:spcPts val="0"/>
              </a:spcAft>
              <a:buFont typeface="Arial" panose="020B0604020202020204" pitchFamily="34" charset="0"/>
              <a:buChar char="•"/>
              <a:defRPr/>
            </a:pPr>
            <a:r>
              <a:rPr lang="de-DE" dirty="0" smtClean="0"/>
              <a:t>Variable </a:t>
            </a:r>
            <a:r>
              <a:rPr lang="de-DE" dirty="0" err="1" smtClean="0"/>
              <a:t>with</a:t>
            </a:r>
            <a:r>
              <a:rPr lang="de-DE" dirty="0" smtClean="0"/>
              <a:t> </a:t>
            </a:r>
            <a:r>
              <a:rPr lang="de-DE" dirty="0" err="1" smtClean="0"/>
              <a:t>class</a:t>
            </a:r>
            <a:r>
              <a:rPr lang="de-DE" dirty="0" smtClean="0"/>
              <a:t> type </a:t>
            </a:r>
            <a:r>
              <a:rPr lang="de-DE" dirty="0" err="1" smtClean="0"/>
              <a:t>holds</a:t>
            </a:r>
            <a:r>
              <a:rPr lang="de-DE" dirty="0" smtClean="0"/>
              <a:t> a </a:t>
            </a:r>
            <a:r>
              <a:rPr lang="de-DE" dirty="0" err="1" smtClean="0"/>
              <a:t>reference</a:t>
            </a:r>
            <a:r>
              <a:rPr lang="de-DE" dirty="0" smtClean="0"/>
              <a:t> </a:t>
            </a:r>
            <a:r>
              <a:rPr lang="de-DE" dirty="0" err="1" smtClean="0"/>
              <a:t>to</a:t>
            </a:r>
            <a:r>
              <a:rPr lang="de-DE" dirty="0" smtClean="0"/>
              <a:t> an </a:t>
            </a:r>
            <a:r>
              <a:rPr lang="de-DE" dirty="0" err="1" smtClean="0"/>
              <a:t>object</a:t>
            </a:r>
            <a:endParaRPr lang="de-DE" dirty="0"/>
          </a:p>
          <a:p>
            <a:pPr marL="0" indent="0" fontAlgn="auto">
              <a:spcAft>
                <a:spcPts val="0"/>
              </a:spcAft>
              <a:buNone/>
              <a:defRPr/>
            </a:pPr>
            <a:r>
              <a:rPr lang="de-DE" sz="2000" dirty="0">
                <a:solidFill>
                  <a:srgbClr val="000000"/>
                </a:solidFill>
                <a:highlight>
                  <a:srgbClr val="E8F2FE"/>
                </a:highlight>
                <a:latin typeface="Consolas"/>
              </a:rPr>
              <a:t>	</a:t>
            </a:r>
            <a:endParaRPr lang="de-DE" dirty="0"/>
          </a:p>
        </p:txBody>
      </p:sp>
      <p:sp>
        <p:nvSpPr>
          <p:cNvPr id="31" name="Foliennummernplatzhalter 30"/>
          <p:cNvSpPr>
            <a:spLocks noGrp="1"/>
          </p:cNvSpPr>
          <p:nvPr>
            <p:ph type="sldNum" sz="quarter" idx="12"/>
          </p:nvPr>
        </p:nvSpPr>
        <p:spPr/>
        <p:txBody>
          <a:bodyPr/>
          <a:lstStyle/>
          <a:p>
            <a:pPr>
              <a:defRPr/>
            </a:pPr>
            <a:fld id="{DB6532E1-7675-4FAE-981B-69C6208DF662}" type="slidenum">
              <a:rPr lang="de-DE"/>
              <a:pPr>
                <a:defRPr/>
              </a:pPr>
              <a:t>11</a:t>
            </a:fld>
            <a:endParaRPr lang="de-DE"/>
          </a:p>
        </p:txBody>
      </p:sp>
      <p:sp>
        <p:nvSpPr>
          <p:cNvPr id="31747" name="Rechteck 4"/>
          <p:cNvSpPr>
            <a:spLocks noChangeArrowheads="1"/>
          </p:cNvSpPr>
          <p:nvPr/>
        </p:nvSpPr>
        <p:spPr bwMode="auto">
          <a:xfrm>
            <a:off x="4679951" y="2618797"/>
            <a:ext cx="6960665" cy="369332"/>
          </a:xfrm>
          <a:prstGeom prst="rect">
            <a:avLst/>
          </a:prstGeom>
          <a:noFill/>
          <a:ln w="9525">
            <a:noFill/>
            <a:miter lim="800000"/>
            <a:headEnd/>
            <a:tailEnd/>
          </a:ln>
        </p:spPr>
        <p:txBody>
          <a:bodyPr wrap="square">
            <a:spAutoFit/>
          </a:bodyPr>
          <a:lstStyle/>
          <a:p>
            <a:r>
              <a:rPr lang="de-DE" dirty="0">
                <a:solidFill>
                  <a:srgbClr val="000000"/>
                </a:solidFill>
                <a:latin typeface="Consolas" pitchFamily="49" charset="0"/>
              </a:rPr>
              <a:t>Person </a:t>
            </a:r>
            <a:r>
              <a:rPr lang="de-DE" dirty="0" err="1">
                <a:solidFill>
                  <a:srgbClr val="000000"/>
                </a:solidFill>
                <a:latin typeface="Consolas" pitchFamily="49" charset="0"/>
              </a:rPr>
              <a:t>kathryn</a:t>
            </a:r>
            <a:r>
              <a:rPr lang="de-DE" dirty="0">
                <a:solidFill>
                  <a:srgbClr val="000000"/>
                </a:solidFill>
                <a:latin typeface="Consolas" pitchFamily="49" charset="0"/>
              </a:rPr>
              <a:t>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a:solidFill>
                  <a:srgbClr val="000000"/>
                </a:solidFill>
                <a:latin typeface="Consolas" pitchFamily="49" charset="0"/>
              </a:rPr>
              <a:t>Person</a:t>
            </a:r>
            <a:r>
              <a:rPr lang="de-DE" dirty="0" smtClean="0">
                <a:solidFill>
                  <a:srgbClr val="000000"/>
                </a:solidFill>
                <a:latin typeface="Consolas" pitchFamily="49" charset="0"/>
              </a:rPr>
              <a:t>(</a:t>
            </a:r>
            <a:r>
              <a:rPr lang="de-DE" dirty="0" smtClean="0">
                <a:solidFill>
                  <a:srgbClr val="2A00FF"/>
                </a:solidFill>
                <a:latin typeface="Consolas" pitchFamily="49" charset="0"/>
              </a:rPr>
              <a:t>"Kathryn"</a:t>
            </a:r>
            <a:r>
              <a:rPr lang="de-DE" dirty="0" smtClean="0">
                <a:solidFill>
                  <a:srgbClr val="000000"/>
                </a:solidFill>
                <a:latin typeface="Consolas" pitchFamily="49" charset="0"/>
              </a:rPr>
              <a:t>,</a:t>
            </a:r>
            <a:r>
              <a:rPr lang="de-DE" dirty="0">
                <a:solidFill>
                  <a:srgbClr val="2A00FF"/>
                </a:solidFill>
                <a:latin typeface="Consolas" pitchFamily="49" charset="0"/>
              </a:rPr>
              <a:t> </a:t>
            </a:r>
            <a:r>
              <a:rPr lang="de-DE" dirty="0" smtClean="0">
                <a:solidFill>
                  <a:srgbClr val="2A00FF"/>
                </a:solidFill>
                <a:latin typeface="Consolas" pitchFamily="49" charset="0"/>
              </a:rPr>
              <a:t>"</a:t>
            </a:r>
            <a:r>
              <a:rPr lang="de-DE" dirty="0" err="1" smtClean="0">
                <a:solidFill>
                  <a:srgbClr val="2A00FF"/>
                </a:solidFill>
                <a:latin typeface="Consolas" pitchFamily="49" charset="0"/>
              </a:rPr>
              <a:t>Janeway</a:t>
            </a:r>
            <a:r>
              <a:rPr lang="de-DE" dirty="0" smtClean="0">
                <a:solidFill>
                  <a:srgbClr val="2A00FF"/>
                </a:solidFill>
                <a:latin typeface="Consolas" pitchFamily="49" charset="0"/>
              </a:rPr>
              <a:t>"</a:t>
            </a:r>
            <a:r>
              <a:rPr lang="de-DE" dirty="0" smtClean="0">
                <a:solidFill>
                  <a:srgbClr val="000000"/>
                </a:solidFill>
                <a:latin typeface="Consolas" pitchFamily="49" charset="0"/>
              </a:rPr>
              <a:t>);</a:t>
            </a:r>
            <a:endParaRPr lang="de-DE" dirty="0">
              <a:solidFill>
                <a:srgbClr val="000000"/>
              </a:solidFill>
              <a:latin typeface="Consolas" pitchFamily="49" charset="0"/>
            </a:endParaRPr>
          </a:p>
        </p:txBody>
      </p:sp>
      <p:sp>
        <p:nvSpPr>
          <p:cNvPr id="6" name="Rechteck 5"/>
          <p:cNvSpPr/>
          <p:nvPr/>
        </p:nvSpPr>
        <p:spPr>
          <a:xfrm>
            <a:off x="8039101" y="3938803"/>
            <a:ext cx="2808287" cy="1871662"/>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7" name="Rechteck 6"/>
          <p:cNvSpPr/>
          <p:nvPr/>
        </p:nvSpPr>
        <p:spPr>
          <a:xfrm>
            <a:off x="1871664" y="3429001"/>
            <a:ext cx="2808287" cy="49371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8" name="Textfeld 7"/>
          <p:cNvSpPr txBox="1">
            <a:spLocks noChangeArrowheads="1"/>
          </p:cNvSpPr>
          <p:nvPr/>
        </p:nvSpPr>
        <p:spPr bwMode="auto">
          <a:xfrm>
            <a:off x="1939926" y="2516189"/>
            <a:ext cx="2018630" cy="923330"/>
          </a:xfrm>
          <a:prstGeom prst="rect">
            <a:avLst/>
          </a:prstGeom>
          <a:noFill/>
          <a:ln w="9525">
            <a:noFill/>
            <a:miter lim="800000"/>
            <a:headEnd/>
            <a:tailEnd/>
          </a:ln>
        </p:spPr>
        <p:txBody>
          <a:bodyPr wrap="none">
            <a:spAutoFit/>
          </a:bodyPr>
          <a:lstStyle/>
          <a:p>
            <a:r>
              <a:rPr lang="de-DE" dirty="0" smtClean="0">
                <a:latin typeface="Calibri" pitchFamily="34" charset="0"/>
              </a:rPr>
              <a:t>Variables: </a:t>
            </a:r>
            <a:endParaRPr lang="de-DE" dirty="0">
              <a:latin typeface="Calibri" pitchFamily="34" charset="0"/>
            </a:endParaRPr>
          </a:p>
          <a:p>
            <a:r>
              <a:rPr lang="de-DE" dirty="0" smtClean="0">
                <a:latin typeface="Calibri" pitchFamily="34" charset="0"/>
              </a:rPr>
              <a:t>Store </a:t>
            </a:r>
            <a:r>
              <a:rPr lang="de-DE" dirty="0" err="1" smtClean="0">
                <a:latin typeface="Calibri" pitchFamily="34" charset="0"/>
              </a:rPr>
              <a:t>references</a:t>
            </a:r>
            <a:r>
              <a:rPr lang="de-DE" dirty="0" smtClean="0">
                <a:latin typeface="Calibri" pitchFamily="34" charset="0"/>
              </a:rPr>
              <a:t> </a:t>
            </a:r>
            <a:r>
              <a:rPr lang="de-DE" dirty="0" err="1" smtClean="0">
                <a:latin typeface="Calibri" pitchFamily="34" charset="0"/>
              </a:rPr>
              <a:t>of</a:t>
            </a:r>
            <a:r>
              <a:rPr lang="de-DE" dirty="0" smtClean="0">
                <a:latin typeface="Calibri" pitchFamily="34" charset="0"/>
              </a:rPr>
              <a:t> </a:t>
            </a:r>
            <a:endParaRPr lang="de-DE" dirty="0">
              <a:latin typeface="Calibri" pitchFamily="34" charset="0"/>
            </a:endParaRPr>
          </a:p>
          <a:p>
            <a:r>
              <a:rPr lang="de-DE" dirty="0" err="1" smtClean="0">
                <a:latin typeface="Calibri" pitchFamily="34" charset="0"/>
              </a:rPr>
              <a:t>complex</a:t>
            </a:r>
            <a:r>
              <a:rPr lang="de-DE" dirty="0" smtClean="0">
                <a:latin typeface="Calibri" pitchFamily="34" charset="0"/>
              </a:rPr>
              <a:t> </a:t>
            </a:r>
            <a:r>
              <a:rPr lang="de-DE" dirty="0" err="1" smtClean="0">
                <a:latin typeface="Calibri" pitchFamily="34" charset="0"/>
              </a:rPr>
              <a:t>data</a:t>
            </a:r>
            <a:r>
              <a:rPr lang="de-DE" dirty="0" smtClean="0">
                <a:latin typeface="Calibri" pitchFamily="34" charset="0"/>
              </a:rPr>
              <a:t> </a:t>
            </a:r>
            <a:r>
              <a:rPr lang="de-DE" dirty="0" err="1" smtClean="0">
                <a:latin typeface="Calibri" pitchFamily="34" charset="0"/>
              </a:rPr>
              <a:t>types</a:t>
            </a:r>
            <a:endParaRPr lang="de-DE" dirty="0">
              <a:latin typeface="Calibri" pitchFamily="34" charset="0"/>
            </a:endParaRPr>
          </a:p>
        </p:txBody>
      </p:sp>
      <p:sp>
        <p:nvSpPr>
          <p:cNvPr id="9" name="Textfeld 8"/>
          <p:cNvSpPr txBox="1">
            <a:spLocks noChangeArrowheads="1"/>
          </p:cNvSpPr>
          <p:nvPr/>
        </p:nvSpPr>
        <p:spPr bwMode="auto">
          <a:xfrm>
            <a:off x="8039101" y="3559390"/>
            <a:ext cx="739305" cy="369332"/>
          </a:xfrm>
          <a:prstGeom prst="rect">
            <a:avLst/>
          </a:prstGeom>
          <a:noFill/>
          <a:ln w="9525">
            <a:noFill/>
            <a:miter lim="800000"/>
            <a:headEnd/>
            <a:tailEnd/>
          </a:ln>
        </p:spPr>
        <p:txBody>
          <a:bodyPr wrap="none">
            <a:spAutoFit/>
          </a:bodyPr>
          <a:lstStyle/>
          <a:p>
            <a:r>
              <a:rPr lang="de-DE" dirty="0">
                <a:latin typeface="Calibri" pitchFamily="34" charset="0"/>
              </a:rPr>
              <a:t>Heap:</a:t>
            </a:r>
          </a:p>
        </p:txBody>
      </p:sp>
      <p:sp>
        <p:nvSpPr>
          <p:cNvPr id="10" name="Textfeld 9"/>
          <p:cNvSpPr txBox="1">
            <a:spLocks noChangeArrowheads="1"/>
          </p:cNvSpPr>
          <p:nvPr/>
        </p:nvSpPr>
        <p:spPr bwMode="auto">
          <a:xfrm>
            <a:off x="8134351" y="4043579"/>
            <a:ext cx="1324402" cy="923330"/>
          </a:xfrm>
          <a:prstGeom prst="rect">
            <a:avLst/>
          </a:prstGeom>
          <a:noFill/>
          <a:ln w="9525">
            <a:noFill/>
            <a:miter lim="800000"/>
            <a:headEnd/>
            <a:tailEnd/>
          </a:ln>
        </p:spPr>
        <p:txBody>
          <a:bodyPr wrap="none">
            <a:spAutoFit/>
          </a:bodyPr>
          <a:lstStyle/>
          <a:p>
            <a:r>
              <a:rPr lang="de-DE" dirty="0" smtClean="0">
                <a:solidFill>
                  <a:srgbClr val="2A00FF"/>
                </a:solidFill>
                <a:latin typeface="Consolas" pitchFamily="49" charset="0"/>
              </a:rPr>
              <a:t>"Kathryn"</a:t>
            </a:r>
            <a:endParaRPr lang="de-DE" dirty="0">
              <a:solidFill>
                <a:srgbClr val="000000"/>
              </a:solidFill>
              <a:latin typeface="Consolas" pitchFamily="49" charset="0"/>
            </a:endParaRPr>
          </a:p>
          <a:p>
            <a:r>
              <a:rPr lang="de-DE" dirty="0" smtClean="0">
                <a:solidFill>
                  <a:srgbClr val="2A00FF"/>
                </a:solidFill>
                <a:latin typeface="Consolas" pitchFamily="49" charset="0"/>
              </a:rPr>
              <a:t>"</a:t>
            </a:r>
            <a:r>
              <a:rPr lang="de-DE" dirty="0" err="1" smtClean="0">
                <a:solidFill>
                  <a:srgbClr val="2A00FF"/>
                </a:solidFill>
                <a:latin typeface="Consolas" pitchFamily="49" charset="0"/>
              </a:rPr>
              <a:t>Janeway</a:t>
            </a:r>
            <a:r>
              <a:rPr lang="de-DE" dirty="0" smtClean="0">
                <a:solidFill>
                  <a:srgbClr val="2A00FF"/>
                </a:solidFill>
                <a:latin typeface="Consolas" pitchFamily="49" charset="0"/>
              </a:rPr>
              <a:t>"</a:t>
            </a:r>
            <a:endParaRPr lang="de-DE" dirty="0">
              <a:solidFill>
                <a:srgbClr val="2A00FF"/>
              </a:solidFill>
              <a:latin typeface="Consolas" pitchFamily="49" charset="0"/>
            </a:endParaRPr>
          </a:p>
          <a:p>
            <a:r>
              <a:rPr lang="de-DE" dirty="0">
                <a:latin typeface="Calibri" pitchFamily="34" charset="0"/>
              </a:rPr>
              <a:t>0</a:t>
            </a:r>
          </a:p>
        </p:txBody>
      </p:sp>
      <p:sp>
        <p:nvSpPr>
          <p:cNvPr id="11" name="Rechteck 10"/>
          <p:cNvSpPr>
            <a:spLocks noChangeArrowheads="1"/>
          </p:cNvSpPr>
          <p:nvPr/>
        </p:nvSpPr>
        <p:spPr bwMode="auto">
          <a:xfrm>
            <a:off x="2135188" y="3490914"/>
            <a:ext cx="1071127" cy="369332"/>
          </a:xfrm>
          <a:prstGeom prst="rect">
            <a:avLst/>
          </a:prstGeom>
          <a:noFill/>
          <a:ln w="9525">
            <a:noFill/>
            <a:miter lim="800000"/>
            <a:headEnd/>
            <a:tailEnd/>
          </a:ln>
        </p:spPr>
        <p:txBody>
          <a:bodyPr wrap="none">
            <a:spAutoFit/>
          </a:bodyPr>
          <a:lstStyle/>
          <a:p>
            <a:r>
              <a:rPr lang="de-DE" dirty="0" err="1" smtClean="0">
                <a:solidFill>
                  <a:srgbClr val="000000"/>
                </a:solidFill>
                <a:latin typeface="Consolas" pitchFamily="49" charset="0"/>
              </a:rPr>
              <a:t>kathryn</a:t>
            </a:r>
            <a:endParaRPr lang="de-DE" dirty="0">
              <a:latin typeface="Calibri" pitchFamily="34" charset="0"/>
            </a:endParaRPr>
          </a:p>
        </p:txBody>
      </p:sp>
      <p:cxnSp>
        <p:nvCxnSpPr>
          <p:cNvPr id="13" name="Gerade Verbindung mit Pfeil 12"/>
          <p:cNvCxnSpPr>
            <a:stCxn id="7" idx="3"/>
          </p:cNvCxnSpPr>
          <p:nvPr/>
        </p:nvCxnSpPr>
        <p:spPr>
          <a:xfrm>
            <a:off x="4679951" y="3675858"/>
            <a:ext cx="3359150" cy="3677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chteck 13"/>
          <p:cNvSpPr>
            <a:spLocks noChangeArrowheads="1"/>
          </p:cNvSpPr>
          <p:nvPr/>
        </p:nvSpPr>
        <p:spPr bwMode="auto">
          <a:xfrm>
            <a:off x="1912939" y="4200525"/>
            <a:ext cx="2767012" cy="369332"/>
          </a:xfrm>
          <a:prstGeom prst="rect">
            <a:avLst/>
          </a:prstGeom>
          <a:noFill/>
          <a:ln w="9525">
            <a:noFill/>
            <a:miter lim="800000"/>
            <a:headEnd/>
            <a:tailEnd/>
          </a:ln>
        </p:spPr>
        <p:txBody>
          <a:bodyPr wrap="square">
            <a:spAutoFit/>
          </a:bodyPr>
          <a:lstStyle/>
          <a:p>
            <a:r>
              <a:rPr lang="de-DE" dirty="0">
                <a:solidFill>
                  <a:srgbClr val="000000"/>
                </a:solidFill>
                <a:latin typeface="Consolas" pitchFamily="49" charset="0"/>
              </a:rPr>
              <a:t>Person x = </a:t>
            </a:r>
            <a:r>
              <a:rPr lang="de-DE" dirty="0" err="1">
                <a:solidFill>
                  <a:srgbClr val="000000"/>
                </a:solidFill>
                <a:latin typeface="Consolas" pitchFamily="49" charset="0"/>
              </a:rPr>
              <a:t>kathryn</a:t>
            </a:r>
            <a:r>
              <a:rPr lang="de-DE" dirty="0">
                <a:solidFill>
                  <a:srgbClr val="000000"/>
                </a:solidFill>
                <a:latin typeface="Consolas" pitchFamily="49" charset="0"/>
              </a:rPr>
              <a:t>;</a:t>
            </a:r>
          </a:p>
        </p:txBody>
      </p:sp>
      <p:sp>
        <p:nvSpPr>
          <p:cNvPr id="15" name="Rechteck 14"/>
          <p:cNvSpPr/>
          <p:nvPr/>
        </p:nvSpPr>
        <p:spPr>
          <a:xfrm>
            <a:off x="1871664" y="4622801"/>
            <a:ext cx="2808287" cy="49371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cxnSp>
        <p:nvCxnSpPr>
          <p:cNvPr id="16" name="Gerade Verbindung mit Pfeil 15"/>
          <p:cNvCxnSpPr>
            <a:stCxn id="15" idx="3"/>
          </p:cNvCxnSpPr>
          <p:nvPr/>
        </p:nvCxnSpPr>
        <p:spPr>
          <a:xfrm flipV="1">
            <a:off x="4679951" y="4200525"/>
            <a:ext cx="3359150" cy="66913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echteck 16"/>
          <p:cNvSpPr>
            <a:spLocks noChangeArrowheads="1"/>
          </p:cNvSpPr>
          <p:nvPr/>
        </p:nvSpPr>
        <p:spPr bwMode="auto">
          <a:xfrm>
            <a:off x="2135188" y="4684714"/>
            <a:ext cx="311150" cy="369887"/>
          </a:xfrm>
          <a:prstGeom prst="rect">
            <a:avLst/>
          </a:prstGeom>
          <a:noFill/>
          <a:ln w="9525">
            <a:noFill/>
            <a:miter lim="800000"/>
            <a:headEnd/>
            <a:tailEnd/>
          </a:ln>
        </p:spPr>
        <p:txBody>
          <a:bodyPr wrap="none">
            <a:spAutoFit/>
          </a:bodyPr>
          <a:lstStyle/>
          <a:p>
            <a:r>
              <a:rPr lang="de-DE" dirty="0">
                <a:solidFill>
                  <a:srgbClr val="000000"/>
                </a:solidFill>
                <a:latin typeface="Consolas" pitchFamily="49" charset="0"/>
              </a:rPr>
              <a:t>x</a:t>
            </a:r>
            <a:endParaRPr lang="de-DE" dirty="0">
              <a:latin typeface="Calibri" pitchFamily="34" charset="0"/>
            </a:endParaRPr>
          </a:p>
        </p:txBody>
      </p:sp>
      <p:sp>
        <p:nvSpPr>
          <p:cNvPr id="19" name="Rechteck 18"/>
          <p:cNvSpPr>
            <a:spLocks noChangeArrowheads="1"/>
          </p:cNvSpPr>
          <p:nvPr/>
        </p:nvSpPr>
        <p:spPr bwMode="auto">
          <a:xfrm>
            <a:off x="1865314" y="5580064"/>
            <a:ext cx="6391275" cy="369887"/>
          </a:xfrm>
          <a:prstGeom prst="rect">
            <a:avLst/>
          </a:prstGeom>
          <a:noFill/>
          <a:ln w="9525">
            <a:noFill/>
            <a:miter lim="800000"/>
            <a:headEnd/>
            <a:tailEnd/>
          </a:ln>
        </p:spPr>
        <p:txBody>
          <a:bodyPr>
            <a:spAutoFit/>
          </a:bodyPr>
          <a:lstStyle/>
          <a:p>
            <a:r>
              <a:rPr lang="de-DE" dirty="0">
                <a:solidFill>
                  <a:srgbClr val="000000"/>
                </a:solidFill>
                <a:latin typeface="Consolas" pitchFamily="49" charset="0"/>
              </a:rPr>
              <a:t>Person </a:t>
            </a:r>
            <a:r>
              <a:rPr lang="de-DE" dirty="0" err="1">
                <a:solidFill>
                  <a:srgbClr val="000000"/>
                </a:solidFill>
                <a:latin typeface="Consolas" pitchFamily="49" charset="0"/>
              </a:rPr>
              <a:t>yyy</a:t>
            </a:r>
            <a:r>
              <a:rPr lang="de-DE" dirty="0">
                <a:solidFill>
                  <a:srgbClr val="000000"/>
                </a:solidFill>
                <a:latin typeface="Consolas" pitchFamily="49" charset="0"/>
              </a:rPr>
              <a:t>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a:solidFill>
                  <a:srgbClr val="000000"/>
                </a:solidFill>
                <a:latin typeface="Consolas" pitchFamily="49" charset="0"/>
              </a:rPr>
              <a:t>Person(</a:t>
            </a:r>
            <a:r>
              <a:rPr lang="de-DE" dirty="0">
                <a:solidFill>
                  <a:srgbClr val="2A00FF"/>
                </a:solidFill>
                <a:latin typeface="Consolas" pitchFamily="49" charset="0"/>
              </a:rPr>
              <a:t>"y"</a:t>
            </a:r>
            <a:r>
              <a:rPr lang="de-DE" dirty="0">
                <a:solidFill>
                  <a:srgbClr val="000000"/>
                </a:solidFill>
                <a:latin typeface="Consolas" pitchFamily="49" charset="0"/>
              </a:rPr>
              <a:t>,</a:t>
            </a:r>
            <a:r>
              <a:rPr lang="de-DE" dirty="0">
                <a:solidFill>
                  <a:srgbClr val="2A00FF"/>
                </a:solidFill>
                <a:latin typeface="Consolas" pitchFamily="49" charset="0"/>
              </a:rPr>
              <a:t>"</a:t>
            </a:r>
            <a:r>
              <a:rPr lang="de-DE" dirty="0" err="1">
                <a:solidFill>
                  <a:srgbClr val="2A00FF"/>
                </a:solidFill>
                <a:latin typeface="Consolas" pitchFamily="49" charset="0"/>
              </a:rPr>
              <a:t>yx</a:t>
            </a:r>
            <a:r>
              <a:rPr lang="de-DE" dirty="0">
                <a:solidFill>
                  <a:srgbClr val="2A00FF"/>
                </a:solidFill>
                <a:latin typeface="Consolas" pitchFamily="49" charset="0"/>
              </a:rPr>
              <a:t>"</a:t>
            </a:r>
            <a:r>
              <a:rPr lang="de-DE" dirty="0">
                <a:solidFill>
                  <a:srgbClr val="000000"/>
                </a:solidFill>
                <a:latin typeface="Consolas" pitchFamily="49" charset="0"/>
              </a:rPr>
              <a:t>);</a:t>
            </a:r>
          </a:p>
        </p:txBody>
      </p:sp>
      <p:sp>
        <p:nvSpPr>
          <p:cNvPr id="20" name="Rechteck 19"/>
          <p:cNvSpPr/>
          <p:nvPr/>
        </p:nvSpPr>
        <p:spPr>
          <a:xfrm>
            <a:off x="1871664" y="5949951"/>
            <a:ext cx="2808287" cy="49371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21" name="Rechteck 20"/>
          <p:cNvSpPr>
            <a:spLocks noChangeArrowheads="1"/>
          </p:cNvSpPr>
          <p:nvPr/>
        </p:nvSpPr>
        <p:spPr bwMode="auto">
          <a:xfrm>
            <a:off x="2135188" y="6011864"/>
            <a:ext cx="565150" cy="369887"/>
          </a:xfrm>
          <a:prstGeom prst="rect">
            <a:avLst/>
          </a:prstGeom>
          <a:noFill/>
          <a:ln w="9525">
            <a:noFill/>
            <a:miter lim="800000"/>
            <a:headEnd/>
            <a:tailEnd/>
          </a:ln>
        </p:spPr>
        <p:txBody>
          <a:bodyPr wrap="none">
            <a:spAutoFit/>
          </a:bodyPr>
          <a:lstStyle/>
          <a:p>
            <a:r>
              <a:rPr lang="de-DE">
                <a:solidFill>
                  <a:srgbClr val="000000"/>
                </a:solidFill>
                <a:latin typeface="Consolas" pitchFamily="49" charset="0"/>
              </a:rPr>
              <a:t>yyy</a:t>
            </a:r>
            <a:endParaRPr lang="de-DE">
              <a:latin typeface="Calibri" pitchFamily="34" charset="0"/>
            </a:endParaRPr>
          </a:p>
        </p:txBody>
      </p:sp>
      <p:cxnSp>
        <p:nvCxnSpPr>
          <p:cNvPr id="22" name="Gerade Verbindung mit Pfeil 21"/>
          <p:cNvCxnSpPr>
            <a:stCxn id="20" idx="3"/>
          </p:cNvCxnSpPr>
          <p:nvPr/>
        </p:nvCxnSpPr>
        <p:spPr>
          <a:xfrm flipV="1">
            <a:off x="4679951" y="5373216"/>
            <a:ext cx="3144241" cy="8235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feld 22"/>
          <p:cNvSpPr txBox="1">
            <a:spLocks noChangeArrowheads="1"/>
          </p:cNvSpPr>
          <p:nvPr/>
        </p:nvSpPr>
        <p:spPr bwMode="auto">
          <a:xfrm>
            <a:off x="8113712" y="4910354"/>
            <a:ext cx="692150" cy="923925"/>
          </a:xfrm>
          <a:prstGeom prst="rect">
            <a:avLst/>
          </a:prstGeom>
          <a:noFill/>
          <a:ln w="9525">
            <a:noFill/>
            <a:miter lim="800000"/>
            <a:headEnd/>
            <a:tailEnd/>
          </a:ln>
        </p:spPr>
        <p:txBody>
          <a:bodyPr wrap="none">
            <a:spAutoFit/>
          </a:bodyPr>
          <a:lstStyle/>
          <a:p>
            <a:r>
              <a:rPr lang="de-DE">
                <a:solidFill>
                  <a:srgbClr val="2A00FF"/>
                </a:solidFill>
                <a:latin typeface="Consolas" pitchFamily="49" charset="0"/>
              </a:rPr>
              <a:t>"y"</a:t>
            </a:r>
            <a:endParaRPr lang="de-DE">
              <a:solidFill>
                <a:srgbClr val="000000"/>
              </a:solidFill>
              <a:latin typeface="Consolas" pitchFamily="49" charset="0"/>
            </a:endParaRPr>
          </a:p>
          <a:p>
            <a:r>
              <a:rPr lang="de-DE">
                <a:solidFill>
                  <a:srgbClr val="2A00FF"/>
                </a:solidFill>
                <a:latin typeface="Consolas" pitchFamily="49" charset="0"/>
              </a:rPr>
              <a:t>"yx"</a:t>
            </a:r>
          </a:p>
          <a:p>
            <a:r>
              <a:rPr lang="de-DE">
                <a:latin typeface="Calibri" pitchFamily="34" charset="0"/>
              </a:rPr>
              <a:t>0</a:t>
            </a:r>
          </a:p>
        </p:txBody>
      </p:sp>
      <p:cxnSp>
        <p:nvCxnSpPr>
          <p:cNvPr id="28" name="Gerade Verbindung mit Pfeil 27"/>
          <p:cNvCxnSpPr>
            <a:endCxn id="6" idx="0"/>
          </p:cNvCxnSpPr>
          <p:nvPr/>
        </p:nvCxnSpPr>
        <p:spPr>
          <a:xfrm>
            <a:off x="6196013" y="3000527"/>
            <a:ext cx="3247232" cy="9382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0"/>
                                        <p:tgtEl>
                                          <p:spTgt spid="2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1000"/>
                                        <p:tgtEl>
                                          <p:spTgt spid="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P spid="11" grpId="0"/>
      <p:bldP spid="14" grpId="0"/>
      <p:bldP spid="15" grpId="0" animBg="1"/>
      <p:bldP spid="17" grpId="0"/>
      <p:bldP spid="19" grpId="0"/>
      <p:bldP spid="20" grpId="0" animBg="1"/>
      <p:bldP spid="21"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el 1"/>
          <p:cNvSpPr>
            <a:spLocks noGrp="1"/>
          </p:cNvSpPr>
          <p:nvPr>
            <p:ph type="title"/>
          </p:nvPr>
        </p:nvSpPr>
        <p:spPr/>
        <p:txBody>
          <a:bodyPr/>
          <a:lstStyle/>
          <a:p>
            <a:r>
              <a:rPr lang="de-DE" dirty="0" err="1"/>
              <a:t>Recap</a:t>
            </a:r>
            <a:r>
              <a:rPr lang="de-DE" dirty="0"/>
              <a:t>: </a:t>
            </a:r>
            <a:r>
              <a:rPr lang="de-DE" dirty="0" err="1" smtClean="0"/>
              <a:t>Comparison</a:t>
            </a:r>
            <a:r>
              <a:rPr lang="de-DE" dirty="0" smtClean="0"/>
              <a:t> </a:t>
            </a:r>
            <a:r>
              <a:rPr lang="de-DE" dirty="0" err="1" smtClean="0"/>
              <a:t>of</a:t>
            </a:r>
            <a:r>
              <a:rPr lang="de-DE" dirty="0" smtClean="0"/>
              <a:t> Strings</a:t>
            </a:r>
            <a:endParaRPr lang="de-DE" dirty="0"/>
          </a:p>
        </p:txBody>
      </p:sp>
      <p:sp>
        <p:nvSpPr>
          <p:cNvPr id="3" name="Inhaltsplatzhalt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de-DE" dirty="0"/>
              <a:t>== </a:t>
            </a:r>
            <a:r>
              <a:rPr lang="de-DE" dirty="0" err="1" smtClean="0"/>
              <a:t>returns</a:t>
            </a:r>
            <a:r>
              <a:rPr lang="de-DE" dirty="0" smtClean="0"/>
              <a:t> </a:t>
            </a:r>
            <a:r>
              <a:rPr lang="de-DE" b="1" dirty="0" err="1" smtClean="0">
                <a:solidFill>
                  <a:srgbClr val="AA9BDA"/>
                </a:solidFill>
              </a:rPr>
              <a:t>unexpected</a:t>
            </a:r>
            <a:r>
              <a:rPr lang="de-DE" dirty="0" smtClean="0"/>
              <a:t> </a:t>
            </a:r>
            <a:r>
              <a:rPr lang="de-DE" dirty="0" err="1" smtClean="0"/>
              <a:t>result</a:t>
            </a:r>
            <a:r>
              <a:rPr lang="de-DE" dirty="0" smtClean="0"/>
              <a:t>!</a:t>
            </a:r>
            <a:endParaRPr lang="de-DE" dirty="0"/>
          </a:p>
          <a:p>
            <a:pPr fontAlgn="auto">
              <a:spcAft>
                <a:spcPts val="0"/>
              </a:spcAft>
              <a:buFont typeface="Arial" panose="020B0604020202020204" pitchFamily="34" charset="0"/>
              <a:buChar char="•"/>
              <a:defRPr/>
            </a:pPr>
            <a:r>
              <a:rPr lang="de-DE" dirty="0" err="1" smtClean="0"/>
              <a:t>Comparison</a:t>
            </a:r>
            <a:r>
              <a:rPr lang="de-DE" dirty="0" smtClean="0"/>
              <a:t> </a:t>
            </a:r>
            <a:r>
              <a:rPr lang="de-DE" dirty="0" err="1" smtClean="0"/>
              <a:t>with</a:t>
            </a:r>
            <a:r>
              <a:rPr lang="de-DE" dirty="0" smtClean="0"/>
              <a:t> </a:t>
            </a:r>
            <a:r>
              <a:rPr lang="de-DE" b="1" dirty="0" err="1" smtClean="0">
                <a:solidFill>
                  <a:srgbClr val="FF0000"/>
                </a:solidFill>
                <a:latin typeface="Consolas" panose="020B0609020204030204" pitchFamily="49" charset="0"/>
                <a:cs typeface="Consolas" panose="020B0609020204030204" pitchFamily="49" charset="0"/>
              </a:rPr>
              <a:t>equals</a:t>
            </a:r>
            <a:r>
              <a:rPr lang="de-DE" dirty="0" err="1" smtClean="0"/>
              <a:t>-method</a:t>
            </a: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None/>
              <a:defRPr/>
            </a:pPr>
            <a:endParaRPr lang="de-DE" dirty="0"/>
          </a:p>
        </p:txBody>
      </p:sp>
      <p:sp>
        <p:nvSpPr>
          <p:cNvPr id="4" name="Foliennummernplatzhalter 3"/>
          <p:cNvSpPr>
            <a:spLocks noGrp="1"/>
          </p:cNvSpPr>
          <p:nvPr>
            <p:ph type="sldNum" sz="quarter" idx="12"/>
          </p:nvPr>
        </p:nvSpPr>
        <p:spPr/>
        <p:txBody>
          <a:bodyPr/>
          <a:lstStyle/>
          <a:p>
            <a:pPr>
              <a:defRPr/>
            </a:pPr>
            <a:fld id="{3EF8DE53-371F-4352-8EF3-BA070B1D163A}" type="slidenum">
              <a:rPr lang="de-DE"/>
              <a:pPr>
                <a:defRPr/>
              </a:pPr>
              <a:t>12</a:t>
            </a:fld>
            <a:endParaRPr lang="de-DE"/>
          </a:p>
        </p:txBody>
      </p:sp>
      <p:pic>
        <p:nvPicPr>
          <p:cNvPr id="5" name="Picture 2" descr="C:\Users\siegmunn\AppData\Local\Microsoft\Windows\Temporary Internet Files\Content.IE5\O4B2DS2I\MC900434750[1].png"/>
          <p:cNvPicPr>
            <a:picLocks noChangeAspect="1" noChangeArrowheads="1"/>
          </p:cNvPicPr>
          <p:nvPr/>
        </p:nvPicPr>
        <p:blipFill>
          <a:blip r:embed="rId3" cstate="print"/>
          <a:srcRect/>
          <a:stretch>
            <a:fillRect/>
          </a:stretch>
        </p:blipFill>
        <p:spPr bwMode="auto">
          <a:xfrm>
            <a:off x="8904288" y="1844675"/>
            <a:ext cx="647700" cy="647700"/>
          </a:xfrm>
          <a:prstGeom prst="rect">
            <a:avLst/>
          </a:prstGeom>
          <a:noFill/>
          <a:ln w="9525">
            <a:noFill/>
            <a:miter lim="800000"/>
            <a:headEnd/>
            <a:tailEnd/>
          </a:ln>
        </p:spPr>
      </p:pic>
      <p:sp>
        <p:nvSpPr>
          <p:cNvPr id="75781" name="Rechteck 8"/>
          <p:cNvSpPr>
            <a:spLocks noChangeArrowheads="1"/>
          </p:cNvSpPr>
          <p:nvPr/>
        </p:nvSpPr>
        <p:spPr bwMode="auto">
          <a:xfrm>
            <a:off x="2423592" y="3235848"/>
            <a:ext cx="6769100" cy="1816100"/>
          </a:xfrm>
          <a:prstGeom prst="rect">
            <a:avLst/>
          </a:prstGeom>
          <a:noFill/>
          <a:ln w="9525">
            <a:noFill/>
            <a:miter lim="800000"/>
            <a:headEnd/>
            <a:tailEnd/>
          </a:ln>
        </p:spPr>
        <p:txBody>
          <a:bodyPr>
            <a:spAutoFit/>
          </a:bodyPr>
          <a:lstStyle/>
          <a:p>
            <a:r>
              <a:rPr lang="en-US" sz="1400" dirty="0">
                <a:solidFill>
                  <a:srgbClr val="000000"/>
                </a:solidFill>
                <a:latin typeface="Consolas" pitchFamily="49" charset="0"/>
              </a:rPr>
              <a:t>String h = </a:t>
            </a:r>
            <a:r>
              <a:rPr lang="en-US" sz="1400" b="1" dirty="0">
                <a:solidFill>
                  <a:srgbClr val="7F0055"/>
                </a:solidFill>
                <a:latin typeface="Consolas" pitchFamily="49" charset="0"/>
              </a:rPr>
              <a:t>new</a:t>
            </a:r>
            <a:r>
              <a:rPr lang="en-US" sz="1400" b="1" dirty="0">
                <a:solidFill>
                  <a:srgbClr val="000000"/>
                </a:solidFill>
                <a:latin typeface="Consolas" pitchFamily="49" charset="0"/>
              </a:rPr>
              <a:t> </a:t>
            </a:r>
            <a:r>
              <a:rPr lang="en-US" sz="1400" dirty="0">
                <a:solidFill>
                  <a:srgbClr val="000000"/>
                </a:solidFill>
                <a:latin typeface="Consolas" pitchFamily="49" charset="0"/>
              </a:rPr>
              <a:t>String(</a:t>
            </a:r>
            <a:r>
              <a:rPr lang="en-US" sz="1400" dirty="0">
                <a:solidFill>
                  <a:srgbClr val="2A00FF"/>
                </a:solidFill>
                <a:latin typeface="Consolas" pitchFamily="49" charset="0"/>
              </a:rPr>
              <a:t>"Hi"</a:t>
            </a:r>
            <a:r>
              <a:rPr lang="en-US" sz="1400" dirty="0">
                <a:solidFill>
                  <a:srgbClr val="000000"/>
                </a:solidFill>
                <a:latin typeface="Consolas" pitchFamily="49" charset="0"/>
              </a:rPr>
              <a:t>);</a:t>
            </a:r>
          </a:p>
          <a:p>
            <a:r>
              <a:rPr lang="en-US" sz="1400" dirty="0">
                <a:solidFill>
                  <a:srgbClr val="000000"/>
                </a:solidFill>
                <a:latin typeface="Consolas" pitchFamily="49" charset="0"/>
              </a:rPr>
              <a:t>String t = </a:t>
            </a:r>
            <a:r>
              <a:rPr lang="en-US" sz="1400" b="1" dirty="0">
                <a:solidFill>
                  <a:srgbClr val="7F0055"/>
                </a:solidFill>
                <a:latin typeface="Consolas" pitchFamily="49" charset="0"/>
              </a:rPr>
              <a:t>new</a:t>
            </a:r>
            <a:r>
              <a:rPr lang="en-US" sz="1400" b="1" dirty="0">
                <a:solidFill>
                  <a:srgbClr val="000000"/>
                </a:solidFill>
                <a:latin typeface="Consolas" pitchFamily="49" charset="0"/>
              </a:rPr>
              <a:t> </a:t>
            </a:r>
            <a:r>
              <a:rPr lang="en-US" sz="1400" dirty="0">
                <a:solidFill>
                  <a:srgbClr val="000000"/>
                </a:solidFill>
                <a:latin typeface="Consolas" pitchFamily="49" charset="0"/>
              </a:rPr>
              <a:t>String(</a:t>
            </a:r>
            <a:r>
              <a:rPr lang="en-US" sz="1400" dirty="0">
                <a:solidFill>
                  <a:srgbClr val="2A00FF"/>
                </a:solidFill>
                <a:latin typeface="Consolas" pitchFamily="49" charset="0"/>
              </a:rPr>
              <a:t>"Hi"</a:t>
            </a:r>
            <a:r>
              <a:rPr lang="en-US" sz="1400" dirty="0">
                <a:solidFill>
                  <a:srgbClr val="000000"/>
                </a:solidFill>
                <a:latin typeface="Consolas" pitchFamily="49" charset="0"/>
              </a:rPr>
              <a:t>);</a:t>
            </a:r>
          </a:p>
          <a:p>
            <a:r>
              <a:rPr lang="de-DE" sz="1400" b="1" dirty="0" err="1">
                <a:solidFill>
                  <a:srgbClr val="7F0055"/>
                </a:solidFill>
                <a:latin typeface="Consolas" pitchFamily="49" charset="0"/>
              </a:rPr>
              <a:t>if</a:t>
            </a:r>
            <a:r>
              <a:rPr lang="de-DE" sz="1400" dirty="0">
                <a:solidFill>
                  <a:srgbClr val="000000"/>
                </a:solidFill>
                <a:latin typeface="Consolas" pitchFamily="49" charset="0"/>
              </a:rPr>
              <a:t>(h == t){</a:t>
            </a:r>
          </a:p>
          <a:p>
            <a:r>
              <a:rPr lang="de-DE" sz="1400" dirty="0">
                <a:solidFill>
                  <a:srgbClr val="000000"/>
                </a:solidFill>
                <a:latin typeface="Consolas" pitchFamily="49" charset="0"/>
              </a:rPr>
              <a:t>  </a:t>
            </a:r>
            <a:r>
              <a:rPr lang="de-DE" sz="1400" dirty="0" err="1">
                <a:solidFill>
                  <a:srgbClr val="000000"/>
                </a:solidFill>
                <a:latin typeface="Consolas" pitchFamily="49" charset="0"/>
              </a:rPr>
              <a:t>System.</a:t>
            </a:r>
            <a:r>
              <a:rPr lang="de-DE" sz="1400" i="1" dirty="0" err="1">
                <a:solidFill>
                  <a:srgbClr val="0000C0"/>
                </a:solidFill>
                <a:latin typeface="Consolas" pitchFamily="49" charset="0"/>
              </a:rPr>
              <a:t>out</a:t>
            </a:r>
            <a:r>
              <a:rPr lang="de-DE" sz="1400" i="1" dirty="0" err="1">
                <a:solidFill>
                  <a:srgbClr val="000000"/>
                </a:solidFill>
                <a:latin typeface="Consolas" pitchFamily="49" charset="0"/>
              </a:rPr>
              <a:t>.</a:t>
            </a:r>
            <a:r>
              <a:rPr lang="de-DE" sz="1400" dirty="0" err="1">
                <a:solidFill>
                  <a:srgbClr val="000000"/>
                </a:solidFill>
                <a:latin typeface="Consolas" pitchFamily="49" charset="0"/>
              </a:rPr>
              <a:t>println</a:t>
            </a:r>
            <a:r>
              <a:rPr lang="de-DE" sz="1400" dirty="0" smtClean="0">
                <a:solidFill>
                  <a:srgbClr val="000000"/>
                </a:solidFill>
                <a:latin typeface="Consolas" pitchFamily="49" charset="0"/>
              </a:rPr>
              <a:t>(</a:t>
            </a:r>
            <a:r>
              <a:rPr lang="de-DE" sz="1400" dirty="0">
                <a:solidFill>
                  <a:srgbClr val="2A00FF"/>
                </a:solidFill>
                <a:latin typeface="Consolas" pitchFamily="49" charset="0"/>
              </a:rPr>
              <a:t>"</a:t>
            </a:r>
            <a:r>
              <a:rPr lang="de-DE" sz="1400" dirty="0" smtClean="0">
                <a:solidFill>
                  <a:srgbClr val="2A00FF"/>
                </a:solidFill>
                <a:latin typeface="Consolas" pitchFamily="49" charset="0"/>
              </a:rPr>
              <a:t>Same!"</a:t>
            </a:r>
            <a:r>
              <a:rPr lang="de-DE" sz="1400" dirty="0" smtClean="0">
                <a:solidFill>
                  <a:srgbClr val="000000"/>
                </a:solidFill>
                <a:latin typeface="Consolas" pitchFamily="49" charset="0"/>
              </a:rPr>
              <a:t>);</a:t>
            </a:r>
            <a:endParaRPr lang="de-DE" sz="1400" dirty="0">
              <a:solidFill>
                <a:srgbClr val="000000"/>
              </a:solidFill>
              <a:latin typeface="Consolas" pitchFamily="49" charset="0"/>
            </a:endParaRPr>
          </a:p>
          <a:p>
            <a:r>
              <a:rPr lang="de-DE" sz="1400" dirty="0">
                <a:solidFill>
                  <a:srgbClr val="000000"/>
                </a:solidFill>
                <a:latin typeface="Consolas" pitchFamily="49" charset="0"/>
              </a:rPr>
              <a:t>}</a:t>
            </a:r>
          </a:p>
          <a:p>
            <a:r>
              <a:rPr lang="de-DE" sz="1400" b="1" dirty="0" err="1">
                <a:solidFill>
                  <a:srgbClr val="7F0055"/>
                </a:solidFill>
                <a:latin typeface="Consolas" pitchFamily="49" charset="0"/>
              </a:rPr>
              <a:t>else</a:t>
            </a:r>
            <a:r>
              <a:rPr lang="de-DE" sz="1400" b="1" dirty="0">
                <a:solidFill>
                  <a:srgbClr val="7F0055"/>
                </a:solidFill>
                <a:latin typeface="Consolas" pitchFamily="49" charset="0"/>
              </a:rPr>
              <a:t> </a:t>
            </a:r>
            <a:r>
              <a:rPr lang="de-DE" sz="1400" dirty="0">
                <a:solidFill>
                  <a:srgbClr val="000000"/>
                </a:solidFill>
                <a:latin typeface="Consolas" pitchFamily="49" charset="0"/>
              </a:rPr>
              <a:t>{</a:t>
            </a:r>
          </a:p>
          <a:p>
            <a:r>
              <a:rPr lang="de-DE" sz="1400" dirty="0">
                <a:solidFill>
                  <a:srgbClr val="000000"/>
                </a:solidFill>
                <a:latin typeface="Consolas" pitchFamily="49" charset="0"/>
              </a:rPr>
              <a:t>  </a:t>
            </a:r>
            <a:r>
              <a:rPr lang="de-DE" sz="1400" dirty="0" err="1">
                <a:solidFill>
                  <a:srgbClr val="000000"/>
                </a:solidFill>
                <a:latin typeface="Consolas" pitchFamily="49" charset="0"/>
              </a:rPr>
              <a:t>System.</a:t>
            </a:r>
            <a:r>
              <a:rPr lang="de-DE" sz="1400" i="1" dirty="0" err="1">
                <a:solidFill>
                  <a:srgbClr val="0000C0"/>
                </a:solidFill>
                <a:latin typeface="Consolas" pitchFamily="49" charset="0"/>
              </a:rPr>
              <a:t>out</a:t>
            </a:r>
            <a:r>
              <a:rPr lang="de-DE" sz="1400" i="1" dirty="0" err="1">
                <a:solidFill>
                  <a:srgbClr val="000000"/>
                </a:solidFill>
                <a:latin typeface="Consolas" pitchFamily="49" charset="0"/>
              </a:rPr>
              <a:t>.</a:t>
            </a:r>
            <a:r>
              <a:rPr lang="de-DE" sz="1400" dirty="0" err="1">
                <a:solidFill>
                  <a:srgbClr val="000000"/>
                </a:solidFill>
                <a:latin typeface="Consolas" pitchFamily="49" charset="0"/>
              </a:rPr>
              <a:t>println</a:t>
            </a:r>
            <a:r>
              <a:rPr lang="de-DE" sz="1400" dirty="0" smtClean="0">
                <a:solidFill>
                  <a:srgbClr val="000000"/>
                </a:solidFill>
                <a:latin typeface="Consolas" pitchFamily="49" charset="0"/>
              </a:rPr>
              <a:t>(</a:t>
            </a:r>
            <a:r>
              <a:rPr lang="de-DE" sz="1400" dirty="0">
                <a:solidFill>
                  <a:srgbClr val="2A00FF"/>
                </a:solidFill>
                <a:latin typeface="Consolas" pitchFamily="49" charset="0"/>
              </a:rPr>
              <a:t>"</a:t>
            </a:r>
            <a:r>
              <a:rPr lang="de-DE" sz="1400" dirty="0" smtClean="0">
                <a:solidFill>
                  <a:srgbClr val="2A00FF"/>
                </a:solidFill>
                <a:latin typeface="Consolas" pitchFamily="49" charset="0"/>
              </a:rPr>
              <a:t>Not Same!"</a:t>
            </a:r>
            <a:r>
              <a:rPr lang="de-DE" sz="1400" dirty="0" smtClean="0">
                <a:solidFill>
                  <a:srgbClr val="000000"/>
                </a:solidFill>
                <a:latin typeface="Consolas" pitchFamily="49" charset="0"/>
              </a:rPr>
              <a:t>);</a:t>
            </a:r>
            <a:endParaRPr lang="de-DE" sz="1400" dirty="0">
              <a:solidFill>
                <a:srgbClr val="000000"/>
              </a:solidFill>
              <a:latin typeface="Consolas" pitchFamily="49" charset="0"/>
            </a:endParaRPr>
          </a:p>
          <a:p>
            <a:r>
              <a:rPr lang="de-DE" sz="1400" dirty="0">
                <a:solidFill>
                  <a:srgbClr val="000000"/>
                </a:solidFill>
                <a:latin typeface="Consolas" pitchFamily="49" charset="0"/>
              </a:rPr>
              <a:t>}</a:t>
            </a:r>
          </a:p>
        </p:txBody>
      </p:sp>
      <p:cxnSp>
        <p:nvCxnSpPr>
          <p:cNvPr id="11" name="Gerade Verbindung mit Pfeil 10"/>
          <p:cNvCxnSpPr/>
          <p:nvPr/>
        </p:nvCxnSpPr>
        <p:spPr>
          <a:xfrm flipH="1">
            <a:off x="6024563" y="3542680"/>
            <a:ext cx="6477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feld 11"/>
          <p:cNvSpPr txBox="1">
            <a:spLocks noChangeArrowheads="1"/>
          </p:cNvSpPr>
          <p:nvPr/>
        </p:nvSpPr>
        <p:spPr bwMode="auto">
          <a:xfrm>
            <a:off x="6781280" y="3947668"/>
            <a:ext cx="1870192" cy="369332"/>
          </a:xfrm>
          <a:prstGeom prst="rect">
            <a:avLst/>
          </a:prstGeom>
          <a:noFill/>
          <a:ln w="9525">
            <a:noFill/>
            <a:miter lim="800000"/>
            <a:headEnd/>
            <a:tailEnd/>
          </a:ln>
        </p:spPr>
        <p:txBody>
          <a:bodyPr wrap="none">
            <a:spAutoFit/>
          </a:bodyPr>
          <a:lstStyle/>
          <a:p>
            <a:r>
              <a:rPr lang="de-DE" dirty="0" err="1" smtClean="0">
                <a:latin typeface="Calibri" pitchFamily="34" charset="0"/>
              </a:rPr>
              <a:t>Result</a:t>
            </a:r>
            <a:r>
              <a:rPr lang="de-DE" dirty="0" smtClean="0">
                <a:latin typeface="Calibri" pitchFamily="34" charset="0"/>
              </a:rPr>
              <a:t>: Not Same!</a:t>
            </a:r>
            <a:endParaRPr lang="de-DE" dirty="0">
              <a:latin typeface="Calibri" pitchFamily="34" charset="0"/>
            </a:endParaRPr>
          </a:p>
        </p:txBody>
      </p:sp>
      <p:sp>
        <p:nvSpPr>
          <p:cNvPr id="14" name="Rechteck 13"/>
          <p:cNvSpPr>
            <a:spLocks noChangeArrowheads="1"/>
          </p:cNvSpPr>
          <p:nvPr/>
        </p:nvSpPr>
        <p:spPr bwMode="auto">
          <a:xfrm>
            <a:off x="2423592" y="5467874"/>
            <a:ext cx="5314950" cy="1384995"/>
          </a:xfrm>
          <a:prstGeom prst="rect">
            <a:avLst/>
          </a:prstGeom>
          <a:noFill/>
          <a:ln w="9525">
            <a:noFill/>
            <a:miter lim="800000"/>
            <a:headEnd/>
            <a:tailEnd/>
          </a:ln>
        </p:spPr>
        <p:txBody>
          <a:bodyPr>
            <a:spAutoFit/>
          </a:bodyPr>
          <a:lstStyle/>
          <a:p>
            <a:r>
              <a:rPr lang="de-DE" sz="1400" b="1" dirty="0" err="1">
                <a:solidFill>
                  <a:srgbClr val="7F0055"/>
                </a:solidFill>
                <a:latin typeface="Consolas" pitchFamily="49" charset="0"/>
              </a:rPr>
              <a:t>if</a:t>
            </a:r>
            <a:r>
              <a:rPr lang="de-DE" sz="1400" dirty="0">
                <a:solidFill>
                  <a:srgbClr val="000000"/>
                </a:solidFill>
                <a:latin typeface="Consolas" pitchFamily="49" charset="0"/>
              </a:rPr>
              <a:t>(</a:t>
            </a:r>
            <a:r>
              <a:rPr lang="de-DE" sz="1400" dirty="0" err="1">
                <a:solidFill>
                  <a:srgbClr val="000000"/>
                </a:solidFill>
                <a:latin typeface="Consolas" pitchFamily="49" charset="0"/>
              </a:rPr>
              <a:t>h.equals</a:t>
            </a:r>
            <a:r>
              <a:rPr lang="de-DE" sz="1400" dirty="0">
                <a:solidFill>
                  <a:srgbClr val="000000"/>
                </a:solidFill>
                <a:latin typeface="Consolas" pitchFamily="49" charset="0"/>
              </a:rPr>
              <a:t>(t)){</a:t>
            </a:r>
          </a:p>
          <a:p>
            <a:r>
              <a:rPr lang="de-DE" sz="1400" dirty="0">
                <a:solidFill>
                  <a:srgbClr val="000000"/>
                </a:solidFill>
                <a:latin typeface="Consolas" pitchFamily="49" charset="0"/>
              </a:rPr>
              <a:t>  </a:t>
            </a:r>
            <a:r>
              <a:rPr lang="de-DE" sz="1400" dirty="0" err="1">
                <a:solidFill>
                  <a:srgbClr val="000000"/>
                </a:solidFill>
                <a:latin typeface="Consolas" pitchFamily="49" charset="0"/>
              </a:rPr>
              <a:t>System.</a:t>
            </a:r>
            <a:r>
              <a:rPr lang="de-DE" sz="1400" i="1" dirty="0" err="1">
                <a:solidFill>
                  <a:srgbClr val="0000C0"/>
                </a:solidFill>
                <a:latin typeface="Consolas" pitchFamily="49" charset="0"/>
              </a:rPr>
              <a:t>out</a:t>
            </a:r>
            <a:r>
              <a:rPr lang="de-DE" sz="1400" i="1" dirty="0" err="1">
                <a:solidFill>
                  <a:srgbClr val="000000"/>
                </a:solidFill>
                <a:latin typeface="Consolas" pitchFamily="49" charset="0"/>
              </a:rPr>
              <a:t>.</a:t>
            </a:r>
            <a:r>
              <a:rPr lang="de-DE" sz="1400" dirty="0" err="1">
                <a:solidFill>
                  <a:srgbClr val="000000"/>
                </a:solidFill>
                <a:latin typeface="Consolas" pitchFamily="49" charset="0"/>
              </a:rPr>
              <a:t>println</a:t>
            </a:r>
            <a:r>
              <a:rPr lang="de-DE" sz="1400" dirty="0" smtClean="0">
                <a:solidFill>
                  <a:srgbClr val="000000"/>
                </a:solidFill>
                <a:latin typeface="Consolas" pitchFamily="49" charset="0"/>
              </a:rPr>
              <a:t>(</a:t>
            </a:r>
            <a:r>
              <a:rPr lang="de-DE" sz="1400" dirty="0" smtClean="0">
                <a:solidFill>
                  <a:srgbClr val="2A00FF"/>
                </a:solidFill>
                <a:latin typeface="Consolas" pitchFamily="49" charset="0"/>
              </a:rPr>
              <a:t>"Same!"</a:t>
            </a:r>
            <a:r>
              <a:rPr lang="de-DE" sz="1400" dirty="0" smtClean="0">
                <a:solidFill>
                  <a:srgbClr val="000000"/>
                </a:solidFill>
                <a:latin typeface="Consolas" pitchFamily="49" charset="0"/>
              </a:rPr>
              <a:t>);</a:t>
            </a:r>
            <a:endParaRPr lang="de-DE" sz="1400" dirty="0">
              <a:solidFill>
                <a:srgbClr val="000000"/>
              </a:solidFill>
              <a:latin typeface="Consolas" pitchFamily="49" charset="0"/>
            </a:endParaRPr>
          </a:p>
          <a:p>
            <a:r>
              <a:rPr lang="de-DE" sz="1400" dirty="0">
                <a:solidFill>
                  <a:srgbClr val="000000"/>
                </a:solidFill>
                <a:latin typeface="Consolas" pitchFamily="49" charset="0"/>
              </a:rPr>
              <a:t>}</a:t>
            </a:r>
          </a:p>
          <a:p>
            <a:r>
              <a:rPr lang="de-DE" sz="1400" b="1" dirty="0" err="1">
                <a:solidFill>
                  <a:srgbClr val="7F0055"/>
                </a:solidFill>
                <a:latin typeface="Consolas" pitchFamily="49" charset="0"/>
              </a:rPr>
              <a:t>else</a:t>
            </a:r>
            <a:r>
              <a:rPr lang="de-DE" sz="1400" dirty="0">
                <a:solidFill>
                  <a:srgbClr val="000000"/>
                </a:solidFill>
                <a:latin typeface="Consolas" pitchFamily="49" charset="0"/>
              </a:rPr>
              <a:t>{</a:t>
            </a:r>
          </a:p>
          <a:p>
            <a:r>
              <a:rPr lang="de-DE" sz="1400" dirty="0">
                <a:solidFill>
                  <a:srgbClr val="000000"/>
                </a:solidFill>
                <a:latin typeface="Consolas" pitchFamily="49" charset="0"/>
              </a:rPr>
              <a:t>  </a:t>
            </a:r>
            <a:r>
              <a:rPr lang="de-DE" sz="1400" dirty="0" err="1">
                <a:solidFill>
                  <a:srgbClr val="000000"/>
                </a:solidFill>
                <a:latin typeface="Consolas" pitchFamily="49" charset="0"/>
              </a:rPr>
              <a:t>System.</a:t>
            </a:r>
            <a:r>
              <a:rPr lang="de-DE" sz="1400" i="1" dirty="0" err="1">
                <a:solidFill>
                  <a:srgbClr val="0000C0"/>
                </a:solidFill>
                <a:latin typeface="Consolas" pitchFamily="49" charset="0"/>
              </a:rPr>
              <a:t>out</a:t>
            </a:r>
            <a:r>
              <a:rPr lang="de-DE" sz="1400" i="1" dirty="0" err="1">
                <a:solidFill>
                  <a:srgbClr val="000000"/>
                </a:solidFill>
                <a:latin typeface="Consolas" pitchFamily="49" charset="0"/>
              </a:rPr>
              <a:t>.</a:t>
            </a:r>
            <a:r>
              <a:rPr lang="de-DE" sz="1400" dirty="0" err="1">
                <a:solidFill>
                  <a:srgbClr val="000000"/>
                </a:solidFill>
                <a:latin typeface="Consolas" pitchFamily="49" charset="0"/>
              </a:rPr>
              <a:t>println</a:t>
            </a:r>
            <a:r>
              <a:rPr lang="de-DE" sz="1400" dirty="0" smtClean="0">
                <a:solidFill>
                  <a:srgbClr val="000000"/>
                </a:solidFill>
                <a:latin typeface="Consolas" pitchFamily="49" charset="0"/>
              </a:rPr>
              <a:t>(</a:t>
            </a:r>
            <a:r>
              <a:rPr lang="de-DE" sz="1400" dirty="0" smtClean="0">
                <a:solidFill>
                  <a:srgbClr val="2A00FF"/>
                </a:solidFill>
                <a:latin typeface="Consolas" pitchFamily="49" charset="0"/>
              </a:rPr>
              <a:t>"Not Same!"</a:t>
            </a:r>
            <a:r>
              <a:rPr lang="de-DE" sz="1400" dirty="0" smtClean="0">
                <a:solidFill>
                  <a:srgbClr val="000000"/>
                </a:solidFill>
                <a:latin typeface="Consolas" pitchFamily="49" charset="0"/>
              </a:rPr>
              <a:t>);</a:t>
            </a:r>
            <a:endParaRPr lang="de-DE" sz="1400" dirty="0">
              <a:solidFill>
                <a:srgbClr val="000000"/>
              </a:solidFill>
              <a:latin typeface="Consolas" pitchFamily="49" charset="0"/>
            </a:endParaRPr>
          </a:p>
          <a:p>
            <a:r>
              <a:rPr lang="de-DE" sz="1400" dirty="0">
                <a:solidFill>
                  <a:srgbClr val="000000"/>
                </a:solidFill>
                <a:latin typeface="Consolas" pitchFamily="49" charset="0"/>
              </a:rPr>
              <a:t>}</a:t>
            </a:r>
          </a:p>
        </p:txBody>
      </p:sp>
      <p:cxnSp>
        <p:nvCxnSpPr>
          <p:cNvPr id="15" name="Gerade Verbindung mit Pfeil 14"/>
          <p:cNvCxnSpPr/>
          <p:nvPr/>
        </p:nvCxnSpPr>
        <p:spPr>
          <a:xfrm flipH="1">
            <a:off x="6048375" y="5208711"/>
            <a:ext cx="6477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feld 15"/>
          <p:cNvSpPr txBox="1">
            <a:spLocks noChangeArrowheads="1"/>
          </p:cNvSpPr>
          <p:nvPr/>
        </p:nvSpPr>
        <p:spPr bwMode="auto">
          <a:xfrm>
            <a:off x="6803504" y="5612113"/>
            <a:ext cx="1522340" cy="369332"/>
          </a:xfrm>
          <a:prstGeom prst="rect">
            <a:avLst/>
          </a:prstGeom>
          <a:noFill/>
          <a:ln w="9525">
            <a:noFill/>
            <a:miter lim="800000"/>
            <a:headEnd/>
            <a:tailEnd/>
          </a:ln>
        </p:spPr>
        <p:txBody>
          <a:bodyPr wrap="none">
            <a:spAutoFit/>
          </a:bodyPr>
          <a:lstStyle/>
          <a:p>
            <a:r>
              <a:rPr lang="de-DE" dirty="0" err="1">
                <a:latin typeface="Calibri" pitchFamily="34" charset="0"/>
              </a:rPr>
              <a:t>Result</a:t>
            </a:r>
            <a:r>
              <a:rPr lang="de-DE" dirty="0">
                <a:latin typeface="Calibri" pitchFamily="34" charset="0"/>
              </a:rPr>
              <a:t> : Same!</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el 1"/>
          <p:cNvSpPr>
            <a:spLocks noGrp="1"/>
          </p:cNvSpPr>
          <p:nvPr>
            <p:ph type="title"/>
          </p:nvPr>
        </p:nvSpPr>
        <p:spPr/>
        <p:txBody>
          <a:bodyPr/>
          <a:lstStyle/>
          <a:p>
            <a:r>
              <a:rPr lang="de-DE" dirty="0" smtClean="0"/>
              <a:t>Interaction </a:t>
            </a:r>
            <a:r>
              <a:rPr lang="de-DE" dirty="0" err="1" smtClean="0"/>
              <a:t>of</a:t>
            </a:r>
            <a:r>
              <a:rPr lang="de-DE" dirty="0" smtClean="0"/>
              <a:t> Heap </a:t>
            </a:r>
            <a:r>
              <a:rPr lang="de-DE" dirty="0" err="1" smtClean="0"/>
              <a:t>and</a:t>
            </a:r>
            <a:r>
              <a:rPr lang="de-DE" dirty="0" smtClean="0"/>
              <a:t> </a:t>
            </a:r>
            <a:r>
              <a:rPr lang="de-DE" dirty="0"/>
              <a:t>Stack</a:t>
            </a:r>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13</a:t>
            </a:fld>
            <a:endParaRPr lang="de-DE"/>
          </a:p>
        </p:txBody>
      </p:sp>
      <p:sp>
        <p:nvSpPr>
          <p:cNvPr id="36866" name="Rechteck 4"/>
          <p:cNvSpPr>
            <a:spLocks noChangeArrowheads="1"/>
          </p:cNvSpPr>
          <p:nvPr/>
        </p:nvSpPr>
        <p:spPr bwMode="auto">
          <a:xfrm>
            <a:off x="1774826" y="1557338"/>
            <a:ext cx="6842125" cy="4830762"/>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class</a:t>
            </a:r>
            <a:r>
              <a:rPr lang="de-DE" sz="1100" b="1" dirty="0">
                <a:solidFill>
                  <a:srgbClr val="000000"/>
                </a:solidFill>
                <a:latin typeface="Consolas" pitchFamily="49" charset="0"/>
              </a:rPr>
              <a:t> </a:t>
            </a:r>
            <a:r>
              <a:rPr lang="de-DE" sz="1100" dirty="0">
                <a:solidFill>
                  <a:srgbClr val="000000"/>
                </a:solidFill>
                <a:latin typeface="Consolas" pitchFamily="49" charset="0"/>
              </a:rPr>
              <a:t>Person {</a:t>
            </a:r>
          </a:p>
          <a:p>
            <a:r>
              <a:rPr lang="de-DE" sz="1100" dirty="0">
                <a:solidFill>
                  <a:srgbClr val="000000"/>
                </a:solidFill>
                <a:latin typeface="Consolas" pitchFamily="49" charset="0"/>
              </a:rPr>
              <a:t>  String </a:t>
            </a:r>
            <a:r>
              <a:rPr lang="de-DE" sz="1100" dirty="0" err="1" smtClean="0">
                <a:solidFill>
                  <a:srgbClr val="0000C0"/>
                </a:solidFill>
                <a:latin typeface="Consolas" pitchFamily="49" charset="0"/>
              </a:rPr>
              <a:t>firstName</a:t>
            </a:r>
            <a:r>
              <a:rPr lang="de-DE" sz="1100" dirty="0">
                <a:solidFill>
                  <a:srgbClr val="000000"/>
                </a:solidFill>
                <a:latin typeface="Consolas" pitchFamily="49" charset="0"/>
              </a:rPr>
              <a:t>;</a:t>
            </a:r>
          </a:p>
          <a:p>
            <a:r>
              <a:rPr lang="de-DE" sz="1100" dirty="0">
                <a:solidFill>
                  <a:srgbClr val="000000"/>
                </a:solidFill>
                <a:latin typeface="Consolas" pitchFamily="49" charset="0"/>
              </a:rPr>
              <a:t>  String </a:t>
            </a:r>
            <a:r>
              <a:rPr lang="de-DE" sz="1100" dirty="0" err="1" smtClean="0">
                <a:solidFill>
                  <a:srgbClr val="0000C0"/>
                </a:solidFill>
                <a:latin typeface="Consolas" pitchFamily="49" charset="0"/>
              </a:rPr>
              <a:t>name</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a:solidFill>
                  <a:srgbClr val="7F0055"/>
                </a:solidFill>
                <a:latin typeface="Consolas" pitchFamily="49" charset="0"/>
              </a:rPr>
              <a:t>int</a:t>
            </a:r>
            <a:r>
              <a:rPr lang="de-DE" sz="1100" b="1" dirty="0">
                <a:solidFill>
                  <a:srgbClr val="000000"/>
                </a:solidFill>
                <a:latin typeface="Consolas" pitchFamily="49" charset="0"/>
              </a:rPr>
              <a:t> </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 </a:t>
            </a:r>
            <a:r>
              <a:rPr lang="de-DE" sz="1100" dirty="0" err="1" smtClean="0">
                <a:solidFill>
                  <a:srgbClr val="0000C0"/>
                </a:solidFill>
                <a:latin typeface="Consolas" pitchFamily="49" charset="0"/>
              </a:rPr>
              <a:t>address</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endParaRPr lang="de-DE" sz="1100" dirty="0">
              <a:latin typeface="Consolas" pitchFamily="49" charset="0"/>
            </a:endParaRPr>
          </a:p>
          <a:p>
            <a:r>
              <a:rPr lang="de-DE" sz="1100" dirty="0">
                <a:solidFill>
                  <a:srgbClr val="000000"/>
                </a:solidFill>
                <a:latin typeface="Consolas" pitchFamily="49" charset="0"/>
              </a:rPr>
              <a:t>  Person(String </a:t>
            </a:r>
            <a:r>
              <a:rPr lang="de-DE" sz="1100" dirty="0" err="1" smtClean="0">
                <a:solidFill>
                  <a:srgbClr val="000000"/>
                </a:solidFill>
                <a:latin typeface="Consolas" pitchFamily="49" charset="0"/>
              </a:rPr>
              <a:t>firstName</a:t>
            </a:r>
            <a:r>
              <a:rPr lang="de-DE" sz="1100" dirty="0">
                <a:solidFill>
                  <a:srgbClr val="000000"/>
                </a:solidFill>
                <a:latin typeface="Consolas" pitchFamily="49" charset="0"/>
              </a:rPr>
              <a:t>, String </a:t>
            </a:r>
            <a:r>
              <a:rPr lang="de-DE" sz="1100" dirty="0" err="1" smtClean="0">
                <a:solidFill>
                  <a:srgbClr val="000000"/>
                </a:solidFill>
                <a:latin typeface="Consolas" pitchFamily="49" charset="0"/>
              </a:rPr>
              <a:t>name</a:t>
            </a:r>
            <a:r>
              <a:rPr lang="de-DE" sz="1100" dirty="0">
                <a:solidFill>
                  <a:srgbClr val="000000"/>
                </a:solidFill>
                <a:latin typeface="Consolas" pitchFamily="49" charset="0"/>
              </a:rPr>
              <a:t>) {</a:t>
            </a:r>
          </a:p>
          <a:p>
            <a:r>
              <a:rPr lang="de-DE" sz="1100" b="1" dirty="0">
                <a:solidFill>
                  <a:srgbClr val="7F0055"/>
                </a:solidFill>
                <a:latin typeface="Consolas" pitchFamily="49" charset="0"/>
              </a:rPr>
              <a:t> </a:t>
            </a:r>
            <a:r>
              <a:rPr lang="de-DE" sz="1100" b="1" dirty="0" smtClean="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firstName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err="1">
                <a:solidFill>
                  <a:srgbClr val="000000"/>
                </a:solidFill>
                <a:latin typeface="Consolas" pitchFamily="49" charset="0"/>
              </a:rPr>
              <a:t>firstName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smtClean="0">
                <a:solidFill>
                  <a:srgbClr val="7F0055"/>
                </a:solidFill>
                <a:latin typeface="Consolas" pitchFamily="49" charset="0"/>
              </a:rPr>
              <a:t>this</a:t>
            </a:r>
            <a:r>
              <a:rPr lang="de-DE" sz="1100" b="1" dirty="0" smtClean="0">
                <a:solidFill>
                  <a:srgbClr val="000000"/>
                </a:solidFill>
                <a:latin typeface="Consolas" pitchFamily="49" charset="0"/>
              </a:rPr>
              <a:t>.</a:t>
            </a:r>
            <a:r>
              <a:rPr lang="de-DE" sz="1100" dirty="0" smtClean="0">
                <a:solidFill>
                  <a:srgbClr val="0000C0"/>
                </a:solidFill>
                <a:latin typeface="Consolas" pitchFamily="49" charset="0"/>
              </a:rPr>
              <a: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err="1">
                <a:solidFill>
                  <a:srgbClr val="000000"/>
                </a:solidFill>
                <a:latin typeface="Consolas" pitchFamily="49" charset="0"/>
              </a:rPr>
              <a:t>name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0;</a:t>
            </a:r>
          </a:p>
          <a:p>
            <a:r>
              <a:rPr lang="de-DE" sz="1100" dirty="0">
                <a:solidFill>
                  <a:srgbClr val="000000"/>
                </a:solidFill>
                <a:latin typeface="Consolas" pitchFamily="49" charset="0"/>
              </a:rPr>
              <a:t>  }</a:t>
            </a:r>
          </a:p>
          <a:p>
            <a:endParaRPr lang="de-DE" sz="1100" dirty="0">
              <a:latin typeface="Consolas" pitchFamily="49" charset="0"/>
            </a:endParaRPr>
          </a:p>
          <a:p>
            <a:r>
              <a:rPr lang="de-DE" sz="1100" dirty="0">
                <a:solidFill>
                  <a:srgbClr val="000000"/>
                </a:solidFill>
                <a:latin typeface="Consolas" pitchFamily="49" charset="0"/>
              </a:rPr>
              <a:t>  </a:t>
            </a:r>
            <a:r>
              <a:rPr lang="de-DE" sz="1100" dirty="0" smtClean="0">
                <a:solidFill>
                  <a:srgbClr val="000000"/>
                </a:solidFill>
                <a:latin typeface="Consolas" pitchFamily="49" charset="0"/>
              </a:rPr>
              <a:t>Person(</a:t>
            </a:r>
            <a:r>
              <a:rPr lang="de-DE" sz="1100" b="1" dirty="0" err="1" smtClean="0">
                <a:solidFill>
                  <a:srgbClr val="7F0055"/>
                </a:solidFill>
                <a:latin typeface="Consolas" pitchFamily="49" charset="0"/>
              </a:rPr>
              <a:t>int</a:t>
            </a:r>
            <a:r>
              <a:rPr lang="de-DE" sz="1100" b="1" dirty="0" smtClean="0">
                <a:solidFill>
                  <a:srgbClr val="000000"/>
                </a:solidFill>
                <a:latin typeface="Consolas" pitchFamily="49" charset="0"/>
              </a:rPr>
              <a:t> </a:t>
            </a:r>
            <a:r>
              <a:rPr lang="de-DE" sz="1100" dirty="0" err="1" smtClean="0">
                <a:solidFill>
                  <a:srgbClr val="00000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b="1" dirty="0" smtClean="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firstName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smtClean="0">
                <a:solidFill>
                  <a:srgbClr val="2A00FF"/>
                </a:solidFill>
                <a:latin typeface="Consolas" pitchFamily="49" charset="0"/>
              </a:rPr>
              <a:t>„John"</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smtClean="0">
                <a:solidFill>
                  <a:srgbClr val="7F0055"/>
                </a:solidFill>
                <a:latin typeface="Consolas" pitchFamily="49" charset="0"/>
              </a:rPr>
              <a:t>   this</a:t>
            </a:r>
            <a:r>
              <a:rPr lang="de-DE" sz="1100" b="1" dirty="0" smtClean="0">
                <a:solidFill>
                  <a:srgbClr val="000000"/>
                </a:solidFill>
                <a:latin typeface="Consolas" pitchFamily="49" charset="0"/>
              </a:rPr>
              <a:t>.</a:t>
            </a:r>
            <a:r>
              <a:rPr lang="de-DE" sz="1100" dirty="0" smtClean="0">
                <a:solidFill>
                  <a:srgbClr val="0000C0"/>
                </a:solidFill>
                <a:latin typeface="Consolas" pitchFamily="49" charset="0"/>
              </a:rPr>
              <a: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smtClean="0">
                <a:solidFill>
                  <a:srgbClr val="2A00FF"/>
                </a:solidFill>
                <a:latin typeface="Consolas" pitchFamily="49" charset="0"/>
              </a:rPr>
              <a:t>„</a:t>
            </a:r>
            <a:r>
              <a:rPr lang="de-DE" sz="1100" dirty="0" err="1" smtClean="0">
                <a:solidFill>
                  <a:srgbClr val="2A00FF"/>
                </a:solidFill>
                <a:latin typeface="Consolas" pitchFamily="49" charset="0"/>
              </a:rPr>
              <a:t>Doe</a:t>
            </a:r>
            <a:r>
              <a:rPr lang="de-DE" sz="1100" dirty="0" smtClean="0">
                <a:solidFill>
                  <a:srgbClr val="2A00FF"/>
                </a:solidFill>
                <a:latin typeface="Consolas" pitchFamily="49" charset="0"/>
              </a:rPr>
              <a:t>"</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alter;</a:t>
            </a:r>
          </a:p>
          <a:p>
            <a:r>
              <a:rPr lang="de-DE" sz="1100" dirty="0">
                <a:solidFill>
                  <a:srgbClr val="000000"/>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address</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"Enterprise"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p>
          <a:p>
            <a:endParaRPr lang="de-DE" sz="1100" dirty="0">
              <a:latin typeface="Consolas" pitchFamily="49" charset="0"/>
            </a:endParaRPr>
          </a:p>
          <a:p>
            <a:r>
              <a:rPr lang="en-US" sz="1100" b="1" dirty="0">
                <a:solidFill>
                  <a:srgbClr val="7F0055"/>
                </a:solidFill>
                <a:latin typeface="Consolas" pitchFamily="49" charset="0"/>
              </a:rPr>
              <a:t>  public</a:t>
            </a:r>
            <a:r>
              <a:rPr lang="en-US" sz="1100" b="1" dirty="0">
                <a:solidFill>
                  <a:srgbClr val="000000"/>
                </a:solidFill>
                <a:latin typeface="Consolas" pitchFamily="49" charset="0"/>
              </a:rPr>
              <a:t> </a:t>
            </a:r>
            <a:r>
              <a:rPr lang="en-US" sz="1100" b="1" dirty="0">
                <a:solidFill>
                  <a:srgbClr val="7F0055"/>
                </a:solidFill>
                <a:latin typeface="Consolas" pitchFamily="49" charset="0"/>
              </a:rPr>
              <a:t>static</a:t>
            </a:r>
            <a:r>
              <a:rPr lang="en-US" sz="1100" b="1" dirty="0">
                <a:solidFill>
                  <a:srgbClr val="000000"/>
                </a:solidFill>
                <a:latin typeface="Consolas" pitchFamily="49" charset="0"/>
              </a:rPr>
              <a:t> </a:t>
            </a:r>
            <a:r>
              <a:rPr lang="en-US" sz="1100" b="1" dirty="0">
                <a:solidFill>
                  <a:srgbClr val="7F0055"/>
                </a:solidFill>
                <a:latin typeface="Consolas" pitchFamily="49" charset="0"/>
              </a:rPr>
              <a:t>void</a:t>
            </a:r>
            <a:r>
              <a:rPr lang="en-US" sz="1100" b="1" dirty="0">
                <a:solidFill>
                  <a:srgbClr val="000000"/>
                </a:solidFill>
                <a:latin typeface="Consolas" pitchFamily="49" charset="0"/>
              </a:rPr>
              <a:t> </a:t>
            </a:r>
            <a:r>
              <a:rPr lang="en-US" sz="1100" dirty="0">
                <a:solidFill>
                  <a:srgbClr val="000000"/>
                </a:solidFill>
                <a:latin typeface="Consolas" pitchFamily="49" charset="0"/>
              </a:rPr>
              <a:t>main(String[] </a:t>
            </a:r>
            <a:r>
              <a:rPr lang="en-US" sz="1100" dirty="0" err="1">
                <a:solidFill>
                  <a:srgbClr val="000000"/>
                </a:solidFill>
                <a:latin typeface="Consolas" pitchFamily="49" charset="0"/>
              </a:rPr>
              <a:t>args</a:t>
            </a:r>
            <a:r>
              <a:rPr lang="en-US" sz="1100" dirty="0">
                <a:solidFill>
                  <a:srgbClr val="000000"/>
                </a:solidFill>
                <a:latin typeface="Consolas" pitchFamily="49" charset="0"/>
              </a:rPr>
              <a:t>) {</a:t>
            </a:r>
          </a:p>
          <a:p>
            <a:r>
              <a:rPr lang="de-DE" sz="1100" dirty="0">
                <a:solidFill>
                  <a:srgbClr val="000000"/>
                </a:solidFill>
                <a:latin typeface="Consolas" pitchFamily="49" charset="0"/>
              </a:rPr>
              <a:t>    Person </a:t>
            </a:r>
            <a:r>
              <a:rPr lang="de-DE" sz="1100" dirty="0" err="1" smtClean="0">
                <a:solidFill>
                  <a:srgbClr val="000000"/>
                </a:solidFill>
                <a:latin typeface="Consolas" pitchFamily="49" charset="0"/>
              </a:rPr>
              <a:t>picard</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b="1" dirty="0">
                <a:solidFill>
                  <a:srgbClr val="000000"/>
                </a:solidFill>
                <a:latin typeface="Consolas" pitchFamily="49" charset="0"/>
              </a:rPr>
              <a:t> </a:t>
            </a:r>
            <a:r>
              <a:rPr lang="de-DE" sz="1100" dirty="0">
                <a:solidFill>
                  <a:srgbClr val="000000"/>
                </a:solidFill>
                <a:latin typeface="Consolas" pitchFamily="49" charset="0"/>
              </a:rPr>
              <a:t>Person</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„Jean-</a:t>
            </a:r>
            <a:r>
              <a:rPr lang="de-DE" sz="1100" dirty="0" err="1" smtClean="0">
                <a:solidFill>
                  <a:srgbClr val="2A00FF"/>
                </a:solidFill>
                <a:latin typeface="Consolas" pitchFamily="49" charset="0"/>
              </a:rPr>
              <a:t>Luc"</a:t>
            </a:r>
            <a:r>
              <a:rPr lang="de-DE" sz="1100" dirty="0" err="1" smtClean="0">
                <a:solidFill>
                  <a:srgbClr val="000000"/>
                </a:solidFill>
                <a:latin typeface="Consolas" pitchFamily="49" charset="0"/>
              </a:rPr>
              <a:t>,</a:t>
            </a:r>
            <a:r>
              <a:rPr lang="de-DE" sz="1100" dirty="0" err="1" smtClean="0">
                <a:solidFill>
                  <a:srgbClr val="2A00FF"/>
                </a:solidFill>
                <a:latin typeface="Consolas" pitchFamily="49" charset="0"/>
              </a:rPr>
              <a:t>"Picard</a:t>
            </a:r>
            <a:r>
              <a:rPr lang="de-DE" sz="1100" dirty="0" smtClean="0">
                <a:solidFill>
                  <a:srgbClr val="2A00FF"/>
                </a:solidFill>
                <a:latin typeface="Consolas" pitchFamily="49" charset="0"/>
              </a:rPr>
              <a:t>"</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Person </a:t>
            </a:r>
            <a:r>
              <a:rPr lang="de-DE" sz="1100" dirty="0" err="1">
                <a:solidFill>
                  <a:srgbClr val="000000"/>
                </a:solidFill>
                <a:latin typeface="Consolas" pitchFamily="49" charset="0"/>
              </a:rPr>
              <a:t>nobody</a:t>
            </a:r>
            <a:r>
              <a:rPr lang="de-DE" sz="1100" dirty="0">
                <a:solidFill>
                  <a:srgbClr val="000000"/>
                </a:solidFill>
                <a:latin typeface="Consolas" pitchFamily="49" charset="0"/>
              </a:rPr>
              <a:t> = </a:t>
            </a:r>
            <a:r>
              <a:rPr lang="de-DE" sz="1100" b="1" dirty="0" err="1">
                <a:solidFill>
                  <a:srgbClr val="7F0055"/>
                </a:solidFill>
                <a:latin typeface="Consolas" pitchFamily="49" charset="0"/>
              </a:rPr>
              <a:t>new</a:t>
            </a:r>
            <a:r>
              <a:rPr lang="de-DE" sz="1100" b="1" dirty="0">
                <a:solidFill>
                  <a:srgbClr val="000000"/>
                </a:solidFill>
                <a:latin typeface="Consolas" pitchFamily="49" charset="0"/>
              </a:rPr>
              <a:t> </a:t>
            </a:r>
            <a:r>
              <a:rPr lang="de-DE" sz="1100" dirty="0">
                <a:solidFill>
                  <a:srgbClr val="000000"/>
                </a:solidFill>
                <a:latin typeface="Consolas" pitchFamily="49" charset="0"/>
              </a:rPr>
              <a:t>Person(22);</a:t>
            </a:r>
          </a:p>
          <a:p>
            <a:r>
              <a:rPr lang="de-DE" sz="1100" dirty="0">
                <a:solidFill>
                  <a:srgbClr val="000000"/>
                </a:solidFill>
                <a:latin typeface="Consolas" pitchFamily="49" charset="0"/>
              </a:rPr>
              <a:t>    Person x = </a:t>
            </a:r>
            <a:r>
              <a:rPr lang="de-DE" sz="1100" dirty="0" err="1">
                <a:solidFill>
                  <a:srgbClr val="000000"/>
                </a:solidFill>
                <a:latin typeface="Consolas" pitchFamily="49" charset="0"/>
              </a:rPr>
              <a:t>picard</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endParaRPr lang="de-DE" sz="1100" dirty="0">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picard.isBirthday</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x.isDoubleBirthday</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p>
          <a:p>
            <a:r>
              <a:rPr lang="de-DE" sz="1100" dirty="0">
                <a:solidFill>
                  <a:srgbClr val="000000"/>
                </a:solidFill>
                <a:latin typeface="Consolas" pitchFamily="49" charset="0"/>
              </a:rPr>
              <a:t>}</a:t>
            </a:r>
            <a:endParaRPr lang="de-DE" sz="1100" dirty="0">
              <a:latin typeface="Calibri" pitchFamily="34" charset="0"/>
            </a:endParaRPr>
          </a:p>
        </p:txBody>
      </p:sp>
      <p:sp>
        <p:nvSpPr>
          <p:cNvPr id="6" name="Rechteck 5"/>
          <p:cNvSpPr/>
          <p:nvPr/>
        </p:nvSpPr>
        <p:spPr>
          <a:xfrm>
            <a:off x="4986339" y="5445125"/>
            <a:ext cx="5430837" cy="1244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36868" name="Textfeld 6"/>
          <p:cNvSpPr txBox="1">
            <a:spLocks noChangeArrowheads="1"/>
          </p:cNvSpPr>
          <p:nvPr/>
        </p:nvSpPr>
        <p:spPr bwMode="auto">
          <a:xfrm>
            <a:off x="4310064" y="5745164"/>
            <a:ext cx="676275" cy="369887"/>
          </a:xfrm>
          <a:prstGeom prst="rect">
            <a:avLst/>
          </a:prstGeom>
          <a:noFill/>
          <a:ln w="9525">
            <a:noFill/>
            <a:miter lim="800000"/>
            <a:headEnd/>
            <a:tailEnd/>
          </a:ln>
        </p:spPr>
        <p:txBody>
          <a:bodyPr wrap="none">
            <a:spAutoFit/>
          </a:bodyPr>
          <a:lstStyle/>
          <a:p>
            <a:r>
              <a:rPr lang="de-DE">
                <a:latin typeface="Calibri" pitchFamily="34" charset="0"/>
              </a:rPr>
              <a:t>Heap</a:t>
            </a:r>
          </a:p>
        </p:txBody>
      </p:sp>
      <p:sp>
        <p:nvSpPr>
          <p:cNvPr id="8" name="Rechteck 7"/>
          <p:cNvSpPr/>
          <p:nvPr/>
        </p:nvSpPr>
        <p:spPr>
          <a:xfrm>
            <a:off x="6959601" y="1989139"/>
            <a:ext cx="3457575" cy="3311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36870" name="Textfeld 8"/>
          <p:cNvSpPr txBox="1">
            <a:spLocks noChangeArrowheads="1"/>
          </p:cNvSpPr>
          <p:nvPr/>
        </p:nvSpPr>
        <p:spPr bwMode="auto">
          <a:xfrm>
            <a:off x="8616951" y="1619250"/>
            <a:ext cx="676275" cy="369888"/>
          </a:xfrm>
          <a:prstGeom prst="rect">
            <a:avLst/>
          </a:prstGeom>
          <a:noFill/>
          <a:ln w="9525">
            <a:noFill/>
            <a:miter lim="800000"/>
            <a:headEnd/>
            <a:tailEnd/>
          </a:ln>
        </p:spPr>
        <p:txBody>
          <a:bodyPr wrap="none">
            <a:spAutoFit/>
          </a:bodyPr>
          <a:lstStyle/>
          <a:p>
            <a:r>
              <a:rPr lang="de-DE">
                <a:latin typeface="Calibri" pitchFamily="34" charset="0"/>
              </a:rPr>
              <a:t>Stack</a:t>
            </a:r>
          </a:p>
        </p:txBody>
      </p:sp>
      <p:cxnSp>
        <p:nvCxnSpPr>
          <p:cNvPr id="11" name="Gerade Verbindung 10"/>
          <p:cNvCxnSpPr/>
          <p:nvPr/>
        </p:nvCxnSpPr>
        <p:spPr>
          <a:xfrm>
            <a:off x="6959601" y="4724400"/>
            <a:ext cx="34575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feld 12"/>
          <p:cNvSpPr txBox="1">
            <a:spLocks noChangeArrowheads="1"/>
          </p:cNvSpPr>
          <p:nvPr/>
        </p:nvSpPr>
        <p:spPr bwMode="auto">
          <a:xfrm>
            <a:off x="6959600" y="4795838"/>
            <a:ext cx="654050" cy="368300"/>
          </a:xfrm>
          <a:prstGeom prst="rect">
            <a:avLst/>
          </a:prstGeom>
          <a:noFill/>
          <a:ln w="9525">
            <a:noFill/>
            <a:miter lim="800000"/>
            <a:headEnd/>
            <a:tailEnd/>
          </a:ln>
        </p:spPr>
        <p:txBody>
          <a:bodyPr wrap="none">
            <a:spAutoFit/>
          </a:bodyPr>
          <a:lstStyle/>
          <a:p>
            <a:r>
              <a:rPr lang="de-DE">
                <a:latin typeface="Calibri" pitchFamily="34" charset="0"/>
              </a:rPr>
              <a:t>main</a:t>
            </a:r>
          </a:p>
        </p:txBody>
      </p:sp>
      <p:sp>
        <p:nvSpPr>
          <p:cNvPr id="14" name="Textfeld 13"/>
          <p:cNvSpPr txBox="1">
            <a:spLocks noChangeArrowheads="1"/>
          </p:cNvSpPr>
          <p:nvPr/>
        </p:nvSpPr>
        <p:spPr bwMode="auto">
          <a:xfrm>
            <a:off x="7775575" y="4802189"/>
            <a:ext cx="571500" cy="369887"/>
          </a:xfrm>
          <a:prstGeom prst="rect">
            <a:avLst/>
          </a:prstGeom>
          <a:noFill/>
          <a:ln w="9525">
            <a:noFill/>
            <a:miter lim="800000"/>
            <a:headEnd/>
            <a:tailEnd/>
          </a:ln>
        </p:spPr>
        <p:txBody>
          <a:bodyPr wrap="none">
            <a:spAutoFit/>
          </a:bodyPr>
          <a:lstStyle/>
          <a:p>
            <a:r>
              <a:rPr lang="de-DE">
                <a:latin typeface="Calibri" pitchFamily="34" charset="0"/>
              </a:rPr>
              <a:t>args</a:t>
            </a:r>
          </a:p>
        </p:txBody>
      </p:sp>
      <p:sp>
        <p:nvSpPr>
          <p:cNvPr id="15" name="Textfeld 14"/>
          <p:cNvSpPr txBox="1">
            <a:spLocks noChangeArrowheads="1"/>
          </p:cNvSpPr>
          <p:nvPr/>
        </p:nvSpPr>
        <p:spPr bwMode="auto">
          <a:xfrm>
            <a:off x="8399463" y="4802189"/>
            <a:ext cx="764697" cy="369332"/>
          </a:xfrm>
          <a:prstGeom prst="rect">
            <a:avLst/>
          </a:prstGeom>
          <a:noFill/>
          <a:ln w="9525">
            <a:noFill/>
            <a:miter lim="800000"/>
            <a:headEnd/>
            <a:tailEnd/>
          </a:ln>
        </p:spPr>
        <p:txBody>
          <a:bodyPr wrap="none">
            <a:spAutoFit/>
          </a:bodyPr>
          <a:lstStyle/>
          <a:p>
            <a:r>
              <a:rPr lang="de-DE" dirty="0" err="1" smtClean="0">
                <a:latin typeface="Calibri" pitchFamily="34" charset="0"/>
              </a:rPr>
              <a:t>picard</a:t>
            </a:r>
            <a:endParaRPr lang="de-DE" dirty="0">
              <a:latin typeface="Calibri" pitchFamily="34" charset="0"/>
            </a:endParaRPr>
          </a:p>
        </p:txBody>
      </p:sp>
      <p:sp>
        <p:nvSpPr>
          <p:cNvPr id="17" name="Textfeld 16"/>
          <p:cNvSpPr txBox="1">
            <a:spLocks noChangeArrowheads="1"/>
          </p:cNvSpPr>
          <p:nvPr/>
        </p:nvSpPr>
        <p:spPr bwMode="auto">
          <a:xfrm>
            <a:off x="9086850" y="4795838"/>
            <a:ext cx="896938" cy="368300"/>
          </a:xfrm>
          <a:prstGeom prst="rect">
            <a:avLst/>
          </a:prstGeom>
          <a:noFill/>
          <a:ln w="9525">
            <a:noFill/>
            <a:miter lim="800000"/>
            <a:headEnd/>
            <a:tailEnd/>
          </a:ln>
        </p:spPr>
        <p:txBody>
          <a:bodyPr wrap="none">
            <a:spAutoFit/>
          </a:bodyPr>
          <a:lstStyle/>
          <a:p>
            <a:r>
              <a:rPr lang="de-DE" dirty="0" err="1">
                <a:latin typeface="Calibri" pitchFamily="34" charset="0"/>
              </a:rPr>
              <a:t>nobody</a:t>
            </a:r>
            <a:endParaRPr lang="de-DE" dirty="0">
              <a:latin typeface="Calibri" pitchFamily="34" charset="0"/>
            </a:endParaRPr>
          </a:p>
        </p:txBody>
      </p:sp>
      <p:sp>
        <p:nvSpPr>
          <p:cNvPr id="19" name="Textfeld 18"/>
          <p:cNvSpPr txBox="1">
            <a:spLocks noChangeArrowheads="1"/>
          </p:cNvSpPr>
          <p:nvPr/>
        </p:nvSpPr>
        <p:spPr bwMode="auto">
          <a:xfrm>
            <a:off x="10059988" y="4795838"/>
            <a:ext cx="284162" cy="368300"/>
          </a:xfrm>
          <a:prstGeom prst="rect">
            <a:avLst/>
          </a:prstGeom>
          <a:noFill/>
          <a:ln w="9525">
            <a:noFill/>
            <a:miter lim="800000"/>
            <a:headEnd/>
            <a:tailEnd/>
          </a:ln>
        </p:spPr>
        <p:txBody>
          <a:bodyPr wrap="none">
            <a:spAutoFit/>
          </a:bodyPr>
          <a:lstStyle/>
          <a:p>
            <a:r>
              <a:rPr lang="de-DE">
                <a:latin typeface="Calibri" pitchFamily="34" charset="0"/>
              </a:rPr>
              <a:t>x</a:t>
            </a:r>
          </a:p>
        </p:txBody>
      </p:sp>
      <p:sp>
        <p:nvSpPr>
          <p:cNvPr id="20" name="Rechteck 19"/>
          <p:cNvSpPr/>
          <p:nvPr/>
        </p:nvSpPr>
        <p:spPr>
          <a:xfrm>
            <a:off x="8543924" y="5569822"/>
            <a:ext cx="1800225" cy="7016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smtClean="0">
                <a:solidFill>
                  <a:srgbClr val="2A00FF"/>
                </a:solidFill>
                <a:latin typeface="Consolas"/>
              </a:rPr>
              <a:t>firstName</a:t>
            </a:r>
            <a:endParaRPr lang="de-DE" sz="1100" dirty="0">
              <a:solidFill>
                <a:srgbClr val="2A00FF"/>
              </a:solidFill>
              <a:latin typeface="Consolas"/>
            </a:endParaRPr>
          </a:p>
          <a:p>
            <a:pPr fontAlgn="auto">
              <a:spcBef>
                <a:spcPts val="0"/>
              </a:spcBef>
              <a:spcAft>
                <a:spcPts val="0"/>
              </a:spcAft>
              <a:defRPr/>
            </a:pPr>
            <a:r>
              <a:rPr lang="de-DE" sz="1100" dirty="0" err="1" smtClean="0">
                <a:solidFill>
                  <a:srgbClr val="2A00FF"/>
                </a:solidFill>
                <a:latin typeface="Consolas"/>
              </a:rPr>
              <a:t>name</a:t>
            </a:r>
            <a:endParaRPr lang="de-DE" sz="1100" dirty="0">
              <a:solidFill>
                <a:schemeClr val="tx1"/>
              </a:solidFill>
            </a:endParaRPr>
          </a:p>
          <a:p>
            <a:pPr fontAlgn="auto">
              <a:spcBef>
                <a:spcPts val="0"/>
              </a:spcBef>
              <a:spcAft>
                <a:spcPts val="0"/>
              </a:spcAft>
              <a:defRPr/>
            </a:pPr>
            <a:r>
              <a:rPr lang="de-DE" sz="1100" dirty="0">
                <a:solidFill>
                  <a:schemeClr val="tx1"/>
                </a:solidFill>
              </a:rPr>
              <a:t>0</a:t>
            </a:r>
          </a:p>
          <a:p>
            <a:pPr fontAlgn="auto">
              <a:spcBef>
                <a:spcPts val="0"/>
              </a:spcBef>
              <a:spcAft>
                <a:spcPts val="0"/>
              </a:spcAft>
              <a:defRPr/>
            </a:pPr>
            <a:r>
              <a:rPr lang="de-DE" sz="1100" dirty="0" err="1">
                <a:solidFill>
                  <a:srgbClr val="2A00FF"/>
                </a:solidFill>
                <a:latin typeface="Consolas"/>
              </a:rPr>
              <a:t>address</a:t>
            </a:r>
            <a:endParaRPr lang="de-DE" sz="1100" dirty="0">
              <a:solidFill>
                <a:srgbClr val="0070C0"/>
              </a:solidFill>
            </a:endParaRPr>
          </a:p>
        </p:txBody>
      </p:sp>
      <p:cxnSp>
        <p:nvCxnSpPr>
          <p:cNvPr id="22" name="Gerade Verbindung mit Pfeil 21"/>
          <p:cNvCxnSpPr>
            <a:endCxn id="20" idx="0"/>
          </p:cNvCxnSpPr>
          <p:nvPr/>
        </p:nvCxnSpPr>
        <p:spPr>
          <a:xfrm>
            <a:off x="8680450" y="5073651"/>
            <a:ext cx="763587" cy="49617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a:endCxn id="20" idx="0"/>
          </p:cNvCxnSpPr>
          <p:nvPr/>
        </p:nvCxnSpPr>
        <p:spPr>
          <a:xfrm flipH="1">
            <a:off x="9444037" y="5041901"/>
            <a:ext cx="703264" cy="52792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7" name="Rechteck 26"/>
          <p:cNvSpPr/>
          <p:nvPr/>
        </p:nvSpPr>
        <p:spPr>
          <a:xfrm>
            <a:off x="6251873" y="5588872"/>
            <a:ext cx="1658938" cy="7016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smtClean="0">
                <a:solidFill>
                  <a:srgbClr val="2A00FF"/>
                </a:solidFill>
                <a:latin typeface="Consolas"/>
              </a:rPr>
              <a:t>firstName</a:t>
            </a:r>
            <a:endParaRPr lang="de-DE" sz="1100" dirty="0">
              <a:solidFill>
                <a:srgbClr val="2A00FF"/>
              </a:solidFill>
              <a:latin typeface="Consolas"/>
            </a:endParaRPr>
          </a:p>
          <a:p>
            <a:pPr fontAlgn="auto">
              <a:spcBef>
                <a:spcPts val="0"/>
              </a:spcBef>
              <a:spcAft>
                <a:spcPts val="0"/>
              </a:spcAft>
              <a:defRPr/>
            </a:pPr>
            <a:r>
              <a:rPr lang="de-DE" sz="1100" dirty="0" err="1" smtClean="0">
                <a:solidFill>
                  <a:srgbClr val="2A00FF"/>
                </a:solidFill>
                <a:latin typeface="Consolas"/>
              </a:rPr>
              <a:t>name</a:t>
            </a:r>
            <a:endParaRPr lang="de-DE" sz="1100" dirty="0">
              <a:solidFill>
                <a:srgbClr val="2A00FF"/>
              </a:solidFill>
              <a:latin typeface="Consolas"/>
            </a:endParaRPr>
          </a:p>
          <a:p>
            <a:pPr fontAlgn="auto">
              <a:spcBef>
                <a:spcPts val="0"/>
              </a:spcBef>
              <a:spcAft>
                <a:spcPts val="0"/>
              </a:spcAft>
              <a:defRPr/>
            </a:pPr>
            <a:r>
              <a:rPr lang="de-DE" sz="1100" dirty="0">
                <a:solidFill>
                  <a:prstClr val="black"/>
                </a:solidFill>
              </a:rPr>
              <a:t>22</a:t>
            </a:r>
          </a:p>
          <a:p>
            <a:pPr fontAlgn="auto">
              <a:spcBef>
                <a:spcPts val="0"/>
              </a:spcBef>
              <a:spcAft>
                <a:spcPts val="0"/>
              </a:spcAft>
              <a:defRPr/>
            </a:pPr>
            <a:r>
              <a:rPr lang="de-DE" sz="1100" dirty="0" err="1" smtClean="0">
                <a:solidFill>
                  <a:srgbClr val="2A00FF"/>
                </a:solidFill>
                <a:latin typeface="Consolas"/>
              </a:rPr>
              <a:t>address</a:t>
            </a:r>
            <a:endParaRPr lang="de-DE" sz="1100" dirty="0">
              <a:solidFill>
                <a:srgbClr val="0070C0"/>
              </a:solidFill>
            </a:endParaRPr>
          </a:p>
        </p:txBody>
      </p:sp>
      <p:sp>
        <p:nvSpPr>
          <p:cNvPr id="28" name="Rechteck 27"/>
          <p:cNvSpPr/>
          <p:nvPr/>
        </p:nvSpPr>
        <p:spPr>
          <a:xfrm>
            <a:off x="5087938" y="5620098"/>
            <a:ext cx="792162" cy="25717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smtClean="0">
                <a:solidFill>
                  <a:srgbClr val="2A00FF"/>
                </a:solidFill>
                <a:latin typeface="Consolas"/>
              </a:rPr>
              <a:t>address</a:t>
            </a:r>
            <a:endParaRPr lang="de-DE" sz="1400" dirty="0"/>
          </a:p>
        </p:txBody>
      </p:sp>
      <p:sp>
        <p:nvSpPr>
          <p:cNvPr id="30" name="Textfeld 29"/>
          <p:cNvSpPr txBox="1">
            <a:spLocks noChangeArrowheads="1"/>
          </p:cNvSpPr>
          <p:nvPr/>
        </p:nvSpPr>
        <p:spPr bwMode="auto">
          <a:xfrm>
            <a:off x="9691697" y="5365036"/>
            <a:ext cx="611187" cy="276225"/>
          </a:xfrm>
          <a:prstGeom prst="rect">
            <a:avLst/>
          </a:prstGeom>
          <a:noFill/>
          <a:ln w="9525">
            <a:noFill/>
            <a:miter lim="800000"/>
            <a:headEnd/>
            <a:tailEnd/>
          </a:ln>
        </p:spPr>
        <p:txBody>
          <a:bodyPr wrap="none">
            <a:spAutoFit/>
          </a:bodyPr>
          <a:lstStyle/>
          <a:p>
            <a:r>
              <a:rPr lang="de-DE" sz="1200" dirty="0">
                <a:latin typeface="Calibri" pitchFamily="34" charset="0"/>
              </a:rPr>
              <a:t>Person</a:t>
            </a:r>
          </a:p>
        </p:txBody>
      </p:sp>
      <p:sp>
        <p:nvSpPr>
          <p:cNvPr id="31" name="Textfeld 30"/>
          <p:cNvSpPr txBox="1">
            <a:spLocks noChangeArrowheads="1"/>
          </p:cNvSpPr>
          <p:nvPr/>
        </p:nvSpPr>
        <p:spPr bwMode="auto">
          <a:xfrm>
            <a:off x="7410749" y="5380909"/>
            <a:ext cx="612775" cy="276225"/>
          </a:xfrm>
          <a:prstGeom prst="rect">
            <a:avLst/>
          </a:prstGeom>
          <a:noFill/>
          <a:ln w="9525">
            <a:noFill/>
            <a:miter lim="800000"/>
            <a:headEnd/>
            <a:tailEnd/>
          </a:ln>
        </p:spPr>
        <p:txBody>
          <a:bodyPr wrap="none">
            <a:spAutoFit/>
          </a:bodyPr>
          <a:lstStyle/>
          <a:p>
            <a:r>
              <a:rPr lang="de-DE" sz="1200" dirty="0">
                <a:latin typeface="Calibri" pitchFamily="34" charset="0"/>
              </a:rPr>
              <a:t>Person</a:t>
            </a:r>
          </a:p>
        </p:txBody>
      </p:sp>
      <p:sp>
        <p:nvSpPr>
          <p:cNvPr id="32" name="Textfeld 31"/>
          <p:cNvSpPr txBox="1">
            <a:spLocks noChangeArrowheads="1"/>
          </p:cNvSpPr>
          <p:nvPr/>
        </p:nvSpPr>
        <p:spPr bwMode="auto">
          <a:xfrm>
            <a:off x="5330258" y="5402003"/>
            <a:ext cx="684355" cy="276999"/>
          </a:xfrm>
          <a:prstGeom prst="rect">
            <a:avLst/>
          </a:prstGeom>
          <a:noFill/>
          <a:ln w="9525">
            <a:noFill/>
            <a:miter lim="800000"/>
            <a:headEnd/>
            <a:tailEnd/>
          </a:ln>
        </p:spPr>
        <p:txBody>
          <a:bodyPr wrap="none">
            <a:spAutoFit/>
          </a:bodyPr>
          <a:lstStyle/>
          <a:p>
            <a:r>
              <a:rPr lang="de-DE" sz="1200" dirty="0" err="1" smtClean="0">
                <a:latin typeface="Calibri" pitchFamily="34" charset="0"/>
              </a:rPr>
              <a:t>Address</a:t>
            </a:r>
            <a:endParaRPr lang="de-DE" sz="1200" dirty="0">
              <a:latin typeface="Calibri" pitchFamily="34" charset="0"/>
            </a:endParaRPr>
          </a:p>
        </p:txBody>
      </p:sp>
      <p:cxnSp>
        <p:nvCxnSpPr>
          <p:cNvPr id="33" name="Gerade Verbindung mit Pfeil 32"/>
          <p:cNvCxnSpPr>
            <a:endCxn id="28" idx="3"/>
          </p:cNvCxnSpPr>
          <p:nvPr/>
        </p:nvCxnSpPr>
        <p:spPr>
          <a:xfrm flipH="1" flipV="1">
            <a:off x="5880100" y="5748686"/>
            <a:ext cx="457498" cy="49919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8" name="Gerade Verbindung mit Pfeil 37"/>
          <p:cNvCxnSpPr>
            <a:endCxn id="27" idx="0"/>
          </p:cNvCxnSpPr>
          <p:nvPr/>
        </p:nvCxnSpPr>
        <p:spPr>
          <a:xfrm flipH="1">
            <a:off x="7081342" y="5016501"/>
            <a:ext cx="2069008" cy="57237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p:nvCxnSpPr>
        <p:spPr>
          <a:xfrm>
            <a:off x="6962775" y="4221163"/>
            <a:ext cx="34559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feld 40"/>
          <p:cNvSpPr txBox="1">
            <a:spLocks noChangeArrowheads="1"/>
          </p:cNvSpPr>
          <p:nvPr/>
        </p:nvSpPr>
        <p:spPr bwMode="auto">
          <a:xfrm>
            <a:off x="6962776" y="4291014"/>
            <a:ext cx="823913" cy="369887"/>
          </a:xfrm>
          <a:prstGeom prst="rect">
            <a:avLst/>
          </a:prstGeom>
          <a:noFill/>
          <a:ln w="9525">
            <a:noFill/>
            <a:miter lim="800000"/>
            <a:headEnd/>
            <a:tailEnd/>
          </a:ln>
        </p:spPr>
        <p:txBody>
          <a:bodyPr wrap="none">
            <a:spAutoFit/>
          </a:bodyPr>
          <a:lstStyle/>
          <a:p>
            <a:r>
              <a:rPr lang="de-DE">
                <a:latin typeface="Calibri" pitchFamily="34" charset="0"/>
              </a:rPr>
              <a:t>Person</a:t>
            </a:r>
          </a:p>
        </p:txBody>
      </p:sp>
      <p:sp>
        <p:nvSpPr>
          <p:cNvPr id="36889" name="Rechteck 42"/>
          <p:cNvSpPr>
            <a:spLocks noChangeArrowheads="1"/>
          </p:cNvSpPr>
          <p:nvPr/>
        </p:nvSpPr>
        <p:spPr bwMode="auto">
          <a:xfrm>
            <a:off x="5087938" y="1550988"/>
            <a:ext cx="2919412" cy="1446212"/>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isDoubleBirthday</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00"/>
                </a:solidFill>
                <a:latin typeface="Consolas" pitchFamily="49" charset="0"/>
              </a:rPr>
              <a:t>isBirthday</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00"/>
                </a:solidFill>
                <a:latin typeface="Consolas" pitchFamily="49" charset="0"/>
              </a:rPr>
              <a:t>isBirthday</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a:t>
            </a:r>
          </a:p>
          <a:p>
            <a:endParaRPr lang="de-DE" sz="1100" dirty="0">
              <a:latin typeface="Consolas" pitchFamily="49" charset="0"/>
            </a:endParaRPr>
          </a:p>
          <a:p>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isBirthday</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dirty="0">
                <a:solidFill>
                  <a:srgbClr val="0000C0"/>
                </a:solidFill>
                <a:latin typeface="Consolas" pitchFamily="49" charset="0"/>
              </a:rPr>
              <a:t>  </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+ 1;</a:t>
            </a:r>
          </a:p>
          <a:p>
            <a:r>
              <a:rPr lang="de-DE" sz="1100" dirty="0">
                <a:solidFill>
                  <a:srgbClr val="000000"/>
                </a:solidFill>
                <a:latin typeface="Consolas" pitchFamily="49" charset="0"/>
              </a:rPr>
              <a:t>}</a:t>
            </a:r>
            <a:endParaRPr lang="de-DE" sz="1100" dirty="0">
              <a:latin typeface="Calibri" pitchFamily="34" charset="0"/>
            </a:endParaRPr>
          </a:p>
        </p:txBody>
      </p:sp>
      <p:sp>
        <p:nvSpPr>
          <p:cNvPr id="34" name="Textfeld 33"/>
          <p:cNvSpPr txBox="1">
            <a:spLocks noChangeArrowheads="1"/>
          </p:cNvSpPr>
          <p:nvPr/>
        </p:nvSpPr>
        <p:spPr bwMode="auto">
          <a:xfrm>
            <a:off x="7918451" y="4291014"/>
            <a:ext cx="1107867" cy="369332"/>
          </a:xfrm>
          <a:prstGeom prst="rect">
            <a:avLst/>
          </a:prstGeom>
          <a:noFill/>
          <a:ln w="9525">
            <a:noFill/>
            <a:miter lim="800000"/>
            <a:headEnd/>
            <a:tailEnd/>
          </a:ln>
        </p:spPr>
        <p:txBody>
          <a:bodyPr wrap="none">
            <a:spAutoFit/>
          </a:bodyPr>
          <a:lstStyle/>
          <a:p>
            <a:r>
              <a:rPr lang="de-DE" dirty="0" err="1" smtClean="0">
                <a:latin typeface="Calibri" pitchFamily="34" charset="0"/>
              </a:rPr>
              <a:t>firstName</a:t>
            </a:r>
            <a:endParaRPr lang="de-DE" dirty="0">
              <a:latin typeface="Calibri" pitchFamily="34" charset="0"/>
            </a:endParaRPr>
          </a:p>
        </p:txBody>
      </p:sp>
      <p:sp>
        <p:nvSpPr>
          <p:cNvPr id="35" name="Textfeld 34"/>
          <p:cNvSpPr txBox="1">
            <a:spLocks noChangeArrowheads="1"/>
          </p:cNvSpPr>
          <p:nvPr/>
        </p:nvSpPr>
        <p:spPr bwMode="auto">
          <a:xfrm>
            <a:off x="9091613" y="4291014"/>
            <a:ext cx="716863" cy="369332"/>
          </a:xfrm>
          <a:prstGeom prst="rect">
            <a:avLst/>
          </a:prstGeom>
          <a:noFill/>
          <a:ln w="9525">
            <a:noFill/>
            <a:miter lim="800000"/>
            <a:headEnd/>
            <a:tailEnd/>
          </a:ln>
        </p:spPr>
        <p:txBody>
          <a:bodyPr wrap="none">
            <a:spAutoFit/>
          </a:bodyPr>
          <a:lstStyle/>
          <a:p>
            <a:r>
              <a:rPr lang="de-DE" dirty="0" err="1" smtClean="0">
                <a:latin typeface="Calibri" pitchFamily="34" charset="0"/>
              </a:rPr>
              <a:t>name</a:t>
            </a:r>
            <a:endParaRPr lang="de-DE" dirty="0">
              <a:latin typeface="Calibri" pitchFamily="34" charset="0"/>
            </a:endParaRPr>
          </a:p>
        </p:txBody>
      </p:sp>
      <p:sp>
        <p:nvSpPr>
          <p:cNvPr id="36" name="Textfeld 35"/>
          <p:cNvSpPr txBox="1">
            <a:spLocks noChangeArrowheads="1"/>
          </p:cNvSpPr>
          <p:nvPr/>
        </p:nvSpPr>
        <p:spPr bwMode="auto">
          <a:xfrm>
            <a:off x="7958139" y="4291014"/>
            <a:ext cx="517770" cy="369332"/>
          </a:xfrm>
          <a:prstGeom prst="rect">
            <a:avLst/>
          </a:prstGeom>
          <a:noFill/>
          <a:ln w="9525">
            <a:noFill/>
            <a:miter lim="800000"/>
            <a:headEnd/>
            <a:tailEnd/>
          </a:ln>
        </p:spPr>
        <p:txBody>
          <a:bodyPr wrap="none">
            <a:spAutoFit/>
          </a:bodyPr>
          <a:lstStyle/>
          <a:p>
            <a:r>
              <a:rPr lang="de-DE" dirty="0" err="1" smtClean="0">
                <a:latin typeface="Calibri" pitchFamily="34" charset="0"/>
              </a:rPr>
              <a:t>age</a:t>
            </a:r>
            <a:endParaRPr lang="de-DE" dirty="0">
              <a:latin typeface="Calibri" pitchFamily="34" charset="0"/>
            </a:endParaRPr>
          </a:p>
        </p:txBody>
      </p:sp>
      <p:cxnSp>
        <p:nvCxnSpPr>
          <p:cNvPr id="37" name="Gerade Verbindung 36"/>
          <p:cNvCxnSpPr/>
          <p:nvPr/>
        </p:nvCxnSpPr>
        <p:spPr>
          <a:xfrm>
            <a:off x="6973889" y="3716338"/>
            <a:ext cx="34559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feld 38"/>
          <p:cNvSpPr txBox="1">
            <a:spLocks noChangeArrowheads="1"/>
          </p:cNvSpPr>
          <p:nvPr/>
        </p:nvSpPr>
        <p:spPr bwMode="auto">
          <a:xfrm>
            <a:off x="7007226" y="3787775"/>
            <a:ext cx="933461" cy="369332"/>
          </a:xfrm>
          <a:prstGeom prst="rect">
            <a:avLst/>
          </a:prstGeom>
          <a:noFill/>
          <a:ln w="9525">
            <a:noFill/>
            <a:miter lim="800000"/>
            <a:headEnd/>
            <a:tailEnd/>
          </a:ln>
        </p:spPr>
        <p:txBody>
          <a:bodyPr wrap="none">
            <a:spAutoFit/>
          </a:bodyPr>
          <a:lstStyle/>
          <a:p>
            <a:r>
              <a:rPr lang="de-DE" dirty="0" err="1" smtClean="0">
                <a:latin typeface="Calibri" pitchFamily="34" charset="0"/>
              </a:rPr>
              <a:t>Address</a:t>
            </a:r>
            <a:endParaRPr lang="de-DE" dirty="0">
              <a:latin typeface="Calibri" pitchFamily="34" charset="0"/>
            </a:endParaRPr>
          </a:p>
        </p:txBody>
      </p:sp>
      <p:sp>
        <p:nvSpPr>
          <p:cNvPr id="42" name="Textfeld 41"/>
          <p:cNvSpPr txBox="1">
            <a:spLocks noChangeArrowheads="1"/>
          </p:cNvSpPr>
          <p:nvPr/>
        </p:nvSpPr>
        <p:spPr bwMode="auto">
          <a:xfrm>
            <a:off x="7978551" y="3789040"/>
            <a:ext cx="911019" cy="369332"/>
          </a:xfrm>
          <a:prstGeom prst="rect">
            <a:avLst/>
          </a:prstGeom>
          <a:noFill/>
          <a:ln w="9525">
            <a:noFill/>
            <a:miter lim="800000"/>
            <a:headEnd/>
            <a:tailEnd/>
          </a:ln>
        </p:spPr>
        <p:txBody>
          <a:bodyPr wrap="none">
            <a:spAutoFit/>
          </a:bodyPr>
          <a:lstStyle/>
          <a:p>
            <a:r>
              <a:rPr lang="de-DE" dirty="0" err="1" smtClean="0">
                <a:latin typeface="Calibri" pitchFamily="34" charset="0"/>
              </a:rPr>
              <a:t>address</a:t>
            </a:r>
            <a:endParaRPr lang="de-DE" dirty="0">
              <a:latin typeface="Calibri" pitchFamily="34" charset="0"/>
            </a:endParaRPr>
          </a:p>
        </p:txBody>
      </p:sp>
      <p:sp>
        <p:nvSpPr>
          <p:cNvPr id="4" name="Rechteck 3"/>
          <p:cNvSpPr/>
          <p:nvPr/>
        </p:nvSpPr>
        <p:spPr>
          <a:xfrm>
            <a:off x="6251873" y="6392617"/>
            <a:ext cx="671675"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smtClean="0">
                <a:solidFill>
                  <a:srgbClr val="2A00FF"/>
                </a:solidFill>
                <a:latin typeface="Consolas"/>
                <a:cs typeface="+mn-cs"/>
              </a:rPr>
              <a:t>„John"</a:t>
            </a:r>
            <a:endParaRPr lang="de-DE" sz="1100" dirty="0">
              <a:solidFill>
                <a:srgbClr val="000000"/>
              </a:solidFill>
              <a:latin typeface="Consolas"/>
              <a:cs typeface="+mn-cs"/>
            </a:endParaRPr>
          </a:p>
        </p:txBody>
      </p:sp>
      <p:sp>
        <p:nvSpPr>
          <p:cNvPr id="10" name="Rechteck 9"/>
          <p:cNvSpPr/>
          <p:nvPr/>
        </p:nvSpPr>
        <p:spPr>
          <a:xfrm>
            <a:off x="5064948" y="6093297"/>
            <a:ext cx="1031052" cy="246221"/>
          </a:xfrm>
          <a:prstGeom prst="rect">
            <a:avLst/>
          </a:prstGeom>
          <a:ln w="19050">
            <a:solidFill>
              <a:schemeClr val="accent1"/>
            </a:solidFill>
          </a:ln>
        </p:spPr>
        <p:txBody>
          <a:bodyPr wrap="none">
            <a:spAutoFit/>
          </a:bodyPr>
          <a:lstStyle/>
          <a:p>
            <a:pPr algn="ctr" fontAlgn="auto">
              <a:spcBef>
                <a:spcPts val="0"/>
              </a:spcBef>
              <a:spcAft>
                <a:spcPts val="0"/>
              </a:spcAft>
              <a:defRPr/>
            </a:pPr>
            <a:r>
              <a:rPr lang="de-DE" sz="1000" dirty="0" smtClean="0">
                <a:solidFill>
                  <a:srgbClr val="2A00FF"/>
                </a:solidFill>
                <a:latin typeface="Consolas"/>
              </a:rPr>
              <a:t>„</a:t>
            </a:r>
            <a:r>
              <a:rPr lang="de-DE" sz="1000" dirty="0" smtClean="0">
                <a:solidFill>
                  <a:srgbClr val="2A00FF"/>
                </a:solidFill>
                <a:latin typeface="Consolas"/>
                <a:cs typeface="+mn-cs"/>
              </a:rPr>
              <a:t>Enterprise"</a:t>
            </a:r>
            <a:endParaRPr lang="de-DE" sz="1100" dirty="0">
              <a:solidFill>
                <a:prstClr val="white"/>
              </a:solidFill>
              <a:latin typeface="Calibri"/>
              <a:cs typeface="+mn-cs"/>
            </a:endParaRPr>
          </a:p>
        </p:txBody>
      </p:sp>
      <p:cxnSp>
        <p:nvCxnSpPr>
          <p:cNvPr id="43" name="Gerade Verbindung mit Pfeil 42"/>
          <p:cNvCxnSpPr/>
          <p:nvPr/>
        </p:nvCxnSpPr>
        <p:spPr>
          <a:xfrm>
            <a:off x="5390341" y="5745163"/>
            <a:ext cx="39666" cy="35343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5" name="Rechteck 24"/>
          <p:cNvSpPr/>
          <p:nvPr/>
        </p:nvSpPr>
        <p:spPr>
          <a:xfrm>
            <a:off x="6959600" y="6387306"/>
            <a:ext cx="569387" cy="261610"/>
          </a:xfrm>
          <a:prstGeom prst="rect">
            <a:avLst/>
          </a:prstGeom>
          <a:ln w="19050">
            <a:solidFill>
              <a:schemeClr val="accent1"/>
            </a:solidFill>
          </a:ln>
        </p:spPr>
        <p:txBody>
          <a:bodyPr wrap="none">
            <a:spAutoFit/>
          </a:bodyPr>
          <a:lstStyle/>
          <a:p>
            <a:pPr fontAlgn="auto">
              <a:spcBef>
                <a:spcPts val="0"/>
              </a:spcBef>
              <a:spcAft>
                <a:spcPts val="0"/>
              </a:spcAft>
              <a:defRPr/>
            </a:pPr>
            <a:r>
              <a:rPr lang="de-DE" sz="1100" dirty="0" smtClean="0">
                <a:solidFill>
                  <a:srgbClr val="2A00FF"/>
                </a:solidFill>
                <a:latin typeface="Consolas"/>
              </a:rPr>
              <a:t>„</a:t>
            </a:r>
            <a:r>
              <a:rPr lang="de-DE" sz="1100" dirty="0" err="1" smtClean="0">
                <a:solidFill>
                  <a:srgbClr val="2A00FF"/>
                </a:solidFill>
                <a:latin typeface="Consolas"/>
              </a:rPr>
              <a:t>Doe</a:t>
            </a:r>
            <a:r>
              <a:rPr lang="de-DE" sz="1100" dirty="0" smtClean="0">
                <a:solidFill>
                  <a:srgbClr val="2A00FF"/>
                </a:solidFill>
                <a:latin typeface="Consolas"/>
              </a:rPr>
              <a:t>"</a:t>
            </a:r>
            <a:endParaRPr lang="en-US" dirty="0">
              <a:solidFill>
                <a:prstClr val="black"/>
              </a:solidFill>
            </a:endParaRPr>
          </a:p>
        </p:txBody>
      </p:sp>
      <p:cxnSp>
        <p:nvCxnSpPr>
          <p:cNvPr id="47" name="Gerade Verbindung mit Pfeil 46"/>
          <p:cNvCxnSpPr/>
          <p:nvPr/>
        </p:nvCxnSpPr>
        <p:spPr>
          <a:xfrm flipH="1">
            <a:off x="6271718" y="5727700"/>
            <a:ext cx="65881" cy="6604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1" name="Gerade Verbindung mit Pfeil 50"/>
          <p:cNvCxnSpPr>
            <a:endCxn id="25" idx="0"/>
          </p:cNvCxnSpPr>
          <p:nvPr/>
        </p:nvCxnSpPr>
        <p:spPr>
          <a:xfrm>
            <a:off x="6665041" y="5880972"/>
            <a:ext cx="579253" cy="506334"/>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8527506" y="6406956"/>
            <a:ext cx="952870"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smtClean="0">
                <a:solidFill>
                  <a:srgbClr val="2A00FF"/>
                </a:solidFill>
                <a:latin typeface="Consolas"/>
                <a:cs typeface="+mn-cs"/>
              </a:rPr>
              <a:t>„Jean-Luc"</a:t>
            </a:r>
            <a:endParaRPr lang="de-DE" sz="1100" dirty="0">
              <a:solidFill>
                <a:srgbClr val="000000"/>
              </a:solidFill>
              <a:latin typeface="Consolas"/>
              <a:cs typeface="+mn-cs"/>
            </a:endParaRPr>
          </a:p>
        </p:txBody>
      </p:sp>
      <p:sp>
        <p:nvSpPr>
          <p:cNvPr id="65" name="Rechteck 64"/>
          <p:cNvSpPr/>
          <p:nvPr/>
        </p:nvSpPr>
        <p:spPr>
          <a:xfrm>
            <a:off x="9480375" y="6406955"/>
            <a:ext cx="863773"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smtClean="0">
                <a:solidFill>
                  <a:srgbClr val="2A00FF"/>
                </a:solidFill>
                <a:latin typeface="Consolas"/>
              </a:rPr>
              <a:t>„Picard"</a:t>
            </a:r>
            <a:endParaRPr lang="en-US" dirty="0">
              <a:solidFill>
                <a:prstClr val="black"/>
              </a:solidFill>
            </a:endParaRPr>
          </a:p>
        </p:txBody>
      </p:sp>
      <p:cxnSp>
        <p:nvCxnSpPr>
          <p:cNvPr id="66" name="Gerade Verbindung mit Pfeil 65"/>
          <p:cNvCxnSpPr/>
          <p:nvPr/>
        </p:nvCxnSpPr>
        <p:spPr>
          <a:xfrm flipH="1">
            <a:off x="8550981" y="5726906"/>
            <a:ext cx="65881" cy="6604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p:cNvCxnSpPr>
            <a:endCxn id="65" idx="0"/>
          </p:cNvCxnSpPr>
          <p:nvPr/>
        </p:nvCxnSpPr>
        <p:spPr>
          <a:xfrm>
            <a:off x="9360228" y="5873750"/>
            <a:ext cx="552034" cy="533205"/>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p:nvPr/>
        </p:nvCxnSpPr>
        <p:spPr>
          <a:xfrm flipH="1">
            <a:off x="8369301" y="6185920"/>
            <a:ext cx="247651" cy="1803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4" name="Rechteck 73"/>
          <p:cNvSpPr/>
          <p:nvPr/>
        </p:nvSpPr>
        <p:spPr>
          <a:xfrm>
            <a:off x="7978552" y="6085601"/>
            <a:ext cx="492443" cy="261610"/>
          </a:xfrm>
          <a:prstGeom prst="rect">
            <a:avLst/>
          </a:prstGeom>
        </p:spPr>
        <p:txBody>
          <a:bodyPr wrap="none">
            <a:spAutoFit/>
          </a:bodyPr>
          <a:lstStyle/>
          <a:p>
            <a:r>
              <a:rPr lang="de-DE" sz="1050" dirty="0">
                <a:solidFill>
                  <a:srgbClr val="2A00FF"/>
                </a:solidFill>
                <a:latin typeface="Consolas"/>
              </a:rPr>
              <a:t>null</a:t>
            </a:r>
            <a:endParaRPr lang="en-US"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10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1000"/>
                                        <p:tgtEl>
                                          <p:spTgt spid="3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childTnLst>
                                </p:cTn>
                              </p:par>
                              <p:par>
                                <p:cTn id="42" presetID="10" presetClass="entr" presetSubtype="0" fill="hold" nodeType="withEffect">
                                  <p:stCondLst>
                                    <p:cond delay="0"/>
                                  </p:stCondLst>
                                  <p:childTnLst>
                                    <p:set>
                                      <p:cBhvr>
                                        <p:cTn id="43" dur="1" fill="hold">
                                          <p:stCondLst>
                                            <p:cond delay="0"/>
                                          </p:stCondLst>
                                        </p:cTn>
                                        <p:tgtEl>
                                          <p:spTgt spid="20">
                                            <p:txEl>
                                              <p:pRg st="2" end="2"/>
                                            </p:txEl>
                                          </p:spTgt>
                                        </p:tgtEl>
                                        <p:attrNameLst>
                                          <p:attrName>style.visibility</p:attrName>
                                        </p:attrNameLst>
                                      </p:cBhvr>
                                      <p:to>
                                        <p:strVal val="visible"/>
                                      </p:to>
                                    </p:set>
                                    <p:animEffect transition="in" filter="fade">
                                      <p:cBhvr>
                                        <p:cTn id="44" dur="1000"/>
                                        <p:tgtEl>
                                          <p:spTgt spid="20">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animEffect transition="in" filter="fade">
                                      <p:cBhvr>
                                        <p:cTn id="47" dur="1000"/>
                                        <p:tgtEl>
                                          <p:spTgt spid="20">
                                            <p:txEl>
                                              <p:pRg st="0" end="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0">
                                            <p:txEl>
                                              <p:pRg st="1" end="1"/>
                                            </p:txEl>
                                          </p:spTgt>
                                        </p:tgtEl>
                                        <p:attrNameLst>
                                          <p:attrName>style.visibility</p:attrName>
                                        </p:attrNameLst>
                                      </p:cBhvr>
                                      <p:to>
                                        <p:strVal val="visible"/>
                                      </p:to>
                                    </p:set>
                                    <p:animEffect transition="in" filter="fade">
                                      <p:cBhvr>
                                        <p:cTn id="50" dur="1000"/>
                                        <p:tgtEl>
                                          <p:spTgt spid="20">
                                            <p:txEl>
                                              <p:pRg st="1" end="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0">
                                            <p:txEl>
                                              <p:pRg st="3" end="3"/>
                                            </p:txEl>
                                          </p:spTgt>
                                        </p:tgtEl>
                                        <p:attrNameLst>
                                          <p:attrName>style.visibility</p:attrName>
                                        </p:attrNameLst>
                                      </p:cBhvr>
                                      <p:to>
                                        <p:strVal val="visible"/>
                                      </p:to>
                                    </p:set>
                                    <p:animEffect transition="in" filter="fade">
                                      <p:cBhvr>
                                        <p:cTn id="53" dur="1000"/>
                                        <p:tgtEl>
                                          <p:spTgt spid="20">
                                            <p:txEl>
                                              <p:pRg st="3" end="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1000"/>
                                        <p:tgtEl>
                                          <p:spTgt spid="66"/>
                                        </p:tgtEl>
                                      </p:cBhvr>
                                    </p:animEffect>
                                  </p:childTnLst>
                                </p:cTn>
                              </p:par>
                              <p:par>
                                <p:cTn id="57" presetID="10" presetClass="entr" presetSubtype="0" fill="hold"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fade">
                                      <p:cBhvr>
                                        <p:cTn id="59" dur="1000"/>
                                        <p:tgtEl>
                                          <p:spTgt spid="6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4"/>
                                        </p:tgtEl>
                                        <p:attrNameLst>
                                          <p:attrName>style.visibility</p:attrName>
                                        </p:attrNameLst>
                                      </p:cBhvr>
                                      <p:to>
                                        <p:strVal val="visible"/>
                                      </p:to>
                                    </p:set>
                                    <p:animEffect transition="in" filter="fade">
                                      <p:cBhvr>
                                        <p:cTn id="62" dur="500"/>
                                        <p:tgtEl>
                                          <p:spTgt spid="6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fade">
                                      <p:cBhvr>
                                        <p:cTn id="65" dur="500"/>
                                        <p:tgtEl>
                                          <p:spTgt spid="65"/>
                                        </p:tgtEl>
                                      </p:cBhvr>
                                    </p:animEffect>
                                  </p:childTnLst>
                                </p:cTn>
                              </p:par>
                              <p:par>
                                <p:cTn id="66" presetID="10" presetClass="entr" presetSubtype="0" fill="hold" nodeType="with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fade">
                                      <p:cBhvr>
                                        <p:cTn id="68" dur="1000"/>
                                        <p:tgtEl>
                                          <p:spTgt spid="7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1000"/>
                                        <p:tgtEl>
                                          <p:spTgt spid="41"/>
                                        </p:tgtEl>
                                      </p:cBhvr>
                                    </p:animEffect>
                                    <p:set>
                                      <p:cBhvr>
                                        <p:cTn id="76" dur="1" fill="hold">
                                          <p:stCondLst>
                                            <p:cond delay="999"/>
                                          </p:stCondLst>
                                        </p:cTn>
                                        <p:tgtEl>
                                          <p:spTgt spid="41"/>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1000"/>
                                        <p:tgtEl>
                                          <p:spTgt spid="40"/>
                                        </p:tgtEl>
                                      </p:cBhvr>
                                    </p:animEffect>
                                    <p:set>
                                      <p:cBhvr>
                                        <p:cTn id="79" dur="1" fill="hold">
                                          <p:stCondLst>
                                            <p:cond delay="999"/>
                                          </p:stCondLst>
                                        </p:cTn>
                                        <p:tgtEl>
                                          <p:spTgt spid="40"/>
                                        </p:tgtEl>
                                        <p:attrNameLst>
                                          <p:attrName>style.visibility</p:attrName>
                                        </p:attrNameLst>
                                      </p:cBhvr>
                                      <p:to>
                                        <p:strVal val="hidden"/>
                                      </p:to>
                                    </p:set>
                                  </p:childTnLst>
                                </p:cTn>
                              </p:par>
                              <p:par>
                                <p:cTn id="80" presetID="10" presetClass="exit" presetSubtype="0" fill="hold" grpId="2" nodeType="withEffect">
                                  <p:stCondLst>
                                    <p:cond delay="0"/>
                                  </p:stCondLst>
                                  <p:childTnLst>
                                    <p:animEffect transition="out" filter="fade">
                                      <p:cBhvr>
                                        <p:cTn id="81" dur="1000"/>
                                        <p:tgtEl>
                                          <p:spTgt spid="34"/>
                                        </p:tgtEl>
                                      </p:cBhvr>
                                    </p:animEffect>
                                    <p:set>
                                      <p:cBhvr>
                                        <p:cTn id="82" dur="1" fill="hold">
                                          <p:stCondLst>
                                            <p:cond delay="999"/>
                                          </p:stCondLst>
                                        </p:cTn>
                                        <p:tgtEl>
                                          <p:spTgt spid="34"/>
                                        </p:tgtEl>
                                        <p:attrNameLst>
                                          <p:attrName>style.visibility</p:attrName>
                                        </p:attrNameLst>
                                      </p:cBhvr>
                                      <p:to>
                                        <p:strVal val="hidden"/>
                                      </p:to>
                                    </p:set>
                                  </p:childTnLst>
                                </p:cTn>
                              </p:par>
                              <p:par>
                                <p:cTn id="83" presetID="10" presetClass="exit" presetSubtype="0" fill="hold" grpId="2" nodeType="withEffect">
                                  <p:stCondLst>
                                    <p:cond delay="0"/>
                                  </p:stCondLst>
                                  <p:childTnLst>
                                    <p:animEffect transition="out" filter="fade">
                                      <p:cBhvr>
                                        <p:cTn id="84" dur="1000"/>
                                        <p:tgtEl>
                                          <p:spTgt spid="35"/>
                                        </p:tgtEl>
                                      </p:cBhvr>
                                    </p:animEffect>
                                    <p:set>
                                      <p:cBhvr>
                                        <p:cTn id="85" dur="1" fill="hold">
                                          <p:stCondLst>
                                            <p:cond delay="999"/>
                                          </p:stCondLst>
                                        </p:cTn>
                                        <p:tgtEl>
                                          <p:spTgt spid="35"/>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1000"/>
                                        <p:tgtEl>
                                          <p:spTgt spid="1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1000"/>
                                        <p:tgtEl>
                                          <p:spTgt spid="2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fade">
                                      <p:cBhvr>
                                        <p:cTn id="96" dur="1000"/>
                                        <p:tgtEl>
                                          <p:spTgt spid="31"/>
                                        </p:tgtEl>
                                      </p:cBhvr>
                                    </p:animEffect>
                                  </p:childTnLst>
                                </p:cTn>
                              </p:par>
                              <p:par>
                                <p:cTn id="97" presetID="10" presetClass="entr" presetSubtype="0" fill="hold"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2" nodeType="click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fade">
                                      <p:cBhvr>
                                        <p:cTn id="104" dur="1000"/>
                                        <p:tgtEl>
                                          <p:spTgt spid="4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
                                        </p:tgtEl>
                                        <p:attrNameLst>
                                          <p:attrName>style.visibility</p:attrName>
                                        </p:attrNameLst>
                                      </p:cBhvr>
                                      <p:to>
                                        <p:strVal val="visible"/>
                                      </p:to>
                                    </p:set>
                                    <p:animEffect transition="in" filter="fade">
                                      <p:cBhvr>
                                        <p:cTn id="107" dur="500"/>
                                        <p:tgtEl>
                                          <p:spTgt spid="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Effect transition="in" filter="fade">
                                      <p:cBhvr>
                                        <p:cTn id="110" dur="500"/>
                                        <p:tgtEl>
                                          <p:spTgt spid="25"/>
                                        </p:tgtEl>
                                      </p:cBhvr>
                                    </p:animEffect>
                                  </p:childTnLst>
                                </p:cTn>
                              </p:par>
                              <p:par>
                                <p:cTn id="111" presetID="10" presetClass="entr" presetSubtype="0" fill="hold" nodeType="withEffect">
                                  <p:stCondLst>
                                    <p:cond delay="0"/>
                                  </p:stCondLst>
                                  <p:childTnLst>
                                    <p:set>
                                      <p:cBhvr>
                                        <p:cTn id="112" dur="1" fill="hold">
                                          <p:stCondLst>
                                            <p:cond delay="0"/>
                                          </p:stCondLst>
                                        </p:cTn>
                                        <p:tgtEl>
                                          <p:spTgt spid="47"/>
                                        </p:tgtEl>
                                        <p:attrNameLst>
                                          <p:attrName>style.visibility</p:attrName>
                                        </p:attrNameLst>
                                      </p:cBhvr>
                                      <p:to>
                                        <p:strVal val="visible"/>
                                      </p:to>
                                    </p:set>
                                    <p:animEffect transition="in" filter="fade">
                                      <p:cBhvr>
                                        <p:cTn id="113" dur="1000"/>
                                        <p:tgtEl>
                                          <p:spTgt spid="47"/>
                                        </p:tgtEl>
                                      </p:cBhvr>
                                    </p:animEffect>
                                  </p:childTnLst>
                                </p:cTn>
                              </p:par>
                              <p:par>
                                <p:cTn id="114" presetID="10" presetClass="entr" presetSubtype="0" fill="hold" nodeType="with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fade">
                                      <p:cBhvr>
                                        <p:cTn id="116" dur="1000"/>
                                        <p:tgtEl>
                                          <p:spTgt spid="51"/>
                                        </p:tgtEl>
                                      </p:cBhvr>
                                    </p:animEffect>
                                  </p:childTnLst>
                                </p:cTn>
                              </p:par>
                              <p:par>
                                <p:cTn id="117" presetID="10" presetClass="entr" presetSubtype="0" fill="hold" nodeType="withEffect">
                                  <p:stCondLst>
                                    <p:cond delay="0"/>
                                  </p:stCondLst>
                                  <p:childTnLst>
                                    <p:set>
                                      <p:cBhvr>
                                        <p:cTn id="118" dur="1" fill="hold">
                                          <p:stCondLst>
                                            <p:cond delay="0"/>
                                          </p:stCondLst>
                                        </p:cTn>
                                        <p:tgtEl>
                                          <p:spTgt spid="27">
                                            <p:txEl>
                                              <p:pRg st="2" end="2"/>
                                            </p:txEl>
                                          </p:spTgt>
                                        </p:tgtEl>
                                        <p:attrNameLst>
                                          <p:attrName>style.visibility</p:attrName>
                                        </p:attrNameLst>
                                      </p:cBhvr>
                                      <p:to>
                                        <p:strVal val="visible"/>
                                      </p:to>
                                    </p:set>
                                    <p:animEffect transition="in" filter="fade">
                                      <p:cBhvr>
                                        <p:cTn id="119" dur="1000"/>
                                        <p:tgtEl>
                                          <p:spTgt spid="27">
                                            <p:txEl>
                                              <p:pRg st="2" end="2"/>
                                            </p:txEl>
                                          </p:spTgt>
                                        </p:tgtEl>
                                      </p:cBhvr>
                                    </p:animEffect>
                                  </p:childTnLst>
                                </p:cTn>
                              </p:par>
                              <p:par>
                                <p:cTn id="120" presetID="10" presetClass="entr" presetSubtype="0" fill="hold" nodeType="withEffect">
                                  <p:stCondLst>
                                    <p:cond delay="0"/>
                                  </p:stCondLst>
                                  <p:childTnLst>
                                    <p:set>
                                      <p:cBhvr>
                                        <p:cTn id="121" dur="1" fill="hold">
                                          <p:stCondLst>
                                            <p:cond delay="0"/>
                                          </p:stCondLst>
                                        </p:cTn>
                                        <p:tgtEl>
                                          <p:spTgt spid="27">
                                            <p:txEl>
                                              <p:pRg st="0" end="0"/>
                                            </p:txEl>
                                          </p:spTgt>
                                        </p:tgtEl>
                                        <p:attrNameLst>
                                          <p:attrName>style.visibility</p:attrName>
                                        </p:attrNameLst>
                                      </p:cBhvr>
                                      <p:to>
                                        <p:strVal val="visible"/>
                                      </p:to>
                                    </p:set>
                                    <p:animEffect transition="in" filter="fade">
                                      <p:cBhvr>
                                        <p:cTn id="122" dur="1000"/>
                                        <p:tgtEl>
                                          <p:spTgt spid="27">
                                            <p:txEl>
                                              <p:pRg st="0" end="0"/>
                                            </p:txEl>
                                          </p:spTgt>
                                        </p:tgtEl>
                                      </p:cBhvr>
                                    </p:animEffect>
                                  </p:childTnLst>
                                </p:cTn>
                              </p:par>
                              <p:par>
                                <p:cTn id="123" presetID="10" presetClass="entr" presetSubtype="0" fill="hold" nodeType="withEffect">
                                  <p:stCondLst>
                                    <p:cond delay="0"/>
                                  </p:stCondLst>
                                  <p:childTnLst>
                                    <p:set>
                                      <p:cBhvr>
                                        <p:cTn id="124" dur="1" fill="hold">
                                          <p:stCondLst>
                                            <p:cond delay="0"/>
                                          </p:stCondLst>
                                        </p:cTn>
                                        <p:tgtEl>
                                          <p:spTgt spid="27">
                                            <p:txEl>
                                              <p:pRg st="1" end="1"/>
                                            </p:txEl>
                                          </p:spTgt>
                                        </p:tgtEl>
                                        <p:attrNameLst>
                                          <p:attrName>style.visibility</p:attrName>
                                        </p:attrNameLst>
                                      </p:cBhvr>
                                      <p:to>
                                        <p:strVal val="visible"/>
                                      </p:to>
                                    </p:set>
                                    <p:animEffect transition="in" filter="fade">
                                      <p:cBhvr>
                                        <p:cTn id="125" dur="1000"/>
                                        <p:tgtEl>
                                          <p:spTgt spid="27">
                                            <p:txEl>
                                              <p:pRg st="1" end="1"/>
                                            </p:txEl>
                                          </p:spTgt>
                                        </p:tgtEl>
                                      </p:cBhvr>
                                    </p:animEffect>
                                  </p:childTnLst>
                                </p:cTn>
                              </p:par>
                              <p:par>
                                <p:cTn id="126" presetID="10" presetClass="entr" presetSubtype="0" fill="hold" nodeType="withEffect">
                                  <p:stCondLst>
                                    <p:cond delay="0"/>
                                  </p:stCondLst>
                                  <p:childTnLst>
                                    <p:set>
                                      <p:cBhvr>
                                        <p:cTn id="127" dur="1" fill="hold">
                                          <p:stCondLst>
                                            <p:cond delay="0"/>
                                          </p:stCondLst>
                                        </p:cTn>
                                        <p:tgtEl>
                                          <p:spTgt spid="27">
                                            <p:txEl>
                                              <p:pRg st="3" end="3"/>
                                            </p:txEl>
                                          </p:spTgt>
                                        </p:tgtEl>
                                        <p:attrNameLst>
                                          <p:attrName>style.visibility</p:attrName>
                                        </p:attrNameLst>
                                      </p:cBhvr>
                                      <p:to>
                                        <p:strVal val="visible"/>
                                      </p:to>
                                    </p:set>
                                    <p:animEffect transition="in" filter="fade">
                                      <p:cBhvr>
                                        <p:cTn id="128" dur="500"/>
                                        <p:tgtEl>
                                          <p:spTgt spid="27">
                                            <p:txEl>
                                              <p:pRg st="3" end="3"/>
                                            </p:txEl>
                                          </p:spTgt>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36"/>
                                        </p:tgtEl>
                                        <p:attrNameLst>
                                          <p:attrName>style.visibility</p:attrName>
                                        </p:attrNameLst>
                                      </p:cBhvr>
                                      <p:to>
                                        <p:strVal val="visible"/>
                                      </p:to>
                                    </p:set>
                                    <p:animEffect transition="in" filter="fade">
                                      <p:cBhvr>
                                        <p:cTn id="131" dur="1000"/>
                                        <p:tgtEl>
                                          <p:spTgt spid="36"/>
                                        </p:tgtEl>
                                      </p:cBhvr>
                                    </p:animEffect>
                                  </p:childTnLst>
                                </p:cTn>
                              </p:par>
                              <p:par>
                                <p:cTn id="132" presetID="10" presetClass="entr" presetSubtype="0" fill="hold" nodeType="withEffect">
                                  <p:stCondLst>
                                    <p:cond delay="0"/>
                                  </p:stCondLst>
                                  <p:childTnLst>
                                    <p:set>
                                      <p:cBhvr>
                                        <p:cTn id="133" dur="1" fill="hold">
                                          <p:stCondLst>
                                            <p:cond delay="0"/>
                                          </p:stCondLst>
                                        </p:cTn>
                                        <p:tgtEl>
                                          <p:spTgt spid="40"/>
                                        </p:tgtEl>
                                        <p:attrNameLst>
                                          <p:attrName>style.visibility</p:attrName>
                                        </p:attrNameLst>
                                      </p:cBhvr>
                                      <p:to>
                                        <p:strVal val="visible"/>
                                      </p:to>
                                    </p:set>
                                    <p:animEffect transition="in" filter="fade">
                                      <p:cBhvr>
                                        <p:cTn id="134" dur="1000"/>
                                        <p:tgtEl>
                                          <p:spTgt spid="40"/>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39"/>
                                        </p:tgtEl>
                                        <p:attrNameLst>
                                          <p:attrName>style.visibility</p:attrName>
                                        </p:attrNameLst>
                                      </p:cBhvr>
                                      <p:to>
                                        <p:strVal val="visible"/>
                                      </p:to>
                                    </p:set>
                                    <p:animEffect transition="in" filter="fade">
                                      <p:cBhvr>
                                        <p:cTn id="139" dur="1000"/>
                                        <p:tgtEl>
                                          <p:spTgt spid="39"/>
                                        </p:tgtEl>
                                      </p:cBhvr>
                                    </p:animEffect>
                                  </p:childTnLst>
                                </p:cTn>
                              </p:par>
                              <p:par>
                                <p:cTn id="140" presetID="10" presetClass="entr" presetSubtype="0" fill="hold" nodeType="withEffect">
                                  <p:stCondLst>
                                    <p:cond delay="0"/>
                                  </p:stCondLst>
                                  <p:childTnLst>
                                    <p:set>
                                      <p:cBhvr>
                                        <p:cTn id="141" dur="1" fill="hold">
                                          <p:stCondLst>
                                            <p:cond delay="0"/>
                                          </p:stCondLst>
                                        </p:cTn>
                                        <p:tgtEl>
                                          <p:spTgt spid="37"/>
                                        </p:tgtEl>
                                        <p:attrNameLst>
                                          <p:attrName>style.visibility</p:attrName>
                                        </p:attrNameLst>
                                      </p:cBhvr>
                                      <p:to>
                                        <p:strVal val="visible"/>
                                      </p:to>
                                    </p:set>
                                    <p:animEffect transition="in" filter="fade">
                                      <p:cBhvr>
                                        <p:cTn id="142" dur="1000"/>
                                        <p:tgtEl>
                                          <p:spTgt spid="37"/>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42"/>
                                        </p:tgtEl>
                                        <p:attrNameLst>
                                          <p:attrName>style.visibility</p:attrName>
                                        </p:attrNameLst>
                                      </p:cBhvr>
                                      <p:to>
                                        <p:strVal val="visible"/>
                                      </p:to>
                                    </p:set>
                                    <p:animEffect transition="in" filter="fade">
                                      <p:cBhvr>
                                        <p:cTn id="145" dur="1000"/>
                                        <p:tgtEl>
                                          <p:spTgt spid="42"/>
                                        </p:tgtEl>
                                      </p:cBhvr>
                                    </p:animEffect>
                                  </p:childTnLst>
                                </p:cTn>
                              </p:par>
                              <p:par>
                                <p:cTn id="146" presetID="10" presetClass="entr" presetSubtype="0" fill="hold" nodeType="withEffect">
                                  <p:stCondLst>
                                    <p:cond delay="0"/>
                                  </p:stCondLst>
                                  <p:childTnLst>
                                    <p:set>
                                      <p:cBhvr>
                                        <p:cTn id="147" dur="1" fill="hold">
                                          <p:stCondLst>
                                            <p:cond delay="0"/>
                                          </p:stCondLst>
                                        </p:cTn>
                                        <p:tgtEl>
                                          <p:spTgt spid="33"/>
                                        </p:tgtEl>
                                        <p:attrNameLst>
                                          <p:attrName>style.visibility</p:attrName>
                                        </p:attrNameLst>
                                      </p:cBhvr>
                                      <p:to>
                                        <p:strVal val="visible"/>
                                      </p:to>
                                    </p:set>
                                    <p:animEffect transition="in" filter="fade">
                                      <p:cBhvr>
                                        <p:cTn id="148" dur="1000"/>
                                        <p:tgtEl>
                                          <p:spTgt spid="33"/>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28"/>
                                        </p:tgtEl>
                                        <p:attrNameLst>
                                          <p:attrName>style.visibility</p:attrName>
                                        </p:attrNameLst>
                                      </p:cBhvr>
                                      <p:to>
                                        <p:strVal val="visible"/>
                                      </p:to>
                                    </p:set>
                                    <p:animEffect transition="in" filter="fade">
                                      <p:cBhvr>
                                        <p:cTn id="151" dur="1000"/>
                                        <p:tgtEl>
                                          <p:spTgt spid="28"/>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32"/>
                                        </p:tgtEl>
                                        <p:attrNameLst>
                                          <p:attrName>style.visibility</p:attrName>
                                        </p:attrNameLst>
                                      </p:cBhvr>
                                      <p:to>
                                        <p:strVal val="visible"/>
                                      </p:to>
                                    </p:set>
                                    <p:animEffect transition="in" filter="fade">
                                      <p:cBhvr>
                                        <p:cTn id="154" dur="1000"/>
                                        <p:tgtEl>
                                          <p:spTgt spid="32"/>
                                        </p:tgtEl>
                                      </p:cBhvr>
                                    </p:animEffect>
                                  </p:childTnLst>
                                </p:cTn>
                              </p:par>
                              <p:par>
                                <p:cTn id="155" presetID="10" presetClass="entr" presetSubtype="0" fill="hold" nodeType="withEffect">
                                  <p:stCondLst>
                                    <p:cond delay="0"/>
                                  </p:stCondLst>
                                  <p:childTnLst>
                                    <p:set>
                                      <p:cBhvr>
                                        <p:cTn id="156" dur="1" fill="hold">
                                          <p:stCondLst>
                                            <p:cond delay="0"/>
                                          </p:stCondLst>
                                        </p:cTn>
                                        <p:tgtEl>
                                          <p:spTgt spid="43"/>
                                        </p:tgtEl>
                                        <p:attrNameLst>
                                          <p:attrName>style.visibility</p:attrName>
                                        </p:attrNameLst>
                                      </p:cBhvr>
                                      <p:to>
                                        <p:strVal val="visible"/>
                                      </p:to>
                                    </p:set>
                                    <p:animEffect transition="in" filter="fade">
                                      <p:cBhvr>
                                        <p:cTn id="157" dur="1000"/>
                                        <p:tgtEl>
                                          <p:spTgt spid="43"/>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0"/>
                                        </p:tgtEl>
                                        <p:attrNameLst>
                                          <p:attrName>style.visibility</p:attrName>
                                        </p:attrNameLst>
                                      </p:cBhvr>
                                      <p:to>
                                        <p:strVal val="visible"/>
                                      </p:to>
                                    </p:set>
                                    <p:animEffect transition="in" filter="fade">
                                      <p:cBhvr>
                                        <p:cTn id="160" dur="500"/>
                                        <p:tgtEl>
                                          <p:spTgt spid="10"/>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xit" presetSubtype="0" fill="hold" grpId="1" nodeType="clickEffect">
                                  <p:stCondLst>
                                    <p:cond delay="0"/>
                                  </p:stCondLst>
                                  <p:childTnLst>
                                    <p:animEffect transition="out" filter="fade">
                                      <p:cBhvr>
                                        <p:cTn id="164" dur="1000"/>
                                        <p:tgtEl>
                                          <p:spTgt spid="39"/>
                                        </p:tgtEl>
                                      </p:cBhvr>
                                    </p:animEffect>
                                    <p:set>
                                      <p:cBhvr>
                                        <p:cTn id="165" dur="1" fill="hold">
                                          <p:stCondLst>
                                            <p:cond delay="999"/>
                                          </p:stCondLst>
                                        </p:cTn>
                                        <p:tgtEl>
                                          <p:spTgt spid="39"/>
                                        </p:tgtEl>
                                        <p:attrNameLst>
                                          <p:attrName>style.visibility</p:attrName>
                                        </p:attrNameLst>
                                      </p:cBhvr>
                                      <p:to>
                                        <p:strVal val="hidden"/>
                                      </p:to>
                                    </p:set>
                                  </p:childTnLst>
                                </p:cTn>
                              </p:par>
                              <p:par>
                                <p:cTn id="166" presetID="10" presetClass="exit" presetSubtype="0" fill="hold" nodeType="withEffect">
                                  <p:stCondLst>
                                    <p:cond delay="0"/>
                                  </p:stCondLst>
                                  <p:childTnLst>
                                    <p:animEffect transition="out" filter="fade">
                                      <p:cBhvr>
                                        <p:cTn id="167" dur="1000"/>
                                        <p:tgtEl>
                                          <p:spTgt spid="37"/>
                                        </p:tgtEl>
                                      </p:cBhvr>
                                    </p:animEffect>
                                    <p:set>
                                      <p:cBhvr>
                                        <p:cTn id="168" dur="1" fill="hold">
                                          <p:stCondLst>
                                            <p:cond delay="999"/>
                                          </p:stCondLst>
                                        </p:cTn>
                                        <p:tgtEl>
                                          <p:spTgt spid="37"/>
                                        </p:tgtEl>
                                        <p:attrNameLst>
                                          <p:attrName>style.visibility</p:attrName>
                                        </p:attrNameLst>
                                      </p:cBhvr>
                                      <p:to>
                                        <p:strVal val="hidden"/>
                                      </p:to>
                                    </p:set>
                                  </p:childTnLst>
                                </p:cTn>
                              </p:par>
                              <p:par>
                                <p:cTn id="169" presetID="10" presetClass="exit" presetSubtype="0" fill="hold" grpId="1" nodeType="withEffect">
                                  <p:stCondLst>
                                    <p:cond delay="0"/>
                                  </p:stCondLst>
                                  <p:childTnLst>
                                    <p:animEffect transition="out" filter="fade">
                                      <p:cBhvr>
                                        <p:cTn id="170" dur="1000"/>
                                        <p:tgtEl>
                                          <p:spTgt spid="42"/>
                                        </p:tgtEl>
                                      </p:cBhvr>
                                    </p:animEffect>
                                    <p:set>
                                      <p:cBhvr>
                                        <p:cTn id="171" dur="1" fill="hold">
                                          <p:stCondLst>
                                            <p:cond delay="999"/>
                                          </p:stCondLst>
                                        </p:cTn>
                                        <p:tgtEl>
                                          <p:spTgt spid="42"/>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0" presetClass="exit" presetSubtype="0" fill="hold" grpId="3" nodeType="clickEffect">
                                  <p:stCondLst>
                                    <p:cond delay="0"/>
                                  </p:stCondLst>
                                  <p:childTnLst>
                                    <p:animEffect transition="out" filter="fade">
                                      <p:cBhvr>
                                        <p:cTn id="175" dur="1000"/>
                                        <p:tgtEl>
                                          <p:spTgt spid="41"/>
                                        </p:tgtEl>
                                      </p:cBhvr>
                                    </p:animEffect>
                                    <p:set>
                                      <p:cBhvr>
                                        <p:cTn id="176" dur="1" fill="hold">
                                          <p:stCondLst>
                                            <p:cond delay="999"/>
                                          </p:stCondLst>
                                        </p:cTn>
                                        <p:tgtEl>
                                          <p:spTgt spid="41"/>
                                        </p:tgtEl>
                                        <p:attrNameLst>
                                          <p:attrName>style.visibility</p:attrName>
                                        </p:attrNameLst>
                                      </p:cBhvr>
                                      <p:to>
                                        <p:strVal val="hidden"/>
                                      </p:to>
                                    </p:set>
                                  </p:childTnLst>
                                </p:cTn>
                              </p:par>
                              <p:par>
                                <p:cTn id="177" presetID="10" presetClass="exit" presetSubtype="0" fill="hold" grpId="1" nodeType="withEffect">
                                  <p:stCondLst>
                                    <p:cond delay="0"/>
                                  </p:stCondLst>
                                  <p:childTnLst>
                                    <p:animEffect transition="out" filter="fade">
                                      <p:cBhvr>
                                        <p:cTn id="178" dur="1000"/>
                                        <p:tgtEl>
                                          <p:spTgt spid="36"/>
                                        </p:tgtEl>
                                      </p:cBhvr>
                                    </p:animEffect>
                                    <p:set>
                                      <p:cBhvr>
                                        <p:cTn id="179" dur="1" fill="hold">
                                          <p:stCondLst>
                                            <p:cond delay="999"/>
                                          </p:stCondLst>
                                        </p:cTn>
                                        <p:tgtEl>
                                          <p:spTgt spid="36"/>
                                        </p:tgtEl>
                                        <p:attrNameLst>
                                          <p:attrName>style.visibility</p:attrName>
                                        </p:attrNameLst>
                                      </p:cBhvr>
                                      <p:to>
                                        <p:strVal val="hidden"/>
                                      </p:to>
                                    </p:set>
                                  </p:childTnLst>
                                </p:cTn>
                              </p:par>
                              <p:par>
                                <p:cTn id="180" presetID="10" presetClass="exit" presetSubtype="0" fill="hold" nodeType="withEffect">
                                  <p:stCondLst>
                                    <p:cond delay="0"/>
                                  </p:stCondLst>
                                  <p:childTnLst>
                                    <p:animEffect transition="out" filter="fade">
                                      <p:cBhvr>
                                        <p:cTn id="181" dur="1000"/>
                                        <p:tgtEl>
                                          <p:spTgt spid="40"/>
                                        </p:tgtEl>
                                      </p:cBhvr>
                                    </p:animEffect>
                                    <p:set>
                                      <p:cBhvr>
                                        <p:cTn id="182" dur="1" fill="hold">
                                          <p:stCondLst>
                                            <p:cond delay="999"/>
                                          </p:stCondLst>
                                        </p:cTn>
                                        <p:tgtEl>
                                          <p:spTgt spid="40"/>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19"/>
                                        </p:tgtEl>
                                        <p:attrNameLst>
                                          <p:attrName>style.visibility</p:attrName>
                                        </p:attrNameLst>
                                      </p:cBhvr>
                                      <p:to>
                                        <p:strVal val="visible"/>
                                      </p:to>
                                    </p:set>
                                    <p:animEffect transition="in" filter="fade">
                                      <p:cBhvr>
                                        <p:cTn id="187" dur="1000"/>
                                        <p:tgtEl>
                                          <p:spTgt spid="19"/>
                                        </p:tgtEl>
                                      </p:cBhvr>
                                    </p:animEffect>
                                  </p:childTnLst>
                                </p:cTn>
                              </p:par>
                              <p:par>
                                <p:cTn id="188" presetID="10" presetClass="entr" presetSubtype="0" fill="hold" nodeType="withEffect">
                                  <p:stCondLst>
                                    <p:cond delay="0"/>
                                  </p:stCondLst>
                                  <p:childTnLst>
                                    <p:set>
                                      <p:cBhvr>
                                        <p:cTn id="189" dur="1" fill="hold">
                                          <p:stCondLst>
                                            <p:cond delay="0"/>
                                          </p:stCondLst>
                                        </p:cTn>
                                        <p:tgtEl>
                                          <p:spTgt spid="23"/>
                                        </p:tgtEl>
                                        <p:attrNameLst>
                                          <p:attrName>style.visibility</p:attrName>
                                        </p:attrNameLst>
                                      </p:cBhvr>
                                      <p:to>
                                        <p:strVal val="visible"/>
                                      </p:to>
                                    </p:set>
                                    <p:animEffect transition="in" filter="fade">
                                      <p:cBhvr>
                                        <p:cTn id="19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P spid="19" grpId="0"/>
      <p:bldP spid="20" grpId="0" animBg="1"/>
      <p:bldP spid="27" grpId="0" animBg="1"/>
      <p:bldP spid="28" grpId="0" animBg="1"/>
      <p:bldP spid="30" grpId="0"/>
      <p:bldP spid="31" grpId="0"/>
      <p:bldP spid="32" grpId="0"/>
      <p:bldP spid="41" grpId="0"/>
      <p:bldP spid="41" grpId="1"/>
      <p:bldP spid="41" grpId="2"/>
      <p:bldP spid="41" grpId="3"/>
      <p:bldP spid="34" grpId="0"/>
      <p:bldP spid="34" grpId="2"/>
      <p:bldP spid="35" grpId="0"/>
      <p:bldP spid="35" grpId="2"/>
      <p:bldP spid="36" grpId="0"/>
      <p:bldP spid="36" grpId="1"/>
      <p:bldP spid="39" grpId="0"/>
      <p:bldP spid="39" grpId="1"/>
      <p:bldP spid="42" grpId="0"/>
      <p:bldP spid="42" grpId="1"/>
      <p:bldP spid="4" grpId="0" animBg="1"/>
      <p:bldP spid="10" grpId="0" animBg="1"/>
      <p:bldP spid="25" grpId="0" animBg="1"/>
      <p:bldP spid="64" grpId="0" animBg="1"/>
      <p:bldP spid="65" grpId="0" animBg="1"/>
      <p:bldP spid="7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el 1"/>
          <p:cNvSpPr>
            <a:spLocks noGrp="1"/>
          </p:cNvSpPr>
          <p:nvPr>
            <p:ph type="title"/>
          </p:nvPr>
        </p:nvSpPr>
        <p:spPr/>
        <p:txBody>
          <a:bodyPr/>
          <a:lstStyle/>
          <a:p>
            <a:r>
              <a:rPr lang="de-DE" dirty="0" err="1"/>
              <a:t>Garbage</a:t>
            </a:r>
            <a:r>
              <a:rPr lang="de-DE" dirty="0"/>
              <a:t> Collection</a:t>
            </a:r>
          </a:p>
        </p:txBody>
      </p:sp>
      <p:sp>
        <p:nvSpPr>
          <p:cNvPr id="3" name="Inhaltsplatzhalter 2"/>
          <p:cNvSpPr>
            <a:spLocks noGrp="1"/>
          </p:cNvSpPr>
          <p:nvPr>
            <p:ph idx="1"/>
          </p:nvPr>
        </p:nvSpPr>
        <p:spPr/>
        <p:txBody>
          <a:bodyPr rtlCol="0"/>
          <a:lstStyle/>
          <a:p>
            <a:pPr marL="342900" lvl="1" indent="-342900" fontAlgn="auto">
              <a:spcAft>
                <a:spcPts val="0"/>
              </a:spcAft>
              <a:buFont typeface="Arial" panose="020B0604020202020204" pitchFamily="34" charset="0"/>
              <a:buChar char="•"/>
              <a:defRPr/>
            </a:pPr>
            <a:r>
              <a:rPr lang="de-DE" dirty="0" err="1"/>
              <a:t>Garbage</a:t>
            </a:r>
            <a:r>
              <a:rPr lang="en-US" dirty="0"/>
              <a:t> Collector </a:t>
            </a:r>
            <a:r>
              <a:rPr lang="en-US" dirty="0" smtClean="0"/>
              <a:t>frees memory of objects that are not needed anymore</a:t>
            </a:r>
          </a:p>
          <a:p>
            <a:pPr marL="342900" lvl="1" indent="-342900" fontAlgn="auto">
              <a:spcAft>
                <a:spcPts val="0"/>
              </a:spcAft>
              <a:buFont typeface="Arial" panose="020B0604020202020204" pitchFamily="34" charset="0"/>
              <a:buChar char="•"/>
              <a:defRPr/>
            </a:pPr>
            <a:r>
              <a:rPr lang="de-DE" dirty="0" err="1" smtClean="0"/>
              <a:t>Methods</a:t>
            </a:r>
            <a:r>
              <a:rPr lang="de-DE" dirty="0" smtClean="0"/>
              <a:t> </a:t>
            </a:r>
            <a:r>
              <a:rPr lang="de-DE" dirty="0" err="1" smtClean="0"/>
              <a:t>for</a:t>
            </a:r>
            <a:r>
              <a:rPr lang="de-DE" dirty="0" smtClean="0"/>
              <a:t> </a:t>
            </a:r>
            <a:r>
              <a:rPr lang="de-DE" dirty="0" err="1" smtClean="0"/>
              <a:t>cleaning</a:t>
            </a:r>
            <a:r>
              <a:rPr lang="de-DE" dirty="0" smtClean="0"/>
              <a:t> </a:t>
            </a:r>
            <a:r>
              <a:rPr lang="de-DE" dirty="0" err="1" smtClean="0"/>
              <a:t>before</a:t>
            </a:r>
            <a:r>
              <a:rPr lang="de-DE" dirty="0" smtClean="0"/>
              <a:t> </a:t>
            </a:r>
            <a:r>
              <a:rPr lang="de-DE" dirty="0" err="1" smtClean="0"/>
              <a:t>memory</a:t>
            </a:r>
            <a:r>
              <a:rPr lang="de-DE" dirty="0" smtClean="0"/>
              <a:t> </a:t>
            </a:r>
            <a:r>
              <a:rPr lang="de-DE" dirty="0" err="1" smtClean="0"/>
              <a:t>is</a:t>
            </a:r>
            <a:r>
              <a:rPr lang="de-DE" dirty="0" smtClean="0"/>
              <a:t> </a:t>
            </a:r>
            <a:r>
              <a:rPr lang="de-DE" dirty="0" err="1" smtClean="0"/>
              <a:t>freed</a:t>
            </a:r>
            <a:endParaRPr lang="de-DE" dirty="0"/>
          </a:p>
          <a:p>
            <a:pPr marL="342900" lvl="1" indent="-342900" fontAlgn="auto">
              <a:spcAft>
                <a:spcPts val="0"/>
              </a:spcAft>
              <a:buFont typeface="Arial" panose="020B0604020202020204" pitchFamily="34" charset="0"/>
              <a:buChar char="•"/>
              <a:defRPr/>
            </a:pPr>
            <a:r>
              <a:rPr lang="de-DE" dirty="0" err="1" smtClean="0">
                <a:latin typeface="Consolas" panose="020B0609020204030204" pitchFamily="49" charset="0"/>
                <a:cs typeface="Consolas" panose="020B0609020204030204" pitchFamily="49" charset="0"/>
              </a:rPr>
              <a:t>protected</a:t>
            </a:r>
            <a:r>
              <a:rPr lang="de-DE" dirty="0" smtClean="0">
                <a:latin typeface="Consolas" panose="020B0609020204030204" pitchFamily="49" charset="0"/>
                <a:cs typeface="Consolas" panose="020B0609020204030204" pitchFamily="49" charset="0"/>
              </a:rPr>
              <a:t> </a:t>
            </a:r>
            <a:r>
              <a:rPr lang="de-DE" dirty="0" err="1">
                <a:latin typeface="Consolas" panose="020B0609020204030204" pitchFamily="49" charset="0"/>
                <a:cs typeface="Consolas" panose="020B0609020204030204" pitchFamily="49" charset="0"/>
              </a:rPr>
              <a:t>void</a:t>
            </a:r>
            <a:r>
              <a:rPr lang="de-DE" dirty="0">
                <a:latin typeface="Consolas" panose="020B0609020204030204" pitchFamily="49" charset="0"/>
                <a:cs typeface="Consolas" panose="020B0609020204030204" pitchFamily="49" charset="0"/>
              </a:rPr>
              <a:t> </a:t>
            </a:r>
            <a:r>
              <a:rPr lang="de-DE" dirty="0" err="1">
                <a:latin typeface="Consolas" panose="020B0609020204030204" pitchFamily="49" charset="0"/>
                <a:cs typeface="Consolas" panose="020B0609020204030204" pitchFamily="49" charset="0"/>
              </a:rPr>
              <a:t>finalize</a:t>
            </a:r>
            <a:r>
              <a:rPr lang="de-DE" dirty="0">
                <a:latin typeface="Consolas" panose="020B0609020204030204" pitchFamily="49" charset="0"/>
                <a:cs typeface="Consolas" panose="020B0609020204030204" pitchFamily="49" charset="0"/>
              </a:rPr>
              <a:t>()</a:t>
            </a:r>
          </a:p>
          <a:p>
            <a:pPr marL="722313" lvl="2" indent="-322263" fontAlgn="auto">
              <a:spcAft>
                <a:spcPts val="0"/>
              </a:spcAft>
              <a:buFont typeface="Symbol" panose="05050102010706020507" pitchFamily="18" charset="2"/>
              <a:buChar char="-"/>
              <a:defRPr/>
            </a:pPr>
            <a:r>
              <a:rPr lang="de-DE" dirty="0" err="1" smtClean="0"/>
              <a:t>Is</a:t>
            </a:r>
            <a:r>
              <a:rPr lang="de-DE" dirty="0" smtClean="0"/>
              <a:t> </a:t>
            </a:r>
            <a:r>
              <a:rPr lang="de-DE" dirty="0" err="1" smtClean="0"/>
              <a:t>counterpart</a:t>
            </a:r>
            <a:r>
              <a:rPr lang="de-DE" dirty="0" smtClean="0"/>
              <a:t> </a:t>
            </a:r>
            <a:r>
              <a:rPr lang="de-DE" dirty="0" err="1" smtClean="0"/>
              <a:t>of</a:t>
            </a:r>
            <a:r>
              <a:rPr lang="de-DE" dirty="0" smtClean="0"/>
              <a:t> </a:t>
            </a:r>
            <a:r>
              <a:rPr lang="de-DE" dirty="0" err="1" smtClean="0"/>
              <a:t>constructor</a:t>
            </a:r>
            <a:endParaRPr lang="de-DE" dirty="0"/>
          </a:p>
          <a:p>
            <a:pPr marL="742950" lvl="2" indent="-342900" fontAlgn="auto">
              <a:spcAft>
                <a:spcPts val="0"/>
              </a:spcAft>
              <a:buFont typeface="Symbol" panose="05050102010706020507" pitchFamily="18" charset="2"/>
              <a:buChar char="-"/>
              <a:defRPr/>
            </a:pPr>
            <a:r>
              <a:rPr lang="de-DE" dirty="0" err="1" smtClean="0"/>
              <a:t>Is</a:t>
            </a:r>
            <a:r>
              <a:rPr lang="de-DE" dirty="0" smtClean="0"/>
              <a:t> </a:t>
            </a:r>
            <a:r>
              <a:rPr lang="de-DE" dirty="0" err="1" smtClean="0"/>
              <a:t>called</a:t>
            </a:r>
            <a:r>
              <a:rPr lang="de-DE" dirty="0" smtClean="0"/>
              <a:t> </a:t>
            </a:r>
            <a:r>
              <a:rPr lang="de-DE" dirty="0" err="1" smtClean="0"/>
              <a:t>automatically</a:t>
            </a:r>
            <a:r>
              <a:rPr lang="de-DE" dirty="0" smtClean="0"/>
              <a:t> </a:t>
            </a:r>
            <a:r>
              <a:rPr lang="de-DE" dirty="0" err="1" smtClean="0"/>
              <a:t>by</a:t>
            </a:r>
            <a:r>
              <a:rPr lang="de-DE" dirty="0" smtClean="0"/>
              <a:t> </a:t>
            </a:r>
            <a:r>
              <a:rPr lang="de-DE" dirty="0" err="1" smtClean="0"/>
              <a:t>Garbage</a:t>
            </a:r>
            <a:r>
              <a:rPr lang="de-DE" dirty="0" smtClean="0"/>
              <a:t> </a:t>
            </a:r>
            <a:r>
              <a:rPr lang="de-DE" dirty="0" err="1" smtClean="0"/>
              <a:t>Collector</a:t>
            </a:r>
            <a:endParaRPr lang="de-DE" dirty="0" smtClean="0"/>
          </a:p>
          <a:p>
            <a:pPr marL="742950" lvl="2" indent="-342900" fontAlgn="auto">
              <a:spcAft>
                <a:spcPts val="0"/>
              </a:spcAft>
              <a:buFont typeface="Symbol" panose="05050102010706020507" pitchFamily="18" charset="2"/>
              <a:buChar char="-"/>
              <a:defRPr/>
            </a:pPr>
            <a:r>
              <a:rPr lang="de-DE" dirty="0" err="1" smtClean="0"/>
              <a:t>Careful</a:t>
            </a:r>
            <a:r>
              <a:rPr lang="de-DE" dirty="0" smtClean="0"/>
              <a:t>: </a:t>
            </a:r>
            <a:r>
              <a:rPr lang="de-DE" dirty="0" err="1" smtClean="0"/>
              <a:t>Unclear</a:t>
            </a:r>
            <a:r>
              <a:rPr lang="de-DE" dirty="0" smtClean="0"/>
              <a:t> </a:t>
            </a:r>
            <a:r>
              <a:rPr lang="de-DE" dirty="0" err="1" smtClean="0"/>
              <a:t>when</a:t>
            </a:r>
            <a:r>
              <a:rPr lang="de-DE" dirty="0" smtClean="0"/>
              <a:t> </a:t>
            </a:r>
            <a:r>
              <a:rPr lang="de-DE" dirty="0" err="1" smtClean="0"/>
              <a:t>it</a:t>
            </a:r>
            <a:r>
              <a:rPr lang="de-DE" dirty="0" smtClean="0"/>
              <a:t> </a:t>
            </a:r>
            <a:r>
              <a:rPr lang="de-DE" dirty="0" err="1" smtClean="0"/>
              <a:t>is</a:t>
            </a:r>
            <a:r>
              <a:rPr lang="de-DE" dirty="0" smtClean="0"/>
              <a:t> </a:t>
            </a:r>
            <a:r>
              <a:rPr lang="de-DE" dirty="0" err="1" smtClean="0"/>
              <a:t>called</a:t>
            </a:r>
            <a:r>
              <a:rPr lang="de-DE" dirty="0" smtClean="0"/>
              <a:t> (so </a:t>
            </a:r>
            <a:r>
              <a:rPr lang="de-DE" dirty="0" err="1" smtClean="0"/>
              <a:t>avoid</a:t>
            </a:r>
            <a:r>
              <a:rPr lang="de-DE" dirty="0" smtClean="0"/>
              <a:t> </a:t>
            </a:r>
            <a:r>
              <a:rPr lang="de-DE" dirty="0" err="1" smtClean="0"/>
              <a:t>cleaning</a:t>
            </a:r>
            <a:r>
              <a:rPr lang="de-DE" dirty="0" smtClean="0"/>
              <a:t> </a:t>
            </a:r>
            <a:r>
              <a:rPr lang="de-DE" dirty="0" err="1" smtClean="0"/>
              <a:t>memory</a:t>
            </a:r>
            <a:r>
              <a:rPr lang="de-DE" dirty="0" smtClean="0"/>
              <a:t>)</a:t>
            </a:r>
            <a:endParaRPr lang="de-DE" dirty="0"/>
          </a:p>
          <a:p>
            <a:pPr marL="400050" indent="-400050" fontAlgn="auto">
              <a:spcAft>
                <a:spcPts val="0"/>
              </a:spcAft>
              <a:buFont typeface="Arial" panose="020B0604020202020204" pitchFamily="34" charset="0"/>
              <a:buChar char="•"/>
              <a:defRPr/>
            </a:pPr>
            <a:r>
              <a:rPr lang="de-DE" dirty="0" err="1" smtClean="0"/>
              <a:t>No</a:t>
            </a:r>
            <a:r>
              <a:rPr lang="de-DE" dirty="0" smtClean="0"/>
              <a:t> explicit </a:t>
            </a:r>
            <a:r>
              <a:rPr lang="de-DE" dirty="0" err="1" smtClean="0"/>
              <a:t>freeing</a:t>
            </a:r>
            <a:r>
              <a:rPr lang="de-DE" dirty="0" smtClean="0"/>
              <a:t> </a:t>
            </a:r>
            <a:r>
              <a:rPr lang="de-DE" dirty="0" err="1" smtClean="0"/>
              <a:t>of</a:t>
            </a:r>
            <a:r>
              <a:rPr lang="de-DE" dirty="0" smtClean="0"/>
              <a:t> </a:t>
            </a:r>
            <a:r>
              <a:rPr lang="de-DE" dirty="0" err="1" smtClean="0"/>
              <a:t>objects</a:t>
            </a:r>
            <a:r>
              <a:rPr lang="de-DE" dirty="0" smtClean="0"/>
              <a:t>, but via </a:t>
            </a:r>
            <a:r>
              <a:rPr lang="de-DE" dirty="0" err="1" smtClean="0"/>
              <a:t>System.gc</a:t>
            </a:r>
            <a:r>
              <a:rPr lang="de-DE" dirty="0" smtClean="0"/>
              <a:t>(), </a:t>
            </a:r>
            <a:r>
              <a:rPr lang="de-DE" dirty="0" err="1" smtClean="0"/>
              <a:t>you</a:t>
            </a:r>
            <a:r>
              <a:rPr lang="de-DE" dirty="0" smtClean="0"/>
              <a:t> </a:t>
            </a:r>
            <a:r>
              <a:rPr lang="de-DE" dirty="0" err="1" smtClean="0"/>
              <a:t>can</a:t>
            </a:r>
            <a:r>
              <a:rPr lang="de-DE" dirty="0" smtClean="0"/>
              <a:t> </a:t>
            </a:r>
            <a:r>
              <a:rPr lang="de-DE" dirty="0" err="1" smtClean="0"/>
              <a:t>set</a:t>
            </a:r>
            <a:r>
              <a:rPr lang="de-DE" dirty="0" smtClean="0"/>
              <a:t> a </a:t>
            </a:r>
            <a:r>
              <a:rPr lang="de-DE" dirty="0" err="1" smtClean="0"/>
              <a:t>hint</a:t>
            </a:r>
            <a:r>
              <a:rPr lang="de-DE" dirty="0" smtClean="0"/>
              <a:t> </a:t>
            </a:r>
            <a:r>
              <a:rPr lang="de-DE" dirty="0" err="1" smtClean="0"/>
              <a:t>for</a:t>
            </a:r>
            <a:r>
              <a:rPr lang="de-DE" dirty="0" smtClean="0"/>
              <a:t> </a:t>
            </a:r>
            <a:r>
              <a:rPr lang="de-DE" dirty="0" err="1" smtClean="0"/>
              <a:t>the</a:t>
            </a:r>
            <a:r>
              <a:rPr lang="de-DE" dirty="0" smtClean="0"/>
              <a:t> </a:t>
            </a:r>
            <a:r>
              <a:rPr lang="de-DE" dirty="0" err="1" smtClean="0"/>
              <a:t>garbage</a:t>
            </a:r>
            <a:r>
              <a:rPr lang="de-DE" dirty="0" smtClean="0"/>
              <a:t> </a:t>
            </a:r>
            <a:r>
              <a:rPr lang="de-DE" dirty="0" err="1" smtClean="0"/>
              <a:t>collector</a:t>
            </a:r>
            <a:endParaRPr lang="de-DE" dirty="0" smtClean="0"/>
          </a:p>
          <a:p>
            <a:pPr marL="0" indent="-400050" fontAlgn="auto">
              <a:spcAft>
                <a:spcPts val="0"/>
              </a:spcAft>
              <a:buFont typeface="Arial" panose="020B0604020202020204" pitchFamily="34" charset="0"/>
              <a:buChar char="•"/>
              <a:defRPr/>
            </a:pPr>
            <a:endParaRPr lang="en-US"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14</a:t>
            </a:fld>
            <a:endParaRPr lang="de-DE"/>
          </a:p>
        </p:txBody>
      </p:sp>
      <p:pic>
        <p:nvPicPr>
          <p:cNvPr id="6148" name="Picture 4" descr="http://www.allmystery.de/i/t390bdd_0000nls4.jpg?bc"/>
          <p:cNvPicPr>
            <a:picLocks noChangeAspect="1" noChangeArrowheads="1"/>
          </p:cNvPicPr>
          <p:nvPr/>
        </p:nvPicPr>
        <p:blipFill>
          <a:blip r:embed="rId3" cstate="print">
            <a:extLst/>
          </a:blip>
          <a:srcRect/>
          <a:stretch>
            <a:fillRect/>
          </a:stretch>
        </p:blipFill>
        <p:spPr bwMode="auto">
          <a:xfrm>
            <a:off x="8544272" y="116632"/>
            <a:ext cx="1800200" cy="1255640"/>
          </a:xfrm>
          <a:prstGeom prst="rect">
            <a:avLst/>
          </a:prstGeom>
          <a:ln>
            <a:noFill/>
          </a:ln>
          <a:effectLst>
            <a:softEdge rad="112500"/>
          </a:effectLs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15</a:t>
            </a:fld>
            <a:endParaRPr lang="de-DE"/>
          </a:p>
        </p:txBody>
      </p:sp>
      <p:sp>
        <p:nvSpPr>
          <p:cNvPr id="43009" name="Titel 1"/>
          <p:cNvSpPr>
            <a:spLocks noGrp="1"/>
          </p:cNvSpPr>
          <p:nvPr>
            <p:ph type="title"/>
          </p:nvPr>
        </p:nvSpPr>
        <p:spPr/>
        <p:txBody>
          <a:bodyPr/>
          <a:lstStyle/>
          <a:p>
            <a:r>
              <a:rPr lang="de-DE" dirty="0" smtClean="0"/>
              <a:t>Quizz</a:t>
            </a:r>
            <a:endParaRPr lang="de-DE" dirty="0"/>
          </a:p>
        </p:txBody>
      </p:sp>
      <p:sp>
        <p:nvSpPr>
          <p:cNvPr id="43010" name="Rechteck 5"/>
          <p:cNvSpPr>
            <a:spLocks noChangeArrowheads="1"/>
          </p:cNvSpPr>
          <p:nvPr/>
        </p:nvSpPr>
        <p:spPr bwMode="auto">
          <a:xfrm>
            <a:off x="2063750" y="1468438"/>
            <a:ext cx="4572000" cy="5632450"/>
          </a:xfrm>
          <a:prstGeom prst="rect">
            <a:avLst/>
          </a:prstGeom>
          <a:noFill/>
          <a:ln w="9525">
            <a:noFill/>
            <a:miter lim="800000"/>
            <a:headEnd/>
            <a:tailEnd/>
          </a:ln>
        </p:spPr>
        <p:txBody>
          <a:bodyPr>
            <a:spAutoFit/>
          </a:bodyPr>
          <a:lstStyle/>
          <a:p>
            <a:r>
              <a:rPr lang="de-DE" sz="1000" b="1" dirty="0" err="1">
                <a:solidFill>
                  <a:srgbClr val="7F0055"/>
                </a:solidFill>
                <a:latin typeface="Consolas" pitchFamily="49" charset="0"/>
              </a:rPr>
              <a:t>public</a:t>
            </a:r>
            <a:r>
              <a:rPr lang="de-DE" sz="1000" b="1" dirty="0">
                <a:solidFill>
                  <a:srgbClr val="000000"/>
                </a:solidFill>
                <a:latin typeface="Consolas" pitchFamily="49" charset="0"/>
              </a:rPr>
              <a:t> </a:t>
            </a:r>
            <a:r>
              <a:rPr lang="de-DE" sz="1000" b="1" dirty="0" err="1">
                <a:solidFill>
                  <a:srgbClr val="7F0055"/>
                </a:solidFill>
                <a:latin typeface="Consolas" pitchFamily="49" charset="0"/>
              </a:rPr>
              <a:t>class</a:t>
            </a:r>
            <a:r>
              <a:rPr lang="de-DE" sz="1000" b="1" dirty="0">
                <a:solidFill>
                  <a:srgbClr val="000000"/>
                </a:solidFill>
                <a:latin typeface="Consolas" pitchFamily="49" charset="0"/>
              </a:rPr>
              <a:t> </a:t>
            </a:r>
            <a:r>
              <a:rPr lang="de-DE" sz="1000" dirty="0" err="1" smtClean="0">
                <a:solidFill>
                  <a:srgbClr val="000000"/>
                </a:solidFill>
                <a:latin typeface="Consolas" pitchFamily="49" charset="0"/>
              </a:rPr>
              <a:t>Address</a:t>
            </a:r>
            <a:r>
              <a:rPr lang="de-DE" sz="1000" dirty="0" smtClean="0">
                <a:solidFill>
                  <a:srgbClr val="000000"/>
                </a:solidFill>
                <a:latin typeface="Consolas" pitchFamily="49" charset="0"/>
              </a:rPr>
              <a:t> </a:t>
            </a:r>
            <a:r>
              <a:rPr lang="de-DE" sz="1000" dirty="0">
                <a:solidFill>
                  <a:srgbClr val="000000"/>
                </a:solidFill>
                <a:latin typeface="Consolas" pitchFamily="49" charset="0"/>
              </a:rPr>
              <a:t>{</a:t>
            </a:r>
          </a:p>
          <a:p>
            <a:r>
              <a:rPr lang="de-DE" sz="1000" dirty="0">
                <a:solidFill>
                  <a:srgbClr val="000000"/>
                </a:solidFill>
                <a:latin typeface="Consolas" pitchFamily="49" charset="0"/>
              </a:rPr>
              <a:t>  String </a:t>
            </a:r>
            <a:r>
              <a:rPr lang="de-DE" sz="1000" dirty="0" err="1">
                <a:solidFill>
                  <a:srgbClr val="0000C0"/>
                </a:solidFill>
                <a:latin typeface="Consolas" pitchFamily="49" charset="0"/>
              </a:rPr>
              <a:t>name</a:t>
            </a:r>
            <a:r>
              <a:rPr lang="de-DE" sz="1000"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boolean</a:t>
            </a:r>
            <a:r>
              <a:rPr lang="de-DE" sz="1000" b="1" dirty="0">
                <a:solidFill>
                  <a:srgbClr val="000000"/>
                </a:solidFill>
                <a:latin typeface="Consolas" pitchFamily="49" charset="0"/>
              </a:rPr>
              <a:t> </a:t>
            </a:r>
            <a:r>
              <a:rPr lang="de-DE" sz="1000" dirty="0" err="1" smtClean="0">
                <a:solidFill>
                  <a:srgbClr val="0000C0"/>
                </a:solidFill>
                <a:latin typeface="Consolas" pitchFamily="49" charset="0"/>
              </a:rPr>
              <a:t>abroad</a:t>
            </a:r>
            <a:r>
              <a:rPr lang="de-DE" sz="1000" dirty="0" smtClean="0">
                <a:solidFill>
                  <a:srgbClr val="000000"/>
                </a:solidFill>
                <a:latin typeface="Consolas" pitchFamily="49" charset="0"/>
              </a:rPr>
              <a:t> </a:t>
            </a:r>
            <a:r>
              <a:rPr lang="de-DE" sz="1000" dirty="0">
                <a:solidFill>
                  <a:srgbClr val="000000"/>
                </a:solidFill>
                <a:latin typeface="Consolas" pitchFamily="49" charset="0"/>
              </a:rPr>
              <a:t>= </a:t>
            </a:r>
            <a:r>
              <a:rPr lang="de-DE" sz="1000" b="1" dirty="0" err="1">
                <a:solidFill>
                  <a:srgbClr val="7F0055"/>
                </a:solidFill>
                <a:latin typeface="Consolas" pitchFamily="49" charset="0"/>
              </a:rPr>
              <a:t>false</a:t>
            </a:r>
            <a:r>
              <a:rPr lang="de-DE" sz="1000" b="1"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public</a:t>
            </a:r>
            <a:r>
              <a:rPr lang="de-DE" sz="1000" b="1" dirty="0">
                <a:solidFill>
                  <a:srgbClr val="000000"/>
                </a:solidFill>
                <a:latin typeface="Consolas" pitchFamily="49" charset="0"/>
              </a:rPr>
              <a:t> </a:t>
            </a:r>
            <a:r>
              <a:rPr lang="de-DE" sz="1000" dirty="0" err="1" smtClean="0">
                <a:solidFill>
                  <a:srgbClr val="000000"/>
                </a:solidFill>
                <a:latin typeface="Consolas" pitchFamily="49" charset="0"/>
              </a:rPr>
              <a:t>Address</a:t>
            </a:r>
            <a:r>
              <a:rPr lang="de-DE" sz="1000" dirty="0" smtClean="0">
                <a:solidFill>
                  <a:srgbClr val="000000"/>
                </a:solidFill>
                <a:latin typeface="Consolas" pitchFamily="49" charset="0"/>
              </a:rPr>
              <a:t>(String </a:t>
            </a:r>
            <a:r>
              <a:rPr lang="de-DE" sz="1000" dirty="0" err="1">
                <a:solidFill>
                  <a:srgbClr val="000000"/>
                </a:solidFill>
                <a:latin typeface="Consolas" pitchFamily="49" charset="0"/>
              </a:rPr>
              <a:t>name</a:t>
            </a:r>
            <a:r>
              <a:rPr lang="de-DE" sz="1000" dirty="0">
                <a:solidFill>
                  <a:srgbClr val="000000"/>
                </a:solidFill>
                <a:latin typeface="Consolas" pitchFamily="49" charset="0"/>
              </a:rPr>
              <a:t>) {</a:t>
            </a:r>
          </a:p>
          <a:p>
            <a:r>
              <a:rPr lang="de-DE" sz="1000" b="1" dirty="0">
                <a:solidFill>
                  <a:srgbClr val="7F0055"/>
                </a:solidFill>
                <a:latin typeface="Consolas" pitchFamily="49" charset="0"/>
              </a:rPr>
              <a:t>    this</a:t>
            </a:r>
            <a:r>
              <a:rPr lang="de-DE" sz="1000" b="1" dirty="0">
                <a:solidFill>
                  <a:srgbClr val="000000"/>
                </a:solidFill>
                <a:latin typeface="Consolas" pitchFamily="49" charset="0"/>
              </a:rPr>
              <a:t>.</a:t>
            </a:r>
            <a:r>
              <a:rPr lang="de-DE" sz="1000" dirty="0">
                <a:solidFill>
                  <a:srgbClr val="0000C0"/>
                </a:solidFill>
                <a:latin typeface="Consolas" pitchFamily="49" charset="0"/>
              </a:rPr>
              <a:t>name</a:t>
            </a:r>
            <a:r>
              <a:rPr lang="de-DE" sz="1000" dirty="0">
                <a:solidFill>
                  <a:srgbClr val="000000"/>
                </a:solidFill>
                <a:latin typeface="Consolas" pitchFamily="49" charset="0"/>
              </a:rPr>
              <a:t> = </a:t>
            </a:r>
            <a:r>
              <a:rPr lang="de-DE" sz="1000" dirty="0" err="1">
                <a:solidFill>
                  <a:srgbClr val="000000"/>
                </a:solidFill>
                <a:latin typeface="Consolas" pitchFamily="49" charset="0"/>
              </a:rPr>
              <a:t>name</a:t>
            </a:r>
            <a:r>
              <a:rPr lang="de-DE" sz="1000" dirty="0">
                <a:solidFill>
                  <a:srgbClr val="000000"/>
                </a:solidFill>
                <a:latin typeface="Consolas" pitchFamily="49" charset="0"/>
              </a:rPr>
              <a:t>;</a:t>
            </a:r>
          </a:p>
          <a:p>
            <a:r>
              <a:rPr lang="de-DE" sz="1000" dirty="0">
                <a:solidFill>
                  <a:srgbClr val="000000"/>
                </a:solidFill>
                <a:latin typeface="Consolas" pitchFamily="49" charset="0"/>
              </a:rPr>
              <a:t>  }</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public</a:t>
            </a:r>
            <a:r>
              <a:rPr lang="de-DE" sz="1000" b="1" dirty="0">
                <a:solidFill>
                  <a:srgbClr val="000000"/>
                </a:solidFill>
                <a:latin typeface="Consolas" pitchFamily="49" charset="0"/>
              </a:rPr>
              <a:t> </a:t>
            </a:r>
            <a:r>
              <a:rPr lang="de-DE" sz="1000" dirty="0" err="1" smtClean="0">
                <a:solidFill>
                  <a:srgbClr val="000000"/>
                </a:solidFill>
                <a:latin typeface="Consolas" pitchFamily="49" charset="0"/>
              </a:rPr>
              <a:t>Address</a:t>
            </a:r>
            <a:r>
              <a:rPr lang="de-DE" sz="1000" dirty="0" smtClean="0">
                <a:solidFill>
                  <a:srgbClr val="000000"/>
                </a:solidFill>
                <a:latin typeface="Consolas" pitchFamily="49" charset="0"/>
              </a:rPr>
              <a:t>() </a:t>
            </a:r>
            <a:r>
              <a:rPr lang="de-DE" sz="1000" dirty="0">
                <a:solidFill>
                  <a:srgbClr val="000000"/>
                </a:solidFill>
                <a:latin typeface="Consolas" pitchFamily="49" charset="0"/>
              </a:rPr>
              <a:t>{</a:t>
            </a:r>
          </a:p>
          <a:p>
            <a:r>
              <a:rPr lang="de-DE" sz="1000" b="1" dirty="0">
                <a:solidFill>
                  <a:srgbClr val="7F0055"/>
                </a:solidFill>
                <a:latin typeface="Consolas" pitchFamily="49" charset="0"/>
              </a:rPr>
              <a:t>    this</a:t>
            </a:r>
            <a:r>
              <a:rPr lang="de-DE" sz="1000" b="1" dirty="0">
                <a:solidFill>
                  <a:srgbClr val="000000"/>
                </a:solidFill>
                <a:latin typeface="Consolas" pitchFamily="49" charset="0"/>
              </a:rPr>
              <a:t>.</a:t>
            </a:r>
            <a:r>
              <a:rPr lang="de-DE" sz="1000" dirty="0">
                <a:solidFill>
                  <a:srgbClr val="0000C0"/>
                </a:solidFill>
                <a:latin typeface="Consolas" pitchFamily="49" charset="0"/>
              </a:rPr>
              <a:t>name</a:t>
            </a:r>
            <a:r>
              <a:rPr lang="de-DE" sz="1000" dirty="0">
                <a:solidFill>
                  <a:srgbClr val="000000"/>
                </a:solidFill>
                <a:latin typeface="Consolas" pitchFamily="49" charset="0"/>
              </a:rPr>
              <a:t> = </a:t>
            </a:r>
            <a:r>
              <a:rPr lang="de-DE" sz="1000" dirty="0">
                <a:solidFill>
                  <a:srgbClr val="2A00FF"/>
                </a:solidFill>
                <a:latin typeface="Consolas" pitchFamily="49" charset="0"/>
              </a:rPr>
              <a:t>"</a:t>
            </a:r>
            <a:r>
              <a:rPr lang="de-DE" sz="1000" dirty="0" smtClean="0">
                <a:solidFill>
                  <a:srgbClr val="2A00FF"/>
                </a:solidFill>
                <a:latin typeface="Consolas" pitchFamily="49" charset="0"/>
              </a:rPr>
              <a:t>Enterprise"</a:t>
            </a:r>
            <a:r>
              <a:rPr lang="de-DE" sz="1000" b="1" dirty="0" smtClean="0">
                <a:solidFill>
                  <a:srgbClr val="000000"/>
                </a:solidFill>
                <a:latin typeface="Consolas" pitchFamily="49" charset="0"/>
              </a:rPr>
              <a:t>;</a:t>
            </a:r>
            <a:endParaRPr lang="de-DE" sz="1000" b="1" dirty="0">
              <a:solidFill>
                <a:srgbClr val="000000"/>
              </a:solidFill>
              <a:latin typeface="Consolas" pitchFamily="49" charset="0"/>
            </a:endParaRPr>
          </a:p>
          <a:p>
            <a:r>
              <a:rPr lang="de-DE" sz="1000" dirty="0">
                <a:solidFill>
                  <a:srgbClr val="000000"/>
                </a:solidFill>
                <a:latin typeface="Consolas" pitchFamily="49" charset="0"/>
              </a:rPr>
              <a:t>  }</a:t>
            </a:r>
          </a:p>
          <a:p>
            <a:endParaRPr lang="de-DE" sz="1000" dirty="0">
              <a:latin typeface="Consolas" pitchFamily="49" charset="0"/>
            </a:endParaRPr>
          </a:p>
          <a:p>
            <a:r>
              <a:rPr lang="de-DE" sz="1000" b="1" dirty="0">
                <a:solidFill>
                  <a:srgbClr val="7F0055"/>
                </a:solidFill>
                <a:latin typeface="Consolas" pitchFamily="49" charset="0"/>
              </a:rPr>
              <a:t>  </a:t>
            </a:r>
            <a:r>
              <a:rPr lang="de-DE" sz="1000" b="1" dirty="0" err="1">
                <a:solidFill>
                  <a:srgbClr val="7F0055"/>
                </a:solidFill>
                <a:latin typeface="Consolas" pitchFamily="49" charset="0"/>
              </a:rPr>
              <a:t>public</a:t>
            </a:r>
            <a:r>
              <a:rPr lang="de-DE" sz="1000" b="1" dirty="0">
                <a:solidFill>
                  <a:srgbClr val="7F0055"/>
                </a:solidFill>
                <a:latin typeface="Consolas" pitchFamily="49" charset="0"/>
              </a:rPr>
              <a:t> </a:t>
            </a:r>
            <a:r>
              <a:rPr lang="de-DE" sz="1000" b="1" dirty="0" err="1">
                <a:solidFill>
                  <a:srgbClr val="7F0055"/>
                </a:solidFill>
                <a:latin typeface="Consolas" pitchFamily="49" charset="0"/>
              </a:rPr>
              <a:t>void</a:t>
            </a:r>
            <a:r>
              <a:rPr lang="de-DE" sz="1000" dirty="0">
                <a:solidFill>
                  <a:srgbClr val="000000"/>
                </a:solidFill>
                <a:latin typeface="Consolas" pitchFamily="49" charset="0"/>
              </a:rPr>
              <a:t> </a:t>
            </a:r>
            <a:r>
              <a:rPr lang="de-DE" sz="1000" dirty="0" err="1" smtClean="0">
                <a:solidFill>
                  <a:srgbClr val="000000"/>
                </a:solidFill>
                <a:latin typeface="Consolas" pitchFamily="49" charset="0"/>
              </a:rPr>
              <a:t>moveHouse</a:t>
            </a:r>
            <a:r>
              <a:rPr lang="de-DE" sz="1000" dirty="0" smtClean="0">
                <a:solidFill>
                  <a:srgbClr val="000000"/>
                </a:solidFill>
                <a:latin typeface="Consolas" pitchFamily="49" charset="0"/>
              </a:rPr>
              <a:t>(String </a:t>
            </a:r>
            <a:r>
              <a:rPr lang="de-DE" sz="1000" dirty="0" err="1" smtClean="0">
                <a:solidFill>
                  <a:srgbClr val="000000"/>
                </a:solidFill>
                <a:latin typeface="Consolas" pitchFamily="49" charset="0"/>
              </a:rPr>
              <a:t>newAddress</a:t>
            </a:r>
            <a:r>
              <a:rPr lang="de-DE" sz="1000" dirty="0" smtClean="0">
                <a:solidFill>
                  <a:srgbClr val="000000"/>
                </a:solidFill>
                <a:latin typeface="Consolas" pitchFamily="49" charset="0"/>
              </a:rPr>
              <a:t>, </a:t>
            </a:r>
            <a:r>
              <a:rPr lang="de-DE" sz="1000" dirty="0">
                <a:solidFill>
                  <a:srgbClr val="000000"/>
                </a:solidFill>
                <a:latin typeface="Consolas" pitchFamily="49" charset="0"/>
              </a:rPr>
              <a:t>Person p)</a:t>
            </a:r>
            <a:r>
              <a:rPr lang="de-DE" sz="1000" b="1" dirty="0">
                <a:solidFill>
                  <a:srgbClr val="000000"/>
                </a:solidFill>
                <a:latin typeface="Consolas" pitchFamily="49" charset="0"/>
              </a:rPr>
              <a:t> </a:t>
            </a:r>
            <a:r>
              <a:rPr lang="de-DE" sz="1000"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smtClean="0">
                <a:solidFill>
                  <a:srgbClr val="7F0055"/>
                </a:solidFill>
                <a:latin typeface="Consolas" pitchFamily="49" charset="0"/>
              </a:rPr>
              <a:t>if</a:t>
            </a:r>
            <a:r>
              <a:rPr lang="de-DE" sz="1000" dirty="0" smtClean="0">
                <a:solidFill>
                  <a:srgbClr val="000000"/>
                </a:solidFill>
                <a:latin typeface="Consolas" pitchFamily="49" charset="0"/>
              </a:rPr>
              <a:t>(</a:t>
            </a:r>
            <a:r>
              <a:rPr lang="de-DE" sz="1000" dirty="0" err="1" smtClean="0">
                <a:solidFill>
                  <a:srgbClr val="0000C0"/>
                </a:solidFill>
                <a:latin typeface="Consolas" pitchFamily="49" charset="0"/>
              </a:rPr>
              <a:t>name</a:t>
            </a:r>
            <a:r>
              <a:rPr lang="de-DE" sz="1000" dirty="0" err="1" smtClean="0">
                <a:solidFill>
                  <a:srgbClr val="000000"/>
                </a:solidFill>
                <a:latin typeface="Consolas" pitchFamily="49" charset="0"/>
              </a:rPr>
              <a:t>.equals</a:t>
            </a:r>
            <a:r>
              <a:rPr lang="de-DE" sz="1000" dirty="0" smtClean="0">
                <a:solidFill>
                  <a:srgbClr val="000000"/>
                </a:solidFill>
                <a:latin typeface="Consolas" pitchFamily="49" charset="0"/>
              </a:rPr>
              <a:t>(</a:t>
            </a:r>
            <a:r>
              <a:rPr lang="de-DE" sz="1000" dirty="0" err="1">
                <a:solidFill>
                  <a:srgbClr val="000000"/>
                </a:solidFill>
                <a:latin typeface="Consolas" pitchFamily="49" charset="0"/>
              </a:rPr>
              <a:t>newAddress</a:t>
            </a:r>
            <a:r>
              <a:rPr lang="de-DE" sz="1000" dirty="0" smtClean="0">
                <a:solidFill>
                  <a:srgbClr val="000000"/>
                </a:solidFill>
                <a:latin typeface="Consolas" pitchFamily="49" charset="0"/>
              </a:rPr>
              <a:t>))</a:t>
            </a:r>
            <a:r>
              <a:rPr lang="de-DE" sz="1000" b="1" dirty="0" smtClean="0">
                <a:solidFill>
                  <a:srgbClr val="000000"/>
                </a:solidFill>
                <a:latin typeface="Consolas" pitchFamily="49" charset="0"/>
              </a:rPr>
              <a:t> </a:t>
            </a:r>
            <a:r>
              <a:rPr lang="de-DE" sz="1000" dirty="0">
                <a:solidFill>
                  <a:srgbClr val="000000"/>
                </a:solidFill>
                <a:latin typeface="Consolas" pitchFamily="49" charset="0"/>
              </a:rPr>
              <a:t>{</a:t>
            </a:r>
          </a:p>
          <a:p>
            <a:r>
              <a:rPr lang="de-DE" sz="1000" dirty="0">
                <a:solidFill>
                  <a:srgbClr val="000000"/>
                </a:solidFill>
                <a:latin typeface="Consolas" pitchFamily="49" charset="0"/>
              </a:rPr>
              <a:t>      </a:t>
            </a:r>
            <a:r>
              <a:rPr lang="de-DE" sz="1000" dirty="0" err="1">
                <a:solidFill>
                  <a:srgbClr val="000000"/>
                </a:solidFill>
                <a:latin typeface="Consolas" pitchFamily="49" charset="0"/>
              </a:rPr>
              <a:t>System.</a:t>
            </a:r>
            <a:r>
              <a:rPr lang="de-DE" sz="1000" dirty="0" err="1">
                <a:solidFill>
                  <a:srgbClr val="0000C0"/>
                </a:solidFill>
                <a:latin typeface="Consolas" pitchFamily="49" charset="0"/>
              </a:rPr>
              <a:t>out</a:t>
            </a:r>
            <a:r>
              <a:rPr lang="de-DE" sz="1000" i="1" dirty="0" err="1">
                <a:solidFill>
                  <a:srgbClr val="000000"/>
                </a:solidFill>
                <a:latin typeface="Consolas" pitchFamily="49" charset="0"/>
              </a:rPr>
              <a:t>.</a:t>
            </a:r>
            <a:r>
              <a:rPr lang="de-DE" sz="1000" dirty="0" err="1">
                <a:solidFill>
                  <a:srgbClr val="000000"/>
                </a:solidFill>
                <a:latin typeface="Consolas" pitchFamily="49" charset="0"/>
              </a:rPr>
              <a:t>println</a:t>
            </a:r>
            <a:r>
              <a:rPr lang="de-DE" sz="1000" dirty="0" smtClean="0">
                <a:solidFill>
                  <a:srgbClr val="000000"/>
                </a:solidFill>
                <a:latin typeface="Consolas" pitchFamily="49" charset="0"/>
              </a:rPr>
              <a:t>(</a:t>
            </a:r>
            <a:r>
              <a:rPr lang="de-DE" sz="1000" dirty="0" smtClean="0">
                <a:solidFill>
                  <a:srgbClr val="2A00FF"/>
                </a:solidFill>
                <a:latin typeface="Consolas" pitchFamily="49" charset="0"/>
              </a:rPr>
              <a:t>„</a:t>
            </a:r>
            <a:r>
              <a:rPr lang="de-DE" sz="1000" dirty="0" err="1" smtClean="0">
                <a:solidFill>
                  <a:srgbClr val="2A00FF"/>
                </a:solidFill>
                <a:latin typeface="Consolas" pitchFamily="49" charset="0"/>
              </a:rPr>
              <a:t>You</a:t>
            </a:r>
            <a:r>
              <a:rPr lang="de-DE" sz="1000" dirty="0" smtClean="0">
                <a:solidFill>
                  <a:srgbClr val="2A00FF"/>
                </a:solidFill>
                <a:latin typeface="Consolas" pitchFamily="49" charset="0"/>
              </a:rPr>
              <a:t> </a:t>
            </a:r>
            <a:r>
              <a:rPr lang="de-DE" sz="1000" dirty="0" err="1" smtClean="0">
                <a:solidFill>
                  <a:srgbClr val="2A00FF"/>
                </a:solidFill>
                <a:latin typeface="Consolas" pitchFamily="49" charset="0"/>
              </a:rPr>
              <a:t>stay</a:t>
            </a:r>
            <a:r>
              <a:rPr lang="de-DE" sz="1000" dirty="0" smtClean="0">
                <a:solidFill>
                  <a:srgbClr val="2A00FF"/>
                </a:solidFill>
                <a:latin typeface="Consolas" pitchFamily="49" charset="0"/>
              </a:rPr>
              <a:t> on </a:t>
            </a:r>
            <a:r>
              <a:rPr lang="de-DE" sz="1000" dirty="0" err="1" smtClean="0">
                <a:solidFill>
                  <a:srgbClr val="2A00FF"/>
                </a:solidFill>
                <a:latin typeface="Consolas" pitchFamily="49" charset="0"/>
              </a:rPr>
              <a:t>this</a:t>
            </a:r>
            <a:r>
              <a:rPr lang="de-DE" sz="1000" dirty="0" smtClean="0">
                <a:solidFill>
                  <a:srgbClr val="2A00FF"/>
                </a:solidFill>
                <a:latin typeface="Consolas" pitchFamily="49" charset="0"/>
              </a:rPr>
              <a:t> </a:t>
            </a:r>
            <a:r>
              <a:rPr lang="de-DE" sz="1000" dirty="0" err="1" smtClean="0">
                <a:solidFill>
                  <a:srgbClr val="2A00FF"/>
                </a:solidFill>
                <a:latin typeface="Consolas" pitchFamily="49" charset="0"/>
              </a:rPr>
              <a:t>ship</a:t>
            </a:r>
            <a:r>
              <a:rPr lang="de-DE" sz="1000" dirty="0" smtClean="0">
                <a:solidFill>
                  <a:srgbClr val="2A00FF"/>
                </a:solidFill>
                <a:latin typeface="Consolas" pitchFamily="49" charset="0"/>
              </a:rPr>
              <a:t>."</a:t>
            </a:r>
            <a:r>
              <a:rPr lang="de-DE" sz="1000" dirty="0" smtClean="0">
                <a:solidFill>
                  <a:srgbClr val="000000"/>
                </a:solidFill>
                <a:latin typeface="Consolas" pitchFamily="49" charset="0"/>
              </a:rPr>
              <a:t>);</a:t>
            </a:r>
            <a:endParaRPr lang="de-DE" sz="1000" dirty="0">
              <a:solidFill>
                <a:srgbClr val="000000"/>
              </a:solidFill>
              <a:latin typeface="Consolas" pitchFamily="49" charset="0"/>
            </a:endParaRPr>
          </a:p>
          <a:p>
            <a:r>
              <a:rPr lang="de-DE" sz="1000" i="1" dirty="0">
                <a:solidFill>
                  <a:srgbClr val="000000"/>
                </a:solidFill>
                <a:latin typeface="Consolas" pitchFamily="49" charset="0"/>
              </a:rPr>
              <a:t>    </a:t>
            </a:r>
            <a:r>
              <a:rPr lang="de-DE" sz="1000"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else</a:t>
            </a:r>
            <a:r>
              <a:rPr lang="de-DE" sz="1000" b="1" dirty="0">
                <a:solidFill>
                  <a:srgbClr val="000000"/>
                </a:solidFill>
                <a:latin typeface="Consolas" pitchFamily="49" charset="0"/>
              </a:rPr>
              <a:t> </a:t>
            </a:r>
            <a:r>
              <a:rPr lang="de-DE" sz="1000" dirty="0">
                <a:solidFill>
                  <a:srgbClr val="000000"/>
                </a:solidFill>
                <a:latin typeface="Consolas" pitchFamily="49" charset="0"/>
              </a:rPr>
              <a:t>{</a:t>
            </a:r>
          </a:p>
          <a:p>
            <a:r>
              <a:rPr lang="de-DE" sz="1000" dirty="0">
                <a:solidFill>
                  <a:srgbClr val="000000"/>
                </a:solidFill>
                <a:latin typeface="Consolas" pitchFamily="49" charset="0"/>
              </a:rPr>
              <a:t>      </a:t>
            </a:r>
            <a:r>
              <a:rPr lang="de-DE" sz="1000" b="1" dirty="0" err="1">
                <a:solidFill>
                  <a:srgbClr val="7F0055"/>
                </a:solidFill>
                <a:latin typeface="Consolas" pitchFamily="49" charset="0"/>
              </a:rPr>
              <a:t>int</a:t>
            </a:r>
            <a:r>
              <a:rPr lang="de-DE" sz="1000" b="1" dirty="0">
                <a:solidFill>
                  <a:srgbClr val="000000"/>
                </a:solidFill>
                <a:latin typeface="Consolas" pitchFamily="49" charset="0"/>
              </a:rPr>
              <a:t> </a:t>
            </a:r>
            <a:r>
              <a:rPr lang="de-DE" sz="1000" dirty="0" err="1">
                <a:solidFill>
                  <a:srgbClr val="000000"/>
                </a:solidFill>
                <a:latin typeface="Consolas" pitchFamily="49" charset="0"/>
              </a:rPr>
              <a:t>index</a:t>
            </a:r>
            <a:r>
              <a:rPr lang="de-DE" sz="1000" dirty="0">
                <a:solidFill>
                  <a:srgbClr val="000000"/>
                </a:solidFill>
                <a:latin typeface="Consolas" pitchFamily="49" charset="0"/>
              </a:rPr>
              <a:t> = </a:t>
            </a:r>
            <a:r>
              <a:rPr lang="de-DE" sz="1000" dirty="0" err="1" smtClean="0">
                <a:solidFill>
                  <a:srgbClr val="000000"/>
                </a:solidFill>
                <a:latin typeface="Consolas" pitchFamily="49" charset="0"/>
              </a:rPr>
              <a:t>registerNewAddress</a:t>
            </a:r>
            <a:r>
              <a:rPr lang="de-DE" sz="1000" dirty="0" smtClean="0">
                <a:solidFill>
                  <a:srgbClr val="000000"/>
                </a:solidFill>
                <a:latin typeface="Consolas" pitchFamily="49" charset="0"/>
              </a:rPr>
              <a:t>(</a:t>
            </a:r>
            <a:r>
              <a:rPr lang="de-DE" sz="1000" dirty="0" err="1" smtClean="0">
                <a:solidFill>
                  <a:srgbClr val="000000"/>
                </a:solidFill>
                <a:latin typeface="Consolas" pitchFamily="49" charset="0"/>
              </a:rPr>
              <a:t>newAddress</a:t>
            </a:r>
            <a:r>
              <a:rPr lang="de-DE" sz="1000" dirty="0" smtClean="0">
                <a:solidFill>
                  <a:srgbClr val="000000"/>
                </a:solidFill>
                <a:latin typeface="Consolas" pitchFamily="49" charset="0"/>
              </a:rPr>
              <a:t>);</a:t>
            </a:r>
            <a:endParaRPr lang="de-DE" sz="1000" dirty="0">
              <a:solidFill>
                <a:srgbClr val="000000"/>
              </a:solidFill>
              <a:latin typeface="Consolas" pitchFamily="49" charset="0"/>
            </a:endParaRPr>
          </a:p>
          <a:p>
            <a:r>
              <a:rPr lang="de-DE" sz="1000" b="1" dirty="0">
                <a:solidFill>
                  <a:srgbClr val="7F0055"/>
                </a:solidFill>
                <a:latin typeface="Consolas" pitchFamily="49" charset="0"/>
              </a:rPr>
              <a:t>      </a:t>
            </a:r>
            <a:r>
              <a:rPr lang="de-DE" sz="1000" b="1" dirty="0" err="1">
                <a:solidFill>
                  <a:srgbClr val="7F0055"/>
                </a:solidFill>
                <a:latin typeface="Consolas" pitchFamily="49" charset="0"/>
              </a:rPr>
              <a:t>if</a:t>
            </a:r>
            <a:r>
              <a:rPr lang="de-DE" sz="1000" b="1" dirty="0">
                <a:solidFill>
                  <a:srgbClr val="7F0055"/>
                </a:solidFill>
                <a:latin typeface="Consolas" pitchFamily="49" charset="0"/>
              </a:rPr>
              <a:t> </a:t>
            </a:r>
            <a:r>
              <a:rPr lang="de-DE" sz="1000" dirty="0" smtClean="0">
                <a:solidFill>
                  <a:srgbClr val="000000"/>
                </a:solidFill>
                <a:latin typeface="Consolas" pitchFamily="49" charset="0"/>
              </a:rPr>
              <a:t>(!</a:t>
            </a:r>
            <a:r>
              <a:rPr lang="de-DE" sz="1000" dirty="0" err="1" smtClean="0">
                <a:solidFill>
                  <a:srgbClr val="0000C0"/>
                </a:solidFill>
                <a:latin typeface="Consolas" pitchFamily="49" charset="0"/>
              </a:rPr>
              <a:t>abroad</a:t>
            </a:r>
            <a:r>
              <a:rPr lang="de-DE" sz="1000" dirty="0" smtClean="0">
                <a:solidFill>
                  <a:srgbClr val="000000"/>
                </a:solidFill>
                <a:latin typeface="Consolas" pitchFamily="49" charset="0"/>
              </a:rPr>
              <a:t>) </a:t>
            </a:r>
            <a:r>
              <a:rPr lang="de-DE" sz="1000" dirty="0">
                <a:solidFill>
                  <a:srgbClr val="000000"/>
                </a:solidFill>
                <a:latin typeface="Consolas" pitchFamily="49" charset="0"/>
              </a:rPr>
              <a:t>{</a:t>
            </a:r>
            <a:endParaRPr lang="de-DE" sz="1000" b="1" dirty="0">
              <a:solidFill>
                <a:srgbClr val="7F0055"/>
              </a:solidFill>
              <a:latin typeface="Consolas" pitchFamily="49" charset="0"/>
            </a:endParaRPr>
          </a:p>
          <a:p>
            <a:r>
              <a:rPr lang="de-DE" sz="1000" dirty="0">
                <a:solidFill>
                  <a:srgbClr val="000000"/>
                </a:solidFill>
                <a:latin typeface="Consolas" pitchFamily="49" charset="0"/>
              </a:rPr>
              <a:t>        </a:t>
            </a:r>
            <a:r>
              <a:rPr lang="de-DE" sz="1000" dirty="0" err="1" smtClean="0">
                <a:solidFill>
                  <a:srgbClr val="000000"/>
                </a:solidFill>
                <a:latin typeface="Consolas" pitchFamily="49" charset="0"/>
              </a:rPr>
              <a:t>p.formerAddress</a:t>
            </a:r>
            <a:r>
              <a:rPr lang="de-DE" sz="1000" dirty="0" smtClean="0">
                <a:solidFill>
                  <a:srgbClr val="000000"/>
                </a:solidFill>
                <a:latin typeface="Consolas" pitchFamily="49" charset="0"/>
              </a:rPr>
              <a:t>[</a:t>
            </a:r>
            <a:r>
              <a:rPr lang="de-DE" sz="1000" dirty="0" err="1" smtClean="0">
                <a:solidFill>
                  <a:srgbClr val="000000"/>
                </a:solidFill>
                <a:latin typeface="Consolas" pitchFamily="49" charset="0"/>
              </a:rPr>
              <a:t>index</a:t>
            </a:r>
            <a:r>
              <a:rPr lang="de-DE" sz="1000" dirty="0">
                <a:solidFill>
                  <a:srgbClr val="000000"/>
                </a:solidFill>
                <a:latin typeface="Consolas" pitchFamily="49" charset="0"/>
              </a:rPr>
              <a:t>] =</a:t>
            </a:r>
            <a:r>
              <a:rPr lang="de-DE" sz="1000" b="1" dirty="0">
                <a:solidFill>
                  <a:srgbClr val="7F0055"/>
                </a:solidFill>
                <a:latin typeface="Consolas" pitchFamily="49" charset="0"/>
              </a:rPr>
              <a:t> </a:t>
            </a:r>
            <a:r>
              <a:rPr lang="de-DE" sz="1000" b="1" dirty="0" err="1">
                <a:solidFill>
                  <a:srgbClr val="7F0055"/>
                </a:solidFill>
                <a:latin typeface="Consolas" pitchFamily="49" charset="0"/>
              </a:rPr>
              <a:t>this</a:t>
            </a:r>
            <a:r>
              <a:rPr lang="de-DE" sz="1000" dirty="0">
                <a:solidFill>
                  <a:srgbClr val="000000"/>
                </a:solidFill>
                <a:latin typeface="Consolas" pitchFamily="49" charset="0"/>
              </a:rPr>
              <a:t>;</a:t>
            </a:r>
          </a:p>
          <a:p>
            <a:r>
              <a:rPr lang="de-DE" sz="1000" b="1" dirty="0">
                <a:solidFill>
                  <a:srgbClr val="7F0055"/>
                </a:solidFill>
                <a:latin typeface="Consolas" pitchFamily="49" charset="0"/>
              </a:rPr>
              <a:t>        this</a:t>
            </a:r>
            <a:r>
              <a:rPr lang="de-DE" sz="1000" dirty="0">
                <a:solidFill>
                  <a:srgbClr val="000000"/>
                </a:solidFill>
                <a:latin typeface="Consolas" pitchFamily="49" charset="0"/>
              </a:rPr>
              <a:t>.</a:t>
            </a:r>
            <a:r>
              <a:rPr lang="de-DE" sz="1000" dirty="0">
                <a:solidFill>
                  <a:srgbClr val="0000C0"/>
                </a:solidFill>
                <a:latin typeface="Consolas" pitchFamily="49" charset="0"/>
              </a:rPr>
              <a:t>name</a:t>
            </a:r>
            <a:r>
              <a:rPr lang="de-DE" sz="1000" dirty="0">
                <a:solidFill>
                  <a:srgbClr val="000000"/>
                </a:solidFill>
                <a:latin typeface="Consolas" pitchFamily="49" charset="0"/>
              </a:rPr>
              <a:t> = </a:t>
            </a:r>
            <a:r>
              <a:rPr lang="de-DE" sz="1000" dirty="0" err="1">
                <a:solidFill>
                  <a:srgbClr val="000000"/>
                </a:solidFill>
                <a:latin typeface="Consolas" pitchFamily="49" charset="0"/>
              </a:rPr>
              <a:t>neuerOrt</a:t>
            </a:r>
            <a:r>
              <a:rPr lang="de-DE" sz="1000" dirty="0">
                <a:solidFill>
                  <a:srgbClr val="000000"/>
                </a:solidFill>
                <a:latin typeface="Consolas" pitchFamily="49" charset="0"/>
              </a:rPr>
              <a:t>;</a:t>
            </a:r>
          </a:p>
          <a:p>
            <a:r>
              <a:rPr lang="de-DE" sz="1000" dirty="0">
                <a:solidFill>
                  <a:srgbClr val="000000"/>
                </a:solidFill>
                <a:latin typeface="Consolas" pitchFamily="49" charset="0"/>
              </a:rPr>
              <a:t>      }</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else</a:t>
            </a:r>
            <a:r>
              <a:rPr lang="de-DE" sz="1000" b="1" dirty="0">
                <a:solidFill>
                  <a:srgbClr val="7F0055"/>
                </a:solidFill>
                <a:latin typeface="Consolas" pitchFamily="49" charset="0"/>
              </a:rPr>
              <a:t> </a:t>
            </a:r>
            <a:r>
              <a:rPr lang="de-DE" sz="1000" dirty="0">
                <a:solidFill>
                  <a:srgbClr val="000000"/>
                </a:solidFill>
                <a:latin typeface="Consolas" pitchFamily="49" charset="0"/>
              </a:rPr>
              <a:t>{</a:t>
            </a:r>
          </a:p>
          <a:p>
            <a:r>
              <a:rPr lang="de-DE" sz="1000" dirty="0">
                <a:solidFill>
                  <a:srgbClr val="000000"/>
                </a:solidFill>
                <a:latin typeface="Consolas" pitchFamily="49" charset="0"/>
              </a:rPr>
              <a:t>        </a:t>
            </a:r>
            <a:r>
              <a:rPr lang="de-DE" sz="1000" dirty="0" err="1" smtClean="0">
                <a:solidFill>
                  <a:srgbClr val="000000"/>
                </a:solidFill>
                <a:latin typeface="Consolas" pitchFamily="49" charset="0"/>
              </a:rPr>
              <a:t>p.formerAddress</a:t>
            </a:r>
            <a:r>
              <a:rPr lang="de-DE" sz="1000" dirty="0" smtClean="0">
                <a:solidFill>
                  <a:srgbClr val="000000"/>
                </a:solidFill>
                <a:latin typeface="Consolas" pitchFamily="49" charset="0"/>
              </a:rPr>
              <a:t>[</a:t>
            </a:r>
            <a:r>
              <a:rPr lang="de-DE" sz="1000" dirty="0" err="1" smtClean="0">
                <a:solidFill>
                  <a:srgbClr val="000000"/>
                </a:solidFill>
                <a:latin typeface="Consolas" pitchFamily="49" charset="0"/>
              </a:rPr>
              <a:t>index</a:t>
            </a:r>
            <a:r>
              <a:rPr lang="de-DE" sz="1000" dirty="0">
                <a:solidFill>
                  <a:srgbClr val="000000"/>
                </a:solidFill>
                <a:latin typeface="Consolas" pitchFamily="49" charset="0"/>
              </a:rPr>
              <a:t>] =</a:t>
            </a:r>
            <a:r>
              <a:rPr lang="de-DE" sz="1000" b="1" dirty="0">
                <a:solidFill>
                  <a:srgbClr val="7F0055"/>
                </a:solidFill>
                <a:latin typeface="Consolas" pitchFamily="49" charset="0"/>
              </a:rPr>
              <a:t> </a:t>
            </a:r>
            <a:r>
              <a:rPr lang="de-DE" sz="1000" b="1" dirty="0" err="1">
                <a:solidFill>
                  <a:srgbClr val="7F0055"/>
                </a:solidFill>
                <a:latin typeface="Consolas" pitchFamily="49" charset="0"/>
              </a:rPr>
              <a:t>this</a:t>
            </a:r>
            <a:r>
              <a:rPr lang="de-DE" sz="1000" dirty="0">
                <a:solidFill>
                  <a:srgbClr val="000000"/>
                </a:solidFill>
                <a:latin typeface="Consolas" pitchFamily="49" charset="0"/>
              </a:rPr>
              <a:t>;</a:t>
            </a:r>
          </a:p>
          <a:p>
            <a:r>
              <a:rPr lang="de-DE" sz="1000" b="1" dirty="0">
                <a:solidFill>
                  <a:srgbClr val="7F0055"/>
                </a:solidFill>
                <a:latin typeface="Consolas" pitchFamily="49" charset="0"/>
              </a:rPr>
              <a:t>        this</a:t>
            </a:r>
            <a:r>
              <a:rPr lang="de-DE" sz="1000" dirty="0">
                <a:solidFill>
                  <a:srgbClr val="000000"/>
                </a:solidFill>
                <a:latin typeface="Consolas" pitchFamily="49" charset="0"/>
              </a:rPr>
              <a:t>.</a:t>
            </a:r>
            <a:r>
              <a:rPr lang="de-DE" sz="1000" dirty="0">
                <a:solidFill>
                  <a:srgbClr val="0000C0"/>
                </a:solidFill>
                <a:latin typeface="Consolas" pitchFamily="49" charset="0"/>
              </a:rPr>
              <a:t>name</a:t>
            </a:r>
            <a:r>
              <a:rPr lang="de-DE" sz="1000" dirty="0">
                <a:solidFill>
                  <a:srgbClr val="000000"/>
                </a:solidFill>
                <a:latin typeface="Consolas" pitchFamily="49" charset="0"/>
              </a:rPr>
              <a:t> = </a:t>
            </a:r>
            <a:r>
              <a:rPr lang="de-DE" sz="1000" dirty="0">
                <a:solidFill>
                  <a:srgbClr val="2A00FF"/>
                </a:solidFill>
                <a:latin typeface="Consolas" pitchFamily="49" charset="0"/>
              </a:rPr>
              <a:t>"N/A"</a:t>
            </a:r>
            <a:r>
              <a:rPr lang="de-DE" sz="1000" dirty="0">
                <a:solidFill>
                  <a:srgbClr val="000000"/>
                </a:solidFill>
                <a:latin typeface="Consolas" pitchFamily="49" charset="0"/>
              </a:rPr>
              <a:t>;</a:t>
            </a:r>
            <a:r>
              <a:rPr lang="de-DE" sz="1000" b="1" dirty="0">
                <a:solidFill>
                  <a:srgbClr val="000000"/>
                </a:solidFill>
                <a:latin typeface="Consolas" pitchFamily="49" charset="0"/>
              </a:rPr>
              <a:t>   </a:t>
            </a:r>
          </a:p>
          <a:p>
            <a:r>
              <a:rPr lang="de-DE" sz="1000" b="1" dirty="0">
                <a:solidFill>
                  <a:srgbClr val="000000"/>
                </a:solidFill>
                <a:latin typeface="Consolas" pitchFamily="49" charset="0"/>
              </a:rPr>
              <a:t>      </a:t>
            </a:r>
            <a:r>
              <a:rPr lang="de-DE" sz="1000" dirty="0">
                <a:solidFill>
                  <a:srgbClr val="000000"/>
                </a:solidFill>
                <a:latin typeface="Consolas" pitchFamily="49" charset="0"/>
              </a:rPr>
              <a:t>}</a:t>
            </a:r>
          </a:p>
          <a:p>
            <a:r>
              <a:rPr lang="de-DE" sz="1000" dirty="0">
                <a:solidFill>
                  <a:srgbClr val="000000"/>
                </a:solidFill>
                <a:latin typeface="Consolas" pitchFamily="49" charset="0"/>
              </a:rPr>
              <a:t>    }</a:t>
            </a:r>
          </a:p>
          <a:p>
            <a:r>
              <a:rPr lang="de-DE" sz="1000" dirty="0">
                <a:solidFill>
                  <a:srgbClr val="000000"/>
                </a:solidFill>
                <a:latin typeface="Consolas" pitchFamily="49" charset="0"/>
              </a:rPr>
              <a:t>  }</a:t>
            </a:r>
            <a:endParaRPr lang="de-DE" sz="1000" dirty="0">
              <a:latin typeface="Consolas" pitchFamily="49" charset="0"/>
            </a:endParaRPr>
          </a:p>
          <a:p>
            <a:r>
              <a:rPr lang="de-DE" sz="1000" b="1" dirty="0">
                <a:solidFill>
                  <a:srgbClr val="7F0055"/>
                </a:solidFill>
                <a:latin typeface="Consolas" pitchFamily="49" charset="0"/>
              </a:rPr>
              <a:t>  </a:t>
            </a:r>
            <a:r>
              <a:rPr lang="de-DE" sz="1000" b="1" dirty="0" err="1">
                <a:solidFill>
                  <a:srgbClr val="7F0055"/>
                </a:solidFill>
                <a:latin typeface="Consolas" pitchFamily="49" charset="0"/>
              </a:rPr>
              <a:t>public</a:t>
            </a:r>
            <a:r>
              <a:rPr lang="de-DE" sz="1000" b="1" dirty="0">
                <a:solidFill>
                  <a:srgbClr val="000000"/>
                </a:solidFill>
                <a:latin typeface="Consolas" pitchFamily="49" charset="0"/>
              </a:rPr>
              <a:t> </a:t>
            </a:r>
            <a:r>
              <a:rPr lang="de-DE" sz="1000" b="1" dirty="0" err="1">
                <a:solidFill>
                  <a:srgbClr val="7F0055"/>
                </a:solidFill>
                <a:latin typeface="Consolas" pitchFamily="49" charset="0"/>
              </a:rPr>
              <a:t>int</a:t>
            </a:r>
            <a:r>
              <a:rPr lang="de-DE" sz="1000" b="1" dirty="0">
                <a:solidFill>
                  <a:srgbClr val="000000"/>
                </a:solidFill>
                <a:latin typeface="Consolas" pitchFamily="49" charset="0"/>
              </a:rPr>
              <a:t> </a:t>
            </a:r>
            <a:r>
              <a:rPr lang="de-DE" sz="1000" dirty="0" err="1" smtClean="0">
                <a:solidFill>
                  <a:srgbClr val="000000"/>
                </a:solidFill>
                <a:latin typeface="Consolas" pitchFamily="49" charset="0"/>
              </a:rPr>
              <a:t>registerNewAddress</a:t>
            </a:r>
            <a:r>
              <a:rPr lang="de-DE" sz="1000" dirty="0" smtClean="0">
                <a:solidFill>
                  <a:srgbClr val="000000"/>
                </a:solidFill>
                <a:latin typeface="Consolas" pitchFamily="49" charset="0"/>
              </a:rPr>
              <a:t>(String </a:t>
            </a:r>
            <a:r>
              <a:rPr lang="de-DE" sz="1000" dirty="0" err="1" smtClean="0">
                <a:solidFill>
                  <a:srgbClr val="000000"/>
                </a:solidFill>
                <a:latin typeface="Consolas" pitchFamily="49" charset="0"/>
              </a:rPr>
              <a:t>address</a:t>
            </a:r>
            <a:r>
              <a:rPr lang="de-DE" sz="1000" dirty="0" smtClean="0">
                <a:solidFill>
                  <a:srgbClr val="000000"/>
                </a:solidFill>
                <a:latin typeface="Consolas" pitchFamily="49" charset="0"/>
              </a:rPr>
              <a:t>)</a:t>
            </a:r>
            <a:r>
              <a:rPr lang="de-DE" sz="1000" b="1" dirty="0" smtClean="0">
                <a:solidFill>
                  <a:srgbClr val="000000"/>
                </a:solidFill>
                <a:latin typeface="Consolas" pitchFamily="49" charset="0"/>
              </a:rPr>
              <a:t> </a:t>
            </a:r>
            <a:r>
              <a:rPr lang="de-DE" sz="1000"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smtClean="0">
                <a:solidFill>
                  <a:srgbClr val="7F0055"/>
                </a:solidFill>
                <a:latin typeface="Consolas" pitchFamily="49" charset="0"/>
              </a:rPr>
              <a:t>if</a:t>
            </a:r>
            <a:r>
              <a:rPr lang="de-DE" sz="1000" dirty="0" smtClean="0">
                <a:solidFill>
                  <a:srgbClr val="000000"/>
                </a:solidFill>
                <a:latin typeface="Consolas" pitchFamily="49" charset="0"/>
              </a:rPr>
              <a:t>(</a:t>
            </a:r>
            <a:r>
              <a:rPr lang="de-DE" sz="1000" dirty="0" err="1" smtClean="0">
                <a:solidFill>
                  <a:srgbClr val="000000"/>
                </a:solidFill>
                <a:latin typeface="Consolas" pitchFamily="49" charset="0"/>
              </a:rPr>
              <a:t>address.equals</a:t>
            </a:r>
            <a:r>
              <a:rPr lang="de-DE" sz="1000" dirty="0" smtClean="0">
                <a:solidFill>
                  <a:srgbClr val="000000"/>
                </a:solidFill>
                <a:latin typeface="Consolas" pitchFamily="49" charset="0"/>
              </a:rPr>
              <a:t>(</a:t>
            </a:r>
            <a:r>
              <a:rPr lang="de-DE" sz="1000" dirty="0" smtClean="0">
                <a:solidFill>
                  <a:srgbClr val="2A00FF"/>
                </a:solidFill>
                <a:latin typeface="Consolas" pitchFamily="49" charset="0"/>
              </a:rPr>
              <a:t>"Andromeda"</a:t>
            </a:r>
            <a:r>
              <a:rPr lang="de-DE" sz="1000" dirty="0" smtClean="0">
                <a:solidFill>
                  <a:srgbClr val="000000"/>
                </a:solidFill>
                <a:latin typeface="Consolas" pitchFamily="49" charset="0"/>
              </a:rPr>
              <a:t>))</a:t>
            </a:r>
            <a:r>
              <a:rPr lang="de-DE" sz="1000" b="1" dirty="0" smtClean="0">
                <a:solidFill>
                  <a:srgbClr val="000000"/>
                </a:solidFill>
                <a:latin typeface="Consolas" pitchFamily="49" charset="0"/>
              </a:rPr>
              <a:t> </a:t>
            </a:r>
            <a:r>
              <a:rPr lang="de-DE" sz="1000" dirty="0">
                <a:solidFill>
                  <a:srgbClr val="000000"/>
                </a:solidFill>
                <a:latin typeface="Consolas" pitchFamily="49" charset="0"/>
              </a:rPr>
              <a:t>{</a:t>
            </a:r>
          </a:p>
          <a:p>
            <a:r>
              <a:rPr lang="de-DE" sz="1000" dirty="0">
                <a:solidFill>
                  <a:srgbClr val="0000C0"/>
                </a:solidFill>
                <a:latin typeface="Consolas" pitchFamily="49" charset="0"/>
              </a:rPr>
              <a:t> </a:t>
            </a:r>
            <a:r>
              <a:rPr lang="de-DE" sz="1000" dirty="0" smtClean="0">
                <a:solidFill>
                  <a:srgbClr val="0000C0"/>
                </a:solidFill>
                <a:latin typeface="Consolas" pitchFamily="49" charset="0"/>
              </a:rPr>
              <a:t>     </a:t>
            </a:r>
            <a:r>
              <a:rPr lang="de-DE" sz="1000" dirty="0" err="1" smtClean="0">
                <a:solidFill>
                  <a:srgbClr val="0000C0"/>
                </a:solidFill>
                <a:latin typeface="Consolas" pitchFamily="49" charset="0"/>
              </a:rPr>
              <a:t>abroad</a:t>
            </a:r>
            <a:r>
              <a:rPr lang="de-DE" sz="1000" dirty="0" smtClean="0">
                <a:solidFill>
                  <a:srgbClr val="000000"/>
                </a:solidFill>
                <a:latin typeface="Consolas" pitchFamily="49" charset="0"/>
              </a:rPr>
              <a:t> </a:t>
            </a:r>
            <a:r>
              <a:rPr lang="de-DE" sz="1000" dirty="0">
                <a:solidFill>
                  <a:srgbClr val="000000"/>
                </a:solidFill>
                <a:latin typeface="Consolas" pitchFamily="49" charset="0"/>
              </a:rPr>
              <a:t>= </a:t>
            </a:r>
            <a:r>
              <a:rPr lang="de-DE" sz="1000" b="1" dirty="0" err="1">
                <a:solidFill>
                  <a:srgbClr val="7F0055"/>
                </a:solidFill>
                <a:latin typeface="Consolas" pitchFamily="49" charset="0"/>
              </a:rPr>
              <a:t>true</a:t>
            </a:r>
            <a:r>
              <a:rPr lang="de-DE" sz="1000" b="1"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return</a:t>
            </a:r>
            <a:r>
              <a:rPr lang="de-DE" sz="1000" b="1" dirty="0">
                <a:solidFill>
                  <a:srgbClr val="000000"/>
                </a:solidFill>
                <a:latin typeface="Consolas" pitchFamily="49" charset="0"/>
              </a:rPr>
              <a:t> </a:t>
            </a:r>
            <a:r>
              <a:rPr lang="de-DE" sz="1000" dirty="0">
                <a:latin typeface="Consolas" pitchFamily="49" charset="0"/>
              </a:rPr>
              <a:t>2</a:t>
            </a:r>
            <a:r>
              <a:rPr lang="de-DE" sz="1000" b="1" dirty="0">
                <a:solidFill>
                  <a:srgbClr val="000000"/>
                </a:solidFill>
                <a:latin typeface="Consolas" pitchFamily="49" charset="0"/>
              </a:rPr>
              <a:t>;</a:t>
            </a:r>
          </a:p>
          <a:p>
            <a:r>
              <a:rPr lang="de-DE" sz="1000" dirty="0">
                <a:solidFill>
                  <a:srgbClr val="000000"/>
                </a:solidFill>
                <a:latin typeface="Consolas" pitchFamily="49" charset="0"/>
              </a:rPr>
              <a:t>    }</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else</a:t>
            </a:r>
            <a:r>
              <a:rPr lang="de-DE" sz="1000" b="1" dirty="0">
                <a:solidFill>
                  <a:srgbClr val="7F0055"/>
                </a:solidFill>
                <a:latin typeface="Consolas" pitchFamily="49" charset="0"/>
              </a:rPr>
              <a:t> </a:t>
            </a:r>
            <a:r>
              <a:rPr lang="de-DE" sz="1000" dirty="0">
                <a:solidFill>
                  <a:srgbClr val="000000"/>
                </a:solidFill>
                <a:latin typeface="Consolas" pitchFamily="49" charset="0"/>
              </a:rPr>
              <a:t>{</a:t>
            </a:r>
          </a:p>
          <a:p>
            <a:r>
              <a:rPr lang="de-DE" sz="1000" dirty="0">
                <a:solidFill>
                  <a:srgbClr val="0000C0"/>
                </a:solidFill>
                <a:latin typeface="Consolas" pitchFamily="49" charset="0"/>
              </a:rPr>
              <a:t> </a:t>
            </a:r>
            <a:r>
              <a:rPr lang="de-DE" sz="1000" dirty="0" smtClean="0">
                <a:solidFill>
                  <a:srgbClr val="0000C0"/>
                </a:solidFill>
                <a:latin typeface="Consolas" pitchFamily="49" charset="0"/>
              </a:rPr>
              <a:t>      </a:t>
            </a:r>
            <a:r>
              <a:rPr lang="de-DE" sz="1000" dirty="0" err="1" smtClean="0">
                <a:solidFill>
                  <a:srgbClr val="0000C0"/>
                </a:solidFill>
                <a:latin typeface="Consolas" pitchFamily="49" charset="0"/>
              </a:rPr>
              <a:t>abroad</a:t>
            </a:r>
            <a:r>
              <a:rPr lang="de-DE" sz="1000" dirty="0" smtClean="0">
                <a:solidFill>
                  <a:srgbClr val="000000"/>
                </a:solidFill>
                <a:latin typeface="Consolas" pitchFamily="49" charset="0"/>
              </a:rPr>
              <a:t> </a:t>
            </a:r>
            <a:r>
              <a:rPr lang="de-DE" sz="1000" dirty="0">
                <a:solidFill>
                  <a:srgbClr val="000000"/>
                </a:solidFill>
                <a:latin typeface="Consolas" pitchFamily="49" charset="0"/>
              </a:rPr>
              <a:t>= </a:t>
            </a:r>
            <a:r>
              <a:rPr lang="de-DE" sz="1000" b="1" dirty="0" err="1">
                <a:solidFill>
                  <a:srgbClr val="7F0055"/>
                </a:solidFill>
                <a:latin typeface="Consolas" pitchFamily="49" charset="0"/>
              </a:rPr>
              <a:t>false</a:t>
            </a:r>
            <a:r>
              <a:rPr lang="de-DE" sz="1000" b="1"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return</a:t>
            </a:r>
            <a:r>
              <a:rPr lang="de-DE" sz="1000" b="1" dirty="0">
                <a:solidFill>
                  <a:srgbClr val="000000"/>
                </a:solidFill>
                <a:latin typeface="Consolas" pitchFamily="49" charset="0"/>
              </a:rPr>
              <a:t> </a:t>
            </a:r>
            <a:r>
              <a:rPr lang="de-DE" sz="1000" dirty="0">
                <a:latin typeface="Consolas" pitchFamily="49" charset="0"/>
              </a:rPr>
              <a:t>1</a:t>
            </a:r>
            <a:r>
              <a:rPr lang="de-DE" sz="1000" b="1" dirty="0">
                <a:solidFill>
                  <a:srgbClr val="000000"/>
                </a:solidFill>
                <a:latin typeface="Consolas" pitchFamily="49" charset="0"/>
              </a:rPr>
              <a:t>; </a:t>
            </a:r>
          </a:p>
          <a:p>
            <a:r>
              <a:rPr lang="de-DE" sz="1000" dirty="0">
                <a:solidFill>
                  <a:srgbClr val="000000"/>
                </a:solidFill>
                <a:latin typeface="Consolas" pitchFamily="49" charset="0"/>
              </a:rPr>
              <a:t>}}}</a:t>
            </a:r>
            <a:endParaRPr lang="de-DE" sz="1000" dirty="0">
              <a:latin typeface="Calibri" pitchFamily="34" charset="0"/>
            </a:endParaRPr>
          </a:p>
        </p:txBody>
      </p:sp>
      <p:sp>
        <p:nvSpPr>
          <p:cNvPr id="43011" name="Rechteck 6"/>
          <p:cNvSpPr>
            <a:spLocks noChangeArrowheads="1"/>
          </p:cNvSpPr>
          <p:nvPr/>
        </p:nvSpPr>
        <p:spPr bwMode="auto">
          <a:xfrm>
            <a:off x="6023992" y="1484313"/>
            <a:ext cx="4608512" cy="3986212"/>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class</a:t>
            </a:r>
            <a:r>
              <a:rPr lang="de-DE" sz="1100" b="1" dirty="0">
                <a:solidFill>
                  <a:srgbClr val="000000"/>
                </a:solidFill>
                <a:latin typeface="Consolas" pitchFamily="49" charset="0"/>
              </a:rPr>
              <a:t> </a:t>
            </a:r>
            <a:r>
              <a:rPr lang="de-DE" sz="1100" dirty="0">
                <a:solidFill>
                  <a:srgbClr val="000000"/>
                </a:solidFill>
                <a:latin typeface="Consolas" pitchFamily="49" charset="0"/>
              </a:rPr>
              <a:t>Person {</a:t>
            </a:r>
          </a:p>
          <a:p>
            <a:r>
              <a:rPr lang="de-DE" sz="1100" dirty="0">
                <a:solidFill>
                  <a:srgbClr val="000000"/>
                </a:solidFill>
                <a:latin typeface="Consolas" pitchFamily="49" charset="0"/>
              </a:rPr>
              <a:t>  String </a:t>
            </a:r>
            <a:r>
              <a:rPr lang="de-DE" sz="1100" dirty="0" err="1" smtClean="0">
                <a:solidFill>
                  <a:srgbClr val="0000C0"/>
                </a:solidFill>
                <a:latin typeface="Consolas" pitchFamily="49" charset="0"/>
              </a:rPr>
              <a:t>firstName</a:t>
            </a:r>
            <a:r>
              <a:rPr lang="de-DE" sz="1100" dirty="0">
                <a:solidFill>
                  <a:srgbClr val="000000"/>
                </a:solidFill>
                <a:latin typeface="Consolas" pitchFamily="49" charset="0"/>
              </a:rPr>
              <a:t>;</a:t>
            </a:r>
          </a:p>
          <a:p>
            <a:r>
              <a:rPr lang="de-DE" sz="1100" dirty="0">
                <a:solidFill>
                  <a:srgbClr val="000000"/>
                </a:solidFill>
                <a:latin typeface="Consolas" pitchFamily="49" charset="0"/>
              </a:rPr>
              <a:t>  </a:t>
            </a:r>
            <a:r>
              <a:rPr lang="de-DE" sz="1100" dirty="0" smtClean="0">
                <a:solidFill>
                  <a:srgbClr val="000000"/>
                </a:solidFill>
                <a:latin typeface="Consolas" pitchFamily="49" charset="0"/>
              </a:rPr>
              <a:t>String </a:t>
            </a:r>
            <a:r>
              <a:rPr lang="de-DE" sz="1100" dirty="0" err="1">
                <a:solidFill>
                  <a:srgbClr val="0000C0"/>
                </a:solidFill>
                <a:latin typeface="Consolas" pitchFamily="49" charset="0"/>
              </a:rPr>
              <a:t>n</a:t>
            </a:r>
            <a:r>
              <a:rPr lang="de-DE" sz="1100" dirty="0" err="1" smtClean="0">
                <a:solidFill>
                  <a:srgbClr val="0000C0"/>
                </a:solidFill>
                <a:latin typeface="Consolas" pitchFamily="49" charset="0"/>
              </a:rPr>
              <a:t>ame</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a:solidFill>
                  <a:srgbClr val="7F0055"/>
                </a:solidFill>
                <a:latin typeface="Consolas" pitchFamily="49" charset="0"/>
              </a:rPr>
              <a:t>int</a:t>
            </a:r>
            <a:r>
              <a:rPr lang="de-DE" sz="1100" b="1" dirty="0">
                <a:solidFill>
                  <a:srgbClr val="000000"/>
                </a:solidFill>
                <a:latin typeface="Consolas" pitchFamily="49" charset="0"/>
              </a:rPr>
              <a:t> </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 </a:t>
            </a:r>
            <a:r>
              <a:rPr lang="de-DE" sz="1100" dirty="0" err="1" smtClean="0">
                <a:solidFill>
                  <a:srgbClr val="0000C0"/>
                </a:solidFill>
                <a:latin typeface="Consolas" pitchFamily="49" charset="0"/>
              </a:rPr>
              <a:t>residence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 </a:t>
            </a:r>
            <a:r>
              <a:rPr lang="de-DE" sz="1100" dirty="0" err="1" smtClean="0">
                <a:solidFill>
                  <a:srgbClr val="0000C0"/>
                </a:solidFill>
                <a:latin typeface="Consolas" pitchFamily="49" charset="0"/>
              </a:rPr>
              <a:t>formerResidences</a:t>
            </a:r>
            <a:r>
              <a:rPr lang="de-DE" sz="1100" dirty="0" smtClean="0">
                <a:solidFill>
                  <a:srgbClr val="000000"/>
                </a:solidFill>
                <a:latin typeface="Consolas" pitchFamily="49" charset="0"/>
              </a:rPr>
              <a:t>;</a:t>
            </a:r>
            <a:endParaRPr lang="de-DE" sz="1100" dirty="0">
              <a:latin typeface="Consolas" pitchFamily="49" charset="0"/>
            </a:endParaRPr>
          </a:p>
          <a:p>
            <a:r>
              <a:rPr lang="de-DE" sz="1100" dirty="0">
                <a:solidFill>
                  <a:srgbClr val="000000"/>
                </a:solidFill>
                <a:latin typeface="Consolas" pitchFamily="49" charset="0"/>
              </a:rPr>
              <a:t>  Person (</a:t>
            </a:r>
            <a:r>
              <a:rPr lang="de-DE" sz="1100" b="1" dirty="0" err="1">
                <a:solidFill>
                  <a:srgbClr val="7F0055"/>
                </a:solidFill>
                <a:latin typeface="Consolas" pitchFamily="49" charset="0"/>
              </a:rPr>
              <a:t>int</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firstName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Jane"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smtClean="0">
                <a:solidFill>
                  <a:srgbClr val="7F0055"/>
                </a:solidFill>
                <a:latin typeface="Consolas" pitchFamily="49" charset="0"/>
              </a:rPr>
              <a:t>this</a:t>
            </a:r>
            <a:r>
              <a:rPr lang="de-DE" sz="1100" b="1" dirty="0" smtClean="0">
                <a:solidFill>
                  <a:srgbClr val="000000"/>
                </a:solidFill>
                <a:latin typeface="Consolas" pitchFamily="49" charset="0"/>
              </a:rPr>
              <a:t>.</a:t>
            </a:r>
            <a:r>
              <a:rPr lang="de-DE" sz="1100" dirty="0" smtClean="0">
                <a:solidFill>
                  <a:srgbClr val="0000C0"/>
                </a:solidFill>
                <a:latin typeface="Consolas" pitchFamily="49" charset="0"/>
              </a:rPr>
              <a: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a:solidFill>
                  <a:srgbClr val="2A00FF"/>
                </a:solidFill>
                <a:latin typeface="Consolas" pitchFamily="49" charset="0"/>
              </a:rPr>
              <a:t>"</a:t>
            </a:r>
            <a:r>
              <a:rPr lang="de-DE" sz="1100" dirty="0" err="1" smtClean="0">
                <a:solidFill>
                  <a:srgbClr val="2A00FF"/>
                </a:solidFill>
                <a:latin typeface="Consolas" pitchFamily="49" charset="0"/>
              </a:rPr>
              <a:t>Doe</a:t>
            </a:r>
            <a:r>
              <a:rPr lang="de-DE" sz="1100" dirty="0" smtClean="0">
                <a:solidFill>
                  <a:srgbClr val="2A00FF"/>
                </a:solidFill>
                <a:latin typeface="Consolas" pitchFamily="49" charset="0"/>
              </a:rPr>
              <a:t>"</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err="1" smtClean="0">
                <a:solidFill>
                  <a:srgbClr val="000000"/>
                </a:solidFill>
                <a:latin typeface="Consolas" pitchFamily="49" charset="0"/>
              </a:rPr>
              <a:t>age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residence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"Enterprise"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a:solidFill>
                  <a:srgbClr val="2F2FC0"/>
                </a:solidFill>
                <a:latin typeface="Consolas" pitchFamily="49" charset="0"/>
              </a:rPr>
              <a:t>formerResidences</a:t>
            </a:r>
            <a:r>
              <a:rPr lang="de-DE" sz="1100" dirty="0" smtClean="0">
                <a:solidFill>
                  <a:srgbClr val="0000C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[2</a:t>
            </a:r>
            <a:r>
              <a:rPr lang="de-DE" sz="1100" dirty="0">
                <a:solidFill>
                  <a:srgbClr val="000000"/>
                </a:solidFill>
                <a:latin typeface="Consolas" pitchFamily="49" charset="0"/>
              </a:rPr>
              <a:t>];</a:t>
            </a:r>
          </a:p>
          <a:p>
            <a:r>
              <a:rPr lang="de-DE" sz="1100" dirty="0">
                <a:solidFill>
                  <a:srgbClr val="000000"/>
                </a:solidFill>
                <a:latin typeface="Consolas" pitchFamily="49" charset="0"/>
              </a:rPr>
              <a:t>  }</a:t>
            </a:r>
          </a:p>
          <a:p>
            <a:r>
              <a:rPr lang="de-DE" sz="1100" b="1" dirty="0">
                <a:solidFill>
                  <a:srgbClr val="7F0055"/>
                </a:solidFill>
                <a:latin typeface="Consolas" pitchFamily="49" charset="0"/>
              </a:rPr>
              <a:t>  </a:t>
            </a:r>
          </a:p>
          <a:p>
            <a:r>
              <a:rPr lang="de-DE" sz="1100" b="1" dirty="0">
                <a:solidFill>
                  <a:srgbClr val="7F0055"/>
                </a:solidFill>
                <a:latin typeface="Consolas" pitchFamily="49" charset="0"/>
              </a:rPr>
              <a:t>  </a:t>
            </a:r>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movesHouse</a:t>
            </a:r>
            <a:r>
              <a:rPr lang="de-DE" sz="1100" dirty="0" smtClean="0">
                <a:solidFill>
                  <a:srgbClr val="000000"/>
                </a:solidFill>
                <a:latin typeface="Consolas" pitchFamily="49" charset="0"/>
              </a:rPr>
              <a:t>(String </a:t>
            </a:r>
            <a:r>
              <a:rPr lang="de-DE" sz="1100" dirty="0" err="1" smtClean="0">
                <a:solidFill>
                  <a:srgbClr val="000000"/>
                </a:solidFill>
                <a:latin typeface="Consolas" pitchFamily="49" charset="0"/>
              </a:rPr>
              <a:t>newResidence</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dirty="0">
                <a:solidFill>
                  <a:srgbClr val="000000"/>
                </a:solidFill>
                <a:latin typeface="Consolas" pitchFamily="49" charset="0"/>
              </a:rPr>
              <a:t>   </a:t>
            </a:r>
            <a:r>
              <a:rPr lang="de-DE" sz="1100" dirty="0" err="1" smtClean="0">
                <a:solidFill>
                  <a:srgbClr val="0000C0"/>
                </a:solidFill>
                <a:latin typeface="Consolas" pitchFamily="49" charset="0"/>
              </a:rPr>
              <a:t>residence</a:t>
            </a:r>
            <a:r>
              <a:rPr lang="de-DE" sz="1100" dirty="0" err="1" smtClean="0">
                <a:solidFill>
                  <a:srgbClr val="000000"/>
                </a:solidFill>
                <a:latin typeface="Consolas" pitchFamily="49" charset="0"/>
              </a:rPr>
              <a:t>.moveHouse</a:t>
            </a:r>
            <a:r>
              <a:rPr lang="de-DE" sz="1100" dirty="0" smtClean="0">
                <a:solidFill>
                  <a:srgbClr val="000000"/>
                </a:solidFill>
                <a:latin typeface="Consolas" pitchFamily="49" charset="0"/>
              </a:rPr>
              <a:t>(</a:t>
            </a:r>
            <a:r>
              <a:rPr lang="de-DE" sz="1100" dirty="0" err="1" smtClean="0">
                <a:solidFill>
                  <a:srgbClr val="000000"/>
                </a:solidFill>
                <a:latin typeface="Consolas" pitchFamily="49" charset="0"/>
              </a:rPr>
              <a:t>newResidence</a:t>
            </a:r>
            <a:r>
              <a:rPr lang="de-DE" sz="1100" dirty="0" smtClean="0">
                <a:solidFill>
                  <a:srgbClr val="000000"/>
                </a:solidFill>
                <a:latin typeface="Consolas" pitchFamily="49" charset="0"/>
              </a:rPr>
              <a:t>, </a:t>
            </a:r>
            <a:r>
              <a:rPr lang="de-DE" sz="1100" b="1" dirty="0" err="1">
                <a:solidFill>
                  <a:srgbClr val="7F0055"/>
                </a:solidFill>
                <a:latin typeface="Consolas" pitchFamily="49" charset="0"/>
              </a:rPr>
              <a:t>this</a:t>
            </a:r>
            <a:r>
              <a:rPr lang="de-DE" sz="1100" dirty="0">
                <a:solidFill>
                  <a:srgbClr val="000000"/>
                </a:solidFill>
                <a:latin typeface="Consolas" pitchFamily="49" charset="0"/>
              </a:rPr>
              <a:t>);</a:t>
            </a:r>
          </a:p>
          <a:p>
            <a:r>
              <a:rPr lang="de-DE" sz="1100" dirty="0">
                <a:solidFill>
                  <a:srgbClr val="000000"/>
                </a:solidFill>
                <a:latin typeface="Consolas" pitchFamily="49" charset="0"/>
              </a:rPr>
              <a:t>  }</a:t>
            </a:r>
            <a:endParaRPr lang="de-DE" sz="1100" dirty="0">
              <a:latin typeface="Consolas" pitchFamily="49" charset="0"/>
            </a:endParaRPr>
          </a:p>
          <a:p>
            <a:r>
              <a:rPr lang="en-US" sz="1100" b="1" dirty="0">
                <a:solidFill>
                  <a:srgbClr val="7F0055"/>
                </a:solidFill>
                <a:latin typeface="Consolas" pitchFamily="49" charset="0"/>
              </a:rPr>
              <a:t>  </a:t>
            </a:r>
          </a:p>
          <a:p>
            <a:r>
              <a:rPr lang="en-US" sz="1100" b="1" dirty="0">
                <a:solidFill>
                  <a:srgbClr val="7F0055"/>
                </a:solidFill>
                <a:latin typeface="Consolas" pitchFamily="49" charset="0"/>
              </a:rPr>
              <a:t>  public</a:t>
            </a:r>
            <a:r>
              <a:rPr lang="en-US" sz="1100" b="1" dirty="0">
                <a:solidFill>
                  <a:srgbClr val="000000"/>
                </a:solidFill>
                <a:latin typeface="Consolas" pitchFamily="49" charset="0"/>
              </a:rPr>
              <a:t> </a:t>
            </a:r>
            <a:r>
              <a:rPr lang="en-US" sz="1100" b="1" dirty="0">
                <a:solidFill>
                  <a:srgbClr val="7F0055"/>
                </a:solidFill>
                <a:latin typeface="Consolas" pitchFamily="49" charset="0"/>
              </a:rPr>
              <a:t>static</a:t>
            </a:r>
            <a:r>
              <a:rPr lang="en-US" sz="1100" b="1" dirty="0">
                <a:solidFill>
                  <a:srgbClr val="000000"/>
                </a:solidFill>
                <a:latin typeface="Consolas" pitchFamily="49" charset="0"/>
              </a:rPr>
              <a:t> </a:t>
            </a:r>
            <a:r>
              <a:rPr lang="en-US" sz="1100" b="1" dirty="0">
                <a:solidFill>
                  <a:srgbClr val="7F0055"/>
                </a:solidFill>
                <a:latin typeface="Consolas" pitchFamily="49" charset="0"/>
              </a:rPr>
              <a:t>void</a:t>
            </a:r>
            <a:r>
              <a:rPr lang="en-US" sz="1100" b="1" dirty="0">
                <a:solidFill>
                  <a:srgbClr val="000000"/>
                </a:solidFill>
                <a:latin typeface="Consolas" pitchFamily="49" charset="0"/>
              </a:rPr>
              <a:t> </a:t>
            </a:r>
            <a:r>
              <a:rPr lang="en-US" sz="1100" dirty="0">
                <a:solidFill>
                  <a:srgbClr val="000000"/>
                </a:solidFill>
                <a:latin typeface="Consolas" pitchFamily="49" charset="0"/>
              </a:rPr>
              <a:t>main(String[] </a:t>
            </a:r>
            <a:r>
              <a:rPr lang="en-US" sz="1100" dirty="0" err="1">
                <a:solidFill>
                  <a:srgbClr val="000000"/>
                </a:solidFill>
                <a:latin typeface="Consolas" pitchFamily="49" charset="0"/>
              </a:rPr>
              <a:t>args</a:t>
            </a:r>
            <a:r>
              <a:rPr lang="en-US" sz="1100" dirty="0">
                <a:solidFill>
                  <a:srgbClr val="000000"/>
                </a:solidFill>
                <a:latin typeface="Consolas" pitchFamily="49" charset="0"/>
              </a:rPr>
              <a:t>) {</a:t>
            </a:r>
          </a:p>
          <a:p>
            <a:r>
              <a:rPr lang="de-DE" sz="1100" dirty="0">
                <a:solidFill>
                  <a:srgbClr val="000000"/>
                </a:solidFill>
                <a:latin typeface="Consolas" pitchFamily="49" charset="0"/>
              </a:rPr>
              <a:t>    Person </a:t>
            </a:r>
            <a:r>
              <a:rPr lang="de-DE" sz="1100" dirty="0" err="1" smtClean="0">
                <a:solidFill>
                  <a:srgbClr val="000000"/>
                </a:solidFill>
                <a:latin typeface="Consolas" pitchFamily="49" charset="0"/>
              </a:rPr>
              <a:t>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b="1" dirty="0">
                <a:solidFill>
                  <a:srgbClr val="000000"/>
                </a:solidFill>
                <a:latin typeface="Consolas" pitchFamily="49" charset="0"/>
              </a:rPr>
              <a:t> </a:t>
            </a:r>
            <a:r>
              <a:rPr lang="de-DE" sz="1100" dirty="0">
                <a:solidFill>
                  <a:srgbClr val="000000"/>
                </a:solidFill>
                <a:latin typeface="Consolas" pitchFamily="49" charset="0"/>
              </a:rPr>
              <a:t>Person(22);</a:t>
            </a: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me.movesHouse</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"Andromeda"</a:t>
            </a:r>
            <a:r>
              <a:rPr lang="de-DE" sz="1100" dirty="0" smtClean="0">
                <a:latin typeface="Consolas" pitchFamily="49" charset="0"/>
              </a:rPr>
              <a:t>);</a:t>
            </a:r>
            <a:endParaRPr lang="de-DE" sz="1100" dirty="0">
              <a:latin typeface="Consolas" pitchFamily="49" charset="0"/>
            </a:endParaRPr>
          </a:p>
          <a:p>
            <a:r>
              <a:rPr lang="de-DE" sz="1100" dirty="0">
                <a:solidFill>
                  <a:srgbClr val="000000"/>
                </a:solidFill>
                <a:latin typeface="Consolas" pitchFamily="49" charset="0"/>
              </a:rPr>
              <a:t>  }</a:t>
            </a:r>
          </a:p>
          <a:p>
            <a:r>
              <a:rPr lang="de-DE" sz="1100" dirty="0">
                <a:solidFill>
                  <a:srgbClr val="000000"/>
                </a:solidFill>
                <a:latin typeface="Consolas" pitchFamily="49" charset="0"/>
              </a:rPr>
              <a:t>}</a:t>
            </a:r>
            <a:endParaRPr lang="de-DE" sz="1100" dirty="0">
              <a:latin typeface="Calibri" pitchFamily="34" charset="0"/>
            </a:endParaRPr>
          </a:p>
        </p:txBody>
      </p:sp>
      <p:sp>
        <p:nvSpPr>
          <p:cNvPr id="9" name="Rechteck 8"/>
          <p:cNvSpPr/>
          <p:nvPr/>
        </p:nvSpPr>
        <p:spPr>
          <a:xfrm>
            <a:off x="5519936" y="5758656"/>
            <a:ext cx="3960812" cy="10541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dirty="0" smtClean="0"/>
              <a:t>This </a:t>
            </a:r>
            <a:r>
              <a:rPr lang="de-DE" dirty="0" err="1" smtClean="0"/>
              <a:t>program</a:t>
            </a:r>
            <a:r>
              <a:rPr lang="de-DE" dirty="0" smtClean="0"/>
              <a:t> </a:t>
            </a:r>
            <a:r>
              <a:rPr lang="de-DE" dirty="0" err="1" smtClean="0"/>
              <a:t>ends</a:t>
            </a:r>
            <a:r>
              <a:rPr lang="de-DE" dirty="0" smtClean="0"/>
              <a:t> in an </a:t>
            </a:r>
            <a:r>
              <a:rPr lang="de-DE" dirty="0" err="1" smtClean="0"/>
              <a:t>error</a:t>
            </a:r>
            <a:r>
              <a:rPr lang="de-DE" dirty="0" smtClean="0"/>
              <a:t>. </a:t>
            </a:r>
            <a:r>
              <a:rPr lang="de-DE" dirty="0" err="1" smtClean="0"/>
              <a:t>Where</a:t>
            </a:r>
            <a:r>
              <a:rPr lang="de-DE" dirty="0" smtClean="0"/>
              <a:t> </a:t>
            </a:r>
            <a:r>
              <a:rPr lang="de-DE" dirty="0" err="1" smtClean="0"/>
              <a:t>is</a:t>
            </a:r>
            <a:r>
              <a:rPr lang="de-DE" dirty="0" smtClean="0"/>
              <a:t> </a:t>
            </a:r>
            <a:r>
              <a:rPr lang="de-DE" dirty="0" err="1" smtClean="0"/>
              <a:t>the</a:t>
            </a:r>
            <a:r>
              <a:rPr lang="de-DE" dirty="0" smtClean="0"/>
              <a:t> </a:t>
            </a:r>
            <a:r>
              <a:rPr lang="de-DE" dirty="0" err="1" smtClean="0"/>
              <a:t>error</a:t>
            </a:r>
            <a:r>
              <a:rPr lang="de-DE" dirty="0" smtClean="0"/>
              <a:t>? </a:t>
            </a:r>
            <a:r>
              <a:rPr lang="de-DE" dirty="0" err="1" smtClean="0"/>
              <a:t>What</a:t>
            </a:r>
            <a:r>
              <a:rPr lang="de-DE" dirty="0" smtClean="0"/>
              <a:t> </a:t>
            </a:r>
            <a:r>
              <a:rPr lang="de-DE" dirty="0" err="1" smtClean="0"/>
              <a:t>is</a:t>
            </a:r>
            <a:r>
              <a:rPr lang="de-DE" dirty="0" smtClean="0"/>
              <a:t> on </a:t>
            </a:r>
            <a:r>
              <a:rPr lang="de-DE" dirty="0" err="1" smtClean="0"/>
              <a:t>the</a:t>
            </a:r>
            <a:r>
              <a:rPr lang="de-DE" dirty="0" smtClean="0"/>
              <a:t> </a:t>
            </a:r>
            <a:r>
              <a:rPr lang="de-DE" dirty="0" err="1" smtClean="0"/>
              <a:t>stack</a:t>
            </a:r>
            <a:r>
              <a:rPr lang="de-DE" dirty="0" smtClean="0"/>
              <a:t>?</a:t>
            </a:r>
            <a:endParaRPr lang="de-DE" dirty="0"/>
          </a:p>
        </p:txBody>
      </p:sp>
      <p:sp>
        <p:nvSpPr>
          <p:cNvPr id="11" name="Rechteck 10"/>
          <p:cNvSpPr>
            <a:spLocks noChangeArrowheads="1"/>
          </p:cNvSpPr>
          <p:nvPr/>
        </p:nvSpPr>
        <p:spPr bwMode="auto">
          <a:xfrm>
            <a:off x="9842922" y="4430266"/>
            <a:ext cx="1553374" cy="369332"/>
          </a:xfrm>
          <a:prstGeom prst="rect">
            <a:avLst/>
          </a:prstGeom>
          <a:noFill/>
          <a:ln w="9525">
            <a:noFill/>
            <a:miter lim="800000"/>
            <a:headEnd/>
            <a:tailEnd/>
          </a:ln>
        </p:spPr>
        <p:txBody>
          <a:bodyPr wrap="none">
            <a:spAutoFit/>
          </a:bodyPr>
          <a:lstStyle/>
          <a:p>
            <a:r>
              <a:rPr lang="de-DE" b="1" dirty="0" smtClean="0">
                <a:solidFill>
                  <a:srgbClr val="FF0000"/>
                </a:solidFill>
                <a:latin typeface="Calibri" pitchFamily="34" charset="0"/>
              </a:rPr>
              <a:t>3 </a:t>
            </a:r>
            <a:r>
              <a:rPr lang="de-DE" b="1" dirty="0" err="1" smtClean="0">
                <a:solidFill>
                  <a:srgbClr val="FF0000"/>
                </a:solidFill>
                <a:latin typeface="Calibri" pitchFamily="34" charset="0"/>
              </a:rPr>
              <a:t>to</a:t>
            </a:r>
            <a:r>
              <a:rPr lang="de-DE" b="1" dirty="0" smtClean="0">
                <a:solidFill>
                  <a:srgbClr val="FF0000"/>
                </a:solidFill>
                <a:latin typeface="Calibri" pitchFamily="34" charset="0"/>
              </a:rPr>
              <a:t> 5 </a:t>
            </a:r>
            <a:r>
              <a:rPr lang="de-DE" b="1" dirty="0" err="1" smtClean="0">
                <a:solidFill>
                  <a:srgbClr val="FF0000"/>
                </a:solidFill>
                <a:latin typeface="Calibri" pitchFamily="34" charset="0"/>
              </a:rPr>
              <a:t>minutes</a:t>
            </a:r>
            <a:endParaRPr lang="de-DE" b="1" dirty="0">
              <a:solidFill>
                <a:srgbClr val="FF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a:p>
        </p:txBody>
      </p:sp>
      <p:sp>
        <p:nvSpPr>
          <p:cNvPr id="45058" name="Textfeld 2"/>
          <p:cNvSpPr txBox="1">
            <a:spLocks noChangeArrowheads="1"/>
          </p:cNvSpPr>
          <p:nvPr/>
        </p:nvSpPr>
        <p:spPr bwMode="auto">
          <a:xfrm>
            <a:off x="1774826" y="1916113"/>
            <a:ext cx="7540911" cy="830997"/>
          </a:xfrm>
          <a:prstGeom prst="rect">
            <a:avLst/>
          </a:prstGeom>
          <a:noFill/>
          <a:ln w="9525">
            <a:noFill/>
            <a:miter lim="800000"/>
            <a:headEnd/>
            <a:tailEnd/>
          </a:ln>
        </p:spPr>
        <p:txBody>
          <a:bodyPr wrap="none">
            <a:spAutoFit/>
          </a:bodyPr>
          <a:lstStyle/>
          <a:p>
            <a:r>
              <a:rPr lang="de-DE" sz="4800" dirty="0" smtClean="0">
                <a:solidFill>
                  <a:schemeClr val="bg1"/>
                </a:solidFill>
                <a:latin typeface="Calibri" pitchFamily="34" charset="0"/>
              </a:rPr>
              <a:t>Input Parameters </a:t>
            </a:r>
            <a:r>
              <a:rPr lang="de-DE" sz="4800" dirty="0" err="1" smtClean="0">
                <a:solidFill>
                  <a:schemeClr val="bg1"/>
                </a:solidFill>
                <a:latin typeface="Calibri" pitchFamily="34" charset="0"/>
              </a:rPr>
              <a:t>of</a:t>
            </a:r>
            <a:r>
              <a:rPr lang="de-DE" sz="4800" dirty="0" smtClean="0">
                <a:solidFill>
                  <a:schemeClr val="bg1"/>
                </a:solidFill>
                <a:latin typeface="Calibri" pitchFamily="34" charset="0"/>
              </a:rPr>
              <a:t> </a:t>
            </a:r>
            <a:r>
              <a:rPr lang="de-DE" sz="4800" dirty="0" err="1" smtClean="0">
                <a:solidFill>
                  <a:schemeClr val="bg1"/>
                </a:solidFill>
                <a:latin typeface="Calibri" pitchFamily="34" charset="0"/>
              </a:rPr>
              <a:t>Methods</a:t>
            </a:r>
            <a:endParaRPr lang="de-DE" sz="4800" dirty="0">
              <a:solidFill>
                <a:schemeClr val="bg1"/>
              </a:solidFill>
              <a:latin typeface="Calibri" pitchFamily="34" charset="0"/>
            </a:endParaRPr>
          </a:p>
        </p:txBody>
      </p:sp>
      <p:pic>
        <p:nvPicPr>
          <p:cNvPr id="45059" name="Picture 1" descr="C:\Users\siegmunn\AppData\Local\Microsoft\Windows\Temporary Internet Files\Content.IE5\RD3JW0LT\MC900078793[1].wmf"/>
          <p:cNvPicPr>
            <a:picLocks noChangeAspect="1" noChangeArrowheads="1"/>
          </p:cNvPicPr>
          <p:nvPr/>
        </p:nvPicPr>
        <p:blipFill>
          <a:blip r:embed="rId3" cstate="print"/>
          <a:srcRect/>
          <a:stretch>
            <a:fillRect/>
          </a:stretch>
        </p:blipFill>
        <p:spPr bwMode="auto">
          <a:xfrm>
            <a:off x="5808664" y="3573464"/>
            <a:ext cx="4471987" cy="2420937"/>
          </a:xfrm>
          <a:prstGeom prst="rect">
            <a:avLst/>
          </a:prstGeom>
          <a:noFill/>
          <a:ln w="9525">
            <a:noFill/>
            <a:miter lim="800000"/>
            <a:headEnd/>
            <a:tailEnd/>
          </a:ln>
        </p:spPr>
      </p:pic>
      <p:sp>
        <p:nvSpPr>
          <p:cNvPr id="3" name="Foliennummernplatzhalter 2"/>
          <p:cNvSpPr>
            <a:spLocks noGrp="1"/>
          </p:cNvSpPr>
          <p:nvPr>
            <p:ph type="sldNum" sz="quarter" idx="12"/>
          </p:nvPr>
        </p:nvSpPr>
        <p:spPr/>
        <p:txBody>
          <a:bodyPr/>
          <a:lstStyle/>
          <a:p>
            <a:pPr>
              <a:defRPr/>
            </a:pPr>
            <a:fld id="{CBDFABAA-5267-4B25-BFD5-994A15DC9E83}" type="slidenum">
              <a:rPr lang="de-DE" smtClean="0"/>
              <a:pPr>
                <a:defRPr/>
              </a:pPr>
              <a:t>16</a:t>
            </a:fld>
            <a:endParaRPr lang="de-DE"/>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el 1"/>
          <p:cNvSpPr>
            <a:spLocks noGrp="1"/>
          </p:cNvSpPr>
          <p:nvPr>
            <p:ph type="title"/>
          </p:nvPr>
        </p:nvSpPr>
        <p:spPr/>
        <p:txBody>
          <a:bodyPr/>
          <a:lstStyle/>
          <a:p>
            <a:r>
              <a:rPr lang="de-DE" dirty="0" smtClean="0"/>
              <a:t>References I</a:t>
            </a:r>
            <a:endParaRPr lang="de-DE" dirty="0"/>
          </a:p>
        </p:txBody>
      </p:sp>
      <p:sp>
        <p:nvSpPr>
          <p:cNvPr id="47106" name="Inhaltsplatzhalter 2"/>
          <p:cNvSpPr>
            <a:spLocks noGrp="1"/>
          </p:cNvSpPr>
          <p:nvPr>
            <p:ph idx="1"/>
          </p:nvPr>
        </p:nvSpPr>
        <p:spPr/>
        <p:txBody>
          <a:bodyPr/>
          <a:lstStyle/>
          <a:p>
            <a:r>
              <a:rPr lang="de-DE" dirty="0" err="1" smtClean="0"/>
              <a:t>There</a:t>
            </a:r>
            <a:r>
              <a:rPr lang="de-DE" dirty="0" smtClean="0"/>
              <a:t> </a:t>
            </a:r>
            <a:r>
              <a:rPr lang="de-DE" dirty="0" err="1" smtClean="0"/>
              <a:t>is</a:t>
            </a:r>
            <a:r>
              <a:rPr lang="de-DE" dirty="0" smtClean="0"/>
              <a:t> an additional primitive </a:t>
            </a:r>
            <a:r>
              <a:rPr lang="de-DE" dirty="0" err="1" smtClean="0"/>
              <a:t>data</a:t>
            </a:r>
            <a:r>
              <a:rPr lang="de-DE" dirty="0" smtClean="0"/>
              <a:t> type – </a:t>
            </a:r>
            <a:r>
              <a:rPr lang="de-DE" dirty="0" err="1" smtClean="0"/>
              <a:t>we</a:t>
            </a:r>
            <a:r>
              <a:rPr lang="de-DE" dirty="0" smtClean="0"/>
              <a:t> </a:t>
            </a:r>
            <a:r>
              <a:rPr lang="de-DE" dirty="0" err="1" smtClean="0"/>
              <a:t>did</a:t>
            </a:r>
            <a:r>
              <a:rPr lang="de-DE" dirty="0" smtClean="0"/>
              <a:t> not </a:t>
            </a:r>
            <a:r>
              <a:rPr lang="de-DE" dirty="0" err="1" smtClean="0"/>
              <a:t>explicitly</a:t>
            </a:r>
            <a:r>
              <a:rPr lang="de-DE" dirty="0" smtClean="0"/>
              <a:t> </a:t>
            </a:r>
            <a:r>
              <a:rPr lang="de-DE" dirty="0" err="1" smtClean="0"/>
              <a:t>look</a:t>
            </a:r>
            <a:r>
              <a:rPr lang="de-DE" dirty="0" smtClean="0"/>
              <a:t> at </a:t>
            </a:r>
            <a:r>
              <a:rPr lang="de-DE" dirty="0" err="1" smtClean="0"/>
              <a:t>it</a:t>
            </a:r>
            <a:r>
              <a:rPr lang="de-DE" dirty="0" smtClean="0"/>
              <a:t>, but </a:t>
            </a:r>
            <a:r>
              <a:rPr lang="de-DE" dirty="0" err="1" smtClean="0"/>
              <a:t>we</a:t>
            </a:r>
            <a:r>
              <a:rPr lang="de-DE" dirty="0" smtClean="0"/>
              <a:t> </a:t>
            </a:r>
            <a:r>
              <a:rPr lang="de-DE" dirty="0" err="1" smtClean="0"/>
              <a:t>used</a:t>
            </a:r>
            <a:r>
              <a:rPr lang="de-DE" dirty="0" smtClean="0"/>
              <a:t> </a:t>
            </a:r>
            <a:r>
              <a:rPr lang="de-DE" dirty="0" err="1" smtClean="0"/>
              <a:t>it</a:t>
            </a:r>
            <a:endParaRPr lang="de-DE" dirty="0" smtClean="0"/>
          </a:p>
          <a:p>
            <a:endParaRPr lang="de-DE" dirty="0"/>
          </a:p>
          <a:p>
            <a:r>
              <a:rPr lang="de-DE" dirty="0" smtClean="0"/>
              <a:t>Reference </a:t>
            </a:r>
            <a:r>
              <a:rPr lang="de-DE" dirty="0"/>
              <a:t>= </a:t>
            </a:r>
            <a:r>
              <a:rPr lang="de-DE" dirty="0" smtClean="0"/>
              <a:t>„</a:t>
            </a:r>
            <a:r>
              <a:rPr lang="de-DE" dirty="0" err="1" smtClean="0"/>
              <a:t>pointer</a:t>
            </a:r>
            <a:r>
              <a:rPr lang="de-DE" dirty="0" smtClean="0"/>
              <a:t>“ </a:t>
            </a:r>
            <a:r>
              <a:rPr lang="de-DE" dirty="0" err="1" smtClean="0"/>
              <a:t>to</a:t>
            </a:r>
            <a:r>
              <a:rPr lang="de-DE" dirty="0" smtClean="0"/>
              <a:t> </a:t>
            </a:r>
            <a:r>
              <a:rPr lang="de-DE" dirty="0" err="1" smtClean="0"/>
              <a:t>instances</a:t>
            </a:r>
            <a:r>
              <a:rPr lang="de-DE" dirty="0" smtClean="0"/>
              <a:t> </a:t>
            </a:r>
            <a:r>
              <a:rPr lang="de-DE" dirty="0" err="1" smtClean="0"/>
              <a:t>of</a:t>
            </a:r>
            <a:r>
              <a:rPr lang="de-DE" dirty="0" smtClean="0"/>
              <a:t> </a:t>
            </a:r>
            <a:r>
              <a:rPr lang="de-DE" dirty="0" err="1" smtClean="0"/>
              <a:t>classes</a:t>
            </a:r>
            <a:endParaRPr lang="de-DE" dirty="0"/>
          </a:p>
          <a:p>
            <a:pPr lvl="1"/>
            <a:r>
              <a:rPr lang="de-DE" dirty="0" smtClean="0"/>
              <a:t>Variables </a:t>
            </a:r>
            <a:r>
              <a:rPr lang="de-DE" dirty="0" err="1" smtClean="0"/>
              <a:t>that</a:t>
            </a:r>
            <a:r>
              <a:rPr lang="de-DE" dirty="0" smtClean="0"/>
              <a:t> </a:t>
            </a:r>
            <a:r>
              <a:rPr lang="de-DE" dirty="0" err="1" smtClean="0"/>
              <a:t>store</a:t>
            </a:r>
            <a:r>
              <a:rPr lang="de-DE" dirty="0" smtClean="0"/>
              <a:t> </a:t>
            </a:r>
            <a:r>
              <a:rPr lang="de-DE" dirty="0" err="1" smtClean="0"/>
              <a:t>complex</a:t>
            </a:r>
            <a:r>
              <a:rPr lang="de-DE" dirty="0" smtClean="0"/>
              <a:t> </a:t>
            </a:r>
            <a:r>
              <a:rPr lang="de-DE" dirty="0" err="1" smtClean="0"/>
              <a:t>types</a:t>
            </a:r>
            <a:r>
              <a:rPr lang="de-DE" dirty="0" smtClean="0"/>
              <a:t> </a:t>
            </a:r>
            <a:r>
              <a:rPr lang="de-DE" dirty="0" err="1" smtClean="0"/>
              <a:t>are</a:t>
            </a:r>
            <a:r>
              <a:rPr lang="de-DE" dirty="0" smtClean="0"/>
              <a:t> </a:t>
            </a:r>
            <a:r>
              <a:rPr lang="de-DE" dirty="0" err="1" smtClean="0"/>
              <a:t>references</a:t>
            </a:r>
            <a:r>
              <a:rPr lang="de-DE" dirty="0" smtClean="0"/>
              <a:t> </a:t>
            </a:r>
            <a:r>
              <a:rPr lang="de-DE" dirty="0" err="1" smtClean="0"/>
              <a:t>to</a:t>
            </a:r>
            <a:r>
              <a:rPr lang="de-DE" dirty="0" smtClean="0"/>
              <a:t> </a:t>
            </a:r>
            <a:r>
              <a:rPr lang="de-DE" dirty="0" err="1" smtClean="0"/>
              <a:t>according</a:t>
            </a:r>
            <a:r>
              <a:rPr lang="de-DE" dirty="0" smtClean="0"/>
              <a:t> </a:t>
            </a:r>
            <a:r>
              <a:rPr lang="de-DE" dirty="0" err="1" smtClean="0"/>
              <a:t>objects</a:t>
            </a:r>
            <a:r>
              <a:rPr lang="de-DE" dirty="0" smtClean="0"/>
              <a:t> in </a:t>
            </a:r>
            <a:r>
              <a:rPr lang="de-DE" dirty="0" err="1" smtClean="0"/>
              <a:t>memory</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17</a:t>
            </a:fld>
            <a:endParaRPr lang="de-DE"/>
          </a:p>
        </p:txBody>
      </p:sp>
      <p:sp>
        <p:nvSpPr>
          <p:cNvPr id="5" name="Rechteck 4"/>
          <p:cNvSpPr>
            <a:spLocks noChangeArrowheads="1"/>
          </p:cNvSpPr>
          <p:nvPr/>
        </p:nvSpPr>
        <p:spPr bwMode="auto">
          <a:xfrm>
            <a:off x="1995484" y="4667450"/>
            <a:ext cx="6553200" cy="1168400"/>
          </a:xfrm>
          <a:prstGeom prst="rect">
            <a:avLst/>
          </a:prstGeom>
          <a:noFill/>
          <a:ln w="9525">
            <a:noFill/>
            <a:miter lim="800000"/>
            <a:headEnd/>
            <a:tailEnd/>
          </a:ln>
        </p:spPr>
        <p:txBody>
          <a:bodyPr>
            <a:spAutoFit/>
          </a:bodyPr>
          <a:lstStyle/>
          <a:p>
            <a:r>
              <a:rPr lang="en-US" sz="1400" b="1" dirty="0">
                <a:solidFill>
                  <a:srgbClr val="7F0055"/>
                </a:solidFill>
                <a:latin typeface="Consolas" pitchFamily="49" charset="0"/>
              </a:rPr>
              <a:t>public</a:t>
            </a:r>
            <a:r>
              <a:rPr lang="en-US" sz="1400" b="1" dirty="0">
                <a:solidFill>
                  <a:srgbClr val="000000"/>
                </a:solidFill>
                <a:latin typeface="Consolas" pitchFamily="49" charset="0"/>
              </a:rPr>
              <a:t> </a:t>
            </a:r>
            <a:r>
              <a:rPr lang="en-US" sz="1400" b="1" dirty="0">
                <a:solidFill>
                  <a:srgbClr val="7F0055"/>
                </a:solidFill>
                <a:latin typeface="Consolas" pitchFamily="49" charset="0"/>
              </a:rPr>
              <a:t>static</a:t>
            </a:r>
            <a:r>
              <a:rPr lang="en-US" sz="1400" b="1" dirty="0">
                <a:solidFill>
                  <a:srgbClr val="000000"/>
                </a:solidFill>
                <a:latin typeface="Consolas" pitchFamily="49" charset="0"/>
              </a:rPr>
              <a:t> </a:t>
            </a:r>
            <a:r>
              <a:rPr lang="en-US" sz="1400" b="1" dirty="0">
                <a:solidFill>
                  <a:srgbClr val="7F0055"/>
                </a:solidFill>
                <a:latin typeface="Consolas" pitchFamily="49" charset="0"/>
              </a:rPr>
              <a:t>void</a:t>
            </a:r>
            <a:r>
              <a:rPr lang="en-US" sz="1400" b="1" dirty="0">
                <a:solidFill>
                  <a:srgbClr val="000000"/>
                </a:solidFill>
                <a:latin typeface="Consolas" pitchFamily="49" charset="0"/>
              </a:rPr>
              <a:t> </a:t>
            </a:r>
            <a:r>
              <a:rPr lang="en-US" sz="1400" dirty="0">
                <a:solidFill>
                  <a:srgbClr val="000000"/>
                </a:solidFill>
                <a:latin typeface="Consolas" pitchFamily="49" charset="0"/>
              </a:rPr>
              <a:t>main(String[] </a:t>
            </a:r>
            <a:r>
              <a:rPr lang="en-US" sz="1400" dirty="0" err="1">
                <a:solidFill>
                  <a:srgbClr val="000000"/>
                </a:solidFill>
                <a:latin typeface="Consolas" pitchFamily="49" charset="0"/>
              </a:rPr>
              <a:t>args</a:t>
            </a:r>
            <a:r>
              <a:rPr lang="en-US" sz="1400" dirty="0">
                <a:solidFill>
                  <a:srgbClr val="000000"/>
                </a:solidFill>
                <a:latin typeface="Consolas" pitchFamily="49" charset="0"/>
              </a:rPr>
              <a:t>) {</a:t>
            </a:r>
          </a:p>
          <a:p>
            <a:r>
              <a:rPr lang="de-DE" sz="1400" dirty="0">
                <a:solidFill>
                  <a:srgbClr val="000000"/>
                </a:solidFill>
                <a:latin typeface="Consolas" pitchFamily="49" charset="0"/>
              </a:rPr>
              <a:t>    Person </a:t>
            </a:r>
            <a:r>
              <a:rPr lang="de-DE" sz="1400" dirty="0" err="1">
                <a:solidFill>
                  <a:srgbClr val="000000"/>
                </a:solidFill>
                <a:latin typeface="Consolas" pitchFamily="49" charset="0"/>
              </a:rPr>
              <a:t>peter</a:t>
            </a:r>
            <a:r>
              <a:rPr lang="de-DE" sz="1400" dirty="0">
                <a:solidFill>
                  <a:srgbClr val="000000"/>
                </a:solidFill>
                <a:latin typeface="Consolas" pitchFamily="49" charset="0"/>
              </a:rPr>
              <a:t> = </a:t>
            </a:r>
            <a:r>
              <a:rPr lang="de-DE" sz="1400" b="1" dirty="0" err="1">
                <a:solidFill>
                  <a:srgbClr val="7F0055"/>
                </a:solidFill>
                <a:latin typeface="Consolas" pitchFamily="49" charset="0"/>
              </a:rPr>
              <a:t>new</a:t>
            </a:r>
            <a:r>
              <a:rPr lang="de-DE" sz="1400" b="1" dirty="0">
                <a:solidFill>
                  <a:srgbClr val="000000"/>
                </a:solidFill>
                <a:latin typeface="Consolas" pitchFamily="49" charset="0"/>
              </a:rPr>
              <a:t> </a:t>
            </a:r>
            <a:r>
              <a:rPr lang="de-DE" sz="1400" dirty="0">
                <a:solidFill>
                  <a:srgbClr val="000000"/>
                </a:solidFill>
                <a:latin typeface="Consolas" pitchFamily="49" charset="0"/>
              </a:rPr>
              <a:t>Person(</a:t>
            </a:r>
            <a:r>
              <a:rPr lang="de-DE" sz="1400" dirty="0">
                <a:solidFill>
                  <a:srgbClr val="2A00FF"/>
                </a:solidFill>
                <a:latin typeface="Consolas" pitchFamily="49" charset="0"/>
              </a:rPr>
              <a:t>"</a:t>
            </a:r>
            <a:r>
              <a:rPr lang="de-DE" sz="1400" dirty="0" err="1">
                <a:solidFill>
                  <a:srgbClr val="2A00FF"/>
                </a:solidFill>
                <a:latin typeface="Consolas" pitchFamily="49" charset="0"/>
              </a:rPr>
              <a:t>Peter"</a:t>
            </a:r>
            <a:r>
              <a:rPr lang="de-DE" sz="1400" dirty="0" err="1">
                <a:solidFill>
                  <a:srgbClr val="000000"/>
                </a:solidFill>
                <a:latin typeface="Consolas" pitchFamily="49" charset="0"/>
              </a:rPr>
              <a:t>,</a:t>
            </a:r>
            <a:r>
              <a:rPr lang="de-DE" sz="1400" dirty="0" err="1">
                <a:solidFill>
                  <a:srgbClr val="2A00FF"/>
                </a:solidFill>
                <a:latin typeface="Consolas" pitchFamily="49" charset="0"/>
              </a:rPr>
              <a:t>"Petersen</a:t>
            </a:r>
            <a:r>
              <a:rPr lang="de-DE" sz="1400" dirty="0">
                <a:solidFill>
                  <a:srgbClr val="2A00FF"/>
                </a:solidFill>
                <a:latin typeface="Consolas" pitchFamily="49" charset="0"/>
              </a:rPr>
              <a:t>"</a:t>
            </a:r>
            <a:r>
              <a:rPr lang="de-DE" sz="1400" dirty="0">
                <a:solidFill>
                  <a:srgbClr val="000000"/>
                </a:solidFill>
                <a:latin typeface="Consolas" pitchFamily="49" charset="0"/>
              </a:rPr>
              <a:t>);</a:t>
            </a:r>
          </a:p>
          <a:p>
            <a:r>
              <a:rPr lang="de-DE" sz="1400" dirty="0">
                <a:solidFill>
                  <a:srgbClr val="000000"/>
                </a:solidFill>
                <a:latin typeface="Consolas" pitchFamily="49" charset="0"/>
              </a:rPr>
              <a:t>    Person </a:t>
            </a:r>
            <a:r>
              <a:rPr lang="de-DE" sz="1400" dirty="0" err="1">
                <a:solidFill>
                  <a:srgbClr val="000000"/>
                </a:solidFill>
                <a:latin typeface="Consolas" pitchFamily="49" charset="0"/>
              </a:rPr>
              <a:t>nobody</a:t>
            </a:r>
            <a:r>
              <a:rPr lang="de-DE" sz="1400" dirty="0">
                <a:solidFill>
                  <a:srgbClr val="000000"/>
                </a:solidFill>
                <a:latin typeface="Consolas" pitchFamily="49" charset="0"/>
              </a:rPr>
              <a:t> = </a:t>
            </a:r>
            <a:r>
              <a:rPr lang="de-DE" sz="1400" b="1" dirty="0" err="1">
                <a:solidFill>
                  <a:srgbClr val="7F0055"/>
                </a:solidFill>
                <a:latin typeface="Consolas" pitchFamily="49" charset="0"/>
              </a:rPr>
              <a:t>new</a:t>
            </a:r>
            <a:r>
              <a:rPr lang="de-DE" sz="1400" b="1" dirty="0">
                <a:solidFill>
                  <a:srgbClr val="000000"/>
                </a:solidFill>
                <a:latin typeface="Consolas" pitchFamily="49" charset="0"/>
              </a:rPr>
              <a:t> </a:t>
            </a:r>
            <a:r>
              <a:rPr lang="de-DE" sz="1400" dirty="0">
                <a:solidFill>
                  <a:srgbClr val="000000"/>
                </a:solidFill>
                <a:latin typeface="Consolas" pitchFamily="49" charset="0"/>
              </a:rPr>
              <a:t>Person(22);</a:t>
            </a:r>
          </a:p>
          <a:p>
            <a:r>
              <a:rPr lang="de-DE" sz="1400" dirty="0">
                <a:solidFill>
                  <a:srgbClr val="000000"/>
                </a:solidFill>
                <a:latin typeface="Consolas" pitchFamily="49" charset="0"/>
              </a:rPr>
              <a:t>    Person x = </a:t>
            </a:r>
            <a:r>
              <a:rPr lang="de-DE" sz="1400" dirty="0" err="1">
                <a:solidFill>
                  <a:srgbClr val="000000"/>
                </a:solidFill>
                <a:latin typeface="Consolas" pitchFamily="49" charset="0"/>
              </a:rPr>
              <a:t>peter</a:t>
            </a:r>
            <a:r>
              <a:rPr lang="de-DE" sz="1400" dirty="0">
                <a:solidFill>
                  <a:srgbClr val="000000"/>
                </a:solidFill>
                <a:latin typeface="Consolas" pitchFamily="49" charset="0"/>
              </a:rPr>
              <a:t>;</a:t>
            </a:r>
          </a:p>
          <a:p>
            <a:r>
              <a:rPr lang="de-DE" sz="1400" dirty="0">
                <a:solidFill>
                  <a:srgbClr val="000000"/>
                </a:solidFill>
                <a:latin typeface="Consolas" pitchFamily="49" charset="0"/>
              </a:rPr>
              <a:t>}</a:t>
            </a:r>
          </a:p>
        </p:txBody>
      </p:sp>
      <p:sp>
        <p:nvSpPr>
          <p:cNvPr id="7" name="Textfeld 6"/>
          <p:cNvSpPr txBox="1">
            <a:spLocks noChangeArrowheads="1"/>
          </p:cNvSpPr>
          <p:nvPr/>
        </p:nvSpPr>
        <p:spPr bwMode="auto">
          <a:xfrm>
            <a:off x="4310064" y="5745164"/>
            <a:ext cx="676275" cy="369887"/>
          </a:xfrm>
          <a:prstGeom prst="rect">
            <a:avLst/>
          </a:prstGeom>
          <a:noFill/>
          <a:ln w="9525">
            <a:noFill/>
            <a:miter lim="800000"/>
            <a:headEnd/>
            <a:tailEnd/>
          </a:ln>
        </p:spPr>
        <p:txBody>
          <a:bodyPr wrap="none">
            <a:spAutoFit/>
          </a:bodyPr>
          <a:lstStyle/>
          <a:p>
            <a:r>
              <a:rPr lang="de-DE">
                <a:latin typeface="Calibri" pitchFamily="34" charset="0"/>
              </a:rPr>
              <a:t>Heap</a:t>
            </a:r>
          </a:p>
        </p:txBody>
      </p:sp>
      <p:cxnSp>
        <p:nvCxnSpPr>
          <p:cNvPr id="15" name="Gerade Verbindung mit Pfeil 14"/>
          <p:cNvCxnSpPr/>
          <p:nvPr/>
        </p:nvCxnSpPr>
        <p:spPr>
          <a:xfrm>
            <a:off x="3913047" y="5044300"/>
            <a:ext cx="4630878" cy="54457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3847556" y="5242855"/>
            <a:ext cx="2404317" cy="39840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3431704" y="5510114"/>
            <a:ext cx="5095802" cy="14702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Rechteck 18"/>
          <p:cNvSpPr/>
          <p:nvPr/>
        </p:nvSpPr>
        <p:spPr>
          <a:xfrm>
            <a:off x="4986339" y="5445125"/>
            <a:ext cx="5430837" cy="1244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21" name="Rechteck 20"/>
          <p:cNvSpPr/>
          <p:nvPr/>
        </p:nvSpPr>
        <p:spPr>
          <a:xfrm>
            <a:off x="8543925" y="5569822"/>
            <a:ext cx="1658938" cy="7016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a:solidFill>
                  <a:srgbClr val="2A00FF"/>
                </a:solidFill>
                <a:latin typeface="Consolas"/>
              </a:rPr>
              <a:t>vorname</a:t>
            </a:r>
            <a:endParaRPr lang="de-DE" sz="1100" dirty="0">
              <a:solidFill>
                <a:srgbClr val="2A00FF"/>
              </a:solidFill>
              <a:latin typeface="Consolas"/>
            </a:endParaRPr>
          </a:p>
          <a:p>
            <a:pPr fontAlgn="auto">
              <a:spcBef>
                <a:spcPts val="0"/>
              </a:spcBef>
              <a:spcAft>
                <a:spcPts val="0"/>
              </a:spcAft>
              <a:defRPr/>
            </a:pPr>
            <a:r>
              <a:rPr lang="de-DE" sz="1100" dirty="0" err="1">
                <a:solidFill>
                  <a:srgbClr val="2A00FF"/>
                </a:solidFill>
                <a:latin typeface="Consolas"/>
              </a:rPr>
              <a:t>nachname</a:t>
            </a:r>
            <a:endParaRPr lang="de-DE" sz="1100" dirty="0">
              <a:solidFill>
                <a:schemeClr val="tx1"/>
              </a:solidFill>
            </a:endParaRPr>
          </a:p>
          <a:p>
            <a:pPr fontAlgn="auto">
              <a:spcBef>
                <a:spcPts val="0"/>
              </a:spcBef>
              <a:spcAft>
                <a:spcPts val="0"/>
              </a:spcAft>
              <a:defRPr/>
            </a:pPr>
            <a:r>
              <a:rPr lang="de-DE" sz="1100" dirty="0">
                <a:solidFill>
                  <a:schemeClr val="tx1"/>
                </a:solidFill>
              </a:rPr>
              <a:t>0</a:t>
            </a:r>
          </a:p>
          <a:p>
            <a:pPr fontAlgn="auto">
              <a:spcBef>
                <a:spcPts val="0"/>
              </a:spcBef>
              <a:spcAft>
                <a:spcPts val="0"/>
              </a:spcAft>
              <a:defRPr/>
            </a:pPr>
            <a:r>
              <a:rPr lang="de-DE" sz="1100" dirty="0" err="1">
                <a:solidFill>
                  <a:srgbClr val="2A00FF"/>
                </a:solidFill>
                <a:latin typeface="Consolas"/>
              </a:rPr>
              <a:t>wohnort</a:t>
            </a:r>
            <a:endParaRPr lang="de-DE" sz="1100" dirty="0">
              <a:solidFill>
                <a:srgbClr val="0070C0"/>
              </a:solidFill>
            </a:endParaRPr>
          </a:p>
        </p:txBody>
      </p:sp>
      <p:sp>
        <p:nvSpPr>
          <p:cNvPr id="22" name="Rechteck 21"/>
          <p:cNvSpPr/>
          <p:nvPr/>
        </p:nvSpPr>
        <p:spPr>
          <a:xfrm>
            <a:off x="6251873" y="5588872"/>
            <a:ext cx="1658938" cy="7016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a:solidFill>
                  <a:srgbClr val="2A00FF"/>
                </a:solidFill>
                <a:latin typeface="Consolas"/>
              </a:rPr>
              <a:t>vorname</a:t>
            </a:r>
            <a:endParaRPr lang="de-DE" sz="1100" dirty="0">
              <a:solidFill>
                <a:srgbClr val="2A00FF"/>
              </a:solidFill>
              <a:latin typeface="Consolas"/>
            </a:endParaRPr>
          </a:p>
          <a:p>
            <a:pPr fontAlgn="auto">
              <a:spcBef>
                <a:spcPts val="0"/>
              </a:spcBef>
              <a:spcAft>
                <a:spcPts val="0"/>
              </a:spcAft>
              <a:defRPr/>
            </a:pPr>
            <a:r>
              <a:rPr lang="de-DE" sz="1100" dirty="0" err="1">
                <a:solidFill>
                  <a:srgbClr val="2A00FF"/>
                </a:solidFill>
                <a:latin typeface="Consolas"/>
              </a:rPr>
              <a:t>nachname</a:t>
            </a:r>
            <a:endParaRPr lang="de-DE" sz="1100" dirty="0">
              <a:solidFill>
                <a:srgbClr val="2A00FF"/>
              </a:solidFill>
              <a:latin typeface="Consolas"/>
            </a:endParaRPr>
          </a:p>
          <a:p>
            <a:pPr fontAlgn="auto">
              <a:spcBef>
                <a:spcPts val="0"/>
              </a:spcBef>
              <a:spcAft>
                <a:spcPts val="0"/>
              </a:spcAft>
              <a:defRPr/>
            </a:pPr>
            <a:r>
              <a:rPr lang="de-DE" sz="1100" dirty="0">
                <a:solidFill>
                  <a:prstClr val="black"/>
                </a:solidFill>
              </a:rPr>
              <a:t>22</a:t>
            </a:r>
          </a:p>
          <a:p>
            <a:pPr fontAlgn="auto">
              <a:spcBef>
                <a:spcPts val="0"/>
              </a:spcBef>
              <a:spcAft>
                <a:spcPts val="0"/>
              </a:spcAft>
              <a:defRPr/>
            </a:pPr>
            <a:r>
              <a:rPr lang="de-DE" sz="1100" dirty="0" err="1">
                <a:solidFill>
                  <a:srgbClr val="2A00FF"/>
                </a:solidFill>
                <a:latin typeface="Consolas"/>
              </a:rPr>
              <a:t>wohnort</a:t>
            </a:r>
            <a:endParaRPr lang="de-DE" sz="1100" dirty="0">
              <a:solidFill>
                <a:srgbClr val="0070C0"/>
              </a:solidFill>
            </a:endParaRPr>
          </a:p>
        </p:txBody>
      </p:sp>
      <p:sp>
        <p:nvSpPr>
          <p:cNvPr id="23" name="Rechteck 22"/>
          <p:cNvSpPr/>
          <p:nvPr/>
        </p:nvSpPr>
        <p:spPr>
          <a:xfrm>
            <a:off x="5087938" y="5582522"/>
            <a:ext cx="792162" cy="25717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a:solidFill>
                  <a:srgbClr val="2A00FF"/>
                </a:solidFill>
                <a:latin typeface="Consolas"/>
              </a:rPr>
              <a:t>ort</a:t>
            </a:r>
            <a:endParaRPr lang="de-DE" sz="1400" dirty="0"/>
          </a:p>
        </p:txBody>
      </p:sp>
      <p:sp>
        <p:nvSpPr>
          <p:cNvPr id="24" name="Textfeld 23"/>
          <p:cNvSpPr txBox="1">
            <a:spLocks noChangeArrowheads="1"/>
          </p:cNvSpPr>
          <p:nvPr/>
        </p:nvSpPr>
        <p:spPr bwMode="auto">
          <a:xfrm>
            <a:off x="9691697" y="5365036"/>
            <a:ext cx="611187" cy="276225"/>
          </a:xfrm>
          <a:prstGeom prst="rect">
            <a:avLst/>
          </a:prstGeom>
          <a:noFill/>
          <a:ln w="9525">
            <a:noFill/>
            <a:miter lim="800000"/>
            <a:headEnd/>
            <a:tailEnd/>
          </a:ln>
        </p:spPr>
        <p:txBody>
          <a:bodyPr wrap="none">
            <a:spAutoFit/>
          </a:bodyPr>
          <a:lstStyle/>
          <a:p>
            <a:r>
              <a:rPr lang="de-DE" sz="1200" dirty="0">
                <a:latin typeface="Calibri" pitchFamily="34" charset="0"/>
              </a:rPr>
              <a:t>Person</a:t>
            </a:r>
          </a:p>
        </p:txBody>
      </p:sp>
      <p:sp>
        <p:nvSpPr>
          <p:cNvPr id="25" name="Textfeld 24"/>
          <p:cNvSpPr txBox="1">
            <a:spLocks noChangeArrowheads="1"/>
          </p:cNvSpPr>
          <p:nvPr/>
        </p:nvSpPr>
        <p:spPr bwMode="auto">
          <a:xfrm>
            <a:off x="7410749" y="5380909"/>
            <a:ext cx="612775" cy="276225"/>
          </a:xfrm>
          <a:prstGeom prst="rect">
            <a:avLst/>
          </a:prstGeom>
          <a:noFill/>
          <a:ln w="9525">
            <a:noFill/>
            <a:miter lim="800000"/>
            <a:headEnd/>
            <a:tailEnd/>
          </a:ln>
        </p:spPr>
        <p:txBody>
          <a:bodyPr wrap="none">
            <a:spAutoFit/>
          </a:bodyPr>
          <a:lstStyle/>
          <a:p>
            <a:r>
              <a:rPr lang="de-DE" sz="1200" dirty="0">
                <a:latin typeface="Calibri" pitchFamily="34" charset="0"/>
              </a:rPr>
              <a:t>Person</a:t>
            </a:r>
          </a:p>
        </p:txBody>
      </p:sp>
      <p:sp>
        <p:nvSpPr>
          <p:cNvPr id="26" name="Textfeld 25"/>
          <p:cNvSpPr txBox="1">
            <a:spLocks noChangeArrowheads="1"/>
          </p:cNvSpPr>
          <p:nvPr/>
        </p:nvSpPr>
        <p:spPr bwMode="auto">
          <a:xfrm>
            <a:off x="5578477" y="5387058"/>
            <a:ext cx="390525" cy="276225"/>
          </a:xfrm>
          <a:prstGeom prst="rect">
            <a:avLst/>
          </a:prstGeom>
          <a:noFill/>
          <a:ln w="9525">
            <a:noFill/>
            <a:miter lim="800000"/>
            <a:headEnd/>
            <a:tailEnd/>
          </a:ln>
        </p:spPr>
        <p:txBody>
          <a:bodyPr wrap="none">
            <a:spAutoFit/>
          </a:bodyPr>
          <a:lstStyle/>
          <a:p>
            <a:r>
              <a:rPr lang="de-DE" sz="1200" dirty="0">
                <a:latin typeface="Calibri" pitchFamily="34" charset="0"/>
              </a:rPr>
              <a:t>Ort</a:t>
            </a:r>
          </a:p>
        </p:txBody>
      </p:sp>
      <p:cxnSp>
        <p:nvCxnSpPr>
          <p:cNvPr id="27" name="Gerade Verbindung mit Pfeil 26"/>
          <p:cNvCxnSpPr>
            <a:endCxn id="23" idx="3"/>
          </p:cNvCxnSpPr>
          <p:nvPr/>
        </p:nvCxnSpPr>
        <p:spPr>
          <a:xfrm flipH="1" flipV="1">
            <a:off x="5880100" y="5711110"/>
            <a:ext cx="457498" cy="49919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8" name="Rechteck 27"/>
          <p:cNvSpPr/>
          <p:nvPr/>
        </p:nvSpPr>
        <p:spPr>
          <a:xfrm>
            <a:off x="6096001" y="6407750"/>
            <a:ext cx="588169"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a:solidFill>
                  <a:srgbClr val="2A00FF"/>
                </a:solidFill>
                <a:latin typeface="Consolas"/>
                <a:cs typeface="+mn-cs"/>
              </a:rPr>
              <a:t>"Max"</a:t>
            </a:r>
            <a:endParaRPr lang="de-DE" sz="1100" dirty="0">
              <a:solidFill>
                <a:srgbClr val="000000"/>
              </a:solidFill>
              <a:latin typeface="Consolas"/>
              <a:cs typeface="+mn-cs"/>
            </a:endParaRPr>
          </a:p>
        </p:txBody>
      </p:sp>
      <p:sp>
        <p:nvSpPr>
          <p:cNvPr id="29" name="Rechteck 28"/>
          <p:cNvSpPr/>
          <p:nvPr/>
        </p:nvSpPr>
        <p:spPr>
          <a:xfrm>
            <a:off x="5015881" y="6093297"/>
            <a:ext cx="748923" cy="246221"/>
          </a:xfrm>
          <a:prstGeom prst="rect">
            <a:avLst/>
          </a:prstGeom>
          <a:ln w="19050">
            <a:solidFill>
              <a:schemeClr val="accent1"/>
            </a:solidFill>
          </a:ln>
        </p:spPr>
        <p:txBody>
          <a:bodyPr wrap="none">
            <a:spAutoFit/>
          </a:bodyPr>
          <a:lstStyle/>
          <a:p>
            <a:pPr algn="ctr" fontAlgn="auto">
              <a:spcBef>
                <a:spcPts val="0"/>
              </a:spcBef>
              <a:spcAft>
                <a:spcPts val="0"/>
              </a:spcAft>
              <a:defRPr/>
            </a:pPr>
            <a:r>
              <a:rPr lang="de-DE" sz="1000" dirty="0">
                <a:solidFill>
                  <a:srgbClr val="2A00FF"/>
                </a:solidFill>
                <a:latin typeface="Consolas"/>
                <a:cs typeface="+mn-cs"/>
              </a:rPr>
              <a:t>"Passau"</a:t>
            </a:r>
            <a:endParaRPr lang="de-DE" sz="1100" dirty="0">
              <a:solidFill>
                <a:prstClr val="white"/>
              </a:solidFill>
              <a:latin typeface="Calibri"/>
              <a:cs typeface="+mn-cs"/>
            </a:endParaRPr>
          </a:p>
        </p:txBody>
      </p:sp>
      <p:cxnSp>
        <p:nvCxnSpPr>
          <p:cNvPr id="30" name="Gerade Verbindung mit Pfeil 29"/>
          <p:cNvCxnSpPr/>
          <p:nvPr/>
        </p:nvCxnSpPr>
        <p:spPr>
          <a:xfrm>
            <a:off x="5390341" y="5745163"/>
            <a:ext cx="39666" cy="35343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1" name="Rechteck 30"/>
          <p:cNvSpPr/>
          <p:nvPr/>
        </p:nvSpPr>
        <p:spPr>
          <a:xfrm>
            <a:off x="6798339" y="6407750"/>
            <a:ext cx="1107996" cy="261610"/>
          </a:xfrm>
          <a:prstGeom prst="rect">
            <a:avLst/>
          </a:prstGeom>
          <a:ln w="19050">
            <a:solidFill>
              <a:schemeClr val="accent1"/>
            </a:solidFill>
          </a:ln>
        </p:spPr>
        <p:txBody>
          <a:bodyPr wrap="none">
            <a:spAutoFit/>
          </a:bodyPr>
          <a:lstStyle/>
          <a:p>
            <a:pPr fontAlgn="auto">
              <a:spcBef>
                <a:spcPts val="0"/>
              </a:spcBef>
              <a:spcAft>
                <a:spcPts val="0"/>
              </a:spcAft>
              <a:defRPr/>
            </a:pPr>
            <a:r>
              <a:rPr lang="de-DE" sz="1100" dirty="0">
                <a:solidFill>
                  <a:srgbClr val="2A00FF"/>
                </a:solidFill>
                <a:latin typeface="Consolas"/>
              </a:rPr>
              <a:t>"Mustermann"</a:t>
            </a:r>
            <a:endParaRPr lang="en-US" dirty="0">
              <a:solidFill>
                <a:prstClr val="black"/>
              </a:solidFill>
            </a:endParaRPr>
          </a:p>
        </p:txBody>
      </p:sp>
      <p:cxnSp>
        <p:nvCxnSpPr>
          <p:cNvPr id="32" name="Gerade Verbindung mit Pfeil 31"/>
          <p:cNvCxnSpPr/>
          <p:nvPr/>
        </p:nvCxnSpPr>
        <p:spPr>
          <a:xfrm flipH="1">
            <a:off x="6271718" y="5727700"/>
            <a:ext cx="65881" cy="6604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endCxn id="31" idx="0"/>
          </p:cNvCxnSpPr>
          <p:nvPr/>
        </p:nvCxnSpPr>
        <p:spPr>
          <a:xfrm>
            <a:off x="6801149" y="5962650"/>
            <a:ext cx="551188" cy="4451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4" name="Rechteck 33"/>
          <p:cNvSpPr/>
          <p:nvPr/>
        </p:nvSpPr>
        <p:spPr>
          <a:xfrm>
            <a:off x="8527506" y="6406956"/>
            <a:ext cx="717551"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a:solidFill>
                  <a:srgbClr val="2A00FF"/>
                </a:solidFill>
                <a:latin typeface="Consolas"/>
                <a:cs typeface="+mn-cs"/>
              </a:rPr>
              <a:t>"Peter"</a:t>
            </a:r>
            <a:endParaRPr lang="de-DE" sz="1100" dirty="0">
              <a:solidFill>
                <a:srgbClr val="000000"/>
              </a:solidFill>
              <a:latin typeface="Consolas"/>
              <a:cs typeface="+mn-cs"/>
            </a:endParaRPr>
          </a:p>
        </p:txBody>
      </p:sp>
      <p:sp>
        <p:nvSpPr>
          <p:cNvPr id="35" name="Rechteck 34"/>
          <p:cNvSpPr/>
          <p:nvPr/>
        </p:nvSpPr>
        <p:spPr>
          <a:xfrm>
            <a:off x="9299308" y="6406956"/>
            <a:ext cx="954107" cy="261610"/>
          </a:xfrm>
          <a:prstGeom prst="rect">
            <a:avLst/>
          </a:prstGeom>
          <a:ln w="19050">
            <a:solidFill>
              <a:schemeClr val="accent1"/>
            </a:solidFill>
          </a:ln>
        </p:spPr>
        <p:txBody>
          <a:bodyPr wrap="none">
            <a:spAutoFit/>
          </a:bodyPr>
          <a:lstStyle/>
          <a:p>
            <a:pPr fontAlgn="auto">
              <a:spcBef>
                <a:spcPts val="0"/>
              </a:spcBef>
              <a:spcAft>
                <a:spcPts val="0"/>
              </a:spcAft>
              <a:defRPr/>
            </a:pPr>
            <a:r>
              <a:rPr lang="de-DE" sz="1100" dirty="0">
                <a:solidFill>
                  <a:srgbClr val="2A00FF"/>
                </a:solidFill>
                <a:latin typeface="Consolas"/>
              </a:rPr>
              <a:t>"Petersen"</a:t>
            </a:r>
            <a:endParaRPr lang="en-US" dirty="0">
              <a:solidFill>
                <a:prstClr val="black"/>
              </a:solidFill>
            </a:endParaRPr>
          </a:p>
        </p:txBody>
      </p:sp>
      <p:cxnSp>
        <p:nvCxnSpPr>
          <p:cNvPr id="36" name="Gerade Verbindung mit Pfeil 35"/>
          <p:cNvCxnSpPr/>
          <p:nvPr/>
        </p:nvCxnSpPr>
        <p:spPr>
          <a:xfrm flipH="1">
            <a:off x="8550981" y="5726906"/>
            <a:ext cx="65881" cy="6604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7" name="Gerade Verbindung mit Pfeil 36"/>
          <p:cNvCxnSpPr>
            <a:endCxn id="35" idx="0"/>
          </p:cNvCxnSpPr>
          <p:nvPr/>
        </p:nvCxnSpPr>
        <p:spPr>
          <a:xfrm>
            <a:off x="9271001" y="5873750"/>
            <a:ext cx="505361" cy="533206"/>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8" name="Gerade Verbindung mit Pfeil 37"/>
          <p:cNvCxnSpPr/>
          <p:nvPr/>
        </p:nvCxnSpPr>
        <p:spPr>
          <a:xfrm flipH="1">
            <a:off x="8369301" y="6185920"/>
            <a:ext cx="247651" cy="1803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7978552" y="6085601"/>
            <a:ext cx="492443" cy="261610"/>
          </a:xfrm>
          <a:prstGeom prst="rect">
            <a:avLst/>
          </a:prstGeom>
        </p:spPr>
        <p:txBody>
          <a:bodyPr wrap="none">
            <a:spAutoFit/>
          </a:bodyPr>
          <a:lstStyle/>
          <a:p>
            <a:r>
              <a:rPr lang="de-DE" sz="1050" dirty="0">
                <a:solidFill>
                  <a:srgbClr val="2A00FF"/>
                </a:solidFill>
                <a:latin typeface="Consolas"/>
              </a:rPr>
              <a:t>null</a:t>
            </a:r>
            <a:endParaRPr lang="en-US"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xEl>
                                              <p:pRg st="2" end="2"/>
                                            </p:txEl>
                                          </p:spTgt>
                                        </p:tgtEl>
                                        <p:attrNameLst>
                                          <p:attrName>style.visibility</p:attrName>
                                        </p:attrNameLst>
                                      </p:cBhvr>
                                      <p:to>
                                        <p:strVal val="visible"/>
                                      </p:to>
                                    </p:set>
                                    <p:animEffect transition="in" filter="fade">
                                      <p:cBhvr>
                                        <p:cTn id="30" dur="1000"/>
                                        <p:tgtEl>
                                          <p:spTgt spid="21">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animEffect transition="in" filter="fade">
                                      <p:cBhvr>
                                        <p:cTn id="33" dur="1000"/>
                                        <p:tgtEl>
                                          <p:spTgt spid="21">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1">
                                            <p:txEl>
                                              <p:pRg st="1" end="1"/>
                                            </p:txEl>
                                          </p:spTgt>
                                        </p:tgtEl>
                                        <p:attrNameLst>
                                          <p:attrName>style.visibility</p:attrName>
                                        </p:attrNameLst>
                                      </p:cBhvr>
                                      <p:to>
                                        <p:strVal val="visible"/>
                                      </p:to>
                                    </p:set>
                                    <p:animEffect transition="in" filter="fade">
                                      <p:cBhvr>
                                        <p:cTn id="36" dur="1000"/>
                                        <p:tgtEl>
                                          <p:spTgt spid="21">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xEl>
                                              <p:pRg st="3" end="3"/>
                                            </p:txEl>
                                          </p:spTgt>
                                        </p:tgtEl>
                                        <p:attrNameLst>
                                          <p:attrName>style.visibility</p:attrName>
                                        </p:attrNameLst>
                                      </p:cBhvr>
                                      <p:to>
                                        <p:strVal val="visible"/>
                                      </p:to>
                                    </p:set>
                                    <p:animEffect transition="in" filter="fade">
                                      <p:cBhvr>
                                        <p:cTn id="39" dur="1000"/>
                                        <p:tgtEl>
                                          <p:spTgt spid="21">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childTnLst>
                                </p:cTn>
                              </p:par>
                              <p:par>
                                <p:cTn id="43" presetID="10"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10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par>
                                <p:cTn id="52" presetID="10" presetClass="entr" presetSubtype="0"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1000"/>
                                        <p:tgtEl>
                                          <p:spTgt spid="3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1000"/>
                                        <p:tgtEl>
                                          <p:spTgt spid="2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par>
                                <p:cTn id="70" presetID="10" presetClass="entr" presetSubtype="0" fill="hold"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1000"/>
                                        <p:tgtEl>
                                          <p:spTgt spid="32"/>
                                        </p:tgtEl>
                                      </p:cBhvr>
                                    </p:animEffect>
                                  </p:childTnLst>
                                </p:cTn>
                              </p:par>
                              <p:par>
                                <p:cTn id="73" presetID="10" presetClass="entr" presetSubtype="0" fill="hold" nodeType="with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fade">
                                      <p:cBhvr>
                                        <p:cTn id="75" dur="1000"/>
                                        <p:tgtEl>
                                          <p:spTgt spid="33"/>
                                        </p:tgtEl>
                                      </p:cBhvr>
                                    </p:animEffect>
                                  </p:childTnLst>
                                </p:cTn>
                              </p:par>
                              <p:par>
                                <p:cTn id="76" presetID="10" presetClass="entr" presetSubtype="0" fill="hold" nodeType="withEffect">
                                  <p:stCondLst>
                                    <p:cond delay="0"/>
                                  </p:stCondLst>
                                  <p:childTnLst>
                                    <p:set>
                                      <p:cBhvr>
                                        <p:cTn id="77" dur="1" fill="hold">
                                          <p:stCondLst>
                                            <p:cond delay="0"/>
                                          </p:stCondLst>
                                        </p:cTn>
                                        <p:tgtEl>
                                          <p:spTgt spid="22">
                                            <p:txEl>
                                              <p:pRg st="2" end="2"/>
                                            </p:txEl>
                                          </p:spTgt>
                                        </p:tgtEl>
                                        <p:attrNameLst>
                                          <p:attrName>style.visibility</p:attrName>
                                        </p:attrNameLst>
                                      </p:cBhvr>
                                      <p:to>
                                        <p:strVal val="visible"/>
                                      </p:to>
                                    </p:set>
                                    <p:animEffect transition="in" filter="fade">
                                      <p:cBhvr>
                                        <p:cTn id="78" dur="1000"/>
                                        <p:tgtEl>
                                          <p:spTgt spid="22">
                                            <p:txEl>
                                              <p:pRg st="2" end="2"/>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22">
                                            <p:txEl>
                                              <p:pRg st="0" end="0"/>
                                            </p:txEl>
                                          </p:spTgt>
                                        </p:tgtEl>
                                        <p:attrNameLst>
                                          <p:attrName>style.visibility</p:attrName>
                                        </p:attrNameLst>
                                      </p:cBhvr>
                                      <p:to>
                                        <p:strVal val="visible"/>
                                      </p:to>
                                    </p:set>
                                    <p:animEffect transition="in" filter="fade">
                                      <p:cBhvr>
                                        <p:cTn id="81" dur="1000"/>
                                        <p:tgtEl>
                                          <p:spTgt spid="22">
                                            <p:txEl>
                                              <p:pRg st="0" end="0"/>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22">
                                            <p:txEl>
                                              <p:pRg st="1" end="1"/>
                                            </p:txEl>
                                          </p:spTgt>
                                        </p:tgtEl>
                                        <p:attrNameLst>
                                          <p:attrName>style.visibility</p:attrName>
                                        </p:attrNameLst>
                                      </p:cBhvr>
                                      <p:to>
                                        <p:strVal val="visible"/>
                                      </p:to>
                                    </p:set>
                                    <p:animEffect transition="in" filter="fade">
                                      <p:cBhvr>
                                        <p:cTn id="84" dur="1000"/>
                                        <p:tgtEl>
                                          <p:spTgt spid="22">
                                            <p:txEl>
                                              <p:pRg st="1" end="1"/>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22">
                                            <p:txEl>
                                              <p:pRg st="3" end="3"/>
                                            </p:txEl>
                                          </p:spTgt>
                                        </p:tgtEl>
                                        <p:attrNameLst>
                                          <p:attrName>style.visibility</p:attrName>
                                        </p:attrNameLst>
                                      </p:cBhvr>
                                      <p:to>
                                        <p:strVal val="visible"/>
                                      </p:to>
                                    </p:set>
                                    <p:animEffect transition="in" filter="fade">
                                      <p:cBhvr>
                                        <p:cTn id="87" dur="500"/>
                                        <p:tgtEl>
                                          <p:spTgt spid="22">
                                            <p:txEl>
                                              <p:pRg st="3" end="3"/>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1000"/>
                                        <p:tgtEl>
                                          <p:spTgt spid="2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1000"/>
                                        <p:tgtEl>
                                          <p:spTgt spid="2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fade">
                                      <p:cBhvr>
                                        <p:cTn id="96" dur="1000"/>
                                        <p:tgtEl>
                                          <p:spTgt spid="26"/>
                                        </p:tgtEl>
                                      </p:cBhvr>
                                    </p:animEffect>
                                  </p:childTnLst>
                                </p:cTn>
                              </p:par>
                              <p:par>
                                <p:cTn id="97" presetID="10" presetClass="entr" presetSubtype="0" fill="hold" nodeType="with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1000"/>
                                        <p:tgtEl>
                                          <p:spTgt spid="3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fade">
                                      <p:cBhvr>
                                        <p:cTn id="10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21" grpId="0" animBg="1"/>
      <p:bldP spid="22" grpId="0" animBg="1"/>
      <p:bldP spid="23" grpId="0" animBg="1"/>
      <p:bldP spid="24" grpId="0"/>
      <p:bldP spid="25" grpId="0"/>
      <p:bldP spid="26" grpId="0"/>
      <p:bldP spid="28" grpId="0" animBg="1"/>
      <p:bldP spid="29" grpId="0" animBg="1"/>
      <p:bldP spid="31" grpId="0" animBg="1"/>
      <p:bldP spid="34" grpId="0" animBg="1"/>
      <p:bldP spid="35" grpId="0" animBg="1"/>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el 1"/>
          <p:cNvSpPr>
            <a:spLocks noGrp="1"/>
          </p:cNvSpPr>
          <p:nvPr>
            <p:ph type="title"/>
          </p:nvPr>
        </p:nvSpPr>
        <p:spPr/>
        <p:txBody>
          <a:bodyPr/>
          <a:lstStyle/>
          <a:p>
            <a:r>
              <a:rPr lang="de-DE" dirty="0" smtClean="0"/>
              <a:t>References II</a:t>
            </a:r>
            <a:endParaRPr lang="de-DE" dirty="0"/>
          </a:p>
        </p:txBody>
      </p:sp>
      <p:sp>
        <p:nvSpPr>
          <p:cNvPr id="49154" name="Inhaltsplatzhalter 2"/>
          <p:cNvSpPr>
            <a:spLocks noGrp="1"/>
          </p:cNvSpPr>
          <p:nvPr>
            <p:ph idx="1"/>
          </p:nvPr>
        </p:nvSpPr>
        <p:spPr/>
        <p:txBody>
          <a:bodyPr>
            <a:normAutofit/>
          </a:bodyPr>
          <a:lstStyle/>
          <a:p>
            <a:pPr>
              <a:buNone/>
            </a:pPr>
            <a:endParaRPr lang="de-DE" dirty="0"/>
          </a:p>
          <a:p>
            <a:r>
              <a:rPr lang="de-DE" dirty="0" err="1" smtClean="0"/>
              <a:t>Internally</a:t>
            </a:r>
            <a:r>
              <a:rPr lang="de-DE" dirty="0" smtClean="0"/>
              <a:t>: a </a:t>
            </a:r>
            <a:r>
              <a:rPr lang="de-DE" dirty="0" err="1" smtClean="0"/>
              <a:t>reference</a:t>
            </a:r>
            <a:r>
              <a:rPr lang="de-DE" dirty="0" smtClean="0"/>
              <a:t> </a:t>
            </a:r>
            <a:r>
              <a:rPr lang="de-DE" dirty="0" err="1" smtClean="0"/>
              <a:t>is</a:t>
            </a:r>
            <a:r>
              <a:rPr lang="de-DE" dirty="0" smtClean="0"/>
              <a:t> an integer</a:t>
            </a:r>
          </a:p>
          <a:p>
            <a:pPr lvl="1"/>
            <a:r>
              <a:rPr lang="de-DE" dirty="0" smtClean="0"/>
              <a:t>Points </a:t>
            </a:r>
            <a:r>
              <a:rPr lang="de-DE" dirty="0" err="1" smtClean="0"/>
              <a:t>to</a:t>
            </a:r>
            <a:r>
              <a:rPr lang="de-DE" dirty="0" smtClean="0"/>
              <a:t> </a:t>
            </a:r>
            <a:r>
              <a:rPr lang="de-DE" dirty="0" err="1" smtClean="0"/>
              <a:t>identy</a:t>
            </a:r>
            <a:r>
              <a:rPr lang="de-DE" dirty="0" smtClean="0"/>
              <a:t> (</a:t>
            </a:r>
            <a:r>
              <a:rPr lang="de-DE" dirty="0" err="1" smtClean="0"/>
              <a:t>address</a:t>
            </a:r>
            <a:r>
              <a:rPr lang="de-DE" dirty="0" smtClean="0"/>
              <a:t> in </a:t>
            </a:r>
            <a:r>
              <a:rPr lang="de-DE" dirty="0" err="1" smtClean="0"/>
              <a:t>memory</a:t>
            </a:r>
            <a:r>
              <a:rPr lang="de-DE" dirty="0" smtClean="0"/>
              <a:t>) </a:t>
            </a:r>
            <a:r>
              <a:rPr lang="de-DE" dirty="0" err="1" smtClean="0"/>
              <a:t>of</a:t>
            </a:r>
            <a:r>
              <a:rPr lang="de-DE" dirty="0" smtClean="0"/>
              <a:t> </a:t>
            </a:r>
            <a:r>
              <a:rPr lang="de-DE" dirty="0" err="1" smtClean="0"/>
              <a:t>object</a:t>
            </a:r>
            <a:endParaRPr lang="de-DE" dirty="0" smtClean="0"/>
          </a:p>
          <a:p>
            <a:pPr lvl="1"/>
            <a:r>
              <a:rPr lang="de-DE" dirty="0" err="1" smtClean="0"/>
              <a:t>Number</a:t>
            </a:r>
            <a:r>
              <a:rPr lang="de-DE" dirty="0" smtClean="0"/>
              <a:t> </a:t>
            </a:r>
            <a:r>
              <a:rPr lang="de-DE" dirty="0" err="1" smtClean="0"/>
              <a:t>corresponds</a:t>
            </a:r>
            <a:r>
              <a:rPr lang="de-DE" dirty="0" smtClean="0"/>
              <a:t> </a:t>
            </a:r>
            <a:r>
              <a:rPr lang="de-DE" dirty="0" err="1" smtClean="0"/>
              <a:t>to</a:t>
            </a:r>
            <a:r>
              <a:rPr lang="de-DE" dirty="0" smtClean="0"/>
              <a:t> </a:t>
            </a:r>
            <a:r>
              <a:rPr lang="de-DE" dirty="0" err="1" smtClean="0"/>
              <a:t>first</a:t>
            </a:r>
            <a:r>
              <a:rPr lang="de-DE" dirty="0" smtClean="0"/>
              <a:t> </a:t>
            </a:r>
            <a:r>
              <a:rPr lang="de-DE" dirty="0" err="1" smtClean="0"/>
              <a:t>memory</a:t>
            </a:r>
            <a:r>
              <a:rPr lang="de-DE" dirty="0" smtClean="0"/>
              <a:t> </a:t>
            </a:r>
            <a:r>
              <a:rPr lang="de-DE" dirty="0" err="1" smtClean="0"/>
              <a:t>cell</a:t>
            </a:r>
            <a:r>
              <a:rPr lang="de-DE" dirty="0" smtClean="0"/>
              <a:t> </a:t>
            </a:r>
            <a:r>
              <a:rPr lang="de-DE" dirty="0" err="1" smtClean="0"/>
              <a:t>that</a:t>
            </a:r>
            <a:r>
              <a:rPr lang="de-DE" dirty="0" smtClean="0"/>
              <a:t> </a:t>
            </a:r>
            <a:r>
              <a:rPr lang="de-DE" dirty="0" err="1" smtClean="0"/>
              <a:t>is</a:t>
            </a:r>
            <a:r>
              <a:rPr lang="de-DE" dirty="0" smtClean="0"/>
              <a:t> </a:t>
            </a:r>
            <a:r>
              <a:rPr lang="de-DE" dirty="0" err="1" smtClean="0"/>
              <a:t>used</a:t>
            </a:r>
            <a:r>
              <a:rPr lang="de-DE" dirty="0" smtClean="0"/>
              <a:t> </a:t>
            </a:r>
            <a:r>
              <a:rPr lang="de-DE" dirty="0" err="1" smtClean="0"/>
              <a:t>by</a:t>
            </a:r>
            <a:r>
              <a:rPr lang="de-DE" dirty="0"/>
              <a:t> </a:t>
            </a:r>
            <a:r>
              <a:rPr lang="de-DE" dirty="0" err="1" smtClean="0"/>
              <a:t>the</a:t>
            </a:r>
            <a:r>
              <a:rPr lang="de-DE" dirty="0" smtClean="0"/>
              <a:t> </a:t>
            </a:r>
            <a:r>
              <a:rPr lang="de-DE" dirty="0" err="1" smtClean="0"/>
              <a:t>object</a:t>
            </a:r>
            <a:endParaRPr lang="de-DE" dirty="0" smtClean="0"/>
          </a:p>
          <a:p>
            <a:pPr lvl="1"/>
            <a:endParaRPr lang="de-DE" dirty="0"/>
          </a:p>
          <a:p>
            <a:r>
              <a:rPr lang="de-DE" dirty="0"/>
              <a:t>Operator „==“ </a:t>
            </a:r>
            <a:r>
              <a:rPr lang="de-DE" dirty="0" err="1" smtClean="0"/>
              <a:t>compares</a:t>
            </a:r>
            <a:r>
              <a:rPr lang="de-DE" dirty="0" smtClean="0"/>
              <a:t> </a:t>
            </a:r>
            <a:r>
              <a:rPr lang="de-DE" dirty="0" err="1" smtClean="0"/>
              <a:t>references</a:t>
            </a:r>
            <a:r>
              <a:rPr lang="de-DE" dirty="0" smtClean="0"/>
              <a:t>, so </a:t>
            </a:r>
            <a:r>
              <a:rPr lang="de-DE" dirty="0" err="1" smtClean="0"/>
              <a:t>only</a:t>
            </a:r>
            <a:r>
              <a:rPr lang="de-DE" dirty="0" smtClean="0"/>
              <a:t> </a:t>
            </a:r>
            <a:r>
              <a:rPr lang="de-DE" dirty="0" err="1" smtClean="0"/>
              <a:t>the</a:t>
            </a:r>
            <a:r>
              <a:rPr lang="de-DE" dirty="0" smtClean="0"/>
              <a:t> </a:t>
            </a:r>
            <a:r>
              <a:rPr lang="de-DE" dirty="0" err="1" smtClean="0"/>
              <a:t>addresses</a:t>
            </a:r>
            <a:r>
              <a:rPr lang="de-DE" dirty="0" smtClean="0"/>
              <a:t>, not </a:t>
            </a:r>
            <a:r>
              <a:rPr lang="de-DE" dirty="0" err="1" smtClean="0"/>
              <a:t>the</a:t>
            </a:r>
            <a:r>
              <a:rPr lang="de-DE" dirty="0" smtClean="0"/>
              <a:t> </a:t>
            </a:r>
            <a:r>
              <a:rPr lang="de-DE" dirty="0" err="1" smtClean="0"/>
              <a:t>state</a:t>
            </a:r>
            <a:r>
              <a:rPr lang="de-DE" dirty="0" smtClean="0"/>
              <a:t>/</a:t>
            </a:r>
            <a:r>
              <a:rPr lang="de-DE" dirty="0" err="1" smtClean="0"/>
              <a:t>content</a:t>
            </a:r>
            <a:r>
              <a:rPr lang="de-DE" dirty="0" smtClean="0"/>
              <a:t>/</a:t>
            </a:r>
            <a:r>
              <a:rPr lang="de-DE" dirty="0" err="1" smtClean="0"/>
              <a:t>value</a:t>
            </a:r>
            <a:r>
              <a:rPr lang="de-DE" dirty="0" smtClean="0"/>
              <a:t> </a:t>
            </a:r>
            <a:r>
              <a:rPr lang="de-DE" dirty="0" err="1" smtClean="0"/>
              <a:t>of</a:t>
            </a:r>
            <a:r>
              <a:rPr lang="de-DE" dirty="0" smtClean="0"/>
              <a:t> </a:t>
            </a:r>
            <a:r>
              <a:rPr lang="de-DE" dirty="0" err="1" smtClean="0"/>
              <a:t>object</a:t>
            </a:r>
            <a:endParaRPr lang="de-DE" dirty="0" smtClean="0"/>
          </a:p>
          <a:p>
            <a:endParaRPr lang="de-DE" dirty="0"/>
          </a:p>
          <a:p>
            <a:r>
              <a:rPr lang="de-DE" dirty="0" smtClean="0"/>
              <a:t>Arrays </a:t>
            </a:r>
            <a:r>
              <a:rPr lang="de-DE" dirty="0" err="1" smtClean="0"/>
              <a:t>are</a:t>
            </a:r>
            <a:r>
              <a:rPr lang="de-DE" dirty="0" smtClean="0"/>
              <a:t> also </a:t>
            </a:r>
            <a:r>
              <a:rPr lang="de-DE" dirty="0" err="1" smtClean="0"/>
              <a:t>references</a:t>
            </a:r>
            <a:r>
              <a:rPr lang="de-DE" dirty="0" smtClean="0"/>
              <a:t>!</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18</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4">
                                            <p:txEl>
                                              <p:pRg st="1" end="1"/>
                                            </p:txEl>
                                          </p:spTgt>
                                        </p:tgtEl>
                                        <p:attrNameLst>
                                          <p:attrName>style.visibility</p:attrName>
                                        </p:attrNameLst>
                                      </p:cBhvr>
                                      <p:to>
                                        <p:strVal val="visible"/>
                                      </p:to>
                                    </p:set>
                                    <p:animEffect transition="in" filter="fade">
                                      <p:cBhvr>
                                        <p:cTn id="7" dur="2000"/>
                                        <p:tgtEl>
                                          <p:spTgt spid="4915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4">
                                            <p:txEl>
                                              <p:pRg st="2" end="2"/>
                                            </p:txEl>
                                          </p:spTgt>
                                        </p:tgtEl>
                                        <p:attrNameLst>
                                          <p:attrName>style.visibility</p:attrName>
                                        </p:attrNameLst>
                                      </p:cBhvr>
                                      <p:to>
                                        <p:strVal val="visible"/>
                                      </p:to>
                                    </p:set>
                                    <p:animEffect transition="in" filter="fade">
                                      <p:cBhvr>
                                        <p:cTn id="10" dur="2000"/>
                                        <p:tgtEl>
                                          <p:spTgt spid="49154">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154">
                                            <p:txEl>
                                              <p:pRg st="3" end="3"/>
                                            </p:txEl>
                                          </p:spTgt>
                                        </p:tgtEl>
                                        <p:attrNameLst>
                                          <p:attrName>style.visibility</p:attrName>
                                        </p:attrNameLst>
                                      </p:cBhvr>
                                      <p:to>
                                        <p:strVal val="visible"/>
                                      </p:to>
                                    </p:set>
                                    <p:animEffect transition="in" filter="fade">
                                      <p:cBhvr>
                                        <p:cTn id="13" dur="2000"/>
                                        <p:tgtEl>
                                          <p:spTgt spid="4915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9154">
                                            <p:txEl>
                                              <p:pRg st="5" end="5"/>
                                            </p:txEl>
                                          </p:spTgt>
                                        </p:tgtEl>
                                        <p:attrNameLst>
                                          <p:attrName>style.visibility</p:attrName>
                                        </p:attrNameLst>
                                      </p:cBhvr>
                                      <p:to>
                                        <p:strVal val="visible"/>
                                      </p:to>
                                    </p:set>
                                    <p:animEffect transition="in" filter="fade">
                                      <p:cBhvr>
                                        <p:cTn id="18" dur="2000"/>
                                        <p:tgtEl>
                                          <p:spTgt spid="49154">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4">
                                            <p:txEl>
                                              <p:pRg st="7" end="7"/>
                                            </p:txEl>
                                          </p:spTgt>
                                        </p:tgtEl>
                                        <p:attrNameLst>
                                          <p:attrName>style.visibility</p:attrName>
                                        </p:attrNameLst>
                                      </p:cBhvr>
                                      <p:to>
                                        <p:strVal val="visible"/>
                                      </p:to>
                                    </p:set>
                                    <p:animEffect transition="in" filter="fade">
                                      <p:cBhvr>
                                        <p:cTn id="23" dur="2000"/>
                                        <p:tgtEl>
                                          <p:spTgt spid="4915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el 1"/>
          <p:cNvSpPr>
            <a:spLocks noGrp="1"/>
          </p:cNvSpPr>
          <p:nvPr>
            <p:ph type="title"/>
          </p:nvPr>
        </p:nvSpPr>
        <p:spPr/>
        <p:txBody>
          <a:bodyPr/>
          <a:lstStyle/>
          <a:p>
            <a:r>
              <a:rPr lang="de-DE" dirty="0" smtClean="0"/>
              <a:t>Parameter </a:t>
            </a:r>
            <a:r>
              <a:rPr lang="de-DE" dirty="0" err="1" smtClean="0"/>
              <a:t>Passing</a:t>
            </a:r>
            <a:endParaRPr lang="de-DE" dirty="0"/>
          </a:p>
        </p:txBody>
      </p:sp>
      <p:sp>
        <p:nvSpPr>
          <p:cNvPr id="3" name="Inhaltsplatzhalt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de-DE" dirty="0"/>
              <a:t>Call-</a:t>
            </a:r>
            <a:r>
              <a:rPr lang="de-DE" dirty="0" err="1"/>
              <a:t>by</a:t>
            </a:r>
            <a:r>
              <a:rPr lang="de-DE" dirty="0"/>
              <a:t>-Value</a:t>
            </a:r>
          </a:p>
          <a:p>
            <a:pPr lvl="1" fontAlgn="auto">
              <a:spcAft>
                <a:spcPts val="0"/>
              </a:spcAft>
              <a:buFont typeface="Arial" panose="020B0604020202020204" pitchFamily="34" charset="0"/>
              <a:buChar char="–"/>
              <a:defRPr/>
            </a:pPr>
            <a:r>
              <a:rPr lang="de-DE" dirty="0" smtClean="0"/>
              <a:t>Values </a:t>
            </a:r>
            <a:r>
              <a:rPr lang="de-DE" dirty="0" err="1" smtClean="0"/>
              <a:t>are</a:t>
            </a:r>
            <a:r>
              <a:rPr lang="de-DE" dirty="0" smtClean="0"/>
              <a:t> </a:t>
            </a:r>
            <a:r>
              <a:rPr lang="de-DE" dirty="0" err="1" smtClean="0"/>
              <a:t>copied</a:t>
            </a:r>
            <a:r>
              <a:rPr lang="de-DE" dirty="0" smtClean="0"/>
              <a:t> in </a:t>
            </a:r>
            <a:r>
              <a:rPr lang="de-DE" dirty="0" err="1" smtClean="0"/>
              <a:t>memory</a:t>
            </a:r>
            <a:endParaRPr lang="de-DE" dirty="0" smtClean="0"/>
          </a:p>
          <a:p>
            <a:pPr lvl="1" fontAlgn="auto">
              <a:spcAft>
                <a:spcPts val="0"/>
              </a:spcAft>
              <a:buFont typeface="Arial" panose="020B0604020202020204" pitchFamily="34" charset="0"/>
              <a:buChar char="–"/>
              <a:defRPr/>
            </a:pPr>
            <a:r>
              <a:rPr lang="de-DE" dirty="0" err="1" smtClean="0"/>
              <a:t>Changes</a:t>
            </a:r>
            <a:r>
              <a:rPr lang="de-DE" dirty="0" smtClean="0"/>
              <a:t> will </a:t>
            </a:r>
            <a:r>
              <a:rPr lang="de-DE" dirty="0" err="1" smtClean="0"/>
              <a:t>be</a:t>
            </a:r>
            <a:r>
              <a:rPr lang="de-DE" dirty="0" smtClean="0"/>
              <a:t> </a:t>
            </a:r>
            <a:r>
              <a:rPr lang="de-DE" dirty="0" err="1" smtClean="0"/>
              <a:t>executed</a:t>
            </a:r>
            <a:r>
              <a:rPr lang="de-DE" dirty="0" smtClean="0"/>
              <a:t> on </a:t>
            </a:r>
            <a:r>
              <a:rPr lang="de-DE" dirty="0" err="1" smtClean="0"/>
              <a:t>copy</a:t>
            </a:r>
            <a:endParaRPr lang="de-DE" dirty="0" smtClean="0"/>
          </a:p>
          <a:p>
            <a:pPr lvl="1" fontAlgn="auto">
              <a:spcAft>
                <a:spcPts val="0"/>
              </a:spcAft>
              <a:buFont typeface="Arial" panose="020B0604020202020204" pitchFamily="34" charset="0"/>
              <a:buChar char="–"/>
              <a:defRPr/>
            </a:pPr>
            <a:r>
              <a:rPr lang="de-DE" b="1" dirty="0" err="1" smtClean="0">
                <a:solidFill>
                  <a:srgbClr val="AA9BDA"/>
                </a:solidFill>
              </a:rPr>
              <a:t>No</a:t>
            </a:r>
            <a:r>
              <a:rPr lang="de-DE" b="1" dirty="0" smtClean="0">
                <a:solidFill>
                  <a:srgbClr val="AA9BDA"/>
                </a:solidFill>
              </a:rPr>
              <a:t> </a:t>
            </a:r>
            <a:r>
              <a:rPr lang="de-DE" b="1" dirty="0" err="1" smtClean="0">
                <a:solidFill>
                  <a:srgbClr val="AA9BDA"/>
                </a:solidFill>
              </a:rPr>
              <a:t>effects</a:t>
            </a:r>
            <a:r>
              <a:rPr lang="de-DE" b="1" dirty="0" smtClean="0">
                <a:solidFill>
                  <a:srgbClr val="AA9BDA"/>
                </a:solidFill>
              </a:rPr>
              <a:t> outside </a:t>
            </a:r>
            <a:r>
              <a:rPr lang="de-DE" b="1" dirty="0" err="1" smtClean="0">
                <a:solidFill>
                  <a:srgbClr val="AA9BDA"/>
                </a:solidFill>
              </a:rPr>
              <a:t>of</a:t>
            </a:r>
            <a:r>
              <a:rPr lang="de-DE" b="1" dirty="0" smtClean="0">
                <a:solidFill>
                  <a:srgbClr val="AA9BDA"/>
                </a:solidFill>
              </a:rPr>
              <a:t> a </a:t>
            </a:r>
            <a:r>
              <a:rPr lang="de-DE" b="1" dirty="0" err="1" smtClean="0">
                <a:solidFill>
                  <a:srgbClr val="AA9BDA"/>
                </a:solidFill>
              </a:rPr>
              <a:t>method</a:t>
            </a:r>
            <a:r>
              <a:rPr lang="de-DE" b="1" dirty="0" smtClean="0">
                <a:solidFill>
                  <a:srgbClr val="AA9BDA"/>
                </a:solidFill>
              </a:rPr>
              <a:t>!</a:t>
            </a:r>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r>
              <a:rPr lang="de-DE" dirty="0"/>
              <a:t>Call-</a:t>
            </a:r>
            <a:r>
              <a:rPr lang="de-DE" dirty="0" err="1"/>
              <a:t>by</a:t>
            </a:r>
            <a:r>
              <a:rPr lang="de-DE" dirty="0"/>
              <a:t>-Reference</a:t>
            </a:r>
          </a:p>
          <a:p>
            <a:pPr lvl="1" fontAlgn="auto">
              <a:spcAft>
                <a:spcPts val="0"/>
              </a:spcAft>
              <a:buFont typeface="Arial" panose="020B0604020202020204" pitchFamily="34" charset="0"/>
              <a:buChar char="–"/>
              <a:defRPr/>
            </a:pPr>
            <a:r>
              <a:rPr lang="de-DE" dirty="0" err="1" smtClean="0"/>
              <a:t>There</a:t>
            </a:r>
            <a:r>
              <a:rPr lang="de-DE" dirty="0" smtClean="0"/>
              <a:t> </a:t>
            </a:r>
            <a:r>
              <a:rPr lang="de-DE" dirty="0" err="1" smtClean="0"/>
              <a:t>is</a:t>
            </a:r>
            <a:r>
              <a:rPr lang="de-DE" dirty="0" smtClean="0"/>
              <a:t> </a:t>
            </a:r>
            <a:r>
              <a:rPr lang="de-DE" dirty="0" err="1" smtClean="0"/>
              <a:t>no</a:t>
            </a:r>
            <a:r>
              <a:rPr lang="de-DE" dirty="0" smtClean="0"/>
              <a:t> </a:t>
            </a:r>
            <a:r>
              <a:rPr lang="de-DE" dirty="0" err="1" smtClean="0"/>
              <a:t>copying</a:t>
            </a:r>
            <a:endParaRPr lang="de-DE" dirty="0" smtClean="0"/>
          </a:p>
          <a:p>
            <a:pPr lvl="1" fontAlgn="auto">
              <a:spcAft>
                <a:spcPts val="0"/>
              </a:spcAft>
              <a:buFont typeface="Arial" panose="020B0604020202020204" pitchFamily="34" charset="0"/>
              <a:buChar char="–"/>
              <a:defRPr/>
            </a:pPr>
            <a:r>
              <a:rPr lang="de-DE" dirty="0" smtClean="0"/>
              <a:t>A </a:t>
            </a:r>
            <a:r>
              <a:rPr lang="de-DE" dirty="0" err="1" smtClean="0"/>
              <a:t>pointer</a:t>
            </a:r>
            <a:r>
              <a:rPr lang="de-DE" dirty="0" smtClean="0"/>
              <a:t> </a:t>
            </a:r>
            <a:r>
              <a:rPr lang="de-DE" dirty="0" err="1" smtClean="0"/>
              <a:t>is</a:t>
            </a:r>
            <a:r>
              <a:rPr lang="de-DE" dirty="0" smtClean="0"/>
              <a:t> </a:t>
            </a:r>
            <a:r>
              <a:rPr lang="de-DE" dirty="0" err="1" smtClean="0"/>
              <a:t>only</a:t>
            </a:r>
            <a:r>
              <a:rPr lang="de-DE" dirty="0" smtClean="0"/>
              <a:t> </a:t>
            </a:r>
            <a:r>
              <a:rPr lang="de-DE" dirty="0" err="1" smtClean="0"/>
              <a:t>passed</a:t>
            </a:r>
            <a:r>
              <a:rPr lang="de-DE" dirty="0" smtClean="0"/>
              <a:t>, </a:t>
            </a:r>
            <a:r>
              <a:rPr lang="de-DE" dirty="0" err="1" smtClean="0"/>
              <a:t>and</a:t>
            </a:r>
            <a:r>
              <a:rPr lang="de-DE" dirty="0" smtClean="0"/>
              <a:t> </a:t>
            </a:r>
            <a:r>
              <a:rPr lang="de-DE" dirty="0" err="1" smtClean="0"/>
              <a:t>the</a:t>
            </a:r>
            <a:r>
              <a:rPr lang="de-DE" dirty="0" smtClean="0"/>
              <a:t> </a:t>
            </a:r>
            <a:r>
              <a:rPr lang="de-DE" dirty="0" err="1" smtClean="0"/>
              <a:t>pointer</a:t>
            </a:r>
            <a:r>
              <a:rPr lang="de-DE" dirty="0" smtClean="0"/>
              <a:t> </a:t>
            </a:r>
            <a:r>
              <a:rPr lang="de-DE" dirty="0" err="1" smtClean="0"/>
              <a:t>points</a:t>
            </a:r>
            <a:r>
              <a:rPr lang="de-DE" dirty="0" smtClean="0"/>
              <a:t> </a:t>
            </a:r>
            <a:r>
              <a:rPr lang="de-DE" dirty="0" err="1" smtClean="0"/>
              <a:t>to</a:t>
            </a:r>
            <a:r>
              <a:rPr lang="de-DE" dirty="0" smtClean="0"/>
              <a:t> </a:t>
            </a:r>
            <a:r>
              <a:rPr lang="de-DE" dirty="0" err="1" smtClean="0"/>
              <a:t>the</a:t>
            </a:r>
            <a:r>
              <a:rPr lang="de-DE" dirty="0" smtClean="0"/>
              <a:t> </a:t>
            </a:r>
            <a:r>
              <a:rPr lang="de-DE" dirty="0" err="1" smtClean="0"/>
              <a:t>place</a:t>
            </a:r>
            <a:r>
              <a:rPr lang="de-DE" dirty="0" smtClean="0"/>
              <a:t> in </a:t>
            </a:r>
            <a:r>
              <a:rPr lang="de-DE" dirty="0" err="1" smtClean="0"/>
              <a:t>memory</a:t>
            </a:r>
            <a:r>
              <a:rPr lang="de-DE" dirty="0" smtClean="0"/>
              <a:t> </a:t>
            </a:r>
            <a:r>
              <a:rPr lang="de-DE" dirty="0" err="1" smtClean="0"/>
              <a:t>that</a:t>
            </a:r>
            <a:r>
              <a:rPr lang="de-DE" dirty="0" smtClean="0"/>
              <a:t> </a:t>
            </a:r>
            <a:r>
              <a:rPr lang="de-DE" dirty="0" err="1" smtClean="0"/>
              <a:t>is</a:t>
            </a:r>
            <a:r>
              <a:rPr lang="de-DE" dirty="0" smtClean="0"/>
              <a:t> </a:t>
            </a:r>
            <a:r>
              <a:rPr lang="de-DE" dirty="0" err="1" smtClean="0"/>
              <a:t>changed</a:t>
            </a:r>
            <a:r>
              <a:rPr lang="de-DE" dirty="0" smtClean="0"/>
              <a:t> </a:t>
            </a:r>
            <a:r>
              <a:rPr lang="de-DE" dirty="0" err="1" smtClean="0"/>
              <a:t>within</a:t>
            </a:r>
            <a:r>
              <a:rPr lang="de-DE" dirty="0" smtClean="0"/>
              <a:t> a </a:t>
            </a:r>
            <a:r>
              <a:rPr lang="de-DE" dirty="0" err="1" smtClean="0"/>
              <a:t>method</a:t>
            </a:r>
            <a:endParaRPr lang="de-DE" dirty="0" smtClean="0"/>
          </a:p>
          <a:p>
            <a:pPr lvl="1" fontAlgn="auto">
              <a:spcAft>
                <a:spcPts val="0"/>
              </a:spcAft>
              <a:buFont typeface="Arial" panose="020B0604020202020204" pitchFamily="34" charset="0"/>
              <a:buChar char="–"/>
              <a:defRPr/>
            </a:pPr>
            <a:r>
              <a:rPr lang="de-DE" b="1" dirty="0" err="1" smtClean="0">
                <a:solidFill>
                  <a:srgbClr val="AA9BDA"/>
                </a:solidFill>
              </a:rPr>
              <a:t>Changes</a:t>
            </a:r>
            <a:r>
              <a:rPr lang="de-DE" b="1" dirty="0" smtClean="0">
                <a:solidFill>
                  <a:srgbClr val="AA9BDA"/>
                </a:solidFill>
              </a:rPr>
              <a:t> </a:t>
            </a:r>
            <a:r>
              <a:rPr lang="de-DE" b="1" dirty="0" err="1" smtClean="0">
                <a:solidFill>
                  <a:srgbClr val="AA9BDA"/>
                </a:solidFill>
              </a:rPr>
              <a:t>of</a:t>
            </a:r>
            <a:r>
              <a:rPr lang="de-DE" b="1" dirty="0" smtClean="0">
                <a:solidFill>
                  <a:srgbClr val="AA9BDA"/>
                </a:solidFill>
              </a:rPr>
              <a:t> </a:t>
            </a:r>
            <a:r>
              <a:rPr lang="de-DE" b="1" dirty="0" err="1" smtClean="0">
                <a:solidFill>
                  <a:srgbClr val="AA9BDA"/>
                </a:solidFill>
              </a:rPr>
              <a:t>the</a:t>
            </a:r>
            <a:r>
              <a:rPr lang="de-DE" b="1" dirty="0" smtClean="0">
                <a:solidFill>
                  <a:srgbClr val="AA9BDA"/>
                </a:solidFill>
              </a:rPr>
              <a:t> </a:t>
            </a:r>
            <a:r>
              <a:rPr lang="de-DE" b="1" dirty="0" err="1" smtClean="0">
                <a:solidFill>
                  <a:srgbClr val="AA9BDA"/>
                </a:solidFill>
              </a:rPr>
              <a:t>values</a:t>
            </a:r>
            <a:r>
              <a:rPr lang="de-DE" b="1" dirty="0" smtClean="0">
                <a:solidFill>
                  <a:srgbClr val="AA9BDA"/>
                </a:solidFill>
              </a:rPr>
              <a:t> </a:t>
            </a:r>
            <a:r>
              <a:rPr lang="de-DE" b="1" dirty="0" err="1" smtClean="0">
                <a:solidFill>
                  <a:srgbClr val="AA9BDA"/>
                </a:solidFill>
              </a:rPr>
              <a:t>within</a:t>
            </a:r>
            <a:r>
              <a:rPr lang="de-DE" b="1" dirty="0" smtClean="0">
                <a:solidFill>
                  <a:srgbClr val="AA9BDA"/>
                </a:solidFill>
              </a:rPr>
              <a:t> </a:t>
            </a:r>
            <a:r>
              <a:rPr lang="de-DE" b="1" dirty="0" err="1" smtClean="0">
                <a:solidFill>
                  <a:srgbClr val="AA9BDA"/>
                </a:solidFill>
              </a:rPr>
              <a:t>method</a:t>
            </a:r>
            <a:r>
              <a:rPr lang="de-DE" b="1" dirty="0" smtClean="0">
                <a:solidFill>
                  <a:srgbClr val="AA9BDA"/>
                </a:solidFill>
              </a:rPr>
              <a:t> </a:t>
            </a:r>
            <a:r>
              <a:rPr lang="de-DE" b="1" dirty="0" err="1" smtClean="0">
                <a:solidFill>
                  <a:srgbClr val="AA9BDA"/>
                </a:solidFill>
              </a:rPr>
              <a:t>have</a:t>
            </a:r>
            <a:r>
              <a:rPr lang="de-DE" b="1" dirty="0" smtClean="0">
                <a:solidFill>
                  <a:srgbClr val="AA9BDA"/>
                </a:solidFill>
              </a:rPr>
              <a:t> an </a:t>
            </a:r>
            <a:r>
              <a:rPr lang="de-DE" b="1" dirty="0" err="1" smtClean="0">
                <a:solidFill>
                  <a:srgbClr val="AA9BDA"/>
                </a:solidFill>
              </a:rPr>
              <a:t>effect</a:t>
            </a:r>
            <a:r>
              <a:rPr lang="de-DE" b="1" dirty="0" smtClean="0">
                <a:solidFill>
                  <a:srgbClr val="AA9BDA"/>
                </a:solidFill>
              </a:rPr>
              <a:t> outside </a:t>
            </a:r>
            <a:r>
              <a:rPr lang="de-DE" b="1" dirty="0" err="1" smtClean="0">
                <a:solidFill>
                  <a:srgbClr val="AA9BDA"/>
                </a:solidFill>
              </a:rPr>
              <a:t>of</a:t>
            </a:r>
            <a:r>
              <a:rPr lang="de-DE" b="1" dirty="0" smtClean="0">
                <a:solidFill>
                  <a:srgbClr val="AA9BDA"/>
                </a:solidFill>
              </a:rPr>
              <a:t> </a:t>
            </a:r>
            <a:r>
              <a:rPr lang="de-DE" b="1" dirty="0" err="1" smtClean="0">
                <a:solidFill>
                  <a:srgbClr val="AA9BDA"/>
                </a:solidFill>
              </a:rPr>
              <a:t>the</a:t>
            </a:r>
            <a:r>
              <a:rPr lang="de-DE" b="1" dirty="0" smtClean="0">
                <a:solidFill>
                  <a:srgbClr val="AA9BDA"/>
                </a:solidFill>
              </a:rPr>
              <a:t> </a:t>
            </a:r>
            <a:r>
              <a:rPr lang="de-DE" b="1" dirty="0" err="1" smtClean="0">
                <a:solidFill>
                  <a:srgbClr val="AA9BDA"/>
                </a:solidFill>
              </a:rPr>
              <a:t>method</a:t>
            </a:r>
            <a:endParaRPr lang="de-DE" b="1" dirty="0" smtClean="0">
              <a:solidFill>
                <a:srgbClr val="AA9BDA"/>
              </a:solidFill>
            </a:endParaRPr>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19</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3" name="Titel 1"/>
          <p:cNvSpPr>
            <a:spLocks noGrp="1"/>
          </p:cNvSpPr>
          <p:nvPr>
            <p:ph type="title"/>
          </p:nvPr>
        </p:nvSpPr>
        <p:spPr/>
        <p:txBody>
          <a:bodyPr/>
          <a:lstStyle/>
          <a:p>
            <a:r>
              <a:rPr lang="de-DE" dirty="0" err="1" smtClean="0"/>
              <a:t>Catching</a:t>
            </a:r>
            <a:r>
              <a:rPr lang="de-DE" dirty="0" smtClean="0"/>
              <a:t> </a:t>
            </a:r>
            <a:r>
              <a:rPr lang="de-DE" dirty="0" err="1" smtClean="0"/>
              <a:t>Up</a:t>
            </a:r>
            <a:r>
              <a:rPr lang="de-DE" dirty="0" smtClean="0"/>
              <a:t> </a:t>
            </a:r>
            <a:r>
              <a:rPr lang="de-DE" dirty="0"/>
              <a:t>I</a:t>
            </a:r>
          </a:p>
        </p:txBody>
      </p:sp>
      <p:sp>
        <p:nvSpPr>
          <p:cNvPr id="3" name="Inhaltsplatzhalter 2"/>
          <p:cNvSpPr>
            <a:spLocks noGrp="1"/>
          </p:cNvSpPr>
          <p:nvPr>
            <p:ph idx="1"/>
          </p:nvPr>
        </p:nvSpPr>
        <p:spPr/>
        <p:txBody>
          <a:bodyPr/>
          <a:lstStyle/>
          <a:p>
            <a:endParaRPr lang="de-DE" dirty="0"/>
          </a:p>
          <a:p>
            <a:r>
              <a:rPr lang="de-DE" dirty="0" err="1" smtClean="0"/>
              <a:t>Two</a:t>
            </a:r>
            <a:r>
              <a:rPr lang="de-DE" dirty="0" smtClean="0"/>
              <a:t> </a:t>
            </a:r>
            <a:r>
              <a:rPr lang="de-DE" dirty="0" err="1" smtClean="0"/>
              <a:t>kinds</a:t>
            </a:r>
            <a:r>
              <a:rPr lang="de-DE" dirty="0" smtClean="0"/>
              <a:t> </a:t>
            </a:r>
            <a:r>
              <a:rPr lang="de-DE" dirty="0" err="1" smtClean="0"/>
              <a:t>of</a:t>
            </a:r>
            <a:r>
              <a:rPr lang="de-DE" dirty="0" smtClean="0"/>
              <a:t> </a:t>
            </a:r>
            <a:r>
              <a:rPr lang="de-DE" dirty="0" err="1" smtClean="0"/>
              <a:t>loops</a:t>
            </a:r>
            <a:r>
              <a:rPr lang="de-DE" dirty="0" smtClean="0"/>
              <a:t>: (do-)</a:t>
            </a:r>
            <a:r>
              <a:rPr lang="de-DE" dirty="0" err="1" smtClean="0"/>
              <a:t>while</a:t>
            </a:r>
            <a:r>
              <a:rPr lang="de-DE" dirty="0" smtClean="0"/>
              <a:t> </a:t>
            </a:r>
            <a:r>
              <a:rPr lang="de-DE" dirty="0" err="1" smtClean="0"/>
              <a:t>and</a:t>
            </a:r>
            <a:r>
              <a:rPr lang="de-DE" dirty="0" smtClean="0"/>
              <a:t> </a:t>
            </a:r>
            <a:r>
              <a:rPr lang="de-DE" dirty="0" err="1" smtClean="0"/>
              <a:t>for</a:t>
            </a:r>
            <a:endParaRPr lang="de-DE" dirty="0" smtClean="0"/>
          </a:p>
          <a:p>
            <a:pPr lvl="1"/>
            <a:r>
              <a:rPr lang="de-DE" dirty="0" err="1" smtClean="0"/>
              <a:t>Both</a:t>
            </a:r>
            <a:r>
              <a:rPr lang="de-DE" dirty="0" smtClean="0"/>
              <a:t> </a:t>
            </a:r>
            <a:r>
              <a:rPr lang="de-DE" dirty="0" err="1" smtClean="0"/>
              <a:t>have</a:t>
            </a:r>
            <a:r>
              <a:rPr lang="de-DE" dirty="0" smtClean="0"/>
              <a:t> </a:t>
            </a:r>
            <a:r>
              <a:rPr lang="de-DE" dirty="0" err="1" smtClean="0"/>
              <a:t>initialization</a:t>
            </a:r>
            <a:r>
              <a:rPr lang="de-DE" dirty="0" smtClean="0"/>
              <a:t>, a </a:t>
            </a:r>
            <a:r>
              <a:rPr lang="de-DE" dirty="0" err="1" smtClean="0"/>
              <a:t>logical</a:t>
            </a:r>
            <a:r>
              <a:rPr lang="de-DE" dirty="0" smtClean="0"/>
              <a:t> </a:t>
            </a:r>
            <a:r>
              <a:rPr lang="de-DE" dirty="0" err="1" smtClean="0"/>
              <a:t>expression</a:t>
            </a:r>
            <a:r>
              <a:rPr lang="de-DE" dirty="0" smtClean="0"/>
              <a:t>, </a:t>
            </a:r>
            <a:r>
              <a:rPr lang="de-DE" dirty="0" err="1" smtClean="0"/>
              <a:t>statements</a:t>
            </a:r>
            <a:r>
              <a:rPr lang="de-DE" dirty="0" smtClean="0"/>
              <a:t>, </a:t>
            </a:r>
            <a:r>
              <a:rPr lang="de-DE" dirty="0" err="1" smtClean="0"/>
              <a:t>and</a:t>
            </a:r>
            <a:r>
              <a:rPr lang="de-DE" dirty="0" smtClean="0"/>
              <a:t> </a:t>
            </a:r>
            <a:r>
              <a:rPr lang="de-DE" dirty="0" err="1" smtClean="0"/>
              <a:t>assignments</a:t>
            </a:r>
            <a:endParaRPr lang="de-DE" dirty="0" smtClean="0"/>
          </a:p>
          <a:p>
            <a:pPr lvl="1"/>
            <a:r>
              <a:rPr lang="de-DE" dirty="0" smtClean="0"/>
              <a:t>Goto-statements (i.e., </a:t>
            </a:r>
            <a:r>
              <a:rPr lang="de-DE" b="1" dirty="0" smtClean="0">
                <a:solidFill>
                  <a:srgbClr val="7F0055"/>
                </a:solidFill>
                <a:latin typeface="Consolas" panose="020B0609020204030204" pitchFamily="49" charset="0"/>
              </a:rPr>
              <a:t>break</a:t>
            </a:r>
            <a:r>
              <a:rPr lang="de-DE" dirty="0" smtClean="0"/>
              <a:t> </a:t>
            </a:r>
            <a:r>
              <a:rPr lang="de-DE" dirty="0" err="1" smtClean="0"/>
              <a:t>and</a:t>
            </a:r>
            <a:r>
              <a:rPr lang="de-DE" dirty="0" smtClean="0"/>
              <a:t> </a:t>
            </a:r>
            <a:r>
              <a:rPr lang="de-DE" b="1" dirty="0" err="1" smtClean="0">
                <a:solidFill>
                  <a:srgbClr val="7F0055"/>
                </a:solidFill>
                <a:latin typeface="Consolas" panose="020B0609020204030204" pitchFamily="49" charset="0"/>
              </a:rPr>
              <a:t>continue</a:t>
            </a:r>
            <a:r>
              <a:rPr lang="de-DE" dirty="0" smtClean="0"/>
              <a:t>) </a:t>
            </a:r>
            <a:r>
              <a:rPr lang="de-DE" dirty="0" err="1" smtClean="0"/>
              <a:t>help</a:t>
            </a:r>
            <a:r>
              <a:rPr lang="de-DE" dirty="0" smtClean="0"/>
              <a:t> </a:t>
            </a:r>
            <a:r>
              <a:rPr lang="de-DE" dirty="0" err="1" smtClean="0"/>
              <a:t>to</a:t>
            </a:r>
            <a:r>
              <a:rPr lang="de-DE" dirty="0" smtClean="0"/>
              <a:t> </a:t>
            </a:r>
            <a:r>
              <a:rPr lang="de-DE" dirty="0" err="1" smtClean="0"/>
              <a:t>treat</a:t>
            </a:r>
            <a:r>
              <a:rPr lang="de-DE" dirty="0" smtClean="0"/>
              <a:t> </a:t>
            </a:r>
            <a:r>
              <a:rPr lang="de-DE" dirty="0" err="1" smtClean="0"/>
              <a:t>exceptions</a:t>
            </a:r>
            <a:endParaRPr lang="de-DE" dirty="0" smtClean="0"/>
          </a:p>
          <a:p>
            <a:endParaRPr lang="de-DE" dirty="0"/>
          </a:p>
          <a:p>
            <a:r>
              <a:rPr lang="de-DE" dirty="0" err="1" smtClean="0"/>
              <a:t>Scope</a:t>
            </a:r>
            <a:r>
              <a:rPr lang="de-DE" dirty="0" smtClean="0"/>
              <a:t> </a:t>
            </a:r>
            <a:r>
              <a:rPr lang="de-DE" dirty="0" err="1" smtClean="0"/>
              <a:t>determines</a:t>
            </a:r>
            <a:r>
              <a:rPr lang="de-DE" dirty="0" smtClean="0"/>
              <a:t> </a:t>
            </a:r>
            <a:r>
              <a:rPr lang="de-DE" dirty="0" err="1" smtClean="0"/>
              <a:t>where</a:t>
            </a:r>
            <a:r>
              <a:rPr lang="de-DE" dirty="0" smtClean="0"/>
              <a:t> variables </a:t>
            </a:r>
            <a:r>
              <a:rPr lang="de-DE" dirty="0" err="1" smtClean="0"/>
              <a:t>are</a:t>
            </a:r>
            <a:r>
              <a:rPr lang="de-DE" dirty="0" smtClean="0"/>
              <a:t> valid</a:t>
            </a:r>
            <a:endParaRPr lang="de-DE" dirty="0"/>
          </a:p>
          <a:p>
            <a:pPr lvl="1"/>
            <a:r>
              <a:rPr lang="de-DE" dirty="0" smtClean="0"/>
              <a:t>The same </a:t>
            </a:r>
            <a:r>
              <a:rPr lang="de-DE" dirty="0" err="1" smtClean="0"/>
              <a:t>name</a:t>
            </a:r>
            <a:r>
              <a:rPr lang="de-DE" dirty="0" smtClean="0"/>
              <a:t> </a:t>
            </a:r>
            <a:r>
              <a:rPr lang="de-DE" dirty="0" err="1" smtClean="0"/>
              <a:t>within</a:t>
            </a:r>
            <a:r>
              <a:rPr lang="de-DE" dirty="0" smtClean="0"/>
              <a:t> a </a:t>
            </a:r>
            <a:r>
              <a:rPr lang="de-DE" dirty="0" err="1" smtClean="0"/>
              <a:t>sub</a:t>
            </a:r>
            <a:r>
              <a:rPr lang="de-DE" dirty="0" smtClean="0"/>
              <a:t> block </a:t>
            </a:r>
            <a:r>
              <a:rPr lang="de-DE" dirty="0" err="1" smtClean="0"/>
              <a:t>is</a:t>
            </a:r>
            <a:r>
              <a:rPr lang="de-DE" dirty="0" smtClean="0"/>
              <a:t> not </a:t>
            </a:r>
            <a:r>
              <a:rPr lang="de-DE" dirty="0" err="1" smtClean="0"/>
              <a:t>allowed</a:t>
            </a:r>
            <a:endParaRPr lang="de-DE" dirty="0"/>
          </a:p>
        </p:txBody>
      </p:sp>
    </p:spTree>
    <p:extLst>
      <p:ext uri="{BB962C8B-B14F-4D97-AF65-F5344CB8AC3E}">
        <p14:creationId xmlns:p14="http://schemas.microsoft.com/office/powerpoint/2010/main" val="684054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el 1"/>
          <p:cNvSpPr>
            <a:spLocks noGrp="1"/>
          </p:cNvSpPr>
          <p:nvPr>
            <p:ph type="title"/>
          </p:nvPr>
        </p:nvSpPr>
        <p:spPr/>
        <p:txBody>
          <a:bodyPr/>
          <a:lstStyle/>
          <a:p>
            <a:r>
              <a:rPr lang="de-DE" dirty="0" smtClean="0"/>
              <a:t>Parameter </a:t>
            </a:r>
            <a:r>
              <a:rPr lang="de-DE" dirty="0" err="1" smtClean="0"/>
              <a:t>Passing</a:t>
            </a:r>
            <a:r>
              <a:rPr lang="de-DE" dirty="0" smtClean="0"/>
              <a:t> in Java</a:t>
            </a:r>
            <a:endParaRPr lang="de-DE" dirty="0"/>
          </a:p>
        </p:txBody>
      </p:sp>
      <p:sp>
        <p:nvSpPr>
          <p:cNvPr id="3" name="Inhaltsplatzhalt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de-DE" sz="2800" dirty="0" smtClean="0"/>
              <a:t>Java </a:t>
            </a:r>
            <a:r>
              <a:rPr lang="de-DE" sz="2800" b="1" dirty="0" err="1" smtClean="0">
                <a:solidFill>
                  <a:srgbClr val="AA9BDA"/>
                </a:solidFill>
              </a:rPr>
              <a:t>always</a:t>
            </a:r>
            <a:r>
              <a:rPr lang="de-DE" sz="2800" dirty="0" smtClean="0"/>
              <a:t> </a:t>
            </a:r>
            <a:r>
              <a:rPr lang="de-DE" sz="2800" dirty="0" err="1" smtClean="0"/>
              <a:t>does</a:t>
            </a:r>
            <a:r>
              <a:rPr lang="de-DE" sz="2800" dirty="0" smtClean="0"/>
              <a:t> </a:t>
            </a:r>
            <a:r>
              <a:rPr lang="de-DE" sz="2800" dirty="0" err="1" smtClean="0"/>
              <a:t>call-by-value</a:t>
            </a:r>
            <a:endParaRPr lang="de-DE" sz="2800" dirty="0" smtClean="0"/>
          </a:p>
          <a:p>
            <a:pPr lvl="1" fontAlgn="auto">
              <a:spcAft>
                <a:spcPts val="0"/>
              </a:spcAft>
              <a:buFont typeface="Arial" panose="020B0604020202020204" pitchFamily="34" charset="0"/>
              <a:buChar char="–"/>
              <a:defRPr/>
            </a:pPr>
            <a:r>
              <a:rPr lang="de-DE" sz="2800" dirty="0" smtClean="0"/>
              <a:t>Primitive </a:t>
            </a:r>
            <a:r>
              <a:rPr lang="de-DE" sz="2800" dirty="0" err="1" smtClean="0"/>
              <a:t>data</a:t>
            </a:r>
            <a:r>
              <a:rPr lang="de-DE" sz="2800" dirty="0" smtClean="0"/>
              <a:t> </a:t>
            </a:r>
            <a:r>
              <a:rPr lang="de-DE" sz="2800" dirty="0" err="1" smtClean="0"/>
              <a:t>types</a:t>
            </a:r>
            <a:r>
              <a:rPr lang="de-DE" sz="2800" dirty="0" smtClean="0"/>
              <a:t> </a:t>
            </a:r>
            <a:r>
              <a:rPr lang="de-DE" sz="2800" dirty="0" err="1" smtClean="0"/>
              <a:t>are</a:t>
            </a:r>
            <a:r>
              <a:rPr lang="de-DE" sz="2800" dirty="0" smtClean="0"/>
              <a:t> </a:t>
            </a:r>
            <a:r>
              <a:rPr lang="de-DE" sz="2800" dirty="0" err="1" smtClean="0"/>
              <a:t>always</a:t>
            </a:r>
            <a:r>
              <a:rPr lang="de-DE" sz="2800" dirty="0" smtClean="0"/>
              <a:t> </a:t>
            </a:r>
            <a:r>
              <a:rPr lang="de-DE" sz="2800" dirty="0" err="1" smtClean="0"/>
              <a:t>copied</a:t>
            </a:r>
            <a:r>
              <a:rPr lang="de-DE" sz="2800" dirty="0" smtClean="0"/>
              <a:t> (in </a:t>
            </a:r>
            <a:r>
              <a:rPr lang="de-DE" sz="2800" dirty="0" err="1" smtClean="0"/>
              <a:t>the</a:t>
            </a:r>
            <a:r>
              <a:rPr lang="de-DE" sz="2800" dirty="0" smtClean="0"/>
              <a:t> </a:t>
            </a:r>
            <a:r>
              <a:rPr lang="de-DE" sz="2800" dirty="0" err="1" smtClean="0"/>
              <a:t>stack</a:t>
            </a:r>
            <a:r>
              <a:rPr lang="de-DE" sz="2800" dirty="0" smtClean="0"/>
              <a:t>)</a:t>
            </a:r>
          </a:p>
          <a:p>
            <a:pPr lvl="1" fontAlgn="auto">
              <a:spcAft>
                <a:spcPts val="0"/>
              </a:spcAft>
              <a:buFont typeface="Arial" panose="020B0604020202020204" pitchFamily="34" charset="0"/>
              <a:buChar char="–"/>
              <a:defRPr/>
            </a:pPr>
            <a:r>
              <a:rPr lang="de-DE" sz="2800" dirty="0" err="1" smtClean="0"/>
              <a:t>Changes</a:t>
            </a:r>
            <a:r>
              <a:rPr lang="de-DE" sz="2800" dirty="0" smtClean="0"/>
              <a:t> do not </a:t>
            </a:r>
            <a:r>
              <a:rPr lang="de-DE" sz="2800" dirty="0" err="1" smtClean="0"/>
              <a:t>have</a:t>
            </a:r>
            <a:r>
              <a:rPr lang="de-DE" sz="2800" dirty="0" smtClean="0"/>
              <a:t> an </a:t>
            </a:r>
            <a:r>
              <a:rPr lang="de-DE" sz="2800" dirty="0" err="1" smtClean="0"/>
              <a:t>effect</a:t>
            </a:r>
            <a:r>
              <a:rPr lang="de-DE" sz="2800" dirty="0" smtClean="0"/>
              <a:t> outside </a:t>
            </a:r>
            <a:r>
              <a:rPr lang="de-DE" sz="2800" dirty="0" err="1" smtClean="0"/>
              <a:t>of</a:t>
            </a:r>
            <a:r>
              <a:rPr lang="de-DE" sz="2800" dirty="0" smtClean="0"/>
              <a:t> </a:t>
            </a:r>
            <a:r>
              <a:rPr lang="de-DE" sz="2800" dirty="0" err="1" smtClean="0"/>
              <a:t>methods</a:t>
            </a:r>
            <a:r>
              <a:rPr lang="de-DE" sz="2800" dirty="0" smtClean="0"/>
              <a:t> (</a:t>
            </a:r>
            <a:r>
              <a:rPr lang="de-DE" sz="2800" dirty="0" err="1" smtClean="0"/>
              <a:t>because</a:t>
            </a:r>
            <a:r>
              <a:rPr lang="de-DE" sz="2800" dirty="0" smtClean="0"/>
              <a:t> </a:t>
            </a:r>
            <a:r>
              <a:rPr lang="de-DE" sz="2800" dirty="0" err="1" smtClean="0"/>
              <a:t>once</a:t>
            </a:r>
            <a:r>
              <a:rPr lang="de-DE" sz="2800" dirty="0" smtClean="0"/>
              <a:t> a </a:t>
            </a:r>
            <a:r>
              <a:rPr lang="de-DE" sz="2800" dirty="0" err="1" smtClean="0"/>
              <a:t>method</a:t>
            </a:r>
            <a:r>
              <a:rPr lang="de-DE" sz="2800" dirty="0" smtClean="0"/>
              <a:t> </a:t>
            </a:r>
            <a:r>
              <a:rPr lang="de-DE" sz="2800" dirty="0" err="1" smtClean="0"/>
              <a:t>is</a:t>
            </a:r>
            <a:r>
              <a:rPr lang="de-DE" sz="2800" dirty="0" smtClean="0"/>
              <a:t> </a:t>
            </a:r>
            <a:r>
              <a:rPr lang="de-DE" sz="2800" dirty="0" err="1" smtClean="0"/>
              <a:t>completed</a:t>
            </a:r>
            <a:r>
              <a:rPr lang="de-DE" sz="2800" dirty="0" smtClean="0"/>
              <a:t>, </a:t>
            </a:r>
            <a:r>
              <a:rPr lang="de-DE" sz="2800" dirty="0" err="1" smtClean="0"/>
              <a:t>everything</a:t>
            </a:r>
            <a:r>
              <a:rPr lang="de-DE" sz="2800" dirty="0" smtClean="0"/>
              <a:t> </a:t>
            </a:r>
            <a:r>
              <a:rPr lang="de-DE" sz="2800" dirty="0" err="1" smtClean="0"/>
              <a:t>is</a:t>
            </a:r>
            <a:r>
              <a:rPr lang="de-DE" sz="2800" dirty="0" smtClean="0"/>
              <a:t> </a:t>
            </a:r>
            <a:r>
              <a:rPr lang="de-DE" sz="2800" dirty="0" err="1" smtClean="0"/>
              <a:t>removed</a:t>
            </a:r>
            <a:r>
              <a:rPr lang="de-DE" sz="2800" dirty="0" smtClean="0"/>
              <a:t> </a:t>
            </a:r>
            <a:r>
              <a:rPr lang="de-DE" sz="2800" dirty="0" err="1" smtClean="0"/>
              <a:t>from</a:t>
            </a:r>
            <a:r>
              <a:rPr lang="de-DE" sz="2800" dirty="0" smtClean="0"/>
              <a:t> </a:t>
            </a:r>
            <a:r>
              <a:rPr lang="de-DE" sz="2800" dirty="0" err="1" smtClean="0"/>
              <a:t>the</a:t>
            </a:r>
            <a:r>
              <a:rPr lang="de-DE" sz="2800" dirty="0" smtClean="0"/>
              <a:t> </a:t>
            </a:r>
            <a:r>
              <a:rPr lang="de-DE" sz="2800" dirty="0" err="1" smtClean="0"/>
              <a:t>stack</a:t>
            </a:r>
            <a:r>
              <a:rPr lang="de-DE" sz="2800" dirty="0" smtClean="0"/>
              <a:t>)</a:t>
            </a:r>
            <a:endParaRPr lang="de-DE" sz="2800" dirty="0"/>
          </a:p>
          <a:p>
            <a:pPr marL="0" indent="0" fontAlgn="auto">
              <a:spcAft>
                <a:spcPts val="0"/>
              </a:spcAft>
              <a:buNone/>
              <a:defRPr/>
            </a:pPr>
            <a:endParaRPr lang="de-DE" sz="2800" dirty="0">
              <a:solidFill>
                <a:srgbClr val="FF0000"/>
              </a:solidFill>
            </a:endParaRPr>
          </a:p>
          <a:p>
            <a:pPr fontAlgn="auto">
              <a:spcAft>
                <a:spcPts val="0"/>
              </a:spcAft>
              <a:buFont typeface="Arial" panose="020B0604020202020204" pitchFamily="34" charset="0"/>
              <a:buChar char="•"/>
              <a:defRPr/>
            </a:pPr>
            <a:r>
              <a:rPr lang="de-DE" sz="2800" b="1" dirty="0" err="1" smtClean="0">
                <a:solidFill>
                  <a:srgbClr val="AA9BDA"/>
                </a:solidFill>
              </a:rPr>
              <a:t>Careful</a:t>
            </a:r>
            <a:r>
              <a:rPr lang="de-DE" sz="2800" b="1" dirty="0" smtClean="0">
                <a:solidFill>
                  <a:srgbClr val="AA9BDA"/>
                </a:solidFill>
              </a:rPr>
              <a:t>!</a:t>
            </a:r>
            <a:r>
              <a:rPr lang="de-DE" sz="2800" dirty="0" smtClean="0"/>
              <a:t> </a:t>
            </a:r>
            <a:r>
              <a:rPr lang="de-DE" sz="2800" dirty="0" err="1" smtClean="0"/>
              <a:t>If</a:t>
            </a:r>
            <a:r>
              <a:rPr lang="de-DE" sz="2800" dirty="0" smtClean="0"/>
              <a:t> </a:t>
            </a:r>
            <a:r>
              <a:rPr lang="de-DE" sz="2800" dirty="0" err="1" smtClean="0"/>
              <a:t>parameter</a:t>
            </a:r>
            <a:r>
              <a:rPr lang="de-DE" sz="2800" dirty="0" smtClean="0"/>
              <a:t> </a:t>
            </a:r>
            <a:r>
              <a:rPr lang="de-DE" sz="2800" dirty="0" err="1" smtClean="0"/>
              <a:t>is</a:t>
            </a:r>
            <a:r>
              <a:rPr lang="de-DE" sz="2800" dirty="0" smtClean="0"/>
              <a:t> a </a:t>
            </a:r>
            <a:r>
              <a:rPr lang="de-DE" sz="2800" dirty="0" err="1" smtClean="0"/>
              <a:t>reference</a:t>
            </a:r>
            <a:r>
              <a:rPr lang="de-DE" sz="2800" dirty="0" smtClean="0"/>
              <a:t>, </a:t>
            </a:r>
            <a:r>
              <a:rPr lang="de-DE" sz="2800" dirty="0" err="1" smtClean="0"/>
              <a:t>it</a:t>
            </a:r>
            <a:r>
              <a:rPr lang="de-DE" sz="2800" dirty="0" smtClean="0"/>
              <a:t> </a:t>
            </a:r>
            <a:r>
              <a:rPr lang="de-DE" sz="2800" dirty="0" err="1" smtClean="0"/>
              <a:t>is</a:t>
            </a:r>
            <a:r>
              <a:rPr lang="de-DE" sz="2800" dirty="0" smtClean="0"/>
              <a:t> </a:t>
            </a:r>
            <a:r>
              <a:rPr lang="de-DE" sz="2800" dirty="0" err="1" smtClean="0"/>
              <a:t>copied</a:t>
            </a:r>
            <a:r>
              <a:rPr lang="de-DE" sz="2800" dirty="0" smtClean="0"/>
              <a:t> (in </a:t>
            </a:r>
            <a:r>
              <a:rPr lang="de-DE" sz="2800" dirty="0" err="1" smtClean="0"/>
              <a:t>the</a:t>
            </a:r>
            <a:r>
              <a:rPr lang="de-DE" sz="2800" dirty="0" smtClean="0"/>
              <a:t> </a:t>
            </a:r>
            <a:r>
              <a:rPr lang="de-DE" sz="2800" dirty="0" err="1" smtClean="0"/>
              <a:t>stack</a:t>
            </a:r>
            <a:r>
              <a:rPr lang="de-DE" sz="2800" dirty="0" smtClean="0"/>
              <a:t>)</a:t>
            </a:r>
          </a:p>
          <a:p>
            <a:pPr lvl="1" fontAlgn="auto">
              <a:spcAft>
                <a:spcPts val="0"/>
              </a:spcAft>
              <a:buFont typeface="Arial" panose="020B0604020202020204" pitchFamily="34" charset="0"/>
              <a:buChar char="–"/>
              <a:defRPr/>
            </a:pPr>
            <a:r>
              <a:rPr lang="de-DE" sz="2800" dirty="0" err="1" smtClean="0"/>
              <a:t>Referenced</a:t>
            </a:r>
            <a:r>
              <a:rPr lang="de-DE" sz="2800" dirty="0" smtClean="0"/>
              <a:t> </a:t>
            </a:r>
            <a:r>
              <a:rPr lang="de-DE" sz="2800" dirty="0" err="1" smtClean="0"/>
              <a:t>object</a:t>
            </a:r>
            <a:r>
              <a:rPr lang="de-DE" sz="2800" dirty="0" smtClean="0"/>
              <a:t> </a:t>
            </a:r>
            <a:r>
              <a:rPr lang="de-DE" sz="2800" dirty="0" err="1" smtClean="0"/>
              <a:t>is</a:t>
            </a:r>
            <a:r>
              <a:rPr lang="de-DE" sz="2800" dirty="0" smtClean="0"/>
              <a:t> not </a:t>
            </a:r>
            <a:r>
              <a:rPr lang="de-DE" sz="2800" dirty="0" err="1" smtClean="0"/>
              <a:t>copied</a:t>
            </a:r>
            <a:endParaRPr lang="de-DE" sz="2800" dirty="0" smtClean="0"/>
          </a:p>
          <a:p>
            <a:pPr lvl="1" fontAlgn="auto">
              <a:spcAft>
                <a:spcPts val="0"/>
              </a:spcAft>
              <a:buFont typeface="Arial" panose="020B0604020202020204" pitchFamily="34" charset="0"/>
              <a:buChar char="–"/>
              <a:defRPr/>
            </a:pPr>
            <a:r>
              <a:rPr lang="de-DE" sz="2800" dirty="0" smtClean="0"/>
              <a:t>May </a:t>
            </a:r>
            <a:r>
              <a:rPr lang="de-DE" sz="2800" dirty="0" err="1" smtClean="0"/>
              <a:t>lead</a:t>
            </a:r>
            <a:r>
              <a:rPr lang="de-DE" sz="2800" dirty="0" smtClean="0"/>
              <a:t> </a:t>
            </a:r>
            <a:r>
              <a:rPr lang="de-DE" sz="2800" dirty="0" err="1" smtClean="0"/>
              <a:t>to</a:t>
            </a:r>
            <a:r>
              <a:rPr lang="de-DE" sz="2800" dirty="0" smtClean="0"/>
              <a:t> </a:t>
            </a:r>
            <a:r>
              <a:rPr lang="de-DE" sz="2800" dirty="0" err="1" smtClean="0"/>
              <a:t>unexpected</a:t>
            </a:r>
            <a:r>
              <a:rPr lang="de-DE" sz="2800" dirty="0" smtClean="0"/>
              <a:t> </a:t>
            </a:r>
            <a:r>
              <a:rPr lang="de-DE" sz="2800" dirty="0" err="1" smtClean="0"/>
              <a:t>side</a:t>
            </a:r>
            <a:r>
              <a:rPr lang="de-DE" sz="2800" dirty="0" smtClean="0"/>
              <a:t> </a:t>
            </a:r>
            <a:r>
              <a:rPr lang="de-DE" sz="2800" dirty="0" err="1" smtClean="0"/>
              <a:t>effects</a:t>
            </a:r>
            <a:endParaRPr lang="de-DE" sz="2800" dirty="0" smtClean="0"/>
          </a:p>
          <a:p>
            <a:pPr lvl="1" fontAlgn="auto">
              <a:spcAft>
                <a:spcPts val="0"/>
              </a:spcAft>
              <a:buFont typeface="Arial" panose="020B0604020202020204" pitchFamily="34" charset="0"/>
              <a:buChar char="–"/>
              <a:defRPr/>
            </a:pPr>
            <a:r>
              <a:rPr lang="de-DE" sz="2800" dirty="0" err="1" smtClean="0"/>
              <a:t>Changes</a:t>
            </a:r>
            <a:r>
              <a:rPr lang="de-DE" sz="2800" dirty="0" smtClean="0"/>
              <a:t> </a:t>
            </a:r>
            <a:r>
              <a:rPr lang="de-DE" sz="2800" dirty="0" err="1" smtClean="0"/>
              <a:t>within</a:t>
            </a:r>
            <a:r>
              <a:rPr lang="de-DE" sz="2800" dirty="0" smtClean="0"/>
              <a:t> </a:t>
            </a:r>
            <a:r>
              <a:rPr lang="de-DE" sz="2800" dirty="0" err="1" smtClean="0"/>
              <a:t>method</a:t>
            </a:r>
            <a:r>
              <a:rPr lang="de-DE" sz="2800" dirty="0" smtClean="0"/>
              <a:t> </a:t>
            </a:r>
            <a:r>
              <a:rPr lang="de-DE" sz="2800" dirty="0" err="1" smtClean="0"/>
              <a:t>may</a:t>
            </a:r>
            <a:r>
              <a:rPr lang="de-DE" sz="2800" dirty="0" smtClean="0"/>
              <a:t> </a:t>
            </a:r>
            <a:r>
              <a:rPr lang="de-DE" sz="2800" dirty="0" err="1" smtClean="0"/>
              <a:t>have</a:t>
            </a:r>
            <a:r>
              <a:rPr lang="de-DE" sz="2800" dirty="0" smtClean="0"/>
              <a:t> an </a:t>
            </a:r>
            <a:r>
              <a:rPr lang="de-DE" sz="2800" dirty="0" err="1" smtClean="0"/>
              <a:t>effect</a:t>
            </a:r>
            <a:r>
              <a:rPr lang="de-DE" sz="2800" dirty="0" smtClean="0"/>
              <a:t> outside </a:t>
            </a:r>
            <a:r>
              <a:rPr lang="de-DE" sz="2800" dirty="0" err="1" smtClean="0"/>
              <a:t>of</a:t>
            </a:r>
            <a:r>
              <a:rPr lang="de-DE" sz="2800" dirty="0" smtClean="0"/>
              <a:t> </a:t>
            </a:r>
            <a:r>
              <a:rPr lang="de-DE" sz="2800" dirty="0" err="1" smtClean="0"/>
              <a:t>the</a:t>
            </a:r>
            <a:r>
              <a:rPr lang="de-DE" sz="2800" dirty="0" smtClean="0"/>
              <a:t> </a:t>
            </a:r>
            <a:r>
              <a:rPr lang="de-DE" sz="2800" dirty="0" err="1" smtClean="0"/>
              <a:t>method</a:t>
            </a:r>
            <a:endParaRPr lang="de-DE" sz="2800"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20</a:t>
            </a:fld>
            <a:endParaRPr lang="de-DE"/>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Titel 1"/>
          <p:cNvSpPr>
            <a:spLocks noGrp="1"/>
          </p:cNvSpPr>
          <p:nvPr>
            <p:ph type="title"/>
          </p:nvPr>
        </p:nvSpPr>
        <p:spPr/>
        <p:txBody>
          <a:bodyPr/>
          <a:lstStyle/>
          <a:p>
            <a:r>
              <a:rPr lang="de-DE" dirty="0" smtClean="0"/>
              <a:t>Primitive Type</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21</a:t>
            </a:fld>
            <a:endParaRPr lang="de-DE"/>
          </a:p>
        </p:txBody>
      </p:sp>
      <p:sp>
        <p:nvSpPr>
          <p:cNvPr id="55299" name="Rechteck 4"/>
          <p:cNvSpPr>
            <a:spLocks noChangeArrowheads="1"/>
          </p:cNvSpPr>
          <p:nvPr/>
        </p:nvSpPr>
        <p:spPr bwMode="auto">
          <a:xfrm>
            <a:off x="1919288" y="2349500"/>
            <a:ext cx="5815012" cy="3416300"/>
          </a:xfrm>
          <a:prstGeom prst="rect">
            <a:avLst/>
          </a:prstGeom>
          <a:noFill/>
          <a:ln w="9525">
            <a:noFill/>
            <a:miter lim="800000"/>
            <a:headEnd/>
            <a:tailEnd/>
          </a:ln>
        </p:spPr>
        <p:txBody>
          <a:bodyPr>
            <a:spAutoFit/>
          </a:bodyPr>
          <a:lstStyle/>
          <a:p>
            <a:r>
              <a:rPr lang="de-DE" b="1" dirty="0" err="1">
                <a:solidFill>
                  <a:srgbClr val="7F0055"/>
                </a:solidFill>
                <a:latin typeface="Consolas" pitchFamily="49" charset="0"/>
              </a:rPr>
              <a:t>public</a:t>
            </a:r>
            <a:r>
              <a:rPr lang="de-DE" b="1" dirty="0">
                <a:solidFill>
                  <a:srgbClr val="7F0055"/>
                </a:solidFill>
                <a:latin typeface="Consolas" pitchFamily="49" charset="0"/>
              </a:rPr>
              <a:t> </a:t>
            </a:r>
            <a:r>
              <a:rPr lang="de-DE" b="1" dirty="0" err="1">
                <a:solidFill>
                  <a:srgbClr val="7F0055"/>
                </a:solidFill>
                <a:latin typeface="Consolas" pitchFamily="49" charset="0"/>
              </a:rPr>
              <a:t>class</a:t>
            </a:r>
            <a:r>
              <a:rPr lang="de-DE" b="1" dirty="0">
                <a:solidFill>
                  <a:srgbClr val="7F0055"/>
                </a:solidFill>
                <a:latin typeface="Consolas" pitchFamily="49" charset="0"/>
              </a:rPr>
              <a:t> </a:t>
            </a:r>
            <a:r>
              <a:rPr lang="de-DE" dirty="0" err="1" smtClean="0">
                <a:solidFill>
                  <a:srgbClr val="000000"/>
                </a:solidFill>
                <a:latin typeface="Consolas" pitchFamily="49" charset="0"/>
              </a:rPr>
              <a:t>Calculator</a:t>
            </a:r>
            <a:r>
              <a:rPr lang="de-DE" dirty="0" smtClean="0">
                <a:solidFill>
                  <a:srgbClr val="000000"/>
                </a:solidFill>
                <a:latin typeface="Consolas" pitchFamily="49" charset="0"/>
              </a:rPr>
              <a:t> </a:t>
            </a:r>
            <a:r>
              <a:rPr lang="de-DE" dirty="0">
                <a:solidFill>
                  <a:srgbClr val="000000"/>
                </a:solidFill>
                <a:latin typeface="Consolas" pitchFamily="49" charset="0"/>
              </a:rPr>
              <a:t>{</a:t>
            </a:r>
            <a:endParaRPr lang="de-DE" b="1" dirty="0">
              <a:solidFill>
                <a:srgbClr val="7F0055"/>
              </a:solidFill>
              <a:latin typeface="Consolas" pitchFamily="49" charset="0"/>
            </a:endParaRPr>
          </a:p>
          <a:p>
            <a:r>
              <a:rPr lang="de-DE" b="1" dirty="0">
                <a:solidFill>
                  <a:srgbClr val="7F0055"/>
                </a:solidFill>
                <a:latin typeface="Consolas" pitchFamily="49" charset="0"/>
              </a:rPr>
              <a:t>  </a:t>
            </a:r>
            <a:r>
              <a:rPr lang="de-DE" b="1" dirty="0" err="1">
                <a:solidFill>
                  <a:srgbClr val="7F0055"/>
                </a:solidFill>
                <a:latin typeface="Consolas" pitchFamily="49" charset="0"/>
              </a:rPr>
              <a:t>void</a:t>
            </a:r>
            <a:r>
              <a:rPr lang="de-DE" b="1" dirty="0">
                <a:solidFill>
                  <a:srgbClr val="000000"/>
                </a:solidFill>
                <a:latin typeface="Consolas" pitchFamily="49" charset="0"/>
              </a:rPr>
              <a:t> </a:t>
            </a:r>
            <a:r>
              <a:rPr lang="de-DE" dirty="0" err="1">
                <a:solidFill>
                  <a:srgbClr val="000000"/>
                </a:solidFill>
                <a:latin typeface="Consolas" pitchFamily="49" charset="0"/>
              </a:rPr>
              <a:t>increment</a:t>
            </a:r>
            <a:r>
              <a:rPr lang="de-DE" dirty="0">
                <a:solidFill>
                  <a:srgbClr val="000000"/>
                </a:solidFill>
                <a:latin typeface="Consolas" pitchFamily="49" charset="0"/>
              </a:rPr>
              <a:t>(</a:t>
            </a:r>
            <a:r>
              <a:rPr lang="de-DE" b="1" dirty="0" err="1">
                <a:solidFill>
                  <a:srgbClr val="7F0055"/>
                </a:solidFill>
                <a:latin typeface="Consolas" pitchFamily="49" charset="0"/>
              </a:rPr>
              <a:t>int</a:t>
            </a:r>
            <a:r>
              <a:rPr lang="de-DE" dirty="0">
                <a:solidFill>
                  <a:srgbClr val="000000"/>
                </a:solidFill>
                <a:latin typeface="Consolas" pitchFamily="49" charset="0"/>
              </a:rPr>
              <a:t> </a:t>
            </a:r>
            <a:r>
              <a:rPr lang="de-DE" dirty="0" err="1" smtClean="0">
                <a:solidFill>
                  <a:srgbClr val="000000"/>
                </a:solidFill>
                <a:latin typeface="Consolas" pitchFamily="49" charset="0"/>
              </a:rPr>
              <a:t>number</a:t>
            </a:r>
            <a:r>
              <a:rPr lang="de-DE" dirty="0" smtClean="0">
                <a:solidFill>
                  <a:srgbClr val="000000"/>
                </a:solidFill>
                <a:latin typeface="Consolas" pitchFamily="49" charset="0"/>
              </a:rPr>
              <a:t>) </a:t>
            </a:r>
            <a:r>
              <a:rPr lang="de-DE" dirty="0">
                <a:solidFill>
                  <a:srgbClr val="000000"/>
                </a:solidFill>
                <a:latin typeface="Consolas" pitchFamily="49" charset="0"/>
              </a:rPr>
              <a:t>{</a:t>
            </a:r>
          </a:p>
          <a:p>
            <a:r>
              <a:rPr lang="de-DE" dirty="0">
                <a:solidFill>
                  <a:srgbClr val="000000"/>
                </a:solidFill>
                <a:latin typeface="Consolas" pitchFamily="49" charset="0"/>
              </a:rPr>
              <a:t>    ++ </a:t>
            </a:r>
            <a:r>
              <a:rPr lang="de-DE" dirty="0" err="1">
                <a:solidFill>
                  <a:srgbClr val="000000"/>
                </a:solidFill>
                <a:latin typeface="Consolas" pitchFamily="49" charset="0"/>
              </a:rPr>
              <a:t>number</a:t>
            </a:r>
            <a:r>
              <a:rPr lang="de-DE" dirty="0">
                <a:solidFill>
                  <a:srgbClr val="000000"/>
                </a:solidFill>
                <a:latin typeface="Consolas" pitchFamily="49" charset="0"/>
              </a:rPr>
              <a:t>;</a:t>
            </a:r>
          </a:p>
          <a:p>
            <a:r>
              <a:rPr lang="de-DE" dirty="0">
                <a:solidFill>
                  <a:srgbClr val="000000"/>
                </a:solidFill>
                <a:latin typeface="Consolas" pitchFamily="49" charset="0"/>
              </a:rPr>
              <a:t> </a:t>
            </a:r>
            <a:r>
              <a:rPr lang="de-DE" dirty="0" smtClean="0">
                <a:solidFill>
                  <a:srgbClr val="000000"/>
                </a:solidFill>
                <a:latin typeface="Consolas" pitchFamily="49" charset="0"/>
              </a:rPr>
              <a:t>   </a:t>
            </a:r>
            <a:r>
              <a:rPr lang="de-DE" dirty="0" err="1" smtClean="0">
                <a:solidFill>
                  <a:srgbClr val="000000"/>
                </a:solidFill>
                <a:latin typeface="Consolas" pitchFamily="49" charset="0"/>
              </a:rPr>
              <a:t>System.</a:t>
            </a:r>
            <a:r>
              <a:rPr lang="de-DE" dirty="0" err="1" smtClean="0">
                <a:solidFill>
                  <a:srgbClr val="0000C0"/>
                </a:solidFill>
                <a:latin typeface="Consolas" pitchFamily="49" charset="0"/>
              </a:rPr>
              <a:t>out</a:t>
            </a:r>
            <a:r>
              <a:rPr lang="de-DE" i="1" dirty="0" err="1" smtClean="0">
                <a:solidFill>
                  <a:srgbClr val="000000"/>
                </a:solidFill>
                <a:latin typeface="Consolas" pitchFamily="49" charset="0"/>
              </a:rPr>
              <a:t>.</a:t>
            </a:r>
            <a:r>
              <a:rPr lang="de-DE" dirty="0" err="1">
                <a:solidFill>
                  <a:srgbClr val="000000"/>
                </a:solidFill>
                <a:latin typeface="Consolas" pitchFamily="49" charset="0"/>
              </a:rPr>
              <a:t>print</a:t>
            </a:r>
            <a:r>
              <a:rPr lang="de-DE" dirty="0">
                <a:solidFill>
                  <a:srgbClr val="000000"/>
                </a:solidFill>
                <a:latin typeface="Consolas" pitchFamily="49" charset="0"/>
              </a:rPr>
              <a:t>(</a:t>
            </a:r>
            <a:r>
              <a:rPr lang="de-DE" dirty="0" err="1">
                <a:solidFill>
                  <a:srgbClr val="000000"/>
                </a:solidFill>
                <a:latin typeface="Consolas" pitchFamily="49" charset="0"/>
              </a:rPr>
              <a:t>number</a:t>
            </a:r>
            <a:r>
              <a:rPr lang="de-DE" dirty="0">
                <a:solidFill>
                  <a:srgbClr val="000000"/>
                </a:solidFill>
                <a:latin typeface="Consolas" pitchFamily="49" charset="0"/>
              </a:rPr>
              <a:t>);</a:t>
            </a:r>
            <a:r>
              <a:rPr lang="de-DE" dirty="0" smtClean="0">
                <a:solidFill>
                  <a:srgbClr val="3F7F5F"/>
                </a:solidFill>
                <a:latin typeface="Consolas" pitchFamily="49" charset="0"/>
              </a:rPr>
              <a:t> </a:t>
            </a:r>
            <a:r>
              <a:rPr lang="de-DE" dirty="0">
                <a:solidFill>
                  <a:srgbClr val="3F7F5F"/>
                </a:solidFill>
                <a:latin typeface="Consolas" pitchFamily="49" charset="0"/>
              </a:rPr>
              <a:t>//11</a:t>
            </a:r>
            <a:endParaRPr lang="de-DE" dirty="0">
              <a:solidFill>
                <a:srgbClr val="000000"/>
              </a:solidFill>
              <a:latin typeface="Consolas" pitchFamily="49" charset="0"/>
            </a:endParaRPr>
          </a:p>
          <a:p>
            <a:r>
              <a:rPr lang="de-DE" dirty="0">
                <a:solidFill>
                  <a:srgbClr val="000000"/>
                </a:solidFill>
                <a:latin typeface="Consolas" pitchFamily="49" charset="0"/>
              </a:rPr>
              <a:t>  }</a:t>
            </a:r>
          </a:p>
          <a:p>
            <a:r>
              <a:rPr lang="en-US" b="1" dirty="0">
                <a:solidFill>
                  <a:srgbClr val="7F0055"/>
                </a:solidFill>
                <a:latin typeface="Consolas" pitchFamily="49" charset="0"/>
              </a:rPr>
              <a:t>  public</a:t>
            </a:r>
            <a:r>
              <a:rPr lang="en-US" b="1" dirty="0">
                <a:solidFill>
                  <a:srgbClr val="000000"/>
                </a:solidFill>
                <a:latin typeface="Consolas" pitchFamily="49" charset="0"/>
              </a:rPr>
              <a:t> </a:t>
            </a:r>
            <a:r>
              <a:rPr lang="en-US" b="1" dirty="0">
                <a:solidFill>
                  <a:srgbClr val="7F0055"/>
                </a:solidFill>
                <a:latin typeface="Consolas" pitchFamily="49" charset="0"/>
              </a:rPr>
              <a:t>static</a:t>
            </a:r>
            <a:r>
              <a:rPr lang="en-US" b="1" dirty="0">
                <a:solidFill>
                  <a:srgbClr val="000000"/>
                </a:solidFill>
                <a:latin typeface="Consolas" pitchFamily="49" charset="0"/>
              </a:rPr>
              <a:t> </a:t>
            </a:r>
            <a:r>
              <a:rPr lang="en-US" b="1" dirty="0">
                <a:solidFill>
                  <a:srgbClr val="7F0055"/>
                </a:solidFill>
                <a:latin typeface="Consolas" pitchFamily="49" charset="0"/>
              </a:rPr>
              <a:t>void</a:t>
            </a:r>
            <a:r>
              <a:rPr lang="en-US" b="1" dirty="0">
                <a:solidFill>
                  <a:srgbClr val="000000"/>
                </a:solidFill>
                <a:latin typeface="Consolas" pitchFamily="49" charset="0"/>
              </a:rPr>
              <a:t> </a:t>
            </a:r>
            <a:r>
              <a:rPr lang="en-US" dirty="0">
                <a:solidFill>
                  <a:srgbClr val="000000"/>
                </a:solidFill>
                <a:latin typeface="Consolas" pitchFamily="49" charset="0"/>
              </a:rPr>
              <a:t>main(String[] </a:t>
            </a:r>
            <a:r>
              <a:rPr lang="en-US" dirty="0" err="1">
                <a:solidFill>
                  <a:srgbClr val="000000"/>
                </a:solidFill>
                <a:latin typeface="Consolas" pitchFamily="49" charset="0"/>
              </a:rPr>
              <a:t>args</a:t>
            </a:r>
            <a:r>
              <a:rPr lang="en-US" dirty="0">
                <a:solidFill>
                  <a:srgbClr val="000000"/>
                </a:solidFill>
                <a:latin typeface="Consolas" pitchFamily="49" charset="0"/>
              </a:rPr>
              <a:t>) {</a:t>
            </a:r>
          </a:p>
          <a:p>
            <a:r>
              <a:rPr lang="de-DE" dirty="0">
                <a:solidFill>
                  <a:srgbClr val="000000"/>
                </a:solidFill>
                <a:latin typeface="Consolas" pitchFamily="49" charset="0"/>
              </a:rPr>
              <a:t>    </a:t>
            </a:r>
            <a:r>
              <a:rPr lang="de-DE" dirty="0" err="1" smtClean="0">
                <a:solidFill>
                  <a:srgbClr val="000000"/>
                </a:solidFill>
                <a:latin typeface="Consolas" pitchFamily="49" charset="0"/>
              </a:rPr>
              <a:t>Calculator</a:t>
            </a:r>
            <a:r>
              <a:rPr lang="de-DE" dirty="0" smtClean="0">
                <a:solidFill>
                  <a:srgbClr val="000000"/>
                </a:solidFill>
                <a:latin typeface="Consolas" pitchFamily="49" charset="0"/>
              </a:rPr>
              <a:t> </a:t>
            </a:r>
            <a:r>
              <a:rPr lang="de-DE" dirty="0" err="1">
                <a:solidFill>
                  <a:srgbClr val="000000"/>
                </a:solidFill>
                <a:latin typeface="Consolas" pitchFamily="49" charset="0"/>
              </a:rPr>
              <a:t>calc</a:t>
            </a:r>
            <a:r>
              <a:rPr lang="de-DE" dirty="0">
                <a:solidFill>
                  <a:srgbClr val="000000"/>
                </a:solidFill>
                <a:latin typeface="Consolas" pitchFamily="49" charset="0"/>
              </a:rPr>
              <a:t>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err="1">
                <a:solidFill>
                  <a:srgbClr val="000000"/>
                </a:solidFill>
                <a:latin typeface="Consolas" pitchFamily="49" charset="0"/>
              </a:rPr>
              <a:t>Calculator</a:t>
            </a:r>
            <a:r>
              <a:rPr lang="de-DE" dirty="0">
                <a:solidFill>
                  <a:srgbClr val="000000"/>
                </a:solidFill>
                <a:latin typeface="Consolas" pitchFamily="49" charset="0"/>
              </a:rPr>
              <a:t>();</a:t>
            </a:r>
          </a:p>
          <a:p>
            <a:r>
              <a:rPr lang="de-DE" b="1" dirty="0">
                <a:solidFill>
                  <a:srgbClr val="7F0055"/>
                </a:solidFill>
                <a:latin typeface="Consolas" pitchFamily="49" charset="0"/>
              </a:rPr>
              <a:t>    </a:t>
            </a:r>
            <a:r>
              <a:rPr lang="de-DE" b="1" dirty="0" err="1">
                <a:solidFill>
                  <a:srgbClr val="7F0055"/>
                </a:solidFill>
                <a:latin typeface="Consolas" pitchFamily="49" charset="0"/>
              </a:rPr>
              <a:t>int</a:t>
            </a:r>
            <a:r>
              <a:rPr lang="de-DE" b="1" dirty="0">
                <a:solidFill>
                  <a:srgbClr val="000000"/>
                </a:solidFill>
                <a:latin typeface="Consolas" pitchFamily="49" charset="0"/>
              </a:rPr>
              <a:t> </a:t>
            </a:r>
            <a:r>
              <a:rPr lang="de-DE" dirty="0">
                <a:solidFill>
                  <a:srgbClr val="000000"/>
                </a:solidFill>
                <a:latin typeface="Consolas" pitchFamily="49" charset="0"/>
              </a:rPr>
              <a:t>z = 10;</a:t>
            </a:r>
          </a:p>
          <a:p>
            <a:r>
              <a:rPr lang="de-DE" dirty="0">
                <a:solidFill>
                  <a:srgbClr val="000000"/>
                </a:solidFill>
                <a:latin typeface="Consolas" pitchFamily="49" charset="0"/>
              </a:rPr>
              <a:t>    </a:t>
            </a:r>
            <a:r>
              <a:rPr lang="de-DE" dirty="0" err="1">
                <a:solidFill>
                  <a:srgbClr val="000000"/>
                </a:solidFill>
                <a:latin typeface="Consolas" pitchFamily="49" charset="0"/>
              </a:rPr>
              <a:t>calc.increment</a:t>
            </a:r>
            <a:r>
              <a:rPr lang="de-DE" dirty="0">
                <a:solidFill>
                  <a:srgbClr val="000000"/>
                </a:solidFill>
                <a:latin typeface="Consolas" pitchFamily="49" charset="0"/>
              </a:rPr>
              <a:t>(z)</a:t>
            </a:r>
          </a:p>
          <a:p>
            <a:r>
              <a:rPr lang="de-DE" dirty="0">
                <a:solidFill>
                  <a:srgbClr val="000000"/>
                </a:solidFill>
                <a:latin typeface="Consolas" pitchFamily="49" charset="0"/>
              </a:rPr>
              <a:t>    </a:t>
            </a:r>
            <a:r>
              <a:rPr lang="de-DE" dirty="0" err="1">
                <a:solidFill>
                  <a:srgbClr val="000000"/>
                </a:solidFill>
                <a:latin typeface="Consolas" pitchFamily="49" charset="0"/>
              </a:rPr>
              <a:t>System.</a:t>
            </a:r>
            <a:r>
              <a:rPr lang="de-DE" dirty="0" err="1">
                <a:solidFill>
                  <a:srgbClr val="0000C0"/>
                </a:solidFill>
                <a:latin typeface="Consolas" pitchFamily="49" charset="0"/>
              </a:rPr>
              <a:t>out</a:t>
            </a:r>
            <a:r>
              <a:rPr lang="de-DE" i="1" dirty="0" err="1">
                <a:solidFill>
                  <a:srgbClr val="000000"/>
                </a:solidFill>
                <a:latin typeface="Consolas" pitchFamily="49" charset="0"/>
              </a:rPr>
              <a:t>.</a:t>
            </a:r>
            <a:r>
              <a:rPr lang="de-DE" dirty="0" err="1">
                <a:solidFill>
                  <a:srgbClr val="000000"/>
                </a:solidFill>
                <a:latin typeface="Consolas" pitchFamily="49" charset="0"/>
              </a:rPr>
              <a:t>print</a:t>
            </a:r>
            <a:r>
              <a:rPr lang="de-DE" dirty="0">
                <a:solidFill>
                  <a:srgbClr val="000000"/>
                </a:solidFill>
                <a:latin typeface="Consolas" pitchFamily="49" charset="0"/>
              </a:rPr>
              <a:t>(z);</a:t>
            </a:r>
            <a:r>
              <a:rPr lang="de-DE" dirty="0">
                <a:solidFill>
                  <a:srgbClr val="3F7F5F"/>
                </a:solidFill>
                <a:latin typeface="Consolas" pitchFamily="49" charset="0"/>
              </a:rPr>
              <a:t> //10</a:t>
            </a:r>
            <a:endParaRPr lang="de-DE" dirty="0">
              <a:latin typeface="Consolas" pitchFamily="49" charset="0"/>
            </a:endParaRPr>
          </a:p>
          <a:p>
            <a:r>
              <a:rPr lang="de-DE" dirty="0">
                <a:solidFill>
                  <a:srgbClr val="000000"/>
                </a:solidFill>
                <a:latin typeface="Consolas" pitchFamily="49" charset="0"/>
              </a:rPr>
              <a:t>  }</a:t>
            </a:r>
          </a:p>
          <a:p>
            <a:r>
              <a:rPr lang="de-DE" dirty="0">
                <a:latin typeface="Consolas" pitchFamily="49" charset="0"/>
              </a:rPr>
              <a:t>}</a:t>
            </a:r>
          </a:p>
        </p:txBody>
      </p:sp>
      <p:sp>
        <p:nvSpPr>
          <p:cNvPr id="7" name="Rechteck 6"/>
          <p:cNvSpPr/>
          <p:nvPr/>
        </p:nvSpPr>
        <p:spPr>
          <a:xfrm>
            <a:off x="8472489" y="4292601"/>
            <a:ext cx="2016125" cy="288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b="1" dirty="0" err="1">
                <a:solidFill>
                  <a:srgbClr val="7F0055"/>
                </a:solidFill>
                <a:latin typeface="Consolas"/>
              </a:rPr>
              <a:t>int</a:t>
            </a:r>
            <a:r>
              <a:rPr lang="de-DE" b="1" dirty="0">
                <a:solidFill>
                  <a:srgbClr val="7F0055"/>
                </a:solidFill>
                <a:latin typeface="Consolas"/>
              </a:rPr>
              <a:t> </a:t>
            </a:r>
            <a:r>
              <a:rPr lang="de-DE" dirty="0">
                <a:solidFill>
                  <a:schemeClr val="tx1"/>
                </a:solidFill>
              </a:rPr>
              <a:t>z = 10 </a:t>
            </a:r>
          </a:p>
        </p:txBody>
      </p:sp>
      <p:sp>
        <p:nvSpPr>
          <p:cNvPr id="18" name="Rechteck 17"/>
          <p:cNvSpPr/>
          <p:nvPr/>
        </p:nvSpPr>
        <p:spPr>
          <a:xfrm>
            <a:off x="8472489" y="5300664"/>
            <a:ext cx="2016125" cy="504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b="1" dirty="0" err="1">
                <a:solidFill>
                  <a:srgbClr val="7F0055"/>
                </a:solidFill>
                <a:latin typeface="Consolas"/>
              </a:rPr>
              <a:t>int</a:t>
            </a:r>
            <a:r>
              <a:rPr lang="de-DE" b="1" dirty="0">
                <a:solidFill>
                  <a:srgbClr val="7F0055"/>
                </a:solidFill>
                <a:latin typeface="Consolas"/>
              </a:rPr>
              <a:t> </a:t>
            </a:r>
            <a:r>
              <a:rPr lang="de-DE" dirty="0" err="1" smtClean="0">
                <a:solidFill>
                  <a:schemeClr val="tx1"/>
                </a:solidFill>
              </a:rPr>
              <a:t>number</a:t>
            </a:r>
            <a:r>
              <a:rPr lang="de-DE" dirty="0" smtClean="0">
                <a:solidFill>
                  <a:schemeClr val="tx1"/>
                </a:solidFill>
              </a:rPr>
              <a:t> </a:t>
            </a:r>
            <a:r>
              <a:rPr lang="de-DE" dirty="0">
                <a:solidFill>
                  <a:schemeClr val="tx1"/>
                </a:solidFill>
              </a:rPr>
              <a:t>= 10 </a:t>
            </a:r>
            <a:r>
              <a:rPr lang="de-DE" dirty="0" err="1" smtClean="0">
                <a:solidFill>
                  <a:schemeClr val="tx1"/>
                </a:solidFill>
              </a:rPr>
              <a:t>number</a:t>
            </a:r>
            <a:r>
              <a:rPr lang="de-DE" dirty="0" smtClean="0">
                <a:solidFill>
                  <a:schemeClr val="tx1"/>
                </a:solidFill>
              </a:rPr>
              <a:t> </a:t>
            </a:r>
            <a:r>
              <a:rPr lang="de-DE" dirty="0">
                <a:solidFill>
                  <a:schemeClr val="tx1"/>
                </a:solidFill>
              </a:rPr>
              <a:t>= 11 </a:t>
            </a:r>
          </a:p>
        </p:txBody>
      </p:sp>
      <p:cxnSp>
        <p:nvCxnSpPr>
          <p:cNvPr id="21" name="Gerade Verbindung mit Pfeil 20"/>
          <p:cNvCxnSpPr/>
          <p:nvPr/>
        </p:nvCxnSpPr>
        <p:spPr>
          <a:xfrm>
            <a:off x="8688388" y="4743451"/>
            <a:ext cx="0" cy="36036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hteck 22"/>
          <p:cNvSpPr>
            <a:spLocks noChangeArrowheads="1"/>
          </p:cNvSpPr>
          <p:nvPr/>
        </p:nvSpPr>
        <p:spPr bwMode="auto">
          <a:xfrm>
            <a:off x="8832851" y="4760914"/>
            <a:ext cx="1396344" cy="369332"/>
          </a:xfrm>
          <a:prstGeom prst="rect">
            <a:avLst/>
          </a:prstGeom>
          <a:noFill/>
          <a:ln w="9525">
            <a:noFill/>
            <a:miter lim="800000"/>
            <a:headEnd/>
            <a:tailEnd/>
          </a:ln>
        </p:spPr>
        <p:txBody>
          <a:bodyPr wrap="none">
            <a:spAutoFit/>
          </a:bodyPr>
          <a:lstStyle/>
          <a:p>
            <a:r>
              <a:rPr lang="de-DE" dirty="0" err="1" smtClean="0">
                <a:latin typeface="Calibri" pitchFamily="34" charset="0"/>
              </a:rPr>
              <a:t>Copied</a:t>
            </a:r>
            <a:r>
              <a:rPr lang="de-DE" dirty="0" smtClean="0">
                <a:latin typeface="Calibri" pitchFamily="34" charset="0"/>
              </a:rPr>
              <a:t> </a:t>
            </a:r>
            <a:r>
              <a:rPr lang="de-DE" dirty="0" err="1" smtClean="0">
                <a:latin typeface="Calibri" pitchFamily="34" charset="0"/>
              </a:rPr>
              <a:t>value</a:t>
            </a:r>
            <a:endParaRPr lang="de-DE" dirty="0">
              <a:latin typeface="Calibri" pitchFamily="34" charset="0"/>
            </a:endParaRPr>
          </a:p>
        </p:txBody>
      </p:sp>
      <p:sp>
        <p:nvSpPr>
          <p:cNvPr id="30" name="Ellipse 29"/>
          <p:cNvSpPr/>
          <p:nvPr/>
        </p:nvSpPr>
        <p:spPr>
          <a:xfrm>
            <a:off x="2279650" y="432911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sp>
        <p:nvSpPr>
          <p:cNvPr id="31" name="Ellipse 30"/>
          <p:cNvSpPr/>
          <p:nvPr/>
        </p:nvSpPr>
        <p:spPr>
          <a:xfrm>
            <a:off x="2279650" y="461803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2" name="Ellipse 31"/>
          <p:cNvSpPr/>
          <p:nvPr/>
        </p:nvSpPr>
        <p:spPr>
          <a:xfrm>
            <a:off x="2278063" y="297338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3</a:t>
            </a:r>
          </a:p>
        </p:txBody>
      </p:sp>
      <p:sp>
        <p:nvSpPr>
          <p:cNvPr id="33" name="Ellipse 32"/>
          <p:cNvSpPr/>
          <p:nvPr/>
        </p:nvSpPr>
        <p:spPr>
          <a:xfrm>
            <a:off x="2386013" y="357346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4</a:t>
            </a:r>
          </a:p>
        </p:txBody>
      </p:sp>
      <p:sp>
        <p:nvSpPr>
          <p:cNvPr id="34" name="Ellipse 33"/>
          <p:cNvSpPr/>
          <p:nvPr/>
        </p:nvSpPr>
        <p:spPr>
          <a:xfrm>
            <a:off x="8183563" y="432911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sp>
        <p:nvSpPr>
          <p:cNvPr id="35" name="Ellipse 34"/>
          <p:cNvSpPr/>
          <p:nvPr/>
        </p:nvSpPr>
        <p:spPr>
          <a:xfrm>
            <a:off x="8364538" y="487521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6" name="Ellipse 35"/>
          <p:cNvSpPr/>
          <p:nvPr/>
        </p:nvSpPr>
        <p:spPr>
          <a:xfrm>
            <a:off x="8269288" y="5302250"/>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7" name="Ellipse 36"/>
          <p:cNvSpPr/>
          <p:nvPr/>
        </p:nvSpPr>
        <p:spPr>
          <a:xfrm>
            <a:off x="8256588" y="558958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3</a:t>
            </a:r>
          </a:p>
        </p:txBody>
      </p:sp>
      <p:sp>
        <p:nvSpPr>
          <p:cNvPr id="38" name="Ellipse 37"/>
          <p:cNvSpPr/>
          <p:nvPr/>
        </p:nvSpPr>
        <p:spPr>
          <a:xfrm>
            <a:off x="8256588" y="5949950"/>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4</a:t>
            </a:r>
          </a:p>
        </p:txBody>
      </p:sp>
      <p:sp>
        <p:nvSpPr>
          <p:cNvPr id="39" name="Rechteck 38"/>
          <p:cNvSpPr/>
          <p:nvPr/>
        </p:nvSpPr>
        <p:spPr>
          <a:xfrm>
            <a:off x="8485189" y="5913439"/>
            <a:ext cx="2016125" cy="5032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smtClean="0">
                <a:solidFill>
                  <a:schemeClr val="tx1"/>
                </a:solidFill>
              </a:rPr>
              <a:t>[</a:t>
            </a:r>
            <a:r>
              <a:rPr lang="de-DE" dirty="0" err="1" smtClean="0">
                <a:solidFill>
                  <a:schemeClr val="tx1"/>
                </a:solidFill>
              </a:rPr>
              <a:t>number</a:t>
            </a:r>
            <a:r>
              <a:rPr lang="de-DE" dirty="0" smtClean="0">
                <a:solidFill>
                  <a:schemeClr val="tx1"/>
                </a:solidFill>
              </a:rPr>
              <a:t> </a:t>
            </a:r>
            <a:r>
              <a:rPr lang="de-DE" dirty="0" err="1" smtClean="0">
                <a:solidFill>
                  <a:schemeClr val="tx1"/>
                </a:solidFill>
              </a:rPr>
              <a:t>removed</a:t>
            </a:r>
            <a:r>
              <a:rPr lang="de-DE" dirty="0" smtClean="0">
                <a:solidFill>
                  <a:schemeClr val="tx1"/>
                </a:solidFill>
              </a:rPr>
              <a:t> </a:t>
            </a:r>
            <a:r>
              <a:rPr lang="de-DE" dirty="0" err="1" smtClean="0">
                <a:solidFill>
                  <a:schemeClr val="tx1"/>
                </a:solidFill>
              </a:rPr>
              <a:t>from</a:t>
            </a:r>
            <a:r>
              <a:rPr lang="de-DE" dirty="0" smtClean="0">
                <a:solidFill>
                  <a:schemeClr val="tx1"/>
                </a:solidFill>
              </a:rPr>
              <a:t> Stack]</a:t>
            </a:r>
            <a:endParaRPr lang="de-DE" dirty="0">
              <a:solidFill>
                <a:schemeClr val="tx1"/>
              </a:solidFill>
            </a:endParaRPr>
          </a:p>
        </p:txBody>
      </p:sp>
      <p:sp>
        <p:nvSpPr>
          <p:cNvPr id="40" name="Rechteck 39"/>
          <p:cNvSpPr>
            <a:spLocks noChangeArrowheads="1"/>
          </p:cNvSpPr>
          <p:nvPr/>
        </p:nvSpPr>
        <p:spPr bwMode="auto">
          <a:xfrm>
            <a:off x="1936751" y="5805488"/>
            <a:ext cx="5383213" cy="646331"/>
          </a:xfrm>
          <a:prstGeom prst="rect">
            <a:avLst/>
          </a:prstGeom>
          <a:noFill/>
          <a:ln w="9525">
            <a:noFill/>
            <a:miter lim="800000"/>
            <a:headEnd/>
            <a:tailEnd/>
          </a:ln>
        </p:spPr>
        <p:txBody>
          <a:bodyPr>
            <a:spAutoFit/>
          </a:bodyPr>
          <a:lstStyle/>
          <a:p>
            <a:r>
              <a:rPr lang="de-DE" dirty="0" err="1" smtClean="0">
                <a:latin typeface="Calibri" pitchFamily="34" charset="0"/>
              </a:rPr>
              <a:t>Since</a:t>
            </a:r>
            <a:r>
              <a:rPr lang="de-DE" dirty="0" smtClean="0">
                <a:latin typeface="Calibri" pitchFamily="34" charset="0"/>
              </a:rPr>
              <a:t> primitive </a:t>
            </a:r>
            <a:r>
              <a:rPr lang="de-DE" dirty="0" err="1" smtClean="0">
                <a:latin typeface="Calibri" pitchFamily="34" charset="0"/>
              </a:rPr>
              <a:t>types</a:t>
            </a:r>
            <a:r>
              <a:rPr lang="de-DE" dirty="0" smtClean="0">
                <a:latin typeface="Calibri" pitchFamily="34" charset="0"/>
              </a:rPr>
              <a:t> </a:t>
            </a:r>
            <a:r>
              <a:rPr lang="de-DE" dirty="0" err="1" smtClean="0">
                <a:latin typeface="Calibri" pitchFamily="34" charset="0"/>
              </a:rPr>
              <a:t>are</a:t>
            </a:r>
            <a:r>
              <a:rPr lang="de-DE" dirty="0" smtClean="0">
                <a:latin typeface="Calibri" pitchFamily="34" charset="0"/>
              </a:rPr>
              <a:t> </a:t>
            </a:r>
            <a:r>
              <a:rPr lang="de-DE" dirty="0" err="1" smtClean="0">
                <a:latin typeface="Calibri" pitchFamily="34" charset="0"/>
              </a:rPr>
              <a:t>stored</a:t>
            </a:r>
            <a:r>
              <a:rPr lang="de-DE" dirty="0" smtClean="0">
                <a:latin typeface="Calibri" pitchFamily="34" charset="0"/>
              </a:rPr>
              <a:t> on </a:t>
            </a:r>
            <a:r>
              <a:rPr lang="de-DE" dirty="0" err="1" smtClean="0">
                <a:latin typeface="Calibri" pitchFamily="34" charset="0"/>
              </a:rPr>
              <a:t>the</a:t>
            </a:r>
            <a:r>
              <a:rPr lang="de-DE" dirty="0" smtClean="0">
                <a:latin typeface="Calibri" pitchFamily="34" charset="0"/>
              </a:rPr>
              <a:t> </a:t>
            </a:r>
            <a:r>
              <a:rPr lang="de-DE" dirty="0" err="1" smtClean="0">
                <a:latin typeface="Calibri" pitchFamily="34" charset="0"/>
              </a:rPr>
              <a:t>stack</a:t>
            </a:r>
            <a:r>
              <a:rPr lang="de-DE" dirty="0" smtClean="0">
                <a:latin typeface="Calibri" pitchFamily="34" charset="0"/>
              </a:rPr>
              <a:t>, </a:t>
            </a:r>
            <a:r>
              <a:rPr lang="de-DE" dirty="0" err="1" smtClean="0">
                <a:latin typeface="Calibri" pitchFamily="34" charset="0"/>
              </a:rPr>
              <a:t>they</a:t>
            </a:r>
            <a:r>
              <a:rPr lang="de-DE" dirty="0" smtClean="0">
                <a:latin typeface="Calibri" pitchFamily="34" charset="0"/>
              </a:rPr>
              <a:t> </a:t>
            </a:r>
            <a:r>
              <a:rPr lang="de-DE" dirty="0" err="1" smtClean="0">
                <a:latin typeface="Calibri" pitchFamily="34" charset="0"/>
              </a:rPr>
              <a:t>are</a:t>
            </a:r>
            <a:r>
              <a:rPr lang="de-DE" dirty="0" smtClean="0">
                <a:latin typeface="Calibri" pitchFamily="34" charset="0"/>
              </a:rPr>
              <a:t> </a:t>
            </a:r>
            <a:r>
              <a:rPr lang="de-DE" dirty="0" err="1" smtClean="0">
                <a:latin typeface="Calibri" pitchFamily="34" charset="0"/>
              </a:rPr>
              <a:t>removed</a:t>
            </a:r>
            <a:r>
              <a:rPr lang="de-DE" dirty="0" smtClean="0">
                <a:latin typeface="Calibri" pitchFamily="34" charset="0"/>
              </a:rPr>
              <a:t> </a:t>
            </a:r>
            <a:r>
              <a:rPr lang="de-DE" dirty="0" err="1" smtClean="0">
                <a:latin typeface="Calibri" pitchFamily="34" charset="0"/>
              </a:rPr>
              <a:t>when</a:t>
            </a:r>
            <a:r>
              <a:rPr lang="de-DE" dirty="0" smtClean="0">
                <a:latin typeface="Calibri" pitchFamily="34" charset="0"/>
              </a:rPr>
              <a:t> </a:t>
            </a:r>
            <a:r>
              <a:rPr lang="de-DE" dirty="0" err="1" smtClean="0">
                <a:latin typeface="Calibri" pitchFamily="34" charset="0"/>
              </a:rPr>
              <a:t>the</a:t>
            </a:r>
            <a:r>
              <a:rPr lang="de-DE" dirty="0" smtClean="0">
                <a:latin typeface="Calibri" pitchFamily="34" charset="0"/>
              </a:rPr>
              <a:t> </a:t>
            </a:r>
            <a:r>
              <a:rPr lang="de-DE" dirty="0" err="1" smtClean="0">
                <a:latin typeface="Calibri" pitchFamily="34" charset="0"/>
              </a:rPr>
              <a:t>method</a:t>
            </a:r>
            <a:r>
              <a:rPr lang="de-DE" dirty="0" smtClean="0">
                <a:latin typeface="Calibri" pitchFamily="34" charset="0"/>
              </a:rPr>
              <a:t> </a:t>
            </a:r>
            <a:r>
              <a:rPr lang="de-DE" dirty="0" err="1" smtClean="0">
                <a:latin typeface="Calibri" pitchFamily="34" charset="0"/>
              </a:rPr>
              <a:t>is</a:t>
            </a:r>
            <a:r>
              <a:rPr lang="de-DE" dirty="0" smtClean="0">
                <a:latin typeface="Calibri" pitchFamily="34" charset="0"/>
              </a:rPr>
              <a:t> </a:t>
            </a:r>
            <a:r>
              <a:rPr lang="de-DE" dirty="0" err="1" smtClean="0">
                <a:latin typeface="Calibri" pitchFamily="34" charset="0"/>
              </a:rPr>
              <a:t>completed</a:t>
            </a:r>
            <a:r>
              <a:rPr lang="de-DE" dirty="0" smtClean="0">
                <a:latin typeface="Calibri" pitchFamily="34" charset="0"/>
              </a:rPr>
              <a:t>. </a:t>
            </a:r>
            <a:endParaRPr lang="de-DE" dirty="0">
              <a:latin typeface="Calibri" pitchFamily="34" charset="0"/>
            </a:endParaRPr>
          </a:p>
        </p:txBody>
      </p:sp>
      <p:pic>
        <p:nvPicPr>
          <p:cNvPr id="41" name="Picture 2" descr="C:\Users\siegmunn\AppData\Local\Microsoft\Windows\Temporary Internet Files\Content.IE5\O4B2DS2I\MC900434750[1].png"/>
          <p:cNvPicPr>
            <a:picLocks noChangeAspect="1" noChangeArrowheads="1"/>
          </p:cNvPicPr>
          <p:nvPr/>
        </p:nvPicPr>
        <p:blipFill>
          <a:blip r:embed="rId3" cstate="print"/>
          <a:srcRect/>
          <a:stretch>
            <a:fillRect/>
          </a:stretch>
        </p:blipFill>
        <p:spPr bwMode="auto">
          <a:xfrm>
            <a:off x="7234238" y="5949951"/>
            <a:ext cx="500062" cy="498475"/>
          </a:xfrm>
          <a:prstGeom prst="rect">
            <a:avLst/>
          </a:prstGeom>
          <a:noFill/>
          <a:ln w="9525">
            <a:noFill/>
            <a:miter lim="800000"/>
            <a:headEnd/>
            <a:tailEnd/>
          </a:ln>
        </p:spPr>
      </p:pic>
      <p:sp>
        <p:nvSpPr>
          <p:cNvPr id="42" name="Rechteck 41"/>
          <p:cNvSpPr>
            <a:spLocks noChangeArrowheads="1"/>
          </p:cNvSpPr>
          <p:nvPr/>
        </p:nvSpPr>
        <p:spPr bwMode="auto">
          <a:xfrm>
            <a:off x="8399463" y="3871914"/>
            <a:ext cx="677862" cy="369887"/>
          </a:xfrm>
          <a:prstGeom prst="rect">
            <a:avLst/>
          </a:prstGeom>
          <a:noFill/>
          <a:ln w="9525">
            <a:noFill/>
            <a:miter lim="800000"/>
            <a:headEnd/>
            <a:tailEnd/>
          </a:ln>
        </p:spPr>
        <p:txBody>
          <a:bodyPr wrap="none">
            <a:spAutoFit/>
          </a:bodyPr>
          <a:lstStyle/>
          <a:p>
            <a:r>
              <a:rPr lang="de-DE">
                <a:latin typeface="Calibri" pitchFamily="34" charset="0"/>
              </a:rPr>
              <a:t>Stack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10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1000"/>
                                        <p:tgtEl>
                                          <p:spTgt spid="3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10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18">
                                            <p:txEl>
                                              <p:pRg st="0" end="0"/>
                                            </p:txEl>
                                          </p:spTgt>
                                        </p:tgtEl>
                                        <p:attrNameLst>
                                          <p:attrName>style.visibility</p:attrName>
                                        </p:attrNameLst>
                                      </p:cBhvr>
                                      <p:to>
                                        <p:strVal val="visible"/>
                                      </p:to>
                                    </p:set>
                                    <p:animEffect transition="in" filter="fade">
                                      <p:cBhvr>
                                        <p:cTn id="39" dur="500"/>
                                        <p:tgtEl>
                                          <p:spTgt spid="18">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10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1000"/>
                                        <p:tgtEl>
                                          <p:spTgt spid="3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1000"/>
                                        <p:tgtEl>
                                          <p:spTgt spid="3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10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1000"/>
                                        <p:tgtEl>
                                          <p:spTgt spid="40"/>
                                        </p:tgtEl>
                                      </p:cBhvr>
                                    </p:animEffect>
                                  </p:childTnLst>
                                </p:cTn>
                              </p:par>
                              <p:par>
                                <p:cTn id="62" presetID="10" presetClass="entr" presetSubtype="0" fill="hold"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23" grpId="0"/>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2"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5" name="Titel 1"/>
          <p:cNvSpPr>
            <a:spLocks noGrp="1"/>
          </p:cNvSpPr>
          <p:nvPr>
            <p:ph type="title"/>
          </p:nvPr>
        </p:nvSpPr>
        <p:spPr/>
        <p:txBody>
          <a:bodyPr/>
          <a:lstStyle/>
          <a:p>
            <a:r>
              <a:rPr lang="de-DE" dirty="0" err="1" smtClean="0"/>
              <a:t>Complex</a:t>
            </a:r>
            <a:r>
              <a:rPr lang="de-DE" dirty="0" smtClean="0"/>
              <a:t> Type</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22</a:t>
            </a:fld>
            <a:endParaRPr lang="de-DE"/>
          </a:p>
        </p:txBody>
      </p:sp>
      <p:sp>
        <p:nvSpPr>
          <p:cNvPr id="57346" name="Rechteck 4"/>
          <p:cNvSpPr>
            <a:spLocks noChangeArrowheads="1"/>
          </p:cNvSpPr>
          <p:nvPr/>
        </p:nvSpPr>
        <p:spPr bwMode="auto">
          <a:xfrm>
            <a:off x="1919288" y="2349500"/>
            <a:ext cx="6769100" cy="3138488"/>
          </a:xfrm>
          <a:prstGeom prst="rect">
            <a:avLst/>
          </a:prstGeom>
          <a:noFill/>
          <a:ln w="9525">
            <a:noFill/>
            <a:miter lim="800000"/>
            <a:headEnd/>
            <a:tailEnd/>
          </a:ln>
        </p:spPr>
        <p:txBody>
          <a:bodyPr>
            <a:spAutoFit/>
          </a:bodyPr>
          <a:lstStyle/>
          <a:p>
            <a:r>
              <a:rPr lang="de-DE" b="1" dirty="0" err="1">
                <a:solidFill>
                  <a:srgbClr val="7F0055"/>
                </a:solidFill>
                <a:latin typeface="Consolas" pitchFamily="49" charset="0"/>
              </a:rPr>
              <a:t>public</a:t>
            </a:r>
            <a:r>
              <a:rPr lang="de-DE" b="1" dirty="0">
                <a:solidFill>
                  <a:srgbClr val="7F0055"/>
                </a:solidFill>
                <a:latin typeface="Consolas" pitchFamily="49" charset="0"/>
              </a:rPr>
              <a:t> </a:t>
            </a:r>
            <a:r>
              <a:rPr lang="de-DE" b="1" dirty="0" err="1">
                <a:solidFill>
                  <a:srgbClr val="7F0055"/>
                </a:solidFill>
                <a:latin typeface="Consolas" pitchFamily="49" charset="0"/>
              </a:rPr>
              <a:t>class</a:t>
            </a:r>
            <a:r>
              <a:rPr lang="de-DE" b="1" dirty="0">
                <a:solidFill>
                  <a:srgbClr val="7F0055"/>
                </a:solidFill>
                <a:latin typeface="Consolas" pitchFamily="49" charset="0"/>
              </a:rPr>
              <a:t> </a:t>
            </a:r>
            <a:r>
              <a:rPr lang="de-DE" dirty="0">
                <a:solidFill>
                  <a:srgbClr val="000000"/>
                </a:solidFill>
                <a:latin typeface="Consolas" pitchFamily="49" charset="0"/>
              </a:rPr>
              <a:t>Person {</a:t>
            </a:r>
            <a:endParaRPr lang="de-DE" b="1" dirty="0">
              <a:solidFill>
                <a:srgbClr val="7F0055"/>
              </a:solidFill>
              <a:latin typeface="Consolas" pitchFamily="49" charset="0"/>
            </a:endParaRPr>
          </a:p>
          <a:p>
            <a:r>
              <a:rPr lang="de-DE" b="1" dirty="0">
                <a:solidFill>
                  <a:srgbClr val="7F0055"/>
                </a:solidFill>
                <a:latin typeface="Consolas" pitchFamily="49" charset="0"/>
              </a:rPr>
              <a:t>  </a:t>
            </a:r>
            <a:r>
              <a:rPr lang="de-DE" b="1" dirty="0" err="1">
                <a:solidFill>
                  <a:srgbClr val="7F0055"/>
                </a:solidFill>
                <a:latin typeface="Consolas" pitchFamily="49" charset="0"/>
              </a:rPr>
              <a:t>void</a:t>
            </a:r>
            <a:r>
              <a:rPr lang="de-DE" b="1" dirty="0">
                <a:solidFill>
                  <a:srgbClr val="000000"/>
                </a:solidFill>
                <a:latin typeface="Consolas" pitchFamily="49" charset="0"/>
              </a:rPr>
              <a:t> </a:t>
            </a:r>
            <a:r>
              <a:rPr lang="de-DE" dirty="0" err="1">
                <a:solidFill>
                  <a:srgbClr val="000000"/>
                </a:solidFill>
                <a:latin typeface="Consolas" pitchFamily="49" charset="0"/>
              </a:rPr>
              <a:t>changeName</a:t>
            </a:r>
            <a:r>
              <a:rPr lang="de-DE" dirty="0">
                <a:solidFill>
                  <a:srgbClr val="000000"/>
                </a:solidFill>
                <a:latin typeface="Consolas" pitchFamily="49" charset="0"/>
              </a:rPr>
              <a:t>(String </a:t>
            </a:r>
            <a:r>
              <a:rPr lang="de-DE" dirty="0" err="1">
                <a:solidFill>
                  <a:srgbClr val="000000"/>
                </a:solidFill>
                <a:latin typeface="Consolas" pitchFamily="49" charset="0"/>
              </a:rPr>
              <a:t>name</a:t>
            </a:r>
            <a:r>
              <a:rPr lang="de-DE" dirty="0">
                <a:solidFill>
                  <a:srgbClr val="000000"/>
                </a:solidFill>
                <a:latin typeface="Consolas" pitchFamily="49" charset="0"/>
              </a:rPr>
              <a:t>) {</a:t>
            </a:r>
          </a:p>
          <a:p>
            <a:r>
              <a:rPr lang="de-DE" dirty="0">
                <a:solidFill>
                  <a:srgbClr val="000000"/>
                </a:solidFill>
                <a:latin typeface="Consolas" pitchFamily="49" charset="0"/>
              </a:rPr>
              <a:t>    </a:t>
            </a:r>
            <a:r>
              <a:rPr lang="de-DE" dirty="0" smtClean="0">
                <a:solidFill>
                  <a:srgbClr val="000000"/>
                </a:solidFill>
                <a:latin typeface="Consolas" pitchFamily="49" charset="0"/>
              </a:rPr>
              <a:t>this.name </a:t>
            </a:r>
            <a:r>
              <a:rPr lang="de-DE" dirty="0">
                <a:solidFill>
                  <a:srgbClr val="000000"/>
                </a:solidFill>
                <a:latin typeface="Consolas" pitchFamily="49" charset="0"/>
              </a:rPr>
              <a:t>= </a:t>
            </a:r>
            <a:r>
              <a:rPr lang="de-DE" dirty="0" err="1">
                <a:solidFill>
                  <a:srgbClr val="000000"/>
                </a:solidFill>
                <a:latin typeface="Consolas" pitchFamily="49" charset="0"/>
              </a:rPr>
              <a:t>name</a:t>
            </a:r>
            <a:r>
              <a:rPr lang="de-DE" dirty="0">
                <a:solidFill>
                  <a:srgbClr val="000000"/>
                </a:solidFill>
                <a:latin typeface="Consolas" pitchFamily="49" charset="0"/>
              </a:rPr>
              <a:t>;</a:t>
            </a:r>
          </a:p>
          <a:p>
            <a:r>
              <a:rPr lang="de-DE" dirty="0">
                <a:solidFill>
                  <a:srgbClr val="000000"/>
                </a:solidFill>
                <a:latin typeface="Consolas" pitchFamily="49" charset="0"/>
              </a:rPr>
              <a:t>  }</a:t>
            </a:r>
          </a:p>
          <a:p>
            <a:r>
              <a:rPr lang="en-US" b="1" dirty="0">
                <a:solidFill>
                  <a:srgbClr val="7F0055"/>
                </a:solidFill>
                <a:latin typeface="Consolas" pitchFamily="49" charset="0"/>
              </a:rPr>
              <a:t>  public</a:t>
            </a:r>
            <a:r>
              <a:rPr lang="en-US" b="1" dirty="0">
                <a:solidFill>
                  <a:srgbClr val="000000"/>
                </a:solidFill>
                <a:latin typeface="Consolas" pitchFamily="49" charset="0"/>
              </a:rPr>
              <a:t> </a:t>
            </a:r>
            <a:r>
              <a:rPr lang="en-US" b="1" dirty="0">
                <a:solidFill>
                  <a:srgbClr val="7F0055"/>
                </a:solidFill>
                <a:latin typeface="Consolas" pitchFamily="49" charset="0"/>
              </a:rPr>
              <a:t>static</a:t>
            </a:r>
            <a:r>
              <a:rPr lang="en-US" b="1" dirty="0">
                <a:solidFill>
                  <a:srgbClr val="000000"/>
                </a:solidFill>
                <a:latin typeface="Consolas" pitchFamily="49" charset="0"/>
              </a:rPr>
              <a:t> </a:t>
            </a:r>
            <a:r>
              <a:rPr lang="en-US" b="1" dirty="0">
                <a:solidFill>
                  <a:srgbClr val="7F0055"/>
                </a:solidFill>
                <a:latin typeface="Consolas" pitchFamily="49" charset="0"/>
              </a:rPr>
              <a:t>void</a:t>
            </a:r>
            <a:r>
              <a:rPr lang="en-US" b="1" dirty="0">
                <a:solidFill>
                  <a:srgbClr val="000000"/>
                </a:solidFill>
                <a:latin typeface="Consolas" pitchFamily="49" charset="0"/>
              </a:rPr>
              <a:t> </a:t>
            </a:r>
            <a:r>
              <a:rPr lang="en-US" dirty="0">
                <a:solidFill>
                  <a:srgbClr val="000000"/>
                </a:solidFill>
                <a:latin typeface="Consolas" pitchFamily="49" charset="0"/>
              </a:rPr>
              <a:t>main(String[] </a:t>
            </a:r>
            <a:r>
              <a:rPr lang="en-US" dirty="0" err="1">
                <a:solidFill>
                  <a:srgbClr val="000000"/>
                </a:solidFill>
                <a:latin typeface="Consolas" pitchFamily="49" charset="0"/>
              </a:rPr>
              <a:t>args</a:t>
            </a:r>
            <a:r>
              <a:rPr lang="en-US" dirty="0">
                <a:solidFill>
                  <a:srgbClr val="000000"/>
                </a:solidFill>
                <a:latin typeface="Consolas" pitchFamily="49" charset="0"/>
              </a:rPr>
              <a:t>) {</a:t>
            </a:r>
          </a:p>
          <a:p>
            <a:r>
              <a:rPr lang="de-DE" dirty="0">
                <a:solidFill>
                  <a:srgbClr val="000000"/>
                </a:solidFill>
                <a:latin typeface="Consolas" pitchFamily="49" charset="0"/>
              </a:rPr>
              <a:t>    Person </a:t>
            </a:r>
            <a:r>
              <a:rPr lang="de-DE" dirty="0" err="1" smtClean="0">
                <a:solidFill>
                  <a:srgbClr val="000000"/>
                </a:solidFill>
                <a:latin typeface="Consolas" pitchFamily="49" charset="0"/>
              </a:rPr>
              <a:t>sisko</a:t>
            </a:r>
            <a:r>
              <a:rPr lang="de-DE" dirty="0" smtClean="0">
                <a:solidFill>
                  <a:srgbClr val="000000"/>
                </a:solidFill>
                <a:latin typeface="Consolas" pitchFamily="49" charset="0"/>
              </a:rPr>
              <a:t> </a:t>
            </a:r>
            <a:r>
              <a:rPr lang="de-DE" dirty="0">
                <a:solidFill>
                  <a:srgbClr val="000000"/>
                </a:solidFill>
                <a:latin typeface="Consolas" pitchFamily="49" charset="0"/>
              </a:rPr>
              <a:t>=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a:solidFill>
                  <a:srgbClr val="000000"/>
                </a:solidFill>
                <a:latin typeface="Consolas" pitchFamily="49" charset="0"/>
              </a:rPr>
              <a:t>Person</a:t>
            </a:r>
            <a:r>
              <a:rPr lang="de-DE" dirty="0" smtClean="0">
                <a:solidFill>
                  <a:srgbClr val="000000"/>
                </a:solidFill>
                <a:latin typeface="Consolas" pitchFamily="49" charset="0"/>
              </a:rPr>
              <a:t>(</a:t>
            </a:r>
            <a:r>
              <a:rPr lang="de-DE" dirty="0" smtClean="0">
                <a:solidFill>
                  <a:srgbClr val="2A00FF"/>
                </a:solidFill>
                <a:latin typeface="Consolas" pitchFamily="49" charset="0"/>
              </a:rPr>
              <a:t>"Ben"</a:t>
            </a:r>
            <a:r>
              <a:rPr lang="de-DE" dirty="0" smtClean="0">
                <a:solidFill>
                  <a:srgbClr val="000000"/>
                </a:solidFill>
                <a:latin typeface="Consolas" pitchFamily="49" charset="0"/>
              </a:rPr>
              <a:t>,</a:t>
            </a:r>
            <a:r>
              <a:rPr lang="de-DE" dirty="0" smtClean="0">
                <a:solidFill>
                  <a:srgbClr val="2A00FF"/>
                </a:solidFill>
                <a:latin typeface="Consolas" pitchFamily="49" charset="0"/>
              </a:rPr>
              <a:t>"</a:t>
            </a:r>
            <a:r>
              <a:rPr lang="de-DE" dirty="0" err="1" smtClean="0">
                <a:solidFill>
                  <a:srgbClr val="2A00FF"/>
                </a:solidFill>
                <a:latin typeface="Consolas" pitchFamily="49" charset="0"/>
              </a:rPr>
              <a:t>Sisko</a:t>
            </a:r>
            <a:r>
              <a:rPr lang="de-DE" dirty="0" smtClean="0">
                <a:solidFill>
                  <a:srgbClr val="2A00FF"/>
                </a:solidFill>
                <a:latin typeface="Consolas" pitchFamily="49" charset="0"/>
              </a:rPr>
              <a:t>"</a:t>
            </a:r>
            <a:r>
              <a:rPr lang="de-DE" dirty="0" smtClean="0">
                <a:solidFill>
                  <a:srgbClr val="000000"/>
                </a:solidFill>
                <a:latin typeface="Consolas" pitchFamily="49" charset="0"/>
              </a:rPr>
              <a:t>);</a:t>
            </a:r>
            <a:endParaRPr lang="de-DE" dirty="0">
              <a:solidFill>
                <a:srgbClr val="000000"/>
              </a:solidFill>
              <a:latin typeface="Consolas" pitchFamily="49" charset="0"/>
            </a:endParaRPr>
          </a:p>
          <a:p>
            <a:r>
              <a:rPr lang="de-DE" b="1" dirty="0" smtClean="0">
                <a:solidFill>
                  <a:srgbClr val="7F0055"/>
                </a:solidFill>
                <a:latin typeface="Consolas" pitchFamily="49" charset="0"/>
              </a:rPr>
              <a:t>    </a:t>
            </a:r>
            <a:r>
              <a:rPr lang="de-DE" dirty="0" err="1" smtClean="0">
                <a:solidFill>
                  <a:srgbClr val="000000"/>
                </a:solidFill>
                <a:latin typeface="Consolas" pitchFamily="49" charset="0"/>
              </a:rPr>
              <a:t>sisko.changeName</a:t>
            </a:r>
            <a:r>
              <a:rPr lang="de-DE" dirty="0" smtClean="0">
                <a:solidFill>
                  <a:srgbClr val="000000"/>
                </a:solidFill>
                <a:latin typeface="Consolas" pitchFamily="49" charset="0"/>
              </a:rPr>
              <a:t>(</a:t>
            </a:r>
            <a:r>
              <a:rPr lang="de-DE" dirty="0" smtClean="0">
                <a:solidFill>
                  <a:srgbClr val="2A00FF"/>
                </a:solidFill>
                <a:latin typeface="Consolas" pitchFamily="49" charset="0"/>
              </a:rPr>
              <a:t>"Yates"</a:t>
            </a:r>
            <a:r>
              <a:rPr lang="de-DE" dirty="0" smtClean="0">
                <a:solidFill>
                  <a:srgbClr val="000000"/>
                </a:solidFill>
                <a:latin typeface="Consolas" pitchFamily="49" charset="0"/>
              </a:rPr>
              <a:t>)</a:t>
            </a:r>
            <a:endParaRPr lang="de-DE" dirty="0">
              <a:solidFill>
                <a:srgbClr val="000000"/>
              </a:solidFill>
              <a:latin typeface="Consolas" pitchFamily="49" charset="0"/>
            </a:endParaRPr>
          </a:p>
          <a:p>
            <a:r>
              <a:rPr lang="de-DE" dirty="0">
                <a:solidFill>
                  <a:srgbClr val="000000"/>
                </a:solidFill>
                <a:latin typeface="Consolas" pitchFamily="49" charset="0"/>
              </a:rPr>
              <a:t> </a:t>
            </a:r>
            <a:r>
              <a:rPr lang="de-DE" dirty="0" smtClean="0">
                <a:solidFill>
                  <a:srgbClr val="000000"/>
                </a:solidFill>
                <a:latin typeface="Consolas" pitchFamily="49" charset="0"/>
              </a:rPr>
              <a:t>   </a:t>
            </a:r>
            <a:r>
              <a:rPr lang="de-DE" dirty="0" err="1" smtClean="0">
                <a:solidFill>
                  <a:srgbClr val="000000"/>
                </a:solidFill>
                <a:latin typeface="Consolas" pitchFamily="49" charset="0"/>
              </a:rPr>
              <a:t>System.</a:t>
            </a:r>
            <a:r>
              <a:rPr lang="de-DE" dirty="0" err="1" smtClean="0">
                <a:solidFill>
                  <a:srgbClr val="0000C0"/>
                </a:solidFill>
                <a:latin typeface="Consolas" pitchFamily="49" charset="0"/>
              </a:rPr>
              <a:t>out</a:t>
            </a:r>
            <a:r>
              <a:rPr lang="de-DE" i="1" dirty="0" err="1" smtClean="0">
                <a:solidFill>
                  <a:srgbClr val="000000"/>
                </a:solidFill>
                <a:latin typeface="Consolas" pitchFamily="49" charset="0"/>
              </a:rPr>
              <a:t>.</a:t>
            </a:r>
            <a:r>
              <a:rPr lang="de-DE" dirty="0" err="1" smtClean="0">
                <a:solidFill>
                  <a:srgbClr val="000000"/>
                </a:solidFill>
                <a:latin typeface="Consolas" pitchFamily="49" charset="0"/>
              </a:rPr>
              <a:t>print</a:t>
            </a:r>
            <a:r>
              <a:rPr lang="de-DE" dirty="0" smtClean="0">
                <a:solidFill>
                  <a:srgbClr val="000000"/>
                </a:solidFill>
                <a:latin typeface="Consolas" pitchFamily="49" charset="0"/>
              </a:rPr>
              <a:t>(sisko.name);</a:t>
            </a:r>
            <a:r>
              <a:rPr lang="de-DE" dirty="0" smtClean="0">
                <a:solidFill>
                  <a:srgbClr val="3F7F5F"/>
                </a:solidFill>
                <a:latin typeface="Consolas" pitchFamily="49" charset="0"/>
              </a:rPr>
              <a:t> //Yates</a:t>
            </a:r>
            <a:endParaRPr lang="de-DE" dirty="0">
              <a:latin typeface="Consolas" pitchFamily="49" charset="0"/>
            </a:endParaRPr>
          </a:p>
          <a:p>
            <a:r>
              <a:rPr lang="de-DE" dirty="0">
                <a:solidFill>
                  <a:srgbClr val="000000"/>
                </a:solidFill>
                <a:latin typeface="Consolas" pitchFamily="49" charset="0"/>
              </a:rPr>
              <a:t>  }</a:t>
            </a:r>
          </a:p>
          <a:p>
            <a:r>
              <a:rPr lang="de-DE" dirty="0">
                <a:solidFill>
                  <a:srgbClr val="000000"/>
                </a:solidFill>
                <a:latin typeface="Consolas" pitchFamily="49" charset="0"/>
              </a:rPr>
              <a:t>  …</a:t>
            </a:r>
          </a:p>
          <a:p>
            <a:r>
              <a:rPr lang="de-DE" dirty="0">
                <a:latin typeface="Consolas" pitchFamily="49" charset="0"/>
              </a:rPr>
              <a:t>}</a:t>
            </a:r>
          </a:p>
        </p:txBody>
      </p:sp>
      <p:sp>
        <p:nvSpPr>
          <p:cNvPr id="7" name="Rechteck 6"/>
          <p:cNvSpPr/>
          <p:nvPr/>
        </p:nvSpPr>
        <p:spPr>
          <a:xfrm>
            <a:off x="8054975" y="1781175"/>
            <a:ext cx="2501900" cy="86360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err="1" smtClean="0">
                <a:solidFill>
                  <a:schemeClr val="tx1"/>
                </a:solidFill>
              </a:rPr>
              <a:t>firstName</a:t>
            </a:r>
            <a:r>
              <a:rPr lang="de-DE" dirty="0" smtClean="0">
                <a:solidFill>
                  <a:schemeClr val="tx1"/>
                </a:solidFill>
              </a:rPr>
              <a:t>   </a:t>
            </a:r>
            <a:endParaRPr lang="de-DE" dirty="0">
              <a:solidFill>
                <a:schemeClr val="tx1"/>
              </a:solidFill>
            </a:endParaRPr>
          </a:p>
          <a:p>
            <a:pPr fontAlgn="auto">
              <a:spcBef>
                <a:spcPts val="0"/>
              </a:spcBef>
              <a:spcAft>
                <a:spcPts val="0"/>
              </a:spcAft>
              <a:defRPr/>
            </a:pPr>
            <a:r>
              <a:rPr lang="de-DE" dirty="0" err="1" smtClean="0">
                <a:solidFill>
                  <a:schemeClr val="tx1"/>
                </a:solidFill>
              </a:rPr>
              <a:t>name</a:t>
            </a:r>
            <a:r>
              <a:rPr lang="de-DE" dirty="0" smtClean="0">
                <a:solidFill>
                  <a:schemeClr val="tx1"/>
                </a:solidFill>
              </a:rPr>
              <a:t> </a:t>
            </a:r>
            <a:endParaRPr lang="de-DE" dirty="0">
              <a:solidFill>
                <a:schemeClr val="tx1"/>
              </a:solidFill>
            </a:endParaRPr>
          </a:p>
          <a:p>
            <a:pPr fontAlgn="auto">
              <a:spcBef>
                <a:spcPts val="0"/>
              </a:spcBef>
              <a:spcAft>
                <a:spcPts val="0"/>
              </a:spcAft>
              <a:defRPr/>
            </a:pPr>
            <a:r>
              <a:rPr lang="de-DE" b="1" dirty="0" err="1">
                <a:solidFill>
                  <a:srgbClr val="7F0055"/>
                </a:solidFill>
                <a:latin typeface="Consolas"/>
              </a:rPr>
              <a:t>int</a:t>
            </a:r>
            <a:r>
              <a:rPr lang="de-DE" b="1" dirty="0">
                <a:solidFill>
                  <a:srgbClr val="7F0055"/>
                </a:solidFill>
                <a:latin typeface="Consolas"/>
              </a:rPr>
              <a:t> </a:t>
            </a:r>
            <a:r>
              <a:rPr lang="de-DE" dirty="0" err="1" smtClean="0">
                <a:solidFill>
                  <a:schemeClr val="tx1"/>
                </a:solidFill>
              </a:rPr>
              <a:t>age</a:t>
            </a:r>
            <a:r>
              <a:rPr lang="de-DE" dirty="0" smtClean="0">
                <a:solidFill>
                  <a:schemeClr val="tx1"/>
                </a:solidFill>
              </a:rPr>
              <a:t> </a:t>
            </a:r>
            <a:r>
              <a:rPr lang="de-DE" dirty="0">
                <a:solidFill>
                  <a:schemeClr val="tx1"/>
                </a:solidFill>
              </a:rPr>
              <a:t>= 0 </a:t>
            </a:r>
          </a:p>
        </p:txBody>
      </p:sp>
      <p:sp>
        <p:nvSpPr>
          <p:cNvPr id="18" name="Rechteck 17"/>
          <p:cNvSpPr/>
          <p:nvPr/>
        </p:nvSpPr>
        <p:spPr>
          <a:xfrm>
            <a:off x="7961314" y="5697539"/>
            <a:ext cx="2433637" cy="5032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err="1">
                <a:solidFill>
                  <a:schemeClr val="tx1"/>
                </a:solidFill>
              </a:rPr>
              <a:t>changeName</a:t>
            </a:r>
            <a:r>
              <a:rPr lang="de-DE" dirty="0">
                <a:solidFill>
                  <a:schemeClr val="tx1"/>
                </a:solidFill>
              </a:rPr>
              <a:t>       </a:t>
            </a:r>
            <a:r>
              <a:rPr lang="de-DE" dirty="0" err="1">
                <a:solidFill>
                  <a:schemeClr val="tx1"/>
                </a:solidFill>
              </a:rPr>
              <a:t>name</a:t>
            </a:r>
            <a:endParaRPr lang="de-DE" dirty="0">
              <a:solidFill>
                <a:schemeClr val="tx1"/>
              </a:solidFill>
            </a:endParaRPr>
          </a:p>
        </p:txBody>
      </p:sp>
      <p:cxnSp>
        <p:nvCxnSpPr>
          <p:cNvPr id="21" name="Gerade Verbindung mit Pfeil 20"/>
          <p:cNvCxnSpPr/>
          <p:nvPr/>
        </p:nvCxnSpPr>
        <p:spPr>
          <a:xfrm>
            <a:off x="8391525" y="5175251"/>
            <a:ext cx="0" cy="36036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hteck 22"/>
          <p:cNvSpPr>
            <a:spLocks noChangeArrowheads="1"/>
          </p:cNvSpPr>
          <p:nvPr/>
        </p:nvSpPr>
        <p:spPr bwMode="auto">
          <a:xfrm>
            <a:off x="8486776" y="5165725"/>
            <a:ext cx="1503938" cy="369332"/>
          </a:xfrm>
          <a:prstGeom prst="rect">
            <a:avLst/>
          </a:prstGeom>
          <a:noFill/>
          <a:ln w="9525">
            <a:noFill/>
            <a:miter lim="800000"/>
            <a:headEnd/>
            <a:tailEnd/>
          </a:ln>
        </p:spPr>
        <p:txBody>
          <a:bodyPr wrap="none">
            <a:spAutoFit/>
          </a:bodyPr>
          <a:lstStyle/>
          <a:p>
            <a:r>
              <a:rPr lang="de-DE" dirty="0" err="1" smtClean="0">
                <a:latin typeface="Calibri" pitchFamily="34" charset="0"/>
              </a:rPr>
              <a:t>Copied</a:t>
            </a:r>
            <a:r>
              <a:rPr lang="de-DE" dirty="0" smtClean="0">
                <a:latin typeface="Calibri" pitchFamily="34" charset="0"/>
              </a:rPr>
              <a:t> Values</a:t>
            </a:r>
            <a:endParaRPr lang="de-DE" dirty="0">
              <a:latin typeface="Calibri" pitchFamily="34" charset="0"/>
            </a:endParaRPr>
          </a:p>
        </p:txBody>
      </p:sp>
      <p:sp>
        <p:nvSpPr>
          <p:cNvPr id="31" name="Ellipse 30"/>
          <p:cNvSpPr/>
          <p:nvPr/>
        </p:nvSpPr>
        <p:spPr>
          <a:xfrm>
            <a:off x="2279650" y="410051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2" name="Ellipse 31"/>
          <p:cNvSpPr/>
          <p:nvPr/>
        </p:nvSpPr>
        <p:spPr>
          <a:xfrm>
            <a:off x="2278063" y="297338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3</a:t>
            </a:r>
          </a:p>
        </p:txBody>
      </p:sp>
      <p:sp>
        <p:nvSpPr>
          <p:cNvPr id="34" name="Ellipse 33"/>
          <p:cNvSpPr/>
          <p:nvPr/>
        </p:nvSpPr>
        <p:spPr>
          <a:xfrm>
            <a:off x="7734300" y="206057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sp>
        <p:nvSpPr>
          <p:cNvPr id="35" name="Ellipse 34"/>
          <p:cNvSpPr/>
          <p:nvPr/>
        </p:nvSpPr>
        <p:spPr>
          <a:xfrm>
            <a:off x="7734300" y="586422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6" name="Ellipse 35"/>
          <p:cNvSpPr/>
          <p:nvPr/>
        </p:nvSpPr>
        <p:spPr>
          <a:xfrm>
            <a:off x="9365795" y="586422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7" name="Ellipse 36"/>
          <p:cNvSpPr/>
          <p:nvPr/>
        </p:nvSpPr>
        <p:spPr>
          <a:xfrm>
            <a:off x="9242425" y="210502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3</a:t>
            </a:r>
          </a:p>
        </p:txBody>
      </p:sp>
      <p:sp>
        <p:nvSpPr>
          <p:cNvPr id="22" name="Rechteck 21"/>
          <p:cNvSpPr>
            <a:spLocks noChangeArrowheads="1"/>
          </p:cNvSpPr>
          <p:nvPr/>
        </p:nvSpPr>
        <p:spPr bwMode="auto">
          <a:xfrm>
            <a:off x="8005763" y="1416050"/>
            <a:ext cx="677862" cy="369888"/>
          </a:xfrm>
          <a:prstGeom prst="rect">
            <a:avLst/>
          </a:prstGeom>
          <a:noFill/>
          <a:ln w="9525">
            <a:noFill/>
            <a:miter lim="800000"/>
            <a:headEnd/>
            <a:tailEnd/>
          </a:ln>
        </p:spPr>
        <p:txBody>
          <a:bodyPr wrap="none">
            <a:spAutoFit/>
          </a:bodyPr>
          <a:lstStyle/>
          <a:p>
            <a:r>
              <a:rPr lang="de-DE">
                <a:latin typeface="Calibri" pitchFamily="34" charset="0"/>
              </a:rPr>
              <a:t>Heap</a:t>
            </a:r>
          </a:p>
        </p:txBody>
      </p:sp>
      <p:sp>
        <p:nvSpPr>
          <p:cNvPr id="24" name="Rechteck 23"/>
          <p:cNvSpPr>
            <a:spLocks noChangeArrowheads="1"/>
          </p:cNvSpPr>
          <p:nvPr/>
        </p:nvSpPr>
        <p:spPr bwMode="auto">
          <a:xfrm>
            <a:off x="7981951" y="4379914"/>
            <a:ext cx="677863" cy="369887"/>
          </a:xfrm>
          <a:prstGeom prst="rect">
            <a:avLst/>
          </a:prstGeom>
          <a:noFill/>
          <a:ln w="9525">
            <a:noFill/>
            <a:miter lim="800000"/>
            <a:headEnd/>
            <a:tailEnd/>
          </a:ln>
        </p:spPr>
        <p:txBody>
          <a:bodyPr wrap="none">
            <a:spAutoFit/>
          </a:bodyPr>
          <a:lstStyle/>
          <a:p>
            <a:r>
              <a:rPr lang="de-DE">
                <a:latin typeface="Calibri" pitchFamily="34" charset="0"/>
              </a:rPr>
              <a:t>Stack</a:t>
            </a:r>
          </a:p>
        </p:txBody>
      </p:sp>
      <p:sp>
        <p:nvSpPr>
          <p:cNvPr id="25" name="Rechteck 24"/>
          <p:cNvSpPr/>
          <p:nvPr/>
        </p:nvSpPr>
        <p:spPr>
          <a:xfrm>
            <a:off x="7961313" y="4749800"/>
            <a:ext cx="2500312" cy="425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err="1">
                <a:solidFill>
                  <a:schemeClr val="tx1"/>
                </a:solidFill>
              </a:rPr>
              <a:t>max</a:t>
            </a:r>
            <a:endParaRPr lang="de-DE" dirty="0">
              <a:solidFill>
                <a:schemeClr val="tx1"/>
              </a:solidFill>
            </a:endParaRPr>
          </a:p>
        </p:txBody>
      </p:sp>
      <p:sp>
        <p:nvSpPr>
          <p:cNvPr id="26" name="Ellipse 25"/>
          <p:cNvSpPr/>
          <p:nvPr/>
        </p:nvSpPr>
        <p:spPr>
          <a:xfrm>
            <a:off x="7745413" y="485457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sp>
        <p:nvSpPr>
          <p:cNvPr id="27" name="Ellipse 26"/>
          <p:cNvSpPr/>
          <p:nvPr/>
        </p:nvSpPr>
        <p:spPr>
          <a:xfrm>
            <a:off x="2278063" y="3797300"/>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cxnSp>
        <p:nvCxnSpPr>
          <p:cNvPr id="8" name="Gerade Verbindung mit Pfeil 7"/>
          <p:cNvCxnSpPr/>
          <p:nvPr/>
        </p:nvCxnSpPr>
        <p:spPr>
          <a:xfrm flipH="1" flipV="1">
            <a:off x="9236527" y="3861197"/>
            <a:ext cx="659948" cy="19867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hteck 41"/>
          <p:cNvSpPr/>
          <p:nvPr/>
        </p:nvSpPr>
        <p:spPr>
          <a:xfrm>
            <a:off x="8053388" y="3598863"/>
            <a:ext cx="2500312" cy="379412"/>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smtClean="0">
                <a:solidFill>
                  <a:srgbClr val="2A00FF"/>
                </a:solidFill>
                <a:latin typeface="Consolas"/>
              </a:rPr>
              <a:t>"Yates"</a:t>
            </a:r>
            <a:endParaRPr lang="de-DE" dirty="0">
              <a:solidFill>
                <a:schemeClr val="tx1"/>
              </a:solidFill>
            </a:endParaRPr>
          </a:p>
        </p:txBody>
      </p:sp>
      <p:sp>
        <p:nvSpPr>
          <p:cNvPr id="44" name="Ellipse 43"/>
          <p:cNvSpPr/>
          <p:nvPr/>
        </p:nvSpPr>
        <p:spPr>
          <a:xfrm>
            <a:off x="7796213" y="366871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cxnSp>
        <p:nvCxnSpPr>
          <p:cNvPr id="45" name="Gerade Verbindung mit Pfeil 44"/>
          <p:cNvCxnSpPr/>
          <p:nvPr/>
        </p:nvCxnSpPr>
        <p:spPr>
          <a:xfrm flipH="1" flipV="1">
            <a:off x="8054976" y="1916113"/>
            <a:ext cx="417513" cy="3067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Gerade Verbindung mit Pfeil 45"/>
          <p:cNvCxnSpPr/>
          <p:nvPr/>
        </p:nvCxnSpPr>
        <p:spPr>
          <a:xfrm flipH="1" flipV="1">
            <a:off x="8054976" y="1973264"/>
            <a:ext cx="187325" cy="40354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hteck 46"/>
          <p:cNvSpPr/>
          <p:nvPr/>
        </p:nvSpPr>
        <p:spPr>
          <a:xfrm>
            <a:off x="8054975" y="3152039"/>
            <a:ext cx="2501900" cy="379413"/>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smtClean="0">
                <a:solidFill>
                  <a:srgbClr val="2A00FF"/>
                </a:solidFill>
                <a:latin typeface="Consolas"/>
              </a:rPr>
              <a:t>"Ben"</a:t>
            </a:r>
            <a:endParaRPr lang="de-DE" dirty="0">
              <a:solidFill>
                <a:schemeClr val="tx1"/>
              </a:solidFill>
            </a:endParaRPr>
          </a:p>
        </p:txBody>
      </p:sp>
      <p:sp>
        <p:nvSpPr>
          <p:cNvPr id="48" name="Rechteck 47"/>
          <p:cNvSpPr/>
          <p:nvPr/>
        </p:nvSpPr>
        <p:spPr>
          <a:xfrm>
            <a:off x="8054975" y="2702967"/>
            <a:ext cx="2501900" cy="379413"/>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smtClean="0">
                <a:solidFill>
                  <a:srgbClr val="2A00FF"/>
                </a:solidFill>
                <a:latin typeface="Consolas"/>
              </a:rPr>
              <a:t>"</a:t>
            </a:r>
            <a:r>
              <a:rPr lang="de-DE" dirty="0" err="1" smtClean="0">
                <a:solidFill>
                  <a:srgbClr val="2A00FF"/>
                </a:solidFill>
                <a:latin typeface="Consolas"/>
              </a:rPr>
              <a:t>Sisko</a:t>
            </a:r>
            <a:r>
              <a:rPr lang="de-DE" dirty="0" smtClean="0">
                <a:solidFill>
                  <a:srgbClr val="2A00FF"/>
                </a:solidFill>
                <a:latin typeface="Consolas"/>
              </a:rPr>
              <a:t>"</a:t>
            </a:r>
            <a:endParaRPr lang="de-DE" dirty="0">
              <a:solidFill>
                <a:schemeClr val="tx1"/>
              </a:solidFill>
            </a:endParaRPr>
          </a:p>
        </p:txBody>
      </p:sp>
      <p:cxnSp>
        <p:nvCxnSpPr>
          <p:cNvPr id="49" name="Gerade Verbindung mit Pfeil 48"/>
          <p:cNvCxnSpPr/>
          <p:nvPr/>
        </p:nvCxnSpPr>
        <p:spPr>
          <a:xfrm>
            <a:off x="8975725" y="1973264"/>
            <a:ext cx="0" cy="13684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Gerade Verbindung mit Pfeil 49"/>
          <p:cNvCxnSpPr/>
          <p:nvPr/>
        </p:nvCxnSpPr>
        <p:spPr>
          <a:xfrm>
            <a:off x="9177338" y="2168525"/>
            <a:ext cx="0" cy="666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Ellipse 52"/>
          <p:cNvSpPr/>
          <p:nvPr/>
        </p:nvSpPr>
        <p:spPr>
          <a:xfrm>
            <a:off x="2087563" y="272732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cxnSp>
        <p:nvCxnSpPr>
          <p:cNvPr id="54" name="Gerade Verbindung mit Pfeil 53"/>
          <p:cNvCxnSpPr/>
          <p:nvPr/>
        </p:nvCxnSpPr>
        <p:spPr>
          <a:xfrm>
            <a:off x="9221788" y="2162175"/>
            <a:ext cx="0" cy="16129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p:nvCxnSpPr>
        <p:spPr>
          <a:xfrm flipH="1" flipV="1">
            <a:off x="8053389" y="2702967"/>
            <a:ext cx="2503487" cy="3794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p:nvCxnSpPr>
        <p:spPr>
          <a:xfrm flipH="1">
            <a:off x="8053388" y="2702967"/>
            <a:ext cx="2500312" cy="3794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1000"/>
                                        <p:tgtEl>
                                          <p:spTgt spid="27"/>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1000"/>
                                        <p:tgtEl>
                                          <p:spTgt spid="49"/>
                                        </p:tgtEl>
                                      </p:cBhvr>
                                    </p:animEffect>
                                  </p:childTnLst>
                                </p:cTn>
                              </p:par>
                              <p:par>
                                <p:cTn id="29" presetID="10"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1000"/>
                                        <p:tgtEl>
                                          <p:spTgt spid="5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1000"/>
                                        <p:tgtEl>
                                          <p:spTgt spid="4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1000"/>
                                        <p:tgtEl>
                                          <p:spTgt spid="48"/>
                                        </p:tgtEl>
                                      </p:cBhvr>
                                    </p:animEffect>
                                  </p:childTnLst>
                                </p:cTn>
                              </p:par>
                              <p:par>
                                <p:cTn id="38" presetID="10" presetClass="entr" presetSubtype="0"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10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1000"/>
                                        <p:tgtEl>
                                          <p:spTgt spid="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1000"/>
                                        <p:tgtEl>
                                          <p:spTgt spid="3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10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10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childTnLst>
                                </p:cTn>
                              </p:par>
                              <p:par>
                                <p:cTn id="58" presetID="10" presetClass="entr" presetSubtype="0"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1000"/>
                                        <p:tgtEl>
                                          <p:spTgt spid="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fade">
                                      <p:cBhvr>
                                        <p:cTn id="66" dur="1000"/>
                                        <p:tgtEl>
                                          <p:spTgt spid="4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1000"/>
                                        <p:tgtEl>
                                          <p:spTgt spid="44"/>
                                        </p:tgtEl>
                                      </p:cBhvr>
                                    </p:animEffect>
                                  </p:childTnLst>
                                </p:cTn>
                              </p:par>
                              <p:par>
                                <p:cTn id="70" presetID="10" presetClass="entr" presetSubtype="0" fill="hold"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fade">
                                      <p:cBhvr>
                                        <p:cTn id="72" dur="1000"/>
                                        <p:tgtEl>
                                          <p:spTgt spid="46"/>
                                        </p:tgtEl>
                                      </p:cBhvr>
                                    </p:animEffect>
                                  </p:childTnLst>
                                </p:cTn>
                              </p:par>
                              <p:par>
                                <p:cTn id="73" presetID="10" presetClass="entr" presetSubtype="0" fill="hold" nodeType="with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animEffect transition="in" filter="fade">
                                      <p:cBhvr>
                                        <p:cTn id="75" dur="1000"/>
                                        <p:tgtEl>
                                          <p:spTgt spid="18">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1000"/>
                                        <p:tgtEl>
                                          <p:spTgt spid="3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1000"/>
                                        <p:tgtEl>
                                          <p:spTgt spid="32"/>
                                        </p:tgtEl>
                                      </p:cBhvr>
                                    </p:animEffect>
                                  </p:childTnLst>
                                </p:cTn>
                              </p:par>
                              <p:par>
                                <p:cTn id="84" presetID="10" presetClass="entr" presetSubtype="0" fill="hold" nodeType="with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fade">
                                      <p:cBhvr>
                                        <p:cTn id="86" dur="1000"/>
                                        <p:tgtEl>
                                          <p:spTgt spid="54"/>
                                        </p:tgtEl>
                                      </p:cBhvr>
                                    </p:animEffect>
                                  </p:childTnLst>
                                </p:cTn>
                              </p:par>
                              <p:par>
                                <p:cTn id="87" presetID="10" presetClass="entr" presetSubtype="0" fill="hold" nodeType="withEffect">
                                  <p:stCondLst>
                                    <p:cond delay="0"/>
                                  </p:stCondLst>
                                  <p:childTnLst>
                                    <p:set>
                                      <p:cBhvr>
                                        <p:cTn id="88" dur="1" fill="hold">
                                          <p:stCondLst>
                                            <p:cond delay="0"/>
                                          </p:stCondLst>
                                        </p:cTn>
                                        <p:tgtEl>
                                          <p:spTgt spid="60"/>
                                        </p:tgtEl>
                                        <p:attrNameLst>
                                          <p:attrName>style.visibility</p:attrName>
                                        </p:attrNameLst>
                                      </p:cBhvr>
                                      <p:to>
                                        <p:strVal val="visible"/>
                                      </p:to>
                                    </p:set>
                                    <p:animEffect transition="in" filter="fade">
                                      <p:cBhvr>
                                        <p:cTn id="89" dur="1000"/>
                                        <p:tgtEl>
                                          <p:spTgt spid="60"/>
                                        </p:tgtEl>
                                      </p:cBhvr>
                                    </p:animEffect>
                                  </p:childTnLst>
                                </p:cTn>
                              </p:par>
                              <p:par>
                                <p:cTn id="90" presetID="10" presetClass="entr" presetSubtype="0" fill="hold" nodeType="withEffect">
                                  <p:stCondLst>
                                    <p:cond delay="0"/>
                                  </p:stCondLst>
                                  <p:childTnLst>
                                    <p:set>
                                      <p:cBhvr>
                                        <p:cTn id="91" dur="1" fill="hold">
                                          <p:stCondLst>
                                            <p:cond delay="0"/>
                                          </p:stCondLst>
                                        </p:cTn>
                                        <p:tgtEl>
                                          <p:spTgt spid="57"/>
                                        </p:tgtEl>
                                        <p:attrNameLst>
                                          <p:attrName>style.visibility</p:attrName>
                                        </p:attrNameLst>
                                      </p:cBhvr>
                                      <p:to>
                                        <p:strVal val="visible"/>
                                      </p:to>
                                    </p:set>
                                    <p:animEffect transition="in" filter="fade">
                                      <p:cBhvr>
                                        <p:cTn id="92" dur="1000"/>
                                        <p:tgtEl>
                                          <p:spTgt spid="5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23" grpId="0"/>
      <p:bldP spid="31" grpId="0" animBg="1"/>
      <p:bldP spid="32" grpId="0" animBg="1"/>
      <p:bldP spid="34" grpId="0" animBg="1"/>
      <p:bldP spid="35" grpId="0" animBg="1"/>
      <p:bldP spid="36" grpId="0" animBg="1"/>
      <p:bldP spid="37" grpId="0" animBg="1"/>
      <p:bldP spid="22" grpId="0"/>
      <p:bldP spid="24" grpId="0"/>
      <p:bldP spid="25" grpId="0" animBg="1"/>
      <p:bldP spid="26" grpId="0" animBg="1"/>
      <p:bldP spid="27" grpId="0" animBg="1"/>
      <p:bldP spid="42" grpId="0" animBg="1"/>
      <p:bldP spid="44" grpId="0" animBg="1"/>
      <p:bldP spid="47" grpId="0" animBg="1"/>
      <p:bldP spid="48" grpId="0" animBg="1"/>
      <p:bldP spid="5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23</a:t>
            </a:fld>
            <a:endParaRPr lang="de-DE"/>
          </a:p>
        </p:txBody>
      </p:sp>
      <p:sp>
        <p:nvSpPr>
          <p:cNvPr id="59393" name="Titel 1"/>
          <p:cNvSpPr>
            <a:spLocks noGrp="1"/>
          </p:cNvSpPr>
          <p:nvPr>
            <p:ph type="title"/>
          </p:nvPr>
        </p:nvSpPr>
        <p:spPr/>
        <p:txBody>
          <a:bodyPr/>
          <a:lstStyle/>
          <a:p>
            <a:r>
              <a:rPr lang="de-DE" dirty="0" smtClean="0"/>
              <a:t>Parameter </a:t>
            </a:r>
            <a:r>
              <a:rPr lang="de-DE" dirty="0" err="1" smtClean="0"/>
              <a:t>Passing</a:t>
            </a:r>
            <a:r>
              <a:rPr lang="de-DE" dirty="0" smtClean="0"/>
              <a:t> I</a:t>
            </a:r>
            <a:endParaRPr lang="de-DE" dirty="0"/>
          </a:p>
        </p:txBody>
      </p:sp>
      <p:pic>
        <p:nvPicPr>
          <p:cNvPr id="59395" name="Picture 1" descr="Screen Shot 2013-12-03 at 1.42.02 PM.png"/>
          <p:cNvPicPr>
            <a:picLocks noChangeAspect="1"/>
          </p:cNvPicPr>
          <p:nvPr/>
        </p:nvPicPr>
        <p:blipFill>
          <a:blip r:embed="rId3" cstate="print"/>
          <a:srcRect/>
          <a:stretch>
            <a:fillRect/>
          </a:stretch>
        </p:blipFill>
        <p:spPr bwMode="auto">
          <a:xfrm>
            <a:off x="2279651" y="1628775"/>
            <a:ext cx="6659563" cy="4381500"/>
          </a:xfrm>
          <a:prstGeom prst="rect">
            <a:avLst/>
          </a:prstGeom>
          <a:noFill/>
          <a:ln w="9525">
            <a:noFill/>
            <a:miter lim="800000"/>
            <a:headEnd/>
            <a:tailEnd/>
          </a:ln>
        </p:spPr>
      </p:pic>
      <p:sp>
        <p:nvSpPr>
          <p:cNvPr id="5" name="TextBox 14"/>
          <p:cNvSpPr txBox="1">
            <a:spLocks noChangeArrowheads="1"/>
          </p:cNvSpPr>
          <p:nvPr/>
        </p:nvSpPr>
        <p:spPr bwMode="auto">
          <a:xfrm>
            <a:off x="4656138" y="2990850"/>
            <a:ext cx="461962" cy="369888"/>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42</a:t>
            </a:r>
          </a:p>
        </p:txBody>
      </p:sp>
      <p:sp>
        <p:nvSpPr>
          <p:cNvPr id="6" name="TextBox 16"/>
          <p:cNvSpPr txBox="1">
            <a:spLocks noChangeArrowheads="1"/>
          </p:cNvSpPr>
          <p:nvPr/>
        </p:nvSpPr>
        <p:spPr bwMode="auto">
          <a:xfrm>
            <a:off x="4511676" y="3500439"/>
            <a:ext cx="1154113"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[7,3,1]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24</a:t>
            </a:fld>
            <a:endParaRPr lang="de-DE"/>
          </a:p>
        </p:txBody>
      </p:sp>
      <p:sp>
        <p:nvSpPr>
          <p:cNvPr id="61441" name="Titel 1"/>
          <p:cNvSpPr>
            <a:spLocks noGrp="1"/>
          </p:cNvSpPr>
          <p:nvPr>
            <p:ph type="title"/>
          </p:nvPr>
        </p:nvSpPr>
        <p:spPr/>
        <p:txBody>
          <a:bodyPr/>
          <a:lstStyle/>
          <a:p>
            <a:r>
              <a:rPr lang="de-DE" dirty="0"/>
              <a:t>Parameter </a:t>
            </a:r>
            <a:r>
              <a:rPr lang="de-DE" dirty="0" err="1"/>
              <a:t>Passing</a:t>
            </a:r>
            <a:r>
              <a:rPr lang="de-DE" dirty="0"/>
              <a:t> </a:t>
            </a:r>
            <a:r>
              <a:rPr lang="de-DE" dirty="0" smtClean="0"/>
              <a:t>II</a:t>
            </a:r>
            <a:endParaRPr lang="de-DE" dirty="0"/>
          </a:p>
        </p:txBody>
      </p:sp>
      <p:pic>
        <p:nvPicPr>
          <p:cNvPr id="61443" name="Picture 2" descr="Screen Shot 2013-12-03 at 1.45.40 PM.png"/>
          <p:cNvPicPr>
            <a:picLocks noChangeAspect="1"/>
          </p:cNvPicPr>
          <p:nvPr/>
        </p:nvPicPr>
        <p:blipFill>
          <a:blip r:embed="rId3" cstate="print"/>
          <a:srcRect/>
          <a:stretch>
            <a:fillRect/>
          </a:stretch>
        </p:blipFill>
        <p:spPr bwMode="auto">
          <a:xfrm>
            <a:off x="2279650" y="1844676"/>
            <a:ext cx="7164388" cy="4054475"/>
          </a:xfrm>
          <a:prstGeom prst="rect">
            <a:avLst/>
          </a:prstGeom>
          <a:noFill/>
          <a:ln w="9525">
            <a:noFill/>
            <a:miter lim="800000"/>
            <a:headEnd/>
            <a:tailEnd/>
          </a:ln>
        </p:spPr>
      </p:pic>
      <p:sp>
        <p:nvSpPr>
          <p:cNvPr id="5" name="TextBox 12"/>
          <p:cNvSpPr txBox="1">
            <a:spLocks noChangeArrowheads="1"/>
          </p:cNvSpPr>
          <p:nvPr/>
        </p:nvSpPr>
        <p:spPr bwMode="auto">
          <a:xfrm>
            <a:off x="4005263" y="2159001"/>
            <a:ext cx="322262"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a:t>
            </a:r>
          </a:p>
        </p:txBody>
      </p:sp>
      <p:sp>
        <p:nvSpPr>
          <p:cNvPr id="6" name="TextBox 13"/>
          <p:cNvSpPr txBox="1">
            <a:spLocks noChangeArrowheads="1"/>
          </p:cNvSpPr>
          <p:nvPr/>
        </p:nvSpPr>
        <p:spPr bwMode="auto">
          <a:xfrm>
            <a:off x="4005263" y="2759990"/>
            <a:ext cx="322262" cy="369888"/>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a:t>
            </a:r>
          </a:p>
        </p:txBody>
      </p:sp>
      <p:sp>
        <p:nvSpPr>
          <p:cNvPr id="7" name="TextBox 17"/>
          <p:cNvSpPr txBox="1">
            <a:spLocks noChangeArrowheads="1"/>
          </p:cNvSpPr>
          <p:nvPr/>
        </p:nvSpPr>
        <p:spPr bwMode="auto">
          <a:xfrm>
            <a:off x="4005263" y="2452689"/>
            <a:ext cx="431800" cy="369887"/>
          </a:xfrm>
          <a:prstGeom prst="rect">
            <a:avLst/>
          </a:prstGeom>
          <a:noFill/>
          <a:ln w="9525">
            <a:noFill/>
            <a:miter lim="800000"/>
            <a:headEnd/>
            <a:tailEnd/>
          </a:ln>
        </p:spPr>
        <p:txBody>
          <a:bodyPr>
            <a:spAutoFit/>
          </a:bodyPr>
          <a:lstStyle/>
          <a:p>
            <a:r>
              <a:rPr lang="en-US" altLang="de-DE" dirty="0">
                <a:solidFill>
                  <a:srgbClr val="FF0000"/>
                </a:solidFill>
                <a:latin typeface="Courier New" pitchFamily="49" charset="0"/>
                <a:ea typeface="ヒラギノ角ゴ ProN W3"/>
                <a:cs typeface="Courier New" pitchFamily="49" charset="0"/>
                <a:sym typeface="Gill Sans"/>
              </a:rPr>
              <a:t>3</a:t>
            </a:r>
          </a:p>
        </p:txBody>
      </p:sp>
      <p:sp>
        <p:nvSpPr>
          <p:cNvPr id="8" name="TextBox 18"/>
          <p:cNvSpPr txBox="1">
            <a:spLocks noChangeArrowheads="1"/>
          </p:cNvSpPr>
          <p:nvPr/>
        </p:nvSpPr>
        <p:spPr bwMode="auto">
          <a:xfrm>
            <a:off x="3935413" y="3703639"/>
            <a:ext cx="461962"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11</a:t>
            </a:r>
          </a:p>
        </p:txBody>
      </p:sp>
      <p:sp>
        <p:nvSpPr>
          <p:cNvPr id="9" name="TextBox 19"/>
          <p:cNvSpPr txBox="1">
            <a:spLocks noChangeArrowheads="1"/>
          </p:cNvSpPr>
          <p:nvPr/>
        </p:nvSpPr>
        <p:spPr bwMode="auto">
          <a:xfrm>
            <a:off x="5861845" y="2420938"/>
            <a:ext cx="5237956" cy="1200329"/>
          </a:xfrm>
          <a:prstGeom prst="rect">
            <a:avLst/>
          </a:prstGeom>
          <a:noFill/>
          <a:ln w="9525">
            <a:noFill/>
            <a:miter lim="800000"/>
            <a:headEnd/>
            <a:tailEnd/>
          </a:ln>
        </p:spPr>
        <p:txBody>
          <a:bodyPr wrap="square">
            <a:spAutoFit/>
          </a:bodyPr>
          <a:lstStyle/>
          <a:p>
            <a:r>
              <a:rPr lang="en-US" altLang="de-DE" dirty="0" smtClean="0">
                <a:latin typeface="Gill Sans"/>
                <a:ea typeface="ヒラギノ角ゴ ProN W3"/>
                <a:cs typeface="ヒラギノ角ゴ ProN W3"/>
                <a:sym typeface="Gill Sans"/>
              </a:rPr>
              <a:t>Parameters are local variables</a:t>
            </a:r>
            <a:endParaRPr lang="en-US" altLang="de-DE" dirty="0">
              <a:latin typeface="Gill Sans"/>
              <a:ea typeface="ヒラギノ角ゴ ProN W3"/>
              <a:cs typeface="ヒラギノ角ゴ ProN W3"/>
              <a:sym typeface="Gill Sans"/>
            </a:endParaRPr>
          </a:p>
          <a:p>
            <a:r>
              <a:rPr lang="en-US" altLang="de-DE" b="1" dirty="0" smtClean="0">
                <a:solidFill>
                  <a:srgbClr val="AA9BDA"/>
                </a:solidFill>
                <a:latin typeface="Gill Sans"/>
                <a:ea typeface="ヒラギノ角ゴ ProN W3"/>
                <a:cs typeface="ヒラギノ角ゴ ProN W3"/>
                <a:sym typeface="Gill Sans"/>
              </a:rPr>
              <a:t>Careful</a:t>
            </a:r>
            <a:r>
              <a:rPr lang="en-US" altLang="de-DE" dirty="0" smtClean="0">
                <a:latin typeface="Gill Sans"/>
                <a:ea typeface="ヒラギノ角ゴ ProN W3"/>
                <a:cs typeface="ヒラギノ角ゴ ProN W3"/>
                <a:sym typeface="Gill Sans"/>
              </a:rPr>
              <a:t>: </a:t>
            </a:r>
            <a:r>
              <a:rPr lang="en-US" altLang="de-DE" dirty="0">
                <a:latin typeface="Gill Sans"/>
                <a:ea typeface="ヒラギノ角ゴ ProN W3"/>
                <a:cs typeface="ヒラギノ角ゴ ProN W3"/>
                <a:sym typeface="Gill Sans"/>
              </a:rPr>
              <a:t>Parameter </a:t>
            </a:r>
            <a:r>
              <a:rPr lang="en-US" altLang="de-DE" dirty="0">
                <a:latin typeface="Courier New" pitchFamily="49" charset="0"/>
                <a:ea typeface="ヒラギノ角ゴ ProN W3"/>
                <a:cs typeface="Courier New" pitchFamily="49" charset="0"/>
                <a:sym typeface="Gill Sans"/>
              </a:rPr>
              <a:t>a0</a:t>
            </a:r>
            <a:r>
              <a:rPr lang="en-US" altLang="de-DE" dirty="0">
                <a:latin typeface="Gill Sans"/>
                <a:ea typeface="ヒラギノ角ゴ ProN W3"/>
                <a:cs typeface="ヒラギノ角ゴ ProN W3"/>
                <a:sym typeface="Gill Sans"/>
              </a:rPr>
              <a:t> </a:t>
            </a:r>
            <a:r>
              <a:rPr lang="en-US" altLang="de-DE" dirty="0" smtClean="0">
                <a:latin typeface="Gill Sans"/>
                <a:ea typeface="ヒラギノ角ゴ ProN W3"/>
                <a:cs typeface="ヒラギノ角ゴ ProN W3"/>
                <a:sym typeface="Gill Sans"/>
              </a:rPr>
              <a:t>has precedence before</a:t>
            </a:r>
            <a:endParaRPr lang="en-US" altLang="de-DE" dirty="0">
              <a:latin typeface="Gill Sans"/>
              <a:ea typeface="ヒラギノ角ゴ ProN W3"/>
              <a:cs typeface="ヒラギノ角ゴ ProN W3"/>
              <a:sym typeface="Gill Sans"/>
            </a:endParaRPr>
          </a:p>
          <a:p>
            <a:r>
              <a:rPr lang="en-US" altLang="de-DE" dirty="0">
                <a:latin typeface="Gill Sans"/>
                <a:ea typeface="ヒラギノ角ゴ ProN W3"/>
                <a:cs typeface="ヒラギノ角ゴ ProN W3"/>
                <a:sym typeface="Gill Sans"/>
              </a:rPr>
              <a:t>               </a:t>
            </a:r>
            <a:r>
              <a:rPr lang="en-US" altLang="de-DE" dirty="0" smtClean="0">
                <a:latin typeface="Gill Sans"/>
                <a:ea typeface="ヒラギノ角ゴ ProN W3"/>
                <a:cs typeface="ヒラギノ角ゴ ProN W3"/>
                <a:sym typeface="Gill Sans"/>
              </a:rPr>
              <a:t>class variable </a:t>
            </a:r>
            <a:r>
              <a:rPr lang="en-US" altLang="de-DE" dirty="0">
                <a:latin typeface="Courier New" pitchFamily="49" charset="0"/>
                <a:ea typeface="ヒラギノ角ゴ ProN W3"/>
                <a:cs typeface="ヒラギノ角ゴ ProN W3"/>
                <a:sym typeface="Gill Sans"/>
              </a:rPr>
              <a:t>a0</a:t>
            </a:r>
          </a:p>
          <a:p>
            <a:r>
              <a:rPr lang="en-US" altLang="de-DE" dirty="0" smtClean="0">
                <a:latin typeface="Gill Sans"/>
                <a:ea typeface="ヒラギノ角ゴ ProN W3"/>
                <a:cs typeface="ヒラギノ角ゴ ProN W3"/>
                <a:sym typeface="Gill Sans"/>
              </a:rPr>
              <a:t>Passing: </a:t>
            </a:r>
            <a:r>
              <a:rPr lang="en-US" altLang="de-DE" dirty="0">
                <a:latin typeface="Gill Sans"/>
                <a:ea typeface="ヒラギノ角ゴ ProN W3"/>
                <a:cs typeface="ヒラギノ角ゴ ProN W3"/>
                <a:sym typeface="Gill Sans"/>
              </a:rPr>
              <a:t>Call-by-Value </a:t>
            </a:r>
            <a:r>
              <a:rPr lang="en-US" altLang="de-DE" dirty="0" smtClean="0">
                <a:latin typeface="Gill Sans"/>
                <a:ea typeface="ヒラギノ角ゴ ProN W3"/>
                <a:cs typeface="ヒラギノ角ゴ ProN W3"/>
                <a:sym typeface="Gill Sans"/>
              </a:rPr>
              <a:t>(i.e., copy of the value)</a:t>
            </a:r>
            <a:endParaRPr lang="en-US" altLang="de-DE" dirty="0">
              <a:latin typeface="Gill Sans"/>
              <a:ea typeface="ヒラギノ角ゴ ProN W3"/>
              <a:cs typeface="ヒラギノ角ゴ ProN W3"/>
              <a:sym typeface="Gill Sans"/>
            </a:endParaRPr>
          </a:p>
        </p:txBody>
      </p:sp>
      <p:cxnSp>
        <p:nvCxnSpPr>
          <p:cNvPr id="10" name="Straight Arrow Connector 5"/>
          <p:cNvCxnSpPr>
            <a:cxnSpLocks noChangeShapeType="1"/>
          </p:cNvCxnSpPr>
          <p:nvPr/>
        </p:nvCxnSpPr>
        <p:spPr bwMode="auto">
          <a:xfrm flipV="1">
            <a:off x="6672263" y="2205038"/>
            <a:ext cx="0" cy="215900"/>
          </a:xfrm>
          <a:prstGeom prst="straightConnector1">
            <a:avLst/>
          </a:prstGeom>
          <a:noFill/>
          <a:ln w="25400">
            <a:solidFill>
              <a:srgbClr val="000000"/>
            </a:solidFill>
            <a:round/>
            <a:headEnd/>
            <a:tailEnd type="arrow" w="med" len="med"/>
          </a:ln>
        </p:spPr>
      </p:cxnSp>
      <p:cxnSp>
        <p:nvCxnSpPr>
          <p:cNvPr id="11" name="Straight Arrow Connector 20"/>
          <p:cNvCxnSpPr>
            <a:cxnSpLocks noChangeShapeType="1"/>
          </p:cNvCxnSpPr>
          <p:nvPr/>
        </p:nvCxnSpPr>
        <p:spPr bwMode="auto">
          <a:xfrm flipV="1">
            <a:off x="7751763" y="2205038"/>
            <a:ext cx="0" cy="215900"/>
          </a:xfrm>
          <a:prstGeom prst="straightConnector1">
            <a:avLst/>
          </a:prstGeom>
          <a:noFill/>
          <a:ln w="25400">
            <a:solidFill>
              <a:srgbClr val="000000"/>
            </a:solidFill>
            <a:round/>
            <a:headEnd/>
            <a:tailEnd type="arrow" w="med" len="med"/>
          </a:ln>
        </p:spPr>
      </p:cxnSp>
      <p:cxnSp>
        <p:nvCxnSpPr>
          <p:cNvPr id="12" name="Straight Arrow Connector 21"/>
          <p:cNvCxnSpPr>
            <a:cxnSpLocks noChangeShapeType="1"/>
          </p:cNvCxnSpPr>
          <p:nvPr/>
        </p:nvCxnSpPr>
        <p:spPr bwMode="auto">
          <a:xfrm flipV="1">
            <a:off x="8832850" y="2205038"/>
            <a:ext cx="0" cy="215900"/>
          </a:xfrm>
          <a:prstGeom prst="straightConnector1">
            <a:avLst/>
          </a:prstGeom>
          <a:noFill/>
          <a:ln w="25400">
            <a:solidFill>
              <a:srgbClr val="000000"/>
            </a:solidFill>
            <a:round/>
            <a:headEnd/>
            <a:tailEnd type="arrow" w="med" len="med"/>
          </a:ln>
        </p:spPr>
      </p:cxnSp>
      <p:sp>
        <p:nvSpPr>
          <p:cNvPr id="13" name="TextBox 23"/>
          <p:cNvSpPr txBox="1">
            <a:spLocks noChangeArrowheads="1"/>
          </p:cNvSpPr>
          <p:nvPr/>
        </p:nvSpPr>
        <p:spPr bwMode="auto">
          <a:xfrm>
            <a:off x="3935413" y="4292600"/>
            <a:ext cx="461962" cy="369888"/>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22</a:t>
            </a:r>
          </a:p>
        </p:txBody>
      </p:sp>
      <p:sp>
        <p:nvSpPr>
          <p:cNvPr id="14" name="TextBox 24"/>
          <p:cNvSpPr txBox="1">
            <a:spLocks noChangeArrowheads="1"/>
          </p:cNvSpPr>
          <p:nvPr/>
        </p:nvSpPr>
        <p:spPr bwMode="auto">
          <a:xfrm>
            <a:off x="3935413" y="4918075"/>
            <a:ext cx="461962" cy="369888"/>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25</a:t>
            </a:fld>
            <a:endParaRPr lang="de-DE"/>
          </a:p>
        </p:txBody>
      </p:sp>
      <p:sp>
        <p:nvSpPr>
          <p:cNvPr id="63489" name="Titel 1"/>
          <p:cNvSpPr>
            <a:spLocks noGrp="1"/>
          </p:cNvSpPr>
          <p:nvPr>
            <p:ph type="title"/>
          </p:nvPr>
        </p:nvSpPr>
        <p:spPr/>
        <p:txBody>
          <a:bodyPr/>
          <a:lstStyle/>
          <a:p>
            <a:r>
              <a:rPr lang="de-DE" dirty="0"/>
              <a:t>Parameter </a:t>
            </a:r>
            <a:r>
              <a:rPr lang="de-DE" dirty="0" err="1"/>
              <a:t>Passing</a:t>
            </a:r>
            <a:r>
              <a:rPr lang="de-DE" dirty="0"/>
              <a:t> </a:t>
            </a:r>
            <a:r>
              <a:rPr lang="de-DE" dirty="0" smtClean="0"/>
              <a:t>III</a:t>
            </a:r>
            <a:endParaRPr lang="de-DE" dirty="0"/>
          </a:p>
        </p:txBody>
      </p:sp>
      <p:pic>
        <p:nvPicPr>
          <p:cNvPr id="63491" name="Picture 1" descr="Screen Shot 2013-12-03 at 1.42.02 PM.png"/>
          <p:cNvPicPr>
            <a:picLocks noChangeAspect="1"/>
          </p:cNvPicPr>
          <p:nvPr/>
        </p:nvPicPr>
        <p:blipFill>
          <a:blip r:embed="rId3" cstate="print"/>
          <a:srcRect/>
          <a:stretch>
            <a:fillRect/>
          </a:stretch>
        </p:blipFill>
        <p:spPr bwMode="auto">
          <a:xfrm>
            <a:off x="2279651" y="1628775"/>
            <a:ext cx="6659563" cy="4381500"/>
          </a:xfrm>
          <a:prstGeom prst="rect">
            <a:avLst/>
          </a:prstGeom>
          <a:noFill/>
          <a:ln w="9525">
            <a:noFill/>
            <a:miter lim="800000"/>
            <a:headEnd/>
            <a:tailEnd/>
          </a:ln>
        </p:spPr>
      </p:pic>
      <p:sp>
        <p:nvSpPr>
          <p:cNvPr id="63492" name="TextBox 14"/>
          <p:cNvSpPr txBox="1">
            <a:spLocks noChangeArrowheads="1"/>
          </p:cNvSpPr>
          <p:nvPr/>
        </p:nvSpPr>
        <p:spPr bwMode="auto">
          <a:xfrm>
            <a:off x="4656138" y="2987675"/>
            <a:ext cx="461962" cy="369888"/>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42</a:t>
            </a:r>
          </a:p>
        </p:txBody>
      </p:sp>
      <p:sp>
        <p:nvSpPr>
          <p:cNvPr id="63493" name="TextBox 16"/>
          <p:cNvSpPr txBox="1">
            <a:spLocks noChangeArrowheads="1"/>
          </p:cNvSpPr>
          <p:nvPr/>
        </p:nvSpPr>
        <p:spPr bwMode="auto">
          <a:xfrm>
            <a:off x="4511676" y="3500439"/>
            <a:ext cx="1154113"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[7,3,1]</a:t>
            </a:r>
          </a:p>
        </p:txBody>
      </p:sp>
      <p:sp>
        <p:nvSpPr>
          <p:cNvPr id="7" name="TextBox 10"/>
          <p:cNvSpPr txBox="1">
            <a:spLocks noChangeArrowheads="1"/>
          </p:cNvSpPr>
          <p:nvPr/>
        </p:nvSpPr>
        <p:spPr bwMode="auto">
          <a:xfrm>
            <a:off x="4511676" y="4046539"/>
            <a:ext cx="1292225"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[7,11,1]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26</a:t>
            </a:fld>
            <a:endParaRPr lang="de-DE"/>
          </a:p>
        </p:txBody>
      </p:sp>
      <p:sp>
        <p:nvSpPr>
          <p:cNvPr id="65537" name="Titel 1"/>
          <p:cNvSpPr>
            <a:spLocks noGrp="1"/>
          </p:cNvSpPr>
          <p:nvPr>
            <p:ph type="title"/>
          </p:nvPr>
        </p:nvSpPr>
        <p:spPr/>
        <p:txBody>
          <a:bodyPr/>
          <a:lstStyle/>
          <a:p>
            <a:r>
              <a:rPr lang="de-DE" dirty="0"/>
              <a:t>Parameter </a:t>
            </a:r>
            <a:r>
              <a:rPr lang="de-DE" dirty="0" err="1" smtClean="0"/>
              <a:t>Passing</a:t>
            </a:r>
            <a:r>
              <a:rPr lang="de-DE" dirty="0" smtClean="0"/>
              <a:t> </a:t>
            </a:r>
            <a:r>
              <a:rPr lang="de-DE" dirty="0"/>
              <a:t>IV</a:t>
            </a:r>
          </a:p>
        </p:txBody>
      </p:sp>
      <p:pic>
        <p:nvPicPr>
          <p:cNvPr id="65539" name="Picture 26" descr="Screen Shot 2013-12-03 at 2.09.15 PM.png"/>
          <p:cNvPicPr>
            <a:picLocks noChangeAspect="1"/>
          </p:cNvPicPr>
          <p:nvPr/>
        </p:nvPicPr>
        <p:blipFill>
          <a:blip r:embed="rId3" cstate="print"/>
          <a:srcRect/>
          <a:stretch>
            <a:fillRect/>
          </a:stretch>
        </p:blipFill>
        <p:spPr bwMode="auto">
          <a:xfrm>
            <a:off x="2711451" y="1989139"/>
            <a:ext cx="6011863" cy="2530475"/>
          </a:xfrm>
          <a:prstGeom prst="rect">
            <a:avLst/>
          </a:prstGeom>
          <a:noFill/>
          <a:ln w="9525">
            <a:noFill/>
            <a:miter lim="800000"/>
            <a:headEnd/>
            <a:tailEnd/>
          </a:ln>
        </p:spPr>
      </p:pic>
      <p:sp>
        <p:nvSpPr>
          <p:cNvPr id="5" name="TextBox 19"/>
          <p:cNvSpPr txBox="1">
            <a:spLocks noChangeArrowheads="1"/>
          </p:cNvSpPr>
          <p:nvPr/>
        </p:nvSpPr>
        <p:spPr bwMode="auto">
          <a:xfrm>
            <a:off x="6167439" y="3068639"/>
            <a:ext cx="4681537" cy="923925"/>
          </a:xfrm>
          <a:prstGeom prst="rect">
            <a:avLst/>
          </a:prstGeom>
          <a:noFill/>
          <a:ln w="9525">
            <a:noFill/>
            <a:miter lim="800000"/>
            <a:headEnd/>
            <a:tailEnd/>
          </a:ln>
        </p:spPr>
        <p:txBody>
          <a:bodyPr>
            <a:spAutoFit/>
          </a:bodyPr>
          <a:lstStyle/>
          <a:p>
            <a:r>
              <a:rPr lang="en-US" altLang="de-DE" dirty="0" smtClean="0">
                <a:latin typeface="Gill Sans"/>
                <a:ea typeface="ヒラギノ角ゴ ProN W3"/>
                <a:cs typeface="ヒラギノ角ゴ ProN W3"/>
                <a:sym typeface="Gill Sans"/>
              </a:rPr>
              <a:t>Local variable </a:t>
            </a:r>
            <a:r>
              <a:rPr lang="en-US" altLang="de-DE" dirty="0" smtClean="0">
                <a:latin typeface="Courier New" pitchFamily="49" charset="0"/>
                <a:ea typeface="ヒラギノ角ゴ ProN W3"/>
                <a:cs typeface="Courier New" pitchFamily="49" charset="0"/>
                <a:sym typeface="Gill Sans"/>
              </a:rPr>
              <a:t>a</a:t>
            </a:r>
            <a:r>
              <a:rPr lang="en-US" altLang="de-DE" dirty="0" smtClean="0">
                <a:latin typeface="Gill Sans"/>
                <a:ea typeface="ヒラギノ角ゴ ProN W3"/>
                <a:cs typeface="ヒラギノ角ゴ ProN W3"/>
                <a:sym typeface="Gill Sans"/>
              </a:rPr>
              <a:t> contains reference to </a:t>
            </a:r>
            <a:r>
              <a:rPr lang="en-US" altLang="de-DE" dirty="0">
                <a:latin typeface="Courier New" pitchFamily="49" charset="0"/>
                <a:ea typeface="ヒラギノ角ゴ ProN W3"/>
                <a:cs typeface="ヒラギノ角ゴ ProN W3"/>
                <a:sym typeface="Gill Sans"/>
              </a:rPr>
              <a:t>b</a:t>
            </a:r>
          </a:p>
          <a:p>
            <a:r>
              <a:rPr lang="en-US" altLang="de-DE" dirty="0" smtClean="0">
                <a:latin typeface="Gill Sans"/>
                <a:ea typeface="ヒラギノ角ゴ ProN W3"/>
                <a:cs typeface="ヒラギノ角ゴ ProN W3"/>
                <a:sym typeface="Gill Sans"/>
              </a:rPr>
              <a:t>Passing: </a:t>
            </a:r>
            <a:r>
              <a:rPr lang="en-US" altLang="de-DE" dirty="0">
                <a:latin typeface="Gill Sans"/>
                <a:ea typeface="ヒラギノ角ゴ ProN W3"/>
                <a:cs typeface="ヒラギノ角ゴ ProN W3"/>
                <a:sym typeface="Gill Sans"/>
              </a:rPr>
              <a:t>Call-by-Value </a:t>
            </a:r>
          </a:p>
          <a:p>
            <a:r>
              <a:rPr lang="en-US" altLang="de-DE" dirty="0" smtClean="0">
                <a:latin typeface="Gill Sans"/>
                <a:ea typeface="ヒラギノ角ゴ ProN W3"/>
                <a:cs typeface="ヒラギノ角ゴ ProN W3"/>
                <a:sym typeface="Gill Sans"/>
              </a:rPr>
              <a:t>(Copy of the reference)</a:t>
            </a:r>
            <a:endParaRPr lang="en-US" altLang="de-DE" dirty="0">
              <a:latin typeface="Gill Sans"/>
              <a:ea typeface="ヒラギノ角ゴ ProN W3"/>
              <a:cs typeface="ヒラギノ角ゴ ProN W3"/>
              <a:sym typeface="Gill Sans"/>
            </a:endParaRPr>
          </a:p>
        </p:txBody>
      </p:sp>
      <p:sp>
        <p:nvSpPr>
          <p:cNvPr id="6" name="TextBox 22"/>
          <p:cNvSpPr txBox="1">
            <a:spLocks noChangeArrowheads="1"/>
          </p:cNvSpPr>
          <p:nvPr/>
        </p:nvSpPr>
        <p:spPr bwMode="auto">
          <a:xfrm>
            <a:off x="4797426" y="2153444"/>
            <a:ext cx="1292225"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[7,11,1]</a:t>
            </a:r>
          </a:p>
        </p:txBody>
      </p:sp>
      <p:cxnSp>
        <p:nvCxnSpPr>
          <p:cNvPr id="7" name="Straight Arrow Connector 4"/>
          <p:cNvCxnSpPr>
            <a:cxnSpLocks noChangeShapeType="1"/>
          </p:cNvCxnSpPr>
          <p:nvPr/>
        </p:nvCxnSpPr>
        <p:spPr bwMode="auto">
          <a:xfrm flipH="1" flipV="1">
            <a:off x="7535863" y="2205039"/>
            <a:ext cx="431800" cy="936625"/>
          </a:xfrm>
          <a:prstGeom prst="straightConnector1">
            <a:avLst/>
          </a:prstGeom>
          <a:noFill/>
          <a:ln w="25400">
            <a:solidFill>
              <a:srgbClr val="000000"/>
            </a:solidFill>
            <a:round/>
            <a:headEnd/>
            <a:tailEnd type="arrow" w="med" len="med"/>
          </a:ln>
        </p:spPr>
      </p:cxnSp>
      <p:sp>
        <p:nvSpPr>
          <p:cNvPr id="8" name="TextBox 27"/>
          <p:cNvSpPr txBox="1">
            <a:spLocks noChangeArrowheads="1"/>
          </p:cNvSpPr>
          <p:nvPr/>
        </p:nvSpPr>
        <p:spPr bwMode="auto">
          <a:xfrm>
            <a:off x="2279650" y="4868864"/>
            <a:ext cx="2736850" cy="369332"/>
          </a:xfrm>
          <a:prstGeom prst="rect">
            <a:avLst/>
          </a:prstGeom>
          <a:noFill/>
          <a:ln w="9525">
            <a:noFill/>
            <a:miter lim="800000"/>
            <a:headEnd/>
            <a:tailEnd/>
          </a:ln>
        </p:spPr>
        <p:txBody>
          <a:bodyPr>
            <a:spAutoFit/>
          </a:bodyPr>
          <a:lstStyle/>
          <a:p>
            <a:r>
              <a:rPr lang="en-US" altLang="de-DE" dirty="0">
                <a:latin typeface="Courier New" pitchFamily="49" charset="0"/>
                <a:ea typeface="ヒラギノ角ゴ ProN W3"/>
                <a:cs typeface="Courier New" pitchFamily="49" charset="0"/>
                <a:sym typeface="Gill Sans"/>
              </a:rPr>
              <a:t>a0</a:t>
            </a:r>
            <a:r>
              <a:rPr lang="en-US" altLang="de-DE" dirty="0">
                <a:latin typeface="Gill Sans"/>
                <a:ea typeface="ヒラギノ角ゴ ProN W3"/>
                <a:cs typeface="Courier New" pitchFamily="49" charset="0"/>
                <a:sym typeface="Gill Sans"/>
              </a:rPr>
              <a:t> </a:t>
            </a:r>
            <a:r>
              <a:rPr lang="en-US" altLang="de-DE" dirty="0" smtClean="0">
                <a:latin typeface="Gill Sans"/>
                <a:ea typeface="ヒラギノ角ゴ ProN W3"/>
                <a:cs typeface="Courier New" pitchFamily="49" charset="0"/>
                <a:sym typeface="Gill Sans"/>
              </a:rPr>
              <a:t>is class variable</a:t>
            </a:r>
            <a:endParaRPr lang="en-US" altLang="de-DE" dirty="0">
              <a:latin typeface="Courier New" pitchFamily="49" charset="0"/>
              <a:ea typeface="ヒラギノ角ゴ ProN W3"/>
              <a:cs typeface="Courier New" pitchFamily="49" charset="0"/>
              <a:sym typeface="Gill Sans"/>
            </a:endParaRPr>
          </a:p>
        </p:txBody>
      </p:sp>
      <p:cxnSp>
        <p:nvCxnSpPr>
          <p:cNvPr id="9" name="Straight Arrow Connector 32"/>
          <p:cNvCxnSpPr>
            <a:cxnSpLocks noChangeShapeType="1"/>
          </p:cNvCxnSpPr>
          <p:nvPr/>
        </p:nvCxnSpPr>
        <p:spPr bwMode="auto">
          <a:xfrm>
            <a:off x="3359150" y="2852738"/>
            <a:ext cx="649288" cy="0"/>
          </a:xfrm>
          <a:prstGeom prst="straightConnector1">
            <a:avLst/>
          </a:prstGeom>
          <a:noFill/>
          <a:ln w="25400">
            <a:solidFill>
              <a:srgbClr val="000000"/>
            </a:solidFill>
            <a:round/>
            <a:headEnd/>
            <a:tailEnd type="arrow" w="med" len="med"/>
          </a:ln>
        </p:spPr>
      </p:cxnSp>
      <p:cxnSp>
        <p:nvCxnSpPr>
          <p:cNvPr id="10" name="Straight Connector 33"/>
          <p:cNvCxnSpPr>
            <a:cxnSpLocks noChangeShapeType="1"/>
          </p:cNvCxnSpPr>
          <p:nvPr/>
        </p:nvCxnSpPr>
        <p:spPr bwMode="auto">
          <a:xfrm>
            <a:off x="3359150" y="2852739"/>
            <a:ext cx="0" cy="2016125"/>
          </a:xfrm>
          <a:prstGeom prst="line">
            <a:avLst/>
          </a:prstGeom>
          <a:noFill/>
          <a:ln w="25400">
            <a:solidFill>
              <a:srgbClr val="000000"/>
            </a:solidFill>
            <a:round/>
            <a:headEnd/>
            <a:tailEnd/>
          </a:ln>
        </p:spPr>
      </p:cxnSp>
      <p:sp>
        <p:nvSpPr>
          <p:cNvPr id="11" name="TextBox 41"/>
          <p:cNvSpPr txBox="1">
            <a:spLocks noChangeArrowheads="1"/>
          </p:cNvSpPr>
          <p:nvPr/>
        </p:nvSpPr>
        <p:spPr bwMode="auto">
          <a:xfrm>
            <a:off x="4947174" y="2920208"/>
            <a:ext cx="460375"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53</a:t>
            </a:r>
          </a:p>
        </p:txBody>
      </p:sp>
      <p:sp>
        <p:nvSpPr>
          <p:cNvPr id="12" name="TextBox 42"/>
          <p:cNvSpPr txBox="1">
            <a:spLocks noChangeArrowheads="1"/>
          </p:cNvSpPr>
          <p:nvPr/>
        </p:nvSpPr>
        <p:spPr bwMode="auto">
          <a:xfrm>
            <a:off x="4700589" y="3405495"/>
            <a:ext cx="1293813"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[7,14,1]</a:t>
            </a:r>
          </a:p>
        </p:txBody>
      </p:sp>
      <p:sp>
        <p:nvSpPr>
          <p:cNvPr id="13" name="TextBox 43"/>
          <p:cNvSpPr txBox="1">
            <a:spLocks noChangeArrowheads="1"/>
          </p:cNvSpPr>
          <p:nvPr/>
        </p:nvSpPr>
        <p:spPr bwMode="auto">
          <a:xfrm>
            <a:off x="4659314" y="3897497"/>
            <a:ext cx="1430337" cy="369888"/>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[7,14,54]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1" grpId="0"/>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27</a:t>
            </a:fld>
            <a:endParaRPr lang="de-DE"/>
          </a:p>
        </p:txBody>
      </p:sp>
      <p:sp>
        <p:nvSpPr>
          <p:cNvPr id="67585" name="Titel 1"/>
          <p:cNvSpPr>
            <a:spLocks noGrp="1"/>
          </p:cNvSpPr>
          <p:nvPr>
            <p:ph type="title"/>
          </p:nvPr>
        </p:nvSpPr>
        <p:spPr/>
        <p:txBody>
          <a:bodyPr/>
          <a:lstStyle/>
          <a:p>
            <a:r>
              <a:rPr lang="de-DE" dirty="0"/>
              <a:t>Parameter </a:t>
            </a:r>
            <a:r>
              <a:rPr lang="de-DE" dirty="0" err="1"/>
              <a:t>Passing</a:t>
            </a:r>
            <a:r>
              <a:rPr lang="de-DE" dirty="0"/>
              <a:t> V</a:t>
            </a:r>
          </a:p>
        </p:txBody>
      </p:sp>
      <p:pic>
        <p:nvPicPr>
          <p:cNvPr id="67587" name="Picture 1" descr="Screen Shot 2013-12-03 at 1.42.02 PM.png"/>
          <p:cNvPicPr>
            <a:picLocks noChangeAspect="1"/>
          </p:cNvPicPr>
          <p:nvPr/>
        </p:nvPicPr>
        <p:blipFill>
          <a:blip r:embed="rId3" cstate="print"/>
          <a:srcRect/>
          <a:stretch>
            <a:fillRect/>
          </a:stretch>
        </p:blipFill>
        <p:spPr bwMode="auto">
          <a:xfrm>
            <a:off x="2279651" y="1628775"/>
            <a:ext cx="6659563" cy="4381500"/>
          </a:xfrm>
          <a:prstGeom prst="rect">
            <a:avLst/>
          </a:prstGeom>
          <a:noFill/>
          <a:ln w="9525">
            <a:noFill/>
            <a:miter lim="800000"/>
            <a:headEnd/>
            <a:tailEnd/>
          </a:ln>
        </p:spPr>
      </p:pic>
      <p:sp>
        <p:nvSpPr>
          <p:cNvPr id="67588" name="TextBox 14"/>
          <p:cNvSpPr txBox="1">
            <a:spLocks noChangeArrowheads="1"/>
          </p:cNvSpPr>
          <p:nvPr/>
        </p:nvSpPr>
        <p:spPr bwMode="auto">
          <a:xfrm>
            <a:off x="4656138" y="2965450"/>
            <a:ext cx="461962" cy="369888"/>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42</a:t>
            </a:r>
          </a:p>
        </p:txBody>
      </p:sp>
      <p:sp>
        <p:nvSpPr>
          <p:cNvPr id="67589" name="TextBox 16"/>
          <p:cNvSpPr txBox="1">
            <a:spLocks noChangeArrowheads="1"/>
          </p:cNvSpPr>
          <p:nvPr/>
        </p:nvSpPr>
        <p:spPr bwMode="auto">
          <a:xfrm>
            <a:off x="4511676" y="3500439"/>
            <a:ext cx="1154113"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[7,3,1]</a:t>
            </a:r>
          </a:p>
        </p:txBody>
      </p:sp>
      <p:sp>
        <p:nvSpPr>
          <p:cNvPr id="67590" name="TextBox 10"/>
          <p:cNvSpPr txBox="1">
            <a:spLocks noChangeArrowheads="1"/>
          </p:cNvSpPr>
          <p:nvPr/>
        </p:nvSpPr>
        <p:spPr bwMode="auto">
          <a:xfrm>
            <a:off x="4511676" y="4005264"/>
            <a:ext cx="1292225"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[7,11,1]</a:t>
            </a:r>
          </a:p>
        </p:txBody>
      </p:sp>
      <p:sp>
        <p:nvSpPr>
          <p:cNvPr id="8" name="TextBox 13"/>
          <p:cNvSpPr txBox="1">
            <a:spLocks noChangeArrowheads="1"/>
          </p:cNvSpPr>
          <p:nvPr/>
        </p:nvSpPr>
        <p:spPr bwMode="auto">
          <a:xfrm>
            <a:off x="4441826" y="4581525"/>
            <a:ext cx="1431925" cy="368300"/>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[7,14,54]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1" descr="Screen Shot 2013-12-03 at 2.16.42 PM.png"/>
          <p:cNvPicPr>
            <a:picLocks noChangeAspect="1"/>
          </p:cNvPicPr>
          <p:nvPr/>
        </p:nvPicPr>
        <p:blipFill>
          <a:blip r:embed="rId3" cstate="print"/>
          <a:srcRect/>
          <a:stretch>
            <a:fillRect/>
          </a:stretch>
        </p:blipFill>
        <p:spPr bwMode="auto">
          <a:xfrm>
            <a:off x="2351088" y="1773239"/>
            <a:ext cx="7802562" cy="4186237"/>
          </a:xfrm>
          <a:prstGeom prst="rect">
            <a:avLst/>
          </a:prstGeom>
          <a:noFill/>
          <a:ln w="9525">
            <a:noFill/>
            <a:miter lim="800000"/>
            <a:headEnd/>
            <a:tailEnd/>
          </a:ln>
        </p:spPr>
      </p:pic>
      <p:sp>
        <p:nvSpPr>
          <p:cNvPr id="7" name="TextBox 23"/>
          <p:cNvSpPr txBox="1">
            <a:spLocks noChangeArrowheads="1"/>
          </p:cNvSpPr>
          <p:nvPr/>
        </p:nvSpPr>
        <p:spPr bwMode="auto">
          <a:xfrm>
            <a:off x="5951539" y="3716338"/>
            <a:ext cx="4681537" cy="923330"/>
          </a:xfrm>
          <a:prstGeom prst="rect">
            <a:avLst/>
          </a:prstGeom>
          <a:noFill/>
          <a:ln w="9525">
            <a:noFill/>
            <a:miter lim="800000"/>
            <a:headEnd/>
            <a:tailEnd/>
          </a:ln>
        </p:spPr>
        <p:txBody>
          <a:bodyPr>
            <a:spAutoFit/>
          </a:bodyPr>
          <a:lstStyle/>
          <a:p>
            <a:r>
              <a:rPr lang="en-US" altLang="de-DE" dirty="0" smtClean="0">
                <a:latin typeface="Gill Sans"/>
                <a:ea typeface="ヒラギノ角ゴ ProN W3"/>
                <a:cs typeface="ヒラギノ角ゴ ProN W3"/>
                <a:sym typeface="Gill Sans"/>
              </a:rPr>
              <a:t>Local variable </a:t>
            </a:r>
            <a:r>
              <a:rPr lang="en-US" altLang="de-DE" dirty="0">
                <a:latin typeface="Courier New" pitchFamily="49" charset="0"/>
                <a:ea typeface="ヒラギノ角ゴ ProN W3"/>
                <a:cs typeface="Courier New" pitchFamily="49" charset="0"/>
                <a:sym typeface="Gill Sans"/>
              </a:rPr>
              <a:t>a3 </a:t>
            </a:r>
            <a:r>
              <a:rPr lang="en-US" altLang="de-DE" dirty="0" smtClean="0">
                <a:latin typeface="Gill Sans"/>
                <a:ea typeface="ヒラギノ角ゴ ProN W3"/>
                <a:cs typeface="ヒラギノ角ゴ ProN W3"/>
                <a:sym typeface="Gill Sans"/>
              </a:rPr>
              <a:t>contains reference to </a:t>
            </a:r>
            <a:r>
              <a:rPr lang="en-US" altLang="de-DE" dirty="0">
                <a:latin typeface="Courier New" pitchFamily="49" charset="0"/>
                <a:ea typeface="ヒラギノ角ゴ ProN W3"/>
                <a:cs typeface="ヒラギノ角ゴ ProN W3"/>
                <a:sym typeface="Gill Sans"/>
              </a:rPr>
              <a:t>b</a:t>
            </a:r>
            <a:r>
              <a:rPr lang="en-US" altLang="de-DE" dirty="0">
                <a:latin typeface="Gill Sans"/>
                <a:ea typeface="ヒラギノ角ゴ ProN W3"/>
                <a:cs typeface="ヒラギノ角ゴ ProN W3"/>
                <a:sym typeface="Gill Sans"/>
              </a:rPr>
              <a:t> </a:t>
            </a:r>
          </a:p>
          <a:p>
            <a:r>
              <a:rPr lang="en-US" altLang="de-DE" dirty="0" smtClean="0">
                <a:latin typeface="Gill Sans"/>
                <a:ea typeface="ヒラギノ角ゴ ProN W3"/>
                <a:cs typeface="ヒラギノ角ゴ ProN W3"/>
                <a:sym typeface="Gill Sans"/>
              </a:rPr>
              <a:t>Passing: </a:t>
            </a:r>
            <a:r>
              <a:rPr lang="en-US" altLang="de-DE" dirty="0">
                <a:latin typeface="Gill Sans"/>
                <a:ea typeface="ヒラギノ角ゴ ProN W3"/>
                <a:cs typeface="ヒラギノ角ゴ ProN W3"/>
                <a:sym typeface="Gill Sans"/>
              </a:rPr>
              <a:t>Call-by-Value</a:t>
            </a:r>
            <a:br>
              <a:rPr lang="en-US" altLang="de-DE" dirty="0">
                <a:latin typeface="Gill Sans"/>
                <a:ea typeface="ヒラギノ角ゴ ProN W3"/>
                <a:cs typeface="ヒラギノ角ゴ ProN W3"/>
                <a:sym typeface="Gill Sans"/>
              </a:rPr>
            </a:br>
            <a:r>
              <a:rPr lang="en-US" altLang="de-DE" dirty="0" smtClean="0">
                <a:latin typeface="Gill Sans"/>
                <a:ea typeface="ヒラギノ角ゴ ProN W3"/>
                <a:cs typeface="ヒラギノ角ゴ ProN W3"/>
                <a:sym typeface="Gill Sans"/>
              </a:rPr>
              <a:t>(Copy of the reference)</a:t>
            </a:r>
            <a:endParaRPr lang="en-US" altLang="de-DE" dirty="0">
              <a:latin typeface="Gill Sans"/>
              <a:ea typeface="ヒラギノ角ゴ ProN W3"/>
              <a:cs typeface="ヒラギノ角ゴ ProN W3"/>
              <a:sym typeface="Gill Sans"/>
            </a:endParaRPr>
          </a:p>
        </p:txBody>
      </p:sp>
      <p:sp>
        <p:nvSpPr>
          <p:cNvPr id="11" name="TextBox 29"/>
          <p:cNvSpPr txBox="1">
            <a:spLocks noChangeArrowheads="1"/>
          </p:cNvSpPr>
          <p:nvPr/>
        </p:nvSpPr>
        <p:spPr bwMode="auto">
          <a:xfrm>
            <a:off x="6096002" y="3068638"/>
            <a:ext cx="2449688" cy="923330"/>
          </a:xfrm>
          <a:prstGeom prst="rect">
            <a:avLst/>
          </a:prstGeom>
          <a:noFill/>
          <a:ln w="9525">
            <a:noFill/>
            <a:miter lim="800000"/>
            <a:headEnd/>
            <a:tailEnd/>
          </a:ln>
        </p:spPr>
        <p:txBody>
          <a:bodyPr wrap="square">
            <a:spAutoFit/>
          </a:bodyPr>
          <a:lstStyle/>
          <a:p>
            <a:r>
              <a:rPr lang="en-US" altLang="de-DE" dirty="0" smtClean="0">
                <a:latin typeface="Gill Sans"/>
                <a:ea typeface="ヒラギノ角ゴ ProN W3"/>
                <a:cs typeface="ヒラギノ角ゴ ProN W3"/>
                <a:sym typeface="Gill Sans"/>
              </a:rPr>
              <a:t>Local variable </a:t>
            </a:r>
            <a:r>
              <a:rPr lang="en-US" altLang="de-DE" dirty="0">
                <a:latin typeface="Courier New" pitchFamily="49" charset="0"/>
                <a:ea typeface="ヒラギノ角ゴ ProN W3"/>
                <a:cs typeface="Courier New" pitchFamily="49" charset="0"/>
                <a:sym typeface="Gill Sans"/>
              </a:rPr>
              <a:t>a0 </a:t>
            </a:r>
            <a:r>
              <a:rPr lang="en-US" altLang="de-DE" dirty="0" smtClean="0">
                <a:latin typeface="Gill Sans"/>
                <a:ea typeface="ヒラギノ角ゴ ProN W3"/>
                <a:cs typeface="Courier New" pitchFamily="49" charset="0"/>
                <a:sym typeface="Gill Sans"/>
              </a:rPr>
              <a:t>has precedence over class variable</a:t>
            </a:r>
            <a:r>
              <a:rPr lang="en-US" altLang="de-DE" dirty="0" smtClean="0">
                <a:latin typeface="Gill Sans"/>
                <a:ea typeface="ヒラギノ角ゴ ProN W3"/>
                <a:cs typeface="ヒラギノ角ゴ ProN W3"/>
                <a:sym typeface="Gill Sans"/>
              </a:rPr>
              <a:t> </a:t>
            </a:r>
            <a:r>
              <a:rPr lang="en-US" altLang="de-DE" dirty="0" smtClean="0">
                <a:latin typeface="Courier New" pitchFamily="49" charset="0"/>
                <a:ea typeface="ヒラギノ角ゴ ProN W3"/>
                <a:cs typeface="ヒラギノ角ゴ ProN W3"/>
                <a:sym typeface="Gill Sans"/>
              </a:rPr>
              <a:t>a0</a:t>
            </a:r>
            <a:endParaRPr lang="en-US" altLang="de-DE" dirty="0">
              <a:latin typeface="Courier New" pitchFamily="49" charset="0"/>
              <a:ea typeface="ヒラギノ角ゴ ProN W3"/>
              <a:cs typeface="ヒラギノ角ゴ ProN W3"/>
              <a:sym typeface="Gill Sans"/>
            </a:endParaRPr>
          </a:p>
        </p:txBody>
      </p:sp>
      <p:sp>
        <p:nvSpPr>
          <p:cNvPr id="6" name="TextBox 20"/>
          <p:cNvSpPr txBox="1">
            <a:spLocks noChangeArrowheads="1"/>
          </p:cNvSpPr>
          <p:nvPr/>
        </p:nvSpPr>
        <p:spPr bwMode="auto">
          <a:xfrm>
            <a:off x="5988050" y="2852738"/>
            <a:ext cx="4679950" cy="923330"/>
          </a:xfrm>
          <a:prstGeom prst="rect">
            <a:avLst/>
          </a:prstGeom>
          <a:noFill/>
          <a:ln w="9525">
            <a:noFill/>
            <a:miter lim="800000"/>
            <a:headEnd/>
            <a:tailEnd/>
          </a:ln>
        </p:spPr>
        <p:txBody>
          <a:bodyPr>
            <a:spAutoFit/>
          </a:bodyPr>
          <a:lstStyle/>
          <a:p>
            <a:r>
              <a:rPr lang="en-US" altLang="de-DE" dirty="0" smtClean="0">
                <a:latin typeface="Gill Sans"/>
                <a:ea typeface="ヒラギノ角ゴ ProN W3"/>
                <a:cs typeface="ヒラギノ角ゴ ProN W3"/>
                <a:sym typeface="Gill Sans"/>
              </a:rPr>
              <a:t>Local variable </a:t>
            </a:r>
            <a:r>
              <a:rPr lang="en-US" altLang="de-DE" dirty="0">
                <a:latin typeface="Courier New" pitchFamily="49" charset="0"/>
                <a:ea typeface="ヒラギノ角ゴ ProN W3"/>
                <a:cs typeface="Courier New" pitchFamily="49" charset="0"/>
                <a:sym typeface="Gill Sans"/>
              </a:rPr>
              <a:t>a2</a:t>
            </a:r>
            <a:r>
              <a:rPr lang="en-US" altLang="de-DE" dirty="0">
                <a:latin typeface="Gill Sans"/>
                <a:ea typeface="ヒラギノ角ゴ ProN W3"/>
                <a:cs typeface="ヒラギノ角ゴ ProN W3"/>
                <a:sym typeface="Gill Sans"/>
              </a:rPr>
              <a:t> </a:t>
            </a:r>
          </a:p>
          <a:p>
            <a:r>
              <a:rPr lang="en-US" altLang="de-DE" dirty="0" smtClean="0">
                <a:latin typeface="Gill Sans"/>
                <a:ea typeface="ヒラギノ角ゴ ProN W3"/>
                <a:cs typeface="ヒラギノ角ゴ ProN W3"/>
                <a:sym typeface="Gill Sans"/>
              </a:rPr>
              <a:t>Passing: </a:t>
            </a:r>
            <a:r>
              <a:rPr lang="en-US" altLang="de-DE" dirty="0">
                <a:latin typeface="Gill Sans"/>
                <a:ea typeface="ヒラギノ角ゴ ProN W3"/>
                <a:cs typeface="ヒラギノ角ゴ ProN W3"/>
                <a:sym typeface="Gill Sans"/>
              </a:rPr>
              <a:t>Call-by-Value</a:t>
            </a:r>
            <a:br>
              <a:rPr lang="en-US" altLang="de-DE" dirty="0">
                <a:latin typeface="Gill Sans"/>
                <a:ea typeface="ヒラギノ角ゴ ProN W3"/>
                <a:cs typeface="ヒラギノ角ゴ ProN W3"/>
                <a:sym typeface="Gill Sans"/>
              </a:rPr>
            </a:br>
            <a:r>
              <a:rPr lang="en-US" altLang="de-DE" dirty="0" smtClean="0">
                <a:latin typeface="Gill Sans"/>
                <a:ea typeface="ヒラギノ角ゴ ProN W3"/>
                <a:cs typeface="ヒラギノ角ゴ ProN W3"/>
                <a:sym typeface="Gill Sans"/>
              </a:rPr>
              <a:t>(Copy of the value)</a:t>
            </a:r>
            <a:endParaRPr lang="en-US" altLang="de-DE" dirty="0">
              <a:latin typeface="Gill Sans"/>
              <a:ea typeface="ヒラギノ角ゴ ProN W3"/>
              <a:cs typeface="ヒラギノ角ゴ ProN W3"/>
              <a:sym typeface="Gill Sans"/>
            </a:endParaRPr>
          </a:p>
        </p:txBody>
      </p:sp>
      <p:sp>
        <p:nvSpPr>
          <p:cNvPr id="5" name="TextBox 18"/>
          <p:cNvSpPr txBox="1">
            <a:spLocks noChangeArrowheads="1"/>
          </p:cNvSpPr>
          <p:nvPr/>
        </p:nvSpPr>
        <p:spPr bwMode="auto">
          <a:xfrm>
            <a:off x="5808663" y="2133600"/>
            <a:ext cx="4679950" cy="923330"/>
          </a:xfrm>
          <a:prstGeom prst="rect">
            <a:avLst/>
          </a:prstGeom>
          <a:noFill/>
          <a:ln w="9525">
            <a:noFill/>
            <a:miter lim="800000"/>
            <a:headEnd/>
            <a:tailEnd/>
          </a:ln>
        </p:spPr>
        <p:txBody>
          <a:bodyPr>
            <a:spAutoFit/>
          </a:bodyPr>
          <a:lstStyle/>
          <a:p>
            <a:r>
              <a:rPr lang="en-US" altLang="de-DE" dirty="0" smtClean="0">
                <a:latin typeface="Gill Sans"/>
                <a:ea typeface="ヒラギノ角ゴ ProN W3"/>
                <a:cs typeface="ヒラギノ角ゴ ProN W3"/>
                <a:sym typeface="Gill Sans"/>
              </a:rPr>
              <a:t>Local variable </a:t>
            </a:r>
            <a:r>
              <a:rPr lang="en-US" altLang="de-DE" dirty="0">
                <a:latin typeface="Courier New" pitchFamily="49" charset="0"/>
                <a:ea typeface="ヒラギノ角ゴ ProN W3"/>
                <a:cs typeface="Courier New" pitchFamily="49" charset="0"/>
                <a:sym typeface="Gill Sans"/>
              </a:rPr>
              <a:t>a1</a:t>
            </a:r>
            <a:r>
              <a:rPr lang="en-US" altLang="de-DE" dirty="0">
                <a:latin typeface="Gill Sans"/>
                <a:ea typeface="ヒラギノ角ゴ ProN W3"/>
                <a:cs typeface="ヒラギノ角ゴ ProN W3"/>
                <a:sym typeface="Gill Sans"/>
              </a:rPr>
              <a:t> </a:t>
            </a:r>
            <a:r>
              <a:rPr lang="en-US" altLang="de-DE" dirty="0" smtClean="0">
                <a:latin typeface="Gill Sans"/>
                <a:ea typeface="ヒラギノ角ゴ ProN W3"/>
                <a:cs typeface="ヒラギノ角ゴ ProN W3"/>
                <a:sym typeface="Gill Sans"/>
              </a:rPr>
              <a:t>contains reference to  </a:t>
            </a:r>
            <a:r>
              <a:rPr lang="en-US" altLang="de-DE" dirty="0" smtClean="0">
                <a:latin typeface="Courier New" pitchFamily="49" charset="0"/>
                <a:ea typeface="ヒラギノ角ゴ ProN W3"/>
                <a:cs typeface="ヒラギノ角ゴ ProN W3"/>
                <a:sym typeface="Gill Sans"/>
              </a:rPr>
              <a:t>b</a:t>
            </a:r>
            <a:r>
              <a:rPr lang="en-US" altLang="de-DE" dirty="0" smtClean="0">
                <a:latin typeface="Gill Sans"/>
                <a:ea typeface="ヒラギノ角ゴ ProN W3"/>
                <a:cs typeface="ヒラギノ角ゴ ProN W3"/>
                <a:sym typeface="Gill Sans"/>
              </a:rPr>
              <a:t> </a:t>
            </a:r>
            <a:endParaRPr lang="en-US" altLang="de-DE" dirty="0">
              <a:latin typeface="Gill Sans"/>
              <a:ea typeface="ヒラギノ角ゴ ProN W3"/>
              <a:cs typeface="ヒラギノ角ゴ ProN W3"/>
              <a:sym typeface="Gill Sans"/>
            </a:endParaRPr>
          </a:p>
          <a:p>
            <a:r>
              <a:rPr lang="en-US" altLang="de-DE" dirty="0" smtClean="0">
                <a:latin typeface="Gill Sans"/>
                <a:ea typeface="ヒラギノ角ゴ ProN W3"/>
                <a:cs typeface="ヒラギノ角ゴ ProN W3"/>
                <a:sym typeface="Gill Sans"/>
              </a:rPr>
              <a:t>Passing: </a:t>
            </a:r>
            <a:r>
              <a:rPr lang="en-US" altLang="de-DE" dirty="0">
                <a:latin typeface="Gill Sans"/>
                <a:ea typeface="ヒラギノ角ゴ ProN W3"/>
                <a:cs typeface="ヒラギノ角ゴ ProN W3"/>
                <a:sym typeface="Gill Sans"/>
              </a:rPr>
              <a:t>Call-by-Value</a:t>
            </a:r>
            <a:br>
              <a:rPr lang="en-US" altLang="de-DE" dirty="0">
                <a:latin typeface="Gill Sans"/>
                <a:ea typeface="ヒラギノ角ゴ ProN W3"/>
                <a:cs typeface="ヒラギノ角ゴ ProN W3"/>
                <a:sym typeface="Gill Sans"/>
              </a:rPr>
            </a:br>
            <a:r>
              <a:rPr lang="en-US" altLang="de-DE" dirty="0" smtClean="0">
                <a:latin typeface="Gill Sans"/>
                <a:ea typeface="ヒラギノ角ゴ ProN W3"/>
                <a:cs typeface="ヒラギノ角ゴ ProN W3"/>
                <a:sym typeface="Gill Sans"/>
              </a:rPr>
              <a:t>(Copy of the reference)</a:t>
            </a:r>
            <a:endParaRPr lang="en-US" altLang="de-DE" dirty="0">
              <a:latin typeface="Gill Sans"/>
              <a:ea typeface="ヒラギノ角ゴ ProN W3"/>
              <a:cs typeface="ヒラギノ角ゴ ProN W3"/>
              <a:sym typeface="Gill Sans"/>
            </a:endParaRPr>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28</a:t>
            </a:fld>
            <a:endParaRPr lang="de-DE"/>
          </a:p>
        </p:txBody>
      </p:sp>
      <p:sp>
        <p:nvSpPr>
          <p:cNvPr id="69633" name="Titel 1"/>
          <p:cNvSpPr>
            <a:spLocks noGrp="1"/>
          </p:cNvSpPr>
          <p:nvPr>
            <p:ph type="title"/>
          </p:nvPr>
        </p:nvSpPr>
        <p:spPr/>
        <p:txBody>
          <a:bodyPr/>
          <a:lstStyle/>
          <a:p>
            <a:r>
              <a:rPr lang="de-DE" dirty="0"/>
              <a:t>Parameter </a:t>
            </a:r>
            <a:r>
              <a:rPr lang="de-DE" dirty="0" err="1"/>
              <a:t>Passing</a:t>
            </a:r>
            <a:r>
              <a:rPr lang="de-DE" dirty="0"/>
              <a:t> VI</a:t>
            </a:r>
          </a:p>
        </p:txBody>
      </p:sp>
      <p:cxnSp>
        <p:nvCxnSpPr>
          <p:cNvPr id="8" name="Straight Arrow Connector 3"/>
          <p:cNvCxnSpPr>
            <a:cxnSpLocks noChangeShapeType="1"/>
          </p:cNvCxnSpPr>
          <p:nvPr/>
        </p:nvCxnSpPr>
        <p:spPr bwMode="auto">
          <a:xfrm flipV="1">
            <a:off x="7608888" y="1989138"/>
            <a:ext cx="0" cy="215900"/>
          </a:xfrm>
          <a:prstGeom prst="straightConnector1">
            <a:avLst/>
          </a:prstGeom>
          <a:noFill/>
          <a:ln w="25400">
            <a:solidFill>
              <a:srgbClr val="000000"/>
            </a:solidFill>
            <a:round/>
            <a:headEnd/>
            <a:tailEnd type="arrow" w="med" len="med"/>
          </a:ln>
        </p:spPr>
      </p:cxnSp>
      <p:cxnSp>
        <p:nvCxnSpPr>
          <p:cNvPr id="9" name="Straight Arrow Connector 24"/>
          <p:cNvCxnSpPr>
            <a:cxnSpLocks noChangeShapeType="1"/>
          </p:cNvCxnSpPr>
          <p:nvPr/>
        </p:nvCxnSpPr>
        <p:spPr bwMode="auto">
          <a:xfrm flipV="1">
            <a:off x="8256588" y="1989139"/>
            <a:ext cx="0" cy="935037"/>
          </a:xfrm>
          <a:prstGeom prst="straightConnector1">
            <a:avLst/>
          </a:prstGeom>
          <a:noFill/>
          <a:ln w="25400">
            <a:solidFill>
              <a:srgbClr val="000000"/>
            </a:solidFill>
            <a:round/>
            <a:headEnd/>
            <a:tailEnd type="arrow" w="med" len="med"/>
          </a:ln>
        </p:spPr>
      </p:cxnSp>
      <p:cxnSp>
        <p:nvCxnSpPr>
          <p:cNvPr id="10" name="Straight Arrow Connector 28"/>
          <p:cNvCxnSpPr>
            <a:cxnSpLocks noChangeShapeType="1"/>
          </p:cNvCxnSpPr>
          <p:nvPr/>
        </p:nvCxnSpPr>
        <p:spPr bwMode="auto">
          <a:xfrm flipV="1">
            <a:off x="9408368" y="2060576"/>
            <a:ext cx="0" cy="1655763"/>
          </a:xfrm>
          <a:prstGeom prst="straightConnector1">
            <a:avLst/>
          </a:prstGeom>
          <a:noFill/>
          <a:ln w="25400">
            <a:solidFill>
              <a:srgbClr val="000000"/>
            </a:solidFill>
            <a:round/>
            <a:headEnd/>
            <a:tailEnd type="arrow" w="med" len="med"/>
          </a:ln>
        </p:spPr>
      </p:cxnSp>
      <p:sp>
        <p:nvSpPr>
          <p:cNvPr id="12" name="TextBox 30"/>
          <p:cNvSpPr txBox="1">
            <a:spLocks noChangeArrowheads="1"/>
          </p:cNvSpPr>
          <p:nvPr/>
        </p:nvSpPr>
        <p:spPr bwMode="auto">
          <a:xfrm>
            <a:off x="4583113" y="1991474"/>
            <a:ext cx="461962"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53</a:t>
            </a:r>
          </a:p>
        </p:txBody>
      </p:sp>
      <p:sp>
        <p:nvSpPr>
          <p:cNvPr id="13" name="TextBox 34"/>
          <p:cNvSpPr txBox="1">
            <a:spLocks noChangeArrowheads="1"/>
          </p:cNvSpPr>
          <p:nvPr/>
        </p:nvSpPr>
        <p:spPr bwMode="auto">
          <a:xfrm>
            <a:off x="4511675" y="2235995"/>
            <a:ext cx="1431925"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[7,14,54]</a:t>
            </a:r>
          </a:p>
        </p:txBody>
      </p:sp>
      <p:sp>
        <p:nvSpPr>
          <p:cNvPr id="14" name="TextBox 35"/>
          <p:cNvSpPr txBox="1">
            <a:spLocks noChangeArrowheads="1"/>
          </p:cNvSpPr>
          <p:nvPr/>
        </p:nvSpPr>
        <p:spPr bwMode="auto">
          <a:xfrm>
            <a:off x="4656138" y="2496299"/>
            <a:ext cx="322262"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3</a:t>
            </a:r>
          </a:p>
        </p:txBody>
      </p:sp>
      <p:sp>
        <p:nvSpPr>
          <p:cNvPr id="15" name="TextBox 36"/>
          <p:cNvSpPr txBox="1">
            <a:spLocks noChangeArrowheads="1"/>
          </p:cNvSpPr>
          <p:nvPr/>
        </p:nvSpPr>
        <p:spPr bwMode="auto">
          <a:xfrm>
            <a:off x="4554099" y="2752370"/>
            <a:ext cx="1431925" cy="369888"/>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[7,14,54]</a:t>
            </a:r>
          </a:p>
        </p:txBody>
      </p:sp>
      <p:cxnSp>
        <p:nvCxnSpPr>
          <p:cNvPr id="16" name="Straight Arrow Connector 8"/>
          <p:cNvCxnSpPr>
            <a:cxnSpLocks noChangeShapeType="1"/>
          </p:cNvCxnSpPr>
          <p:nvPr/>
        </p:nvCxnSpPr>
        <p:spPr bwMode="auto">
          <a:xfrm flipH="1">
            <a:off x="5808664" y="3429000"/>
            <a:ext cx="503237" cy="0"/>
          </a:xfrm>
          <a:prstGeom prst="straightConnector1">
            <a:avLst/>
          </a:prstGeom>
          <a:noFill/>
          <a:ln w="25400">
            <a:solidFill>
              <a:srgbClr val="000000"/>
            </a:solidFill>
            <a:round/>
            <a:headEnd/>
            <a:tailEnd type="arrow" w="med" len="med"/>
          </a:ln>
        </p:spPr>
      </p:cxnSp>
      <p:sp>
        <p:nvSpPr>
          <p:cNvPr id="17" name="TextBox 37"/>
          <p:cNvSpPr txBox="1">
            <a:spLocks noChangeArrowheads="1"/>
          </p:cNvSpPr>
          <p:nvPr/>
        </p:nvSpPr>
        <p:spPr bwMode="auto">
          <a:xfrm>
            <a:off x="4511674" y="3556085"/>
            <a:ext cx="461962"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10</a:t>
            </a:r>
          </a:p>
        </p:txBody>
      </p:sp>
      <p:sp>
        <p:nvSpPr>
          <p:cNvPr id="18" name="TextBox 38"/>
          <p:cNvSpPr txBox="1">
            <a:spLocks noChangeArrowheads="1"/>
          </p:cNvSpPr>
          <p:nvPr/>
        </p:nvSpPr>
        <p:spPr bwMode="auto">
          <a:xfrm>
            <a:off x="4484689" y="4049515"/>
            <a:ext cx="1431925"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[1,14,54]</a:t>
            </a:r>
          </a:p>
        </p:txBody>
      </p:sp>
      <p:sp>
        <p:nvSpPr>
          <p:cNvPr id="19" name="TextBox 39"/>
          <p:cNvSpPr txBox="1">
            <a:spLocks noChangeArrowheads="1"/>
          </p:cNvSpPr>
          <p:nvPr/>
        </p:nvSpPr>
        <p:spPr bwMode="auto">
          <a:xfrm>
            <a:off x="4484688" y="4581833"/>
            <a:ext cx="1570038"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[1,108,54]</a:t>
            </a:r>
          </a:p>
        </p:txBody>
      </p:sp>
      <p:sp>
        <p:nvSpPr>
          <p:cNvPr id="20" name="TextBox 40"/>
          <p:cNvSpPr txBox="1">
            <a:spLocks noChangeArrowheads="1"/>
          </p:cNvSpPr>
          <p:nvPr/>
        </p:nvSpPr>
        <p:spPr bwMode="auto">
          <a:xfrm>
            <a:off x="4484688" y="5376708"/>
            <a:ext cx="1570038"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[1,108,54]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11"/>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1" grpId="0"/>
      <p:bldP spid="11" grpId="1"/>
      <p:bldP spid="6" grpId="0"/>
      <p:bldP spid="6" grpId="1"/>
      <p:bldP spid="5" grpId="0"/>
      <p:bldP spid="5" grpId="1"/>
      <p:bldP spid="12" grpId="0"/>
      <p:bldP spid="13" grpId="0"/>
      <p:bldP spid="14" grpId="0"/>
      <p:bldP spid="15" grpId="0"/>
      <p:bldP spid="17" grpId="0"/>
      <p:bldP spid="18" grpId="0"/>
      <p:bldP spid="19"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29</a:t>
            </a:fld>
            <a:endParaRPr lang="de-DE"/>
          </a:p>
        </p:txBody>
      </p:sp>
      <p:sp>
        <p:nvSpPr>
          <p:cNvPr id="71681" name="Titel 1"/>
          <p:cNvSpPr>
            <a:spLocks noGrp="1"/>
          </p:cNvSpPr>
          <p:nvPr>
            <p:ph type="title"/>
          </p:nvPr>
        </p:nvSpPr>
        <p:spPr/>
        <p:txBody>
          <a:bodyPr/>
          <a:lstStyle/>
          <a:p>
            <a:r>
              <a:rPr lang="de-DE" dirty="0"/>
              <a:t>Parameter </a:t>
            </a:r>
            <a:r>
              <a:rPr lang="de-DE" dirty="0" err="1"/>
              <a:t>Passing</a:t>
            </a:r>
            <a:r>
              <a:rPr lang="de-DE" dirty="0"/>
              <a:t> VII</a:t>
            </a:r>
          </a:p>
        </p:txBody>
      </p:sp>
      <p:pic>
        <p:nvPicPr>
          <p:cNvPr id="71683" name="Picture 1" descr="Screen Shot 2013-12-03 at 1.42.02 PM.png"/>
          <p:cNvPicPr>
            <a:picLocks noChangeAspect="1"/>
          </p:cNvPicPr>
          <p:nvPr/>
        </p:nvPicPr>
        <p:blipFill>
          <a:blip r:embed="rId3" cstate="print"/>
          <a:srcRect/>
          <a:stretch>
            <a:fillRect/>
          </a:stretch>
        </p:blipFill>
        <p:spPr bwMode="auto">
          <a:xfrm>
            <a:off x="2279651" y="1628775"/>
            <a:ext cx="6659563" cy="4381500"/>
          </a:xfrm>
          <a:prstGeom prst="rect">
            <a:avLst/>
          </a:prstGeom>
          <a:noFill/>
          <a:ln w="9525">
            <a:noFill/>
            <a:miter lim="800000"/>
            <a:headEnd/>
            <a:tailEnd/>
          </a:ln>
        </p:spPr>
      </p:pic>
      <p:sp>
        <p:nvSpPr>
          <p:cNvPr id="71684" name="TextBox 14"/>
          <p:cNvSpPr txBox="1">
            <a:spLocks noChangeArrowheads="1"/>
          </p:cNvSpPr>
          <p:nvPr/>
        </p:nvSpPr>
        <p:spPr bwMode="auto">
          <a:xfrm>
            <a:off x="4583113" y="2983718"/>
            <a:ext cx="461962" cy="369888"/>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42</a:t>
            </a:r>
          </a:p>
        </p:txBody>
      </p:sp>
      <p:sp>
        <p:nvSpPr>
          <p:cNvPr id="71685" name="TextBox 16"/>
          <p:cNvSpPr txBox="1">
            <a:spLocks noChangeArrowheads="1"/>
          </p:cNvSpPr>
          <p:nvPr/>
        </p:nvSpPr>
        <p:spPr bwMode="auto">
          <a:xfrm>
            <a:off x="4511676" y="3500439"/>
            <a:ext cx="1154113"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[7,3,1]</a:t>
            </a:r>
          </a:p>
        </p:txBody>
      </p:sp>
      <p:sp>
        <p:nvSpPr>
          <p:cNvPr id="71686" name="TextBox 10"/>
          <p:cNvSpPr txBox="1">
            <a:spLocks noChangeArrowheads="1"/>
          </p:cNvSpPr>
          <p:nvPr/>
        </p:nvSpPr>
        <p:spPr bwMode="auto">
          <a:xfrm>
            <a:off x="4493485" y="4035753"/>
            <a:ext cx="1292225"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[7,11,1]</a:t>
            </a:r>
          </a:p>
        </p:txBody>
      </p:sp>
      <p:sp>
        <p:nvSpPr>
          <p:cNvPr id="71687" name="TextBox 13"/>
          <p:cNvSpPr txBox="1">
            <a:spLocks noChangeArrowheads="1"/>
          </p:cNvSpPr>
          <p:nvPr/>
        </p:nvSpPr>
        <p:spPr bwMode="auto">
          <a:xfrm>
            <a:off x="4441826" y="4581525"/>
            <a:ext cx="1431925" cy="368300"/>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[7,14,54]</a:t>
            </a:r>
          </a:p>
        </p:txBody>
      </p:sp>
      <p:sp>
        <p:nvSpPr>
          <p:cNvPr id="9" name="TextBox 12"/>
          <p:cNvSpPr txBox="1">
            <a:spLocks noChangeArrowheads="1"/>
          </p:cNvSpPr>
          <p:nvPr/>
        </p:nvSpPr>
        <p:spPr bwMode="auto">
          <a:xfrm>
            <a:off x="4439527" y="5128077"/>
            <a:ext cx="1570038"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[1,108,54]</a:t>
            </a:r>
          </a:p>
        </p:txBody>
      </p:sp>
      <p:sp>
        <p:nvSpPr>
          <p:cNvPr id="10" name="TextBox 17"/>
          <p:cNvSpPr txBox="1">
            <a:spLocks noChangeArrowheads="1"/>
          </p:cNvSpPr>
          <p:nvPr/>
        </p:nvSpPr>
        <p:spPr bwMode="auto">
          <a:xfrm>
            <a:off x="4542888" y="5409269"/>
            <a:ext cx="461962"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53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err="1" smtClean="0"/>
              <a:t>Implement</a:t>
            </a:r>
            <a:r>
              <a:rPr lang="de-DE" dirty="0" smtClean="0"/>
              <a:t> a </a:t>
            </a:r>
            <a:r>
              <a:rPr lang="de-DE" dirty="0" err="1" smtClean="0"/>
              <a:t>method</a:t>
            </a:r>
            <a:r>
              <a:rPr lang="de-DE" dirty="0" smtClean="0"/>
              <a:t> </a:t>
            </a:r>
            <a:r>
              <a:rPr lang="de-DE" dirty="0" err="1" smtClean="0"/>
              <a:t>that</a:t>
            </a:r>
            <a:r>
              <a:rPr lang="de-DE" dirty="0" smtClean="0"/>
              <a:t> </a:t>
            </a:r>
            <a:r>
              <a:rPr lang="de-DE" dirty="0" err="1" smtClean="0"/>
              <a:t>returns</a:t>
            </a:r>
            <a:r>
              <a:rPr lang="de-DE" dirty="0" smtClean="0"/>
              <a:t> </a:t>
            </a:r>
            <a:r>
              <a:rPr lang="de-DE" dirty="0" err="1" smtClean="0"/>
              <a:t>how</a:t>
            </a:r>
            <a:r>
              <a:rPr lang="de-DE" dirty="0" smtClean="0"/>
              <a:t> </a:t>
            </a:r>
            <a:r>
              <a:rPr lang="de-DE" dirty="0" err="1" smtClean="0"/>
              <a:t>often</a:t>
            </a:r>
            <a:r>
              <a:rPr lang="de-DE" dirty="0" smtClean="0"/>
              <a:t> a </a:t>
            </a:r>
            <a:r>
              <a:rPr lang="de-DE" dirty="0" err="1" smtClean="0"/>
              <a:t>character</a:t>
            </a:r>
            <a:r>
              <a:rPr lang="de-DE" dirty="0" smtClean="0"/>
              <a:t> </a:t>
            </a:r>
            <a:r>
              <a:rPr lang="de-DE" dirty="0" err="1" smtClean="0"/>
              <a:t>is</a:t>
            </a:r>
            <a:r>
              <a:rPr lang="de-DE" dirty="0" smtClean="0"/>
              <a:t> </a:t>
            </a:r>
            <a:r>
              <a:rPr lang="de-DE" dirty="0" err="1" smtClean="0"/>
              <a:t>contained</a:t>
            </a:r>
            <a:r>
              <a:rPr lang="de-DE" dirty="0" smtClean="0"/>
              <a:t> in a </a:t>
            </a:r>
            <a:r>
              <a:rPr lang="de-DE" dirty="0" err="1" smtClean="0"/>
              <a:t>string</a:t>
            </a:r>
            <a:endParaRPr lang="de-DE" dirty="0" smtClean="0"/>
          </a:p>
          <a:p>
            <a:endParaRPr lang="de-DE" dirty="0"/>
          </a:p>
          <a:p>
            <a:endParaRPr lang="de-DE" dirty="0" smtClean="0"/>
          </a:p>
          <a:p>
            <a:r>
              <a:rPr lang="de-DE" dirty="0" err="1" smtClean="0"/>
              <a:t>Proceed</a:t>
            </a:r>
            <a:r>
              <a:rPr lang="de-DE" dirty="0" smtClean="0"/>
              <a:t> </a:t>
            </a:r>
            <a:r>
              <a:rPr lang="de-DE" dirty="0" err="1" smtClean="0"/>
              <a:t>step</a:t>
            </a:r>
            <a:r>
              <a:rPr lang="de-DE" dirty="0" smtClean="0"/>
              <a:t> </a:t>
            </a:r>
            <a:r>
              <a:rPr lang="de-DE" dirty="0" err="1" smtClean="0"/>
              <a:t>by</a:t>
            </a:r>
            <a:r>
              <a:rPr lang="de-DE" dirty="0" smtClean="0"/>
              <a:t> </a:t>
            </a:r>
            <a:r>
              <a:rPr lang="de-DE" dirty="0" err="1" smtClean="0"/>
              <a:t>step</a:t>
            </a:r>
            <a:endParaRPr lang="de-DE" dirty="0"/>
          </a:p>
          <a:p>
            <a:pPr marL="914400" lvl="1" indent="-457200">
              <a:buFont typeface="+mj-lt"/>
              <a:buAutoNum type="arabicPeriod"/>
            </a:pPr>
            <a:r>
              <a:rPr lang="de-DE" dirty="0" err="1" smtClean="0"/>
              <a:t>What</a:t>
            </a:r>
            <a:r>
              <a:rPr lang="de-DE" dirty="0" smtClean="0"/>
              <a:t> </a:t>
            </a:r>
            <a:r>
              <a:rPr lang="de-DE" dirty="0" err="1" smtClean="0"/>
              <a:t>is</a:t>
            </a:r>
            <a:r>
              <a:rPr lang="de-DE" dirty="0" smtClean="0"/>
              <a:t> </a:t>
            </a:r>
            <a:r>
              <a:rPr lang="de-DE" dirty="0" err="1" smtClean="0"/>
              <a:t>the</a:t>
            </a:r>
            <a:r>
              <a:rPr lang="de-DE" dirty="0" smtClean="0"/>
              <a:t> </a:t>
            </a:r>
            <a:r>
              <a:rPr lang="de-DE" dirty="0" err="1" smtClean="0"/>
              <a:t>method</a:t>
            </a:r>
            <a:r>
              <a:rPr lang="de-DE" dirty="0" smtClean="0"/>
              <a:t> </a:t>
            </a:r>
            <a:r>
              <a:rPr lang="de-DE" dirty="0" err="1" smtClean="0"/>
              <a:t>head</a:t>
            </a:r>
            <a:r>
              <a:rPr lang="de-DE" dirty="0" smtClean="0"/>
              <a:t>? (</a:t>
            </a:r>
            <a:r>
              <a:rPr lang="de-DE" dirty="0" err="1" smtClean="0"/>
              <a:t>parameter</a:t>
            </a:r>
            <a:r>
              <a:rPr lang="de-DE" dirty="0"/>
              <a:t>, </a:t>
            </a:r>
            <a:r>
              <a:rPr lang="de-DE" dirty="0" err="1" smtClean="0"/>
              <a:t>return</a:t>
            </a:r>
            <a:r>
              <a:rPr lang="de-DE" dirty="0" smtClean="0"/>
              <a:t> type)?</a:t>
            </a:r>
            <a:endParaRPr lang="de-DE" dirty="0"/>
          </a:p>
          <a:p>
            <a:pPr marL="914400" lvl="1" indent="-457200">
              <a:buFont typeface="+mj-lt"/>
              <a:buAutoNum type="arabicPeriod"/>
            </a:pPr>
            <a:r>
              <a:rPr lang="de-DE" dirty="0" err="1" smtClean="0"/>
              <a:t>What</a:t>
            </a:r>
            <a:r>
              <a:rPr lang="de-DE" dirty="0" smtClean="0"/>
              <a:t> </a:t>
            </a:r>
            <a:r>
              <a:rPr lang="de-DE" dirty="0" err="1" smtClean="0"/>
              <a:t>does</a:t>
            </a:r>
            <a:r>
              <a:rPr lang="de-DE" dirty="0" smtClean="0"/>
              <a:t> </a:t>
            </a:r>
            <a:r>
              <a:rPr lang="de-DE" dirty="0" err="1" smtClean="0"/>
              <a:t>the</a:t>
            </a:r>
            <a:r>
              <a:rPr lang="de-DE" dirty="0" smtClean="0"/>
              <a:t> </a:t>
            </a:r>
            <a:r>
              <a:rPr lang="de-DE" dirty="0" err="1" smtClean="0"/>
              <a:t>method</a:t>
            </a:r>
            <a:r>
              <a:rPr lang="de-DE" dirty="0" smtClean="0"/>
              <a:t> </a:t>
            </a:r>
            <a:r>
              <a:rPr lang="de-DE" dirty="0" err="1" smtClean="0"/>
              <a:t>body</a:t>
            </a:r>
            <a:r>
              <a:rPr lang="de-DE" dirty="0" smtClean="0"/>
              <a:t> </a:t>
            </a:r>
            <a:r>
              <a:rPr lang="de-DE" dirty="0" err="1" smtClean="0"/>
              <a:t>look</a:t>
            </a:r>
            <a:r>
              <a:rPr lang="de-DE" dirty="0" smtClean="0"/>
              <a:t> like?</a:t>
            </a:r>
            <a:endParaRPr lang="de-DE" dirty="0"/>
          </a:p>
          <a:p>
            <a:pPr lvl="2"/>
            <a:r>
              <a:rPr lang="de-DE" dirty="0" smtClean="0"/>
              <a:t>Iteration </a:t>
            </a:r>
            <a:r>
              <a:rPr lang="de-DE" dirty="0" err="1" smtClean="0"/>
              <a:t>over</a:t>
            </a:r>
            <a:r>
              <a:rPr lang="de-DE" dirty="0" smtClean="0"/>
              <a:t> </a:t>
            </a:r>
            <a:r>
              <a:rPr lang="de-DE" dirty="0" err="1" smtClean="0"/>
              <a:t>characters</a:t>
            </a:r>
            <a:r>
              <a:rPr lang="de-DE" dirty="0" smtClean="0"/>
              <a:t> </a:t>
            </a:r>
            <a:r>
              <a:rPr lang="de-DE" dirty="0" err="1" smtClean="0"/>
              <a:t>of</a:t>
            </a:r>
            <a:r>
              <a:rPr lang="de-DE" dirty="0" smtClean="0"/>
              <a:t> a </a:t>
            </a:r>
            <a:r>
              <a:rPr lang="de-DE" dirty="0" err="1" smtClean="0"/>
              <a:t>string</a:t>
            </a:r>
            <a:r>
              <a:rPr lang="de-DE" dirty="0" smtClean="0"/>
              <a:t> </a:t>
            </a:r>
            <a:r>
              <a:rPr lang="de-DE" dirty="0" err="1" smtClean="0"/>
              <a:t>with</a:t>
            </a:r>
            <a:r>
              <a:rPr lang="de-DE" dirty="0" smtClean="0"/>
              <a:t> a </a:t>
            </a:r>
            <a:r>
              <a:rPr lang="de-DE" dirty="0" err="1" smtClean="0"/>
              <a:t>loop</a:t>
            </a:r>
            <a:r>
              <a:rPr lang="de-DE" dirty="0" smtClean="0"/>
              <a:t>… </a:t>
            </a:r>
            <a:r>
              <a:rPr lang="de-DE" dirty="0" err="1" smtClean="0"/>
              <a:t>which</a:t>
            </a:r>
            <a:r>
              <a:rPr lang="de-DE" dirty="0" smtClean="0"/>
              <a:t> </a:t>
            </a:r>
            <a:r>
              <a:rPr lang="de-DE" dirty="0" err="1" smtClean="0"/>
              <a:t>loop</a:t>
            </a:r>
            <a:r>
              <a:rPr lang="de-DE" dirty="0" smtClean="0"/>
              <a:t>?</a:t>
            </a:r>
          </a:p>
          <a:p>
            <a:pPr lvl="2"/>
            <a:r>
              <a:rPr lang="de-DE" dirty="0" err="1" smtClean="0"/>
              <a:t>Compare</a:t>
            </a:r>
            <a:r>
              <a:rPr lang="de-DE" dirty="0" smtClean="0"/>
              <a:t> </a:t>
            </a:r>
            <a:r>
              <a:rPr lang="de-DE" dirty="0" err="1" smtClean="0"/>
              <a:t>current</a:t>
            </a:r>
            <a:r>
              <a:rPr lang="de-DE" dirty="0" smtClean="0"/>
              <a:t> </a:t>
            </a:r>
            <a:r>
              <a:rPr lang="de-DE" dirty="0" err="1" smtClean="0"/>
              <a:t>character</a:t>
            </a:r>
            <a:r>
              <a:rPr lang="de-DE" dirty="0" smtClean="0"/>
              <a:t> </a:t>
            </a:r>
            <a:r>
              <a:rPr lang="de-DE" dirty="0" err="1" smtClean="0"/>
              <a:t>with</a:t>
            </a:r>
            <a:r>
              <a:rPr lang="de-DE" dirty="0" smtClean="0"/>
              <a:t> a </a:t>
            </a:r>
            <a:r>
              <a:rPr lang="de-DE" dirty="0" err="1" smtClean="0"/>
              <a:t>given</a:t>
            </a:r>
            <a:r>
              <a:rPr lang="de-DE" dirty="0" smtClean="0"/>
              <a:t> </a:t>
            </a:r>
            <a:r>
              <a:rPr lang="de-DE" dirty="0" err="1" smtClean="0"/>
              <a:t>character</a:t>
            </a:r>
            <a:r>
              <a:rPr lang="de-DE" dirty="0" smtClean="0"/>
              <a:t>… </a:t>
            </a:r>
            <a:r>
              <a:rPr lang="de-DE" dirty="0" err="1" smtClean="0"/>
              <a:t>how</a:t>
            </a:r>
            <a:r>
              <a:rPr lang="de-DE" dirty="0" smtClean="0"/>
              <a:t>?</a:t>
            </a:r>
          </a:p>
          <a:p>
            <a:pPr lvl="2"/>
            <a:r>
              <a:rPr lang="de-DE" dirty="0" err="1" smtClean="0"/>
              <a:t>Increment</a:t>
            </a:r>
            <a:r>
              <a:rPr lang="de-DE" dirty="0" smtClean="0"/>
              <a:t> </a:t>
            </a:r>
            <a:r>
              <a:rPr lang="de-DE" dirty="0" err="1" smtClean="0"/>
              <a:t>the</a:t>
            </a:r>
            <a:r>
              <a:rPr lang="de-DE" dirty="0" smtClean="0"/>
              <a:t> </a:t>
            </a:r>
            <a:r>
              <a:rPr lang="de-DE" dirty="0" err="1" smtClean="0"/>
              <a:t>number</a:t>
            </a:r>
            <a:r>
              <a:rPr lang="de-DE" dirty="0" smtClean="0"/>
              <a:t> </a:t>
            </a:r>
            <a:r>
              <a:rPr lang="de-DE" dirty="0" err="1" smtClean="0"/>
              <a:t>of</a:t>
            </a:r>
            <a:r>
              <a:rPr lang="de-DE" dirty="0" smtClean="0"/>
              <a:t> </a:t>
            </a:r>
            <a:r>
              <a:rPr lang="de-DE" dirty="0" err="1" smtClean="0"/>
              <a:t>characters</a:t>
            </a:r>
            <a:r>
              <a:rPr lang="de-DE" dirty="0" smtClean="0"/>
              <a:t>… </a:t>
            </a:r>
            <a:r>
              <a:rPr lang="de-DE" dirty="0" err="1" smtClean="0"/>
              <a:t>how</a:t>
            </a:r>
            <a:r>
              <a:rPr lang="de-DE" dirty="0" smtClean="0"/>
              <a:t>?</a:t>
            </a:r>
            <a:endParaRPr lang="de-DE" dirty="0"/>
          </a:p>
          <a:p>
            <a:pPr lvl="2"/>
            <a:r>
              <a:rPr lang="de-DE" dirty="0" smtClean="0"/>
              <a:t>Return </a:t>
            </a:r>
            <a:r>
              <a:rPr lang="de-DE" dirty="0" err="1" smtClean="0"/>
              <a:t>the</a:t>
            </a:r>
            <a:r>
              <a:rPr lang="de-DE" dirty="0" smtClean="0"/>
              <a:t> </a:t>
            </a:r>
            <a:r>
              <a:rPr lang="de-DE" dirty="0" err="1" smtClean="0"/>
              <a:t>sum</a:t>
            </a:r>
            <a:r>
              <a:rPr lang="de-DE" dirty="0" smtClean="0"/>
              <a:t>… </a:t>
            </a:r>
            <a:r>
              <a:rPr lang="de-DE" dirty="0" err="1" smtClean="0"/>
              <a:t>how</a:t>
            </a:r>
            <a:r>
              <a:rPr lang="de-DE" dirty="0" smtClean="0"/>
              <a:t>?</a:t>
            </a:r>
            <a:endParaRPr lang="de-DE" dirty="0"/>
          </a:p>
        </p:txBody>
      </p:sp>
      <p:sp>
        <p:nvSpPr>
          <p:cNvPr id="22529" name="Titel 1"/>
          <p:cNvSpPr>
            <a:spLocks noGrp="1"/>
          </p:cNvSpPr>
          <p:nvPr>
            <p:ph type="title"/>
          </p:nvPr>
        </p:nvSpPr>
        <p:spPr/>
        <p:txBody>
          <a:bodyPr/>
          <a:lstStyle/>
          <a:p>
            <a:endParaRPr lang="de-DE" dirty="0"/>
          </a:p>
        </p:txBody>
      </p:sp>
      <p:sp>
        <p:nvSpPr>
          <p:cNvPr id="4" name="Rechteck 3"/>
          <p:cNvSpPr/>
          <p:nvPr/>
        </p:nvSpPr>
        <p:spPr>
          <a:xfrm>
            <a:off x="7949926" y="2657354"/>
            <a:ext cx="3636963" cy="1008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400" dirty="0" err="1" smtClean="0">
                <a:solidFill>
                  <a:schemeClr val="tx1"/>
                </a:solidFill>
              </a:rPr>
              <a:t>Helpful</a:t>
            </a:r>
            <a:r>
              <a:rPr lang="de-DE" sz="1400" dirty="0" smtClean="0">
                <a:solidFill>
                  <a:schemeClr val="tx1"/>
                </a:solidFill>
              </a:rPr>
              <a:t> </a:t>
            </a:r>
            <a:r>
              <a:rPr lang="de-DE" sz="1400" dirty="0" err="1" smtClean="0">
                <a:solidFill>
                  <a:schemeClr val="tx1"/>
                </a:solidFill>
              </a:rPr>
              <a:t>methods</a:t>
            </a:r>
            <a:r>
              <a:rPr lang="de-DE" sz="1400" dirty="0" smtClean="0">
                <a:solidFill>
                  <a:schemeClr val="tx1"/>
                </a:solidFill>
              </a:rPr>
              <a:t> </a:t>
            </a:r>
            <a:r>
              <a:rPr lang="de-DE" sz="1400" dirty="0" err="1" smtClean="0">
                <a:solidFill>
                  <a:schemeClr val="tx1"/>
                </a:solidFill>
              </a:rPr>
              <a:t>of</a:t>
            </a:r>
            <a:r>
              <a:rPr lang="de-DE" sz="1400" dirty="0" smtClean="0">
                <a:solidFill>
                  <a:schemeClr val="tx1"/>
                </a:solidFill>
              </a:rPr>
              <a:t> </a:t>
            </a:r>
            <a:r>
              <a:rPr lang="de-DE" sz="1400" dirty="0" err="1" smtClean="0">
                <a:solidFill>
                  <a:schemeClr val="tx1"/>
                </a:solidFill>
              </a:rPr>
              <a:t>the</a:t>
            </a:r>
            <a:r>
              <a:rPr lang="de-DE" sz="1400" dirty="0" smtClean="0">
                <a:solidFill>
                  <a:schemeClr val="tx1"/>
                </a:solidFill>
              </a:rPr>
              <a:t> </a:t>
            </a:r>
            <a:r>
              <a:rPr lang="de-DE" sz="1400" dirty="0" err="1" smtClean="0">
                <a:solidFill>
                  <a:schemeClr val="tx1"/>
                </a:solidFill>
              </a:rPr>
              <a:t>class</a:t>
            </a:r>
            <a:r>
              <a:rPr lang="de-DE" sz="1400" dirty="0" smtClean="0">
                <a:solidFill>
                  <a:schemeClr val="tx1"/>
                </a:solidFill>
              </a:rPr>
              <a:t> String</a:t>
            </a:r>
            <a:r>
              <a:rPr lang="de-DE" sz="1400" dirty="0">
                <a:solidFill>
                  <a:schemeClr val="tx1"/>
                </a:solidFill>
              </a:rPr>
              <a:t>:</a:t>
            </a:r>
          </a:p>
          <a:p>
            <a:pPr fontAlgn="auto">
              <a:spcBef>
                <a:spcPts val="0"/>
              </a:spcBef>
              <a:spcAft>
                <a:spcPts val="0"/>
              </a:spcAft>
              <a:defRPr/>
            </a:pPr>
            <a:r>
              <a:rPr lang="en-US" sz="1400" dirty="0">
                <a:solidFill>
                  <a:srgbClr val="0070C0"/>
                </a:solidFill>
              </a:rPr>
              <a:t>- </a:t>
            </a:r>
            <a:r>
              <a:rPr lang="en-US" sz="1400" dirty="0" err="1">
                <a:solidFill>
                  <a:srgbClr val="0070C0"/>
                </a:solidFill>
              </a:rPr>
              <a:t>int</a:t>
            </a:r>
            <a:r>
              <a:rPr lang="en-US" sz="1400" dirty="0">
                <a:solidFill>
                  <a:srgbClr val="0070C0"/>
                </a:solidFill>
              </a:rPr>
              <a:t> length(): Returns the length of this string.</a:t>
            </a:r>
          </a:p>
          <a:p>
            <a:pPr fontAlgn="auto">
              <a:spcBef>
                <a:spcPts val="0"/>
              </a:spcBef>
              <a:spcAft>
                <a:spcPts val="0"/>
              </a:spcAft>
              <a:defRPr/>
            </a:pPr>
            <a:r>
              <a:rPr lang="en-US" sz="1400" dirty="0">
                <a:solidFill>
                  <a:srgbClr val="0070C0"/>
                </a:solidFill>
              </a:rPr>
              <a:t>- char </a:t>
            </a:r>
            <a:r>
              <a:rPr lang="en-US" sz="1400" dirty="0" err="1">
                <a:solidFill>
                  <a:srgbClr val="0070C0"/>
                </a:solidFill>
              </a:rPr>
              <a:t>charAt</a:t>
            </a:r>
            <a:r>
              <a:rPr lang="en-US" sz="1400" dirty="0">
                <a:solidFill>
                  <a:srgbClr val="0070C0"/>
                </a:solidFill>
              </a:rPr>
              <a:t>(</a:t>
            </a:r>
            <a:r>
              <a:rPr lang="en-US" sz="1400" dirty="0" err="1">
                <a:solidFill>
                  <a:srgbClr val="0070C0"/>
                </a:solidFill>
              </a:rPr>
              <a:t>int</a:t>
            </a:r>
            <a:r>
              <a:rPr lang="en-US" sz="1400" dirty="0">
                <a:solidFill>
                  <a:srgbClr val="0070C0"/>
                </a:solidFill>
              </a:rPr>
              <a:t> index)</a:t>
            </a:r>
          </a:p>
          <a:p>
            <a:pPr fontAlgn="auto">
              <a:spcBef>
                <a:spcPts val="0"/>
              </a:spcBef>
              <a:spcAft>
                <a:spcPts val="0"/>
              </a:spcAft>
              <a:defRPr/>
            </a:pPr>
            <a:r>
              <a:rPr lang="en-US" sz="1400" dirty="0">
                <a:solidFill>
                  <a:srgbClr val="0070C0"/>
                </a:solidFill>
              </a:rPr>
              <a:t>Returns the char value at the specified index.</a:t>
            </a:r>
            <a:endParaRPr lang="de-DE" sz="1400" dirty="0">
              <a:solidFill>
                <a:srgbClr val="0070C0"/>
              </a:solidFill>
            </a:endParaRPr>
          </a:p>
        </p:txBody>
      </p:sp>
      <p:sp>
        <p:nvSpPr>
          <p:cNvPr id="22532" name="Rechteck 6"/>
          <p:cNvSpPr>
            <a:spLocks noChangeArrowheads="1"/>
          </p:cNvSpPr>
          <p:nvPr/>
        </p:nvSpPr>
        <p:spPr bwMode="auto">
          <a:xfrm>
            <a:off x="9768408" y="4437809"/>
            <a:ext cx="1553374" cy="369332"/>
          </a:xfrm>
          <a:prstGeom prst="rect">
            <a:avLst/>
          </a:prstGeom>
          <a:noFill/>
          <a:ln w="9525">
            <a:noFill/>
            <a:miter lim="800000"/>
            <a:headEnd/>
            <a:tailEnd/>
          </a:ln>
        </p:spPr>
        <p:txBody>
          <a:bodyPr wrap="none">
            <a:spAutoFit/>
          </a:bodyPr>
          <a:lstStyle/>
          <a:p>
            <a:r>
              <a:rPr lang="de-DE" b="1" dirty="0" smtClean="0">
                <a:solidFill>
                  <a:srgbClr val="FF0000"/>
                </a:solidFill>
                <a:latin typeface="Calibri" pitchFamily="34" charset="0"/>
              </a:rPr>
              <a:t>5 </a:t>
            </a:r>
            <a:r>
              <a:rPr lang="de-DE" b="1" dirty="0" err="1" smtClean="0">
                <a:solidFill>
                  <a:srgbClr val="FF0000"/>
                </a:solidFill>
                <a:latin typeface="Calibri" pitchFamily="34" charset="0"/>
              </a:rPr>
              <a:t>to</a:t>
            </a:r>
            <a:r>
              <a:rPr lang="de-DE" b="1" dirty="0" smtClean="0">
                <a:solidFill>
                  <a:srgbClr val="FF0000"/>
                </a:solidFill>
                <a:latin typeface="Calibri" pitchFamily="34" charset="0"/>
              </a:rPr>
              <a:t> 7 </a:t>
            </a:r>
            <a:r>
              <a:rPr lang="de-DE" b="1" dirty="0" err="1" smtClean="0">
                <a:solidFill>
                  <a:srgbClr val="FF0000"/>
                </a:solidFill>
                <a:latin typeface="Calibri" pitchFamily="34" charset="0"/>
              </a:rPr>
              <a:t>minutes</a:t>
            </a:r>
            <a:endParaRPr lang="de-DE" b="1" dirty="0">
              <a:solidFill>
                <a:srgbClr val="FF0000"/>
              </a:solidFill>
              <a:latin typeface="Calibri" pitchFamily="34" charset="0"/>
            </a:endParaRPr>
          </a:p>
        </p:txBody>
      </p:sp>
    </p:spTree>
    <p:extLst>
      <p:ext uri="{BB962C8B-B14F-4D97-AF65-F5344CB8AC3E}">
        <p14:creationId xmlns:p14="http://schemas.microsoft.com/office/powerpoint/2010/main" val="239925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10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10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Inhaltsplatzhalter 2"/>
          <p:cNvSpPr>
            <a:spLocks noGrp="1"/>
          </p:cNvSpPr>
          <p:nvPr>
            <p:ph idx="1"/>
          </p:nvPr>
        </p:nvSpPr>
        <p:spPr/>
        <p:txBody>
          <a:bodyPr/>
          <a:lstStyle/>
          <a:p>
            <a:pPr marL="0" indent="0">
              <a:buNone/>
            </a:pPr>
            <a:r>
              <a:rPr lang="de-DE" dirty="0" err="1" smtClean="0"/>
              <a:t>What</a:t>
            </a:r>
            <a:r>
              <a:rPr lang="de-DE" dirty="0" smtClean="0"/>
              <a:t> </a:t>
            </a:r>
            <a:r>
              <a:rPr lang="de-DE" dirty="0" err="1" smtClean="0"/>
              <a:t>is</a:t>
            </a:r>
            <a:r>
              <a:rPr lang="de-DE" dirty="0" smtClean="0"/>
              <a:t> on </a:t>
            </a:r>
            <a:r>
              <a:rPr lang="de-DE" dirty="0" err="1" smtClean="0"/>
              <a:t>the</a:t>
            </a:r>
            <a:r>
              <a:rPr lang="de-DE" dirty="0" smtClean="0"/>
              <a:t> </a:t>
            </a:r>
            <a:r>
              <a:rPr lang="de-DE" dirty="0" err="1" smtClean="0"/>
              <a:t>heap</a:t>
            </a:r>
            <a:r>
              <a:rPr lang="de-DE" dirty="0" smtClean="0"/>
              <a:t>, </a:t>
            </a:r>
            <a:r>
              <a:rPr lang="de-DE" dirty="0" err="1" smtClean="0"/>
              <a:t>what</a:t>
            </a:r>
            <a:r>
              <a:rPr lang="de-DE" dirty="0" smtClean="0"/>
              <a:t> </a:t>
            </a:r>
            <a:r>
              <a:rPr lang="de-DE" dirty="0" err="1" smtClean="0"/>
              <a:t>is</a:t>
            </a:r>
            <a:r>
              <a:rPr lang="de-DE" dirty="0" smtClean="0"/>
              <a:t> on </a:t>
            </a:r>
            <a:r>
              <a:rPr lang="de-DE" dirty="0" err="1" smtClean="0"/>
              <a:t>the</a:t>
            </a:r>
            <a:r>
              <a:rPr lang="de-DE" dirty="0" smtClean="0"/>
              <a:t> </a:t>
            </a:r>
            <a:r>
              <a:rPr lang="de-DE" dirty="0" err="1" smtClean="0"/>
              <a:t>stack</a:t>
            </a:r>
            <a:r>
              <a:rPr lang="de-DE" dirty="0" smtClean="0"/>
              <a:t>?</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30</a:t>
            </a:fld>
            <a:endParaRPr lang="de-DE"/>
          </a:p>
        </p:txBody>
      </p:sp>
      <p:sp>
        <p:nvSpPr>
          <p:cNvPr id="88065" name="Titel 1"/>
          <p:cNvSpPr>
            <a:spLocks noGrp="1"/>
          </p:cNvSpPr>
          <p:nvPr>
            <p:ph type="title"/>
          </p:nvPr>
        </p:nvSpPr>
        <p:spPr/>
        <p:txBody>
          <a:bodyPr/>
          <a:lstStyle/>
          <a:p>
            <a:r>
              <a:rPr lang="de-DE" dirty="0" smtClean="0"/>
              <a:t>Quiz!!!</a:t>
            </a:r>
            <a:endParaRPr lang="de-DE" dirty="0"/>
          </a:p>
        </p:txBody>
      </p:sp>
      <p:sp>
        <p:nvSpPr>
          <p:cNvPr id="88067" name="Rechteck 4"/>
          <p:cNvSpPr>
            <a:spLocks noChangeArrowheads="1"/>
          </p:cNvSpPr>
          <p:nvPr/>
        </p:nvSpPr>
        <p:spPr bwMode="auto">
          <a:xfrm>
            <a:off x="1764200" y="2573188"/>
            <a:ext cx="4105275" cy="4154488"/>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public</a:t>
            </a:r>
            <a:r>
              <a:rPr lang="de-DE" sz="1100" b="1" dirty="0">
                <a:solidFill>
                  <a:srgbClr val="000000"/>
                </a:solidFill>
                <a:latin typeface="Consolas" pitchFamily="49" charset="0"/>
              </a:rPr>
              <a:t> </a:t>
            </a:r>
            <a:r>
              <a:rPr lang="de-DE" sz="1100" b="1" dirty="0" err="1">
                <a:solidFill>
                  <a:srgbClr val="7F0055"/>
                </a:solidFill>
                <a:latin typeface="Consolas" pitchFamily="49" charset="0"/>
              </a:rPr>
              <a:t>class</a:t>
            </a:r>
            <a:r>
              <a:rPr lang="de-DE" sz="1100" dirty="0">
                <a:solidFill>
                  <a:srgbClr val="000000"/>
                </a:solidFill>
                <a:latin typeface="Consolas" pitchFamily="49" charset="0"/>
              </a:rPr>
              <a:t> </a:t>
            </a:r>
            <a:r>
              <a:rPr lang="de-DE" sz="1100" dirty="0" smtClean="0">
                <a:solidFill>
                  <a:srgbClr val="000000"/>
                </a:solidFill>
                <a:latin typeface="Consolas" pitchFamily="49" charset="0"/>
              </a:rPr>
              <a:t>Monster </a:t>
            </a:r>
            <a:r>
              <a:rPr lang="de-DE" sz="1100" dirty="0">
                <a:solidFill>
                  <a:srgbClr val="000000"/>
                </a:solidFill>
                <a:latin typeface="Consolas" pitchFamily="49" charset="0"/>
              </a:rPr>
              <a:t>{</a:t>
            </a:r>
          </a:p>
          <a:p>
            <a:r>
              <a:rPr lang="de-DE" sz="1100" b="1" dirty="0">
                <a:solidFill>
                  <a:srgbClr val="7F0055"/>
                </a:solidFill>
                <a:latin typeface="Consolas" pitchFamily="49" charset="0"/>
              </a:rPr>
              <a:t>  private</a:t>
            </a:r>
            <a:r>
              <a:rPr lang="de-DE" sz="1100" b="1" dirty="0">
                <a:solidFill>
                  <a:srgbClr val="000000"/>
                </a:solidFill>
                <a:latin typeface="Consolas" pitchFamily="49" charset="0"/>
              </a:rPr>
              <a:t> </a:t>
            </a:r>
            <a:r>
              <a:rPr lang="de-DE" sz="1100" b="1" dirty="0" err="1">
                <a:solidFill>
                  <a:srgbClr val="7F0055"/>
                </a:solidFill>
                <a:latin typeface="Consolas" pitchFamily="49" charset="0"/>
              </a:rPr>
              <a:t>int</a:t>
            </a:r>
            <a:r>
              <a:rPr lang="de-DE" sz="1100" b="1" dirty="0">
                <a:solidFill>
                  <a:srgbClr val="000000"/>
                </a:solidFill>
                <a:latin typeface="Consolas" pitchFamily="49" charset="0"/>
              </a:rPr>
              <a:t> </a:t>
            </a:r>
            <a:r>
              <a:rPr lang="de-DE" sz="1100" dirty="0" err="1" smtClean="0">
                <a:solidFill>
                  <a:srgbClr val="0000C0"/>
                </a:solidFill>
                <a:latin typeface="Consolas" pitchFamily="49" charset="0"/>
              </a:rPr>
              <a:t>numberTeeth</a:t>
            </a:r>
            <a:r>
              <a:rPr lang="de-DE" sz="1100" dirty="0" smtClean="0">
                <a:solidFill>
                  <a:srgbClr val="000000"/>
                </a:solidFill>
                <a:latin typeface="Consolas" pitchFamily="49" charset="0"/>
              </a:rPr>
              <a:t> </a:t>
            </a:r>
            <a:r>
              <a:rPr lang="de-DE" sz="1100" dirty="0">
                <a:solidFill>
                  <a:srgbClr val="000000"/>
                </a:solidFill>
                <a:latin typeface="Consolas" pitchFamily="49" charset="0"/>
              </a:rPr>
              <a:t>= 200;</a:t>
            </a:r>
          </a:p>
          <a:p>
            <a:r>
              <a:rPr lang="de-DE" sz="1100" b="1" dirty="0">
                <a:solidFill>
                  <a:srgbClr val="7F0055"/>
                </a:solidFill>
                <a:latin typeface="Consolas" pitchFamily="49" charset="0"/>
              </a:rPr>
              <a:t>  private</a:t>
            </a:r>
            <a:r>
              <a:rPr lang="de-DE" sz="1100" b="1" dirty="0">
                <a:solidFill>
                  <a:srgbClr val="000000"/>
                </a:solidFill>
                <a:latin typeface="Consolas" pitchFamily="49" charset="0"/>
              </a:rPr>
              <a:t> </a:t>
            </a:r>
            <a:r>
              <a:rPr lang="de-DE" sz="1100" dirty="0">
                <a:solidFill>
                  <a:srgbClr val="000000"/>
                </a:solidFill>
                <a:latin typeface="Consolas" pitchFamily="49" charset="0"/>
              </a:rPr>
              <a:t>String </a:t>
            </a:r>
            <a:r>
              <a:rPr lang="de-DE" sz="1100" dirty="0" err="1">
                <a:solidFill>
                  <a:srgbClr val="0000C0"/>
                </a:solidFill>
                <a:latin typeface="Consolas" pitchFamily="49" charset="0"/>
              </a:rPr>
              <a:t>name</a:t>
            </a:r>
            <a:r>
              <a:rPr lang="de-DE" sz="1100" dirty="0">
                <a:solidFill>
                  <a:srgbClr val="000000"/>
                </a:solidFill>
                <a:latin typeface="Consolas" pitchFamily="49" charset="0"/>
              </a:rPr>
              <a:t>;</a:t>
            </a:r>
          </a:p>
          <a:p>
            <a:endParaRPr lang="de-DE" sz="1100" dirty="0">
              <a:latin typeface="Consolas" pitchFamily="49" charset="0"/>
            </a:endParaRPr>
          </a:p>
          <a:p>
            <a:r>
              <a:rPr lang="en-US" sz="1100" b="1" dirty="0">
                <a:solidFill>
                  <a:srgbClr val="7F0055"/>
                </a:solidFill>
                <a:latin typeface="Consolas" pitchFamily="49" charset="0"/>
              </a:rPr>
              <a:t>  public</a:t>
            </a:r>
            <a:r>
              <a:rPr lang="en-US" sz="1100" b="1" dirty="0">
                <a:solidFill>
                  <a:srgbClr val="000000"/>
                </a:solidFill>
                <a:latin typeface="Consolas" pitchFamily="49" charset="0"/>
              </a:rPr>
              <a:t> </a:t>
            </a:r>
            <a:r>
              <a:rPr lang="en-US" sz="1100" b="1" dirty="0">
                <a:solidFill>
                  <a:srgbClr val="7F0055"/>
                </a:solidFill>
                <a:latin typeface="Consolas" pitchFamily="49" charset="0"/>
              </a:rPr>
              <a:t>static</a:t>
            </a:r>
            <a:r>
              <a:rPr lang="en-US" sz="1100" b="1" dirty="0">
                <a:solidFill>
                  <a:srgbClr val="000000"/>
                </a:solidFill>
                <a:latin typeface="Consolas" pitchFamily="49" charset="0"/>
              </a:rPr>
              <a:t> </a:t>
            </a:r>
            <a:r>
              <a:rPr lang="en-US" sz="1100" b="1" dirty="0">
                <a:solidFill>
                  <a:srgbClr val="7F0055"/>
                </a:solidFill>
                <a:latin typeface="Consolas" pitchFamily="49" charset="0"/>
              </a:rPr>
              <a:t>void</a:t>
            </a:r>
            <a:r>
              <a:rPr lang="en-US" sz="1100" b="1" dirty="0">
                <a:solidFill>
                  <a:srgbClr val="000000"/>
                </a:solidFill>
                <a:latin typeface="Consolas" pitchFamily="49" charset="0"/>
              </a:rPr>
              <a:t> </a:t>
            </a:r>
            <a:r>
              <a:rPr lang="en-US" sz="1100" dirty="0">
                <a:solidFill>
                  <a:srgbClr val="000000"/>
                </a:solidFill>
                <a:latin typeface="Consolas" pitchFamily="49" charset="0"/>
              </a:rPr>
              <a:t>main(String[] </a:t>
            </a:r>
            <a:r>
              <a:rPr lang="en-US" sz="1100" dirty="0" err="1">
                <a:solidFill>
                  <a:srgbClr val="000000"/>
                </a:solidFill>
                <a:latin typeface="Consolas" pitchFamily="49" charset="0"/>
              </a:rPr>
              <a:t>args</a:t>
            </a:r>
            <a:r>
              <a:rPr lang="en-US" sz="1100" dirty="0">
                <a:solidFill>
                  <a:srgbClr val="000000"/>
                </a:solidFill>
                <a:latin typeface="Consolas" pitchFamily="49" charset="0"/>
              </a:rPr>
              <a:t>) {</a:t>
            </a:r>
          </a:p>
          <a:p>
            <a:r>
              <a:rPr lang="de-DE" sz="1100" dirty="0">
                <a:solidFill>
                  <a:srgbClr val="000000"/>
                </a:solidFill>
                <a:latin typeface="Consolas" pitchFamily="49" charset="0"/>
              </a:rPr>
              <a:t> </a:t>
            </a:r>
            <a:r>
              <a:rPr lang="de-DE" sz="1100" dirty="0" smtClean="0">
                <a:solidFill>
                  <a:srgbClr val="000000"/>
                </a:solidFill>
                <a:latin typeface="Consolas" pitchFamily="49" charset="0"/>
              </a:rPr>
              <a:t>   Monster </a:t>
            </a:r>
            <a:r>
              <a:rPr lang="de-DE" sz="1100" dirty="0" err="1" smtClean="0">
                <a:solidFill>
                  <a:srgbClr val="000000"/>
                </a:solidFill>
                <a:latin typeface="Consolas" pitchFamily="49" charset="0"/>
              </a:rPr>
              <a:t>monster</a:t>
            </a:r>
            <a:r>
              <a:rPr lang="de-DE" sz="1100" dirty="0" smtClean="0">
                <a:solidFill>
                  <a:srgbClr val="000000"/>
                </a:solidFill>
                <a:latin typeface="Consolas" pitchFamily="49" charset="0"/>
              </a:rPr>
              <a:t> = </a:t>
            </a:r>
            <a:r>
              <a:rPr lang="de-DE" sz="1100" b="1" dirty="0" err="1">
                <a:solidFill>
                  <a:srgbClr val="7F0055"/>
                </a:solidFill>
                <a:latin typeface="Consolas" pitchFamily="49" charset="0"/>
              </a:rPr>
              <a:t>new</a:t>
            </a:r>
            <a:r>
              <a:rPr lang="de-DE" sz="1100" b="1" dirty="0">
                <a:solidFill>
                  <a:srgbClr val="000000"/>
                </a:solidFill>
                <a:latin typeface="Consolas" pitchFamily="49" charset="0"/>
              </a:rPr>
              <a:t> </a:t>
            </a:r>
            <a:r>
              <a:rPr lang="de-DE" sz="1100" dirty="0">
                <a:solidFill>
                  <a:srgbClr val="000000"/>
                </a:solidFill>
                <a:latin typeface="Consolas" pitchFamily="49" charset="0"/>
              </a:rPr>
              <a:t>Monster</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a:t>
            </a:r>
            <a:r>
              <a:rPr lang="de-DE" sz="1100" dirty="0" err="1">
                <a:solidFill>
                  <a:srgbClr val="2A00FF"/>
                </a:solidFill>
                <a:latin typeface="Consolas" pitchFamily="49" charset="0"/>
              </a:rPr>
              <a:t>Grarrar</a:t>
            </a:r>
            <a:r>
              <a:rPr lang="de-DE" sz="1100" dirty="0">
                <a:solidFill>
                  <a:srgbClr val="2A00FF"/>
                </a:solidFill>
                <a:latin typeface="Consolas" pitchFamily="49" charset="0"/>
              </a:rPr>
              <a:t>"</a:t>
            </a:r>
            <a:r>
              <a:rPr lang="de-DE" sz="1100" dirty="0">
                <a:solidFill>
                  <a:srgbClr val="000000"/>
                </a:solidFill>
                <a:latin typeface="Consolas" pitchFamily="49" charset="0"/>
              </a:rPr>
              <a:t>);</a:t>
            </a:r>
          </a:p>
          <a:p>
            <a:r>
              <a:rPr lang="de-DE" sz="1100" dirty="0" smtClean="0">
                <a:solidFill>
                  <a:srgbClr val="000000"/>
                </a:solidFill>
                <a:latin typeface="Consolas" pitchFamily="49" charset="0"/>
              </a:rPr>
              <a:t>    </a:t>
            </a:r>
            <a:r>
              <a:rPr lang="de-DE" sz="1100" dirty="0" err="1" smtClean="0">
                <a:solidFill>
                  <a:srgbClr val="000000"/>
                </a:solidFill>
                <a:latin typeface="Consolas" pitchFamily="49" charset="0"/>
              </a:rPr>
              <a:t>monster.scare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monster.chew</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smtClean="0">
                <a:solidFill>
                  <a:srgbClr val="000000"/>
                </a:solidFill>
                <a:latin typeface="Consolas" pitchFamily="49" charset="0"/>
              </a:rPr>
              <a:t>    </a:t>
            </a:r>
            <a:r>
              <a:rPr lang="de-DE" sz="1100" dirty="0" err="1" smtClean="0">
                <a:solidFill>
                  <a:srgbClr val="000000"/>
                </a:solidFill>
                <a:latin typeface="Consolas" pitchFamily="49" charset="0"/>
              </a:rPr>
              <a:t>monster.flirt</a:t>
            </a:r>
            <a:r>
              <a:rPr lang="de-DE" sz="1100" dirty="0" smtClean="0">
                <a:solidFill>
                  <a:srgbClr val="000000"/>
                </a:solidFill>
                <a:latin typeface="Consolas" pitchFamily="49" charset="0"/>
              </a:rPr>
              <a:t>(</a:t>
            </a:r>
            <a:r>
              <a:rPr lang="de-DE" sz="1100" b="1" dirty="0" err="1" smtClean="0">
                <a:solidFill>
                  <a:srgbClr val="7F0055"/>
                </a:solidFill>
                <a:latin typeface="Consolas" pitchFamily="49" charset="0"/>
              </a:rPr>
              <a:t>new</a:t>
            </a:r>
            <a:r>
              <a:rPr lang="de-DE" sz="1100" b="1" dirty="0" smtClean="0">
                <a:solidFill>
                  <a:srgbClr val="000000"/>
                </a:solidFill>
                <a:latin typeface="Consolas" pitchFamily="49" charset="0"/>
              </a:rPr>
              <a:t> </a:t>
            </a:r>
            <a:r>
              <a:rPr lang="de-DE" sz="1100" dirty="0">
                <a:solidFill>
                  <a:srgbClr val="000000"/>
                </a:solidFill>
                <a:latin typeface="Consolas" pitchFamily="49" charset="0"/>
              </a:rPr>
              <a:t>Monster</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a:t>
            </a:r>
            <a:r>
              <a:rPr lang="de-DE" sz="1100" dirty="0" err="1">
                <a:solidFill>
                  <a:srgbClr val="2A00FF"/>
                </a:solidFill>
                <a:latin typeface="Consolas" pitchFamily="49" charset="0"/>
              </a:rPr>
              <a:t>Buuuuuhhh</a:t>
            </a:r>
            <a:r>
              <a:rPr lang="de-DE" sz="1100" dirty="0">
                <a:solidFill>
                  <a:srgbClr val="2A00FF"/>
                </a:solidFill>
                <a:latin typeface="Consolas" pitchFamily="49" charset="0"/>
              </a:rPr>
              <a:t>!"</a:t>
            </a:r>
            <a:r>
              <a:rPr lang="de-DE" sz="1100" dirty="0">
                <a:solidFill>
                  <a:srgbClr val="000000"/>
                </a:solidFill>
                <a:latin typeface="Consolas" pitchFamily="49" charset="0"/>
              </a:rPr>
              <a:t>));</a:t>
            </a:r>
          </a:p>
          <a:p>
            <a:r>
              <a:rPr lang="de-DE" sz="1100" dirty="0">
                <a:solidFill>
                  <a:srgbClr val="000000"/>
                </a:solidFill>
                <a:latin typeface="Consolas" pitchFamily="49" charset="0"/>
              </a:rPr>
              <a:t>  }</a:t>
            </a:r>
          </a:p>
          <a:p>
            <a:endParaRPr lang="de-DE" sz="1100" dirty="0">
              <a:latin typeface="Consolas" pitchFamily="49" charset="0"/>
            </a:endParaRPr>
          </a:p>
          <a:p>
            <a:r>
              <a:rPr lang="de-DE" sz="1100" b="1" dirty="0">
                <a:solidFill>
                  <a:srgbClr val="7F0055"/>
                </a:solidFill>
                <a:latin typeface="Consolas" pitchFamily="49" charset="0"/>
              </a:rPr>
              <a:t>  </a:t>
            </a:r>
            <a:r>
              <a:rPr lang="de-DE" sz="1100" b="1" dirty="0" err="1">
                <a:solidFill>
                  <a:srgbClr val="7F0055"/>
                </a:solidFill>
                <a:latin typeface="Consolas" pitchFamily="49" charset="0"/>
              </a:rPr>
              <a:t>public</a:t>
            </a:r>
            <a:r>
              <a:rPr lang="de-DE" sz="1100" b="1" dirty="0">
                <a:solidFill>
                  <a:srgbClr val="000000"/>
                </a:solidFill>
                <a:latin typeface="Consolas" pitchFamily="49" charset="0"/>
              </a:rPr>
              <a:t> </a:t>
            </a:r>
            <a:r>
              <a:rPr lang="de-DE" sz="1100" dirty="0">
                <a:solidFill>
                  <a:srgbClr val="000000"/>
                </a:solidFill>
                <a:latin typeface="Consolas" pitchFamily="49" charset="0"/>
              </a:rPr>
              <a:t>Monster</a:t>
            </a:r>
            <a:r>
              <a:rPr lang="de-DE" sz="1100" dirty="0" smtClean="0">
                <a:solidFill>
                  <a:srgbClr val="000000"/>
                </a:solidFill>
                <a:latin typeface="Consolas" pitchFamily="49" charset="0"/>
              </a:rPr>
              <a:t>(String </a:t>
            </a:r>
            <a:r>
              <a:rPr lang="de-DE" sz="1100" dirty="0" err="1">
                <a:solidFill>
                  <a:srgbClr val="000000"/>
                </a:solidFill>
                <a:latin typeface="Consolas" pitchFamily="49" charset="0"/>
              </a:rPr>
              <a:t>name</a:t>
            </a:r>
            <a:r>
              <a:rPr lang="de-DE" sz="1100" dirty="0">
                <a:solidFill>
                  <a:srgbClr val="000000"/>
                </a:solidFill>
                <a:latin typeface="Consolas" pitchFamily="49" charset="0"/>
              </a:rPr>
              <a:t>) {</a:t>
            </a:r>
          </a:p>
          <a:p>
            <a:r>
              <a:rPr lang="de-DE" sz="1100" b="1" dirty="0">
                <a:solidFill>
                  <a:srgbClr val="7F0055"/>
                </a:solidFill>
                <a:latin typeface="Consolas" pitchFamily="49" charset="0"/>
              </a:rPr>
              <a:t>    this</a:t>
            </a:r>
            <a:r>
              <a:rPr lang="de-DE" sz="1100" b="1" dirty="0">
                <a:solidFill>
                  <a:srgbClr val="000000"/>
                </a:solidFill>
                <a:latin typeface="Consolas" pitchFamily="49" charset="0"/>
              </a:rPr>
              <a:t>.</a:t>
            </a:r>
            <a:r>
              <a:rPr lang="de-DE" sz="1100" dirty="0">
                <a:solidFill>
                  <a:srgbClr val="0000C0"/>
                </a:solidFill>
                <a:latin typeface="Consolas" pitchFamily="49" charset="0"/>
              </a:rPr>
              <a:t>name</a:t>
            </a:r>
            <a:r>
              <a:rPr lang="de-DE" sz="1100" dirty="0">
                <a:solidFill>
                  <a:srgbClr val="000000"/>
                </a:solidFill>
                <a:latin typeface="Consolas" pitchFamily="49" charset="0"/>
              </a:rPr>
              <a:t> = </a:t>
            </a:r>
            <a:r>
              <a:rPr lang="de-DE" sz="1100" dirty="0" err="1">
                <a:solidFill>
                  <a:srgbClr val="000000"/>
                </a:solidFill>
                <a:latin typeface="Consolas" pitchFamily="49" charset="0"/>
              </a:rPr>
              <a:t>name</a:t>
            </a:r>
            <a:r>
              <a:rPr lang="de-DE" sz="1100" dirty="0">
                <a:solidFill>
                  <a:srgbClr val="000000"/>
                </a:solidFill>
                <a:latin typeface="Consolas" pitchFamily="49" charset="0"/>
              </a:rPr>
              <a:t>;</a:t>
            </a:r>
          </a:p>
          <a:p>
            <a:r>
              <a:rPr lang="de-DE" sz="1100" dirty="0">
                <a:solidFill>
                  <a:srgbClr val="000000"/>
                </a:solidFill>
                <a:latin typeface="Consolas" pitchFamily="49" charset="0"/>
              </a:rPr>
              <a:t>  }</a:t>
            </a:r>
          </a:p>
          <a:p>
            <a:endParaRPr lang="de-DE" sz="1100" dirty="0">
              <a:latin typeface="Consolas" pitchFamily="49" charset="0"/>
            </a:endParaRPr>
          </a:p>
          <a:p>
            <a:r>
              <a:rPr lang="de-DE" sz="1100" b="1" dirty="0">
                <a:solidFill>
                  <a:srgbClr val="7F0055"/>
                </a:solidFill>
                <a:latin typeface="Consolas" pitchFamily="49" charset="0"/>
              </a:rPr>
              <a:t>  </a:t>
            </a:r>
            <a:r>
              <a:rPr lang="de-DE" sz="1100" b="1" dirty="0" err="1">
                <a:solidFill>
                  <a:srgbClr val="7F0055"/>
                </a:solidFill>
                <a:latin typeface="Consolas" pitchFamily="49" charset="0"/>
              </a:rPr>
              <a:t>public</a:t>
            </a:r>
            <a:r>
              <a:rPr lang="de-DE" sz="1100" b="1" dirty="0">
                <a:solidFill>
                  <a:srgbClr val="000000"/>
                </a:solidFill>
                <a:latin typeface="Consolas" pitchFamily="49" charset="0"/>
              </a:rPr>
              <a:t> </a:t>
            </a:r>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scare</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a:solidFill>
                  <a:srgbClr val="7F0055"/>
                </a:solidFill>
                <a:latin typeface="Consolas" pitchFamily="49" charset="0"/>
              </a:rPr>
              <a:t>int</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soundVolume</a:t>
            </a:r>
            <a:r>
              <a:rPr lang="de-DE" sz="1100" dirty="0" smtClean="0">
                <a:solidFill>
                  <a:srgbClr val="000000"/>
                </a:solidFill>
                <a:latin typeface="Consolas" pitchFamily="49" charset="0"/>
              </a:rPr>
              <a:t> </a:t>
            </a:r>
            <a:r>
              <a:rPr lang="de-DE" sz="1100" dirty="0">
                <a:solidFill>
                  <a:srgbClr val="000000"/>
                </a:solidFill>
                <a:latin typeface="Consolas" pitchFamily="49" charset="0"/>
              </a:rPr>
              <a:t>= 5;</a:t>
            </a:r>
          </a:p>
          <a:p>
            <a:r>
              <a:rPr lang="de-DE" sz="1100" dirty="0">
                <a:solidFill>
                  <a:srgbClr val="000000"/>
                </a:solidFill>
                <a:latin typeface="Consolas" pitchFamily="49" charset="0"/>
              </a:rPr>
              <a:t>    String </a:t>
            </a:r>
            <a:r>
              <a:rPr lang="de-DE" sz="1100" dirty="0" err="1" smtClean="0">
                <a:solidFill>
                  <a:srgbClr val="000000"/>
                </a:solidFill>
                <a:latin typeface="Consolas" pitchFamily="49" charset="0"/>
              </a:rPr>
              <a:t>scream</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a:solidFill>
                  <a:srgbClr val="2A00FF"/>
                </a:solidFill>
                <a:latin typeface="Consolas" pitchFamily="49" charset="0"/>
              </a:rPr>
              <a:t>"AAHHHHHHHHAAAA!!!</a:t>
            </a:r>
            <a:r>
              <a:rPr lang="de-DE" sz="1100" dirty="0" smtClean="0">
                <a:solidFill>
                  <a:srgbClr val="2A00FF"/>
                </a:solidFill>
                <a:latin typeface="Consolas" pitchFamily="49" charset="0"/>
              </a:rPr>
              <a:t>111"</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a:solidFill>
                  <a:srgbClr val="000000"/>
                </a:solidFill>
                <a:latin typeface="Consolas" pitchFamily="49" charset="0"/>
              </a:rPr>
              <a:t>System.</a:t>
            </a:r>
            <a:r>
              <a:rPr lang="de-DE" sz="1100" dirty="0" err="1">
                <a:solidFill>
                  <a:srgbClr val="0000C0"/>
                </a:solidFill>
                <a:latin typeface="Consolas" pitchFamily="49" charset="0"/>
              </a:rPr>
              <a:t>out</a:t>
            </a:r>
            <a:r>
              <a:rPr lang="de-DE" sz="1100" i="1" dirty="0" err="1">
                <a:solidFill>
                  <a:srgbClr val="000000"/>
                </a:solidFill>
                <a:latin typeface="Consolas" pitchFamily="49" charset="0"/>
              </a:rPr>
              <a:t>.</a:t>
            </a:r>
            <a:r>
              <a:rPr lang="de-DE" sz="1100" dirty="0" err="1">
                <a:solidFill>
                  <a:srgbClr val="000000"/>
                </a:solidFill>
                <a:latin typeface="Consolas" pitchFamily="49" charset="0"/>
              </a:rPr>
              <a:t>print</a:t>
            </a:r>
            <a:r>
              <a:rPr lang="de-DE" sz="1100" dirty="0">
                <a:solidFill>
                  <a:srgbClr val="000000"/>
                </a:solidFill>
                <a:latin typeface="Consolas" pitchFamily="49" charset="0"/>
              </a:rPr>
              <a:t>(</a:t>
            </a:r>
            <a:r>
              <a:rPr lang="de-DE" sz="1100" b="1" dirty="0">
                <a:solidFill>
                  <a:srgbClr val="7F0055"/>
                </a:solidFill>
                <a:latin typeface="Consolas" pitchFamily="49" charset="0"/>
              </a:rPr>
              <a:t>this</a:t>
            </a:r>
            <a:r>
              <a:rPr lang="de-DE" sz="1100" dirty="0">
                <a:solidFill>
                  <a:srgbClr val="000000"/>
                </a:solidFill>
                <a:latin typeface="Consolas" pitchFamily="49" charset="0"/>
              </a:rPr>
              <a:t>.</a:t>
            </a:r>
            <a:r>
              <a:rPr lang="de-DE" sz="1100" dirty="0">
                <a:solidFill>
                  <a:srgbClr val="0000C0"/>
                </a:solidFill>
                <a:latin typeface="Consolas" pitchFamily="49" charset="0"/>
              </a:rPr>
              <a:t>name</a:t>
            </a:r>
            <a:r>
              <a:rPr lang="de-DE" sz="1100" dirty="0">
                <a:solidFill>
                  <a:srgbClr val="000000"/>
                </a:solidFill>
                <a:latin typeface="Consolas" pitchFamily="49" charset="0"/>
              </a:rPr>
              <a:t> + </a:t>
            </a:r>
            <a:r>
              <a:rPr lang="de-DE" sz="1100" dirty="0" err="1">
                <a:solidFill>
                  <a:srgbClr val="000000"/>
                </a:solidFill>
                <a:latin typeface="Consolas" pitchFamily="49" charset="0"/>
              </a:rPr>
              <a:t>scream</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nn-NO" sz="1100" b="1" dirty="0">
                <a:solidFill>
                  <a:srgbClr val="7F0055"/>
                </a:solidFill>
                <a:latin typeface="Consolas" pitchFamily="49" charset="0"/>
              </a:rPr>
              <a:t>    for</a:t>
            </a:r>
            <a:r>
              <a:rPr lang="nn-NO" sz="1100" b="1" dirty="0">
                <a:solidFill>
                  <a:srgbClr val="000000"/>
                </a:solidFill>
                <a:latin typeface="Consolas" pitchFamily="49" charset="0"/>
              </a:rPr>
              <a:t> (</a:t>
            </a:r>
            <a:r>
              <a:rPr lang="nn-NO" sz="1100" b="1" dirty="0">
                <a:solidFill>
                  <a:srgbClr val="7F0055"/>
                </a:solidFill>
                <a:latin typeface="Consolas" pitchFamily="49" charset="0"/>
              </a:rPr>
              <a:t>int</a:t>
            </a:r>
            <a:r>
              <a:rPr lang="nn-NO" sz="1100" b="1" dirty="0">
                <a:solidFill>
                  <a:srgbClr val="000000"/>
                </a:solidFill>
                <a:latin typeface="Consolas" pitchFamily="49" charset="0"/>
              </a:rPr>
              <a:t> </a:t>
            </a:r>
            <a:r>
              <a:rPr lang="nn-NO" sz="1100" dirty="0">
                <a:solidFill>
                  <a:srgbClr val="000000"/>
                </a:solidFill>
                <a:latin typeface="Consolas" pitchFamily="49" charset="0"/>
              </a:rPr>
              <a:t>i = 0; i &lt; </a:t>
            </a:r>
            <a:r>
              <a:rPr lang="de-DE" sz="1100" dirty="0" err="1">
                <a:solidFill>
                  <a:srgbClr val="000000"/>
                </a:solidFill>
                <a:latin typeface="Consolas" pitchFamily="49" charset="0"/>
              </a:rPr>
              <a:t>soundVolume</a:t>
            </a:r>
            <a:r>
              <a:rPr lang="nn-NO" sz="1100" dirty="0" smtClean="0">
                <a:solidFill>
                  <a:srgbClr val="000000"/>
                </a:solidFill>
                <a:latin typeface="Consolas" pitchFamily="49" charset="0"/>
              </a:rPr>
              <a:t>; </a:t>
            </a:r>
            <a:r>
              <a:rPr lang="nn-NO" sz="1100" dirty="0">
                <a:solidFill>
                  <a:srgbClr val="000000"/>
                </a:solidFill>
                <a:latin typeface="Consolas" pitchFamily="49" charset="0"/>
              </a:rPr>
              <a:t>i++) </a:t>
            </a:r>
            <a:r>
              <a:rPr lang="de-DE" sz="1100" dirty="0">
                <a:solidFill>
                  <a:srgbClr val="000000"/>
                </a:solidFill>
                <a:latin typeface="Consolas" pitchFamily="49" charset="0"/>
              </a:rPr>
              <a:t>{</a:t>
            </a:r>
          </a:p>
          <a:p>
            <a:r>
              <a:rPr lang="de-DE" sz="1100" dirty="0">
                <a:solidFill>
                  <a:srgbClr val="000000"/>
                </a:solidFill>
                <a:latin typeface="Consolas" pitchFamily="49" charset="0"/>
              </a:rPr>
              <a:t>        </a:t>
            </a:r>
            <a:r>
              <a:rPr lang="de-DE" sz="1100" dirty="0" err="1">
                <a:solidFill>
                  <a:srgbClr val="000000"/>
                </a:solidFill>
                <a:latin typeface="Consolas" pitchFamily="49" charset="0"/>
              </a:rPr>
              <a:t>System.</a:t>
            </a:r>
            <a:r>
              <a:rPr lang="de-DE" sz="1100" dirty="0" err="1">
                <a:solidFill>
                  <a:srgbClr val="0000C0"/>
                </a:solidFill>
                <a:latin typeface="Consolas" pitchFamily="49" charset="0"/>
              </a:rPr>
              <a:t>out</a:t>
            </a:r>
            <a:r>
              <a:rPr lang="de-DE" sz="1100" i="1" dirty="0" err="1">
                <a:solidFill>
                  <a:srgbClr val="000000"/>
                </a:solidFill>
                <a:latin typeface="Consolas" pitchFamily="49" charset="0"/>
              </a:rPr>
              <a:t>.</a:t>
            </a:r>
            <a:r>
              <a:rPr lang="de-DE" sz="1100" dirty="0" err="1">
                <a:solidFill>
                  <a:srgbClr val="000000"/>
                </a:solidFill>
                <a:latin typeface="Consolas" pitchFamily="49" charset="0"/>
              </a:rPr>
              <a:t>print</a:t>
            </a:r>
            <a:r>
              <a:rPr lang="de-DE" sz="1100" dirty="0">
                <a:solidFill>
                  <a:srgbClr val="000000"/>
                </a:solidFill>
                <a:latin typeface="Consolas" pitchFamily="49" charset="0"/>
              </a:rPr>
              <a:t>(</a:t>
            </a:r>
            <a:r>
              <a:rPr lang="de-DE" sz="1100" dirty="0">
                <a:solidFill>
                  <a:srgbClr val="2A00FF"/>
                </a:solidFill>
                <a:latin typeface="Consolas" pitchFamily="49" charset="0"/>
              </a:rPr>
              <a:t>"!"</a:t>
            </a:r>
            <a:r>
              <a:rPr lang="de-DE" sz="1100" dirty="0">
                <a:solidFill>
                  <a:srgbClr val="000000"/>
                </a:solidFill>
                <a:latin typeface="Consolas" pitchFamily="49" charset="0"/>
              </a:rPr>
              <a:t>);</a:t>
            </a:r>
          </a:p>
          <a:p>
            <a:r>
              <a:rPr lang="de-DE" sz="1100" dirty="0">
                <a:solidFill>
                  <a:srgbClr val="000000"/>
                </a:solidFill>
                <a:latin typeface="Consolas" pitchFamily="49" charset="0"/>
              </a:rPr>
              <a:t>    }</a:t>
            </a:r>
          </a:p>
          <a:p>
            <a:r>
              <a:rPr lang="de-DE" sz="1100" dirty="0">
                <a:solidFill>
                  <a:srgbClr val="000000"/>
                </a:solidFill>
                <a:latin typeface="Consolas" pitchFamily="49" charset="0"/>
              </a:rPr>
              <a:t>    </a:t>
            </a:r>
            <a:r>
              <a:rPr lang="de-DE" sz="1100" dirty="0" err="1">
                <a:solidFill>
                  <a:srgbClr val="000000"/>
                </a:solidFill>
                <a:latin typeface="Consolas" pitchFamily="49" charset="0"/>
              </a:rPr>
              <a:t>System.</a:t>
            </a:r>
            <a:r>
              <a:rPr lang="de-DE" sz="1100" dirty="0" err="1">
                <a:solidFill>
                  <a:srgbClr val="0000C0"/>
                </a:solidFill>
                <a:latin typeface="Consolas" pitchFamily="49" charset="0"/>
              </a:rPr>
              <a:t>out</a:t>
            </a:r>
            <a:r>
              <a:rPr lang="de-DE" sz="1100" i="1" dirty="0" err="1">
                <a:solidFill>
                  <a:srgbClr val="000000"/>
                </a:solidFill>
                <a:latin typeface="Consolas" pitchFamily="49" charset="0"/>
              </a:rPr>
              <a:t>.</a:t>
            </a:r>
            <a:r>
              <a:rPr lang="de-DE" sz="1100" dirty="0" err="1">
                <a:solidFill>
                  <a:srgbClr val="000000"/>
                </a:solidFill>
                <a:latin typeface="Consolas" pitchFamily="49" charset="0"/>
              </a:rPr>
              <a:t>println</a:t>
            </a:r>
            <a:r>
              <a:rPr lang="de-DE" sz="1100" dirty="0">
                <a:solidFill>
                  <a:srgbClr val="000000"/>
                </a:solidFill>
                <a:latin typeface="Consolas" pitchFamily="49" charset="0"/>
              </a:rPr>
              <a:t>(</a:t>
            </a:r>
            <a:r>
              <a:rPr lang="de-DE" sz="1100" dirty="0">
                <a:solidFill>
                  <a:srgbClr val="2A00FF"/>
                </a:solidFill>
                <a:latin typeface="Consolas" pitchFamily="49" charset="0"/>
              </a:rPr>
              <a:t>""</a:t>
            </a:r>
            <a:r>
              <a:rPr lang="de-DE" sz="1100" dirty="0">
                <a:solidFill>
                  <a:srgbClr val="000000"/>
                </a:solidFill>
                <a:latin typeface="Consolas" pitchFamily="49" charset="0"/>
              </a:rPr>
              <a:t>);</a:t>
            </a:r>
          </a:p>
          <a:p>
            <a:r>
              <a:rPr lang="de-DE" sz="1100" dirty="0">
                <a:solidFill>
                  <a:srgbClr val="000000"/>
                </a:solidFill>
                <a:latin typeface="Consolas" pitchFamily="49" charset="0"/>
              </a:rPr>
              <a:t>  }</a:t>
            </a:r>
          </a:p>
        </p:txBody>
      </p:sp>
      <p:sp>
        <p:nvSpPr>
          <p:cNvPr id="88068" name="Rechteck 6"/>
          <p:cNvSpPr>
            <a:spLocks noChangeArrowheads="1"/>
          </p:cNvSpPr>
          <p:nvPr/>
        </p:nvSpPr>
        <p:spPr bwMode="auto">
          <a:xfrm>
            <a:off x="6229837" y="2762102"/>
            <a:ext cx="4572000" cy="2124075"/>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public</a:t>
            </a:r>
            <a:r>
              <a:rPr lang="de-DE" sz="1100" b="1" dirty="0">
                <a:solidFill>
                  <a:srgbClr val="000000"/>
                </a:solidFill>
                <a:latin typeface="Consolas" pitchFamily="49" charset="0"/>
              </a:rPr>
              <a:t> </a:t>
            </a:r>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chew</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nn-NO" sz="1100" b="1" dirty="0">
                <a:solidFill>
                  <a:srgbClr val="7F0055"/>
                </a:solidFill>
                <a:latin typeface="Consolas" pitchFamily="49" charset="0"/>
              </a:rPr>
              <a:t>  for</a:t>
            </a:r>
            <a:r>
              <a:rPr lang="nn-NO" sz="1100" b="1" dirty="0">
                <a:solidFill>
                  <a:srgbClr val="000000"/>
                </a:solidFill>
                <a:latin typeface="Consolas" pitchFamily="49" charset="0"/>
              </a:rPr>
              <a:t>(</a:t>
            </a:r>
            <a:r>
              <a:rPr lang="nn-NO" sz="1100" b="1" dirty="0">
                <a:solidFill>
                  <a:srgbClr val="7F0055"/>
                </a:solidFill>
                <a:latin typeface="Consolas" pitchFamily="49" charset="0"/>
              </a:rPr>
              <a:t>int</a:t>
            </a:r>
            <a:r>
              <a:rPr lang="nn-NO" sz="1100" b="1" dirty="0">
                <a:solidFill>
                  <a:srgbClr val="000000"/>
                </a:solidFill>
                <a:latin typeface="Consolas" pitchFamily="49" charset="0"/>
              </a:rPr>
              <a:t> </a:t>
            </a:r>
            <a:r>
              <a:rPr lang="nn-NO" sz="1100" dirty="0">
                <a:solidFill>
                  <a:srgbClr val="000000"/>
                </a:solidFill>
                <a:latin typeface="Consolas" pitchFamily="49" charset="0"/>
              </a:rPr>
              <a:t>i = 0; i &lt; </a:t>
            </a:r>
            <a:r>
              <a:rPr lang="nn-NO" sz="1100" b="1" dirty="0" smtClean="0">
                <a:solidFill>
                  <a:srgbClr val="7F0055"/>
                </a:solidFill>
                <a:latin typeface="Consolas" pitchFamily="49" charset="0"/>
              </a:rPr>
              <a:t>this</a:t>
            </a:r>
            <a:r>
              <a:rPr lang="nn-NO" sz="1100" dirty="0" smtClean="0">
                <a:solidFill>
                  <a:srgbClr val="000000"/>
                </a:solidFill>
                <a:latin typeface="Consolas" pitchFamily="49" charset="0"/>
              </a:rPr>
              <a:t>.</a:t>
            </a:r>
            <a:r>
              <a:rPr lang="de-DE" sz="1100" dirty="0" err="1" smtClean="0">
                <a:solidFill>
                  <a:srgbClr val="0000C0"/>
                </a:solidFill>
                <a:latin typeface="Consolas" pitchFamily="49" charset="0"/>
              </a:rPr>
              <a:t>numberTeeth</a:t>
            </a:r>
            <a:r>
              <a:rPr lang="nn-NO" sz="1100" dirty="0" smtClean="0">
                <a:solidFill>
                  <a:srgbClr val="000000"/>
                </a:solidFill>
                <a:latin typeface="Consolas" pitchFamily="49" charset="0"/>
              </a:rPr>
              <a:t> </a:t>
            </a:r>
            <a:r>
              <a:rPr lang="nn-NO" sz="1100" dirty="0">
                <a:solidFill>
                  <a:srgbClr val="000000"/>
                </a:solidFill>
                <a:latin typeface="Consolas" pitchFamily="49" charset="0"/>
              </a:rPr>
              <a:t>/ 4; i++) {</a:t>
            </a:r>
          </a:p>
          <a:p>
            <a:r>
              <a:rPr lang="de-DE" sz="1100" dirty="0">
                <a:solidFill>
                  <a:srgbClr val="000000"/>
                </a:solidFill>
                <a:latin typeface="Consolas" pitchFamily="49" charset="0"/>
              </a:rPr>
              <a:t>    </a:t>
            </a:r>
            <a:r>
              <a:rPr lang="de-DE" sz="1100" dirty="0" err="1">
                <a:solidFill>
                  <a:srgbClr val="000000"/>
                </a:solidFill>
                <a:latin typeface="Consolas" pitchFamily="49" charset="0"/>
              </a:rPr>
              <a:t>System.</a:t>
            </a:r>
            <a:r>
              <a:rPr lang="de-DE" sz="1100" dirty="0" err="1">
                <a:solidFill>
                  <a:srgbClr val="0000C0"/>
                </a:solidFill>
                <a:latin typeface="Consolas" pitchFamily="49" charset="0"/>
              </a:rPr>
              <a:t>out</a:t>
            </a:r>
            <a:r>
              <a:rPr lang="de-DE" sz="1100" i="1" dirty="0" err="1">
                <a:solidFill>
                  <a:srgbClr val="000000"/>
                </a:solidFill>
                <a:latin typeface="Consolas" pitchFamily="49" charset="0"/>
              </a:rPr>
              <a:t>.</a:t>
            </a:r>
            <a:r>
              <a:rPr lang="de-DE" sz="1100" dirty="0" err="1">
                <a:solidFill>
                  <a:srgbClr val="000000"/>
                </a:solidFill>
                <a:latin typeface="Consolas" pitchFamily="49" charset="0"/>
              </a:rPr>
              <a:t>print</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"Grind"</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p>
          <a:p>
            <a:r>
              <a:rPr lang="de-DE" sz="1100" dirty="0">
                <a:solidFill>
                  <a:srgbClr val="000000"/>
                </a:solidFill>
                <a:latin typeface="Consolas" pitchFamily="49" charset="0"/>
              </a:rPr>
              <a:t>  </a:t>
            </a:r>
            <a:r>
              <a:rPr lang="de-DE" sz="1100" dirty="0" err="1">
                <a:solidFill>
                  <a:srgbClr val="000000"/>
                </a:solidFill>
                <a:latin typeface="Consolas" pitchFamily="49" charset="0"/>
              </a:rPr>
              <a:t>System.</a:t>
            </a:r>
            <a:r>
              <a:rPr lang="de-DE" sz="1100" i="1" dirty="0" err="1">
                <a:solidFill>
                  <a:srgbClr val="0000C0"/>
                </a:solidFill>
                <a:latin typeface="Consolas" pitchFamily="49" charset="0"/>
              </a:rPr>
              <a:t>out</a:t>
            </a:r>
            <a:r>
              <a:rPr lang="de-DE" sz="1100" i="1" dirty="0" err="1">
                <a:solidFill>
                  <a:srgbClr val="000000"/>
                </a:solidFill>
                <a:latin typeface="Consolas" pitchFamily="49" charset="0"/>
              </a:rPr>
              <a:t>.</a:t>
            </a:r>
            <a:r>
              <a:rPr lang="de-DE" sz="1100" dirty="0" err="1">
                <a:solidFill>
                  <a:srgbClr val="000000"/>
                </a:solidFill>
                <a:latin typeface="Consolas" pitchFamily="49" charset="0"/>
              </a:rPr>
              <a:t>println</a:t>
            </a:r>
            <a:r>
              <a:rPr lang="de-DE" sz="1100" dirty="0">
                <a:solidFill>
                  <a:srgbClr val="000000"/>
                </a:solidFill>
                <a:latin typeface="Consolas" pitchFamily="49" charset="0"/>
              </a:rPr>
              <a:t>(</a:t>
            </a:r>
            <a:r>
              <a:rPr lang="de-DE" sz="1100" dirty="0">
                <a:solidFill>
                  <a:srgbClr val="2A00FF"/>
                </a:solidFill>
                <a:latin typeface="Consolas" pitchFamily="49" charset="0"/>
              </a:rPr>
              <a:t>""</a:t>
            </a:r>
            <a:r>
              <a:rPr lang="de-DE" sz="1100" dirty="0">
                <a:solidFill>
                  <a:srgbClr val="000000"/>
                </a:solidFill>
                <a:latin typeface="Consolas" pitchFamily="49" charset="0"/>
              </a:rPr>
              <a:t>);</a:t>
            </a:r>
          </a:p>
          <a:p>
            <a:r>
              <a:rPr lang="de-DE" sz="1100" dirty="0">
                <a:solidFill>
                  <a:srgbClr val="000000"/>
                </a:solidFill>
                <a:latin typeface="Consolas" pitchFamily="49" charset="0"/>
              </a:rPr>
              <a:t>}</a:t>
            </a:r>
          </a:p>
          <a:p>
            <a:endParaRPr lang="de-DE" sz="1100" b="1" dirty="0">
              <a:solidFill>
                <a:srgbClr val="7F0055"/>
              </a:solidFill>
              <a:latin typeface="Consolas" pitchFamily="49" charset="0"/>
            </a:endParaRPr>
          </a:p>
          <a:p>
            <a:r>
              <a:rPr lang="de-DE" sz="1100" b="1" dirty="0" err="1">
                <a:solidFill>
                  <a:srgbClr val="7F0055"/>
                </a:solidFill>
                <a:latin typeface="Consolas" pitchFamily="49" charset="0"/>
              </a:rPr>
              <a:t>public</a:t>
            </a:r>
            <a:r>
              <a:rPr lang="de-DE" sz="1100" b="1" dirty="0">
                <a:solidFill>
                  <a:srgbClr val="000000"/>
                </a:solidFill>
                <a:latin typeface="Consolas" pitchFamily="49" charset="0"/>
              </a:rPr>
              <a:t> </a:t>
            </a:r>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flirt</a:t>
            </a:r>
            <a:r>
              <a:rPr lang="de-DE" sz="1100" dirty="0" smtClean="0">
                <a:solidFill>
                  <a:srgbClr val="000000"/>
                </a:solidFill>
                <a:latin typeface="Consolas" pitchFamily="49" charset="0"/>
              </a:rPr>
              <a:t>(Monster </a:t>
            </a:r>
            <a:r>
              <a:rPr lang="de-DE" sz="1100" dirty="0" err="1" smtClean="0">
                <a:solidFill>
                  <a:srgbClr val="000000"/>
                </a:solidFill>
                <a:latin typeface="Consolas" pitchFamily="49" charset="0"/>
              </a:rPr>
              <a:t>monster</a:t>
            </a:r>
            <a:r>
              <a:rPr lang="de-DE" sz="1100" dirty="0" smtClean="0">
                <a:solidFill>
                  <a:srgbClr val="000000"/>
                </a:solidFill>
                <a:latin typeface="Consolas" pitchFamily="49" charset="0"/>
              </a:rPr>
              <a:t>) {</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00"/>
                </a:solidFill>
                <a:latin typeface="Consolas" pitchFamily="49" charset="0"/>
              </a:rPr>
              <a:t>scare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smtClean="0">
                <a:solidFill>
                  <a:srgbClr val="000000"/>
                </a:solidFill>
                <a:latin typeface="Consolas" pitchFamily="49" charset="0"/>
              </a:rPr>
              <a:t> </a:t>
            </a:r>
            <a:r>
              <a:rPr lang="de-DE" sz="1100" dirty="0" err="1" smtClean="0">
                <a:solidFill>
                  <a:srgbClr val="000000"/>
                </a:solidFill>
                <a:latin typeface="Consolas" pitchFamily="49" charset="0"/>
              </a:rPr>
              <a:t>monster.scare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a:t>
            </a:r>
          </a:p>
          <a:p>
            <a:r>
              <a:rPr lang="de-DE" sz="1100" dirty="0">
                <a:solidFill>
                  <a:srgbClr val="000000"/>
                </a:solidFill>
                <a:latin typeface="Consolas" pitchFamily="49" charset="0"/>
              </a:rPr>
              <a:t>}</a:t>
            </a:r>
            <a:endParaRPr lang="de-DE" dirty="0">
              <a:latin typeface="Calibri" pitchFamily="34" charset="0"/>
            </a:endParaRPr>
          </a:p>
        </p:txBody>
      </p:sp>
      <p:sp>
        <p:nvSpPr>
          <p:cNvPr id="8" name="Ellipse 7"/>
          <p:cNvSpPr/>
          <p:nvPr/>
        </p:nvSpPr>
        <p:spPr>
          <a:xfrm>
            <a:off x="3788262" y="2762101"/>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sp>
        <p:nvSpPr>
          <p:cNvPr id="9" name="Ellipse 8"/>
          <p:cNvSpPr/>
          <p:nvPr/>
        </p:nvSpPr>
        <p:spPr>
          <a:xfrm>
            <a:off x="4356587" y="2774801"/>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10" name="Ellipse 9"/>
          <p:cNvSpPr/>
          <p:nvPr/>
        </p:nvSpPr>
        <p:spPr>
          <a:xfrm>
            <a:off x="3492987" y="297323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3</a:t>
            </a:r>
          </a:p>
        </p:txBody>
      </p:sp>
      <p:sp>
        <p:nvSpPr>
          <p:cNvPr id="11" name="Ellipse 10"/>
          <p:cNvSpPr/>
          <p:nvPr/>
        </p:nvSpPr>
        <p:spPr>
          <a:xfrm>
            <a:off x="3548549" y="3409801"/>
            <a:ext cx="217488"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4</a:t>
            </a:r>
          </a:p>
        </p:txBody>
      </p:sp>
      <p:sp>
        <p:nvSpPr>
          <p:cNvPr id="12" name="Ellipse 11"/>
          <p:cNvSpPr/>
          <p:nvPr/>
        </p:nvSpPr>
        <p:spPr>
          <a:xfrm>
            <a:off x="5761524" y="3409801"/>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5</a:t>
            </a:r>
          </a:p>
        </p:txBody>
      </p:sp>
      <p:sp>
        <p:nvSpPr>
          <p:cNvPr id="13" name="Ellipse 12"/>
          <p:cNvSpPr/>
          <p:nvPr/>
        </p:nvSpPr>
        <p:spPr>
          <a:xfrm>
            <a:off x="3993049" y="360823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6</a:t>
            </a:r>
          </a:p>
        </p:txBody>
      </p:sp>
      <p:sp>
        <p:nvSpPr>
          <p:cNvPr id="14" name="Ellipse 13"/>
          <p:cNvSpPr/>
          <p:nvPr/>
        </p:nvSpPr>
        <p:spPr>
          <a:xfrm>
            <a:off x="3548549" y="3824138"/>
            <a:ext cx="217488"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7</a:t>
            </a:r>
          </a:p>
        </p:txBody>
      </p:sp>
      <p:sp>
        <p:nvSpPr>
          <p:cNvPr id="15" name="Ellipse 14"/>
          <p:cNvSpPr/>
          <p:nvPr/>
        </p:nvSpPr>
        <p:spPr>
          <a:xfrm>
            <a:off x="3277087" y="404003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8</a:t>
            </a:r>
          </a:p>
        </p:txBody>
      </p:sp>
      <p:sp>
        <p:nvSpPr>
          <p:cNvPr id="16" name="Ellipse 15"/>
          <p:cNvSpPr/>
          <p:nvPr/>
        </p:nvSpPr>
        <p:spPr>
          <a:xfrm>
            <a:off x="5437674" y="4057501"/>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9</a:t>
            </a:r>
          </a:p>
        </p:txBody>
      </p:sp>
      <p:grpSp>
        <p:nvGrpSpPr>
          <p:cNvPr id="88078" name="Gruppieren 24"/>
          <p:cNvGrpSpPr>
            <a:grpSpLocks/>
          </p:cNvGrpSpPr>
          <p:nvPr/>
        </p:nvGrpSpPr>
        <p:grpSpPr bwMode="auto">
          <a:xfrm>
            <a:off x="3437425" y="4562326"/>
            <a:ext cx="315913" cy="246062"/>
            <a:chOff x="5523080" y="5869935"/>
            <a:chExt cx="316112" cy="246221"/>
          </a:xfrm>
        </p:grpSpPr>
        <p:sp>
          <p:nvSpPr>
            <p:cNvPr id="17" name="Ellipse 16"/>
            <p:cNvSpPr/>
            <p:nvPr/>
          </p:nvSpPr>
          <p:spPr>
            <a:xfrm>
              <a:off x="5580266" y="5877877"/>
              <a:ext cx="216036" cy="216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100" name="Rechteck 23"/>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10</a:t>
              </a:r>
            </a:p>
          </p:txBody>
        </p:sp>
      </p:grpSp>
      <p:grpSp>
        <p:nvGrpSpPr>
          <p:cNvPr id="88079" name="Gruppieren 25"/>
          <p:cNvGrpSpPr>
            <a:grpSpLocks/>
          </p:cNvGrpSpPr>
          <p:nvPr/>
        </p:nvGrpSpPr>
        <p:grpSpPr bwMode="auto">
          <a:xfrm>
            <a:off x="3607287" y="5237014"/>
            <a:ext cx="315912" cy="246063"/>
            <a:chOff x="5523080" y="5869935"/>
            <a:chExt cx="316112" cy="246221"/>
          </a:xfrm>
        </p:grpSpPr>
        <p:sp>
          <p:nvSpPr>
            <p:cNvPr id="27" name="Ellipse 26"/>
            <p:cNvSpPr/>
            <p:nvPr/>
          </p:nvSpPr>
          <p:spPr>
            <a:xfrm>
              <a:off x="5580266" y="5877878"/>
              <a:ext cx="216037" cy="2160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98" name="Rechteck 27"/>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12</a:t>
              </a:r>
            </a:p>
          </p:txBody>
        </p:sp>
      </p:grpSp>
      <p:grpSp>
        <p:nvGrpSpPr>
          <p:cNvPr id="88080" name="Gruppieren 28"/>
          <p:cNvGrpSpPr>
            <a:grpSpLocks/>
          </p:cNvGrpSpPr>
          <p:nvPr/>
        </p:nvGrpSpPr>
        <p:grpSpPr bwMode="auto">
          <a:xfrm>
            <a:off x="3013562" y="5475139"/>
            <a:ext cx="317500" cy="246063"/>
            <a:chOff x="5523080" y="5869935"/>
            <a:chExt cx="316112" cy="246221"/>
          </a:xfrm>
        </p:grpSpPr>
        <p:sp>
          <p:nvSpPr>
            <p:cNvPr id="30" name="Ellipse 29"/>
            <p:cNvSpPr/>
            <p:nvPr/>
          </p:nvSpPr>
          <p:spPr>
            <a:xfrm>
              <a:off x="5579980" y="5877878"/>
              <a:ext cx="216536" cy="2160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96" name="Rechteck 30"/>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13</a:t>
              </a:r>
            </a:p>
          </p:txBody>
        </p:sp>
      </p:grpSp>
      <p:grpSp>
        <p:nvGrpSpPr>
          <p:cNvPr id="88081" name="Gruppieren 31"/>
          <p:cNvGrpSpPr>
            <a:grpSpLocks/>
          </p:cNvGrpSpPr>
          <p:nvPr/>
        </p:nvGrpSpPr>
        <p:grpSpPr bwMode="auto">
          <a:xfrm>
            <a:off x="5566262" y="5484664"/>
            <a:ext cx="315912" cy="246063"/>
            <a:chOff x="5523080" y="5869935"/>
            <a:chExt cx="316112" cy="246221"/>
          </a:xfrm>
        </p:grpSpPr>
        <p:sp>
          <p:nvSpPr>
            <p:cNvPr id="33" name="Ellipse 32"/>
            <p:cNvSpPr/>
            <p:nvPr/>
          </p:nvSpPr>
          <p:spPr>
            <a:xfrm>
              <a:off x="5580266" y="5877878"/>
              <a:ext cx="216037" cy="2160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94" name="Rechteck 33"/>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14</a:t>
              </a:r>
            </a:p>
          </p:txBody>
        </p:sp>
      </p:grpSp>
      <p:grpSp>
        <p:nvGrpSpPr>
          <p:cNvPr id="88082" name="Gruppieren 34"/>
          <p:cNvGrpSpPr>
            <a:grpSpLocks/>
          </p:cNvGrpSpPr>
          <p:nvPr/>
        </p:nvGrpSpPr>
        <p:grpSpPr bwMode="auto">
          <a:xfrm>
            <a:off x="2800837" y="5816451"/>
            <a:ext cx="315912" cy="246062"/>
            <a:chOff x="5523080" y="5869935"/>
            <a:chExt cx="316112" cy="246221"/>
          </a:xfrm>
        </p:grpSpPr>
        <p:sp>
          <p:nvSpPr>
            <p:cNvPr id="36" name="Ellipse 35"/>
            <p:cNvSpPr/>
            <p:nvPr/>
          </p:nvSpPr>
          <p:spPr>
            <a:xfrm>
              <a:off x="5580266" y="5877877"/>
              <a:ext cx="216037" cy="216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92" name="Rechteck 36"/>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15</a:t>
              </a:r>
            </a:p>
          </p:txBody>
        </p:sp>
      </p:grpSp>
      <p:grpSp>
        <p:nvGrpSpPr>
          <p:cNvPr id="88083" name="Gruppieren 37"/>
          <p:cNvGrpSpPr>
            <a:grpSpLocks/>
          </p:cNvGrpSpPr>
          <p:nvPr/>
        </p:nvGrpSpPr>
        <p:grpSpPr bwMode="auto">
          <a:xfrm>
            <a:off x="8447575" y="3189139"/>
            <a:ext cx="315913" cy="246063"/>
            <a:chOff x="5523080" y="5869935"/>
            <a:chExt cx="316112" cy="246221"/>
          </a:xfrm>
        </p:grpSpPr>
        <p:sp>
          <p:nvSpPr>
            <p:cNvPr id="39" name="Ellipse 38"/>
            <p:cNvSpPr/>
            <p:nvPr/>
          </p:nvSpPr>
          <p:spPr>
            <a:xfrm>
              <a:off x="5580266" y="5877878"/>
              <a:ext cx="216036" cy="2160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90" name="Rechteck 39"/>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16</a:t>
              </a:r>
            </a:p>
          </p:txBody>
        </p:sp>
      </p:grpSp>
      <p:grpSp>
        <p:nvGrpSpPr>
          <p:cNvPr id="88084" name="Gruppieren 40"/>
          <p:cNvGrpSpPr>
            <a:grpSpLocks/>
          </p:cNvGrpSpPr>
          <p:nvPr/>
        </p:nvGrpSpPr>
        <p:grpSpPr bwMode="auto">
          <a:xfrm>
            <a:off x="3196125" y="5229076"/>
            <a:ext cx="315913" cy="246062"/>
            <a:chOff x="5523080" y="5869935"/>
            <a:chExt cx="316112" cy="246221"/>
          </a:xfrm>
        </p:grpSpPr>
        <p:sp>
          <p:nvSpPr>
            <p:cNvPr id="42" name="Ellipse 41"/>
            <p:cNvSpPr/>
            <p:nvPr/>
          </p:nvSpPr>
          <p:spPr>
            <a:xfrm>
              <a:off x="5580266" y="5877877"/>
              <a:ext cx="216036" cy="216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88" name="Rechteck 42"/>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11</a:t>
              </a:r>
            </a:p>
          </p:txBody>
        </p:sp>
      </p:grpSp>
      <p:sp>
        <p:nvSpPr>
          <p:cNvPr id="45" name="Rechteck 44"/>
          <p:cNvSpPr>
            <a:spLocks noChangeArrowheads="1"/>
          </p:cNvSpPr>
          <p:nvPr/>
        </p:nvSpPr>
        <p:spPr bwMode="auto">
          <a:xfrm>
            <a:off x="9798537" y="4465488"/>
            <a:ext cx="1553374" cy="369332"/>
          </a:xfrm>
          <a:prstGeom prst="rect">
            <a:avLst/>
          </a:prstGeom>
          <a:noFill/>
          <a:ln w="9525">
            <a:noFill/>
            <a:miter lim="800000"/>
            <a:headEnd/>
            <a:tailEnd/>
          </a:ln>
        </p:spPr>
        <p:txBody>
          <a:bodyPr wrap="none">
            <a:spAutoFit/>
          </a:bodyPr>
          <a:lstStyle/>
          <a:p>
            <a:r>
              <a:rPr lang="de-DE" b="1" dirty="0" smtClean="0">
                <a:solidFill>
                  <a:srgbClr val="FF0000"/>
                </a:solidFill>
                <a:latin typeface="Calibri" pitchFamily="34" charset="0"/>
              </a:rPr>
              <a:t>3 </a:t>
            </a:r>
            <a:r>
              <a:rPr lang="de-DE" b="1" dirty="0" err="1" smtClean="0">
                <a:solidFill>
                  <a:srgbClr val="FF0000"/>
                </a:solidFill>
                <a:latin typeface="Calibri" pitchFamily="34" charset="0"/>
              </a:rPr>
              <a:t>to</a:t>
            </a:r>
            <a:r>
              <a:rPr lang="de-DE" b="1" dirty="0" smtClean="0">
                <a:solidFill>
                  <a:srgbClr val="FF0000"/>
                </a:solidFill>
                <a:latin typeface="Calibri" pitchFamily="34" charset="0"/>
              </a:rPr>
              <a:t> 5 </a:t>
            </a:r>
            <a:r>
              <a:rPr lang="de-DE" b="1" dirty="0" err="1" smtClean="0">
                <a:solidFill>
                  <a:srgbClr val="FF0000"/>
                </a:solidFill>
                <a:latin typeface="Calibri" pitchFamily="34" charset="0"/>
              </a:rPr>
              <a:t>minutes</a:t>
            </a:r>
            <a:endParaRPr lang="de-DE" b="1" dirty="0">
              <a:solidFill>
                <a:srgbClr val="FF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a:p>
        </p:txBody>
      </p:sp>
      <p:sp>
        <p:nvSpPr>
          <p:cNvPr id="73730" name="Textfeld 2"/>
          <p:cNvSpPr txBox="1">
            <a:spLocks noChangeArrowheads="1"/>
          </p:cNvSpPr>
          <p:nvPr/>
        </p:nvSpPr>
        <p:spPr bwMode="auto">
          <a:xfrm>
            <a:off x="1919288" y="1916113"/>
            <a:ext cx="6614503" cy="830997"/>
          </a:xfrm>
          <a:prstGeom prst="rect">
            <a:avLst/>
          </a:prstGeom>
          <a:noFill/>
          <a:ln w="9525">
            <a:noFill/>
            <a:miter lim="800000"/>
            <a:headEnd/>
            <a:tailEnd/>
          </a:ln>
        </p:spPr>
        <p:txBody>
          <a:bodyPr wrap="none">
            <a:spAutoFit/>
          </a:bodyPr>
          <a:lstStyle/>
          <a:p>
            <a:r>
              <a:rPr lang="de-DE" sz="4800" dirty="0" err="1" smtClean="0">
                <a:solidFill>
                  <a:schemeClr val="bg1"/>
                </a:solidFill>
                <a:latin typeface="Calibri" pitchFamily="34" charset="0"/>
              </a:rPr>
              <a:t>Copying</a:t>
            </a:r>
            <a:r>
              <a:rPr lang="de-DE" sz="4800" dirty="0" smtClean="0">
                <a:solidFill>
                  <a:schemeClr val="bg1"/>
                </a:solidFill>
                <a:latin typeface="Calibri" pitchFamily="34" charset="0"/>
              </a:rPr>
              <a:t> / </a:t>
            </a:r>
            <a:r>
              <a:rPr lang="de-DE" sz="4800" dirty="0" err="1" smtClean="0">
                <a:solidFill>
                  <a:schemeClr val="bg1"/>
                </a:solidFill>
                <a:latin typeface="Calibri" pitchFamily="34" charset="0"/>
              </a:rPr>
              <a:t>Cloning</a:t>
            </a:r>
            <a:r>
              <a:rPr lang="de-DE" sz="4800" dirty="0" smtClean="0">
                <a:solidFill>
                  <a:schemeClr val="bg1"/>
                </a:solidFill>
                <a:latin typeface="Calibri" pitchFamily="34" charset="0"/>
              </a:rPr>
              <a:t> Objects</a:t>
            </a:r>
            <a:endParaRPr lang="de-DE" sz="4800" dirty="0">
              <a:solidFill>
                <a:schemeClr val="bg1"/>
              </a:solidFill>
              <a:latin typeface="Calibri" pitchFamily="34" charset="0"/>
            </a:endParaRPr>
          </a:p>
        </p:txBody>
      </p:sp>
      <p:pic>
        <p:nvPicPr>
          <p:cNvPr id="7170" name="Picture 2" descr="http://i.onmeda.de/gesund/klonen_0.jpg"/>
          <p:cNvPicPr>
            <a:picLocks noChangeAspect="1" noChangeArrowheads="1"/>
          </p:cNvPicPr>
          <p:nvPr/>
        </p:nvPicPr>
        <p:blipFill>
          <a:blip r:embed="rId3" cstate="print">
            <a:extLst/>
          </a:blip>
          <a:srcRect/>
          <a:stretch>
            <a:fillRect/>
          </a:stretch>
        </p:blipFill>
        <p:spPr bwMode="auto">
          <a:xfrm>
            <a:off x="4583832" y="3140969"/>
            <a:ext cx="5810250" cy="2143125"/>
          </a:xfrm>
          <a:prstGeom prst="rect">
            <a:avLst/>
          </a:prstGeom>
          <a:ln>
            <a:noFill/>
          </a:ln>
          <a:effectLst>
            <a:softEdge rad="112500"/>
          </a:effectLst>
          <a:extLst/>
        </p:spPr>
      </p:pic>
      <p:sp>
        <p:nvSpPr>
          <p:cNvPr id="3" name="Foliennummernplatzhalter 2"/>
          <p:cNvSpPr>
            <a:spLocks noGrp="1"/>
          </p:cNvSpPr>
          <p:nvPr>
            <p:ph type="sldNum" sz="quarter" idx="12"/>
          </p:nvPr>
        </p:nvSpPr>
        <p:spPr/>
        <p:txBody>
          <a:bodyPr/>
          <a:lstStyle/>
          <a:p>
            <a:pPr>
              <a:defRPr/>
            </a:pPr>
            <a:fld id="{CBDFABAA-5267-4B25-BFD5-994A15DC9E83}" type="slidenum">
              <a:rPr lang="de-DE" smtClean="0"/>
              <a:pPr>
                <a:defRPr/>
              </a:pPr>
              <a:t>31</a:t>
            </a:fld>
            <a:endParaRPr lang="de-DE"/>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el 1"/>
          <p:cNvSpPr>
            <a:spLocks noGrp="1"/>
          </p:cNvSpPr>
          <p:nvPr>
            <p:ph type="title"/>
          </p:nvPr>
        </p:nvSpPr>
        <p:spPr/>
        <p:txBody>
          <a:bodyPr/>
          <a:lstStyle/>
          <a:p>
            <a:r>
              <a:rPr lang="de-DE" dirty="0" err="1" smtClean="0"/>
              <a:t>Cloning</a:t>
            </a:r>
            <a:r>
              <a:rPr lang="de-DE" dirty="0" smtClean="0"/>
              <a:t> </a:t>
            </a:r>
            <a:r>
              <a:rPr lang="de-DE" dirty="0" err="1" smtClean="0"/>
              <a:t>of</a:t>
            </a:r>
            <a:r>
              <a:rPr lang="de-DE" dirty="0" smtClean="0"/>
              <a:t> Objects</a:t>
            </a:r>
            <a:endParaRPr lang="de-DE" dirty="0"/>
          </a:p>
        </p:txBody>
      </p:sp>
      <p:sp>
        <p:nvSpPr>
          <p:cNvPr id="75778" name="Inhaltsplatzhalter 2"/>
          <p:cNvSpPr>
            <a:spLocks noGrp="1"/>
          </p:cNvSpPr>
          <p:nvPr>
            <p:ph idx="1"/>
          </p:nvPr>
        </p:nvSpPr>
        <p:spPr/>
        <p:txBody>
          <a:bodyPr>
            <a:normAutofit/>
          </a:bodyPr>
          <a:lstStyle/>
          <a:p>
            <a:r>
              <a:rPr lang="de-DE" dirty="0" smtClean="0"/>
              <a:t>Problem: </a:t>
            </a:r>
            <a:r>
              <a:rPr lang="de-DE" dirty="0" err="1" smtClean="0"/>
              <a:t>We</a:t>
            </a:r>
            <a:r>
              <a:rPr lang="de-DE" dirty="0" smtClean="0"/>
              <a:t> </a:t>
            </a:r>
            <a:r>
              <a:rPr lang="de-DE" dirty="0" err="1" smtClean="0"/>
              <a:t>need</a:t>
            </a:r>
            <a:r>
              <a:rPr lang="de-DE" dirty="0" smtClean="0"/>
              <a:t> </a:t>
            </a:r>
            <a:r>
              <a:rPr lang="de-DE" dirty="0" err="1" smtClean="0"/>
              <a:t>more</a:t>
            </a:r>
            <a:r>
              <a:rPr lang="de-DE" dirty="0" smtClean="0"/>
              <a:t> </a:t>
            </a:r>
            <a:r>
              <a:rPr lang="de-DE" dirty="0" err="1" smtClean="0"/>
              <a:t>objects</a:t>
            </a:r>
            <a:r>
              <a:rPr lang="de-DE" dirty="0" smtClean="0"/>
              <a:t> </a:t>
            </a:r>
            <a:r>
              <a:rPr lang="de-DE" dirty="0" err="1" smtClean="0"/>
              <a:t>with</a:t>
            </a:r>
            <a:r>
              <a:rPr lang="de-DE" dirty="0" smtClean="0"/>
              <a:t> </a:t>
            </a:r>
            <a:r>
              <a:rPr lang="de-DE" dirty="0" err="1" smtClean="0"/>
              <a:t>exactly</a:t>
            </a:r>
            <a:r>
              <a:rPr lang="de-DE" dirty="0" smtClean="0"/>
              <a:t> </a:t>
            </a:r>
            <a:r>
              <a:rPr lang="de-DE" dirty="0" err="1" smtClean="0"/>
              <a:t>the</a:t>
            </a:r>
            <a:r>
              <a:rPr lang="de-DE" dirty="0" smtClean="0"/>
              <a:t> same </a:t>
            </a:r>
            <a:r>
              <a:rPr lang="de-DE" dirty="0" err="1" smtClean="0"/>
              <a:t>values</a:t>
            </a:r>
            <a:r>
              <a:rPr lang="de-DE" dirty="0" smtClean="0"/>
              <a:t>/</a:t>
            </a:r>
            <a:r>
              <a:rPr lang="de-DE" dirty="0" err="1" smtClean="0"/>
              <a:t>attributes</a:t>
            </a:r>
            <a:endParaRPr lang="de-DE" dirty="0" smtClean="0"/>
          </a:p>
          <a:p>
            <a:pPr lvl="1"/>
            <a:r>
              <a:rPr lang="de-DE" dirty="0" err="1" smtClean="0"/>
              <a:t>Example</a:t>
            </a:r>
            <a:r>
              <a:rPr lang="de-DE" dirty="0" smtClean="0"/>
              <a:t>: A </a:t>
            </a:r>
            <a:r>
              <a:rPr lang="de-DE" dirty="0" err="1" smtClean="0"/>
              <a:t>car</a:t>
            </a:r>
            <a:r>
              <a:rPr lang="de-DE" dirty="0" smtClean="0"/>
              <a:t> </a:t>
            </a:r>
            <a:r>
              <a:rPr lang="de-DE" dirty="0" err="1" smtClean="0"/>
              <a:t>has</a:t>
            </a:r>
            <a:r>
              <a:rPr lang="de-DE" dirty="0" smtClean="0"/>
              <a:t> 1000 </a:t>
            </a:r>
            <a:r>
              <a:rPr lang="de-DE" dirty="0" err="1" smtClean="0"/>
              <a:t>properties</a:t>
            </a:r>
            <a:r>
              <a:rPr lang="de-DE" dirty="0" smtClean="0"/>
              <a:t> </a:t>
            </a:r>
            <a:r>
              <a:rPr lang="de-DE" dirty="0" err="1" smtClean="0"/>
              <a:t>that</a:t>
            </a:r>
            <a:r>
              <a:rPr lang="de-DE" dirty="0" smtClean="0"/>
              <a:t> </a:t>
            </a:r>
            <a:r>
              <a:rPr lang="de-DE" dirty="0" err="1" smtClean="0"/>
              <a:t>have</a:t>
            </a:r>
            <a:r>
              <a:rPr lang="de-DE" dirty="0" smtClean="0"/>
              <a:t> </a:t>
            </a:r>
            <a:r>
              <a:rPr lang="de-DE" dirty="0" err="1" smtClean="0"/>
              <a:t>been</a:t>
            </a:r>
            <a:r>
              <a:rPr lang="de-DE" dirty="0" smtClean="0"/>
              <a:t> </a:t>
            </a:r>
            <a:r>
              <a:rPr lang="de-DE" dirty="0" err="1" smtClean="0"/>
              <a:t>defined</a:t>
            </a:r>
            <a:r>
              <a:rPr lang="de-DE" dirty="0" smtClean="0"/>
              <a:t> in </a:t>
            </a:r>
            <a:r>
              <a:rPr lang="de-DE" dirty="0" err="1" smtClean="0"/>
              <a:t>many</a:t>
            </a:r>
            <a:r>
              <a:rPr lang="de-DE" dirty="0" smtClean="0"/>
              <a:t> </a:t>
            </a:r>
            <a:r>
              <a:rPr lang="de-DE" dirty="0" err="1" smtClean="0"/>
              <a:t>methods</a:t>
            </a:r>
            <a:r>
              <a:rPr lang="de-DE" dirty="0" smtClean="0"/>
              <a:t> (e.g., </a:t>
            </a:r>
            <a:r>
              <a:rPr lang="de-DE" dirty="0" err="1" smtClean="0"/>
              <a:t>by</a:t>
            </a:r>
            <a:r>
              <a:rPr lang="de-DE" dirty="0" smtClean="0"/>
              <a:t> </a:t>
            </a:r>
            <a:r>
              <a:rPr lang="de-DE" dirty="0" err="1" smtClean="0"/>
              <a:t>customer</a:t>
            </a:r>
            <a:r>
              <a:rPr lang="de-DE" dirty="0" smtClean="0"/>
              <a:t> </a:t>
            </a:r>
            <a:r>
              <a:rPr lang="de-DE" dirty="0" err="1" smtClean="0"/>
              <a:t>or</a:t>
            </a:r>
            <a:r>
              <a:rPr lang="de-DE" dirty="0" smtClean="0"/>
              <a:t> </a:t>
            </a:r>
            <a:r>
              <a:rPr lang="de-DE" dirty="0" err="1" smtClean="0"/>
              <a:t>federal</a:t>
            </a:r>
            <a:r>
              <a:rPr lang="de-DE" dirty="0" smtClean="0"/>
              <a:t> </a:t>
            </a:r>
            <a:r>
              <a:rPr lang="de-DE" dirty="0" err="1" smtClean="0"/>
              <a:t>laws</a:t>
            </a:r>
            <a:r>
              <a:rPr lang="de-DE" smtClean="0"/>
              <a:t>, etc.)</a:t>
            </a:r>
            <a:endParaRPr lang="de-DE" dirty="0"/>
          </a:p>
          <a:p>
            <a:pPr lvl="1"/>
            <a:r>
              <a:rPr lang="de-DE" dirty="0" err="1" smtClean="0"/>
              <a:t>We</a:t>
            </a:r>
            <a:r>
              <a:rPr lang="de-DE" dirty="0" smtClean="0"/>
              <a:t> </a:t>
            </a:r>
            <a:r>
              <a:rPr lang="de-DE" dirty="0" err="1" smtClean="0"/>
              <a:t>need</a:t>
            </a:r>
            <a:r>
              <a:rPr lang="de-DE" dirty="0" smtClean="0"/>
              <a:t> </a:t>
            </a:r>
            <a:r>
              <a:rPr lang="de-DE" dirty="0" err="1" smtClean="0"/>
              <a:t>this</a:t>
            </a:r>
            <a:r>
              <a:rPr lang="de-DE" dirty="0" smtClean="0"/>
              <a:t> </a:t>
            </a:r>
            <a:r>
              <a:rPr lang="de-DE" dirty="0" err="1" smtClean="0"/>
              <a:t>car</a:t>
            </a:r>
            <a:r>
              <a:rPr lang="de-DE" dirty="0" smtClean="0"/>
              <a:t> </a:t>
            </a:r>
            <a:r>
              <a:rPr lang="de-DE" dirty="0" err="1" smtClean="0"/>
              <a:t>again</a:t>
            </a:r>
            <a:r>
              <a:rPr lang="de-DE" dirty="0" smtClean="0"/>
              <a:t>, </a:t>
            </a:r>
            <a:r>
              <a:rPr lang="de-DE" dirty="0" err="1" smtClean="0"/>
              <a:t>and</a:t>
            </a:r>
            <a:r>
              <a:rPr lang="de-DE" dirty="0" smtClean="0"/>
              <a:t> </a:t>
            </a:r>
            <a:r>
              <a:rPr lang="de-DE" dirty="0" err="1" smtClean="0"/>
              <a:t>setting</a:t>
            </a:r>
            <a:r>
              <a:rPr lang="de-DE" dirty="0" smtClean="0"/>
              <a:t> </a:t>
            </a:r>
            <a:r>
              <a:rPr lang="de-DE" dirty="0" err="1" smtClean="0"/>
              <a:t>everything</a:t>
            </a:r>
            <a:r>
              <a:rPr lang="de-DE" dirty="0" smtClean="0"/>
              <a:t> </a:t>
            </a:r>
            <a:r>
              <a:rPr lang="de-DE" dirty="0" err="1" smtClean="0"/>
              <a:t>again</a:t>
            </a:r>
            <a:r>
              <a:rPr lang="de-DE" dirty="0" smtClean="0"/>
              <a:t> </a:t>
            </a:r>
            <a:r>
              <a:rPr lang="de-DE" dirty="0" err="1" smtClean="0"/>
              <a:t>is</a:t>
            </a:r>
            <a:r>
              <a:rPr lang="de-DE" dirty="0" smtClean="0"/>
              <a:t> </a:t>
            </a:r>
            <a:r>
              <a:rPr lang="de-DE" dirty="0" err="1" smtClean="0"/>
              <a:t>too</a:t>
            </a:r>
            <a:r>
              <a:rPr lang="de-DE" dirty="0" smtClean="0"/>
              <a:t> </a:t>
            </a:r>
            <a:r>
              <a:rPr lang="de-DE" dirty="0" err="1" smtClean="0"/>
              <a:t>tedious</a:t>
            </a:r>
            <a:r>
              <a:rPr lang="de-DE" dirty="0" smtClean="0"/>
              <a:t> </a:t>
            </a:r>
            <a:r>
              <a:rPr lang="de-DE" dirty="0" err="1" smtClean="0"/>
              <a:t>or</a:t>
            </a:r>
            <a:r>
              <a:rPr lang="de-DE" dirty="0" smtClean="0"/>
              <a:t> </a:t>
            </a:r>
            <a:r>
              <a:rPr lang="de-DE" dirty="0" err="1" smtClean="0"/>
              <a:t>information</a:t>
            </a:r>
            <a:r>
              <a:rPr lang="de-DE" dirty="0" smtClean="0"/>
              <a:t> </a:t>
            </a:r>
            <a:r>
              <a:rPr lang="de-DE" dirty="0" err="1" smtClean="0"/>
              <a:t>is</a:t>
            </a:r>
            <a:r>
              <a:rPr lang="de-DE" dirty="0" smtClean="0"/>
              <a:t> </a:t>
            </a:r>
            <a:r>
              <a:rPr lang="de-DE" dirty="0" err="1" smtClean="0"/>
              <a:t>missing</a:t>
            </a:r>
            <a:endParaRPr lang="de-DE" dirty="0" smtClean="0"/>
          </a:p>
          <a:p>
            <a:pPr lvl="1"/>
            <a:r>
              <a:rPr lang="de-DE" dirty="0" err="1" smtClean="0"/>
              <a:t>What</a:t>
            </a:r>
            <a:r>
              <a:rPr lang="de-DE" dirty="0" smtClean="0"/>
              <a:t> </a:t>
            </a:r>
            <a:r>
              <a:rPr lang="de-DE" dirty="0" err="1" smtClean="0"/>
              <a:t>to</a:t>
            </a:r>
            <a:r>
              <a:rPr lang="de-DE" dirty="0" smtClean="0"/>
              <a:t> do?</a:t>
            </a:r>
            <a:endParaRPr lang="de-DE" dirty="0"/>
          </a:p>
          <a:p>
            <a:pPr lvl="1"/>
            <a:endParaRPr lang="de-DE" dirty="0"/>
          </a:p>
          <a:p>
            <a:r>
              <a:rPr lang="de-DE" dirty="0" err="1" smtClean="0"/>
              <a:t>Clone</a:t>
            </a:r>
            <a:r>
              <a:rPr lang="de-DE" dirty="0" smtClean="0"/>
              <a:t> </a:t>
            </a:r>
            <a:r>
              <a:rPr lang="de-DE" dirty="0" err="1" smtClean="0"/>
              <a:t>objects</a:t>
            </a:r>
            <a:r>
              <a:rPr lang="de-DE" dirty="0" smtClean="0"/>
              <a:t>! </a:t>
            </a:r>
          </a:p>
          <a:p>
            <a:pPr lvl="1"/>
            <a:r>
              <a:rPr lang="de-DE" dirty="0" err="1" smtClean="0"/>
              <a:t>Idea</a:t>
            </a:r>
            <a:r>
              <a:rPr lang="de-DE" dirty="0" smtClean="0"/>
              <a:t>: </a:t>
            </a:r>
            <a:r>
              <a:rPr lang="de-DE" dirty="0" err="1" smtClean="0"/>
              <a:t>Get</a:t>
            </a:r>
            <a:r>
              <a:rPr lang="de-DE" dirty="0" smtClean="0"/>
              <a:t> all </a:t>
            </a:r>
            <a:r>
              <a:rPr lang="de-DE" dirty="0" err="1" smtClean="0"/>
              <a:t>values</a:t>
            </a:r>
            <a:r>
              <a:rPr lang="de-DE" dirty="0" smtClean="0"/>
              <a:t> </a:t>
            </a:r>
            <a:r>
              <a:rPr lang="de-DE" dirty="0" err="1" smtClean="0"/>
              <a:t>of</a:t>
            </a:r>
            <a:r>
              <a:rPr lang="de-DE" dirty="0" smtClean="0"/>
              <a:t> an </a:t>
            </a:r>
            <a:r>
              <a:rPr lang="de-DE" dirty="0" err="1" smtClean="0"/>
              <a:t>object</a:t>
            </a:r>
            <a:r>
              <a:rPr lang="de-DE" dirty="0" smtClean="0"/>
              <a:t> </a:t>
            </a:r>
            <a:r>
              <a:rPr lang="de-DE" dirty="0" err="1" smtClean="0"/>
              <a:t>to</a:t>
            </a:r>
            <a:r>
              <a:rPr lang="de-DE" dirty="0" smtClean="0"/>
              <a:t> a </a:t>
            </a:r>
            <a:r>
              <a:rPr lang="de-DE" dirty="0" err="1" smtClean="0"/>
              <a:t>new</a:t>
            </a:r>
            <a:r>
              <a:rPr lang="de-DE" dirty="0" smtClean="0"/>
              <a:t> </a:t>
            </a:r>
            <a:r>
              <a:rPr lang="de-DE" dirty="0" err="1" smtClean="0"/>
              <a:t>object</a:t>
            </a:r>
            <a:endParaRPr lang="de-DE" dirty="0" smtClean="0"/>
          </a:p>
          <a:p>
            <a:pPr lvl="1"/>
            <a:r>
              <a:rPr lang="de-DE" dirty="0" err="1" smtClean="0"/>
              <a:t>Two</a:t>
            </a:r>
            <a:r>
              <a:rPr lang="de-DE" dirty="0" smtClean="0"/>
              <a:t> </a:t>
            </a:r>
            <a:r>
              <a:rPr lang="de-DE" dirty="0" err="1" smtClean="0"/>
              <a:t>possibilities</a:t>
            </a:r>
            <a:r>
              <a:rPr lang="de-DE" dirty="0" smtClean="0"/>
              <a:t>: </a:t>
            </a:r>
            <a:r>
              <a:rPr lang="de-DE" dirty="0" err="1" smtClean="0"/>
              <a:t>shallow</a:t>
            </a:r>
            <a:r>
              <a:rPr lang="de-DE" dirty="0" smtClean="0"/>
              <a:t> </a:t>
            </a:r>
            <a:r>
              <a:rPr lang="de-DE" dirty="0" err="1" smtClean="0"/>
              <a:t>copy</a:t>
            </a:r>
            <a:r>
              <a:rPr lang="de-DE" dirty="0" smtClean="0"/>
              <a:t> </a:t>
            </a:r>
            <a:r>
              <a:rPr lang="de-DE" dirty="0" err="1" smtClean="0"/>
              <a:t>and</a:t>
            </a:r>
            <a:r>
              <a:rPr lang="de-DE" dirty="0" smtClean="0"/>
              <a:t> </a:t>
            </a:r>
            <a:r>
              <a:rPr lang="de-DE" dirty="0" err="1" smtClean="0"/>
              <a:t>deep</a:t>
            </a:r>
            <a:r>
              <a:rPr lang="de-DE" dirty="0" smtClean="0"/>
              <a:t> </a:t>
            </a:r>
            <a:r>
              <a:rPr lang="de-DE" dirty="0" err="1" smtClean="0"/>
              <a:t>copy</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32</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778">
                                            <p:txEl>
                                              <p:pRg st="5" end="5"/>
                                            </p:txEl>
                                          </p:spTgt>
                                        </p:tgtEl>
                                        <p:attrNameLst>
                                          <p:attrName>style.visibility</p:attrName>
                                        </p:attrNameLst>
                                      </p:cBhvr>
                                      <p:to>
                                        <p:strVal val="visible"/>
                                      </p:to>
                                    </p:set>
                                    <p:animEffect transition="in" filter="fade">
                                      <p:cBhvr>
                                        <p:cTn id="7" dur="500"/>
                                        <p:tgtEl>
                                          <p:spTgt spid="75778">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778">
                                            <p:txEl>
                                              <p:pRg st="6" end="6"/>
                                            </p:txEl>
                                          </p:spTgt>
                                        </p:tgtEl>
                                        <p:attrNameLst>
                                          <p:attrName>style.visibility</p:attrName>
                                        </p:attrNameLst>
                                      </p:cBhvr>
                                      <p:to>
                                        <p:strVal val="visible"/>
                                      </p:to>
                                    </p:set>
                                    <p:animEffect transition="in" filter="fade">
                                      <p:cBhvr>
                                        <p:cTn id="12" dur="500"/>
                                        <p:tgtEl>
                                          <p:spTgt spid="75778">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778">
                                            <p:txEl>
                                              <p:pRg st="7" end="7"/>
                                            </p:txEl>
                                          </p:spTgt>
                                        </p:tgtEl>
                                        <p:attrNameLst>
                                          <p:attrName>style.visibility</p:attrName>
                                        </p:attrNameLst>
                                      </p:cBhvr>
                                      <p:to>
                                        <p:strVal val="visible"/>
                                      </p:to>
                                    </p:set>
                                    <p:animEffect transition="in" filter="fade">
                                      <p:cBhvr>
                                        <p:cTn id="17" dur="500"/>
                                        <p:tgtEl>
                                          <p:spTgt spid="7577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el 1"/>
          <p:cNvSpPr>
            <a:spLocks noGrp="1"/>
          </p:cNvSpPr>
          <p:nvPr>
            <p:ph type="title"/>
          </p:nvPr>
        </p:nvSpPr>
        <p:spPr/>
        <p:txBody>
          <a:bodyPr/>
          <a:lstStyle/>
          <a:p>
            <a:r>
              <a:rPr lang="de-DE" dirty="0" err="1"/>
              <a:t>Shallow</a:t>
            </a:r>
            <a:r>
              <a:rPr lang="de-DE" dirty="0"/>
              <a:t> </a:t>
            </a:r>
            <a:r>
              <a:rPr lang="de-DE" dirty="0" err="1" smtClean="0"/>
              <a:t>Copy</a:t>
            </a:r>
            <a:endParaRPr lang="de-DE" dirty="0"/>
          </a:p>
        </p:txBody>
      </p:sp>
      <p:sp>
        <p:nvSpPr>
          <p:cNvPr id="77826" name="Inhaltsplatzhalter 2"/>
          <p:cNvSpPr>
            <a:spLocks noGrp="1"/>
          </p:cNvSpPr>
          <p:nvPr>
            <p:ph idx="1"/>
          </p:nvPr>
        </p:nvSpPr>
        <p:spPr/>
        <p:txBody>
          <a:bodyPr>
            <a:normAutofit/>
          </a:bodyPr>
          <a:lstStyle/>
          <a:p>
            <a:r>
              <a:rPr lang="de-DE" dirty="0" err="1" smtClean="0"/>
              <a:t>Each</a:t>
            </a:r>
            <a:r>
              <a:rPr lang="de-DE" dirty="0" smtClean="0"/>
              <a:t> </a:t>
            </a:r>
            <a:r>
              <a:rPr lang="de-DE" dirty="0" err="1" smtClean="0"/>
              <a:t>class</a:t>
            </a:r>
            <a:r>
              <a:rPr lang="de-DE" dirty="0" smtClean="0"/>
              <a:t> </a:t>
            </a:r>
            <a:r>
              <a:rPr lang="de-DE" dirty="0" err="1" smtClean="0"/>
              <a:t>has</a:t>
            </a:r>
            <a:r>
              <a:rPr lang="de-DE" dirty="0" smtClean="0"/>
              <a:t> </a:t>
            </a:r>
            <a:r>
              <a:rPr lang="de-DE" dirty="0" err="1" smtClean="0"/>
              <a:t>the</a:t>
            </a:r>
            <a:r>
              <a:rPr lang="de-DE" dirty="0" smtClean="0"/>
              <a:t> </a:t>
            </a:r>
            <a:r>
              <a:rPr lang="de-DE" dirty="0" err="1" smtClean="0"/>
              <a:t>method</a:t>
            </a:r>
            <a:r>
              <a:rPr lang="de-DE" dirty="0" smtClean="0"/>
              <a:t> </a:t>
            </a:r>
            <a:r>
              <a:rPr lang="de-DE" dirty="0" err="1" smtClean="0">
                <a:latin typeface="Consolas" pitchFamily="49" charset="0"/>
                <a:cs typeface="Consolas" pitchFamily="49" charset="0"/>
              </a:rPr>
              <a:t>clone</a:t>
            </a:r>
            <a:r>
              <a:rPr lang="de-DE" dirty="0" smtClean="0">
                <a:latin typeface="Consolas" pitchFamily="49" charset="0"/>
                <a:cs typeface="Consolas" pitchFamily="49" charset="0"/>
              </a:rPr>
              <a:t>()</a:t>
            </a:r>
            <a:endParaRPr lang="de-DE" dirty="0"/>
          </a:p>
          <a:p>
            <a:r>
              <a:rPr lang="de-DE" dirty="0" err="1" smtClean="0"/>
              <a:t>How</a:t>
            </a:r>
            <a:r>
              <a:rPr lang="de-DE" dirty="0" smtClean="0"/>
              <a:t> </a:t>
            </a:r>
            <a:r>
              <a:rPr lang="de-DE" dirty="0" err="1" smtClean="0"/>
              <a:t>it</a:t>
            </a:r>
            <a:r>
              <a:rPr lang="de-DE" dirty="0" smtClean="0"/>
              <a:t> </a:t>
            </a:r>
            <a:r>
              <a:rPr lang="de-DE" dirty="0" err="1" smtClean="0"/>
              <a:t>works</a:t>
            </a:r>
            <a:r>
              <a:rPr lang="de-DE" dirty="0" smtClean="0"/>
              <a:t>:</a:t>
            </a:r>
          </a:p>
          <a:p>
            <a:pPr lvl="1"/>
            <a:r>
              <a:rPr lang="de-DE" dirty="0" smtClean="0"/>
              <a:t>New </a:t>
            </a:r>
            <a:r>
              <a:rPr lang="de-DE" dirty="0" err="1" smtClean="0"/>
              <a:t>object</a:t>
            </a:r>
            <a:r>
              <a:rPr lang="de-DE" dirty="0" smtClean="0"/>
              <a:t> </a:t>
            </a:r>
            <a:r>
              <a:rPr lang="de-DE" dirty="0" err="1" smtClean="0"/>
              <a:t>is</a:t>
            </a:r>
            <a:r>
              <a:rPr lang="de-DE" dirty="0" smtClean="0"/>
              <a:t> </a:t>
            </a:r>
            <a:r>
              <a:rPr lang="de-DE" dirty="0" err="1" smtClean="0"/>
              <a:t>created</a:t>
            </a:r>
            <a:r>
              <a:rPr lang="de-DE" dirty="0" smtClean="0"/>
              <a:t> in </a:t>
            </a:r>
            <a:r>
              <a:rPr lang="de-DE" dirty="0" err="1" smtClean="0"/>
              <a:t>memory</a:t>
            </a:r>
            <a:endParaRPr lang="de-DE" dirty="0" smtClean="0"/>
          </a:p>
          <a:p>
            <a:pPr lvl="1"/>
            <a:r>
              <a:rPr lang="de-DE" dirty="0" smtClean="0"/>
              <a:t>All primitive </a:t>
            </a:r>
            <a:r>
              <a:rPr lang="de-DE" dirty="0" err="1" smtClean="0"/>
              <a:t>types</a:t>
            </a:r>
            <a:r>
              <a:rPr lang="de-DE" dirty="0" smtClean="0"/>
              <a:t> </a:t>
            </a:r>
            <a:r>
              <a:rPr lang="de-DE" dirty="0" err="1" smtClean="0"/>
              <a:t>of</a:t>
            </a:r>
            <a:r>
              <a:rPr lang="de-DE" dirty="0" smtClean="0"/>
              <a:t> </a:t>
            </a:r>
            <a:r>
              <a:rPr lang="de-DE" dirty="0" err="1" smtClean="0"/>
              <a:t>object</a:t>
            </a:r>
            <a:r>
              <a:rPr lang="de-DE" dirty="0" smtClean="0"/>
              <a:t> </a:t>
            </a:r>
            <a:r>
              <a:rPr lang="de-DE" dirty="0" err="1" smtClean="0"/>
              <a:t>are</a:t>
            </a:r>
            <a:r>
              <a:rPr lang="de-DE" dirty="0" smtClean="0"/>
              <a:t> </a:t>
            </a:r>
            <a:r>
              <a:rPr lang="de-DE" dirty="0" err="1" smtClean="0"/>
              <a:t>copied</a:t>
            </a:r>
            <a:endParaRPr lang="de-DE" dirty="0" smtClean="0"/>
          </a:p>
          <a:p>
            <a:pPr lvl="1"/>
            <a:r>
              <a:rPr lang="de-DE" dirty="0" err="1" smtClean="0"/>
              <a:t>And</a:t>
            </a:r>
            <a:r>
              <a:rPr lang="de-DE" dirty="0" smtClean="0"/>
              <a:t> </a:t>
            </a:r>
            <a:r>
              <a:rPr lang="de-DE" dirty="0" err="1" smtClean="0"/>
              <a:t>this</a:t>
            </a:r>
            <a:r>
              <a:rPr lang="de-DE" dirty="0" smtClean="0"/>
              <a:t> </a:t>
            </a:r>
            <a:r>
              <a:rPr lang="de-DE" dirty="0" err="1" smtClean="0"/>
              <a:t>counts</a:t>
            </a:r>
            <a:r>
              <a:rPr lang="de-DE" dirty="0" smtClean="0"/>
              <a:t> </a:t>
            </a:r>
            <a:r>
              <a:rPr lang="de-DE" dirty="0" err="1" smtClean="0"/>
              <a:t>for</a:t>
            </a:r>
            <a:r>
              <a:rPr lang="de-DE" dirty="0" smtClean="0"/>
              <a:t> </a:t>
            </a:r>
            <a:r>
              <a:rPr lang="de-DE" dirty="0" err="1" smtClean="0"/>
              <a:t>references</a:t>
            </a:r>
            <a:r>
              <a:rPr lang="de-DE" dirty="0" smtClean="0"/>
              <a:t>, </a:t>
            </a:r>
            <a:r>
              <a:rPr lang="de-DE" dirty="0" err="1" smtClean="0"/>
              <a:t>as</a:t>
            </a:r>
            <a:r>
              <a:rPr lang="de-DE" dirty="0" smtClean="0"/>
              <a:t> </a:t>
            </a:r>
            <a:r>
              <a:rPr lang="de-DE" dirty="0" err="1" smtClean="0"/>
              <a:t>well</a:t>
            </a:r>
            <a:r>
              <a:rPr lang="de-DE" dirty="0" smtClean="0"/>
              <a:t>!</a:t>
            </a:r>
          </a:p>
          <a:p>
            <a:endParaRPr lang="de-DE" dirty="0"/>
          </a:p>
          <a:p>
            <a:r>
              <a:rPr lang="de-DE" dirty="0" err="1" smtClean="0"/>
              <a:t>Effect</a:t>
            </a:r>
            <a:r>
              <a:rPr lang="de-DE" dirty="0" smtClean="0"/>
              <a:t>: Pointer </a:t>
            </a:r>
            <a:r>
              <a:rPr lang="de-DE" dirty="0" err="1" smtClean="0"/>
              <a:t>is</a:t>
            </a:r>
            <a:r>
              <a:rPr lang="de-DE" dirty="0" smtClean="0"/>
              <a:t> </a:t>
            </a:r>
            <a:r>
              <a:rPr lang="de-DE" dirty="0" err="1" smtClean="0"/>
              <a:t>copied</a:t>
            </a:r>
            <a:r>
              <a:rPr lang="de-DE" dirty="0" smtClean="0"/>
              <a:t> </a:t>
            </a:r>
            <a:r>
              <a:rPr lang="de-DE" dirty="0" err="1" smtClean="0"/>
              <a:t>and</a:t>
            </a:r>
            <a:r>
              <a:rPr lang="de-DE" dirty="0" smtClean="0"/>
              <a:t> so </a:t>
            </a:r>
            <a:r>
              <a:rPr lang="de-DE" dirty="0" err="1" smtClean="0"/>
              <a:t>attributes</a:t>
            </a:r>
            <a:r>
              <a:rPr lang="de-DE" dirty="0" smtClean="0"/>
              <a:t> </a:t>
            </a:r>
            <a:r>
              <a:rPr lang="de-DE" dirty="0" err="1" smtClean="0"/>
              <a:t>of</a:t>
            </a:r>
            <a:r>
              <a:rPr lang="de-DE" dirty="0" smtClean="0"/>
              <a:t> </a:t>
            </a:r>
            <a:r>
              <a:rPr lang="de-DE" dirty="0" err="1" smtClean="0"/>
              <a:t>both</a:t>
            </a:r>
            <a:r>
              <a:rPr lang="de-DE" dirty="0" smtClean="0"/>
              <a:t> </a:t>
            </a:r>
            <a:r>
              <a:rPr lang="de-DE" dirty="0" err="1" smtClean="0"/>
              <a:t>objects</a:t>
            </a:r>
            <a:r>
              <a:rPr lang="de-DE" dirty="0" smtClean="0"/>
              <a:t> </a:t>
            </a:r>
            <a:r>
              <a:rPr lang="de-DE" dirty="0" err="1" smtClean="0"/>
              <a:t>point</a:t>
            </a:r>
            <a:r>
              <a:rPr lang="de-DE" dirty="0" smtClean="0"/>
              <a:t> </a:t>
            </a:r>
            <a:r>
              <a:rPr lang="de-DE" dirty="0" err="1" smtClean="0"/>
              <a:t>to</a:t>
            </a:r>
            <a:r>
              <a:rPr lang="de-DE" dirty="0" smtClean="0"/>
              <a:t> </a:t>
            </a:r>
            <a:r>
              <a:rPr lang="de-DE" dirty="0" err="1" smtClean="0"/>
              <a:t>the</a:t>
            </a:r>
            <a:r>
              <a:rPr lang="de-DE" dirty="0" smtClean="0"/>
              <a:t> same </a:t>
            </a:r>
            <a:r>
              <a:rPr lang="de-DE" dirty="0" err="1" smtClean="0"/>
              <a:t>sub</a:t>
            </a:r>
            <a:r>
              <a:rPr lang="de-DE" dirty="0" smtClean="0"/>
              <a:t> </a:t>
            </a:r>
            <a:r>
              <a:rPr lang="de-DE" dirty="0" err="1" smtClean="0"/>
              <a:t>objects</a:t>
            </a:r>
            <a:endParaRPr lang="de-DE" dirty="0" smtClean="0"/>
          </a:p>
          <a:p>
            <a:pPr lvl="1"/>
            <a:r>
              <a:rPr lang="de-DE" dirty="0" smtClean="0"/>
              <a:t>May </a:t>
            </a:r>
            <a:r>
              <a:rPr lang="de-DE" dirty="0" err="1" smtClean="0"/>
              <a:t>lead</a:t>
            </a:r>
            <a:r>
              <a:rPr lang="de-DE" dirty="0" smtClean="0"/>
              <a:t> </a:t>
            </a:r>
            <a:r>
              <a:rPr lang="de-DE" dirty="0" err="1" smtClean="0"/>
              <a:t>to</a:t>
            </a:r>
            <a:r>
              <a:rPr lang="de-DE" dirty="0" smtClean="0"/>
              <a:t> </a:t>
            </a:r>
            <a:r>
              <a:rPr lang="de-DE" dirty="0" err="1" smtClean="0"/>
              <a:t>unexpected</a:t>
            </a:r>
            <a:r>
              <a:rPr lang="de-DE" dirty="0" smtClean="0"/>
              <a:t> </a:t>
            </a:r>
            <a:r>
              <a:rPr lang="de-DE" dirty="0" err="1" smtClean="0"/>
              <a:t>side</a:t>
            </a:r>
            <a:r>
              <a:rPr lang="de-DE" dirty="0" smtClean="0"/>
              <a:t> </a:t>
            </a:r>
            <a:r>
              <a:rPr lang="de-DE" dirty="0" err="1" smtClean="0"/>
              <a:t>effects</a:t>
            </a:r>
            <a:endParaRPr lang="de-DE" dirty="0" smtClean="0"/>
          </a:p>
          <a:p>
            <a:pPr lvl="1"/>
            <a:r>
              <a:rPr lang="de-DE" dirty="0" smtClean="0"/>
              <a:t>Not </a:t>
            </a:r>
            <a:r>
              <a:rPr lang="de-DE" dirty="0" err="1" smtClean="0"/>
              <a:t>recommended</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33</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animEffect transition="in" filter="fade">
                                      <p:cBhvr>
                                        <p:cTn id="7" dur="500"/>
                                        <p:tgtEl>
                                          <p:spTgt spid="778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826">
                                            <p:txEl>
                                              <p:pRg st="1" end="1"/>
                                            </p:txEl>
                                          </p:spTgt>
                                        </p:tgtEl>
                                        <p:attrNameLst>
                                          <p:attrName>style.visibility</p:attrName>
                                        </p:attrNameLst>
                                      </p:cBhvr>
                                      <p:to>
                                        <p:strVal val="visible"/>
                                      </p:to>
                                    </p:set>
                                    <p:animEffect transition="in" filter="fade">
                                      <p:cBhvr>
                                        <p:cTn id="12" dur="500"/>
                                        <p:tgtEl>
                                          <p:spTgt spid="7782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826">
                                            <p:txEl>
                                              <p:pRg st="2" end="2"/>
                                            </p:txEl>
                                          </p:spTgt>
                                        </p:tgtEl>
                                        <p:attrNameLst>
                                          <p:attrName>style.visibility</p:attrName>
                                        </p:attrNameLst>
                                      </p:cBhvr>
                                      <p:to>
                                        <p:strVal val="visible"/>
                                      </p:to>
                                    </p:set>
                                    <p:animEffect transition="in" filter="fade">
                                      <p:cBhvr>
                                        <p:cTn id="15" dur="500"/>
                                        <p:tgtEl>
                                          <p:spTgt spid="7782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7826">
                                            <p:txEl>
                                              <p:pRg st="3" end="3"/>
                                            </p:txEl>
                                          </p:spTgt>
                                        </p:tgtEl>
                                        <p:attrNameLst>
                                          <p:attrName>style.visibility</p:attrName>
                                        </p:attrNameLst>
                                      </p:cBhvr>
                                      <p:to>
                                        <p:strVal val="visible"/>
                                      </p:to>
                                    </p:set>
                                    <p:animEffect transition="in" filter="fade">
                                      <p:cBhvr>
                                        <p:cTn id="18" dur="500"/>
                                        <p:tgtEl>
                                          <p:spTgt spid="7782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7826">
                                            <p:txEl>
                                              <p:pRg st="4" end="4"/>
                                            </p:txEl>
                                          </p:spTgt>
                                        </p:tgtEl>
                                        <p:attrNameLst>
                                          <p:attrName>style.visibility</p:attrName>
                                        </p:attrNameLst>
                                      </p:cBhvr>
                                      <p:to>
                                        <p:strVal val="visible"/>
                                      </p:to>
                                    </p:set>
                                    <p:animEffect transition="in" filter="fade">
                                      <p:cBhvr>
                                        <p:cTn id="21" dur="500"/>
                                        <p:tgtEl>
                                          <p:spTgt spid="7782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7826">
                                            <p:txEl>
                                              <p:pRg st="6" end="6"/>
                                            </p:txEl>
                                          </p:spTgt>
                                        </p:tgtEl>
                                        <p:attrNameLst>
                                          <p:attrName>style.visibility</p:attrName>
                                        </p:attrNameLst>
                                      </p:cBhvr>
                                      <p:to>
                                        <p:strVal val="visible"/>
                                      </p:to>
                                    </p:set>
                                    <p:animEffect transition="in" filter="fade">
                                      <p:cBhvr>
                                        <p:cTn id="26" dur="500"/>
                                        <p:tgtEl>
                                          <p:spTgt spid="77826">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7826">
                                            <p:txEl>
                                              <p:pRg st="7" end="7"/>
                                            </p:txEl>
                                          </p:spTgt>
                                        </p:tgtEl>
                                        <p:attrNameLst>
                                          <p:attrName>style.visibility</p:attrName>
                                        </p:attrNameLst>
                                      </p:cBhvr>
                                      <p:to>
                                        <p:strVal val="visible"/>
                                      </p:to>
                                    </p:set>
                                    <p:animEffect transition="in" filter="fade">
                                      <p:cBhvr>
                                        <p:cTn id="29" dur="500"/>
                                        <p:tgtEl>
                                          <p:spTgt spid="77826">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7826">
                                            <p:txEl>
                                              <p:pRg st="8" end="8"/>
                                            </p:txEl>
                                          </p:spTgt>
                                        </p:tgtEl>
                                        <p:attrNameLst>
                                          <p:attrName>style.visibility</p:attrName>
                                        </p:attrNameLst>
                                      </p:cBhvr>
                                      <p:to>
                                        <p:strVal val="visible"/>
                                      </p:to>
                                    </p:set>
                                    <p:animEffect transition="in" filter="fade">
                                      <p:cBhvr>
                                        <p:cTn id="32" dur="500"/>
                                        <p:tgtEl>
                                          <p:spTgt spid="7782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el 1"/>
          <p:cNvSpPr>
            <a:spLocks noGrp="1"/>
          </p:cNvSpPr>
          <p:nvPr>
            <p:ph type="title"/>
          </p:nvPr>
        </p:nvSpPr>
        <p:spPr/>
        <p:txBody>
          <a:bodyPr/>
          <a:lstStyle/>
          <a:p>
            <a:r>
              <a:rPr lang="de-DE" dirty="0" err="1"/>
              <a:t>Deep</a:t>
            </a:r>
            <a:r>
              <a:rPr lang="de-DE" dirty="0"/>
              <a:t> </a:t>
            </a:r>
            <a:r>
              <a:rPr lang="de-DE" dirty="0" err="1" smtClean="0"/>
              <a:t>Copy</a:t>
            </a:r>
            <a:endParaRPr lang="de-DE" dirty="0"/>
          </a:p>
        </p:txBody>
      </p:sp>
      <p:sp>
        <p:nvSpPr>
          <p:cNvPr id="79874" name="Inhaltsplatzhalter 2"/>
          <p:cNvSpPr>
            <a:spLocks noGrp="1"/>
          </p:cNvSpPr>
          <p:nvPr>
            <p:ph idx="1"/>
          </p:nvPr>
        </p:nvSpPr>
        <p:spPr/>
        <p:txBody>
          <a:bodyPr/>
          <a:lstStyle/>
          <a:p>
            <a:r>
              <a:rPr lang="de-DE" dirty="0" err="1" smtClean="0"/>
              <a:t>Idea</a:t>
            </a:r>
            <a:r>
              <a:rPr lang="de-DE" dirty="0" smtClean="0"/>
              <a:t>: </a:t>
            </a:r>
            <a:r>
              <a:rPr lang="de-DE" dirty="0" err="1" smtClean="0"/>
              <a:t>implement</a:t>
            </a:r>
            <a:r>
              <a:rPr lang="de-DE" dirty="0" smtClean="0"/>
              <a:t> </a:t>
            </a:r>
            <a:r>
              <a:rPr lang="de-DE" dirty="0" err="1" smtClean="0"/>
              <a:t>own</a:t>
            </a:r>
            <a:r>
              <a:rPr lang="de-DE" dirty="0" smtClean="0"/>
              <a:t> </a:t>
            </a:r>
            <a:r>
              <a:rPr lang="de-DE" dirty="0" err="1" smtClean="0"/>
              <a:t>method</a:t>
            </a:r>
            <a:r>
              <a:rPr lang="de-DE" dirty="0" smtClean="0"/>
              <a:t> </a:t>
            </a:r>
            <a:r>
              <a:rPr lang="de-DE" dirty="0" err="1" smtClean="0"/>
              <a:t>that</a:t>
            </a:r>
            <a:r>
              <a:rPr lang="de-DE" dirty="0" smtClean="0"/>
              <a:t> also </a:t>
            </a:r>
            <a:r>
              <a:rPr lang="de-DE" dirty="0" err="1" smtClean="0"/>
              <a:t>clones</a:t>
            </a:r>
            <a:r>
              <a:rPr lang="de-DE" dirty="0" smtClean="0"/>
              <a:t> all </a:t>
            </a:r>
            <a:r>
              <a:rPr lang="de-DE" dirty="0" err="1" smtClean="0"/>
              <a:t>complex</a:t>
            </a:r>
            <a:r>
              <a:rPr lang="de-DE" dirty="0" smtClean="0"/>
              <a:t> </a:t>
            </a:r>
            <a:r>
              <a:rPr lang="de-DE" dirty="0" err="1" smtClean="0"/>
              <a:t>data</a:t>
            </a:r>
            <a:r>
              <a:rPr lang="de-DE" dirty="0" smtClean="0"/>
              <a:t> </a:t>
            </a:r>
            <a:r>
              <a:rPr lang="de-DE" dirty="0" err="1" smtClean="0"/>
              <a:t>types</a:t>
            </a:r>
            <a:r>
              <a:rPr lang="de-DE" dirty="0" smtClean="0"/>
              <a:t> </a:t>
            </a:r>
            <a:r>
              <a:rPr lang="de-DE" dirty="0" err="1" smtClean="0"/>
              <a:t>of</a:t>
            </a:r>
            <a:r>
              <a:rPr lang="de-DE" dirty="0" smtClean="0"/>
              <a:t> </a:t>
            </a:r>
            <a:r>
              <a:rPr lang="de-DE" dirty="0" err="1" smtClean="0"/>
              <a:t>object</a:t>
            </a:r>
            <a:endParaRPr lang="de-DE" dirty="0" smtClean="0"/>
          </a:p>
          <a:p>
            <a:r>
              <a:rPr lang="de-DE" dirty="0" smtClean="0"/>
              <a:t>Advantage:</a:t>
            </a:r>
          </a:p>
          <a:p>
            <a:pPr lvl="1"/>
            <a:r>
              <a:rPr lang="de-DE" dirty="0" err="1" smtClean="0"/>
              <a:t>Changes</a:t>
            </a:r>
            <a:r>
              <a:rPr lang="de-DE" dirty="0" smtClean="0"/>
              <a:t> </a:t>
            </a:r>
            <a:r>
              <a:rPr lang="de-DE" dirty="0" err="1" smtClean="0"/>
              <a:t>to</a:t>
            </a:r>
            <a:r>
              <a:rPr lang="de-DE" dirty="0" smtClean="0"/>
              <a:t> </a:t>
            </a:r>
            <a:r>
              <a:rPr lang="de-DE" dirty="0" err="1" smtClean="0"/>
              <a:t>attributes</a:t>
            </a:r>
            <a:r>
              <a:rPr lang="de-DE" dirty="0" smtClean="0"/>
              <a:t> </a:t>
            </a:r>
            <a:r>
              <a:rPr lang="de-DE" dirty="0" err="1" smtClean="0"/>
              <a:t>have</a:t>
            </a:r>
            <a:r>
              <a:rPr lang="de-DE" dirty="0" smtClean="0"/>
              <a:t> </a:t>
            </a:r>
            <a:r>
              <a:rPr lang="de-DE" dirty="0" err="1" smtClean="0"/>
              <a:t>no</a:t>
            </a:r>
            <a:r>
              <a:rPr lang="de-DE" dirty="0" smtClean="0"/>
              <a:t> </a:t>
            </a:r>
            <a:r>
              <a:rPr lang="de-DE" dirty="0" err="1" smtClean="0"/>
              <a:t>effect</a:t>
            </a:r>
            <a:r>
              <a:rPr lang="de-DE" dirty="0" smtClean="0"/>
              <a:t> on </a:t>
            </a:r>
            <a:r>
              <a:rPr lang="de-DE" dirty="0" err="1" smtClean="0"/>
              <a:t>clones</a:t>
            </a:r>
            <a:endParaRPr lang="de-DE" dirty="0" smtClean="0"/>
          </a:p>
          <a:p>
            <a:pPr lvl="1"/>
            <a:r>
              <a:rPr lang="de-DE" dirty="0" err="1" smtClean="0"/>
              <a:t>Full</a:t>
            </a:r>
            <a:r>
              <a:rPr lang="de-DE" dirty="0" smtClean="0"/>
              <a:t> </a:t>
            </a:r>
            <a:r>
              <a:rPr lang="de-DE" dirty="0" err="1" smtClean="0"/>
              <a:t>control</a:t>
            </a:r>
            <a:r>
              <a:rPr lang="de-DE" dirty="0" smtClean="0"/>
              <a:t> </a:t>
            </a:r>
            <a:r>
              <a:rPr lang="de-DE" dirty="0" err="1" smtClean="0"/>
              <a:t>about</a:t>
            </a:r>
            <a:r>
              <a:rPr lang="de-DE" dirty="0" smtClean="0"/>
              <a:t> </a:t>
            </a:r>
            <a:r>
              <a:rPr lang="de-DE" dirty="0" err="1" smtClean="0"/>
              <a:t>what</a:t>
            </a:r>
            <a:r>
              <a:rPr lang="de-DE" dirty="0" smtClean="0"/>
              <a:t> </a:t>
            </a:r>
            <a:r>
              <a:rPr lang="de-DE" dirty="0" err="1" smtClean="0"/>
              <a:t>is</a:t>
            </a:r>
            <a:r>
              <a:rPr lang="de-DE" dirty="0" smtClean="0"/>
              <a:t> </a:t>
            </a:r>
            <a:r>
              <a:rPr lang="de-DE" dirty="0" err="1" smtClean="0"/>
              <a:t>to</a:t>
            </a:r>
            <a:r>
              <a:rPr lang="de-DE" dirty="0" smtClean="0"/>
              <a:t> </a:t>
            </a:r>
            <a:r>
              <a:rPr lang="de-DE" dirty="0" err="1" smtClean="0"/>
              <a:t>be</a:t>
            </a:r>
            <a:r>
              <a:rPr lang="de-DE" dirty="0" smtClean="0"/>
              <a:t> </a:t>
            </a:r>
            <a:r>
              <a:rPr lang="de-DE" dirty="0" err="1" smtClean="0"/>
              <a:t>cloned</a:t>
            </a:r>
            <a:endParaRPr lang="de-DE" dirty="0"/>
          </a:p>
          <a:p>
            <a:pPr lvl="1"/>
            <a:endParaRPr lang="de-DE" dirty="0"/>
          </a:p>
          <a:p>
            <a:r>
              <a:rPr lang="de-DE" dirty="0" err="1" smtClean="0"/>
              <a:t>Disadvantage</a:t>
            </a:r>
            <a:r>
              <a:rPr lang="de-DE" dirty="0" smtClean="0"/>
              <a:t>:</a:t>
            </a:r>
            <a:endParaRPr lang="de-DE" dirty="0"/>
          </a:p>
          <a:p>
            <a:pPr lvl="1"/>
            <a:r>
              <a:rPr lang="de-DE" dirty="0" smtClean="0"/>
              <a:t>Implementation </a:t>
            </a:r>
            <a:r>
              <a:rPr lang="de-DE" dirty="0" err="1" smtClean="0"/>
              <a:t>effort</a:t>
            </a:r>
            <a:endParaRPr lang="de-DE" dirty="0" smtClean="0"/>
          </a:p>
          <a:p>
            <a:pPr lvl="1"/>
            <a:r>
              <a:rPr lang="de-DE" dirty="0" smtClean="0"/>
              <a:t>Also </a:t>
            </a:r>
            <a:r>
              <a:rPr lang="de-DE" dirty="0" err="1" smtClean="0"/>
              <a:t>the</a:t>
            </a:r>
            <a:r>
              <a:rPr lang="de-DE" dirty="0" smtClean="0"/>
              <a:t> </a:t>
            </a:r>
            <a:r>
              <a:rPr lang="de-DE" dirty="0" err="1" smtClean="0"/>
              <a:t>attributes</a:t>
            </a:r>
            <a:r>
              <a:rPr lang="de-DE" dirty="0" smtClean="0"/>
              <a:t> </a:t>
            </a:r>
            <a:r>
              <a:rPr lang="de-DE" dirty="0" err="1" smtClean="0"/>
              <a:t>need</a:t>
            </a:r>
            <a:r>
              <a:rPr lang="de-DE" dirty="0" smtClean="0"/>
              <a:t> </a:t>
            </a:r>
            <a:r>
              <a:rPr lang="de-DE" dirty="0" err="1" smtClean="0"/>
              <a:t>to</a:t>
            </a:r>
            <a:r>
              <a:rPr lang="de-DE" dirty="0" smtClean="0"/>
              <a:t> </a:t>
            </a:r>
            <a:r>
              <a:rPr lang="de-DE" dirty="0" err="1" smtClean="0"/>
              <a:t>provide</a:t>
            </a:r>
            <a:r>
              <a:rPr lang="de-DE" dirty="0" smtClean="0"/>
              <a:t> a </a:t>
            </a:r>
            <a:r>
              <a:rPr lang="de-DE" dirty="0" err="1" smtClean="0"/>
              <a:t>clone</a:t>
            </a:r>
            <a:r>
              <a:rPr lang="de-DE" dirty="0" smtClean="0"/>
              <a:t> </a:t>
            </a:r>
            <a:r>
              <a:rPr lang="de-DE" dirty="0" err="1" smtClean="0"/>
              <a:t>method</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34</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Effect transition="in" filter="fade">
                                      <p:cBhvr>
                                        <p:cTn id="7" dur="500"/>
                                        <p:tgtEl>
                                          <p:spTgt spid="798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874">
                                            <p:txEl>
                                              <p:pRg st="1" end="1"/>
                                            </p:txEl>
                                          </p:spTgt>
                                        </p:tgtEl>
                                        <p:attrNameLst>
                                          <p:attrName>style.visibility</p:attrName>
                                        </p:attrNameLst>
                                      </p:cBhvr>
                                      <p:to>
                                        <p:strVal val="visible"/>
                                      </p:to>
                                    </p:set>
                                    <p:animEffect transition="in" filter="fade">
                                      <p:cBhvr>
                                        <p:cTn id="12" dur="500"/>
                                        <p:tgtEl>
                                          <p:spTgt spid="7987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9874">
                                            <p:txEl>
                                              <p:pRg st="2" end="2"/>
                                            </p:txEl>
                                          </p:spTgt>
                                        </p:tgtEl>
                                        <p:attrNameLst>
                                          <p:attrName>style.visibility</p:attrName>
                                        </p:attrNameLst>
                                      </p:cBhvr>
                                      <p:to>
                                        <p:strVal val="visible"/>
                                      </p:to>
                                    </p:set>
                                    <p:animEffect transition="in" filter="fade">
                                      <p:cBhvr>
                                        <p:cTn id="15" dur="500"/>
                                        <p:tgtEl>
                                          <p:spTgt spid="7987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9874">
                                            <p:txEl>
                                              <p:pRg st="3" end="3"/>
                                            </p:txEl>
                                          </p:spTgt>
                                        </p:tgtEl>
                                        <p:attrNameLst>
                                          <p:attrName>style.visibility</p:attrName>
                                        </p:attrNameLst>
                                      </p:cBhvr>
                                      <p:to>
                                        <p:strVal val="visible"/>
                                      </p:to>
                                    </p:set>
                                    <p:animEffect transition="in" filter="fade">
                                      <p:cBhvr>
                                        <p:cTn id="18" dur="500"/>
                                        <p:tgtEl>
                                          <p:spTgt spid="7987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9874">
                                            <p:txEl>
                                              <p:pRg st="5" end="5"/>
                                            </p:txEl>
                                          </p:spTgt>
                                        </p:tgtEl>
                                        <p:attrNameLst>
                                          <p:attrName>style.visibility</p:attrName>
                                        </p:attrNameLst>
                                      </p:cBhvr>
                                      <p:to>
                                        <p:strVal val="visible"/>
                                      </p:to>
                                    </p:set>
                                    <p:animEffect transition="in" filter="fade">
                                      <p:cBhvr>
                                        <p:cTn id="23" dur="500"/>
                                        <p:tgtEl>
                                          <p:spTgt spid="79874">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9874">
                                            <p:txEl>
                                              <p:pRg st="6" end="6"/>
                                            </p:txEl>
                                          </p:spTgt>
                                        </p:tgtEl>
                                        <p:attrNameLst>
                                          <p:attrName>style.visibility</p:attrName>
                                        </p:attrNameLst>
                                      </p:cBhvr>
                                      <p:to>
                                        <p:strVal val="visible"/>
                                      </p:to>
                                    </p:set>
                                    <p:animEffect transition="in" filter="fade">
                                      <p:cBhvr>
                                        <p:cTn id="26" dur="500"/>
                                        <p:tgtEl>
                                          <p:spTgt spid="79874">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874">
                                            <p:txEl>
                                              <p:pRg st="7" end="7"/>
                                            </p:txEl>
                                          </p:spTgt>
                                        </p:tgtEl>
                                        <p:attrNameLst>
                                          <p:attrName>style.visibility</p:attrName>
                                        </p:attrNameLst>
                                      </p:cBhvr>
                                      <p:to>
                                        <p:strVal val="visible"/>
                                      </p:to>
                                    </p:set>
                                    <p:animEffect transition="in" filter="fade">
                                      <p:cBhvr>
                                        <p:cTn id="29" dur="500"/>
                                        <p:tgtEl>
                                          <p:spTgt spid="798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el 1"/>
          <p:cNvSpPr>
            <a:spLocks noGrp="1"/>
          </p:cNvSpPr>
          <p:nvPr>
            <p:ph type="title"/>
          </p:nvPr>
        </p:nvSpPr>
        <p:spPr/>
        <p:txBody>
          <a:bodyPr/>
          <a:lstStyle/>
          <a:p>
            <a:r>
              <a:rPr lang="de-DE" dirty="0" smtClean="0"/>
              <a:t>Implementation</a:t>
            </a:r>
            <a:endParaRPr lang="de-DE" dirty="0"/>
          </a:p>
        </p:txBody>
      </p:sp>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35</a:t>
            </a:fld>
            <a:endParaRPr lang="de-DE"/>
          </a:p>
        </p:txBody>
      </p:sp>
      <p:sp>
        <p:nvSpPr>
          <p:cNvPr id="81922" name="Rechteck 3"/>
          <p:cNvSpPr>
            <a:spLocks noChangeArrowheads="1"/>
          </p:cNvSpPr>
          <p:nvPr/>
        </p:nvSpPr>
        <p:spPr bwMode="auto">
          <a:xfrm>
            <a:off x="1919288" y="1557338"/>
            <a:ext cx="5670550" cy="5046662"/>
          </a:xfrm>
          <a:prstGeom prst="rect">
            <a:avLst/>
          </a:prstGeom>
          <a:noFill/>
          <a:ln w="9525">
            <a:noFill/>
            <a:miter lim="800000"/>
            <a:headEnd/>
            <a:tailEnd/>
          </a:ln>
        </p:spPr>
        <p:txBody>
          <a:bodyPr>
            <a:spAutoFit/>
          </a:bodyPr>
          <a:lstStyle/>
          <a:p>
            <a:r>
              <a:rPr lang="de-DE" sz="1400" b="1" dirty="0" err="1">
                <a:solidFill>
                  <a:srgbClr val="7F0055"/>
                </a:solidFill>
                <a:latin typeface="Consolas" pitchFamily="49" charset="0"/>
              </a:rPr>
              <a:t>public</a:t>
            </a:r>
            <a:r>
              <a:rPr lang="de-DE" sz="1400" b="1" dirty="0">
                <a:solidFill>
                  <a:srgbClr val="000000"/>
                </a:solidFill>
                <a:latin typeface="Consolas" pitchFamily="49" charset="0"/>
              </a:rPr>
              <a:t> </a:t>
            </a:r>
            <a:r>
              <a:rPr lang="de-DE" sz="1400" b="1" dirty="0" err="1">
                <a:solidFill>
                  <a:srgbClr val="7F0055"/>
                </a:solidFill>
                <a:latin typeface="Consolas" pitchFamily="49" charset="0"/>
              </a:rPr>
              <a:t>class</a:t>
            </a:r>
            <a:r>
              <a:rPr lang="de-DE" sz="1400" b="1" dirty="0">
                <a:solidFill>
                  <a:srgbClr val="000000"/>
                </a:solidFill>
                <a:latin typeface="Consolas" pitchFamily="49" charset="0"/>
              </a:rPr>
              <a:t> </a:t>
            </a:r>
            <a:r>
              <a:rPr lang="de-DE" sz="1400" dirty="0">
                <a:solidFill>
                  <a:srgbClr val="000000"/>
                </a:solidFill>
                <a:latin typeface="Consolas" pitchFamily="49" charset="0"/>
              </a:rPr>
              <a:t>Point {</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int</a:t>
            </a:r>
            <a:r>
              <a:rPr lang="de-DE" sz="1400" b="1" dirty="0">
                <a:solidFill>
                  <a:srgbClr val="000000"/>
                </a:solidFill>
                <a:latin typeface="Consolas" pitchFamily="49" charset="0"/>
              </a:rPr>
              <a:t> </a:t>
            </a:r>
            <a:r>
              <a:rPr lang="de-DE" sz="1400" dirty="0" err="1">
                <a:solidFill>
                  <a:srgbClr val="0000C0"/>
                </a:solidFill>
                <a:latin typeface="Consolas" pitchFamily="49" charset="0"/>
              </a:rPr>
              <a:t>x</a:t>
            </a:r>
            <a:r>
              <a:rPr lang="de-DE" sz="1400" dirty="0" err="1">
                <a:solidFill>
                  <a:srgbClr val="000000"/>
                </a:solidFill>
                <a:latin typeface="Consolas" pitchFamily="49" charset="0"/>
              </a:rPr>
              <a:t>,</a:t>
            </a:r>
            <a:r>
              <a:rPr lang="de-DE" sz="1400" dirty="0" err="1">
                <a:solidFill>
                  <a:srgbClr val="0000C0"/>
                </a:solidFill>
                <a:latin typeface="Consolas" pitchFamily="49" charset="0"/>
              </a:rPr>
              <a:t>y</a:t>
            </a:r>
            <a:r>
              <a:rPr lang="de-DE" sz="1400" dirty="0">
                <a:solidFill>
                  <a:srgbClr val="000000"/>
                </a:solidFill>
                <a:latin typeface="Consolas" pitchFamily="49" charset="0"/>
              </a:rPr>
              <a:t>;</a:t>
            </a:r>
          </a:p>
          <a:p>
            <a:r>
              <a:rPr lang="en-US" sz="1400" b="1" dirty="0">
                <a:solidFill>
                  <a:srgbClr val="7F0055"/>
                </a:solidFill>
                <a:latin typeface="Consolas" pitchFamily="49" charset="0"/>
              </a:rPr>
              <a:t>  public</a:t>
            </a:r>
            <a:r>
              <a:rPr lang="en-US" sz="1400" b="1" dirty="0">
                <a:solidFill>
                  <a:srgbClr val="000000"/>
                </a:solidFill>
                <a:latin typeface="Consolas" pitchFamily="49" charset="0"/>
              </a:rPr>
              <a:t> </a:t>
            </a:r>
            <a:r>
              <a:rPr lang="en-US" sz="1400" dirty="0">
                <a:solidFill>
                  <a:srgbClr val="000000"/>
                </a:solidFill>
                <a:latin typeface="Consolas" pitchFamily="49" charset="0"/>
              </a:rPr>
              <a:t>Point(</a:t>
            </a:r>
            <a:r>
              <a:rPr lang="de-DE" sz="1400" b="1" dirty="0" err="1">
                <a:solidFill>
                  <a:srgbClr val="7F0055"/>
                </a:solidFill>
                <a:latin typeface="Consolas" pitchFamily="49" charset="0"/>
              </a:rPr>
              <a:t>int</a:t>
            </a:r>
            <a:r>
              <a:rPr lang="en-US" sz="1400" dirty="0">
                <a:solidFill>
                  <a:srgbClr val="000000"/>
                </a:solidFill>
                <a:latin typeface="Consolas" pitchFamily="49" charset="0"/>
              </a:rPr>
              <a:t> x, </a:t>
            </a:r>
            <a:r>
              <a:rPr lang="de-DE" sz="1400" b="1" dirty="0" err="1">
                <a:solidFill>
                  <a:srgbClr val="7F0055"/>
                </a:solidFill>
                <a:latin typeface="Consolas" pitchFamily="49" charset="0"/>
              </a:rPr>
              <a:t>int</a:t>
            </a:r>
            <a:r>
              <a:rPr lang="en-US" sz="1400" dirty="0">
                <a:solidFill>
                  <a:srgbClr val="000000"/>
                </a:solidFill>
                <a:latin typeface="Consolas" pitchFamily="49" charset="0"/>
              </a:rPr>
              <a:t> y) {</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b="1" dirty="0" err="1">
                <a:solidFill>
                  <a:srgbClr val="000000"/>
                </a:solidFill>
                <a:latin typeface="Consolas" pitchFamily="49" charset="0"/>
              </a:rPr>
              <a:t>.</a:t>
            </a:r>
            <a:r>
              <a:rPr lang="de-DE" sz="1400" dirty="0" err="1">
                <a:solidFill>
                  <a:srgbClr val="0000C0"/>
                </a:solidFill>
                <a:latin typeface="Consolas" pitchFamily="49" charset="0"/>
              </a:rPr>
              <a:t>x</a:t>
            </a:r>
            <a:r>
              <a:rPr lang="de-DE" sz="1400" dirty="0">
                <a:solidFill>
                  <a:srgbClr val="000000"/>
                </a:solidFill>
                <a:latin typeface="Consolas" pitchFamily="49" charset="0"/>
              </a:rPr>
              <a:t> = x;</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b="1" dirty="0" err="1">
                <a:solidFill>
                  <a:srgbClr val="000000"/>
                </a:solidFill>
                <a:latin typeface="Consolas" pitchFamily="49" charset="0"/>
              </a:rPr>
              <a:t>.</a:t>
            </a:r>
            <a:r>
              <a:rPr lang="de-DE" sz="1400" dirty="0" err="1">
                <a:solidFill>
                  <a:srgbClr val="0000C0"/>
                </a:solidFill>
                <a:latin typeface="Consolas" pitchFamily="49" charset="0"/>
              </a:rPr>
              <a:t>y</a:t>
            </a:r>
            <a:r>
              <a:rPr lang="de-DE" sz="1400" dirty="0">
                <a:solidFill>
                  <a:srgbClr val="000000"/>
                </a:solidFill>
                <a:latin typeface="Consolas" pitchFamily="49" charset="0"/>
              </a:rPr>
              <a:t> = y;</a:t>
            </a:r>
          </a:p>
          <a:p>
            <a:r>
              <a:rPr lang="de-DE" sz="1400" dirty="0">
                <a:solidFill>
                  <a:srgbClr val="000000"/>
                </a:solidFill>
                <a:latin typeface="Consolas" pitchFamily="49" charset="0"/>
              </a:rPr>
              <a:t>  }</a:t>
            </a:r>
          </a:p>
          <a:p>
            <a:r>
              <a:rPr lang="de-DE" sz="1400" dirty="0">
                <a:solidFill>
                  <a:srgbClr val="000000"/>
                </a:solidFill>
                <a:latin typeface="Consolas" pitchFamily="49" charset="0"/>
              </a:rPr>
              <a:t>}</a:t>
            </a:r>
          </a:p>
          <a:p>
            <a:endParaRPr lang="de-DE" sz="1400" b="1" dirty="0">
              <a:solidFill>
                <a:srgbClr val="7F0055"/>
              </a:solidFill>
              <a:latin typeface="Consolas" pitchFamily="49" charset="0"/>
            </a:endParaRPr>
          </a:p>
          <a:p>
            <a:r>
              <a:rPr lang="de-DE" sz="1400" b="1" dirty="0" err="1">
                <a:solidFill>
                  <a:srgbClr val="7F0055"/>
                </a:solidFill>
                <a:latin typeface="Consolas" pitchFamily="49" charset="0"/>
              </a:rPr>
              <a:t>public</a:t>
            </a:r>
            <a:r>
              <a:rPr lang="de-DE" sz="1400" b="1" dirty="0">
                <a:solidFill>
                  <a:srgbClr val="000000"/>
                </a:solidFill>
                <a:latin typeface="Consolas" pitchFamily="49" charset="0"/>
              </a:rPr>
              <a:t> </a:t>
            </a:r>
            <a:r>
              <a:rPr lang="de-DE" sz="1400" b="1" dirty="0" err="1">
                <a:solidFill>
                  <a:srgbClr val="7F0055"/>
                </a:solidFill>
                <a:latin typeface="Consolas" pitchFamily="49" charset="0"/>
              </a:rPr>
              <a:t>class</a:t>
            </a:r>
            <a:r>
              <a:rPr lang="de-DE" sz="1400" b="1" dirty="0">
                <a:solidFill>
                  <a:srgbClr val="000000"/>
                </a:solidFill>
                <a:latin typeface="Consolas" pitchFamily="49" charset="0"/>
              </a:rPr>
              <a:t> </a:t>
            </a:r>
            <a:r>
              <a:rPr lang="de-DE" sz="1400" dirty="0">
                <a:solidFill>
                  <a:srgbClr val="000000"/>
                </a:solidFill>
                <a:latin typeface="Consolas" pitchFamily="49" charset="0"/>
              </a:rPr>
              <a:t>Line {</a:t>
            </a:r>
          </a:p>
          <a:p>
            <a:r>
              <a:rPr lang="de-DE" sz="1400" dirty="0">
                <a:solidFill>
                  <a:srgbClr val="000000"/>
                </a:solidFill>
                <a:latin typeface="Consolas" pitchFamily="49" charset="0"/>
              </a:rPr>
              <a:t>  Point </a:t>
            </a:r>
            <a:r>
              <a:rPr lang="de-DE" sz="1400" dirty="0">
                <a:solidFill>
                  <a:srgbClr val="0000C0"/>
                </a:solidFill>
                <a:latin typeface="Consolas" pitchFamily="49" charset="0"/>
              </a:rPr>
              <a:t>p1</a:t>
            </a:r>
            <a:r>
              <a:rPr lang="de-DE" sz="1400" dirty="0">
                <a:solidFill>
                  <a:srgbClr val="000000"/>
                </a:solidFill>
                <a:latin typeface="Consolas" pitchFamily="49" charset="0"/>
              </a:rPr>
              <a:t>,</a:t>
            </a:r>
            <a:r>
              <a:rPr lang="de-DE" sz="1400" dirty="0">
                <a:solidFill>
                  <a:srgbClr val="0000C0"/>
                </a:solidFill>
                <a:latin typeface="Consolas" pitchFamily="49" charset="0"/>
              </a:rPr>
              <a:t>p2</a:t>
            </a:r>
            <a:r>
              <a:rPr lang="de-DE" sz="1400" dirty="0">
                <a:solidFill>
                  <a:srgbClr val="000000"/>
                </a:solidFill>
                <a:latin typeface="Consolas" pitchFamily="49" charset="0"/>
              </a:rPr>
              <a:t>;</a:t>
            </a:r>
          </a:p>
          <a:p>
            <a:r>
              <a:rPr lang="en-US" sz="1400" b="1" dirty="0">
                <a:solidFill>
                  <a:srgbClr val="7F0055"/>
                </a:solidFill>
                <a:latin typeface="Consolas" pitchFamily="49" charset="0"/>
              </a:rPr>
              <a:t>  public</a:t>
            </a:r>
            <a:r>
              <a:rPr lang="en-US" sz="1400" b="1" dirty="0">
                <a:solidFill>
                  <a:srgbClr val="000000"/>
                </a:solidFill>
                <a:latin typeface="Consolas" pitchFamily="49" charset="0"/>
              </a:rPr>
              <a:t> </a:t>
            </a:r>
            <a:r>
              <a:rPr lang="en-US" sz="1400" dirty="0">
                <a:solidFill>
                  <a:srgbClr val="000000"/>
                </a:solidFill>
                <a:latin typeface="Consolas" pitchFamily="49" charset="0"/>
              </a:rPr>
              <a:t>Line(Point p1, Point p2) {</a:t>
            </a:r>
          </a:p>
          <a:p>
            <a:r>
              <a:rPr lang="de-DE" sz="1400" b="1" dirty="0">
                <a:solidFill>
                  <a:srgbClr val="7F0055"/>
                </a:solidFill>
                <a:latin typeface="Consolas" pitchFamily="49" charset="0"/>
              </a:rPr>
              <a:t>    this</a:t>
            </a:r>
            <a:r>
              <a:rPr lang="de-DE" sz="1400" b="1" dirty="0">
                <a:solidFill>
                  <a:srgbClr val="000000"/>
                </a:solidFill>
                <a:latin typeface="Consolas" pitchFamily="49" charset="0"/>
              </a:rPr>
              <a:t>.</a:t>
            </a:r>
            <a:r>
              <a:rPr lang="de-DE" sz="1400" dirty="0">
                <a:solidFill>
                  <a:srgbClr val="0000C0"/>
                </a:solidFill>
                <a:latin typeface="Consolas" pitchFamily="49" charset="0"/>
              </a:rPr>
              <a:t>p1</a:t>
            </a:r>
            <a:r>
              <a:rPr lang="de-DE" sz="1400" dirty="0">
                <a:solidFill>
                  <a:srgbClr val="000000"/>
                </a:solidFill>
                <a:latin typeface="Consolas" pitchFamily="49" charset="0"/>
              </a:rPr>
              <a:t> = p1;</a:t>
            </a:r>
          </a:p>
          <a:p>
            <a:r>
              <a:rPr lang="de-DE" sz="1400" b="1" dirty="0">
                <a:solidFill>
                  <a:srgbClr val="7F0055"/>
                </a:solidFill>
                <a:latin typeface="Consolas" pitchFamily="49" charset="0"/>
              </a:rPr>
              <a:t>    this</a:t>
            </a:r>
            <a:r>
              <a:rPr lang="de-DE" sz="1400" b="1" dirty="0">
                <a:solidFill>
                  <a:srgbClr val="000000"/>
                </a:solidFill>
                <a:latin typeface="Consolas" pitchFamily="49" charset="0"/>
              </a:rPr>
              <a:t>.</a:t>
            </a:r>
            <a:r>
              <a:rPr lang="de-DE" sz="1400" dirty="0">
                <a:solidFill>
                  <a:srgbClr val="0000C0"/>
                </a:solidFill>
                <a:latin typeface="Consolas" pitchFamily="49" charset="0"/>
              </a:rPr>
              <a:t>p2</a:t>
            </a:r>
            <a:r>
              <a:rPr lang="de-DE" sz="1400" dirty="0">
                <a:solidFill>
                  <a:srgbClr val="000000"/>
                </a:solidFill>
                <a:latin typeface="Consolas" pitchFamily="49" charset="0"/>
              </a:rPr>
              <a:t> = p2;</a:t>
            </a:r>
          </a:p>
          <a:p>
            <a:r>
              <a:rPr lang="de-DE" sz="1400" dirty="0">
                <a:solidFill>
                  <a:srgbClr val="000000"/>
                </a:solidFill>
                <a:latin typeface="Consolas" pitchFamily="49" charset="0"/>
              </a:rPr>
              <a:t>  }</a:t>
            </a:r>
          </a:p>
          <a:p>
            <a:r>
              <a:rPr lang="en-US" sz="1400" b="1" dirty="0">
                <a:solidFill>
                  <a:srgbClr val="7F0055"/>
                </a:solidFill>
                <a:latin typeface="Consolas" pitchFamily="49" charset="0"/>
              </a:rPr>
              <a:t>  public</a:t>
            </a:r>
            <a:r>
              <a:rPr lang="en-US" sz="1400" b="1" dirty="0">
                <a:solidFill>
                  <a:srgbClr val="000000"/>
                </a:solidFill>
                <a:latin typeface="Consolas" pitchFamily="49" charset="0"/>
              </a:rPr>
              <a:t> </a:t>
            </a:r>
            <a:r>
              <a:rPr lang="en-US" sz="1400" dirty="0">
                <a:solidFill>
                  <a:srgbClr val="000000"/>
                </a:solidFill>
                <a:latin typeface="Consolas" pitchFamily="49" charset="0"/>
              </a:rPr>
              <a:t>Line </a:t>
            </a:r>
            <a:r>
              <a:rPr lang="en-US" sz="1400" dirty="0" err="1">
                <a:solidFill>
                  <a:srgbClr val="000000"/>
                </a:solidFill>
                <a:latin typeface="Consolas" pitchFamily="49" charset="0"/>
              </a:rPr>
              <a:t>deepClone</a:t>
            </a:r>
            <a:r>
              <a:rPr lang="en-US" sz="1400" dirty="0">
                <a:solidFill>
                  <a:srgbClr val="000000"/>
                </a:solidFill>
                <a:latin typeface="Consolas" pitchFamily="49" charset="0"/>
              </a:rPr>
              <a:t>() {</a:t>
            </a:r>
          </a:p>
          <a:p>
            <a:r>
              <a:rPr lang="en-US" sz="1400" dirty="0">
                <a:solidFill>
                  <a:srgbClr val="000000"/>
                </a:solidFill>
                <a:latin typeface="Consolas" pitchFamily="49" charset="0"/>
              </a:rPr>
              <a:t>    Point p1clone = </a:t>
            </a:r>
            <a:r>
              <a:rPr lang="de-DE" sz="1400" b="1" dirty="0" err="1">
                <a:solidFill>
                  <a:srgbClr val="7F0055"/>
                </a:solidFill>
                <a:latin typeface="Consolas" pitchFamily="49" charset="0"/>
              </a:rPr>
              <a:t>new</a:t>
            </a:r>
            <a:r>
              <a:rPr lang="en-US" sz="1400" dirty="0">
                <a:solidFill>
                  <a:srgbClr val="000000"/>
                </a:solidFill>
                <a:latin typeface="Consolas" pitchFamily="49" charset="0"/>
              </a:rPr>
              <a:t> Point(p1.x, p1.y);</a:t>
            </a:r>
          </a:p>
          <a:p>
            <a:r>
              <a:rPr lang="en-US" sz="1400" dirty="0">
                <a:solidFill>
                  <a:srgbClr val="000000"/>
                </a:solidFill>
                <a:latin typeface="Consolas" pitchFamily="49" charset="0"/>
              </a:rPr>
              <a:t>    Point p2clone = </a:t>
            </a:r>
            <a:r>
              <a:rPr lang="de-DE" sz="1400" b="1" dirty="0" err="1">
                <a:solidFill>
                  <a:srgbClr val="7F0055"/>
                </a:solidFill>
                <a:latin typeface="Consolas" pitchFamily="49" charset="0"/>
              </a:rPr>
              <a:t>new</a:t>
            </a:r>
            <a:r>
              <a:rPr lang="en-US" sz="1400" dirty="0">
                <a:solidFill>
                  <a:srgbClr val="000000"/>
                </a:solidFill>
                <a:latin typeface="Consolas" pitchFamily="49" charset="0"/>
              </a:rPr>
              <a:t> Point(p2.x, p2.y);</a:t>
            </a:r>
          </a:p>
          <a:p>
            <a:r>
              <a:rPr lang="en-US" sz="1400" dirty="0">
                <a:solidFill>
                  <a:srgbClr val="000000"/>
                </a:solidFill>
                <a:latin typeface="Consolas" pitchFamily="49" charset="0"/>
              </a:rPr>
              <a:t>    Line clone = </a:t>
            </a:r>
            <a:r>
              <a:rPr lang="de-DE" sz="1400" b="1" dirty="0" err="1">
                <a:solidFill>
                  <a:srgbClr val="7F0055"/>
                </a:solidFill>
                <a:latin typeface="Consolas" pitchFamily="49" charset="0"/>
              </a:rPr>
              <a:t>new</a:t>
            </a:r>
            <a:r>
              <a:rPr lang="en-US" sz="1400" dirty="0">
                <a:solidFill>
                  <a:srgbClr val="000000"/>
                </a:solidFill>
                <a:latin typeface="Consolas" pitchFamily="49" charset="0"/>
              </a:rPr>
              <a:t> Line(p1clone, p2clone);</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return</a:t>
            </a:r>
            <a:r>
              <a:rPr lang="de-DE" sz="1400" b="1" dirty="0">
                <a:solidFill>
                  <a:srgbClr val="7F0055"/>
                </a:solidFill>
                <a:latin typeface="Consolas" pitchFamily="49" charset="0"/>
              </a:rPr>
              <a:t> </a:t>
            </a:r>
            <a:r>
              <a:rPr lang="en-US" sz="1400" dirty="0">
                <a:solidFill>
                  <a:srgbClr val="000000"/>
                </a:solidFill>
                <a:latin typeface="Consolas" pitchFamily="49" charset="0"/>
              </a:rPr>
              <a:t>clone;</a:t>
            </a:r>
          </a:p>
          <a:p>
            <a:r>
              <a:rPr lang="en-US" sz="1400" dirty="0">
                <a:solidFill>
                  <a:srgbClr val="000000"/>
                </a:solidFill>
                <a:latin typeface="Consolas" pitchFamily="49" charset="0"/>
              </a:rPr>
              <a:t>  }</a:t>
            </a:r>
            <a:endParaRPr lang="de-DE" sz="1400" dirty="0">
              <a:solidFill>
                <a:srgbClr val="000000"/>
              </a:solidFill>
              <a:latin typeface="Consolas" pitchFamily="49" charset="0"/>
            </a:endParaRPr>
          </a:p>
          <a:p>
            <a:r>
              <a:rPr lang="de-DE" sz="1400" dirty="0">
                <a:solidFill>
                  <a:srgbClr val="000000"/>
                </a:solidFill>
                <a:latin typeface="Consolas" pitchFamily="49" charset="0"/>
              </a:rPr>
              <a:t>}</a:t>
            </a:r>
          </a:p>
          <a:p>
            <a:endParaRPr lang="en-US" sz="1400" b="1" dirty="0">
              <a:solidFill>
                <a:srgbClr val="7F0055"/>
              </a:solidFill>
              <a:latin typeface="Consolas" pitchFamily="49" charset="0"/>
            </a:endParaRPr>
          </a:p>
          <a:p>
            <a:endParaRPr lang="en-US" sz="1400" dirty="0">
              <a:solidFill>
                <a:srgbClr val="000000"/>
              </a:solidFill>
              <a:latin typeface="Consolas" pitchFamily="49" charset="0"/>
            </a:endParaRPr>
          </a:p>
        </p:txBody>
      </p:sp>
      <p:sp>
        <p:nvSpPr>
          <p:cNvPr id="81923" name="Rechteck 4"/>
          <p:cNvSpPr>
            <a:spLocks noChangeArrowheads="1"/>
          </p:cNvSpPr>
          <p:nvPr/>
        </p:nvSpPr>
        <p:spPr bwMode="auto">
          <a:xfrm>
            <a:off x="6527800" y="1989138"/>
            <a:ext cx="4572000" cy="1816100"/>
          </a:xfrm>
          <a:prstGeom prst="rect">
            <a:avLst/>
          </a:prstGeom>
          <a:noFill/>
          <a:ln w="9525">
            <a:noFill/>
            <a:miter lim="800000"/>
            <a:headEnd/>
            <a:tailEnd/>
          </a:ln>
        </p:spPr>
        <p:txBody>
          <a:bodyPr>
            <a:spAutoFit/>
          </a:bodyPr>
          <a:lstStyle/>
          <a:p>
            <a:r>
              <a:rPr lang="en-US" sz="1400" b="1" dirty="0">
                <a:solidFill>
                  <a:srgbClr val="7F0055"/>
                </a:solidFill>
                <a:latin typeface="Consolas" pitchFamily="49" charset="0"/>
              </a:rPr>
              <a:t>public</a:t>
            </a:r>
            <a:r>
              <a:rPr lang="en-US" sz="1400" b="1" dirty="0">
                <a:solidFill>
                  <a:srgbClr val="000000"/>
                </a:solidFill>
                <a:latin typeface="Consolas" pitchFamily="49" charset="0"/>
              </a:rPr>
              <a:t> </a:t>
            </a:r>
            <a:r>
              <a:rPr lang="en-US" sz="1400" b="1" dirty="0">
                <a:solidFill>
                  <a:srgbClr val="7F0055"/>
                </a:solidFill>
                <a:latin typeface="Consolas" pitchFamily="49" charset="0"/>
              </a:rPr>
              <a:t>static</a:t>
            </a:r>
            <a:r>
              <a:rPr lang="en-US" sz="1400" b="1" dirty="0">
                <a:solidFill>
                  <a:srgbClr val="000000"/>
                </a:solidFill>
                <a:latin typeface="Consolas" pitchFamily="49" charset="0"/>
              </a:rPr>
              <a:t> </a:t>
            </a:r>
            <a:r>
              <a:rPr lang="en-US" sz="1400" b="1" dirty="0">
                <a:solidFill>
                  <a:srgbClr val="7F0055"/>
                </a:solidFill>
                <a:latin typeface="Consolas" pitchFamily="49" charset="0"/>
              </a:rPr>
              <a:t>void</a:t>
            </a:r>
            <a:r>
              <a:rPr lang="en-US" sz="1400" b="1" dirty="0">
                <a:solidFill>
                  <a:srgbClr val="000000"/>
                </a:solidFill>
                <a:latin typeface="Consolas" pitchFamily="49" charset="0"/>
              </a:rPr>
              <a:t> </a:t>
            </a:r>
            <a:r>
              <a:rPr lang="en-US" sz="1400" dirty="0">
                <a:solidFill>
                  <a:srgbClr val="000000"/>
                </a:solidFill>
                <a:latin typeface="Consolas" pitchFamily="49" charset="0"/>
              </a:rPr>
              <a:t>main(String[] </a:t>
            </a:r>
            <a:r>
              <a:rPr lang="en-US" sz="1400" dirty="0" err="1">
                <a:solidFill>
                  <a:srgbClr val="000000"/>
                </a:solidFill>
                <a:latin typeface="Consolas" pitchFamily="49" charset="0"/>
              </a:rPr>
              <a:t>args</a:t>
            </a:r>
            <a:r>
              <a:rPr lang="en-US" sz="1400" dirty="0">
                <a:solidFill>
                  <a:srgbClr val="000000"/>
                </a:solidFill>
                <a:latin typeface="Consolas" pitchFamily="49" charset="0"/>
              </a:rPr>
              <a:t>) {</a:t>
            </a:r>
          </a:p>
          <a:p>
            <a:r>
              <a:rPr lang="de-DE" sz="1400" dirty="0">
                <a:solidFill>
                  <a:srgbClr val="000000"/>
                </a:solidFill>
                <a:latin typeface="Consolas" pitchFamily="49" charset="0"/>
              </a:rPr>
              <a:t>  Point p1 = </a:t>
            </a:r>
            <a:r>
              <a:rPr lang="de-DE" sz="1400" b="1" dirty="0" err="1">
                <a:solidFill>
                  <a:srgbClr val="7F0055"/>
                </a:solidFill>
                <a:latin typeface="Consolas" pitchFamily="49" charset="0"/>
              </a:rPr>
              <a:t>new</a:t>
            </a:r>
            <a:r>
              <a:rPr lang="de-DE" sz="1400" dirty="0">
                <a:solidFill>
                  <a:srgbClr val="000000"/>
                </a:solidFill>
                <a:latin typeface="Consolas" pitchFamily="49" charset="0"/>
              </a:rPr>
              <a:t> Point(1,2);</a:t>
            </a:r>
          </a:p>
          <a:p>
            <a:r>
              <a:rPr lang="de-DE" sz="1400" dirty="0">
                <a:solidFill>
                  <a:srgbClr val="000000"/>
                </a:solidFill>
                <a:latin typeface="Consolas" pitchFamily="49" charset="0"/>
              </a:rPr>
              <a:t>  Point p2 = </a:t>
            </a:r>
            <a:r>
              <a:rPr lang="de-DE" sz="1400" b="1" dirty="0" err="1">
                <a:solidFill>
                  <a:srgbClr val="7F0055"/>
                </a:solidFill>
                <a:latin typeface="Consolas" pitchFamily="49" charset="0"/>
              </a:rPr>
              <a:t>new</a:t>
            </a:r>
            <a:r>
              <a:rPr lang="de-DE" sz="1400" dirty="0">
                <a:solidFill>
                  <a:srgbClr val="000000"/>
                </a:solidFill>
                <a:latin typeface="Consolas" pitchFamily="49" charset="0"/>
              </a:rPr>
              <a:t> Point(3,4);</a:t>
            </a:r>
          </a:p>
          <a:p>
            <a:endParaRPr lang="de-DE" sz="1400" dirty="0">
              <a:solidFill>
                <a:srgbClr val="000000"/>
              </a:solidFill>
              <a:latin typeface="Consolas" pitchFamily="49" charset="0"/>
            </a:endParaRPr>
          </a:p>
          <a:p>
            <a:r>
              <a:rPr lang="de-DE" sz="1400" dirty="0">
                <a:solidFill>
                  <a:srgbClr val="000000"/>
                </a:solidFill>
                <a:latin typeface="Consolas" pitchFamily="49" charset="0"/>
              </a:rPr>
              <a:t>  Line l1 = </a:t>
            </a:r>
            <a:r>
              <a:rPr lang="de-DE" sz="1400" b="1" dirty="0" err="1">
                <a:solidFill>
                  <a:srgbClr val="7F0055"/>
                </a:solidFill>
                <a:latin typeface="Consolas" pitchFamily="49" charset="0"/>
              </a:rPr>
              <a:t>new</a:t>
            </a:r>
            <a:r>
              <a:rPr lang="de-DE" sz="1400" dirty="0">
                <a:solidFill>
                  <a:srgbClr val="000000"/>
                </a:solidFill>
                <a:latin typeface="Consolas" pitchFamily="49" charset="0"/>
              </a:rPr>
              <a:t> Line(p1,p2);</a:t>
            </a:r>
          </a:p>
          <a:p>
            <a:r>
              <a:rPr lang="de-DE" sz="1400" dirty="0">
                <a:solidFill>
                  <a:srgbClr val="000000"/>
                </a:solidFill>
                <a:latin typeface="Consolas" pitchFamily="49" charset="0"/>
              </a:rPr>
              <a:t>  Line l2 = l1.clone();</a:t>
            </a:r>
          </a:p>
          <a:p>
            <a:r>
              <a:rPr lang="de-DE" sz="1400" dirty="0">
                <a:solidFill>
                  <a:srgbClr val="000000"/>
                </a:solidFill>
                <a:latin typeface="Consolas" pitchFamily="49" charset="0"/>
              </a:rPr>
              <a:t>  Line l3 = l1.deepClone();</a:t>
            </a:r>
          </a:p>
          <a:p>
            <a:r>
              <a:rPr lang="de-DE" sz="1400" dirty="0">
                <a:solidFill>
                  <a:srgbClr val="000000"/>
                </a:solidFill>
                <a:latin typeface="Consolas" pitchFamily="49" charset="0"/>
              </a:rPr>
              <a:t>}</a:t>
            </a:r>
            <a:endParaRPr lang="en-US" sz="1400" dirty="0">
              <a:solidFill>
                <a:srgbClr val="000000"/>
              </a:solidFill>
              <a:latin typeface="Consolas"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el 1"/>
          <p:cNvSpPr>
            <a:spLocks noGrp="1"/>
          </p:cNvSpPr>
          <p:nvPr>
            <p:ph type="title"/>
          </p:nvPr>
        </p:nvSpPr>
        <p:spPr/>
        <p:txBody>
          <a:bodyPr/>
          <a:lstStyle/>
          <a:p>
            <a:r>
              <a:rPr lang="de-DE"/>
              <a:t>„Behind the Scenes“</a:t>
            </a:r>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36</a:t>
            </a:fld>
            <a:endParaRPr lang="de-DE"/>
          </a:p>
        </p:txBody>
      </p:sp>
      <p:sp>
        <p:nvSpPr>
          <p:cNvPr id="5" name="Rechteck 4"/>
          <p:cNvSpPr/>
          <p:nvPr/>
        </p:nvSpPr>
        <p:spPr bwMode="auto">
          <a:xfrm>
            <a:off x="7967664" y="3573464"/>
            <a:ext cx="1728787" cy="377825"/>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x=1; y=2;</a:t>
            </a:r>
          </a:p>
        </p:txBody>
      </p:sp>
      <p:sp>
        <p:nvSpPr>
          <p:cNvPr id="6" name="Textfeld 5"/>
          <p:cNvSpPr txBox="1">
            <a:spLocks noChangeArrowheads="1"/>
          </p:cNvSpPr>
          <p:nvPr/>
        </p:nvSpPr>
        <p:spPr bwMode="auto">
          <a:xfrm>
            <a:off x="7934490" y="3213100"/>
            <a:ext cx="1082349" cy="369332"/>
          </a:xfrm>
          <a:prstGeom prst="rect">
            <a:avLst/>
          </a:prstGeom>
          <a:noFill/>
          <a:ln w="9525">
            <a:noFill/>
            <a:miter lim="800000"/>
            <a:headEnd/>
            <a:tailEnd/>
          </a:ln>
        </p:spPr>
        <p:txBody>
          <a:bodyPr wrap="none">
            <a:spAutoFit/>
          </a:bodyPr>
          <a:lstStyle/>
          <a:p>
            <a:pPr algn="ctr"/>
            <a:r>
              <a:rPr lang="de-DE" altLang="de-DE" dirty="0" smtClean="0">
                <a:solidFill>
                  <a:srgbClr val="000000"/>
                </a:solidFill>
                <a:latin typeface="Gill Sans"/>
                <a:ea typeface="ヒラギノ角ゴ ProN W3"/>
                <a:cs typeface="ヒラギノ角ゴ ProN W3"/>
                <a:sym typeface="Gill Sans"/>
              </a:rPr>
              <a:t>Memory:</a:t>
            </a:r>
            <a:endParaRPr lang="de-DE" altLang="de-DE" dirty="0">
              <a:solidFill>
                <a:srgbClr val="000000"/>
              </a:solidFill>
              <a:latin typeface="Gill Sans"/>
              <a:ea typeface="ヒラギノ角ゴ ProN W3"/>
              <a:cs typeface="ヒラギノ角ゴ ProN W3"/>
              <a:sym typeface="Gill Sans"/>
            </a:endParaRPr>
          </a:p>
        </p:txBody>
      </p:sp>
      <p:sp>
        <p:nvSpPr>
          <p:cNvPr id="8" name="Textfeld 7"/>
          <p:cNvSpPr txBox="1">
            <a:spLocks noChangeArrowheads="1"/>
          </p:cNvSpPr>
          <p:nvPr/>
        </p:nvSpPr>
        <p:spPr bwMode="auto">
          <a:xfrm>
            <a:off x="6956426" y="3573463"/>
            <a:ext cx="441325" cy="368300"/>
          </a:xfrm>
          <a:prstGeom prst="rect">
            <a:avLst/>
          </a:prstGeom>
          <a:noFill/>
          <a:ln w="9525">
            <a:noFill/>
            <a:miter lim="800000"/>
            <a:headEnd/>
            <a:tailEnd/>
          </a:ln>
        </p:spPr>
        <p:txBody>
          <a:bodyPr wrap="none">
            <a:spAutoFit/>
          </a:bodyPr>
          <a:lstStyle/>
          <a:p>
            <a:pPr algn="ctr"/>
            <a:r>
              <a:rPr lang="de-DE" altLang="de-DE">
                <a:solidFill>
                  <a:srgbClr val="000000"/>
                </a:solidFill>
                <a:latin typeface="Gill Sans"/>
                <a:ea typeface="ヒラギノ角ゴ ProN W3"/>
                <a:cs typeface="ヒラギノ角ゴ ProN W3"/>
                <a:sym typeface="Gill Sans"/>
              </a:rPr>
              <a:t>p1</a:t>
            </a:r>
          </a:p>
        </p:txBody>
      </p:sp>
      <p:cxnSp>
        <p:nvCxnSpPr>
          <p:cNvPr id="9" name="Straight Arrow Connector 16"/>
          <p:cNvCxnSpPr>
            <a:cxnSpLocks noChangeShapeType="1"/>
            <a:stCxn id="8" idx="3"/>
            <a:endCxn id="5" idx="1"/>
          </p:cNvCxnSpPr>
          <p:nvPr/>
        </p:nvCxnSpPr>
        <p:spPr bwMode="auto">
          <a:xfrm>
            <a:off x="7397751" y="3757613"/>
            <a:ext cx="569913" cy="4762"/>
          </a:xfrm>
          <a:prstGeom prst="straightConnector1">
            <a:avLst/>
          </a:prstGeom>
          <a:noFill/>
          <a:ln w="25400">
            <a:solidFill>
              <a:srgbClr val="000000"/>
            </a:solidFill>
            <a:round/>
            <a:headEnd/>
            <a:tailEnd type="arrow" w="med" len="med"/>
          </a:ln>
        </p:spPr>
      </p:cxnSp>
      <p:sp>
        <p:nvSpPr>
          <p:cNvPr id="11" name="Rechteck 10"/>
          <p:cNvSpPr/>
          <p:nvPr/>
        </p:nvSpPr>
        <p:spPr bwMode="auto">
          <a:xfrm>
            <a:off x="7967664" y="4076701"/>
            <a:ext cx="1728787" cy="360363"/>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x=3; y=4;</a:t>
            </a:r>
          </a:p>
        </p:txBody>
      </p:sp>
      <p:sp>
        <p:nvSpPr>
          <p:cNvPr id="12" name="Textfeld 11"/>
          <p:cNvSpPr txBox="1">
            <a:spLocks noChangeArrowheads="1"/>
          </p:cNvSpPr>
          <p:nvPr/>
        </p:nvSpPr>
        <p:spPr bwMode="auto">
          <a:xfrm>
            <a:off x="6956426" y="4076700"/>
            <a:ext cx="441325" cy="369888"/>
          </a:xfrm>
          <a:prstGeom prst="rect">
            <a:avLst/>
          </a:prstGeom>
          <a:noFill/>
          <a:ln w="9525">
            <a:noFill/>
            <a:miter lim="800000"/>
            <a:headEnd/>
            <a:tailEnd/>
          </a:ln>
        </p:spPr>
        <p:txBody>
          <a:bodyPr wrap="none">
            <a:spAutoFit/>
          </a:bodyPr>
          <a:lstStyle/>
          <a:p>
            <a:pPr algn="ctr"/>
            <a:r>
              <a:rPr lang="de-DE" altLang="de-DE">
                <a:solidFill>
                  <a:srgbClr val="000000"/>
                </a:solidFill>
                <a:latin typeface="Gill Sans"/>
                <a:ea typeface="ヒラギノ角ゴ ProN W3"/>
                <a:cs typeface="ヒラギノ角ゴ ProN W3"/>
                <a:sym typeface="Gill Sans"/>
              </a:rPr>
              <a:t>p2</a:t>
            </a:r>
          </a:p>
        </p:txBody>
      </p:sp>
      <p:cxnSp>
        <p:nvCxnSpPr>
          <p:cNvPr id="13" name="Straight Arrow Connector 16"/>
          <p:cNvCxnSpPr>
            <a:cxnSpLocks noChangeShapeType="1"/>
            <a:stCxn id="12" idx="3"/>
            <a:endCxn id="11" idx="1"/>
          </p:cNvCxnSpPr>
          <p:nvPr/>
        </p:nvCxnSpPr>
        <p:spPr bwMode="auto">
          <a:xfrm flipV="1">
            <a:off x="7397751" y="4257676"/>
            <a:ext cx="569913" cy="4763"/>
          </a:xfrm>
          <a:prstGeom prst="straightConnector1">
            <a:avLst/>
          </a:prstGeom>
          <a:noFill/>
          <a:ln w="25400">
            <a:solidFill>
              <a:srgbClr val="000000"/>
            </a:solidFill>
            <a:round/>
            <a:headEnd/>
            <a:tailEnd type="arrow" w="med" len="med"/>
          </a:ln>
        </p:spPr>
      </p:cxnSp>
      <p:sp>
        <p:nvSpPr>
          <p:cNvPr id="15" name="Rechteck 14"/>
          <p:cNvSpPr/>
          <p:nvPr/>
        </p:nvSpPr>
        <p:spPr bwMode="auto">
          <a:xfrm>
            <a:off x="7970839" y="4787901"/>
            <a:ext cx="1728787" cy="360363"/>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p1= ; p2= ;</a:t>
            </a:r>
          </a:p>
        </p:txBody>
      </p:sp>
      <p:sp>
        <p:nvSpPr>
          <p:cNvPr id="16" name="Textfeld 15"/>
          <p:cNvSpPr txBox="1">
            <a:spLocks noChangeArrowheads="1"/>
          </p:cNvSpPr>
          <p:nvPr/>
        </p:nvSpPr>
        <p:spPr bwMode="auto">
          <a:xfrm>
            <a:off x="6999289" y="4787900"/>
            <a:ext cx="363537" cy="369888"/>
          </a:xfrm>
          <a:prstGeom prst="rect">
            <a:avLst/>
          </a:prstGeom>
          <a:noFill/>
          <a:ln w="9525">
            <a:noFill/>
            <a:miter lim="800000"/>
            <a:headEnd/>
            <a:tailEnd/>
          </a:ln>
        </p:spPr>
        <p:txBody>
          <a:bodyPr wrap="none">
            <a:spAutoFit/>
          </a:bodyPr>
          <a:lstStyle/>
          <a:p>
            <a:pPr algn="ctr"/>
            <a:r>
              <a:rPr lang="de-DE" altLang="de-DE">
                <a:solidFill>
                  <a:srgbClr val="000000"/>
                </a:solidFill>
                <a:latin typeface="Gill Sans"/>
                <a:ea typeface="ヒラギノ角ゴ ProN W3"/>
                <a:cs typeface="ヒラギノ角ゴ ProN W3"/>
                <a:sym typeface="Gill Sans"/>
              </a:rPr>
              <a:t>l1</a:t>
            </a:r>
          </a:p>
        </p:txBody>
      </p:sp>
      <p:cxnSp>
        <p:nvCxnSpPr>
          <p:cNvPr id="17" name="Straight Arrow Connector 16"/>
          <p:cNvCxnSpPr>
            <a:cxnSpLocks noChangeShapeType="1"/>
            <a:stCxn id="16" idx="3"/>
            <a:endCxn id="15" idx="1"/>
          </p:cNvCxnSpPr>
          <p:nvPr/>
        </p:nvCxnSpPr>
        <p:spPr bwMode="auto">
          <a:xfrm flipV="1">
            <a:off x="7362826" y="4967288"/>
            <a:ext cx="608013" cy="4762"/>
          </a:xfrm>
          <a:prstGeom prst="straightConnector1">
            <a:avLst/>
          </a:prstGeom>
          <a:noFill/>
          <a:ln w="25400">
            <a:solidFill>
              <a:srgbClr val="000000"/>
            </a:solidFill>
            <a:round/>
            <a:headEnd/>
            <a:tailEnd type="arrow" w="med" len="med"/>
          </a:ln>
        </p:spPr>
      </p:cxnSp>
      <p:cxnSp>
        <p:nvCxnSpPr>
          <p:cNvPr id="18" name="Straight Arrow Connector 16"/>
          <p:cNvCxnSpPr>
            <a:cxnSpLocks noChangeShapeType="1"/>
            <a:endCxn id="5" idx="1"/>
          </p:cNvCxnSpPr>
          <p:nvPr/>
        </p:nvCxnSpPr>
        <p:spPr bwMode="auto">
          <a:xfrm flipH="1" flipV="1">
            <a:off x="7967663" y="3762375"/>
            <a:ext cx="474662" cy="1227138"/>
          </a:xfrm>
          <a:prstGeom prst="straightConnector1">
            <a:avLst/>
          </a:prstGeom>
          <a:noFill/>
          <a:ln w="25400">
            <a:solidFill>
              <a:srgbClr val="000000"/>
            </a:solidFill>
            <a:round/>
            <a:headEnd/>
            <a:tailEnd type="arrow" w="med" len="med"/>
          </a:ln>
        </p:spPr>
      </p:cxnSp>
      <p:cxnSp>
        <p:nvCxnSpPr>
          <p:cNvPr id="19" name="Straight Arrow Connector 16"/>
          <p:cNvCxnSpPr>
            <a:cxnSpLocks noChangeShapeType="1"/>
            <a:endCxn id="11" idx="1"/>
          </p:cNvCxnSpPr>
          <p:nvPr/>
        </p:nvCxnSpPr>
        <p:spPr bwMode="auto">
          <a:xfrm flipH="1" flipV="1">
            <a:off x="7967663" y="4257675"/>
            <a:ext cx="1008062" cy="719138"/>
          </a:xfrm>
          <a:prstGeom prst="straightConnector1">
            <a:avLst/>
          </a:prstGeom>
          <a:noFill/>
          <a:ln w="25400">
            <a:solidFill>
              <a:srgbClr val="000000"/>
            </a:solidFill>
            <a:round/>
            <a:headEnd/>
            <a:tailEnd type="arrow" w="med" len="med"/>
          </a:ln>
        </p:spPr>
      </p:cxnSp>
      <p:sp>
        <p:nvSpPr>
          <p:cNvPr id="21" name="Rechteck 20"/>
          <p:cNvSpPr/>
          <p:nvPr/>
        </p:nvSpPr>
        <p:spPr bwMode="auto">
          <a:xfrm>
            <a:off x="7967664" y="5229226"/>
            <a:ext cx="1728787" cy="360363"/>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p1= ; p2= ;</a:t>
            </a:r>
          </a:p>
        </p:txBody>
      </p:sp>
      <p:sp>
        <p:nvSpPr>
          <p:cNvPr id="22" name="Textfeld 21"/>
          <p:cNvSpPr txBox="1">
            <a:spLocks noChangeArrowheads="1"/>
          </p:cNvSpPr>
          <p:nvPr/>
        </p:nvSpPr>
        <p:spPr bwMode="auto">
          <a:xfrm>
            <a:off x="6996114" y="5229225"/>
            <a:ext cx="363537" cy="369888"/>
          </a:xfrm>
          <a:prstGeom prst="rect">
            <a:avLst/>
          </a:prstGeom>
          <a:noFill/>
          <a:ln w="9525">
            <a:noFill/>
            <a:miter lim="800000"/>
            <a:headEnd/>
            <a:tailEnd/>
          </a:ln>
        </p:spPr>
        <p:txBody>
          <a:bodyPr wrap="none">
            <a:spAutoFit/>
          </a:bodyPr>
          <a:lstStyle/>
          <a:p>
            <a:pPr algn="ctr"/>
            <a:r>
              <a:rPr lang="de-DE" altLang="de-DE">
                <a:solidFill>
                  <a:srgbClr val="000000"/>
                </a:solidFill>
                <a:latin typeface="Gill Sans"/>
                <a:ea typeface="ヒラギノ角ゴ ProN W3"/>
                <a:cs typeface="ヒラギノ角ゴ ProN W3"/>
                <a:sym typeface="Gill Sans"/>
              </a:rPr>
              <a:t>l2</a:t>
            </a:r>
          </a:p>
        </p:txBody>
      </p:sp>
      <p:cxnSp>
        <p:nvCxnSpPr>
          <p:cNvPr id="23" name="Straight Arrow Connector 16"/>
          <p:cNvCxnSpPr>
            <a:cxnSpLocks noChangeShapeType="1"/>
            <a:stCxn id="22" idx="3"/>
            <a:endCxn id="21" idx="1"/>
          </p:cNvCxnSpPr>
          <p:nvPr/>
        </p:nvCxnSpPr>
        <p:spPr bwMode="auto">
          <a:xfrm flipV="1">
            <a:off x="7359651" y="5408613"/>
            <a:ext cx="608013" cy="4762"/>
          </a:xfrm>
          <a:prstGeom prst="straightConnector1">
            <a:avLst/>
          </a:prstGeom>
          <a:noFill/>
          <a:ln w="25400">
            <a:solidFill>
              <a:srgbClr val="000000"/>
            </a:solidFill>
            <a:round/>
            <a:headEnd/>
            <a:tailEnd type="arrow" w="med" len="med"/>
          </a:ln>
        </p:spPr>
      </p:cxnSp>
      <p:cxnSp>
        <p:nvCxnSpPr>
          <p:cNvPr id="24" name="Straight Arrow Connector 16"/>
          <p:cNvCxnSpPr>
            <a:cxnSpLocks noChangeShapeType="1"/>
            <a:endCxn id="5" idx="1"/>
          </p:cNvCxnSpPr>
          <p:nvPr/>
        </p:nvCxnSpPr>
        <p:spPr bwMode="auto">
          <a:xfrm flipH="1" flipV="1">
            <a:off x="7967663" y="3762375"/>
            <a:ext cx="474662" cy="1651000"/>
          </a:xfrm>
          <a:prstGeom prst="straightConnector1">
            <a:avLst/>
          </a:prstGeom>
          <a:noFill/>
          <a:ln w="25400">
            <a:solidFill>
              <a:srgbClr val="000000"/>
            </a:solidFill>
            <a:round/>
            <a:headEnd/>
            <a:tailEnd type="arrow" w="med" len="med"/>
          </a:ln>
        </p:spPr>
      </p:cxnSp>
      <p:cxnSp>
        <p:nvCxnSpPr>
          <p:cNvPr id="25" name="Straight Arrow Connector 16"/>
          <p:cNvCxnSpPr>
            <a:cxnSpLocks noChangeShapeType="1"/>
            <a:endCxn id="11" idx="1"/>
          </p:cNvCxnSpPr>
          <p:nvPr/>
        </p:nvCxnSpPr>
        <p:spPr bwMode="auto">
          <a:xfrm flipH="1" flipV="1">
            <a:off x="7967663" y="4257675"/>
            <a:ext cx="1008062" cy="1150938"/>
          </a:xfrm>
          <a:prstGeom prst="straightConnector1">
            <a:avLst/>
          </a:prstGeom>
          <a:noFill/>
          <a:ln w="25400">
            <a:solidFill>
              <a:srgbClr val="000000"/>
            </a:solidFill>
            <a:round/>
            <a:headEnd/>
            <a:tailEnd type="arrow" w="med" len="med"/>
          </a:ln>
        </p:spPr>
      </p:cxnSp>
      <p:sp>
        <p:nvSpPr>
          <p:cNvPr id="27" name="Rechteck 26"/>
          <p:cNvSpPr/>
          <p:nvPr/>
        </p:nvSpPr>
        <p:spPr bwMode="auto">
          <a:xfrm>
            <a:off x="7967664" y="6156326"/>
            <a:ext cx="1728787" cy="360363"/>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p1= ; p2= ;</a:t>
            </a:r>
          </a:p>
        </p:txBody>
      </p:sp>
      <p:sp>
        <p:nvSpPr>
          <p:cNvPr id="28" name="Textfeld 27"/>
          <p:cNvSpPr txBox="1">
            <a:spLocks noChangeArrowheads="1"/>
          </p:cNvSpPr>
          <p:nvPr/>
        </p:nvSpPr>
        <p:spPr bwMode="auto">
          <a:xfrm>
            <a:off x="6996114" y="6156325"/>
            <a:ext cx="363537" cy="368300"/>
          </a:xfrm>
          <a:prstGeom prst="rect">
            <a:avLst/>
          </a:prstGeom>
          <a:noFill/>
          <a:ln w="9525">
            <a:noFill/>
            <a:miter lim="800000"/>
            <a:headEnd/>
            <a:tailEnd/>
          </a:ln>
        </p:spPr>
        <p:txBody>
          <a:bodyPr wrap="none">
            <a:spAutoFit/>
          </a:bodyPr>
          <a:lstStyle/>
          <a:p>
            <a:pPr algn="ctr"/>
            <a:r>
              <a:rPr lang="de-DE" altLang="de-DE">
                <a:solidFill>
                  <a:srgbClr val="000000"/>
                </a:solidFill>
                <a:latin typeface="Gill Sans"/>
                <a:ea typeface="ヒラギノ角ゴ ProN W3"/>
                <a:cs typeface="ヒラギノ角ゴ ProN W3"/>
                <a:sym typeface="Gill Sans"/>
              </a:rPr>
              <a:t>l3</a:t>
            </a:r>
          </a:p>
        </p:txBody>
      </p:sp>
      <p:cxnSp>
        <p:nvCxnSpPr>
          <p:cNvPr id="29" name="Straight Arrow Connector 16"/>
          <p:cNvCxnSpPr>
            <a:cxnSpLocks noChangeShapeType="1"/>
            <a:stCxn id="28" idx="3"/>
            <a:endCxn id="27" idx="1"/>
          </p:cNvCxnSpPr>
          <p:nvPr/>
        </p:nvCxnSpPr>
        <p:spPr bwMode="auto">
          <a:xfrm flipV="1">
            <a:off x="7359651" y="6335713"/>
            <a:ext cx="608013" cy="4762"/>
          </a:xfrm>
          <a:prstGeom prst="straightConnector1">
            <a:avLst/>
          </a:prstGeom>
          <a:noFill/>
          <a:ln w="25400">
            <a:solidFill>
              <a:srgbClr val="000000"/>
            </a:solidFill>
            <a:round/>
            <a:headEnd/>
            <a:tailEnd type="arrow" w="med" len="med"/>
          </a:ln>
        </p:spPr>
      </p:cxnSp>
      <p:sp>
        <p:nvSpPr>
          <p:cNvPr id="30" name="Rechteck 29"/>
          <p:cNvSpPr/>
          <p:nvPr/>
        </p:nvSpPr>
        <p:spPr bwMode="auto">
          <a:xfrm>
            <a:off x="6819900" y="5661026"/>
            <a:ext cx="1727200" cy="377825"/>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x=1; y=2;</a:t>
            </a:r>
          </a:p>
        </p:txBody>
      </p:sp>
      <p:sp>
        <p:nvSpPr>
          <p:cNvPr id="31" name="Rechteck 30"/>
          <p:cNvSpPr/>
          <p:nvPr/>
        </p:nvSpPr>
        <p:spPr bwMode="auto">
          <a:xfrm>
            <a:off x="8866188" y="5670551"/>
            <a:ext cx="1727200" cy="360363"/>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x=3; y=4;</a:t>
            </a:r>
          </a:p>
        </p:txBody>
      </p:sp>
      <p:cxnSp>
        <p:nvCxnSpPr>
          <p:cNvPr id="32" name="Straight Arrow Connector 16"/>
          <p:cNvCxnSpPr>
            <a:cxnSpLocks noChangeShapeType="1"/>
            <a:endCxn id="30" idx="1"/>
          </p:cNvCxnSpPr>
          <p:nvPr/>
        </p:nvCxnSpPr>
        <p:spPr bwMode="auto">
          <a:xfrm flipH="1" flipV="1">
            <a:off x="6819900" y="5849939"/>
            <a:ext cx="1614488" cy="496887"/>
          </a:xfrm>
          <a:prstGeom prst="straightConnector1">
            <a:avLst/>
          </a:prstGeom>
          <a:noFill/>
          <a:ln w="25400">
            <a:solidFill>
              <a:srgbClr val="000000"/>
            </a:solidFill>
            <a:round/>
            <a:headEnd/>
            <a:tailEnd type="arrow" w="med" len="med"/>
          </a:ln>
        </p:spPr>
      </p:cxnSp>
      <p:cxnSp>
        <p:nvCxnSpPr>
          <p:cNvPr id="33" name="Straight Arrow Connector 16"/>
          <p:cNvCxnSpPr>
            <a:cxnSpLocks noChangeShapeType="1"/>
            <a:endCxn id="31" idx="1"/>
          </p:cNvCxnSpPr>
          <p:nvPr/>
        </p:nvCxnSpPr>
        <p:spPr bwMode="auto">
          <a:xfrm flipH="1" flipV="1">
            <a:off x="8866189" y="5849939"/>
            <a:ext cx="103187" cy="492125"/>
          </a:xfrm>
          <a:prstGeom prst="straightConnector1">
            <a:avLst/>
          </a:prstGeom>
          <a:noFill/>
          <a:ln w="25400">
            <a:solidFill>
              <a:srgbClr val="000000"/>
            </a:solidFill>
            <a:round/>
            <a:headEnd/>
            <a:tailEnd type="arrow" w="med" len="med"/>
          </a:ln>
        </p:spPr>
      </p:cxnSp>
      <p:sp>
        <p:nvSpPr>
          <p:cNvPr id="35" name="Rechteck 34"/>
          <p:cNvSpPr>
            <a:spLocks noChangeArrowheads="1"/>
          </p:cNvSpPr>
          <p:nvPr/>
        </p:nvSpPr>
        <p:spPr bwMode="auto">
          <a:xfrm>
            <a:off x="1774826" y="1643063"/>
            <a:ext cx="4752975" cy="4832350"/>
          </a:xfrm>
          <a:prstGeom prst="rect">
            <a:avLst/>
          </a:prstGeom>
          <a:noFill/>
          <a:ln w="9525">
            <a:noFill/>
            <a:miter lim="800000"/>
            <a:headEnd/>
            <a:tailEnd/>
          </a:ln>
        </p:spPr>
        <p:txBody>
          <a:bodyPr>
            <a:spAutoFit/>
          </a:bodyPr>
          <a:lstStyle/>
          <a:p>
            <a:r>
              <a:rPr lang="de-DE" sz="1400" b="1">
                <a:solidFill>
                  <a:srgbClr val="7F0055"/>
                </a:solidFill>
                <a:latin typeface="Consolas" pitchFamily="49" charset="0"/>
              </a:rPr>
              <a:t>public</a:t>
            </a:r>
            <a:r>
              <a:rPr lang="de-DE" sz="1400" b="1">
                <a:solidFill>
                  <a:srgbClr val="000000"/>
                </a:solidFill>
                <a:latin typeface="Consolas" pitchFamily="49" charset="0"/>
              </a:rPr>
              <a:t> </a:t>
            </a:r>
            <a:r>
              <a:rPr lang="de-DE" sz="1400" b="1">
                <a:solidFill>
                  <a:srgbClr val="7F0055"/>
                </a:solidFill>
                <a:latin typeface="Consolas" pitchFamily="49" charset="0"/>
              </a:rPr>
              <a:t>class</a:t>
            </a:r>
            <a:r>
              <a:rPr lang="de-DE" sz="1400" b="1">
                <a:solidFill>
                  <a:srgbClr val="000000"/>
                </a:solidFill>
                <a:latin typeface="Consolas" pitchFamily="49" charset="0"/>
              </a:rPr>
              <a:t> </a:t>
            </a:r>
            <a:r>
              <a:rPr lang="de-DE" sz="1400">
                <a:solidFill>
                  <a:srgbClr val="000000"/>
                </a:solidFill>
                <a:latin typeface="Consolas" pitchFamily="49" charset="0"/>
              </a:rPr>
              <a:t>Point {</a:t>
            </a:r>
          </a:p>
          <a:p>
            <a:r>
              <a:rPr lang="de-DE" sz="1400" b="1">
                <a:solidFill>
                  <a:srgbClr val="7F0055"/>
                </a:solidFill>
                <a:latin typeface="Consolas" pitchFamily="49" charset="0"/>
              </a:rPr>
              <a:t>  int</a:t>
            </a:r>
            <a:r>
              <a:rPr lang="de-DE" sz="1400" b="1">
                <a:solidFill>
                  <a:srgbClr val="000000"/>
                </a:solidFill>
                <a:latin typeface="Consolas" pitchFamily="49" charset="0"/>
              </a:rPr>
              <a:t> </a:t>
            </a:r>
            <a:r>
              <a:rPr lang="de-DE" sz="1400">
                <a:solidFill>
                  <a:srgbClr val="0000C0"/>
                </a:solidFill>
                <a:latin typeface="Consolas" pitchFamily="49" charset="0"/>
              </a:rPr>
              <a:t>x</a:t>
            </a:r>
            <a:r>
              <a:rPr lang="de-DE" sz="1400">
                <a:solidFill>
                  <a:srgbClr val="000000"/>
                </a:solidFill>
                <a:latin typeface="Consolas" pitchFamily="49" charset="0"/>
              </a:rPr>
              <a:t>,</a:t>
            </a:r>
            <a:r>
              <a:rPr lang="de-DE" sz="1400">
                <a:solidFill>
                  <a:srgbClr val="0000C0"/>
                </a:solidFill>
                <a:latin typeface="Consolas" pitchFamily="49" charset="0"/>
              </a:rPr>
              <a:t>y</a:t>
            </a:r>
            <a:r>
              <a:rPr lang="de-DE" sz="1400">
                <a:solidFill>
                  <a:srgbClr val="000000"/>
                </a:solidFill>
                <a:latin typeface="Consolas" pitchFamily="49" charset="0"/>
              </a:rPr>
              <a:t>;</a:t>
            </a:r>
          </a:p>
          <a:p>
            <a:r>
              <a:rPr lang="en-US" sz="1400" b="1">
                <a:solidFill>
                  <a:srgbClr val="7F0055"/>
                </a:solidFill>
                <a:latin typeface="Consolas" pitchFamily="49" charset="0"/>
              </a:rPr>
              <a:t>  public</a:t>
            </a:r>
            <a:r>
              <a:rPr lang="en-US" sz="1400" b="1">
                <a:solidFill>
                  <a:srgbClr val="000000"/>
                </a:solidFill>
                <a:latin typeface="Consolas" pitchFamily="49" charset="0"/>
              </a:rPr>
              <a:t> </a:t>
            </a:r>
            <a:r>
              <a:rPr lang="en-US" sz="1400">
                <a:solidFill>
                  <a:srgbClr val="000000"/>
                </a:solidFill>
                <a:latin typeface="Consolas" pitchFamily="49" charset="0"/>
              </a:rPr>
              <a:t>Point(</a:t>
            </a:r>
            <a:r>
              <a:rPr lang="de-DE" sz="1400" b="1">
                <a:solidFill>
                  <a:srgbClr val="7F0055"/>
                </a:solidFill>
                <a:latin typeface="Consolas" pitchFamily="49" charset="0"/>
              </a:rPr>
              <a:t>int</a:t>
            </a:r>
            <a:r>
              <a:rPr lang="en-US" sz="1400">
                <a:solidFill>
                  <a:srgbClr val="000000"/>
                </a:solidFill>
                <a:latin typeface="Consolas" pitchFamily="49" charset="0"/>
              </a:rPr>
              <a:t> x, </a:t>
            </a:r>
            <a:r>
              <a:rPr lang="de-DE" sz="1400" b="1">
                <a:solidFill>
                  <a:srgbClr val="7F0055"/>
                </a:solidFill>
                <a:latin typeface="Consolas" pitchFamily="49" charset="0"/>
              </a:rPr>
              <a:t>int</a:t>
            </a:r>
            <a:r>
              <a:rPr lang="en-US" sz="1400">
                <a:solidFill>
                  <a:srgbClr val="000000"/>
                </a:solidFill>
                <a:latin typeface="Consolas" pitchFamily="49" charset="0"/>
              </a:rPr>
              <a:t> y) {</a:t>
            </a:r>
          </a:p>
          <a:p>
            <a:r>
              <a:rPr lang="de-DE" sz="1400" b="1">
                <a:solidFill>
                  <a:srgbClr val="7F0055"/>
                </a:solidFill>
                <a:latin typeface="Consolas" pitchFamily="49" charset="0"/>
              </a:rPr>
              <a:t>    this</a:t>
            </a:r>
            <a:r>
              <a:rPr lang="de-DE" sz="1400" b="1">
                <a:solidFill>
                  <a:srgbClr val="000000"/>
                </a:solidFill>
                <a:latin typeface="Consolas" pitchFamily="49" charset="0"/>
              </a:rPr>
              <a:t>.</a:t>
            </a:r>
            <a:r>
              <a:rPr lang="de-DE" sz="1400">
                <a:solidFill>
                  <a:srgbClr val="0000C0"/>
                </a:solidFill>
                <a:latin typeface="Consolas" pitchFamily="49" charset="0"/>
              </a:rPr>
              <a:t>x</a:t>
            </a:r>
            <a:r>
              <a:rPr lang="de-DE" sz="1400">
                <a:solidFill>
                  <a:srgbClr val="000000"/>
                </a:solidFill>
                <a:latin typeface="Consolas" pitchFamily="49" charset="0"/>
              </a:rPr>
              <a:t> = x;</a:t>
            </a:r>
          </a:p>
          <a:p>
            <a:r>
              <a:rPr lang="de-DE" sz="1400" b="1">
                <a:solidFill>
                  <a:srgbClr val="7F0055"/>
                </a:solidFill>
                <a:latin typeface="Consolas" pitchFamily="49" charset="0"/>
              </a:rPr>
              <a:t>    this</a:t>
            </a:r>
            <a:r>
              <a:rPr lang="de-DE" sz="1400" b="1">
                <a:solidFill>
                  <a:srgbClr val="000000"/>
                </a:solidFill>
                <a:latin typeface="Consolas" pitchFamily="49" charset="0"/>
              </a:rPr>
              <a:t>.</a:t>
            </a:r>
            <a:r>
              <a:rPr lang="de-DE" sz="1400">
                <a:solidFill>
                  <a:srgbClr val="0000C0"/>
                </a:solidFill>
                <a:latin typeface="Consolas" pitchFamily="49" charset="0"/>
              </a:rPr>
              <a:t>y</a:t>
            </a:r>
            <a:r>
              <a:rPr lang="de-DE" sz="1400">
                <a:solidFill>
                  <a:srgbClr val="000000"/>
                </a:solidFill>
                <a:latin typeface="Consolas" pitchFamily="49" charset="0"/>
              </a:rPr>
              <a:t> = y;</a:t>
            </a:r>
          </a:p>
          <a:p>
            <a:r>
              <a:rPr lang="de-DE" sz="1400">
                <a:solidFill>
                  <a:srgbClr val="000000"/>
                </a:solidFill>
                <a:latin typeface="Consolas" pitchFamily="49" charset="0"/>
              </a:rPr>
              <a:t>  }</a:t>
            </a:r>
          </a:p>
          <a:p>
            <a:r>
              <a:rPr lang="de-DE" sz="1400">
                <a:solidFill>
                  <a:srgbClr val="000000"/>
                </a:solidFill>
                <a:latin typeface="Consolas" pitchFamily="49" charset="0"/>
              </a:rPr>
              <a:t>}</a:t>
            </a:r>
          </a:p>
          <a:p>
            <a:endParaRPr lang="de-DE" sz="1400" b="1">
              <a:solidFill>
                <a:srgbClr val="7F0055"/>
              </a:solidFill>
              <a:latin typeface="Consolas" pitchFamily="49" charset="0"/>
            </a:endParaRPr>
          </a:p>
          <a:p>
            <a:r>
              <a:rPr lang="de-DE" sz="1400" b="1">
                <a:solidFill>
                  <a:srgbClr val="7F0055"/>
                </a:solidFill>
                <a:latin typeface="Consolas" pitchFamily="49" charset="0"/>
              </a:rPr>
              <a:t>public</a:t>
            </a:r>
            <a:r>
              <a:rPr lang="de-DE" sz="1400" b="1">
                <a:solidFill>
                  <a:srgbClr val="000000"/>
                </a:solidFill>
                <a:latin typeface="Consolas" pitchFamily="49" charset="0"/>
              </a:rPr>
              <a:t> </a:t>
            </a:r>
            <a:r>
              <a:rPr lang="de-DE" sz="1400" b="1">
                <a:solidFill>
                  <a:srgbClr val="7F0055"/>
                </a:solidFill>
                <a:latin typeface="Consolas" pitchFamily="49" charset="0"/>
              </a:rPr>
              <a:t>class</a:t>
            </a:r>
            <a:r>
              <a:rPr lang="de-DE" sz="1400" b="1">
                <a:solidFill>
                  <a:srgbClr val="000000"/>
                </a:solidFill>
                <a:latin typeface="Consolas" pitchFamily="49" charset="0"/>
              </a:rPr>
              <a:t> </a:t>
            </a:r>
            <a:r>
              <a:rPr lang="de-DE" sz="1400">
                <a:solidFill>
                  <a:srgbClr val="000000"/>
                </a:solidFill>
                <a:latin typeface="Consolas" pitchFamily="49" charset="0"/>
              </a:rPr>
              <a:t>Line {</a:t>
            </a:r>
          </a:p>
          <a:p>
            <a:r>
              <a:rPr lang="de-DE" sz="1400">
                <a:solidFill>
                  <a:srgbClr val="000000"/>
                </a:solidFill>
                <a:latin typeface="Consolas" pitchFamily="49" charset="0"/>
              </a:rPr>
              <a:t>  Point </a:t>
            </a:r>
            <a:r>
              <a:rPr lang="de-DE" sz="1400">
                <a:solidFill>
                  <a:srgbClr val="0000C0"/>
                </a:solidFill>
                <a:latin typeface="Consolas" pitchFamily="49" charset="0"/>
              </a:rPr>
              <a:t>p1</a:t>
            </a:r>
            <a:r>
              <a:rPr lang="de-DE" sz="1400">
                <a:solidFill>
                  <a:srgbClr val="000000"/>
                </a:solidFill>
                <a:latin typeface="Consolas" pitchFamily="49" charset="0"/>
              </a:rPr>
              <a:t>,</a:t>
            </a:r>
            <a:r>
              <a:rPr lang="de-DE" sz="1400">
                <a:solidFill>
                  <a:srgbClr val="0000C0"/>
                </a:solidFill>
                <a:latin typeface="Consolas" pitchFamily="49" charset="0"/>
              </a:rPr>
              <a:t>p2</a:t>
            </a:r>
            <a:r>
              <a:rPr lang="de-DE" sz="1400">
                <a:solidFill>
                  <a:srgbClr val="000000"/>
                </a:solidFill>
                <a:latin typeface="Consolas" pitchFamily="49" charset="0"/>
              </a:rPr>
              <a:t>;</a:t>
            </a:r>
          </a:p>
          <a:p>
            <a:r>
              <a:rPr lang="en-US" sz="1400" b="1">
                <a:solidFill>
                  <a:srgbClr val="7F0055"/>
                </a:solidFill>
                <a:latin typeface="Consolas" pitchFamily="49" charset="0"/>
              </a:rPr>
              <a:t>  public</a:t>
            </a:r>
            <a:r>
              <a:rPr lang="en-US" sz="1400" b="1">
                <a:solidFill>
                  <a:srgbClr val="000000"/>
                </a:solidFill>
                <a:latin typeface="Consolas" pitchFamily="49" charset="0"/>
              </a:rPr>
              <a:t> </a:t>
            </a:r>
            <a:r>
              <a:rPr lang="en-US" sz="1400">
                <a:solidFill>
                  <a:srgbClr val="000000"/>
                </a:solidFill>
                <a:latin typeface="Consolas" pitchFamily="49" charset="0"/>
              </a:rPr>
              <a:t>Line(Point p1, Point p2) {</a:t>
            </a:r>
          </a:p>
          <a:p>
            <a:r>
              <a:rPr lang="de-DE" sz="1400" b="1">
                <a:solidFill>
                  <a:srgbClr val="7F0055"/>
                </a:solidFill>
                <a:latin typeface="Consolas" pitchFamily="49" charset="0"/>
              </a:rPr>
              <a:t>    this</a:t>
            </a:r>
            <a:r>
              <a:rPr lang="de-DE" sz="1400" b="1">
                <a:solidFill>
                  <a:srgbClr val="000000"/>
                </a:solidFill>
                <a:latin typeface="Consolas" pitchFamily="49" charset="0"/>
              </a:rPr>
              <a:t>.</a:t>
            </a:r>
            <a:r>
              <a:rPr lang="de-DE" sz="1400">
                <a:solidFill>
                  <a:srgbClr val="0000C0"/>
                </a:solidFill>
                <a:latin typeface="Consolas" pitchFamily="49" charset="0"/>
              </a:rPr>
              <a:t>p1</a:t>
            </a:r>
            <a:r>
              <a:rPr lang="de-DE" sz="1400">
                <a:solidFill>
                  <a:srgbClr val="000000"/>
                </a:solidFill>
                <a:latin typeface="Consolas" pitchFamily="49" charset="0"/>
              </a:rPr>
              <a:t> = p1;</a:t>
            </a:r>
          </a:p>
          <a:p>
            <a:r>
              <a:rPr lang="de-DE" sz="1400" b="1">
                <a:solidFill>
                  <a:srgbClr val="7F0055"/>
                </a:solidFill>
                <a:latin typeface="Consolas" pitchFamily="49" charset="0"/>
              </a:rPr>
              <a:t>    this</a:t>
            </a:r>
            <a:r>
              <a:rPr lang="de-DE" sz="1400" b="1">
                <a:solidFill>
                  <a:srgbClr val="000000"/>
                </a:solidFill>
                <a:latin typeface="Consolas" pitchFamily="49" charset="0"/>
              </a:rPr>
              <a:t>.</a:t>
            </a:r>
            <a:r>
              <a:rPr lang="de-DE" sz="1400">
                <a:solidFill>
                  <a:srgbClr val="0000C0"/>
                </a:solidFill>
                <a:latin typeface="Consolas" pitchFamily="49" charset="0"/>
              </a:rPr>
              <a:t>p2</a:t>
            </a:r>
            <a:r>
              <a:rPr lang="de-DE" sz="1400">
                <a:solidFill>
                  <a:srgbClr val="000000"/>
                </a:solidFill>
                <a:latin typeface="Consolas" pitchFamily="49" charset="0"/>
              </a:rPr>
              <a:t> = p2;</a:t>
            </a:r>
          </a:p>
          <a:p>
            <a:r>
              <a:rPr lang="de-DE" sz="1400">
                <a:solidFill>
                  <a:srgbClr val="000000"/>
                </a:solidFill>
                <a:latin typeface="Consolas" pitchFamily="49" charset="0"/>
              </a:rPr>
              <a:t>  }</a:t>
            </a:r>
          </a:p>
          <a:p>
            <a:r>
              <a:rPr lang="de-DE" sz="1400">
                <a:solidFill>
                  <a:srgbClr val="000000"/>
                </a:solidFill>
                <a:latin typeface="Consolas" pitchFamily="49" charset="0"/>
              </a:rPr>
              <a:t>}</a:t>
            </a:r>
          </a:p>
          <a:p>
            <a:endParaRPr lang="de-DE" sz="1400">
              <a:solidFill>
                <a:srgbClr val="000000"/>
              </a:solidFill>
              <a:latin typeface="Consolas" pitchFamily="49" charset="0"/>
            </a:endParaRPr>
          </a:p>
          <a:p>
            <a:r>
              <a:rPr lang="de-DE" sz="1400">
                <a:solidFill>
                  <a:srgbClr val="000000"/>
                </a:solidFill>
                <a:latin typeface="Consolas" pitchFamily="49" charset="0"/>
              </a:rPr>
              <a:t>Point p1 = </a:t>
            </a:r>
            <a:r>
              <a:rPr lang="de-DE" sz="1400" b="1">
                <a:solidFill>
                  <a:srgbClr val="7F0055"/>
                </a:solidFill>
                <a:latin typeface="Consolas" pitchFamily="49" charset="0"/>
              </a:rPr>
              <a:t>new</a:t>
            </a:r>
            <a:r>
              <a:rPr lang="de-DE" sz="1400">
                <a:solidFill>
                  <a:srgbClr val="000000"/>
                </a:solidFill>
                <a:latin typeface="Consolas" pitchFamily="49" charset="0"/>
              </a:rPr>
              <a:t> Point(1,2);</a:t>
            </a:r>
          </a:p>
          <a:p>
            <a:r>
              <a:rPr lang="de-DE" sz="1400">
                <a:solidFill>
                  <a:srgbClr val="000000"/>
                </a:solidFill>
                <a:latin typeface="Consolas" pitchFamily="49" charset="0"/>
              </a:rPr>
              <a:t>Point p2 = </a:t>
            </a:r>
            <a:r>
              <a:rPr lang="de-DE" sz="1400" b="1">
                <a:solidFill>
                  <a:srgbClr val="7F0055"/>
                </a:solidFill>
                <a:latin typeface="Consolas" pitchFamily="49" charset="0"/>
              </a:rPr>
              <a:t>new</a:t>
            </a:r>
            <a:r>
              <a:rPr lang="de-DE" sz="1400">
                <a:solidFill>
                  <a:srgbClr val="000000"/>
                </a:solidFill>
                <a:latin typeface="Consolas" pitchFamily="49" charset="0"/>
              </a:rPr>
              <a:t> Point(3,4);</a:t>
            </a:r>
          </a:p>
          <a:p>
            <a:endParaRPr lang="de-DE" sz="1400">
              <a:solidFill>
                <a:srgbClr val="000000"/>
              </a:solidFill>
              <a:latin typeface="Consolas" pitchFamily="49" charset="0"/>
            </a:endParaRPr>
          </a:p>
          <a:p>
            <a:r>
              <a:rPr lang="de-DE" sz="1400">
                <a:solidFill>
                  <a:srgbClr val="000000"/>
                </a:solidFill>
                <a:latin typeface="Consolas" pitchFamily="49" charset="0"/>
              </a:rPr>
              <a:t>Line l1 = </a:t>
            </a:r>
            <a:r>
              <a:rPr lang="de-DE" sz="1400" b="1">
                <a:solidFill>
                  <a:srgbClr val="7F0055"/>
                </a:solidFill>
                <a:latin typeface="Consolas" pitchFamily="49" charset="0"/>
              </a:rPr>
              <a:t>new</a:t>
            </a:r>
            <a:r>
              <a:rPr lang="de-DE" sz="1400">
                <a:solidFill>
                  <a:srgbClr val="000000"/>
                </a:solidFill>
                <a:latin typeface="Consolas" pitchFamily="49" charset="0"/>
              </a:rPr>
              <a:t> Line(p1,p2);</a:t>
            </a:r>
          </a:p>
          <a:p>
            <a:r>
              <a:rPr lang="de-DE" sz="1400">
                <a:solidFill>
                  <a:srgbClr val="000000"/>
                </a:solidFill>
                <a:latin typeface="Consolas" pitchFamily="49" charset="0"/>
              </a:rPr>
              <a:t>Line l2 = l1.clone();</a:t>
            </a:r>
          </a:p>
          <a:p>
            <a:r>
              <a:rPr lang="de-DE" sz="1400">
                <a:solidFill>
                  <a:srgbClr val="000000"/>
                </a:solidFill>
                <a:latin typeface="Consolas" pitchFamily="49" charset="0"/>
              </a:rPr>
              <a:t>Line l3 = l1.deepClone();</a:t>
            </a:r>
            <a:endParaRPr lang="de-DE" sz="1400">
              <a:latin typeface="Calibri" pitchFamily="34" charset="0"/>
            </a:endParaRPr>
          </a:p>
        </p:txBody>
      </p:sp>
      <p:sp>
        <p:nvSpPr>
          <p:cNvPr id="38" name="Rechteck 37"/>
          <p:cNvSpPr>
            <a:spLocks noChangeArrowheads="1"/>
          </p:cNvSpPr>
          <p:nvPr/>
        </p:nvSpPr>
        <p:spPr bwMode="auto">
          <a:xfrm>
            <a:off x="5480050" y="1643064"/>
            <a:ext cx="5113338" cy="738664"/>
          </a:xfrm>
          <a:prstGeom prst="rect">
            <a:avLst/>
          </a:prstGeom>
          <a:noFill/>
          <a:ln w="9525">
            <a:noFill/>
            <a:miter lim="800000"/>
            <a:headEnd/>
            <a:tailEnd/>
          </a:ln>
        </p:spPr>
        <p:txBody>
          <a:bodyPr>
            <a:spAutoFit/>
          </a:bodyPr>
          <a:lstStyle/>
          <a:p>
            <a:r>
              <a:rPr lang="de-DE" sz="1400" dirty="0">
                <a:latin typeface="Calibri" pitchFamily="34" charset="0"/>
              </a:rPr>
              <a:t>l2 </a:t>
            </a:r>
            <a:r>
              <a:rPr lang="de-DE" sz="1400" dirty="0" err="1" smtClean="0">
                <a:latin typeface="Calibri" pitchFamily="34" charset="0"/>
              </a:rPr>
              <a:t>is</a:t>
            </a:r>
            <a:r>
              <a:rPr lang="de-DE" sz="1400" dirty="0" smtClean="0">
                <a:latin typeface="Calibri" pitchFamily="34" charset="0"/>
              </a:rPr>
              <a:t> </a:t>
            </a:r>
            <a:r>
              <a:rPr lang="de-DE" sz="1400" dirty="0" err="1" smtClean="0">
                <a:latin typeface="Calibri" pitchFamily="34" charset="0"/>
              </a:rPr>
              <a:t>new</a:t>
            </a:r>
            <a:r>
              <a:rPr lang="de-DE" sz="1400" dirty="0" smtClean="0">
                <a:latin typeface="Calibri" pitchFamily="34" charset="0"/>
              </a:rPr>
              <a:t> </a:t>
            </a:r>
            <a:r>
              <a:rPr lang="de-DE" sz="1400" dirty="0" err="1" smtClean="0">
                <a:latin typeface="Calibri" pitchFamily="34" charset="0"/>
              </a:rPr>
              <a:t>object</a:t>
            </a:r>
            <a:r>
              <a:rPr lang="de-DE" sz="1400" dirty="0" smtClean="0">
                <a:latin typeface="Calibri" pitchFamily="34" charset="0"/>
              </a:rPr>
              <a:t> in </a:t>
            </a:r>
            <a:r>
              <a:rPr lang="de-DE" sz="1400" dirty="0" err="1" smtClean="0">
                <a:latin typeface="Calibri" pitchFamily="34" charset="0"/>
              </a:rPr>
              <a:t>storage</a:t>
            </a:r>
            <a:r>
              <a:rPr lang="de-DE" sz="1400" dirty="0" smtClean="0">
                <a:latin typeface="Calibri" pitchFamily="34" charset="0"/>
              </a:rPr>
              <a:t>, but </a:t>
            </a:r>
            <a:r>
              <a:rPr lang="de-DE" sz="1400" dirty="0" err="1" smtClean="0">
                <a:latin typeface="Calibri" pitchFamily="34" charset="0"/>
              </a:rPr>
              <a:t>has</a:t>
            </a:r>
            <a:r>
              <a:rPr lang="de-DE" sz="1400" dirty="0" smtClean="0">
                <a:latin typeface="Calibri" pitchFamily="34" charset="0"/>
              </a:rPr>
              <a:t> </a:t>
            </a:r>
            <a:r>
              <a:rPr lang="de-DE" sz="1400" dirty="0" err="1" smtClean="0">
                <a:latin typeface="Calibri" pitchFamily="34" charset="0"/>
              </a:rPr>
              <a:t>no</a:t>
            </a:r>
            <a:r>
              <a:rPr lang="de-DE" sz="1400" dirty="0" smtClean="0">
                <a:latin typeface="Calibri" pitchFamily="34" charset="0"/>
              </a:rPr>
              <a:t> </a:t>
            </a:r>
            <a:r>
              <a:rPr lang="de-DE" sz="1400" dirty="0" err="1" smtClean="0">
                <a:latin typeface="Calibri" pitchFamily="34" charset="0"/>
              </a:rPr>
              <a:t>copied</a:t>
            </a:r>
            <a:r>
              <a:rPr lang="de-DE" sz="1400" dirty="0" smtClean="0">
                <a:latin typeface="Calibri" pitchFamily="34" charset="0"/>
              </a:rPr>
              <a:t> </a:t>
            </a:r>
            <a:r>
              <a:rPr lang="de-DE" sz="1400" dirty="0" err="1" smtClean="0">
                <a:latin typeface="Calibri" pitchFamily="34" charset="0"/>
              </a:rPr>
              <a:t>attributes</a:t>
            </a:r>
            <a:r>
              <a:rPr lang="de-DE" sz="1400" dirty="0" smtClean="0">
                <a:latin typeface="Calibri" pitchFamily="34" charset="0"/>
              </a:rPr>
              <a:t>. The </a:t>
            </a:r>
            <a:r>
              <a:rPr lang="de-DE" sz="1400" dirty="0" err="1" smtClean="0">
                <a:latin typeface="Calibri" pitchFamily="34" charset="0"/>
              </a:rPr>
              <a:t>attributes</a:t>
            </a:r>
            <a:r>
              <a:rPr lang="de-DE" sz="1400" dirty="0" smtClean="0">
                <a:latin typeface="Calibri" pitchFamily="34" charset="0"/>
              </a:rPr>
              <a:t> </a:t>
            </a:r>
            <a:r>
              <a:rPr lang="de-DE" sz="1400" dirty="0" err="1" smtClean="0">
                <a:latin typeface="Calibri" pitchFamily="34" charset="0"/>
              </a:rPr>
              <a:t>point</a:t>
            </a:r>
            <a:r>
              <a:rPr lang="de-DE" sz="1400" dirty="0" smtClean="0">
                <a:latin typeface="Calibri" pitchFamily="34" charset="0"/>
              </a:rPr>
              <a:t> </a:t>
            </a:r>
            <a:r>
              <a:rPr lang="de-DE" sz="1400" dirty="0" err="1" smtClean="0">
                <a:latin typeface="Calibri" pitchFamily="34" charset="0"/>
              </a:rPr>
              <a:t>to</a:t>
            </a:r>
            <a:r>
              <a:rPr lang="de-DE" sz="1400" dirty="0" smtClean="0">
                <a:latin typeface="Calibri" pitchFamily="34" charset="0"/>
              </a:rPr>
              <a:t> </a:t>
            </a:r>
            <a:r>
              <a:rPr lang="de-DE" sz="1400" dirty="0" err="1" smtClean="0">
                <a:latin typeface="Calibri" pitchFamily="34" charset="0"/>
              </a:rPr>
              <a:t>the</a:t>
            </a:r>
            <a:r>
              <a:rPr lang="de-DE" sz="1400" dirty="0" smtClean="0">
                <a:latin typeface="Calibri" pitchFamily="34" charset="0"/>
              </a:rPr>
              <a:t> same </a:t>
            </a:r>
            <a:r>
              <a:rPr lang="de-DE" sz="1400" dirty="0" err="1" smtClean="0">
                <a:latin typeface="Calibri" pitchFamily="34" charset="0"/>
              </a:rPr>
              <a:t>objects</a:t>
            </a:r>
            <a:r>
              <a:rPr lang="de-DE" sz="1400" dirty="0" smtClean="0">
                <a:latin typeface="Calibri" pitchFamily="34" charset="0"/>
              </a:rPr>
              <a:t> in </a:t>
            </a:r>
            <a:r>
              <a:rPr lang="de-DE" sz="1400" dirty="0" err="1" smtClean="0">
                <a:latin typeface="Calibri" pitchFamily="34" charset="0"/>
              </a:rPr>
              <a:t>memory</a:t>
            </a:r>
            <a:r>
              <a:rPr lang="de-DE" sz="1400" dirty="0" smtClean="0">
                <a:latin typeface="Calibri" pitchFamily="34" charset="0"/>
              </a:rPr>
              <a:t> </a:t>
            </a:r>
            <a:r>
              <a:rPr lang="de-DE" sz="1400" dirty="0" err="1" smtClean="0">
                <a:latin typeface="Calibri" pitchFamily="34" charset="0"/>
              </a:rPr>
              <a:t>as</a:t>
            </a:r>
            <a:r>
              <a:rPr lang="de-DE" sz="1400" dirty="0" smtClean="0">
                <a:latin typeface="Calibri" pitchFamily="34" charset="0"/>
              </a:rPr>
              <a:t> </a:t>
            </a:r>
            <a:r>
              <a:rPr lang="de-DE" sz="1400" dirty="0" err="1" smtClean="0">
                <a:latin typeface="Calibri" pitchFamily="34" charset="0"/>
              </a:rPr>
              <a:t>the</a:t>
            </a:r>
            <a:r>
              <a:rPr lang="de-DE" sz="1400" dirty="0" smtClean="0">
                <a:latin typeface="Calibri" pitchFamily="34" charset="0"/>
              </a:rPr>
              <a:t> original </a:t>
            </a:r>
            <a:r>
              <a:rPr lang="de-DE" sz="1400" dirty="0" err="1" smtClean="0">
                <a:latin typeface="Calibri" pitchFamily="34" charset="0"/>
              </a:rPr>
              <a:t>object</a:t>
            </a:r>
            <a:r>
              <a:rPr lang="de-DE" sz="1400" dirty="0" smtClean="0">
                <a:latin typeface="Calibri" pitchFamily="34" charset="0"/>
              </a:rPr>
              <a:t>.</a:t>
            </a:r>
            <a:endParaRPr lang="de-DE" sz="1400" dirty="0">
              <a:latin typeface="Calibri" pitchFamily="34" charset="0"/>
            </a:endParaRPr>
          </a:p>
        </p:txBody>
      </p:sp>
      <p:pic>
        <p:nvPicPr>
          <p:cNvPr id="39" name="Picture 2" descr="C:\Users\siegmunn\AppData\Local\Microsoft\Windows\Temporary Internet Files\Content.IE5\O4B2DS2I\MC900434750[1].png"/>
          <p:cNvPicPr>
            <a:picLocks noChangeAspect="1" noChangeArrowheads="1"/>
          </p:cNvPicPr>
          <p:nvPr/>
        </p:nvPicPr>
        <p:blipFill>
          <a:blip r:embed="rId3" cstate="print"/>
          <a:srcRect/>
          <a:stretch>
            <a:fillRect/>
          </a:stretch>
        </p:blipFill>
        <p:spPr bwMode="auto">
          <a:xfrm>
            <a:off x="6819901" y="2132013"/>
            <a:ext cx="500063" cy="5000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35">
                                            <p:txEl>
                                              <p:pRg st="16" end="16"/>
                                            </p:txEl>
                                          </p:spTgt>
                                        </p:tgtEl>
                                        <p:attrNameLst>
                                          <p:attrName>style.visibility</p:attrName>
                                        </p:attrNameLst>
                                      </p:cBhvr>
                                      <p:to>
                                        <p:strVal val="visible"/>
                                      </p:to>
                                    </p:set>
                                    <p:animEffect transition="in" filter="fade">
                                      <p:cBhvr>
                                        <p:cTn id="19" dur="1000"/>
                                        <p:tgtEl>
                                          <p:spTgt spid="35">
                                            <p:txEl>
                                              <p:pRg st="16" end="1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35">
                                            <p:txEl>
                                              <p:pRg st="17" end="17"/>
                                            </p:txEl>
                                          </p:spTgt>
                                        </p:tgtEl>
                                        <p:attrNameLst>
                                          <p:attrName>style.visibility</p:attrName>
                                        </p:attrNameLst>
                                      </p:cBhvr>
                                      <p:to>
                                        <p:strVal val="visible"/>
                                      </p:to>
                                    </p:set>
                                    <p:animEffect transition="in" filter="fade">
                                      <p:cBhvr>
                                        <p:cTn id="33" dur="1000"/>
                                        <p:tgtEl>
                                          <p:spTgt spid="35">
                                            <p:txEl>
                                              <p:pRg st="17" end="1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childTnLst>
                                </p:cTn>
                              </p:par>
                              <p:par>
                                <p:cTn id="42" presetID="10"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1000"/>
                                        <p:tgtEl>
                                          <p:spTgt spid="19"/>
                                        </p:tgtEl>
                                      </p:cBhvr>
                                    </p:animEffect>
                                  </p:childTnLst>
                                </p:cTn>
                              </p:par>
                              <p:par>
                                <p:cTn id="51" presetID="10" presetClass="entr" presetSubtype="0" fill="hold" nodeType="withEffect">
                                  <p:stCondLst>
                                    <p:cond delay="0"/>
                                  </p:stCondLst>
                                  <p:childTnLst>
                                    <p:set>
                                      <p:cBhvr>
                                        <p:cTn id="52" dur="1" fill="hold">
                                          <p:stCondLst>
                                            <p:cond delay="0"/>
                                          </p:stCondLst>
                                        </p:cTn>
                                        <p:tgtEl>
                                          <p:spTgt spid="35">
                                            <p:txEl>
                                              <p:pRg st="19" end="19"/>
                                            </p:txEl>
                                          </p:spTgt>
                                        </p:tgtEl>
                                        <p:attrNameLst>
                                          <p:attrName>style.visibility</p:attrName>
                                        </p:attrNameLst>
                                      </p:cBhvr>
                                      <p:to>
                                        <p:strVal val="visible"/>
                                      </p:to>
                                    </p:set>
                                    <p:animEffect transition="in" filter="fade">
                                      <p:cBhvr>
                                        <p:cTn id="53" dur="1000"/>
                                        <p:tgtEl>
                                          <p:spTgt spid="35">
                                            <p:txEl>
                                              <p:pRg st="19" end="1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0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1000"/>
                                        <p:tgtEl>
                                          <p:spTgt spid="22"/>
                                        </p:tgtEl>
                                      </p:cBhvr>
                                    </p:animEffect>
                                  </p:childTnLst>
                                </p:cTn>
                              </p:par>
                              <p:par>
                                <p:cTn id="62" presetID="10"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1000"/>
                                        <p:tgtEl>
                                          <p:spTgt spid="24"/>
                                        </p:tgtEl>
                                      </p:cBhvr>
                                    </p:animEffect>
                                  </p:childTnLst>
                                </p:cTn>
                              </p:par>
                              <p:par>
                                <p:cTn id="68" presetID="10"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10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35">
                                            <p:txEl>
                                              <p:pRg st="20" end="20"/>
                                            </p:txEl>
                                          </p:spTgt>
                                        </p:tgtEl>
                                        <p:attrNameLst>
                                          <p:attrName>style.visibility</p:attrName>
                                        </p:attrNameLst>
                                      </p:cBhvr>
                                      <p:to>
                                        <p:strVal val="visible"/>
                                      </p:to>
                                    </p:set>
                                    <p:animEffect transition="in" filter="fade">
                                      <p:cBhvr>
                                        <p:cTn id="73" dur="1000"/>
                                        <p:tgtEl>
                                          <p:spTgt spid="35">
                                            <p:txEl>
                                              <p:pRg st="20" end="2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1000"/>
                                        <p:tgtEl>
                                          <p:spTgt spid="2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childTnLst>
                                </p:cTn>
                              </p:par>
                              <p:par>
                                <p:cTn id="82" presetID="10" presetClass="entr" presetSubtype="0" fill="hold"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1000"/>
                                        <p:tgtEl>
                                          <p:spTgt spid="2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1000"/>
                                        <p:tgtEl>
                                          <p:spTgt spid="3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fade">
                                      <p:cBhvr>
                                        <p:cTn id="90" dur="1000"/>
                                        <p:tgtEl>
                                          <p:spTgt spid="31"/>
                                        </p:tgtEl>
                                      </p:cBhvr>
                                    </p:animEffect>
                                  </p:childTnLst>
                                </p:cTn>
                              </p:par>
                              <p:par>
                                <p:cTn id="91" presetID="10"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1000"/>
                                        <p:tgtEl>
                                          <p:spTgt spid="32"/>
                                        </p:tgtEl>
                                      </p:cBhvr>
                                    </p:animEffect>
                                  </p:childTnLst>
                                </p:cTn>
                              </p:par>
                              <p:par>
                                <p:cTn id="94" presetID="10" presetClass="entr" presetSubtype="0" fill="hold" nodeType="with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fade">
                                      <p:cBhvr>
                                        <p:cTn id="96" dur="1000"/>
                                        <p:tgtEl>
                                          <p:spTgt spid="33"/>
                                        </p:tgtEl>
                                      </p:cBhvr>
                                    </p:animEffect>
                                  </p:childTnLst>
                                </p:cTn>
                              </p:par>
                              <p:par>
                                <p:cTn id="97" presetID="10" presetClass="entr" presetSubtype="0" fill="hold" nodeType="withEffect">
                                  <p:stCondLst>
                                    <p:cond delay="0"/>
                                  </p:stCondLst>
                                  <p:childTnLst>
                                    <p:set>
                                      <p:cBhvr>
                                        <p:cTn id="98" dur="1" fill="hold">
                                          <p:stCondLst>
                                            <p:cond delay="0"/>
                                          </p:stCondLst>
                                        </p:cTn>
                                        <p:tgtEl>
                                          <p:spTgt spid="35">
                                            <p:txEl>
                                              <p:pRg st="21" end="21"/>
                                            </p:txEl>
                                          </p:spTgt>
                                        </p:tgtEl>
                                        <p:attrNameLst>
                                          <p:attrName>style.visibility</p:attrName>
                                        </p:attrNameLst>
                                      </p:cBhvr>
                                      <p:to>
                                        <p:strVal val="visible"/>
                                      </p:to>
                                    </p:set>
                                    <p:animEffect transition="in" filter="fade">
                                      <p:cBhvr>
                                        <p:cTn id="99" dur="1000"/>
                                        <p:tgtEl>
                                          <p:spTgt spid="35">
                                            <p:txEl>
                                              <p:pRg st="21" end="21"/>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fade">
                                      <p:cBhvr>
                                        <p:cTn id="104" dur="1000"/>
                                        <p:tgtEl>
                                          <p:spTgt spid="38"/>
                                        </p:tgtEl>
                                      </p:cBhvr>
                                    </p:animEffect>
                                  </p:childTnLst>
                                </p:cTn>
                              </p:par>
                              <p:par>
                                <p:cTn id="105" presetID="10" presetClass="entr" presetSubtype="0" fill="hold" nodeType="with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fade">
                                      <p:cBhvr>
                                        <p:cTn id="10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11" grpId="0" animBg="1"/>
      <p:bldP spid="12" grpId="0"/>
      <p:bldP spid="15" grpId="0" animBg="1"/>
      <p:bldP spid="16" grpId="0"/>
      <p:bldP spid="21" grpId="0" animBg="1"/>
      <p:bldP spid="22" grpId="0"/>
      <p:bldP spid="27" grpId="0" animBg="1"/>
      <p:bldP spid="28" grpId="0"/>
      <p:bldP spid="30" grpId="0" animBg="1"/>
      <p:bldP spid="31" grpId="0" animBg="1"/>
      <p:bldP spid="3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el 1"/>
          <p:cNvSpPr>
            <a:spLocks noGrp="1"/>
          </p:cNvSpPr>
          <p:nvPr>
            <p:ph type="title"/>
          </p:nvPr>
        </p:nvSpPr>
        <p:spPr/>
        <p:txBody>
          <a:bodyPr/>
          <a:lstStyle/>
          <a:p>
            <a:r>
              <a:rPr lang="de-DE" dirty="0" err="1" smtClean="0"/>
              <a:t>Copy</a:t>
            </a:r>
            <a:r>
              <a:rPr lang="de-DE" dirty="0" smtClean="0"/>
              <a:t> </a:t>
            </a:r>
            <a:r>
              <a:rPr lang="de-DE" dirty="0" err="1" smtClean="0"/>
              <a:t>Constructor</a:t>
            </a:r>
            <a:endParaRPr lang="de-DE" dirty="0"/>
          </a:p>
        </p:txBody>
      </p:sp>
      <p:sp>
        <p:nvSpPr>
          <p:cNvPr id="86018" name="Inhaltsplatzhalter 2"/>
          <p:cNvSpPr>
            <a:spLocks noGrp="1"/>
          </p:cNvSpPr>
          <p:nvPr>
            <p:ph idx="1"/>
          </p:nvPr>
        </p:nvSpPr>
        <p:spPr/>
        <p:txBody>
          <a:bodyPr/>
          <a:lstStyle/>
          <a:p>
            <a:r>
              <a:rPr lang="de-DE" dirty="0"/>
              <a:t>Alternative (</a:t>
            </a:r>
            <a:r>
              <a:rPr lang="de-DE" dirty="0" err="1"/>
              <a:t>best</a:t>
            </a:r>
            <a:r>
              <a:rPr lang="de-DE" dirty="0"/>
              <a:t> </a:t>
            </a:r>
            <a:r>
              <a:rPr lang="de-DE" dirty="0" err="1"/>
              <a:t>practice</a:t>
            </a:r>
            <a:r>
              <a:rPr lang="de-DE" dirty="0"/>
              <a:t>) </a:t>
            </a:r>
            <a:r>
              <a:rPr lang="de-DE" dirty="0" err="1" smtClean="0"/>
              <a:t>known</a:t>
            </a:r>
            <a:r>
              <a:rPr lang="de-DE" dirty="0" smtClean="0"/>
              <a:t> </a:t>
            </a:r>
            <a:r>
              <a:rPr lang="de-DE" dirty="0" err="1" smtClean="0"/>
              <a:t>from</a:t>
            </a:r>
            <a:r>
              <a:rPr lang="de-DE" dirty="0" smtClean="0"/>
              <a:t> </a:t>
            </a:r>
            <a:r>
              <a:rPr lang="de-DE" dirty="0"/>
              <a:t>C</a:t>
            </a:r>
            <a:r>
              <a:rPr lang="de-DE" dirty="0" smtClean="0"/>
              <a:t>++</a:t>
            </a:r>
            <a:endParaRPr lang="de-DE" dirty="0"/>
          </a:p>
          <a:p>
            <a:r>
              <a:rPr lang="de-DE" dirty="0" err="1" smtClean="0"/>
              <a:t>Idea</a:t>
            </a:r>
            <a:r>
              <a:rPr lang="de-DE" dirty="0" smtClean="0"/>
              <a:t>: </a:t>
            </a:r>
            <a:r>
              <a:rPr lang="de-DE" dirty="0" err="1" smtClean="0"/>
              <a:t>Implement</a:t>
            </a:r>
            <a:r>
              <a:rPr lang="de-DE" dirty="0" smtClean="0"/>
              <a:t> </a:t>
            </a:r>
            <a:r>
              <a:rPr lang="de-DE" dirty="0" err="1" smtClean="0"/>
              <a:t>own</a:t>
            </a:r>
            <a:r>
              <a:rPr lang="de-DE" dirty="0" smtClean="0"/>
              <a:t> </a:t>
            </a:r>
            <a:r>
              <a:rPr lang="de-DE" dirty="0" err="1" smtClean="0"/>
              <a:t>constructor</a:t>
            </a:r>
            <a:r>
              <a:rPr lang="de-DE" dirty="0" smtClean="0"/>
              <a:t> </a:t>
            </a:r>
            <a:r>
              <a:rPr lang="de-DE" dirty="0" err="1" smtClean="0"/>
              <a:t>that</a:t>
            </a:r>
            <a:r>
              <a:rPr lang="de-DE" dirty="0" smtClean="0"/>
              <a:t> </a:t>
            </a:r>
            <a:r>
              <a:rPr lang="de-DE" dirty="0" err="1" smtClean="0"/>
              <a:t>receives</a:t>
            </a:r>
            <a:r>
              <a:rPr lang="de-DE" dirty="0" smtClean="0"/>
              <a:t> an </a:t>
            </a:r>
            <a:r>
              <a:rPr lang="de-DE" dirty="0" err="1" smtClean="0"/>
              <a:t>object</a:t>
            </a:r>
            <a:r>
              <a:rPr lang="de-DE" dirty="0" smtClean="0"/>
              <a:t> </a:t>
            </a:r>
            <a:r>
              <a:rPr lang="de-DE" dirty="0" err="1" smtClean="0"/>
              <a:t>of</a:t>
            </a:r>
            <a:r>
              <a:rPr lang="de-DE" dirty="0" smtClean="0"/>
              <a:t> </a:t>
            </a:r>
            <a:r>
              <a:rPr lang="de-DE" dirty="0" err="1" smtClean="0"/>
              <a:t>the</a:t>
            </a:r>
            <a:r>
              <a:rPr lang="de-DE" dirty="0" smtClean="0"/>
              <a:t> same </a:t>
            </a:r>
            <a:r>
              <a:rPr lang="de-DE" dirty="0" err="1" smtClean="0"/>
              <a:t>class</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37</a:t>
            </a:fld>
            <a:endParaRPr lang="de-DE"/>
          </a:p>
        </p:txBody>
      </p:sp>
      <p:sp>
        <p:nvSpPr>
          <p:cNvPr id="6" name="Rechteck 5"/>
          <p:cNvSpPr>
            <a:spLocks noChangeArrowheads="1"/>
          </p:cNvSpPr>
          <p:nvPr/>
        </p:nvSpPr>
        <p:spPr bwMode="auto">
          <a:xfrm>
            <a:off x="1631950" y="3178176"/>
            <a:ext cx="4319588" cy="3108325"/>
          </a:xfrm>
          <a:prstGeom prst="rect">
            <a:avLst/>
          </a:prstGeom>
          <a:noFill/>
          <a:ln w="9525">
            <a:noFill/>
            <a:miter lim="800000"/>
            <a:headEnd/>
            <a:tailEnd/>
          </a:ln>
        </p:spPr>
        <p:txBody>
          <a:bodyPr>
            <a:spAutoFit/>
          </a:bodyPr>
          <a:lstStyle/>
          <a:p>
            <a:r>
              <a:rPr lang="de-DE" sz="1400" b="1" dirty="0" err="1">
                <a:solidFill>
                  <a:srgbClr val="7F0055"/>
                </a:solidFill>
                <a:latin typeface="Consolas" pitchFamily="49" charset="0"/>
              </a:rPr>
              <a:t>public</a:t>
            </a:r>
            <a:r>
              <a:rPr lang="de-DE" sz="1400" b="1" dirty="0">
                <a:solidFill>
                  <a:srgbClr val="000000"/>
                </a:solidFill>
                <a:latin typeface="Consolas" pitchFamily="49" charset="0"/>
              </a:rPr>
              <a:t> </a:t>
            </a:r>
            <a:r>
              <a:rPr lang="de-DE" sz="1400" b="1" dirty="0" err="1">
                <a:solidFill>
                  <a:srgbClr val="7F0055"/>
                </a:solidFill>
                <a:latin typeface="Consolas" pitchFamily="49" charset="0"/>
              </a:rPr>
              <a:t>class</a:t>
            </a:r>
            <a:r>
              <a:rPr lang="de-DE" sz="1400" b="1" dirty="0">
                <a:solidFill>
                  <a:srgbClr val="000000"/>
                </a:solidFill>
                <a:latin typeface="Consolas" pitchFamily="49" charset="0"/>
              </a:rPr>
              <a:t> </a:t>
            </a:r>
            <a:r>
              <a:rPr lang="de-DE" sz="1400" dirty="0" err="1">
                <a:solidFill>
                  <a:srgbClr val="000000"/>
                </a:solidFill>
                <a:latin typeface="Consolas" pitchFamily="49" charset="0"/>
              </a:rPr>
              <a:t>Complex</a:t>
            </a:r>
            <a:r>
              <a:rPr lang="de-DE" sz="1400" dirty="0">
                <a:solidFill>
                  <a:srgbClr val="000000"/>
                </a:solidFill>
                <a:latin typeface="Consolas" pitchFamily="49" charset="0"/>
              </a:rPr>
              <a:t> {</a:t>
            </a:r>
          </a:p>
          <a:p>
            <a:r>
              <a:rPr lang="de-DE" sz="1400" b="1" dirty="0">
                <a:solidFill>
                  <a:srgbClr val="7F0055"/>
                </a:solidFill>
                <a:latin typeface="Consolas" pitchFamily="49" charset="0"/>
              </a:rPr>
              <a:t>  double</a:t>
            </a:r>
            <a:r>
              <a:rPr lang="de-DE" sz="1400" b="1" dirty="0">
                <a:solidFill>
                  <a:srgbClr val="000000"/>
                </a:solidFill>
                <a:latin typeface="Consolas" pitchFamily="49" charset="0"/>
              </a:rPr>
              <a:t> </a:t>
            </a:r>
            <a:r>
              <a:rPr lang="de-DE" sz="1400" dirty="0">
                <a:solidFill>
                  <a:srgbClr val="0000C0"/>
                </a:solidFill>
                <a:latin typeface="Consolas" pitchFamily="49" charset="0"/>
              </a:rPr>
              <a:t>real</a:t>
            </a:r>
            <a:r>
              <a:rPr lang="de-DE" sz="1400" dirty="0">
                <a:solidFill>
                  <a:srgbClr val="000000"/>
                </a:solidFill>
                <a:latin typeface="Consolas" pitchFamily="49" charset="0"/>
              </a:rPr>
              <a:t>, </a:t>
            </a:r>
            <a:r>
              <a:rPr lang="de-DE" sz="1400" dirty="0" err="1">
                <a:solidFill>
                  <a:srgbClr val="0000C0"/>
                </a:solidFill>
                <a:latin typeface="Consolas" pitchFamily="49" charset="0"/>
              </a:rPr>
              <a:t>imaginary</a:t>
            </a:r>
            <a:r>
              <a:rPr lang="de-DE" sz="1400" dirty="0">
                <a:solidFill>
                  <a:srgbClr val="000000"/>
                </a:solidFill>
                <a:latin typeface="Consolas" pitchFamily="49" charset="0"/>
              </a:rPr>
              <a:t>;</a:t>
            </a:r>
            <a:endParaRPr lang="de-DE" sz="1400" dirty="0">
              <a:latin typeface="Consolas" pitchFamily="49" charset="0"/>
            </a:endParaRPr>
          </a:p>
          <a:p>
            <a:r>
              <a:rPr lang="de-DE" sz="1400" dirty="0">
                <a:solidFill>
                  <a:srgbClr val="3F7F5F"/>
                </a:solidFill>
                <a:latin typeface="Consolas" pitchFamily="49" charset="0"/>
              </a:rPr>
              <a:t>  </a:t>
            </a:r>
            <a:r>
              <a:rPr lang="de-DE" sz="1400" dirty="0" smtClean="0">
                <a:solidFill>
                  <a:srgbClr val="3F7F5F"/>
                </a:solidFill>
                <a:latin typeface="Consolas" pitchFamily="49" charset="0"/>
              </a:rPr>
              <a:t>//Normal </a:t>
            </a:r>
            <a:r>
              <a:rPr lang="de-DE" sz="1400" dirty="0" err="1" smtClean="0">
                <a:solidFill>
                  <a:srgbClr val="3F7F5F"/>
                </a:solidFill>
                <a:latin typeface="Consolas" pitchFamily="49" charset="0"/>
              </a:rPr>
              <a:t>constructor</a:t>
            </a:r>
            <a:endParaRPr lang="de-DE" sz="1400" dirty="0">
              <a:solidFill>
                <a:srgbClr val="3F7F5F"/>
              </a:solidFill>
              <a:latin typeface="Consolas" pitchFamily="49" charset="0"/>
            </a:endParaRPr>
          </a:p>
          <a:p>
            <a:r>
              <a:rPr lang="fr-FR" sz="1400" b="1" dirty="0">
                <a:solidFill>
                  <a:srgbClr val="7F0055"/>
                </a:solidFill>
                <a:latin typeface="Consolas" pitchFamily="49" charset="0"/>
              </a:rPr>
              <a:t>  public</a:t>
            </a:r>
            <a:r>
              <a:rPr lang="fr-FR" sz="1400" b="1" dirty="0">
                <a:solidFill>
                  <a:srgbClr val="000000"/>
                </a:solidFill>
                <a:latin typeface="Consolas" pitchFamily="49" charset="0"/>
              </a:rPr>
              <a:t> </a:t>
            </a:r>
            <a:r>
              <a:rPr lang="fr-FR" sz="1400" dirty="0" err="1">
                <a:solidFill>
                  <a:srgbClr val="000000"/>
                </a:solidFill>
                <a:latin typeface="Consolas" pitchFamily="49" charset="0"/>
              </a:rPr>
              <a:t>Complex</a:t>
            </a:r>
            <a:r>
              <a:rPr lang="fr-FR" sz="1400" dirty="0">
                <a:solidFill>
                  <a:srgbClr val="000000"/>
                </a:solidFill>
                <a:latin typeface="Consolas" pitchFamily="49" charset="0"/>
              </a:rPr>
              <a:t> (</a:t>
            </a:r>
            <a:r>
              <a:rPr lang="fr-FR" sz="1400" b="1" dirty="0">
                <a:solidFill>
                  <a:srgbClr val="7F0055"/>
                </a:solidFill>
                <a:latin typeface="Consolas" pitchFamily="49" charset="0"/>
              </a:rPr>
              <a:t>double</a:t>
            </a:r>
            <a:r>
              <a:rPr lang="fr-FR" sz="1400" b="1" dirty="0">
                <a:solidFill>
                  <a:srgbClr val="000000"/>
                </a:solidFill>
                <a:latin typeface="Consolas" pitchFamily="49" charset="0"/>
              </a:rPr>
              <a:t> </a:t>
            </a:r>
            <a:r>
              <a:rPr lang="fr-FR" sz="1400" dirty="0" err="1">
                <a:solidFill>
                  <a:srgbClr val="000000"/>
                </a:solidFill>
                <a:latin typeface="Consolas" pitchFamily="49" charset="0"/>
              </a:rPr>
              <a:t>re</a:t>
            </a:r>
            <a:r>
              <a:rPr lang="fr-FR" sz="1400" dirty="0">
                <a:solidFill>
                  <a:srgbClr val="000000"/>
                </a:solidFill>
                <a:latin typeface="Consolas" pitchFamily="49" charset="0"/>
              </a:rPr>
              <a:t>,</a:t>
            </a:r>
            <a:r>
              <a:rPr lang="fr-FR" sz="1400" b="1" dirty="0">
                <a:solidFill>
                  <a:srgbClr val="000000"/>
                </a:solidFill>
                <a:latin typeface="Consolas" pitchFamily="49" charset="0"/>
              </a:rPr>
              <a:t> </a:t>
            </a:r>
            <a:r>
              <a:rPr lang="fr-FR" sz="1400" b="1" dirty="0">
                <a:solidFill>
                  <a:srgbClr val="7F0055"/>
                </a:solidFill>
                <a:latin typeface="Consolas" pitchFamily="49" charset="0"/>
              </a:rPr>
              <a:t>double</a:t>
            </a:r>
            <a:r>
              <a:rPr lang="fr-FR" sz="1400" b="1" dirty="0">
                <a:solidFill>
                  <a:srgbClr val="000000"/>
                </a:solidFill>
                <a:latin typeface="Consolas" pitchFamily="49" charset="0"/>
              </a:rPr>
              <a:t> </a:t>
            </a:r>
            <a:r>
              <a:rPr lang="fr-FR" sz="1400" dirty="0" err="1">
                <a:solidFill>
                  <a:srgbClr val="000000"/>
                </a:solidFill>
                <a:latin typeface="Consolas" pitchFamily="49" charset="0"/>
              </a:rPr>
              <a:t>im</a:t>
            </a:r>
            <a:r>
              <a:rPr lang="fr-FR" sz="1400" dirty="0">
                <a:solidFill>
                  <a:srgbClr val="000000"/>
                </a:solidFill>
                <a:latin typeface="Consolas" pitchFamily="49" charset="0"/>
              </a:rPr>
              <a:t>) {</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b="1" dirty="0" err="1">
                <a:solidFill>
                  <a:srgbClr val="000000"/>
                </a:solidFill>
                <a:latin typeface="Consolas" pitchFamily="49" charset="0"/>
              </a:rPr>
              <a:t>.</a:t>
            </a:r>
            <a:r>
              <a:rPr lang="de-DE" sz="1400" dirty="0" err="1">
                <a:solidFill>
                  <a:srgbClr val="0000C0"/>
                </a:solidFill>
                <a:latin typeface="Consolas" pitchFamily="49" charset="0"/>
              </a:rPr>
              <a:t>real</a:t>
            </a:r>
            <a:r>
              <a:rPr lang="de-DE" sz="1400" dirty="0">
                <a:solidFill>
                  <a:srgbClr val="000000"/>
                </a:solidFill>
                <a:latin typeface="Consolas" pitchFamily="49" charset="0"/>
              </a:rPr>
              <a:t> = </a:t>
            </a:r>
            <a:r>
              <a:rPr lang="de-DE" sz="1400" dirty="0" err="1">
                <a:solidFill>
                  <a:srgbClr val="000000"/>
                </a:solidFill>
                <a:latin typeface="Consolas" pitchFamily="49" charset="0"/>
              </a:rPr>
              <a:t>re</a:t>
            </a:r>
            <a:r>
              <a:rPr lang="de-DE" sz="1400" dirty="0">
                <a:solidFill>
                  <a:srgbClr val="000000"/>
                </a:solidFill>
                <a:latin typeface="Consolas" pitchFamily="49" charset="0"/>
              </a:rPr>
              <a:t>;</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dirty="0" err="1">
                <a:solidFill>
                  <a:srgbClr val="000000"/>
                </a:solidFill>
                <a:latin typeface="Consolas" pitchFamily="49" charset="0"/>
              </a:rPr>
              <a:t>.</a:t>
            </a:r>
            <a:r>
              <a:rPr lang="de-DE" sz="1400" dirty="0" err="1">
                <a:solidFill>
                  <a:srgbClr val="0000C0"/>
                </a:solidFill>
                <a:latin typeface="Consolas" pitchFamily="49" charset="0"/>
              </a:rPr>
              <a:t>imaginary</a:t>
            </a:r>
            <a:r>
              <a:rPr lang="de-DE" sz="1400" dirty="0">
                <a:solidFill>
                  <a:srgbClr val="000000"/>
                </a:solidFill>
                <a:latin typeface="Consolas" pitchFamily="49" charset="0"/>
              </a:rPr>
              <a:t> = im;</a:t>
            </a:r>
          </a:p>
          <a:p>
            <a:r>
              <a:rPr lang="de-DE" sz="1400" dirty="0">
                <a:solidFill>
                  <a:srgbClr val="000000"/>
                </a:solidFill>
                <a:latin typeface="Consolas" pitchFamily="49" charset="0"/>
              </a:rPr>
              <a:t>  }</a:t>
            </a:r>
          </a:p>
          <a:p>
            <a:endParaRPr lang="de-DE" sz="1400" dirty="0">
              <a:latin typeface="Consolas" pitchFamily="49" charset="0"/>
            </a:endParaRPr>
          </a:p>
          <a:p>
            <a:r>
              <a:rPr lang="de-DE" sz="1400" dirty="0">
                <a:solidFill>
                  <a:srgbClr val="3F7F5F"/>
                </a:solidFill>
                <a:latin typeface="Consolas" pitchFamily="49" charset="0"/>
              </a:rPr>
              <a:t>  //</a:t>
            </a:r>
            <a:r>
              <a:rPr lang="de-DE" sz="1400" dirty="0" err="1" smtClean="0">
                <a:solidFill>
                  <a:srgbClr val="3F7F5F"/>
                </a:solidFill>
                <a:latin typeface="Consolas" pitchFamily="49" charset="0"/>
              </a:rPr>
              <a:t>Copy</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constructor</a:t>
            </a:r>
            <a:endParaRPr lang="de-DE" sz="1400" dirty="0">
              <a:solidFill>
                <a:srgbClr val="3F7F5F"/>
              </a:solidFill>
              <a:latin typeface="Consolas" pitchFamily="49" charset="0"/>
            </a:endParaRPr>
          </a:p>
          <a:p>
            <a:r>
              <a:rPr lang="de-DE" sz="1400" dirty="0">
                <a:solidFill>
                  <a:srgbClr val="000000"/>
                </a:solidFill>
                <a:latin typeface="Consolas" pitchFamily="49" charset="0"/>
              </a:rPr>
              <a:t>  </a:t>
            </a:r>
            <a:r>
              <a:rPr lang="de-DE" sz="1400" dirty="0" err="1">
                <a:solidFill>
                  <a:srgbClr val="000000"/>
                </a:solidFill>
                <a:latin typeface="Consolas" pitchFamily="49" charset="0"/>
              </a:rPr>
              <a:t>Complex</a:t>
            </a:r>
            <a:r>
              <a:rPr lang="de-DE" sz="1400" dirty="0">
                <a:solidFill>
                  <a:srgbClr val="000000"/>
                </a:solidFill>
                <a:latin typeface="Consolas" pitchFamily="49" charset="0"/>
              </a:rPr>
              <a:t> (</a:t>
            </a:r>
            <a:r>
              <a:rPr lang="de-DE" sz="1400" dirty="0" err="1">
                <a:solidFill>
                  <a:srgbClr val="000000"/>
                </a:solidFill>
                <a:latin typeface="Consolas" pitchFamily="49" charset="0"/>
              </a:rPr>
              <a:t>Complex</a:t>
            </a:r>
            <a:r>
              <a:rPr lang="de-DE" sz="1400" dirty="0">
                <a:solidFill>
                  <a:srgbClr val="000000"/>
                </a:solidFill>
                <a:latin typeface="Consolas" pitchFamily="49" charset="0"/>
              </a:rPr>
              <a:t> c) {</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dirty="0" err="1">
                <a:solidFill>
                  <a:srgbClr val="000000"/>
                </a:solidFill>
                <a:latin typeface="Consolas" pitchFamily="49" charset="0"/>
              </a:rPr>
              <a:t>.</a:t>
            </a:r>
            <a:r>
              <a:rPr lang="de-DE" sz="1400" dirty="0" err="1">
                <a:solidFill>
                  <a:srgbClr val="0000C0"/>
                </a:solidFill>
                <a:latin typeface="Consolas" pitchFamily="49" charset="0"/>
              </a:rPr>
              <a:t>real</a:t>
            </a:r>
            <a:r>
              <a:rPr lang="de-DE" sz="1400" dirty="0">
                <a:solidFill>
                  <a:srgbClr val="000000"/>
                </a:solidFill>
                <a:latin typeface="Consolas" pitchFamily="49" charset="0"/>
              </a:rPr>
              <a:t> = </a:t>
            </a:r>
            <a:r>
              <a:rPr lang="de-DE" sz="1400" dirty="0" err="1">
                <a:solidFill>
                  <a:srgbClr val="000000"/>
                </a:solidFill>
                <a:latin typeface="Consolas" pitchFamily="49" charset="0"/>
              </a:rPr>
              <a:t>c.</a:t>
            </a:r>
            <a:r>
              <a:rPr lang="de-DE" sz="1400" dirty="0" err="1">
                <a:solidFill>
                  <a:srgbClr val="0000C0"/>
                </a:solidFill>
                <a:latin typeface="Consolas" pitchFamily="49" charset="0"/>
              </a:rPr>
              <a:t>real</a:t>
            </a:r>
            <a:r>
              <a:rPr lang="de-DE" sz="1400" dirty="0">
                <a:solidFill>
                  <a:srgbClr val="000000"/>
                </a:solidFill>
                <a:latin typeface="Consolas" pitchFamily="49" charset="0"/>
              </a:rPr>
              <a:t>;</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dirty="0" err="1">
                <a:solidFill>
                  <a:srgbClr val="000000"/>
                </a:solidFill>
                <a:latin typeface="Consolas" pitchFamily="49" charset="0"/>
              </a:rPr>
              <a:t>.</a:t>
            </a:r>
            <a:r>
              <a:rPr lang="de-DE" sz="1400" dirty="0" err="1">
                <a:solidFill>
                  <a:srgbClr val="0000C0"/>
                </a:solidFill>
                <a:latin typeface="Consolas" pitchFamily="49" charset="0"/>
              </a:rPr>
              <a:t>imaginary</a:t>
            </a:r>
            <a:r>
              <a:rPr lang="de-DE" sz="1400" dirty="0">
                <a:solidFill>
                  <a:srgbClr val="000000"/>
                </a:solidFill>
                <a:latin typeface="Consolas" pitchFamily="49" charset="0"/>
              </a:rPr>
              <a:t> = </a:t>
            </a:r>
            <a:r>
              <a:rPr lang="de-DE" sz="1400" dirty="0" err="1">
                <a:solidFill>
                  <a:srgbClr val="000000"/>
                </a:solidFill>
                <a:latin typeface="Consolas" pitchFamily="49" charset="0"/>
              </a:rPr>
              <a:t>c.</a:t>
            </a:r>
            <a:r>
              <a:rPr lang="de-DE" sz="1400" dirty="0" err="1">
                <a:solidFill>
                  <a:srgbClr val="0000C0"/>
                </a:solidFill>
                <a:latin typeface="Consolas" pitchFamily="49" charset="0"/>
              </a:rPr>
              <a:t>imaginary</a:t>
            </a:r>
            <a:r>
              <a:rPr lang="de-DE" sz="1400" dirty="0">
                <a:solidFill>
                  <a:srgbClr val="000000"/>
                </a:solidFill>
                <a:latin typeface="Consolas" pitchFamily="49" charset="0"/>
              </a:rPr>
              <a:t>;</a:t>
            </a:r>
          </a:p>
          <a:p>
            <a:r>
              <a:rPr lang="de-DE" sz="1400" dirty="0">
                <a:solidFill>
                  <a:srgbClr val="000000"/>
                </a:solidFill>
                <a:latin typeface="Consolas" pitchFamily="49" charset="0"/>
              </a:rPr>
              <a:t>  }</a:t>
            </a:r>
            <a:endParaRPr lang="de-DE" sz="1400" dirty="0">
              <a:latin typeface="Consolas" pitchFamily="49" charset="0"/>
            </a:endParaRPr>
          </a:p>
          <a:p>
            <a:endParaRPr lang="de-DE" sz="1400" dirty="0">
              <a:solidFill>
                <a:srgbClr val="000000"/>
              </a:solidFill>
              <a:latin typeface="Consolas" pitchFamily="49" charset="0"/>
            </a:endParaRPr>
          </a:p>
        </p:txBody>
      </p:sp>
      <p:sp>
        <p:nvSpPr>
          <p:cNvPr id="7" name="Rechteck 6"/>
          <p:cNvSpPr>
            <a:spLocks noChangeArrowheads="1"/>
          </p:cNvSpPr>
          <p:nvPr/>
        </p:nvSpPr>
        <p:spPr bwMode="auto">
          <a:xfrm>
            <a:off x="6096000" y="3200401"/>
            <a:ext cx="4572000" cy="2677656"/>
          </a:xfrm>
          <a:prstGeom prst="rect">
            <a:avLst/>
          </a:prstGeom>
          <a:noFill/>
          <a:ln w="9525">
            <a:noFill/>
            <a:miter lim="800000"/>
            <a:headEnd/>
            <a:tailEnd/>
          </a:ln>
        </p:spPr>
        <p:txBody>
          <a:bodyPr>
            <a:spAutoFit/>
          </a:bodyPr>
          <a:lstStyle/>
          <a:p>
            <a:r>
              <a:rPr lang="en-US" sz="1400" b="1" dirty="0">
                <a:solidFill>
                  <a:srgbClr val="7F0055"/>
                </a:solidFill>
                <a:latin typeface="Consolas" pitchFamily="49" charset="0"/>
              </a:rPr>
              <a:t>public</a:t>
            </a:r>
            <a:r>
              <a:rPr lang="en-US" sz="1400" b="1" dirty="0">
                <a:solidFill>
                  <a:srgbClr val="000000"/>
                </a:solidFill>
                <a:latin typeface="Consolas" pitchFamily="49" charset="0"/>
              </a:rPr>
              <a:t> </a:t>
            </a:r>
            <a:r>
              <a:rPr lang="en-US" sz="1400" b="1" dirty="0">
                <a:solidFill>
                  <a:srgbClr val="7F0055"/>
                </a:solidFill>
                <a:latin typeface="Consolas" pitchFamily="49" charset="0"/>
              </a:rPr>
              <a:t>static</a:t>
            </a:r>
            <a:r>
              <a:rPr lang="en-US" sz="1400" b="1" dirty="0">
                <a:solidFill>
                  <a:srgbClr val="000000"/>
                </a:solidFill>
                <a:latin typeface="Consolas" pitchFamily="49" charset="0"/>
              </a:rPr>
              <a:t> </a:t>
            </a:r>
            <a:r>
              <a:rPr lang="en-US" sz="1400" b="1" dirty="0">
                <a:solidFill>
                  <a:srgbClr val="7F0055"/>
                </a:solidFill>
                <a:latin typeface="Consolas" pitchFamily="49" charset="0"/>
              </a:rPr>
              <a:t>void</a:t>
            </a:r>
            <a:r>
              <a:rPr lang="en-US" sz="1400" b="1" dirty="0">
                <a:solidFill>
                  <a:srgbClr val="000000"/>
                </a:solidFill>
                <a:latin typeface="Consolas" pitchFamily="49" charset="0"/>
              </a:rPr>
              <a:t> </a:t>
            </a:r>
            <a:r>
              <a:rPr lang="en-US" sz="1400" dirty="0">
                <a:solidFill>
                  <a:srgbClr val="000000"/>
                </a:solidFill>
                <a:latin typeface="Consolas" pitchFamily="49" charset="0"/>
              </a:rPr>
              <a:t>main(String[] </a:t>
            </a:r>
            <a:r>
              <a:rPr lang="en-US" sz="1400" dirty="0" err="1">
                <a:solidFill>
                  <a:srgbClr val="000000"/>
                </a:solidFill>
                <a:latin typeface="Consolas" pitchFamily="49" charset="0"/>
              </a:rPr>
              <a:t>args</a:t>
            </a:r>
            <a:r>
              <a:rPr lang="en-US" sz="1400" dirty="0">
                <a:solidFill>
                  <a:srgbClr val="000000"/>
                </a:solidFill>
                <a:latin typeface="Consolas" pitchFamily="49" charset="0"/>
              </a:rPr>
              <a:t>) {</a:t>
            </a:r>
          </a:p>
          <a:p>
            <a:r>
              <a:rPr lang="de-DE" sz="1400" dirty="0">
                <a:solidFill>
                  <a:srgbClr val="3F7F5F"/>
                </a:solidFill>
                <a:latin typeface="Consolas" pitchFamily="49" charset="0"/>
              </a:rPr>
              <a:t>  </a:t>
            </a:r>
            <a:r>
              <a:rPr lang="de-DE" sz="1400" dirty="0" smtClean="0">
                <a:solidFill>
                  <a:srgbClr val="3F7F5F"/>
                </a:solidFill>
                <a:latin typeface="Consolas" pitchFamily="49" charset="0"/>
              </a:rPr>
              <a:t>//</a:t>
            </a:r>
            <a:r>
              <a:rPr lang="de-DE" sz="1400" dirty="0" err="1" smtClean="0">
                <a:solidFill>
                  <a:srgbClr val="3F7F5F"/>
                </a:solidFill>
                <a:latin typeface="Consolas" pitchFamily="49" charset="0"/>
              </a:rPr>
              <a:t>Instantiating</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object</a:t>
            </a:r>
            <a:endParaRPr lang="de-DE" sz="1400" dirty="0">
              <a:solidFill>
                <a:srgbClr val="3F7F5F"/>
              </a:solidFill>
              <a:latin typeface="Consolas" pitchFamily="49" charset="0"/>
            </a:endParaRPr>
          </a:p>
          <a:p>
            <a:r>
              <a:rPr lang="en-US" sz="1400" dirty="0">
                <a:solidFill>
                  <a:srgbClr val="000000"/>
                </a:solidFill>
                <a:latin typeface="Consolas" pitchFamily="49" charset="0"/>
              </a:rPr>
              <a:t>  Complex c1 = </a:t>
            </a:r>
            <a:r>
              <a:rPr lang="en-US" sz="1400" b="1" dirty="0">
                <a:solidFill>
                  <a:srgbClr val="7F0055"/>
                </a:solidFill>
                <a:latin typeface="Consolas" pitchFamily="49" charset="0"/>
              </a:rPr>
              <a:t>new</a:t>
            </a:r>
            <a:r>
              <a:rPr lang="en-US" sz="1400" b="1" dirty="0">
                <a:solidFill>
                  <a:srgbClr val="000000"/>
                </a:solidFill>
                <a:latin typeface="Consolas" pitchFamily="49" charset="0"/>
              </a:rPr>
              <a:t> </a:t>
            </a:r>
            <a:r>
              <a:rPr lang="en-US" sz="1400" dirty="0">
                <a:solidFill>
                  <a:srgbClr val="000000"/>
                </a:solidFill>
                <a:latin typeface="Consolas" pitchFamily="49" charset="0"/>
              </a:rPr>
              <a:t>Complex (5, 5);</a:t>
            </a:r>
          </a:p>
          <a:p>
            <a:endParaRPr lang="de-DE" sz="1400" dirty="0">
              <a:latin typeface="Consolas" pitchFamily="49" charset="0"/>
            </a:endParaRPr>
          </a:p>
          <a:p>
            <a:r>
              <a:rPr lang="de-DE" sz="1400" dirty="0">
                <a:solidFill>
                  <a:srgbClr val="3F7F5F"/>
                </a:solidFill>
                <a:latin typeface="Consolas" pitchFamily="49" charset="0"/>
              </a:rPr>
              <a:t>  //</a:t>
            </a:r>
            <a:r>
              <a:rPr lang="de-DE" sz="1400" dirty="0" err="1" smtClean="0">
                <a:solidFill>
                  <a:srgbClr val="3F7F5F"/>
                </a:solidFill>
                <a:latin typeface="Consolas" pitchFamily="49" charset="0"/>
              </a:rPr>
              <a:t>Copy</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constructor</a:t>
            </a:r>
            <a:endParaRPr lang="de-DE" sz="1400" dirty="0">
              <a:solidFill>
                <a:srgbClr val="3F7F5F"/>
              </a:solidFill>
              <a:latin typeface="Consolas" pitchFamily="49" charset="0"/>
            </a:endParaRPr>
          </a:p>
          <a:p>
            <a:r>
              <a:rPr lang="en-US" sz="1400" dirty="0">
                <a:solidFill>
                  <a:srgbClr val="000000"/>
                </a:solidFill>
                <a:latin typeface="Consolas" pitchFamily="49" charset="0"/>
              </a:rPr>
              <a:t>  Complex c2 = </a:t>
            </a:r>
            <a:r>
              <a:rPr lang="en-US" sz="1400" b="1" dirty="0">
                <a:solidFill>
                  <a:srgbClr val="7F0055"/>
                </a:solidFill>
                <a:latin typeface="Consolas" pitchFamily="49" charset="0"/>
              </a:rPr>
              <a:t>new</a:t>
            </a:r>
            <a:r>
              <a:rPr lang="en-US" sz="1400" b="1" dirty="0">
                <a:solidFill>
                  <a:srgbClr val="000000"/>
                </a:solidFill>
                <a:latin typeface="Consolas" pitchFamily="49" charset="0"/>
              </a:rPr>
              <a:t> </a:t>
            </a:r>
            <a:r>
              <a:rPr lang="en-US" sz="1400" dirty="0">
                <a:solidFill>
                  <a:srgbClr val="000000"/>
                </a:solidFill>
                <a:latin typeface="Consolas" pitchFamily="49" charset="0"/>
              </a:rPr>
              <a:t>Complex (c1);</a:t>
            </a:r>
          </a:p>
          <a:p>
            <a:endParaRPr lang="de-DE" sz="1400" dirty="0">
              <a:latin typeface="Consolas" pitchFamily="49" charset="0"/>
            </a:endParaRPr>
          </a:p>
          <a:p>
            <a:r>
              <a:rPr lang="de-DE" sz="1400" dirty="0">
                <a:solidFill>
                  <a:srgbClr val="3F7F5F"/>
                </a:solidFill>
                <a:latin typeface="Consolas" pitchFamily="49" charset="0"/>
              </a:rPr>
              <a:t>  </a:t>
            </a:r>
            <a:r>
              <a:rPr lang="de-DE" sz="1400" dirty="0" smtClean="0">
                <a:solidFill>
                  <a:srgbClr val="3F7F5F"/>
                </a:solidFill>
                <a:latin typeface="Consolas" pitchFamily="49" charset="0"/>
              </a:rPr>
              <a:t>//</a:t>
            </a:r>
            <a:r>
              <a:rPr lang="de-DE" sz="1400" dirty="0" err="1" smtClean="0">
                <a:solidFill>
                  <a:srgbClr val="3F7F5F"/>
                </a:solidFill>
                <a:latin typeface="Consolas" pitchFamily="49" charset="0"/>
              </a:rPr>
              <a:t>Now</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copy</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here</a:t>
            </a:r>
            <a:r>
              <a:rPr lang="de-DE" sz="1400" dirty="0" smtClean="0">
                <a:solidFill>
                  <a:srgbClr val="3F7F5F"/>
                </a:solidFill>
                <a:latin typeface="Consolas" pitchFamily="49" charset="0"/>
              </a:rPr>
              <a:t>. All non-primitive </a:t>
            </a:r>
            <a:r>
              <a:rPr lang="de-DE" sz="1400" dirty="0" err="1" smtClean="0">
                <a:solidFill>
                  <a:srgbClr val="3F7F5F"/>
                </a:solidFill>
                <a:latin typeface="Consolas" pitchFamily="49" charset="0"/>
              </a:rPr>
              <a:t>types</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are</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only</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references</a:t>
            </a:r>
            <a:endParaRPr lang="de-DE" sz="1400" dirty="0">
              <a:solidFill>
                <a:srgbClr val="3F7F5F"/>
              </a:solidFill>
              <a:latin typeface="Consolas" pitchFamily="49" charset="0"/>
            </a:endParaRPr>
          </a:p>
          <a:p>
            <a:r>
              <a:rPr lang="de-DE" sz="1400" dirty="0">
                <a:solidFill>
                  <a:srgbClr val="000000"/>
                </a:solidFill>
                <a:latin typeface="Consolas" pitchFamily="49" charset="0"/>
              </a:rPr>
              <a:t>  </a:t>
            </a:r>
            <a:r>
              <a:rPr lang="de-DE" sz="1400" dirty="0" err="1">
                <a:solidFill>
                  <a:srgbClr val="000000"/>
                </a:solidFill>
                <a:latin typeface="Consolas" pitchFamily="49" charset="0"/>
              </a:rPr>
              <a:t>Complex</a:t>
            </a:r>
            <a:r>
              <a:rPr lang="de-DE" sz="1400" dirty="0">
                <a:solidFill>
                  <a:srgbClr val="000000"/>
                </a:solidFill>
                <a:latin typeface="Consolas" pitchFamily="49" charset="0"/>
              </a:rPr>
              <a:t> c3 = c2;</a:t>
            </a:r>
          </a:p>
          <a:p>
            <a:r>
              <a:rPr lang="de-DE" sz="1400" dirty="0">
                <a:solidFill>
                  <a:srgbClr val="000000"/>
                </a:solidFill>
                <a:latin typeface="Consolas" pitchFamily="49" charset="0"/>
              </a:rPr>
              <a:t>  }</a:t>
            </a:r>
          </a:p>
          <a:p>
            <a:r>
              <a:rPr lang="de-DE" sz="1400" dirty="0">
                <a:solidFill>
                  <a:srgbClr val="000000"/>
                </a:solidFill>
                <a:latin typeface="Consolas" pitchFamily="49" charset="0"/>
              </a:rPr>
              <a:t>}</a:t>
            </a:r>
            <a:endParaRPr lang="de-DE" sz="1400" dirty="0">
              <a:latin typeface="Calibri" pitchFamily="34" charset="0"/>
            </a:endParaRPr>
          </a:p>
        </p:txBody>
      </p:sp>
      <p:cxnSp>
        <p:nvCxnSpPr>
          <p:cNvPr id="9" name="Gerade Verbindung mit Pfeil 8"/>
          <p:cNvCxnSpPr/>
          <p:nvPr/>
        </p:nvCxnSpPr>
        <p:spPr>
          <a:xfrm flipH="1" flipV="1">
            <a:off x="3575051" y="5373688"/>
            <a:ext cx="576263" cy="9128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feld 9"/>
          <p:cNvSpPr txBox="1">
            <a:spLocks noChangeArrowheads="1"/>
          </p:cNvSpPr>
          <p:nvPr/>
        </p:nvSpPr>
        <p:spPr bwMode="auto">
          <a:xfrm>
            <a:off x="3216276" y="6237288"/>
            <a:ext cx="4746236" cy="369332"/>
          </a:xfrm>
          <a:prstGeom prst="rect">
            <a:avLst/>
          </a:prstGeom>
          <a:noFill/>
          <a:ln w="9525">
            <a:noFill/>
            <a:miter lim="800000"/>
            <a:headEnd/>
            <a:tailEnd/>
          </a:ln>
        </p:spPr>
        <p:txBody>
          <a:bodyPr wrap="none">
            <a:spAutoFit/>
          </a:bodyPr>
          <a:lstStyle/>
          <a:p>
            <a:r>
              <a:rPr lang="de-DE" dirty="0" err="1" smtClean="0">
                <a:latin typeface="Calibri" pitchFamily="34" charset="0"/>
              </a:rPr>
              <a:t>Passed</a:t>
            </a:r>
            <a:r>
              <a:rPr lang="de-DE" dirty="0" smtClean="0">
                <a:latin typeface="Calibri" pitchFamily="34" charset="0"/>
              </a:rPr>
              <a:t> </a:t>
            </a:r>
            <a:r>
              <a:rPr lang="de-DE" dirty="0" err="1" smtClean="0">
                <a:latin typeface="Calibri" pitchFamily="34" charset="0"/>
              </a:rPr>
              <a:t>parameter</a:t>
            </a:r>
            <a:r>
              <a:rPr lang="de-DE" dirty="0" smtClean="0">
                <a:latin typeface="Calibri" pitchFamily="34" charset="0"/>
              </a:rPr>
              <a:t> </a:t>
            </a:r>
            <a:r>
              <a:rPr lang="de-DE" dirty="0" err="1" smtClean="0">
                <a:latin typeface="Calibri" pitchFamily="34" charset="0"/>
              </a:rPr>
              <a:t>has</a:t>
            </a:r>
            <a:r>
              <a:rPr lang="de-DE" dirty="0" smtClean="0">
                <a:latin typeface="Calibri" pitchFamily="34" charset="0"/>
              </a:rPr>
              <a:t> </a:t>
            </a:r>
            <a:r>
              <a:rPr lang="de-DE" dirty="0" err="1" smtClean="0">
                <a:latin typeface="Calibri" pitchFamily="34" charset="0"/>
              </a:rPr>
              <a:t>the</a:t>
            </a:r>
            <a:r>
              <a:rPr lang="de-DE" dirty="0" smtClean="0">
                <a:latin typeface="Calibri" pitchFamily="34" charset="0"/>
              </a:rPr>
              <a:t> same type </a:t>
            </a:r>
            <a:r>
              <a:rPr lang="de-DE" dirty="0" err="1" smtClean="0">
                <a:latin typeface="Calibri" pitchFamily="34" charset="0"/>
              </a:rPr>
              <a:t>as</a:t>
            </a:r>
            <a:r>
              <a:rPr lang="de-DE" dirty="0" smtClean="0">
                <a:latin typeface="Calibri" pitchFamily="34" charset="0"/>
              </a:rPr>
              <a:t> </a:t>
            </a:r>
            <a:r>
              <a:rPr lang="de-DE" dirty="0" err="1" smtClean="0">
                <a:latin typeface="Calibri" pitchFamily="34" charset="0"/>
              </a:rPr>
              <a:t>the</a:t>
            </a:r>
            <a:r>
              <a:rPr lang="de-DE" dirty="0" smtClean="0">
                <a:latin typeface="Calibri" pitchFamily="34" charset="0"/>
              </a:rPr>
              <a:t> </a:t>
            </a:r>
            <a:r>
              <a:rPr lang="de-DE" dirty="0" err="1" smtClean="0">
                <a:latin typeface="Calibri" pitchFamily="34" charset="0"/>
              </a:rPr>
              <a:t>class</a:t>
            </a:r>
            <a:endParaRPr lang="de-DE" dirty="0">
              <a:latin typeface="Calibri" pitchFamily="34" charset="0"/>
            </a:endParaRPr>
          </a:p>
        </p:txBody>
      </p:sp>
      <p:cxnSp>
        <p:nvCxnSpPr>
          <p:cNvPr id="13" name="Gerade Verbindung mit Pfeil 12"/>
          <p:cNvCxnSpPr/>
          <p:nvPr/>
        </p:nvCxnSpPr>
        <p:spPr>
          <a:xfrm flipH="1" flipV="1">
            <a:off x="7319963" y="4508501"/>
            <a:ext cx="360362" cy="11842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feld 13"/>
          <p:cNvSpPr txBox="1">
            <a:spLocks noChangeArrowheads="1"/>
          </p:cNvSpPr>
          <p:nvPr/>
        </p:nvSpPr>
        <p:spPr bwMode="auto">
          <a:xfrm>
            <a:off x="6996114" y="5692775"/>
            <a:ext cx="2326278" cy="369332"/>
          </a:xfrm>
          <a:prstGeom prst="rect">
            <a:avLst/>
          </a:prstGeom>
          <a:noFill/>
          <a:ln w="9525">
            <a:noFill/>
            <a:miter lim="800000"/>
            <a:headEnd/>
            <a:tailEnd/>
          </a:ln>
        </p:spPr>
        <p:txBody>
          <a:bodyPr wrap="none">
            <a:spAutoFit/>
          </a:bodyPr>
          <a:lstStyle/>
          <a:p>
            <a:r>
              <a:rPr lang="de-DE" dirty="0" smtClean="0">
                <a:latin typeface="Calibri" pitchFamily="34" charset="0"/>
              </a:rPr>
              <a:t>New </a:t>
            </a:r>
            <a:r>
              <a:rPr lang="de-DE" dirty="0" err="1" smtClean="0">
                <a:latin typeface="Calibri" pitchFamily="34" charset="0"/>
              </a:rPr>
              <a:t>object</a:t>
            </a:r>
            <a:r>
              <a:rPr lang="de-DE" dirty="0" smtClean="0">
                <a:latin typeface="Calibri" pitchFamily="34" charset="0"/>
              </a:rPr>
              <a:t> in </a:t>
            </a:r>
            <a:r>
              <a:rPr lang="de-DE" dirty="0" err="1" smtClean="0">
                <a:latin typeface="Calibri" pitchFamily="34" charset="0"/>
              </a:rPr>
              <a:t>memory</a:t>
            </a:r>
            <a:endParaRPr lang="de-DE"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Inhaltsplatzhalter 2"/>
          <p:cNvSpPr>
            <a:spLocks noGrp="1"/>
          </p:cNvSpPr>
          <p:nvPr>
            <p:ph idx="1"/>
          </p:nvPr>
        </p:nvSpPr>
        <p:spPr/>
        <p:txBody>
          <a:bodyPr/>
          <a:lstStyle/>
          <a:p>
            <a:r>
              <a:rPr lang="de-DE" dirty="0" err="1" smtClean="0"/>
              <a:t>There</a:t>
            </a:r>
            <a:r>
              <a:rPr lang="de-DE" dirty="0" smtClean="0"/>
              <a:t> </a:t>
            </a:r>
            <a:r>
              <a:rPr lang="de-DE" dirty="0" err="1" smtClean="0"/>
              <a:t>are</a:t>
            </a:r>
            <a:r>
              <a:rPr lang="de-DE" dirty="0" smtClean="0"/>
              <a:t> </a:t>
            </a:r>
            <a:r>
              <a:rPr lang="de-DE" dirty="0" err="1" smtClean="0"/>
              <a:t>two</a:t>
            </a:r>
            <a:r>
              <a:rPr lang="de-DE" dirty="0" smtClean="0"/>
              <a:t> </a:t>
            </a:r>
            <a:r>
              <a:rPr lang="de-DE" dirty="0" err="1" smtClean="0"/>
              <a:t>memory</a:t>
            </a:r>
            <a:r>
              <a:rPr lang="de-DE" dirty="0" smtClean="0"/>
              <a:t> in </a:t>
            </a:r>
            <a:r>
              <a:rPr lang="de-DE" dirty="0" err="1" smtClean="0"/>
              <a:t>the</a:t>
            </a:r>
            <a:r>
              <a:rPr lang="de-DE" dirty="0" smtClean="0"/>
              <a:t> Java Virtual </a:t>
            </a:r>
            <a:r>
              <a:rPr lang="de-DE" dirty="0" err="1" smtClean="0"/>
              <a:t>Machine</a:t>
            </a:r>
            <a:endParaRPr lang="de-DE" dirty="0" smtClean="0"/>
          </a:p>
          <a:p>
            <a:pPr lvl="1"/>
            <a:r>
              <a:rPr lang="de-DE" dirty="0" smtClean="0"/>
              <a:t>Heap </a:t>
            </a:r>
            <a:r>
              <a:rPr lang="de-DE" dirty="0" err="1" smtClean="0"/>
              <a:t>stores</a:t>
            </a:r>
            <a:r>
              <a:rPr lang="de-DE" dirty="0" smtClean="0"/>
              <a:t> all </a:t>
            </a:r>
            <a:r>
              <a:rPr lang="de-DE" dirty="0" err="1" smtClean="0"/>
              <a:t>objects</a:t>
            </a:r>
            <a:r>
              <a:rPr lang="de-DE" dirty="0" smtClean="0"/>
              <a:t> (i.e., </a:t>
            </a:r>
            <a:r>
              <a:rPr lang="de-DE" dirty="0" err="1" smtClean="0"/>
              <a:t>instances</a:t>
            </a:r>
            <a:r>
              <a:rPr lang="de-DE" dirty="0" smtClean="0"/>
              <a:t> </a:t>
            </a:r>
            <a:r>
              <a:rPr lang="de-DE" dirty="0" err="1" smtClean="0"/>
              <a:t>of</a:t>
            </a:r>
            <a:r>
              <a:rPr lang="de-DE" dirty="0" smtClean="0"/>
              <a:t> </a:t>
            </a:r>
            <a:r>
              <a:rPr lang="de-DE" dirty="0" err="1" smtClean="0"/>
              <a:t>complex</a:t>
            </a:r>
            <a:r>
              <a:rPr lang="de-DE" dirty="0" smtClean="0"/>
              <a:t> </a:t>
            </a:r>
            <a:r>
              <a:rPr lang="de-DE" dirty="0" err="1" smtClean="0"/>
              <a:t>data</a:t>
            </a:r>
            <a:r>
              <a:rPr lang="de-DE" dirty="0" smtClean="0"/>
              <a:t> </a:t>
            </a:r>
            <a:r>
              <a:rPr lang="de-DE" dirty="0" err="1" smtClean="0"/>
              <a:t>types</a:t>
            </a:r>
            <a:r>
              <a:rPr lang="de-DE" dirty="0" smtClean="0"/>
              <a:t>)</a:t>
            </a:r>
          </a:p>
          <a:p>
            <a:pPr lvl="1"/>
            <a:r>
              <a:rPr lang="de-DE" dirty="0" smtClean="0"/>
              <a:t>Stack </a:t>
            </a:r>
            <a:r>
              <a:rPr lang="de-DE" dirty="0" err="1" smtClean="0"/>
              <a:t>stores</a:t>
            </a:r>
            <a:r>
              <a:rPr lang="de-DE" dirty="0" smtClean="0"/>
              <a:t> primitive </a:t>
            </a:r>
            <a:r>
              <a:rPr lang="de-DE" dirty="0" err="1" smtClean="0"/>
              <a:t>types</a:t>
            </a:r>
            <a:r>
              <a:rPr lang="de-DE" dirty="0" smtClean="0"/>
              <a:t>, </a:t>
            </a:r>
            <a:r>
              <a:rPr lang="de-DE" dirty="0" err="1" smtClean="0"/>
              <a:t>methods</a:t>
            </a:r>
            <a:r>
              <a:rPr lang="de-DE" dirty="0" smtClean="0"/>
              <a:t> </a:t>
            </a:r>
            <a:r>
              <a:rPr lang="de-DE" dirty="0" err="1" smtClean="0"/>
              <a:t>calls</a:t>
            </a:r>
            <a:r>
              <a:rPr lang="de-DE" dirty="0" smtClean="0"/>
              <a:t>, etc.</a:t>
            </a:r>
          </a:p>
          <a:p>
            <a:r>
              <a:rPr lang="de-DE" dirty="0" smtClean="0"/>
              <a:t>The </a:t>
            </a:r>
            <a:r>
              <a:rPr lang="de-DE" dirty="0" err="1" smtClean="0"/>
              <a:t>stack</a:t>
            </a:r>
            <a:r>
              <a:rPr lang="de-DE" dirty="0" smtClean="0"/>
              <a:t> </a:t>
            </a:r>
            <a:r>
              <a:rPr lang="de-DE" dirty="0" err="1" smtClean="0"/>
              <a:t>is</a:t>
            </a:r>
            <a:r>
              <a:rPr lang="de-DE" dirty="0" smtClean="0"/>
              <a:t> </a:t>
            </a:r>
            <a:r>
              <a:rPr lang="de-DE" dirty="0" err="1" smtClean="0"/>
              <a:t>constructed</a:t>
            </a:r>
            <a:r>
              <a:rPr lang="de-DE" dirty="0" smtClean="0"/>
              <a:t> </a:t>
            </a:r>
            <a:r>
              <a:rPr lang="de-DE" dirty="0" err="1" smtClean="0"/>
              <a:t>with</a:t>
            </a:r>
            <a:r>
              <a:rPr lang="de-DE" dirty="0" smtClean="0"/>
              <a:t> </a:t>
            </a:r>
            <a:r>
              <a:rPr lang="de-DE" dirty="0" err="1" smtClean="0"/>
              <a:t>every</a:t>
            </a:r>
            <a:r>
              <a:rPr lang="de-DE" dirty="0" smtClean="0"/>
              <a:t> </a:t>
            </a:r>
            <a:r>
              <a:rPr lang="de-DE" dirty="0" err="1" smtClean="0"/>
              <a:t>method</a:t>
            </a:r>
            <a:r>
              <a:rPr lang="de-DE" dirty="0" smtClean="0"/>
              <a:t> </a:t>
            </a:r>
            <a:r>
              <a:rPr lang="de-DE" dirty="0" err="1" smtClean="0"/>
              <a:t>call</a:t>
            </a:r>
            <a:r>
              <a:rPr lang="de-DE" dirty="0" smtClean="0"/>
              <a:t> und de-</a:t>
            </a:r>
            <a:r>
              <a:rPr lang="de-DE" dirty="0" err="1" smtClean="0"/>
              <a:t>constructed</a:t>
            </a:r>
            <a:r>
              <a:rPr lang="de-DE" dirty="0" smtClean="0"/>
              <a:t> </a:t>
            </a:r>
            <a:r>
              <a:rPr lang="de-DE" dirty="0" err="1" smtClean="0"/>
              <a:t>with</a:t>
            </a:r>
            <a:r>
              <a:rPr lang="de-DE" dirty="0" smtClean="0"/>
              <a:t> </a:t>
            </a:r>
            <a:r>
              <a:rPr lang="de-DE" dirty="0" err="1" smtClean="0"/>
              <a:t>completed</a:t>
            </a:r>
            <a:r>
              <a:rPr lang="de-DE" dirty="0" smtClean="0"/>
              <a:t> </a:t>
            </a:r>
            <a:r>
              <a:rPr lang="de-DE" dirty="0" err="1" smtClean="0"/>
              <a:t>methods</a:t>
            </a:r>
            <a:endParaRPr lang="de-DE" dirty="0" smtClean="0"/>
          </a:p>
          <a:p>
            <a:r>
              <a:rPr lang="de-DE" dirty="0" smtClean="0"/>
              <a:t>Variables </a:t>
            </a:r>
            <a:r>
              <a:rPr lang="de-DE" dirty="0" err="1" smtClean="0"/>
              <a:t>of</a:t>
            </a:r>
            <a:r>
              <a:rPr lang="de-DE" dirty="0" smtClean="0"/>
              <a:t> </a:t>
            </a:r>
            <a:r>
              <a:rPr lang="de-DE" dirty="0" err="1" smtClean="0"/>
              <a:t>complex</a:t>
            </a:r>
            <a:r>
              <a:rPr lang="de-DE" dirty="0" smtClean="0"/>
              <a:t> </a:t>
            </a:r>
            <a:r>
              <a:rPr lang="de-DE" dirty="0" err="1" smtClean="0"/>
              <a:t>types</a:t>
            </a:r>
            <a:r>
              <a:rPr lang="de-DE" dirty="0" smtClean="0"/>
              <a:t> </a:t>
            </a:r>
            <a:r>
              <a:rPr lang="de-DE" dirty="0" err="1" smtClean="0"/>
              <a:t>are</a:t>
            </a:r>
            <a:r>
              <a:rPr lang="de-DE" dirty="0" smtClean="0"/>
              <a:t> </a:t>
            </a:r>
            <a:r>
              <a:rPr lang="de-DE" dirty="0" err="1" smtClean="0"/>
              <a:t>references</a:t>
            </a:r>
            <a:r>
              <a:rPr lang="de-DE" dirty="0" smtClean="0"/>
              <a:t> (</a:t>
            </a:r>
            <a:r>
              <a:rPr lang="de-DE" dirty="0" err="1" smtClean="0"/>
              <a:t>pointers</a:t>
            </a:r>
            <a:r>
              <a:rPr lang="de-DE" dirty="0" smtClean="0"/>
              <a:t>) </a:t>
            </a:r>
            <a:r>
              <a:rPr lang="de-DE" dirty="0" err="1" smtClean="0"/>
              <a:t>to</a:t>
            </a:r>
            <a:r>
              <a:rPr lang="de-DE" dirty="0" smtClean="0"/>
              <a:t> </a:t>
            </a:r>
            <a:r>
              <a:rPr lang="de-DE" dirty="0" err="1" smtClean="0"/>
              <a:t>memory</a:t>
            </a:r>
            <a:r>
              <a:rPr lang="de-DE" dirty="0" smtClean="0"/>
              <a:t> </a:t>
            </a:r>
            <a:r>
              <a:rPr lang="de-DE" dirty="0" err="1" smtClean="0"/>
              <a:t>address</a:t>
            </a:r>
            <a:r>
              <a:rPr lang="de-DE" dirty="0" smtClean="0"/>
              <a:t> </a:t>
            </a:r>
            <a:r>
              <a:rPr lang="de-DE" dirty="0" err="1" smtClean="0"/>
              <a:t>of</a:t>
            </a:r>
            <a:r>
              <a:rPr lang="de-DE" dirty="0" smtClean="0"/>
              <a:t> </a:t>
            </a:r>
            <a:r>
              <a:rPr lang="de-DE" dirty="0" err="1" smtClean="0"/>
              <a:t>the</a:t>
            </a:r>
            <a:r>
              <a:rPr lang="de-DE" dirty="0" smtClean="0"/>
              <a:t> </a:t>
            </a:r>
            <a:r>
              <a:rPr lang="de-DE" dirty="0" err="1" smtClean="0"/>
              <a:t>object</a:t>
            </a:r>
            <a:r>
              <a:rPr lang="de-DE" dirty="0" smtClean="0"/>
              <a:t> in </a:t>
            </a:r>
            <a:r>
              <a:rPr lang="de-DE" dirty="0" err="1" smtClean="0"/>
              <a:t>the</a:t>
            </a:r>
            <a:r>
              <a:rPr lang="de-DE" dirty="0" smtClean="0"/>
              <a:t> </a:t>
            </a:r>
            <a:r>
              <a:rPr lang="de-DE" dirty="0" err="1" smtClean="0"/>
              <a:t>heap</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38</a:t>
            </a:fld>
            <a:endParaRPr lang="de-DE"/>
          </a:p>
        </p:txBody>
      </p:sp>
      <p:sp>
        <p:nvSpPr>
          <p:cNvPr id="90113" name="Titel 1"/>
          <p:cNvSpPr>
            <a:spLocks noGrp="1"/>
          </p:cNvSpPr>
          <p:nvPr>
            <p:ph type="title"/>
          </p:nvPr>
        </p:nvSpPr>
        <p:spPr/>
        <p:txBody>
          <a:bodyPr/>
          <a:lstStyle/>
          <a:p>
            <a:r>
              <a:rPr lang="de-DE" dirty="0" smtClean="0"/>
              <a:t>Take </a:t>
            </a:r>
            <a:r>
              <a:rPr lang="de-DE" dirty="0" err="1" smtClean="0"/>
              <a:t>Aways</a:t>
            </a:r>
            <a:r>
              <a:rPr lang="de-DE" dirty="0" smtClean="0"/>
              <a:t> I</a:t>
            </a:r>
            <a:endParaRPr lang="de-DE"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Inhaltsplatzhalter 2"/>
          <p:cNvSpPr>
            <a:spLocks noGrp="1"/>
          </p:cNvSpPr>
          <p:nvPr>
            <p:ph idx="1"/>
          </p:nvPr>
        </p:nvSpPr>
        <p:spPr/>
        <p:txBody>
          <a:bodyPr>
            <a:normAutofit/>
          </a:bodyPr>
          <a:lstStyle/>
          <a:p>
            <a:r>
              <a:rPr lang="de-DE" dirty="0" err="1" smtClean="0"/>
              <a:t>There</a:t>
            </a:r>
            <a:r>
              <a:rPr lang="de-DE" dirty="0" smtClean="0"/>
              <a:t> </a:t>
            </a:r>
            <a:r>
              <a:rPr lang="de-DE" dirty="0" err="1" smtClean="0"/>
              <a:t>are</a:t>
            </a:r>
            <a:r>
              <a:rPr lang="de-DE" dirty="0" smtClean="0"/>
              <a:t> </a:t>
            </a:r>
            <a:r>
              <a:rPr lang="de-DE" dirty="0" err="1" smtClean="0"/>
              <a:t>two</a:t>
            </a:r>
            <a:r>
              <a:rPr lang="de-DE" dirty="0" smtClean="0"/>
              <a:t> </a:t>
            </a:r>
            <a:r>
              <a:rPr lang="de-DE" dirty="0" err="1" smtClean="0"/>
              <a:t>ways</a:t>
            </a:r>
            <a:r>
              <a:rPr lang="de-DE" dirty="0" smtClean="0"/>
              <a:t> </a:t>
            </a:r>
            <a:r>
              <a:rPr lang="de-DE" dirty="0" err="1" smtClean="0"/>
              <a:t>of</a:t>
            </a:r>
            <a:r>
              <a:rPr lang="de-DE" dirty="0" smtClean="0"/>
              <a:t> </a:t>
            </a:r>
            <a:r>
              <a:rPr lang="de-DE" dirty="0" err="1" smtClean="0"/>
              <a:t>parameters</a:t>
            </a:r>
            <a:r>
              <a:rPr lang="de-DE" dirty="0" smtClean="0"/>
              <a:t> </a:t>
            </a:r>
            <a:r>
              <a:rPr lang="de-DE" dirty="0" err="1" smtClean="0"/>
              <a:t>passing</a:t>
            </a:r>
            <a:endParaRPr lang="de-DE" dirty="0" smtClean="0"/>
          </a:p>
          <a:p>
            <a:pPr lvl="1"/>
            <a:r>
              <a:rPr lang="de-DE" dirty="0" smtClean="0"/>
              <a:t>Call </a:t>
            </a:r>
            <a:r>
              <a:rPr lang="de-DE" dirty="0" err="1" smtClean="0"/>
              <a:t>by</a:t>
            </a:r>
            <a:r>
              <a:rPr lang="de-DE" dirty="0" smtClean="0"/>
              <a:t> </a:t>
            </a:r>
            <a:r>
              <a:rPr lang="de-DE" dirty="0" err="1" smtClean="0"/>
              <a:t>values</a:t>
            </a:r>
            <a:r>
              <a:rPr lang="de-DE" dirty="0" smtClean="0"/>
              <a:t> </a:t>
            </a:r>
            <a:r>
              <a:rPr lang="de-DE" dirty="0" err="1" smtClean="0"/>
              <a:t>passes</a:t>
            </a:r>
            <a:r>
              <a:rPr lang="de-DE" dirty="0" smtClean="0"/>
              <a:t> </a:t>
            </a:r>
            <a:r>
              <a:rPr lang="de-DE" dirty="0" err="1" smtClean="0"/>
              <a:t>the</a:t>
            </a:r>
            <a:r>
              <a:rPr lang="de-DE" dirty="0" smtClean="0"/>
              <a:t> </a:t>
            </a:r>
            <a:r>
              <a:rPr lang="de-DE" dirty="0" err="1" smtClean="0"/>
              <a:t>value</a:t>
            </a:r>
            <a:endParaRPr lang="de-DE" dirty="0" smtClean="0"/>
          </a:p>
          <a:p>
            <a:pPr lvl="1"/>
            <a:r>
              <a:rPr lang="de-DE" dirty="0" smtClean="0"/>
              <a:t>Call </a:t>
            </a:r>
            <a:r>
              <a:rPr lang="de-DE" dirty="0" err="1" smtClean="0"/>
              <a:t>by</a:t>
            </a:r>
            <a:r>
              <a:rPr lang="de-DE" dirty="0" smtClean="0"/>
              <a:t> </a:t>
            </a:r>
            <a:r>
              <a:rPr lang="de-DE" dirty="0" err="1" smtClean="0"/>
              <a:t>reference</a:t>
            </a:r>
            <a:r>
              <a:rPr lang="de-DE" dirty="0" smtClean="0"/>
              <a:t> </a:t>
            </a:r>
            <a:r>
              <a:rPr lang="de-DE" dirty="0" err="1" smtClean="0"/>
              <a:t>passes</a:t>
            </a:r>
            <a:r>
              <a:rPr lang="de-DE" dirty="0" smtClean="0"/>
              <a:t> </a:t>
            </a:r>
            <a:r>
              <a:rPr lang="de-DE" dirty="0" err="1" smtClean="0"/>
              <a:t>the</a:t>
            </a:r>
            <a:r>
              <a:rPr lang="de-DE" dirty="0" smtClean="0"/>
              <a:t> </a:t>
            </a:r>
            <a:r>
              <a:rPr lang="de-DE" dirty="0" err="1" smtClean="0"/>
              <a:t>pointer</a:t>
            </a:r>
            <a:r>
              <a:rPr lang="de-DE" dirty="0" smtClean="0"/>
              <a:t> </a:t>
            </a:r>
            <a:r>
              <a:rPr lang="de-DE" dirty="0" err="1" smtClean="0"/>
              <a:t>to</a:t>
            </a:r>
            <a:r>
              <a:rPr lang="de-DE" dirty="0" smtClean="0"/>
              <a:t> </a:t>
            </a:r>
            <a:r>
              <a:rPr lang="de-DE" dirty="0" err="1" smtClean="0"/>
              <a:t>the</a:t>
            </a:r>
            <a:r>
              <a:rPr lang="de-DE" dirty="0" smtClean="0"/>
              <a:t> </a:t>
            </a:r>
            <a:r>
              <a:rPr lang="de-DE" dirty="0" err="1" smtClean="0"/>
              <a:t>value</a:t>
            </a:r>
            <a:endParaRPr lang="de-DE" dirty="0" smtClean="0"/>
          </a:p>
          <a:p>
            <a:endParaRPr lang="de-DE" dirty="0"/>
          </a:p>
          <a:p>
            <a:r>
              <a:rPr lang="de-DE" dirty="0" smtClean="0"/>
              <a:t>Java </a:t>
            </a:r>
            <a:r>
              <a:rPr lang="de-DE" dirty="0" err="1" smtClean="0"/>
              <a:t>only</a:t>
            </a:r>
            <a:r>
              <a:rPr lang="de-DE" dirty="0" smtClean="0"/>
              <a:t> </a:t>
            </a:r>
            <a:r>
              <a:rPr lang="de-DE" dirty="0" err="1" smtClean="0"/>
              <a:t>uses</a:t>
            </a:r>
            <a:r>
              <a:rPr lang="de-DE" dirty="0" smtClean="0"/>
              <a:t> </a:t>
            </a:r>
            <a:r>
              <a:rPr lang="de-DE" dirty="0" err="1" smtClean="0"/>
              <a:t>call</a:t>
            </a:r>
            <a:r>
              <a:rPr lang="de-DE" dirty="0" smtClean="0"/>
              <a:t> </a:t>
            </a:r>
            <a:r>
              <a:rPr lang="de-DE" dirty="0" err="1" smtClean="0"/>
              <a:t>by</a:t>
            </a:r>
            <a:r>
              <a:rPr lang="de-DE" dirty="0" smtClean="0"/>
              <a:t> </a:t>
            </a:r>
            <a:r>
              <a:rPr lang="de-DE" dirty="0" err="1" smtClean="0"/>
              <a:t>value</a:t>
            </a:r>
            <a:r>
              <a:rPr lang="de-DE" dirty="0" smtClean="0"/>
              <a:t>, but </a:t>
            </a:r>
            <a:r>
              <a:rPr lang="de-DE" dirty="0" err="1" smtClean="0"/>
              <a:t>with</a:t>
            </a:r>
            <a:r>
              <a:rPr lang="de-DE" dirty="0" smtClean="0"/>
              <a:t> </a:t>
            </a:r>
            <a:r>
              <a:rPr lang="de-DE" dirty="0" err="1" smtClean="0"/>
              <a:t>references</a:t>
            </a:r>
            <a:r>
              <a:rPr lang="de-DE" dirty="0" smtClean="0"/>
              <a:t>, </a:t>
            </a:r>
            <a:r>
              <a:rPr lang="de-DE" dirty="0" err="1" smtClean="0"/>
              <a:t>the</a:t>
            </a:r>
            <a:r>
              <a:rPr lang="de-DE" dirty="0" smtClean="0"/>
              <a:t> </a:t>
            </a:r>
            <a:r>
              <a:rPr lang="de-DE" dirty="0" err="1" smtClean="0"/>
              <a:t>pointer</a:t>
            </a:r>
            <a:r>
              <a:rPr lang="de-DE" dirty="0" smtClean="0"/>
              <a:t> </a:t>
            </a:r>
            <a:r>
              <a:rPr lang="de-DE" dirty="0" err="1" smtClean="0"/>
              <a:t>is</a:t>
            </a:r>
            <a:r>
              <a:rPr lang="de-DE" dirty="0" smtClean="0"/>
              <a:t> </a:t>
            </a:r>
            <a:r>
              <a:rPr lang="de-DE" dirty="0" err="1" smtClean="0"/>
              <a:t>copied</a:t>
            </a:r>
            <a:endParaRPr lang="de-DE" dirty="0"/>
          </a:p>
          <a:p>
            <a:endParaRPr lang="de-DE" dirty="0"/>
          </a:p>
          <a:p>
            <a:r>
              <a:rPr lang="de-DE" dirty="0" smtClean="0"/>
              <a:t>Objects </a:t>
            </a:r>
            <a:r>
              <a:rPr lang="de-DE" dirty="0" err="1" smtClean="0"/>
              <a:t>can</a:t>
            </a:r>
            <a:r>
              <a:rPr lang="de-DE" dirty="0" smtClean="0"/>
              <a:t> </a:t>
            </a:r>
            <a:r>
              <a:rPr lang="de-DE" dirty="0" err="1" smtClean="0"/>
              <a:t>be</a:t>
            </a:r>
            <a:r>
              <a:rPr lang="de-DE" dirty="0" smtClean="0"/>
              <a:t> </a:t>
            </a:r>
            <a:r>
              <a:rPr lang="de-DE" dirty="0" err="1" smtClean="0"/>
              <a:t>copied</a:t>
            </a:r>
            <a:r>
              <a:rPr lang="de-DE" dirty="0" smtClean="0"/>
              <a:t> via </a:t>
            </a:r>
            <a:r>
              <a:rPr lang="de-DE" dirty="0" err="1" smtClean="0"/>
              <a:t>cloning</a:t>
            </a:r>
            <a:endParaRPr lang="de-DE" dirty="0" smtClean="0"/>
          </a:p>
          <a:p>
            <a:pPr lvl="1"/>
            <a:r>
              <a:rPr lang="de-DE" dirty="0" err="1" smtClean="0"/>
              <a:t>Shallow</a:t>
            </a:r>
            <a:r>
              <a:rPr lang="de-DE" dirty="0" smtClean="0"/>
              <a:t> </a:t>
            </a:r>
            <a:r>
              <a:rPr lang="de-DE" dirty="0" err="1"/>
              <a:t>Copy</a:t>
            </a:r>
            <a:r>
              <a:rPr lang="de-DE" dirty="0"/>
              <a:t> </a:t>
            </a:r>
            <a:r>
              <a:rPr lang="de-DE" dirty="0" err="1" smtClean="0"/>
              <a:t>copies</a:t>
            </a:r>
            <a:r>
              <a:rPr lang="de-DE" dirty="0" smtClean="0"/>
              <a:t> </a:t>
            </a:r>
            <a:r>
              <a:rPr lang="de-DE" dirty="0" err="1" smtClean="0"/>
              <a:t>only</a:t>
            </a:r>
            <a:r>
              <a:rPr lang="de-DE" dirty="0" smtClean="0"/>
              <a:t> "top </a:t>
            </a:r>
            <a:r>
              <a:rPr lang="de-DE" dirty="0" err="1" smtClean="0"/>
              <a:t>level</a:t>
            </a:r>
            <a:r>
              <a:rPr lang="de-DE" dirty="0" smtClean="0"/>
              <a:t>" </a:t>
            </a:r>
            <a:r>
              <a:rPr lang="de-DE" dirty="0" err="1" smtClean="0"/>
              <a:t>of</a:t>
            </a:r>
            <a:r>
              <a:rPr lang="de-DE" dirty="0" smtClean="0"/>
              <a:t> an </a:t>
            </a:r>
            <a:r>
              <a:rPr lang="de-DE" dirty="0" err="1" smtClean="0"/>
              <a:t>object</a:t>
            </a:r>
            <a:endParaRPr lang="de-DE" dirty="0" smtClean="0"/>
          </a:p>
          <a:p>
            <a:pPr lvl="1"/>
            <a:r>
              <a:rPr lang="de-DE" dirty="0" err="1" smtClean="0"/>
              <a:t>Deep</a:t>
            </a:r>
            <a:r>
              <a:rPr lang="de-DE" dirty="0" smtClean="0"/>
              <a:t> </a:t>
            </a:r>
            <a:r>
              <a:rPr lang="de-DE" dirty="0" err="1" smtClean="0"/>
              <a:t>copy</a:t>
            </a:r>
            <a:r>
              <a:rPr lang="de-DE" dirty="0" smtClean="0"/>
              <a:t> </a:t>
            </a:r>
            <a:r>
              <a:rPr lang="de-DE" dirty="0" err="1" smtClean="0"/>
              <a:t>copies</a:t>
            </a:r>
            <a:r>
              <a:rPr lang="de-DE" dirty="0" smtClean="0"/>
              <a:t> </a:t>
            </a:r>
            <a:r>
              <a:rPr lang="de-DE" dirty="0" err="1" smtClean="0"/>
              <a:t>attributes</a:t>
            </a:r>
            <a:r>
              <a:rPr lang="de-DE" dirty="0" smtClean="0"/>
              <a:t> </a:t>
            </a:r>
            <a:r>
              <a:rPr lang="de-DE" dirty="0" err="1" smtClean="0"/>
              <a:t>of</a:t>
            </a:r>
            <a:r>
              <a:rPr lang="de-DE" dirty="0" smtClean="0"/>
              <a:t> </a:t>
            </a:r>
            <a:r>
              <a:rPr lang="de-DE" dirty="0" err="1" smtClean="0"/>
              <a:t>complex</a:t>
            </a:r>
            <a:r>
              <a:rPr lang="de-DE" dirty="0" smtClean="0"/>
              <a:t> </a:t>
            </a:r>
            <a:r>
              <a:rPr lang="de-DE" dirty="0" err="1" smtClean="0"/>
              <a:t>types</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39</a:t>
            </a:fld>
            <a:endParaRPr lang="de-DE"/>
          </a:p>
        </p:txBody>
      </p:sp>
      <p:sp>
        <p:nvSpPr>
          <p:cNvPr id="92161" name="Titel 1"/>
          <p:cNvSpPr>
            <a:spLocks noGrp="1"/>
          </p:cNvSpPr>
          <p:nvPr>
            <p:ph type="title"/>
          </p:nvPr>
        </p:nvSpPr>
        <p:spPr/>
        <p:txBody>
          <a:bodyPr/>
          <a:lstStyle/>
          <a:p>
            <a:r>
              <a:rPr lang="de-DE" dirty="0" smtClean="0"/>
              <a:t>Take </a:t>
            </a:r>
            <a:r>
              <a:rPr lang="de-DE" dirty="0" err="1" smtClean="0"/>
              <a:t>Aways</a:t>
            </a:r>
            <a:r>
              <a:rPr lang="de-DE" dirty="0" smtClean="0"/>
              <a:t> II</a:t>
            </a:r>
            <a:endParaRPr lang="de-D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el 1"/>
          <p:cNvSpPr>
            <a:spLocks noGrp="1"/>
          </p:cNvSpPr>
          <p:nvPr>
            <p:ph type="title"/>
          </p:nvPr>
        </p:nvSpPr>
        <p:spPr/>
        <p:txBody>
          <a:bodyPr/>
          <a:lstStyle/>
          <a:p>
            <a:r>
              <a:rPr lang="de-DE" dirty="0" err="1"/>
              <a:t>Catching</a:t>
            </a:r>
            <a:r>
              <a:rPr lang="de-DE" dirty="0"/>
              <a:t> </a:t>
            </a:r>
            <a:r>
              <a:rPr lang="de-DE" dirty="0" err="1"/>
              <a:t>Up</a:t>
            </a:r>
            <a:r>
              <a:rPr lang="de-DE" dirty="0"/>
              <a:t> </a:t>
            </a:r>
            <a:r>
              <a:rPr lang="de-DE" dirty="0" smtClean="0"/>
              <a:t>I</a:t>
            </a:r>
            <a:r>
              <a:rPr lang="de-DE" dirty="0"/>
              <a:t>: Multidimensional Arrays</a:t>
            </a:r>
          </a:p>
        </p:txBody>
      </p:sp>
      <p:sp>
        <p:nvSpPr>
          <p:cNvPr id="69634" name="Inhaltsplatzhalter 2"/>
          <p:cNvSpPr>
            <a:spLocks noGrp="1"/>
          </p:cNvSpPr>
          <p:nvPr>
            <p:ph idx="1"/>
          </p:nvPr>
        </p:nvSpPr>
        <p:spPr/>
        <p:txBody>
          <a:bodyPr/>
          <a:lstStyle/>
          <a:p>
            <a:r>
              <a:rPr lang="de-DE" dirty="0"/>
              <a:t>Arrays </a:t>
            </a:r>
            <a:r>
              <a:rPr lang="de-DE" dirty="0" err="1" smtClean="0"/>
              <a:t>are</a:t>
            </a:r>
            <a:r>
              <a:rPr lang="de-DE" dirty="0" smtClean="0"/>
              <a:t> </a:t>
            </a:r>
            <a:r>
              <a:rPr lang="de-DE" dirty="0" err="1" smtClean="0"/>
              <a:t>stored</a:t>
            </a:r>
            <a:r>
              <a:rPr lang="de-DE" dirty="0" smtClean="0"/>
              <a:t> </a:t>
            </a:r>
            <a:r>
              <a:rPr lang="de-DE" dirty="0"/>
              <a:t>in </a:t>
            </a:r>
            <a:r>
              <a:rPr lang="de-DE" dirty="0" err="1" smtClean="0"/>
              <a:t>arrays</a:t>
            </a:r>
            <a:r>
              <a:rPr lang="de-DE" dirty="0" smtClean="0"/>
              <a:t> (e.g. </a:t>
            </a:r>
            <a:r>
              <a:rPr lang="de-DE" dirty="0" err="1" smtClean="0"/>
              <a:t>matrix</a:t>
            </a:r>
            <a:r>
              <a:rPr lang="de-DE" dirty="0"/>
              <a:t>)</a:t>
            </a:r>
          </a:p>
          <a:p>
            <a:r>
              <a:rPr lang="de-DE" dirty="0" err="1" smtClean="0"/>
              <a:t>Declaration</a:t>
            </a:r>
            <a:r>
              <a:rPr lang="de-DE" dirty="0" smtClean="0"/>
              <a:t> via additional „[ </a:t>
            </a:r>
            <a:r>
              <a:rPr lang="de-DE" dirty="0"/>
              <a:t>]“</a:t>
            </a:r>
          </a:p>
        </p:txBody>
      </p:sp>
      <p:sp>
        <p:nvSpPr>
          <p:cNvPr id="4" name="Foliennummernplatzhalter 3"/>
          <p:cNvSpPr>
            <a:spLocks noGrp="1"/>
          </p:cNvSpPr>
          <p:nvPr>
            <p:ph type="sldNum" sz="quarter" idx="12"/>
          </p:nvPr>
        </p:nvSpPr>
        <p:spPr/>
        <p:txBody>
          <a:bodyPr/>
          <a:lstStyle/>
          <a:p>
            <a:pPr>
              <a:defRPr/>
            </a:pPr>
            <a:fld id="{B4794CA0-67F0-4EEF-873D-2B0A62C450EE}" type="slidenum">
              <a:rPr lang="de-DE"/>
              <a:pPr>
                <a:defRPr/>
              </a:pPr>
              <a:t>4</a:t>
            </a:fld>
            <a:endParaRPr lang="de-DE"/>
          </a:p>
        </p:txBody>
      </p:sp>
      <p:sp>
        <p:nvSpPr>
          <p:cNvPr id="6" name="Rechteck 5"/>
          <p:cNvSpPr>
            <a:spLocks noChangeArrowheads="1"/>
          </p:cNvSpPr>
          <p:nvPr/>
        </p:nvSpPr>
        <p:spPr bwMode="auto">
          <a:xfrm>
            <a:off x="1916385" y="3201272"/>
            <a:ext cx="4572000" cy="923925"/>
          </a:xfrm>
          <a:prstGeom prst="rect">
            <a:avLst/>
          </a:prstGeom>
          <a:noFill/>
          <a:ln w="9525">
            <a:noFill/>
            <a:miter lim="800000"/>
            <a:headEnd/>
            <a:tailEnd/>
          </a:ln>
        </p:spPr>
        <p:txBody>
          <a:bodyPr>
            <a:spAutoFit/>
          </a:bodyPr>
          <a:lstStyle/>
          <a:p>
            <a:r>
              <a:rPr lang="de-DE" b="1" dirty="0" err="1">
                <a:solidFill>
                  <a:srgbClr val="7F0055"/>
                </a:solidFill>
                <a:latin typeface="Consolas" pitchFamily="49" charset="0"/>
              </a:rPr>
              <a:t>int</a:t>
            </a:r>
            <a:r>
              <a:rPr lang="de-DE" b="1" dirty="0">
                <a:solidFill>
                  <a:srgbClr val="000000"/>
                </a:solidFill>
                <a:latin typeface="Consolas" pitchFamily="49" charset="0"/>
              </a:rPr>
              <a:t> </a:t>
            </a:r>
            <a:r>
              <a:rPr lang="de-DE" dirty="0">
                <a:solidFill>
                  <a:srgbClr val="000000"/>
                </a:solidFill>
                <a:latin typeface="Consolas" pitchFamily="49" charset="0"/>
              </a:rPr>
              <a:t>[][] </a:t>
            </a:r>
            <a:r>
              <a:rPr lang="de-DE" dirty="0" err="1" smtClean="0">
                <a:solidFill>
                  <a:srgbClr val="000000"/>
                </a:solidFill>
                <a:latin typeface="Consolas" pitchFamily="49" charset="0"/>
              </a:rPr>
              <a:t>twoD</a:t>
            </a:r>
            <a:r>
              <a:rPr lang="de-DE" dirty="0" smtClean="0">
                <a:solidFill>
                  <a:srgbClr val="000000"/>
                </a:solidFill>
                <a:latin typeface="Consolas" pitchFamily="49" charset="0"/>
              </a:rPr>
              <a:t> </a:t>
            </a:r>
            <a:r>
              <a:rPr lang="de-DE" dirty="0">
                <a:solidFill>
                  <a:srgbClr val="000000"/>
                </a:solidFill>
                <a:latin typeface="Consolas" pitchFamily="49" charset="0"/>
              </a:rPr>
              <a:t>=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b="1" dirty="0" err="1">
                <a:solidFill>
                  <a:srgbClr val="7F0055"/>
                </a:solidFill>
                <a:latin typeface="Consolas" pitchFamily="49" charset="0"/>
              </a:rPr>
              <a:t>int</a:t>
            </a:r>
            <a:r>
              <a:rPr lang="de-DE" dirty="0">
                <a:solidFill>
                  <a:srgbClr val="000000"/>
                </a:solidFill>
                <a:latin typeface="Consolas" pitchFamily="49" charset="0"/>
              </a:rPr>
              <a:t>[2][];</a:t>
            </a:r>
          </a:p>
          <a:p>
            <a:r>
              <a:rPr lang="de-DE" dirty="0" err="1" smtClean="0">
                <a:solidFill>
                  <a:srgbClr val="000000"/>
                </a:solidFill>
                <a:latin typeface="Consolas" pitchFamily="49" charset="0"/>
              </a:rPr>
              <a:t>twoD</a:t>
            </a:r>
            <a:r>
              <a:rPr lang="de-DE" dirty="0" smtClean="0">
                <a:solidFill>
                  <a:srgbClr val="000000"/>
                </a:solidFill>
                <a:latin typeface="Consolas" pitchFamily="49" charset="0"/>
              </a:rPr>
              <a:t>[0</a:t>
            </a:r>
            <a:r>
              <a:rPr lang="de-DE" dirty="0">
                <a:solidFill>
                  <a:srgbClr val="000000"/>
                </a:solidFill>
                <a:latin typeface="Consolas" pitchFamily="49" charset="0"/>
              </a:rPr>
              <a:t>]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b="1" dirty="0" err="1">
                <a:solidFill>
                  <a:srgbClr val="7F0055"/>
                </a:solidFill>
                <a:latin typeface="Consolas" pitchFamily="49" charset="0"/>
              </a:rPr>
              <a:t>int</a:t>
            </a:r>
            <a:r>
              <a:rPr lang="de-DE" dirty="0">
                <a:solidFill>
                  <a:srgbClr val="000000"/>
                </a:solidFill>
                <a:latin typeface="Consolas" pitchFamily="49" charset="0"/>
              </a:rPr>
              <a:t>[5];</a:t>
            </a:r>
          </a:p>
          <a:p>
            <a:r>
              <a:rPr lang="de-DE" dirty="0" err="1" smtClean="0">
                <a:solidFill>
                  <a:srgbClr val="000000"/>
                </a:solidFill>
                <a:latin typeface="Consolas" pitchFamily="49" charset="0"/>
              </a:rPr>
              <a:t>twoD</a:t>
            </a:r>
            <a:r>
              <a:rPr lang="de-DE" dirty="0" smtClean="0">
                <a:solidFill>
                  <a:srgbClr val="000000"/>
                </a:solidFill>
                <a:latin typeface="Consolas" pitchFamily="49" charset="0"/>
              </a:rPr>
              <a:t>[1</a:t>
            </a:r>
            <a:r>
              <a:rPr lang="de-DE" dirty="0">
                <a:solidFill>
                  <a:srgbClr val="000000"/>
                </a:solidFill>
                <a:latin typeface="Consolas" pitchFamily="49" charset="0"/>
              </a:rPr>
              <a:t>]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b="1" dirty="0" err="1">
                <a:solidFill>
                  <a:srgbClr val="7F0055"/>
                </a:solidFill>
                <a:latin typeface="Consolas" pitchFamily="49" charset="0"/>
              </a:rPr>
              <a:t>int</a:t>
            </a:r>
            <a:r>
              <a:rPr lang="de-DE" dirty="0">
                <a:solidFill>
                  <a:srgbClr val="000000"/>
                </a:solidFill>
                <a:latin typeface="Consolas" pitchFamily="49" charset="0"/>
              </a:rPr>
              <a:t>[3];</a:t>
            </a:r>
          </a:p>
        </p:txBody>
      </p:sp>
      <p:cxnSp>
        <p:nvCxnSpPr>
          <p:cNvPr id="8" name="Gerade Verbindung mit Pfeil 7"/>
          <p:cNvCxnSpPr>
            <a:stCxn id="9" idx="1"/>
          </p:cNvCxnSpPr>
          <p:nvPr/>
        </p:nvCxnSpPr>
        <p:spPr>
          <a:xfrm flipH="1">
            <a:off x="5447928" y="3373021"/>
            <a:ext cx="990973"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feld 8"/>
          <p:cNvSpPr txBox="1">
            <a:spLocks noChangeArrowheads="1"/>
          </p:cNvSpPr>
          <p:nvPr/>
        </p:nvSpPr>
        <p:spPr bwMode="auto">
          <a:xfrm>
            <a:off x="6438901" y="2911356"/>
            <a:ext cx="3499420" cy="923330"/>
          </a:xfrm>
          <a:prstGeom prst="rect">
            <a:avLst/>
          </a:prstGeom>
          <a:noFill/>
          <a:ln w="9525">
            <a:noFill/>
            <a:miter lim="800000"/>
            <a:headEnd/>
            <a:tailEnd/>
          </a:ln>
        </p:spPr>
        <p:txBody>
          <a:bodyPr wrap="none">
            <a:spAutoFit/>
          </a:bodyPr>
          <a:lstStyle/>
          <a:p>
            <a:r>
              <a:rPr lang="de-DE" dirty="0" err="1" smtClean="0">
                <a:latin typeface="Calibri" pitchFamily="34" charset="0"/>
              </a:rPr>
              <a:t>Here</a:t>
            </a:r>
            <a:r>
              <a:rPr lang="de-DE" dirty="0" smtClean="0">
                <a:latin typeface="Calibri" pitchFamily="34" charset="0"/>
              </a:rPr>
              <a:t>, </a:t>
            </a:r>
            <a:r>
              <a:rPr lang="de-DE" dirty="0" err="1" smtClean="0">
                <a:latin typeface="Calibri" pitchFamily="34" charset="0"/>
              </a:rPr>
              <a:t>it</a:t>
            </a:r>
            <a:r>
              <a:rPr lang="de-DE" dirty="0" smtClean="0">
                <a:latin typeface="Calibri" pitchFamily="34" charset="0"/>
              </a:rPr>
              <a:t> </a:t>
            </a:r>
            <a:r>
              <a:rPr lang="de-DE" dirty="0" err="1" smtClean="0">
                <a:latin typeface="Calibri" pitchFamily="34" charset="0"/>
              </a:rPr>
              <a:t>is</a:t>
            </a:r>
            <a:r>
              <a:rPr lang="de-DE" dirty="0" smtClean="0">
                <a:latin typeface="Calibri" pitchFamily="34" charset="0"/>
              </a:rPr>
              <a:t> </a:t>
            </a:r>
            <a:r>
              <a:rPr lang="de-DE" dirty="0" err="1" smtClean="0">
                <a:latin typeface="Calibri" pitchFamily="34" charset="0"/>
              </a:rPr>
              <a:t>possible</a:t>
            </a:r>
            <a:r>
              <a:rPr lang="de-DE" dirty="0" smtClean="0">
                <a:latin typeface="Calibri" pitchFamily="34" charset="0"/>
              </a:rPr>
              <a:t> </a:t>
            </a:r>
            <a:r>
              <a:rPr lang="de-DE" dirty="0" err="1" smtClean="0">
                <a:latin typeface="Calibri" pitchFamily="34" charset="0"/>
              </a:rPr>
              <a:t>without</a:t>
            </a:r>
            <a:r>
              <a:rPr lang="de-DE" dirty="0" smtClean="0">
                <a:latin typeface="Calibri" pitchFamily="34" charset="0"/>
              </a:rPr>
              <a:t> </a:t>
            </a:r>
            <a:r>
              <a:rPr lang="de-DE" dirty="0" err="1" smtClean="0">
                <a:latin typeface="Calibri" pitchFamily="34" charset="0"/>
              </a:rPr>
              <a:t>defining</a:t>
            </a:r>
            <a:endParaRPr lang="de-DE" dirty="0">
              <a:latin typeface="Calibri" pitchFamily="34" charset="0"/>
            </a:endParaRPr>
          </a:p>
          <a:p>
            <a:r>
              <a:rPr lang="de-DE" dirty="0" err="1" smtClean="0">
                <a:latin typeface="Calibri" pitchFamily="34" charset="0"/>
              </a:rPr>
              <a:t>the</a:t>
            </a:r>
            <a:r>
              <a:rPr lang="de-DE" dirty="0" smtClean="0">
                <a:latin typeface="Calibri" pitchFamily="34" charset="0"/>
              </a:rPr>
              <a:t> </a:t>
            </a:r>
            <a:r>
              <a:rPr lang="de-DE" dirty="0" err="1" smtClean="0">
                <a:latin typeface="Calibri" pitchFamily="34" charset="0"/>
              </a:rPr>
              <a:t>size</a:t>
            </a:r>
            <a:r>
              <a:rPr lang="de-DE" dirty="0" smtClean="0">
                <a:latin typeface="Calibri" pitchFamily="34" charset="0"/>
              </a:rPr>
              <a:t>, </a:t>
            </a:r>
            <a:r>
              <a:rPr lang="de-DE" dirty="0" err="1" smtClean="0">
                <a:latin typeface="Calibri" pitchFamily="34" charset="0"/>
              </a:rPr>
              <a:t>because</a:t>
            </a:r>
            <a:r>
              <a:rPr lang="de-DE" dirty="0" smtClean="0">
                <a:latin typeface="Calibri" pitchFamily="34" charset="0"/>
              </a:rPr>
              <a:t> not all </a:t>
            </a:r>
            <a:r>
              <a:rPr lang="de-DE" dirty="0" err="1" smtClean="0">
                <a:latin typeface="Calibri" pitchFamily="34" charset="0"/>
              </a:rPr>
              <a:t>rows</a:t>
            </a:r>
            <a:r>
              <a:rPr lang="de-DE" dirty="0" smtClean="0">
                <a:latin typeface="Calibri" pitchFamily="34" charset="0"/>
              </a:rPr>
              <a:t> </a:t>
            </a:r>
            <a:r>
              <a:rPr lang="de-DE" dirty="0" err="1" smtClean="0">
                <a:latin typeface="Calibri" pitchFamily="34" charset="0"/>
              </a:rPr>
              <a:t>need</a:t>
            </a:r>
            <a:endParaRPr lang="de-DE" dirty="0" smtClean="0">
              <a:latin typeface="Calibri" pitchFamily="34" charset="0"/>
            </a:endParaRPr>
          </a:p>
          <a:p>
            <a:r>
              <a:rPr lang="de-DE" dirty="0" err="1" smtClean="0">
                <a:latin typeface="Calibri" pitchFamily="34" charset="0"/>
              </a:rPr>
              <a:t>to</a:t>
            </a:r>
            <a:r>
              <a:rPr lang="de-DE" dirty="0" smtClean="0">
                <a:latin typeface="Calibri" pitchFamily="34" charset="0"/>
              </a:rPr>
              <a:t> </a:t>
            </a:r>
            <a:r>
              <a:rPr lang="de-DE" dirty="0" err="1" smtClean="0">
                <a:latin typeface="Calibri" pitchFamily="34" charset="0"/>
              </a:rPr>
              <a:t>have</a:t>
            </a:r>
            <a:r>
              <a:rPr lang="de-DE" dirty="0" smtClean="0">
                <a:latin typeface="Calibri" pitchFamily="34" charset="0"/>
              </a:rPr>
              <a:t> </a:t>
            </a:r>
            <a:r>
              <a:rPr lang="de-DE" dirty="0" err="1" smtClean="0">
                <a:latin typeface="Calibri" pitchFamily="34" charset="0"/>
              </a:rPr>
              <a:t>the</a:t>
            </a:r>
            <a:r>
              <a:rPr lang="de-DE" dirty="0" smtClean="0">
                <a:latin typeface="Calibri" pitchFamily="34" charset="0"/>
              </a:rPr>
              <a:t> same </a:t>
            </a:r>
            <a:r>
              <a:rPr lang="de-DE" dirty="0" err="1" smtClean="0">
                <a:latin typeface="Calibri" pitchFamily="34" charset="0"/>
              </a:rPr>
              <a:t>length</a:t>
            </a:r>
            <a:endParaRPr lang="de-DE" dirty="0">
              <a:latin typeface="Calibri" pitchFamily="34" charset="0"/>
            </a:endParaRPr>
          </a:p>
        </p:txBody>
      </p:sp>
      <p:pic>
        <p:nvPicPr>
          <p:cNvPr id="12" name="Picture 2" descr="C:\Users\siegmunn\AppData\Local\Microsoft\Windows\Temporary Internet Files\Content.IE5\O4B2DS2I\MC900434750[1].png"/>
          <p:cNvPicPr>
            <a:picLocks noChangeAspect="1" noChangeArrowheads="1"/>
          </p:cNvPicPr>
          <p:nvPr/>
        </p:nvPicPr>
        <p:blipFill>
          <a:blip r:embed="rId3"/>
          <a:srcRect/>
          <a:stretch>
            <a:fillRect/>
          </a:stretch>
        </p:blipFill>
        <p:spPr bwMode="auto">
          <a:xfrm>
            <a:off x="10128820" y="2922053"/>
            <a:ext cx="647700" cy="649288"/>
          </a:xfrm>
          <a:prstGeom prst="rect">
            <a:avLst/>
          </a:prstGeom>
          <a:noFill/>
          <a:ln w="9525">
            <a:noFill/>
            <a:miter lim="800000"/>
            <a:headEnd/>
            <a:tailEnd/>
          </a:ln>
        </p:spPr>
      </p:pic>
      <p:sp>
        <p:nvSpPr>
          <p:cNvPr id="13" name="Rechteck 12"/>
          <p:cNvSpPr/>
          <p:nvPr/>
        </p:nvSpPr>
        <p:spPr>
          <a:xfrm>
            <a:off x="6470651" y="4040758"/>
            <a:ext cx="4067175" cy="1366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4" name="Textfeld 13"/>
          <p:cNvSpPr txBox="1">
            <a:spLocks noChangeArrowheads="1"/>
          </p:cNvSpPr>
          <p:nvPr/>
        </p:nvSpPr>
        <p:spPr bwMode="auto">
          <a:xfrm>
            <a:off x="10641013" y="4399533"/>
            <a:ext cx="688975" cy="369888"/>
          </a:xfrm>
          <a:prstGeom prst="rect">
            <a:avLst/>
          </a:prstGeom>
          <a:noFill/>
          <a:ln w="9525">
            <a:noFill/>
            <a:miter lim="800000"/>
            <a:headEnd/>
            <a:tailEnd/>
          </a:ln>
        </p:spPr>
        <p:txBody>
          <a:bodyPr wrap="none">
            <a:spAutoFit/>
          </a:bodyPr>
          <a:lstStyle/>
          <a:p>
            <a:r>
              <a:rPr lang="de-DE">
                <a:latin typeface="Calibri" pitchFamily="34" charset="0"/>
              </a:rPr>
              <a:t>twoD</a:t>
            </a:r>
          </a:p>
        </p:txBody>
      </p:sp>
      <p:cxnSp>
        <p:nvCxnSpPr>
          <p:cNvPr id="16" name="Gerade Verbindung 15"/>
          <p:cNvCxnSpPr>
            <a:stCxn id="13" idx="1"/>
            <a:endCxn id="13" idx="3"/>
          </p:cNvCxnSpPr>
          <p:nvPr/>
        </p:nvCxnSpPr>
        <p:spPr>
          <a:xfrm>
            <a:off x="6470651" y="4723383"/>
            <a:ext cx="40671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feld 16"/>
          <p:cNvSpPr txBox="1">
            <a:spLocks noChangeArrowheads="1"/>
          </p:cNvSpPr>
          <p:nvPr/>
        </p:nvSpPr>
        <p:spPr bwMode="auto">
          <a:xfrm>
            <a:off x="5570537" y="4112197"/>
            <a:ext cx="946150" cy="369887"/>
          </a:xfrm>
          <a:prstGeom prst="rect">
            <a:avLst/>
          </a:prstGeom>
          <a:noFill/>
          <a:ln w="9525">
            <a:noFill/>
            <a:miter lim="800000"/>
            <a:headEnd/>
            <a:tailEnd/>
          </a:ln>
        </p:spPr>
        <p:txBody>
          <a:bodyPr wrap="none">
            <a:spAutoFit/>
          </a:bodyPr>
          <a:lstStyle/>
          <a:p>
            <a:r>
              <a:rPr lang="de-DE">
                <a:latin typeface="Calibri" pitchFamily="34" charset="0"/>
              </a:rPr>
              <a:t>twoD[0]</a:t>
            </a:r>
          </a:p>
        </p:txBody>
      </p:sp>
      <p:sp>
        <p:nvSpPr>
          <p:cNvPr id="18" name="Textfeld 17"/>
          <p:cNvSpPr txBox="1">
            <a:spLocks noChangeArrowheads="1"/>
          </p:cNvSpPr>
          <p:nvPr/>
        </p:nvSpPr>
        <p:spPr bwMode="auto">
          <a:xfrm>
            <a:off x="5578476" y="4802758"/>
            <a:ext cx="947737" cy="369888"/>
          </a:xfrm>
          <a:prstGeom prst="rect">
            <a:avLst/>
          </a:prstGeom>
          <a:noFill/>
          <a:ln w="9525">
            <a:noFill/>
            <a:miter lim="800000"/>
            <a:headEnd/>
            <a:tailEnd/>
          </a:ln>
        </p:spPr>
        <p:txBody>
          <a:bodyPr wrap="none">
            <a:spAutoFit/>
          </a:bodyPr>
          <a:lstStyle/>
          <a:p>
            <a:r>
              <a:rPr lang="de-DE">
                <a:latin typeface="Calibri" pitchFamily="34" charset="0"/>
              </a:rPr>
              <a:t>twoD[1]</a:t>
            </a:r>
          </a:p>
        </p:txBody>
      </p:sp>
      <p:graphicFrame>
        <p:nvGraphicFramePr>
          <p:cNvPr id="19" name="Tabelle 18"/>
          <p:cNvGraphicFramePr>
            <a:graphicFrameLocks noGrp="1"/>
          </p:cNvGraphicFramePr>
          <p:nvPr>
            <p:extLst/>
          </p:nvPr>
        </p:nvGraphicFramePr>
        <p:xfrm>
          <a:off x="6650038" y="4101083"/>
          <a:ext cx="3372035" cy="370840"/>
        </p:xfrm>
        <a:graphic>
          <a:graphicData uri="http://schemas.openxmlformats.org/drawingml/2006/table">
            <a:tbl>
              <a:tblPr firstRow="1" bandRow="1">
                <a:tableStyleId>{5940675A-B579-460E-94D1-54222C63F5DA}</a:tableStyleId>
              </a:tblPr>
              <a:tblGrid>
                <a:gridCol w="674407">
                  <a:extLst>
                    <a:ext uri="{9D8B030D-6E8A-4147-A177-3AD203B41FA5}">
                      <a16:colId xmlns:a16="http://schemas.microsoft.com/office/drawing/2014/main" val="20000"/>
                    </a:ext>
                  </a:extLst>
                </a:gridCol>
                <a:gridCol w="674407">
                  <a:extLst>
                    <a:ext uri="{9D8B030D-6E8A-4147-A177-3AD203B41FA5}">
                      <a16:colId xmlns:a16="http://schemas.microsoft.com/office/drawing/2014/main" val="20001"/>
                    </a:ext>
                  </a:extLst>
                </a:gridCol>
                <a:gridCol w="674407">
                  <a:extLst>
                    <a:ext uri="{9D8B030D-6E8A-4147-A177-3AD203B41FA5}">
                      <a16:colId xmlns:a16="http://schemas.microsoft.com/office/drawing/2014/main" val="20002"/>
                    </a:ext>
                  </a:extLst>
                </a:gridCol>
                <a:gridCol w="674407">
                  <a:extLst>
                    <a:ext uri="{9D8B030D-6E8A-4147-A177-3AD203B41FA5}">
                      <a16:colId xmlns:a16="http://schemas.microsoft.com/office/drawing/2014/main" val="20003"/>
                    </a:ext>
                  </a:extLst>
                </a:gridCol>
                <a:gridCol w="674407">
                  <a:extLst>
                    <a:ext uri="{9D8B030D-6E8A-4147-A177-3AD203B41FA5}">
                      <a16:colId xmlns:a16="http://schemas.microsoft.com/office/drawing/2014/main" val="20004"/>
                    </a:ext>
                  </a:extLst>
                </a:gridCol>
              </a:tblGrid>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0000"/>
                  </a:ext>
                </a:extLst>
              </a:tr>
            </a:tbl>
          </a:graphicData>
        </a:graphic>
      </p:graphicFrame>
      <p:graphicFrame>
        <p:nvGraphicFramePr>
          <p:cNvPr id="20" name="Tabelle 19"/>
          <p:cNvGraphicFramePr>
            <a:graphicFrameLocks noGrp="1"/>
          </p:cNvGraphicFramePr>
          <p:nvPr>
            <p:extLst/>
          </p:nvPr>
        </p:nvGraphicFramePr>
        <p:xfrm>
          <a:off x="6650038" y="4821808"/>
          <a:ext cx="2023221" cy="370840"/>
        </p:xfrm>
        <a:graphic>
          <a:graphicData uri="http://schemas.openxmlformats.org/drawingml/2006/table">
            <a:tbl>
              <a:tblPr firstRow="1" bandRow="1">
                <a:tableStyleId>{5940675A-B579-460E-94D1-54222C63F5DA}</a:tableStyleId>
              </a:tblPr>
              <a:tblGrid>
                <a:gridCol w="674407">
                  <a:extLst>
                    <a:ext uri="{9D8B030D-6E8A-4147-A177-3AD203B41FA5}">
                      <a16:colId xmlns:a16="http://schemas.microsoft.com/office/drawing/2014/main" val="20000"/>
                    </a:ext>
                  </a:extLst>
                </a:gridCol>
                <a:gridCol w="674407">
                  <a:extLst>
                    <a:ext uri="{9D8B030D-6E8A-4147-A177-3AD203B41FA5}">
                      <a16:colId xmlns:a16="http://schemas.microsoft.com/office/drawing/2014/main" val="20001"/>
                    </a:ext>
                  </a:extLst>
                </a:gridCol>
                <a:gridCol w="674407">
                  <a:extLst>
                    <a:ext uri="{9D8B030D-6E8A-4147-A177-3AD203B41FA5}">
                      <a16:colId xmlns:a16="http://schemas.microsoft.com/office/drawing/2014/main" val="20002"/>
                    </a:ext>
                  </a:extLst>
                </a:gridCol>
              </a:tblGrid>
              <a:tr h="370840">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0000"/>
                  </a:ext>
                </a:extLst>
              </a:tr>
            </a:tbl>
          </a:graphicData>
        </a:graphic>
      </p:graphicFrame>
      <p:sp>
        <p:nvSpPr>
          <p:cNvPr id="24" name="Textfeld 23"/>
          <p:cNvSpPr txBox="1">
            <a:spLocks noChangeArrowheads="1"/>
          </p:cNvSpPr>
          <p:nvPr/>
        </p:nvSpPr>
        <p:spPr bwMode="auto">
          <a:xfrm>
            <a:off x="6535737" y="4432872"/>
            <a:ext cx="977900" cy="307975"/>
          </a:xfrm>
          <a:prstGeom prst="rect">
            <a:avLst/>
          </a:prstGeom>
          <a:noFill/>
          <a:ln w="9525">
            <a:noFill/>
            <a:miter lim="800000"/>
            <a:headEnd/>
            <a:tailEnd/>
          </a:ln>
        </p:spPr>
        <p:txBody>
          <a:bodyPr wrap="none">
            <a:spAutoFit/>
          </a:bodyPr>
          <a:lstStyle/>
          <a:p>
            <a:r>
              <a:rPr lang="de-DE" sz="1400">
                <a:latin typeface="Calibri" pitchFamily="34" charset="0"/>
              </a:rPr>
              <a:t>twoD[0][0]</a:t>
            </a:r>
          </a:p>
        </p:txBody>
      </p:sp>
      <p:sp>
        <p:nvSpPr>
          <p:cNvPr id="25" name="Textfeld 24"/>
          <p:cNvSpPr txBox="1">
            <a:spLocks noChangeArrowheads="1"/>
          </p:cNvSpPr>
          <p:nvPr/>
        </p:nvSpPr>
        <p:spPr bwMode="auto">
          <a:xfrm>
            <a:off x="9272587" y="4416997"/>
            <a:ext cx="977900" cy="306387"/>
          </a:xfrm>
          <a:prstGeom prst="rect">
            <a:avLst/>
          </a:prstGeom>
          <a:noFill/>
          <a:ln w="9525">
            <a:noFill/>
            <a:miter lim="800000"/>
            <a:headEnd/>
            <a:tailEnd/>
          </a:ln>
        </p:spPr>
        <p:txBody>
          <a:bodyPr wrap="none">
            <a:spAutoFit/>
          </a:bodyPr>
          <a:lstStyle/>
          <a:p>
            <a:r>
              <a:rPr lang="de-DE" sz="1400">
                <a:latin typeface="Calibri" pitchFamily="34" charset="0"/>
              </a:rPr>
              <a:t>twoD[0][4]</a:t>
            </a:r>
          </a:p>
        </p:txBody>
      </p:sp>
      <p:sp>
        <p:nvSpPr>
          <p:cNvPr id="26" name="Textfeld 25"/>
          <p:cNvSpPr txBox="1">
            <a:spLocks noChangeArrowheads="1"/>
          </p:cNvSpPr>
          <p:nvPr/>
        </p:nvSpPr>
        <p:spPr bwMode="auto">
          <a:xfrm>
            <a:off x="6499225" y="5145658"/>
            <a:ext cx="977900" cy="306388"/>
          </a:xfrm>
          <a:prstGeom prst="rect">
            <a:avLst/>
          </a:prstGeom>
          <a:noFill/>
          <a:ln w="9525">
            <a:noFill/>
            <a:miter lim="800000"/>
            <a:headEnd/>
            <a:tailEnd/>
          </a:ln>
        </p:spPr>
        <p:txBody>
          <a:bodyPr wrap="none">
            <a:spAutoFit/>
          </a:bodyPr>
          <a:lstStyle/>
          <a:p>
            <a:r>
              <a:rPr lang="de-DE" sz="1400">
                <a:latin typeface="Calibri" pitchFamily="34" charset="0"/>
              </a:rPr>
              <a:t>twoD[1][0]</a:t>
            </a:r>
          </a:p>
        </p:txBody>
      </p:sp>
      <p:sp>
        <p:nvSpPr>
          <p:cNvPr id="27" name="Textfeld 26"/>
          <p:cNvSpPr txBox="1">
            <a:spLocks noChangeArrowheads="1"/>
          </p:cNvSpPr>
          <p:nvPr/>
        </p:nvSpPr>
        <p:spPr bwMode="auto">
          <a:xfrm>
            <a:off x="7904162" y="5145658"/>
            <a:ext cx="977900" cy="306388"/>
          </a:xfrm>
          <a:prstGeom prst="rect">
            <a:avLst/>
          </a:prstGeom>
          <a:noFill/>
          <a:ln w="9525">
            <a:noFill/>
            <a:miter lim="800000"/>
            <a:headEnd/>
            <a:tailEnd/>
          </a:ln>
        </p:spPr>
        <p:txBody>
          <a:bodyPr wrap="none">
            <a:spAutoFit/>
          </a:bodyPr>
          <a:lstStyle/>
          <a:p>
            <a:r>
              <a:rPr lang="de-DE" sz="1400">
                <a:latin typeface="Calibri" pitchFamily="34" charset="0"/>
              </a:rPr>
              <a:t>twoD[1][2]</a:t>
            </a:r>
          </a:p>
        </p:txBody>
      </p:sp>
      <p:sp>
        <p:nvSpPr>
          <p:cNvPr id="28" name="Rechteck 27"/>
          <p:cNvSpPr>
            <a:spLocks noChangeArrowheads="1"/>
          </p:cNvSpPr>
          <p:nvPr/>
        </p:nvSpPr>
        <p:spPr bwMode="auto">
          <a:xfrm>
            <a:off x="2225675" y="5732464"/>
            <a:ext cx="4364038" cy="369887"/>
          </a:xfrm>
          <a:prstGeom prst="rect">
            <a:avLst/>
          </a:prstGeom>
          <a:noFill/>
          <a:ln w="9525">
            <a:noFill/>
            <a:miter lim="800000"/>
            <a:headEnd/>
            <a:tailEnd/>
          </a:ln>
        </p:spPr>
        <p:txBody>
          <a:bodyPr wrap="none">
            <a:spAutoFit/>
          </a:bodyPr>
          <a:lstStyle/>
          <a:p>
            <a:r>
              <a:rPr lang="de-DE" b="1" dirty="0" err="1">
                <a:solidFill>
                  <a:srgbClr val="7F0055"/>
                </a:solidFill>
                <a:latin typeface="Consolas" pitchFamily="49" charset="0"/>
              </a:rPr>
              <a:t>int</a:t>
            </a:r>
            <a:r>
              <a:rPr lang="de-DE" b="1" dirty="0">
                <a:solidFill>
                  <a:srgbClr val="000000"/>
                </a:solidFill>
                <a:latin typeface="Consolas" pitchFamily="49" charset="0"/>
              </a:rPr>
              <a:t> </a:t>
            </a:r>
            <a:r>
              <a:rPr lang="de-DE" dirty="0">
                <a:solidFill>
                  <a:srgbClr val="000000"/>
                </a:solidFill>
                <a:latin typeface="Consolas" pitchFamily="49" charset="0"/>
              </a:rPr>
              <a:t>[][] uniform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b="1" dirty="0" err="1">
                <a:solidFill>
                  <a:srgbClr val="7F0055"/>
                </a:solidFill>
                <a:latin typeface="Consolas" pitchFamily="49" charset="0"/>
              </a:rPr>
              <a:t>int</a:t>
            </a:r>
            <a:r>
              <a:rPr lang="de-DE" dirty="0">
                <a:solidFill>
                  <a:srgbClr val="000000"/>
                </a:solidFill>
                <a:latin typeface="Consolas" pitchFamily="49" charset="0"/>
              </a:rPr>
              <a:t>[5][8];</a:t>
            </a:r>
          </a:p>
        </p:txBody>
      </p:sp>
      <p:sp>
        <p:nvSpPr>
          <p:cNvPr id="29" name="Textfeld 28"/>
          <p:cNvSpPr txBox="1">
            <a:spLocks noChangeArrowheads="1"/>
          </p:cNvSpPr>
          <p:nvPr/>
        </p:nvSpPr>
        <p:spPr bwMode="auto">
          <a:xfrm>
            <a:off x="6470651" y="5732464"/>
            <a:ext cx="2992935" cy="369332"/>
          </a:xfrm>
          <a:prstGeom prst="rect">
            <a:avLst/>
          </a:prstGeom>
          <a:noFill/>
          <a:ln w="9525">
            <a:noFill/>
            <a:miter lim="800000"/>
            <a:headEnd/>
            <a:tailEnd/>
          </a:ln>
        </p:spPr>
        <p:txBody>
          <a:bodyPr wrap="none">
            <a:spAutoFit/>
          </a:bodyPr>
          <a:lstStyle/>
          <a:p>
            <a:r>
              <a:rPr lang="de-DE" dirty="0" smtClean="0">
                <a:latin typeface="Calibri" pitchFamily="34" charset="0"/>
              </a:rPr>
              <a:t>All </a:t>
            </a:r>
            <a:r>
              <a:rPr lang="de-DE" dirty="0" err="1" smtClean="0">
                <a:latin typeface="Calibri" pitchFamily="34" charset="0"/>
              </a:rPr>
              <a:t>rows</a:t>
            </a:r>
            <a:r>
              <a:rPr lang="de-DE" dirty="0" smtClean="0">
                <a:latin typeface="Calibri" pitchFamily="34" charset="0"/>
              </a:rPr>
              <a:t> </a:t>
            </a:r>
            <a:r>
              <a:rPr lang="de-DE" dirty="0" err="1" smtClean="0">
                <a:latin typeface="Calibri" pitchFamily="34" charset="0"/>
              </a:rPr>
              <a:t>have</a:t>
            </a:r>
            <a:r>
              <a:rPr lang="de-DE" dirty="0" smtClean="0">
                <a:latin typeface="Calibri" pitchFamily="34" charset="0"/>
              </a:rPr>
              <a:t> </a:t>
            </a:r>
            <a:r>
              <a:rPr lang="de-DE" dirty="0" err="1" smtClean="0">
                <a:latin typeface="Calibri" pitchFamily="34" charset="0"/>
              </a:rPr>
              <a:t>the</a:t>
            </a:r>
            <a:r>
              <a:rPr lang="de-DE" dirty="0" smtClean="0">
                <a:latin typeface="Calibri" pitchFamily="34" charset="0"/>
              </a:rPr>
              <a:t> same </a:t>
            </a:r>
            <a:r>
              <a:rPr lang="de-DE" dirty="0" err="1" smtClean="0">
                <a:latin typeface="Calibri" pitchFamily="34" charset="0"/>
              </a:rPr>
              <a:t>length</a:t>
            </a:r>
            <a:endParaRPr lang="de-DE" dirty="0">
              <a:latin typeface="Calibri" pitchFamily="34" charset="0"/>
            </a:endParaRPr>
          </a:p>
        </p:txBody>
      </p:sp>
      <p:sp>
        <p:nvSpPr>
          <p:cNvPr id="30" name="Rechteck 29"/>
          <p:cNvSpPr>
            <a:spLocks noChangeArrowheads="1"/>
          </p:cNvSpPr>
          <p:nvPr/>
        </p:nvSpPr>
        <p:spPr bwMode="auto">
          <a:xfrm>
            <a:off x="2208214" y="6215064"/>
            <a:ext cx="7908925" cy="369887"/>
          </a:xfrm>
          <a:prstGeom prst="rect">
            <a:avLst/>
          </a:prstGeom>
          <a:noFill/>
          <a:ln w="9525">
            <a:noFill/>
            <a:miter lim="800000"/>
            <a:headEnd/>
            <a:tailEnd/>
          </a:ln>
        </p:spPr>
        <p:txBody>
          <a:bodyPr wrap="none">
            <a:spAutoFit/>
          </a:bodyPr>
          <a:lstStyle/>
          <a:p>
            <a:r>
              <a:rPr lang="de-DE" b="1">
                <a:solidFill>
                  <a:srgbClr val="7F0055"/>
                </a:solidFill>
                <a:latin typeface="Consolas" pitchFamily="49" charset="0"/>
              </a:rPr>
              <a:t>int</a:t>
            </a:r>
            <a:r>
              <a:rPr lang="de-DE" b="1">
                <a:solidFill>
                  <a:srgbClr val="000000"/>
                </a:solidFill>
                <a:latin typeface="Consolas" pitchFamily="49" charset="0"/>
              </a:rPr>
              <a:t> </a:t>
            </a:r>
            <a:r>
              <a:rPr lang="de-DE">
                <a:solidFill>
                  <a:srgbClr val="000000"/>
                </a:solidFill>
                <a:latin typeface="Consolas" pitchFamily="49" charset="0"/>
              </a:rPr>
              <a:t>[][] initWithElements = </a:t>
            </a:r>
            <a:r>
              <a:rPr lang="de-DE" b="1">
                <a:solidFill>
                  <a:srgbClr val="7F0055"/>
                </a:solidFill>
                <a:latin typeface="Consolas" pitchFamily="49" charset="0"/>
              </a:rPr>
              <a:t>new</a:t>
            </a:r>
            <a:r>
              <a:rPr lang="de-DE" b="1">
                <a:solidFill>
                  <a:srgbClr val="000000"/>
                </a:solidFill>
                <a:latin typeface="Consolas" pitchFamily="49" charset="0"/>
              </a:rPr>
              <a:t> </a:t>
            </a:r>
            <a:r>
              <a:rPr lang="de-DE" b="1">
                <a:solidFill>
                  <a:srgbClr val="7F0055"/>
                </a:solidFill>
                <a:latin typeface="Consolas" pitchFamily="49" charset="0"/>
              </a:rPr>
              <a:t>int</a:t>
            </a:r>
            <a:r>
              <a:rPr lang="de-DE">
                <a:solidFill>
                  <a:srgbClr val="000000"/>
                </a:solidFill>
                <a:latin typeface="Consolas" pitchFamily="49" charset="0"/>
              </a:rPr>
              <a:t>[][] {{2,4},{4,4,5,6,12}};</a:t>
            </a:r>
          </a:p>
        </p:txBody>
      </p:sp>
    </p:spTree>
    <p:extLst>
      <p:ext uri="{BB962C8B-B14F-4D97-AF65-F5344CB8AC3E}">
        <p14:creationId xmlns:p14="http://schemas.microsoft.com/office/powerpoint/2010/main" val="279975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fade">
                                      <p:cBhvr>
                                        <p:cTn id="33" dur="1000"/>
                                        <p:tgtEl>
                                          <p:spTgt spid="6">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fade">
                                      <p:cBhvr>
                                        <p:cTn id="36" dur="1000"/>
                                        <p:tgtEl>
                                          <p:spTgt spid="6">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1000"/>
                                        <p:tgtEl>
                                          <p:spTgt spid="27"/>
                                        </p:tgtEl>
                                      </p:cBhvr>
                                    </p:animEffect>
                                  </p:childTnLst>
                                </p:cTn>
                              </p:par>
                              <p:par>
                                <p:cTn id="52" presetID="10"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10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P spid="14" grpId="0"/>
      <p:bldP spid="17" grpId="0"/>
      <p:bldP spid="18" grpId="0"/>
      <p:bldP spid="24" grpId="0"/>
      <p:bldP spid="25" grpId="0"/>
      <p:bldP spid="26" grpId="0"/>
      <p:bldP spid="27" grpId="0"/>
      <p:bldP spid="28" grpId="0"/>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de-DE" dirty="0" err="1" smtClean="0"/>
              <a:t>Getting</a:t>
            </a:r>
            <a:r>
              <a:rPr lang="de-DE" dirty="0" smtClean="0"/>
              <a:t> </a:t>
            </a:r>
            <a:r>
              <a:rPr lang="de-DE" dirty="0" err="1" smtClean="0"/>
              <a:t>to</a:t>
            </a:r>
            <a:r>
              <a:rPr lang="de-DE" dirty="0" smtClean="0"/>
              <a:t> </a:t>
            </a:r>
            <a:r>
              <a:rPr lang="de-DE" dirty="0" err="1" smtClean="0"/>
              <a:t>know</a:t>
            </a:r>
            <a:r>
              <a:rPr lang="de-DE" dirty="0" smtClean="0"/>
              <a:t> </a:t>
            </a:r>
            <a:r>
              <a:rPr lang="de-DE" dirty="0" err="1" smtClean="0"/>
              <a:t>differences</a:t>
            </a:r>
            <a:r>
              <a:rPr lang="de-DE" dirty="0" smtClean="0"/>
              <a:t> </a:t>
            </a:r>
            <a:r>
              <a:rPr lang="de-DE" dirty="0" err="1" smtClean="0"/>
              <a:t>between</a:t>
            </a:r>
            <a:r>
              <a:rPr lang="de-DE" dirty="0" smtClean="0"/>
              <a:t> Heap </a:t>
            </a:r>
            <a:r>
              <a:rPr lang="de-DE" dirty="0" err="1" smtClean="0"/>
              <a:t>and</a:t>
            </a:r>
            <a:r>
              <a:rPr lang="de-DE" dirty="0" smtClean="0"/>
              <a:t> Stack</a:t>
            </a:r>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r>
              <a:rPr lang="de-DE" dirty="0" smtClean="0"/>
              <a:t>Understanding </a:t>
            </a:r>
            <a:r>
              <a:rPr lang="de-DE" dirty="0" err="1" smtClean="0"/>
              <a:t>relationship</a:t>
            </a:r>
            <a:r>
              <a:rPr lang="de-DE" dirty="0" smtClean="0"/>
              <a:t> </a:t>
            </a:r>
            <a:r>
              <a:rPr lang="de-DE" dirty="0" err="1" smtClean="0"/>
              <a:t>between</a:t>
            </a:r>
            <a:r>
              <a:rPr lang="de-DE" dirty="0" smtClean="0"/>
              <a:t> </a:t>
            </a:r>
            <a:r>
              <a:rPr lang="de-DE" dirty="0" err="1" smtClean="0"/>
              <a:t>objects</a:t>
            </a:r>
            <a:r>
              <a:rPr lang="de-DE" dirty="0" smtClean="0"/>
              <a:t> </a:t>
            </a:r>
            <a:r>
              <a:rPr lang="de-DE" dirty="0" err="1" smtClean="0"/>
              <a:t>and</a:t>
            </a:r>
            <a:r>
              <a:rPr lang="de-DE" dirty="0" smtClean="0"/>
              <a:t> </a:t>
            </a:r>
            <a:r>
              <a:rPr lang="de-DE" dirty="0" err="1" smtClean="0"/>
              <a:t>data</a:t>
            </a:r>
            <a:r>
              <a:rPr lang="de-DE" dirty="0" smtClean="0"/>
              <a:t> </a:t>
            </a:r>
            <a:r>
              <a:rPr lang="de-DE" dirty="0" err="1" smtClean="0"/>
              <a:t>types</a:t>
            </a:r>
            <a:r>
              <a:rPr lang="de-DE" dirty="0" smtClean="0"/>
              <a:t> </a:t>
            </a:r>
            <a:r>
              <a:rPr lang="de-DE" dirty="0" err="1" smtClean="0"/>
              <a:t>to</a:t>
            </a:r>
            <a:r>
              <a:rPr lang="de-DE" dirty="0" smtClean="0"/>
              <a:t> </a:t>
            </a:r>
            <a:r>
              <a:rPr lang="de-DE" dirty="0" err="1" smtClean="0"/>
              <a:t>main</a:t>
            </a:r>
            <a:r>
              <a:rPr lang="de-DE" dirty="0" smtClean="0"/>
              <a:t> </a:t>
            </a:r>
            <a:r>
              <a:rPr lang="de-DE" dirty="0" err="1" smtClean="0"/>
              <a:t>memory</a:t>
            </a:r>
            <a:endParaRPr lang="de-DE" dirty="0" smtClean="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r>
              <a:rPr lang="de-DE" dirty="0" smtClean="0"/>
              <a:t>Understanding </a:t>
            </a:r>
            <a:r>
              <a:rPr lang="de-DE" dirty="0" err="1" smtClean="0"/>
              <a:t>what</a:t>
            </a:r>
            <a:r>
              <a:rPr lang="de-DE" dirty="0" smtClean="0"/>
              <a:t> </a:t>
            </a:r>
            <a:r>
              <a:rPr lang="de-DE" dirty="0" err="1" smtClean="0"/>
              <a:t>happens</a:t>
            </a:r>
            <a:r>
              <a:rPr lang="de-DE" dirty="0" smtClean="0"/>
              <a:t> </a:t>
            </a:r>
            <a:r>
              <a:rPr lang="de-DE" dirty="0" err="1" smtClean="0"/>
              <a:t>when</a:t>
            </a:r>
            <a:r>
              <a:rPr lang="de-DE" dirty="0" smtClean="0"/>
              <a:t> </a:t>
            </a:r>
            <a:r>
              <a:rPr lang="de-DE" dirty="0" err="1" smtClean="0"/>
              <a:t>parameters</a:t>
            </a:r>
            <a:r>
              <a:rPr lang="de-DE" dirty="0" smtClean="0"/>
              <a:t> </a:t>
            </a:r>
            <a:r>
              <a:rPr lang="de-DE" dirty="0" err="1" smtClean="0"/>
              <a:t>are</a:t>
            </a:r>
            <a:r>
              <a:rPr lang="de-DE" dirty="0" smtClean="0"/>
              <a:t> </a:t>
            </a:r>
            <a:r>
              <a:rPr lang="de-DE" dirty="0" err="1" smtClean="0"/>
              <a:t>passed</a:t>
            </a:r>
            <a:r>
              <a:rPr lang="de-DE" dirty="0" smtClean="0"/>
              <a:t> </a:t>
            </a:r>
            <a:r>
              <a:rPr lang="de-DE" dirty="0" err="1" smtClean="0"/>
              <a:t>to</a:t>
            </a:r>
            <a:r>
              <a:rPr lang="de-DE" dirty="0" smtClean="0"/>
              <a:t> a </a:t>
            </a:r>
            <a:r>
              <a:rPr lang="de-DE" dirty="0" err="1" smtClean="0"/>
              <a:t>method</a:t>
            </a:r>
            <a:endParaRPr lang="de-DE" dirty="0" smtClean="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r>
              <a:rPr lang="de-DE" dirty="0" err="1" smtClean="0"/>
              <a:t>Getting</a:t>
            </a:r>
            <a:r>
              <a:rPr lang="de-DE" dirty="0" smtClean="0"/>
              <a:t> </a:t>
            </a:r>
            <a:r>
              <a:rPr lang="de-DE" dirty="0" err="1" smtClean="0"/>
              <a:t>to</a:t>
            </a:r>
            <a:r>
              <a:rPr lang="de-DE" dirty="0" smtClean="0"/>
              <a:t> </a:t>
            </a:r>
            <a:r>
              <a:rPr lang="de-DE" dirty="0" err="1" smtClean="0"/>
              <a:t>know</a:t>
            </a:r>
            <a:r>
              <a:rPr lang="de-DE" dirty="0" smtClean="0"/>
              <a:t> different </a:t>
            </a:r>
            <a:r>
              <a:rPr lang="de-DE" dirty="0" err="1" smtClean="0"/>
              <a:t>methods</a:t>
            </a:r>
            <a:r>
              <a:rPr lang="de-DE" dirty="0" smtClean="0"/>
              <a:t> </a:t>
            </a:r>
            <a:r>
              <a:rPr lang="de-DE" dirty="0" err="1" smtClean="0"/>
              <a:t>to</a:t>
            </a:r>
            <a:r>
              <a:rPr lang="de-DE" dirty="0" smtClean="0"/>
              <a:t> </a:t>
            </a:r>
            <a:r>
              <a:rPr lang="de-DE" dirty="0" err="1" smtClean="0"/>
              <a:t>copy</a:t>
            </a:r>
            <a:r>
              <a:rPr lang="de-DE" dirty="0" smtClean="0"/>
              <a:t> </a:t>
            </a:r>
            <a:r>
              <a:rPr lang="de-DE" dirty="0" err="1" smtClean="0"/>
              <a:t>objects</a:t>
            </a:r>
            <a:endParaRPr lang="de-DE" dirty="0" smtClean="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5</a:t>
            </a:fld>
            <a:endParaRPr lang="de-DE"/>
          </a:p>
        </p:txBody>
      </p:sp>
      <p:sp>
        <p:nvSpPr>
          <p:cNvPr id="24577" name="Titel 1"/>
          <p:cNvSpPr>
            <a:spLocks noGrp="1"/>
          </p:cNvSpPr>
          <p:nvPr>
            <p:ph type="title"/>
          </p:nvPr>
        </p:nvSpPr>
        <p:spPr/>
        <p:txBody>
          <a:bodyPr/>
          <a:lstStyle/>
          <a:p>
            <a:r>
              <a:rPr lang="de-DE" dirty="0" smtClean="0"/>
              <a:t>Learning Goals</a:t>
            </a:r>
            <a:endParaRPr lang="de-DE" dirty="0"/>
          </a:p>
        </p:txBody>
      </p:sp>
    </p:spTree>
    <p:extLst>
      <p:ext uri="{BB962C8B-B14F-4D97-AF65-F5344CB8AC3E}">
        <p14:creationId xmlns:p14="http://schemas.microsoft.com/office/powerpoint/2010/main" val="1448861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a:p>
        </p:txBody>
      </p:sp>
      <p:sp>
        <p:nvSpPr>
          <p:cNvPr id="26626" name="Textfeld 2"/>
          <p:cNvSpPr txBox="1">
            <a:spLocks noChangeArrowheads="1"/>
          </p:cNvSpPr>
          <p:nvPr/>
        </p:nvSpPr>
        <p:spPr bwMode="auto">
          <a:xfrm>
            <a:off x="1919288" y="1916114"/>
            <a:ext cx="7035800" cy="1570037"/>
          </a:xfrm>
          <a:prstGeom prst="rect">
            <a:avLst/>
          </a:prstGeom>
          <a:noFill/>
          <a:ln w="9525">
            <a:noFill/>
            <a:miter lim="800000"/>
            <a:headEnd/>
            <a:tailEnd/>
          </a:ln>
        </p:spPr>
        <p:txBody>
          <a:bodyPr wrap="none">
            <a:spAutoFit/>
          </a:bodyPr>
          <a:lstStyle/>
          <a:p>
            <a:r>
              <a:rPr lang="de-DE" sz="4800" dirty="0">
                <a:solidFill>
                  <a:schemeClr val="bg1"/>
                </a:solidFill>
                <a:latin typeface="Calibri" pitchFamily="34" charset="0"/>
              </a:rPr>
              <a:t>Java-Virtual-</a:t>
            </a:r>
            <a:r>
              <a:rPr lang="de-DE" sz="4800" dirty="0" err="1">
                <a:solidFill>
                  <a:schemeClr val="bg1"/>
                </a:solidFill>
                <a:latin typeface="Calibri" pitchFamily="34" charset="0"/>
              </a:rPr>
              <a:t>Machine</a:t>
            </a:r>
            <a:r>
              <a:rPr lang="de-DE" sz="4800" dirty="0">
                <a:solidFill>
                  <a:schemeClr val="bg1"/>
                </a:solidFill>
                <a:latin typeface="Calibri" pitchFamily="34" charset="0"/>
              </a:rPr>
              <a:t> (JVM)</a:t>
            </a:r>
          </a:p>
          <a:p>
            <a:r>
              <a:rPr lang="de-DE" sz="4800" dirty="0">
                <a:solidFill>
                  <a:schemeClr val="bg1"/>
                </a:solidFill>
                <a:latin typeface="Calibri" pitchFamily="34" charset="0"/>
              </a:rPr>
              <a:t>	Stack 	 </a:t>
            </a:r>
            <a:r>
              <a:rPr lang="de-DE" sz="4800" dirty="0" err="1" smtClean="0">
                <a:solidFill>
                  <a:schemeClr val="bg1"/>
                </a:solidFill>
                <a:latin typeface="Calibri" pitchFamily="34" charset="0"/>
              </a:rPr>
              <a:t>and</a:t>
            </a:r>
            <a:r>
              <a:rPr lang="de-DE" sz="4800" dirty="0" smtClean="0">
                <a:solidFill>
                  <a:schemeClr val="bg1"/>
                </a:solidFill>
                <a:latin typeface="Calibri" pitchFamily="34" charset="0"/>
              </a:rPr>
              <a:t> </a:t>
            </a:r>
            <a:r>
              <a:rPr lang="de-DE" sz="4800" dirty="0">
                <a:solidFill>
                  <a:schemeClr val="bg1"/>
                </a:solidFill>
                <a:latin typeface="Calibri" pitchFamily="34" charset="0"/>
              </a:rPr>
              <a:t>	Heap</a:t>
            </a:r>
          </a:p>
        </p:txBody>
      </p:sp>
      <p:pic>
        <p:nvPicPr>
          <p:cNvPr id="1026" name="Picture 2" descr="http://upload.wikimedia.org/wikipedia/commons/8/8d/Terril_Loos-en-Gohelle_2006-01-14.jpg"/>
          <p:cNvPicPr>
            <a:picLocks noChangeAspect="1" noChangeArrowheads="1"/>
          </p:cNvPicPr>
          <p:nvPr/>
        </p:nvPicPr>
        <p:blipFill>
          <a:blip r:embed="rId3" cstate="print">
            <a:extLst/>
          </a:blip>
          <a:srcRect/>
          <a:stretch>
            <a:fillRect/>
          </a:stretch>
        </p:blipFill>
        <p:spPr bwMode="auto">
          <a:xfrm>
            <a:off x="5951984" y="3853350"/>
            <a:ext cx="2520280" cy="1680187"/>
          </a:xfrm>
          <a:prstGeom prst="rect">
            <a:avLst/>
          </a:prstGeom>
          <a:ln>
            <a:noFill/>
          </a:ln>
          <a:effectLst>
            <a:softEdge rad="112500"/>
          </a:effectLst>
          <a:extLst/>
        </p:spPr>
      </p:pic>
      <p:pic>
        <p:nvPicPr>
          <p:cNvPr id="1028" name="Picture 4" descr="http://blogs.msdn.com/blogfiles/ericlippert/WindowsLiveWriter/TheStackIsAnImplementationDetail_C978/Stack_4.jpg"/>
          <p:cNvPicPr>
            <a:picLocks noChangeAspect="1" noChangeArrowheads="1"/>
          </p:cNvPicPr>
          <p:nvPr/>
        </p:nvPicPr>
        <p:blipFill>
          <a:blip r:embed="rId4" cstate="print">
            <a:extLst/>
          </a:blip>
          <a:srcRect/>
          <a:stretch>
            <a:fillRect/>
          </a:stretch>
        </p:blipFill>
        <p:spPr bwMode="auto">
          <a:xfrm>
            <a:off x="2999657" y="3826001"/>
            <a:ext cx="1146397" cy="1763688"/>
          </a:xfrm>
          <a:prstGeom prst="rect">
            <a:avLst/>
          </a:prstGeom>
          <a:ln>
            <a:noFill/>
          </a:ln>
          <a:effectLst>
            <a:softEdge rad="112500"/>
          </a:effectLst>
          <a:extLst/>
        </p:spPr>
      </p:pic>
      <p:sp>
        <p:nvSpPr>
          <p:cNvPr id="3" name="Foliennummernplatzhalter 2"/>
          <p:cNvSpPr>
            <a:spLocks noGrp="1"/>
          </p:cNvSpPr>
          <p:nvPr>
            <p:ph type="sldNum" sz="quarter" idx="12"/>
          </p:nvPr>
        </p:nvSpPr>
        <p:spPr/>
        <p:txBody>
          <a:bodyPr/>
          <a:lstStyle/>
          <a:p>
            <a:pPr>
              <a:defRPr/>
            </a:pPr>
            <a:fld id="{CBDFABAA-5267-4B25-BFD5-994A15DC9E83}" type="slidenum">
              <a:rPr lang="de-DE" smtClean="0"/>
              <a:pPr>
                <a:defRPr/>
              </a:pPr>
              <a:t>6</a:t>
            </a:fld>
            <a:endParaRPr lang="de-DE"/>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el 1"/>
          <p:cNvSpPr>
            <a:spLocks noGrp="1"/>
          </p:cNvSpPr>
          <p:nvPr>
            <p:ph type="title"/>
          </p:nvPr>
        </p:nvSpPr>
        <p:spPr/>
        <p:txBody>
          <a:bodyPr/>
          <a:lstStyle/>
          <a:p>
            <a:r>
              <a:rPr lang="de-DE"/>
              <a:t>Java-Virtual-Machine (JVM)</a:t>
            </a:r>
          </a:p>
        </p:txBody>
      </p:sp>
      <p:sp>
        <p:nvSpPr>
          <p:cNvPr id="28674" name="Inhaltsplatzhalter 2"/>
          <p:cNvSpPr>
            <a:spLocks noGrp="1"/>
          </p:cNvSpPr>
          <p:nvPr>
            <p:ph idx="1"/>
          </p:nvPr>
        </p:nvSpPr>
        <p:spPr/>
        <p:txBody>
          <a:bodyPr>
            <a:normAutofit/>
          </a:bodyPr>
          <a:lstStyle/>
          <a:p>
            <a:r>
              <a:rPr lang="de-DE" dirty="0" smtClean="0"/>
              <a:t>Java </a:t>
            </a:r>
            <a:r>
              <a:rPr lang="de-DE" dirty="0" err="1" smtClean="0"/>
              <a:t>is</a:t>
            </a:r>
            <a:r>
              <a:rPr lang="de-DE" dirty="0" smtClean="0"/>
              <a:t> </a:t>
            </a:r>
            <a:r>
              <a:rPr lang="de-DE" dirty="0" err="1" smtClean="0"/>
              <a:t>supposed</a:t>
            </a:r>
            <a:r>
              <a:rPr lang="de-DE" dirty="0" smtClean="0"/>
              <a:t> </a:t>
            </a:r>
            <a:r>
              <a:rPr lang="de-DE" dirty="0" err="1" smtClean="0"/>
              <a:t>to</a:t>
            </a:r>
            <a:r>
              <a:rPr lang="de-DE" dirty="0" smtClean="0"/>
              <a:t> </a:t>
            </a:r>
            <a:r>
              <a:rPr lang="de-DE" dirty="0" err="1" smtClean="0"/>
              <a:t>be</a:t>
            </a:r>
            <a:r>
              <a:rPr lang="de-DE" dirty="0" smtClean="0"/>
              <a:t> </a:t>
            </a:r>
            <a:r>
              <a:rPr lang="de-DE" dirty="0" err="1" smtClean="0"/>
              <a:t>independent</a:t>
            </a:r>
            <a:r>
              <a:rPr lang="de-DE" dirty="0" smtClean="0"/>
              <a:t> </a:t>
            </a:r>
            <a:r>
              <a:rPr lang="de-DE" dirty="0" err="1" smtClean="0"/>
              <a:t>of</a:t>
            </a:r>
            <a:r>
              <a:rPr lang="de-DE" dirty="0" smtClean="0"/>
              <a:t> </a:t>
            </a:r>
            <a:r>
              <a:rPr lang="de-DE" dirty="0" err="1" smtClean="0"/>
              <a:t>the</a:t>
            </a:r>
            <a:r>
              <a:rPr lang="de-DE" dirty="0" smtClean="0"/>
              <a:t> </a:t>
            </a:r>
            <a:r>
              <a:rPr lang="de-DE" dirty="0" err="1" smtClean="0"/>
              <a:t>platform</a:t>
            </a:r>
            <a:endParaRPr lang="de-DE" dirty="0"/>
          </a:p>
          <a:p>
            <a:endParaRPr lang="de-DE" dirty="0"/>
          </a:p>
          <a:p>
            <a:endParaRPr lang="de-DE" dirty="0"/>
          </a:p>
          <a:p>
            <a:endParaRPr lang="de-DE" dirty="0"/>
          </a:p>
          <a:p>
            <a:endParaRPr lang="de-DE" dirty="0"/>
          </a:p>
          <a:p>
            <a:endParaRPr lang="de-DE" dirty="0"/>
          </a:p>
          <a:p>
            <a:r>
              <a:rPr lang="de-DE" dirty="0"/>
              <a:t>JVM </a:t>
            </a:r>
            <a:r>
              <a:rPr lang="de-DE" dirty="0" err="1" smtClean="0"/>
              <a:t>emulates</a:t>
            </a:r>
            <a:r>
              <a:rPr lang="de-DE" dirty="0" smtClean="0"/>
              <a:t> a non-</a:t>
            </a:r>
            <a:r>
              <a:rPr lang="de-DE" dirty="0" err="1" smtClean="0"/>
              <a:t>physical</a:t>
            </a:r>
            <a:r>
              <a:rPr lang="de-DE" dirty="0" smtClean="0"/>
              <a:t> </a:t>
            </a:r>
            <a:r>
              <a:rPr lang="de-DE" dirty="0" err="1" smtClean="0"/>
              <a:t>machine</a:t>
            </a:r>
            <a:endParaRPr lang="de-DE" dirty="0" smtClean="0"/>
          </a:p>
          <a:p>
            <a:pPr lvl="1"/>
            <a:r>
              <a:rPr lang="de-DE" dirty="0" err="1" smtClean="0"/>
              <a:t>Idea</a:t>
            </a:r>
            <a:r>
              <a:rPr lang="de-DE" dirty="0" smtClean="0"/>
              <a:t>: Code </a:t>
            </a:r>
            <a:r>
              <a:rPr lang="de-DE" dirty="0" err="1" smtClean="0"/>
              <a:t>is</a:t>
            </a:r>
            <a:r>
              <a:rPr lang="de-DE" dirty="0" smtClean="0"/>
              <a:t> </a:t>
            </a:r>
            <a:r>
              <a:rPr lang="de-DE" dirty="0" err="1" smtClean="0"/>
              <a:t>transformed</a:t>
            </a:r>
            <a:r>
              <a:rPr lang="de-DE" dirty="0" smtClean="0"/>
              <a:t> </a:t>
            </a:r>
            <a:r>
              <a:rPr lang="de-DE" dirty="0" err="1" smtClean="0"/>
              <a:t>for</a:t>
            </a:r>
            <a:r>
              <a:rPr lang="de-DE" dirty="0" smtClean="0"/>
              <a:t> </a:t>
            </a:r>
            <a:r>
              <a:rPr lang="de-DE" dirty="0" err="1" smtClean="0"/>
              <a:t>this</a:t>
            </a:r>
            <a:r>
              <a:rPr lang="de-DE" dirty="0" smtClean="0"/>
              <a:t> non-</a:t>
            </a:r>
            <a:r>
              <a:rPr lang="de-DE" dirty="0" err="1" smtClean="0"/>
              <a:t>physical</a:t>
            </a:r>
            <a:r>
              <a:rPr lang="de-DE" dirty="0" smtClean="0"/>
              <a:t> </a:t>
            </a:r>
            <a:r>
              <a:rPr lang="de-DE" dirty="0" err="1" smtClean="0"/>
              <a:t>machine</a:t>
            </a:r>
            <a:r>
              <a:rPr lang="de-DE" dirty="0" smtClean="0"/>
              <a:t> (Java </a:t>
            </a:r>
            <a:r>
              <a:rPr lang="de-DE" dirty="0" err="1" smtClean="0"/>
              <a:t>bytecode</a:t>
            </a:r>
            <a:r>
              <a:rPr lang="de-DE" dirty="0" smtClean="0"/>
              <a:t>)</a:t>
            </a:r>
            <a:endParaRPr lang="de-DE" dirty="0"/>
          </a:p>
          <a:p>
            <a:pPr lvl="1"/>
            <a:r>
              <a:rPr lang="de-DE" dirty="0" smtClean="0"/>
              <a:t>Emulation (</a:t>
            </a:r>
            <a:r>
              <a:rPr lang="de-DE" dirty="0" err="1" smtClean="0"/>
              <a:t>interface</a:t>
            </a:r>
            <a:r>
              <a:rPr lang="de-DE" dirty="0" smtClean="0"/>
              <a:t> </a:t>
            </a:r>
            <a:r>
              <a:rPr lang="de-DE" dirty="0" err="1" smtClean="0"/>
              <a:t>between</a:t>
            </a:r>
            <a:r>
              <a:rPr lang="de-DE" dirty="0" smtClean="0"/>
              <a:t> Java </a:t>
            </a:r>
            <a:r>
              <a:rPr lang="de-DE" dirty="0" err="1" smtClean="0"/>
              <a:t>bytecode</a:t>
            </a:r>
            <a:r>
              <a:rPr lang="de-DE" dirty="0" smtClean="0"/>
              <a:t> </a:t>
            </a:r>
            <a:r>
              <a:rPr lang="de-DE" dirty="0" err="1" smtClean="0"/>
              <a:t>and</a:t>
            </a:r>
            <a:r>
              <a:rPr lang="de-DE" dirty="0" smtClean="0"/>
              <a:t> </a:t>
            </a:r>
            <a:r>
              <a:rPr lang="de-DE" dirty="0" err="1" smtClean="0"/>
              <a:t>physical</a:t>
            </a:r>
            <a:r>
              <a:rPr lang="de-DE" dirty="0" smtClean="0"/>
              <a:t> </a:t>
            </a:r>
            <a:r>
              <a:rPr lang="de-DE" dirty="0" err="1" smtClean="0"/>
              <a:t>machine</a:t>
            </a:r>
            <a:r>
              <a:rPr lang="de-DE" dirty="0" smtClean="0"/>
              <a:t>) </a:t>
            </a:r>
            <a:r>
              <a:rPr lang="de-DE" dirty="0" err="1" smtClean="0"/>
              <a:t>does</a:t>
            </a:r>
            <a:r>
              <a:rPr lang="de-DE" dirty="0" smtClean="0"/>
              <a:t> </a:t>
            </a:r>
            <a:r>
              <a:rPr lang="de-DE" dirty="0" err="1" smtClean="0"/>
              <a:t>depend</a:t>
            </a:r>
            <a:r>
              <a:rPr lang="de-DE" dirty="0" smtClean="0"/>
              <a:t> on </a:t>
            </a:r>
            <a:r>
              <a:rPr lang="de-DE" dirty="0" err="1" smtClean="0"/>
              <a:t>hardware</a:t>
            </a:r>
            <a:endParaRPr lang="de-DE" dirty="0" smtClean="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7</a:t>
            </a:fld>
            <a:endParaRPr lang="de-DE"/>
          </a:p>
        </p:txBody>
      </p:sp>
      <p:pic>
        <p:nvPicPr>
          <p:cNvPr id="28675" name="Picture 4"/>
          <p:cNvPicPr>
            <a:picLocks noChangeAspect="1" noChangeArrowheads="1"/>
          </p:cNvPicPr>
          <p:nvPr/>
        </p:nvPicPr>
        <p:blipFill>
          <a:blip r:embed="rId3" cstate="print"/>
          <a:srcRect/>
          <a:stretch>
            <a:fillRect/>
          </a:stretch>
        </p:blipFill>
        <p:spPr bwMode="auto">
          <a:xfrm>
            <a:off x="2639616" y="2622550"/>
            <a:ext cx="6697662" cy="1612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Titel 1"/>
          <p:cNvSpPr>
            <a:spLocks noGrp="1"/>
          </p:cNvSpPr>
          <p:nvPr>
            <p:ph type="title"/>
          </p:nvPr>
        </p:nvSpPr>
        <p:spPr/>
        <p:txBody>
          <a:bodyPr/>
          <a:lstStyle/>
          <a:p>
            <a:r>
              <a:rPr lang="de-DE"/>
              <a:t>Komponenten der JVM</a:t>
            </a:r>
          </a:p>
        </p:txBody>
      </p:sp>
      <p:sp>
        <p:nvSpPr>
          <p:cNvPr id="5" name="Inhaltsplatzhalter 4"/>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8</a:t>
            </a:fld>
            <a:endParaRPr lang="de-DE"/>
          </a:p>
        </p:txBody>
      </p:sp>
      <p:pic>
        <p:nvPicPr>
          <p:cNvPr id="30723" name="Picture 2" descr="http://www.artima.com/insidejvm/ed2/images/fig5-1.gif"/>
          <p:cNvPicPr>
            <a:picLocks noChangeAspect="1" noChangeArrowheads="1"/>
          </p:cNvPicPr>
          <p:nvPr/>
        </p:nvPicPr>
        <p:blipFill>
          <a:blip r:embed="rId3" cstate="print"/>
          <a:srcRect/>
          <a:stretch>
            <a:fillRect/>
          </a:stretch>
        </p:blipFill>
        <p:spPr bwMode="auto">
          <a:xfrm>
            <a:off x="2711450" y="1773239"/>
            <a:ext cx="6337300" cy="4751387"/>
          </a:xfrm>
          <a:prstGeom prst="rect">
            <a:avLst/>
          </a:prstGeom>
          <a:noFill/>
          <a:ln w="9525">
            <a:noFill/>
            <a:miter lim="800000"/>
            <a:headEnd/>
            <a:tailEnd/>
          </a:ln>
        </p:spPr>
      </p:pic>
      <p:sp>
        <p:nvSpPr>
          <p:cNvPr id="4" name="Rechteck 3"/>
          <p:cNvSpPr/>
          <p:nvPr/>
        </p:nvSpPr>
        <p:spPr>
          <a:xfrm>
            <a:off x="4624388" y="3357564"/>
            <a:ext cx="679450" cy="847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6" name="Rechteck 5"/>
          <p:cNvSpPr/>
          <p:nvPr/>
        </p:nvSpPr>
        <p:spPr>
          <a:xfrm>
            <a:off x="5457825" y="3357564"/>
            <a:ext cx="679450" cy="847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el 1"/>
          <p:cNvSpPr>
            <a:spLocks noGrp="1"/>
          </p:cNvSpPr>
          <p:nvPr>
            <p:ph type="title"/>
          </p:nvPr>
        </p:nvSpPr>
        <p:spPr/>
        <p:txBody>
          <a:bodyPr/>
          <a:lstStyle/>
          <a:p>
            <a:r>
              <a:rPr lang="de-DE" dirty="0" err="1" smtClean="0"/>
              <a:t>Java‘s</a:t>
            </a:r>
            <a:r>
              <a:rPr lang="de-DE" dirty="0" smtClean="0"/>
              <a:t> </a:t>
            </a:r>
            <a:r>
              <a:rPr lang="de-DE" dirty="0" err="1" smtClean="0"/>
              <a:t>Runtime</a:t>
            </a:r>
            <a:r>
              <a:rPr lang="de-DE" dirty="0" smtClean="0"/>
              <a:t> Stack</a:t>
            </a:r>
            <a:endParaRPr lang="de-DE" dirty="0"/>
          </a:p>
        </p:txBody>
      </p:sp>
      <p:sp>
        <p:nvSpPr>
          <p:cNvPr id="3" name="Inhaltsplatzhalter 2"/>
          <p:cNvSpPr>
            <a:spLocks noGrp="1"/>
          </p:cNvSpPr>
          <p:nvPr>
            <p:ph idx="1"/>
          </p:nvPr>
        </p:nvSpPr>
        <p:spPr/>
        <p:txBody>
          <a:bodyPr>
            <a:normAutofit/>
          </a:bodyPr>
          <a:lstStyle/>
          <a:p>
            <a:r>
              <a:rPr lang="de-DE" sz="2800" dirty="0" smtClean="0"/>
              <a:t>Part </a:t>
            </a:r>
            <a:r>
              <a:rPr lang="de-DE" sz="2800" dirty="0" err="1" smtClean="0"/>
              <a:t>of</a:t>
            </a:r>
            <a:r>
              <a:rPr lang="de-DE" sz="2800" dirty="0" smtClean="0"/>
              <a:t> </a:t>
            </a:r>
            <a:r>
              <a:rPr lang="de-DE" sz="2800" dirty="0" err="1" smtClean="0"/>
              <a:t>main</a:t>
            </a:r>
            <a:r>
              <a:rPr lang="de-DE" sz="2800" dirty="0" smtClean="0"/>
              <a:t> </a:t>
            </a:r>
            <a:r>
              <a:rPr lang="de-DE" sz="2800" dirty="0" err="1" smtClean="0"/>
              <a:t>memory</a:t>
            </a:r>
            <a:r>
              <a:rPr lang="de-DE" sz="2800" dirty="0" smtClean="0"/>
              <a:t>, </a:t>
            </a:r>
            <a:r>
              <a:rPr lang="de-DE" sz="2800" dirty="0" err="1" smtClean="0"/>
              <a:t>where</a:t>
            </a:r>
            <a:r>
              <a:rPr lang="de-DE" sz="2800" dirty="0" smtClean="0"/>
              <a:t> </a:t>
            </a:r>
            <a:r>
              <a:rPr lang="de-DE" sz="2800" dirty="0" err="1" smtClean="0"/>
              <a:t>the</a:t>
            </a:r>
            <a:r>
              <a:rPr lang="de-DE" sz="2800" dirty="0" smtClean="0"/>
              <a:t> JAVA </a:t>
            </a:r>
            <a:r>
              <a:rPr lang="de-DE" sz="2800" dirty="0" err="1" smtClean="0"/>
              <a:t>stacks</a:t>
            </a:r>
            <a:r>
              <a:rPr lang="de-DE" sz="2800" dirty="0" smtClean="0"/>
              <a:t> all </a:t>
            </a:r>
            <a:r>
              <a:rPr lang="de-DE" sz="2800" dirty="0" err="1" smtClean="0"/>
              <a:t>method</a:t>
            </a:r>
            <a:r>
              <a:rPr lang="de-DE" sz="2800" dirty="0" smtClean="0"/>
              <a:t> </a:t>
            </a:r>
            <a:r>
              <a:rPr lang="de-DE" sz="2800" dirty="0" err="1" smtClean="0"/>
              <a:t>calls</a:t>
            </a:r>
            <a:endParaRPr lang="de-DE" sz="2800" dirty="0" smtClean="0"/>
          </a:p>
          <a:p>
            <a:r>
              <a:rPr lang="de-DE" sz="2800" dirty="0" err="1" smtClean="0"/>
              <a:t>Roughly</a:t>
            </a:r>
            <a:r>
              <a:rPr lang="de-DE" sz="2800" dirty="0" smtClean="0"/>
              <a:t>: All </a:t>
            </a:r>
            <a:r>
              <a:rPr lang="de-DE" sz="2800" dirty="0" err="1" smtClean="0"/>
              <a:t>data</a:t>
            </a:r>
            <a:r>
              <a:rPr lang="de-DE" sz="2800" dirty="0" smtClean="0"/>
              <a:t> </a:t>
            </a:r>
            <a:r>
              <a:rPr lang="de-DE" sz="2800" dirty="0" err="1" smtClean="0"/>
              <a:t>that</a:t>
            </a:r>
            <a:r>
              <a:rPr lang="de-DE" sz="2800" dirty="0" smtClean="0"/>
              <a:t> </a:t>
            </a:r>
            <a:r>
              <a:rPr lang="de-DE" sz="2800" dirty="0" err="1" smtClean="0"/>
              <a:t>are</a:t>
            </a:r>
            <a:r>
              <a:rPr lang="de-DE" sz="2800" dirty="0" smtClean="0"/>
              <a:t> not </a:t>
            </a:r>
            <a:r>
              <a:rPr lang="de-DE" sz="2800" dirty="0" err="1" smtClean="0"/>
              <a:t>objects</a:t>
            </a:r>
            <a:r>
              <a:rPr lang="de-DE" sz="2800" dirty="0" smtClean="0"/>
              <a:t> </a:t>
            </a:r>
            <a:r>
              <a:rPr lang="de-DE" sz="2800" dirty="0" err="1" smtClean="0"/>
              <a:t>are</a:t>
            </a:r>
            <a:r>
              <a:rPr lang="de-DE" sz="2800" dirty="0" smtClean="0"/>
              <a:t> </a:t>
            </a:r>
            <a:r>
              <a:rPr lang="de-DE" sz="2800" dirty="0" err="1" smtClean="0"/>
              <a:t>stored</a:t>
            </a:r>
            <a:r>
              <a:rPr lang="de-DE" sz="2800" dirty="0" smtClean="0"/>
              <a:t> in </a:t>
            </a:r>
            <a:r>
              <a:rPr lang="de-DE" sz="2800" dirty="0" err="1" smtClean="0"/>
              <a:t>the</a:t>
            </a:r>
            <a:r>
              <a:rPr lang="de-DE" sz="2800" dirty="0" smtClean="0"/>
              <a:t> </a:t>
            </a:r>
            <a:r>
              <a:rPr lang="de-DE" sz="2800" dirty="0" err="1" smtClean="0"/>
              <a:t>stack</a:t>
            </a:r>
            <a:endParaRPr lang="de-DE" sz="2800" dirty="0" smtClean="0"/>
          </a:p>
          <a:p>
            <a:pPr lvl="1"/>
            <a:r>
              <a:rPr lang="de-DE" sz="2800" dirty="0" err="1" smtClean="0"/>
              <a:t>Local</a:t>
            </a:r>
            <a:r>
              <a:rPr lang="de-DE" sz="2800" dirty="0" smtClean="0"/>
              <a:t> variables</a:t>
            </a:r>
          </a:p>
          <a:p>
            <a:pPr lvl="1"/>
            <a:r>
              <a:rPr lang="de-DE" sz="2800" dirty="0" err="1" smtClean="0"/>
              <a:t>Method</a:t>
            </a:r>
            <a:r>
              <a:rPr lang="de-DE" sz="2800" dirty="0" smtClean="0"/>
              <a:t> </a:t>
            </a:r>
            <a:r>
              <a:rPr lang="de-DE" sz="2800" dirty="0" err="1" smtClean="0"/>
              <a:t>parameters</a:t>
            </a:r>
            <a:endParaRPr lang="de-DE" sz="2800" dirty="0" smtClean="0"/>
          </a:p>
          <a:p>
            <a:pPr lvl="1"/>
            <a:r>
              <a:rPr lang="de-DE" sz="2800" dirty="0" err="1" smtClean="0"/>
              <a:t>Method</a:t>
            </a:r>
            <a:r>
              <a:rPr lang="de-DE" sz="2800" dirty="0" smtClean="0"/>
              <a:t> </a:t>
            </a:r>
            <a:r>
              <a:rPr lang="de-DE" sz="2800" dirty="0" err="1" smtClean="0"/>
              <a:t>calls</a:t>
            </a:r>
            <a:endParaRPr lang="de-DE" sz="2800" dirty="0" smtClean="0"/>
          </a:p>
          <a:p>
            <a:r>
              <a:rPr lang="de-DE" sz="2800" dirty="0" err="1" smtClean="0"/>
              <a:t>With</a:t>
            </a:r>
            <a:r>
              <a:rPr lang="de-DE" sz="2800" dirty="0" smtClean="0"/>
              <a:t> </a:t>
            </a:r>
            <a:r>
              <a:rPr lang="de-DE" sz="2800" dirty="0" err="1" smtClean="0"/>
              <a:t>each</a:t>
            </a:r>
            <a:r>
              <a:rPr lang="de-DE" sz="2800" dirty="0" smtClean="0"/>
              <a:t> </a:t>
            </a:r>
            <a:r>
              <a:rPr lang="de-DE" sz="2800" dirty="0" err="1" smtClean="0"/>
              <a:t>method</a:t>
            </a:r>
            <a:r>
              <a:rPr lang="de-DE" sz="2800" dirty="0" smtClean="0"/>
              <a:t> </a:t>
            </a:r>
            <a:r>
              <a:rPr lang="de-DE" sz="2800" dirty="0" err="1" smtClean="0"/>
              <a:t>call</a:t>
            </a:r>
            <a:r>
              <a:rPr lang="de-DE" sz="2800" dirty="0" smtClean="0"/>
              <a:t>, a </a:t>
            </a:r>
            <a:r>
              <a:rPr lang="de-DE" sz="2800" dirty="0" err="1" smtClean="0"/>
              <a:t>new</a:t>
            </a:r>
            <a:r>
              <a:rPr lang="de-DE" sz="2800" dirty="0" smtClean="0"/>
              <a:t> form </a:t>
            </a:r>
            <a:r>
              <a:rPr lang="de-DE" sz="2800" dirty="0" err="1" smtClean="0"/>
              <a:t>is</a:t>
            </a:r>
            <a:r>
              <a:rPr lang="de-DE" sz="2800" dirty="0" smtClean="0"/>
              <a:t> </a:t>
            </a:r>
            <a:r>
              <a:rPr lang="de-DE" sz="2800" dirty="0" err="1" smtClean="0"/>
              <a:t>created</a:t>
            </a:r>
            <a:r>
              <a:rPr lang="de-DE" sz="2800" dirty="0" smtClean="0"/>
              <a:t> on </a:t>
            </a:r>
            <a:r>
              <a:rPr lang="de-DE" sz="2800" dirty="0" err="1" smtClean="0"/>
              <a:t>the</a:t>
            </a:r>
            <a:r>
              <a:rPr lang="de-DE" sz="2800" dirty="0" smtClean="0"/>
              <a:t> </a:t>
            </a:r>
            <a:r>
              <a:rPr lang="de-DE" sz="2800" dirty="0" err="1" smtClean="0"/>
              <a:t>stack</a:t>
            </a:r>
            <a:endParaRPr lang="de-DE" sz="2800" dirty="0" smtClean="0"/>
          </a:p>
          <a:p>
            <a:r>
              <a:rPr lang="de-DE" sz="2800" dirty="0" err="1" smtClean="0"/>
              <a:t>When</a:t>
            </a:r>
            <a:r>
              <a:rPr lang="de-DE" sz="2800" dirty="0" smtClean="0"/>
              <a:t> </a:t>
            </a:r>
            <a:r>
              <a:rPr lang="de-DE" sz="2800" dirty="0" err="1" smtClean="0"/>
              <a:t>leaving</a:t>
            </a:r>
            <a:r>
              <a:rPr lang="de-DE" sz="2800" dirty="0" smtClean="0"/>
              <a:t> </a:t>
            </a:r>
            <a:r>
              <a:rPr lang="de-DE" sz="2800" dirty="0" err="1" smtClean="0"/>
              <a:t>the</a:t>
            </a:r>
            <a:r>
              <a:rPr lang="de-DE" sz="2800" dirty="0" smtClean="0"/>
              <a:t> </a:t>
            </a:r>
            <a:r>
              <a:rPr lang="de-DE" sz="2800" dirty="0" err="1" smtClean="0"/>
              <a:t>method</a:t>
            </a:r>
            <a:r>
              <a:rPr lang="de-DE" sz="2800" dirty="0" smtClean="0"/>
              <a:t>, </a:t>
            </a:r>
            <a:r>
              <a:rPr lang="de-DE" sz="2800" dirty="0" err="1" smtClean="0"/>
              <a:t>the</a:t>
            </a:r>
            <a:r>
              <a:rPr lang="de-DE" sz="2800" dirty="0" smtClean="0"/>
              <a:t> form on top </a:t>
            </a:r>
            <a:r>
              <a:rPr lang="de-DE" sz="2800" dirty="0" err="1" smtClean="0"/>
              <a:t>of</a:t>
            </a:r>
            <a:r>
              <a:rPr lang="de-DE" sz="2800" dirty="0" smtClean="0"/>
              <a:t> </a:t>
            </a:r>
            <a:r>
              <a:rPr lang="de-DE" sz="2800" dirty="0" err="1" smtClean="0"/>
              <a:t>the</a:t>
            </a:r>
            <a:r>
              <a:rPr lang="de-DE" sz="2800" dirty="0" smtClean="0"/>
              <a:t> </a:t>
            </a:r>
            <a:r>
              <a:rPr lang="de-DE" sz="2800" dirty="0" err="1" smtClean="0"/>
              <a:t>stack</a:t>
            </a:r>
            <a:r>
              <a:rPr lang="de-DE" sz="2800" dirty="0" smtClean="0"/>
              <a:t> </a:t>
            </a:r>
            <a:r>
              <a:rPr lang="de-DE" sz="2800" dirty="0" err="1" smtClean="0"/>
              <a:t>is</a:t>
            </a:r>
            <a:r>
              <a:rPr lang="de-DE" sz="2800" dirty="0" smtClean="0"/>
              <a:t> </a:t>
            </a:r>
            <a:r>
              <a:rPr lang="de-DE" sz="2800" dirty="0" err="1" smtClean="0"/>
              <a:t>removed</a:t>
            </a:r>
            <a:endParaRPr lang="de-DE" sz="2800" dirty="0" smtClean="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9</a:t>
            </a:fld>
            <a:endParaRPr lang="de-DE"/>
          </a:p>
        </p:txBody>
      </p:sp>
      <p:pic>
        <p:nvPicPr>
          <p:cNvPr id="34819" name="Picture 2" descr="jvm-stack-configuration.png"/>
          <p:cNvPicPr>
            <a:picLocks noChangeAspect="1" noChangeArrowheads="1"/>
          </p:cNvPicPr>
          <p:nvPr/>
        </p:nvPicPr>
        <p:blipFill>
          <a:blip r:embed="rId3" cstate="print"/>
          <a:srcRect/>
          <a:stretch>
            <a:fillRect/>
          </a:stretch>
        </p:blipFill>
        <p:spPr bwMode="auto">
          <a:xfrm>
            <a:off x="9429250" y="3068960"/>
            <a:ext cx="2473325" cy="1785938"/>
          </a:xfrm>
          <a:prstGeom prst="rect">
            <a:avLst/>
          </a:prstGeom>
          <a:noFill/>
          <a:ln w="9525">
            <a:noFill/>
            <a:miter lim="800000"/>
            <a:headEnd/>
            <a:tailEnd/>
          </a:ln>
        </p:spPr>
      </p:pic>
      <p:pic>
        <p:nvPicPr>
          <p:cNvPr id="5" name="Picture 4" descr="http://blogs.msdn.com/blogfiles/ericlippert/WindowsLiveWriter/TheStackIsAnImplementationDetail_C978/Stack_4.jpg"/>
          <p:cNvPicPr>
            <a:picLocks noChangeAspect="1" noChangeArrowheads="1"/>
          </p:cNvPicPr>
          <p:nvPr/>
        </p:nvPicPr>
        <p:blipFill>
          <a:blip r:embed="rId4" cstate="print">
            <a:extLst/>
          </a:blip>
          <a:srcRect/>
          <a:stretch>
            <a:fillRect/>
          </a:stretch>
        </p:blipFill>
        <p:spPr bwMode="auto">
          <a:xfrm>
            <a:off x="9090186" y="-3409"/>
            <a:ext cx="894246" cy="1375763"/>
          </a:xfrm>
          <a:prstGeom prst="rect">
            <a:avLst/>
          </a:prstGeom>
          <a:ln>
            <a:noFill/>
          </a:ln>
          <a:effectLst>
            <a:softEdge rad="112500"/>
          </a:effectLs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vorlag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vorlage</Template>
  <TotalTime>0</TotalTime>
  <Words>3687</Words>
  <Application>Microsoft Office PowerPoint</Application>
  <PresentationFormat>Breitbild</PresentationFormat>
  <Paragraphs>841</Paragraphs>
  <Slides>39</Slides>
  <Notes>39</Notes>
  <HiddenSlides>4</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39</vt:i4>
      </vt:variant>
    </vt:vector>
  </HeadingPairs>
  <TitlesOfParts>
    <vt:vector size="47" baseType="lpstr">
      <vt:lpstr>Arial</vt:lpstr>
      <vt:lpstr>Calibri</vt:lpstr>
      <vt:lpstr>Consolas</vt:lpstr>
      <vt:lpstr>Courier New</vt:lpstr>
      <vt:lpstr>Gill Sans</vt:lpstr>
      <vt:lpstr>Symbol</vt:lpstr>
      <vt:lpstr>ヒラギノ角ゴ ProN W3</vt:lpstr>
      <vt:lpstr>vorlage</vt:lpstr>
      <vt:lpstr>Software Engineering and Programming Basics</vt:lpstr>
      <vt:lpstr>Catching Up I</vt:lpstr>
      <vt:lpstr>PowerPoint-Präsentation</vt:lpstr>
      <vt:lpstr>Catching Up I: Multidimensional Arrays</vt:lpstr>
      <vt:lpstr>Learning Goals</vt:lpstr>
      <vt:lpstr>PowerPoint-Präsentation</vt:lpstr>
      <vt:lpstr>Java-Virtual-Machine (JVM)</vt:lpstr>
      <vt:lpstr>Komponenten der JVM</vt:lpstr>
      <vt:lpstr>Java‘s Runtime Stack</vt:lpstr>
      <vt:lpstr>Heap</vt:lpstr>
      <vt:lpstr>References</vt:lpstr>
      <vt:lpstr>Recap: Comparison of Strings</vt:lpstr>
      <vt:lpstr>Interaction of Heap and Stack</vt:lpstr>
      <vt:lpstr>Garbage Collection</vt:lpstr>
      <vt:lpstr>Quizz</vt:lpstr>
      <vt:lpstr>PowerPoint-Präsentation</vt:lpstr>
      <vt:lpstr>References I</vt:lpstr>
      <vt:lpstr>References II</vt:lpstr>
      <vt:lpstr>Parameter Passing</vt:lpstr>
      <vt:lpstr>Parameter Passing in Java</vt:lpstr>
      <vt:lpstr>Primitive Type</vt:lpstr>
      <vt:lpstr>Complex Type</vt:lpstr>
      <vt:lpstr>Parameter Passing I</vt:lpstr>
      <vt:lpstr>Parameter Passing II</vt:lpstr>
      <vt:lpstr>Parameter Passing III</vt:lpstr>
      <vt:lpstr>Parameter Passing IV</vt:lpstr>
      <vt:lpstr>Parameter Passing V</vt:lpstr>
      <vt:lpstr>Parameter Passing VI</vt:lpstr>
      <vt:lpstr>Parameter Passing VII</vt:lpstr>
      <vt:lpstr>Quiz!!!</vt:lpstr>
      <vt:lpstr>PowerPoint-Präsentation</vt:lpstr>
      <vt:lpstr>Cloning of Objects</vt:lpstr>
      <vt:lpstr>Shallow Copy</vt:lpstr>
      <vt:lpstr>Deep Copy</vt:lpstr>
      <vt:lpstr>Implementation</vt:lpstr>
      <vt:lpstr>„Behind the Scenes“</vt:lpstr>
      <vt:lpstr>Copy Constructor</vt:lpstr>
      <vt:lpstr>Take Aways I</vt:lpstr>
      <vt:lpstr>Take Aways II</vt:lpstr>
    </vt:vector>
  </TitlesOfParts>
  <Company>Universität Passau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Programmierung I Einführung in die Programmierung mit Java</dc:title>
  <dc:creator>siegmunn</dc:creator>
  <cp:lastModifiedBy>Janet</cp:lastModifiedBy>
  <cp:revision>412</cp:revision>
  <dcterms:created xsi:type="dcterms:W3CDTF">2014-10-06T10:05:59Z</dcterms:created>
  <dcterms:modified xsi:type="dcterms:W3CDTF">2019-12-01T16:40:10Z</dcterms:modified>
</cp:coreProperties>
</file>