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40"/>
  </p:notesMasterIdLst>
  <p:handoutMasterIdLst>
    <p:handoutMasterId r:id="rId41"/>
  </p:handoutMasterIdLst>
  <p:sldIdLst>
    <p:sldId id="312" r:id="rId2"/>
    <p:sldId id="300" r:id="rId3"/>
    <p:sldId id="302" r:id="rId4"/>
    <p:sldId id="260" r:id="rId5"/>
    <p:sldId id="261" r:id="rId6"/>
    <p:sldId id="262" r:id="rId7"/>
    <p:sldId id="263" r:id="rId8"/>
    <p:sldId id="264" r:id="rId9"/>
    <p:sldId id="296" r:id="rId10"/>
    <p:sldId id="298" r:id="rId11"/>
    <p:sldId id="303" r:id="rId12"/>
    <p:sldId id="266" r:id="rId13"/>
    <p:sldId id="267" r:id="rId14"/>
    <p:sldId id="268" r:id="rId15"/>
    <p:sldId id="304" r:id="rId16"/>
    <p:sldId id="270" r:id="rId17"/>
    <p:sldId id="305" r:id="rId18"/>
    <p:sldId id="272" r:id="rId19"/>
    <p:sldId id="273" r:id="rId20"/>
    <p:sldId id="309" r:id="rId21"/>
    <p:sldId id="306" r:id="rId22"/>
    <p:sldId id="276" r:id="rId23"/>
    <p:sldId id="277" r:id="rId24"/>
    <p:sldId id="278" r:id="rId25"/>
    <p:sldId id="279" r:id="rId26"/>
    <p:sldId id="280" r:id="rId27"/>
    <p:sldId id="313" r:id="rId28"/>
    <p:sldId id="281" r:id="rId29"/>
    <p:sldId id="314" r:id="rId30"/>
    <p:sldId id="310" r:id="rId31"/>
    <p:sldId id="307" r:id="rId32"/>
    <p:sldId id="284" r:id="rId33"/>
    <p:sldId id="285" r:id="rId34"/>
    <p:sldId id="286" r:id="rId35"/>
    <p:sldId id="311" r:id="rId36"/>
    <p:sldId id="287" r:id="rId37"/>
    <p:sldId id="294" r:id="rId38"/>
    <p:sldId id="301" r:id="rId39"/>
  </p:sldIdLst>
  <p:sldSz cx="12192000" cy="6858000"/>
  <p:notesSz cx="6858000" cy="9144000"/>
  <p:defaultTextStyle>
    <a:defPPr>
      <a:defRPr lang="en-GB"/>
    </a:defPPr>
    <a:lvl1pPr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B9DDB"/>
    <a:srgbClr val="FFC90E"/>
    <a:srgbClr val="063DE8"/>
    <a:srgbClr val="FF9DAD"/>
    <a:srgbClr val="33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63" autoAdjust="0"/>
    <p:restoredTop sz="83912" autoAdjust="0"/>
  </p:normalViewPr>
  <p:slideViewPr>
    <p:cSldViewPr>
      <p:cViewPr>
        <p:scale>
          <a:sx n="66" d="100"/>
          <a:sy n="66" d="100"/>
        </p:scale>
        <p:origin x="1260" y="456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74"/>
    </p:cViewPr>
  </p:sorter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582B2C12-8AFC-4767-80CC-B898AD56329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037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 smtClean="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 smtClean="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 smtClean="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 smtClean="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83B4AF3F-7429-4DFB-971D-8D126769C7A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369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88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EB23EE-A204-4289-9AE0-942BA67E2C2C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12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en-US"/>
              <a:t>UML distilled p8, par 4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463AF15-5B9E-4F43-A5AA-B432887A5345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13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8BACC7-D5CE-4CF2-8729-626FC32D91B7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14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594BDEA-1FE9-4BDC-A527-2249D547C235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16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en-US" dirty="0" err="1"/>
              <a:t>Beispiel</a:t>
            </a:r>
            <a:r>
              <a:rPr lang="en-US" dirty="0"/>
              <a:t> prof. </a:t>
            </a:r>
            <a:r>
              <a:rPr lang="en-US" dirty="0" err="1"/>
              <a:t>studenten</a:t>
            </a:r>
            <a:endParaRPr lang="en-US" dirty="0"/>
          </a:p>
          <a:p>
            <a:pPr defTabSz="914400"/>
            <a:r>
              <a:rPr lang="en-US" dirty="0"/>
              <a:t>PKW</a:t>
            </a:r>
            <a:r>
              <a:rPr lang="en-US" baseline="0" dirty="0"/>
              <a:t> Aggregation </a:t>
            </a:r>
            <a:r>
              <a:rPr lang="en-US" baseline="0" dirty="0" err="1"/>
              <a:t>mit</a:t>
            </a:r>
            <a:r>
              <a:rPr lang="en-US" baseline="0" dirty="0"/>
              <a:t> RAD (</a:t>
            </a:r>
            <a:r>
              <a:rPr lang="en-US" baseline="0" dirty="0" err="1"/>
              <a:t>räder</a:t>
            </a:r>
            <a:r>
              <a:rPr lang="en-US" baseline="0" dirty="0"/>
              <a:t>)</a:t>
            </a:r>
          </a:p>
          <a:p>
            <a:pPr defTabSz="914400"/>
            <a:r>
              <a:rPr lang="en-US" baseline="0" dirty="0" err="1"/>
              <a:t>Unternemen</a:t>
            </a:r>
            <a:r>
              <a:rPr lang="en-US" baseline="0" dirty="0"/>
              <a:t> </a:t>
            </a:r>
            <a:r>
              <a:rPr lang="en-US" baseline="0" dirty="0" err="1"/>
              <a:t>Aggr</a:t>
            </a:r>
            <a:r>
              <a:rPr lang="en-US" baseline="0" dirty="0"/>
              <a:t>.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Abteilung</a:t>
            </a:r>
            <a:r>
              <a:rPr lang="en-US" baseline="0" dirty="0"/>
              <a:t> </a:t>
            </a:r>
            <a:r>
              <a:rPr lang="en-US" baseline="0" dirty="0" err="1"/>
              <a:t>aggr</a:t>
            </a:r>
            <a:r>
              <a:rPr lang="en-US" baseline="0" dirty="0"/>
              <a:t>.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Mitarbeiter</a:t>
            </a:r>
            <a:endParaRPr lang="en-US" baseline="0" dirty="0"/>
          </a:p>
          <a:p>
            <a:pPr defTabSz="914400"/>
            <a:r>
              <a:rPr lang="en-US" baseline="0" dirty="0" err="1"/>
              <a:t>Rechnung</a:t>
            </a:r>
            <a:r>
              <a:rPr lang="en-US" baseline="0" dirty="0"/>
              <a:t> </a:t>
            </a:r>
            <a:r>
              <a:rPr lang="en-US" baseline="0" dirty="0" err="1"/>
              <a:t>komp</a:t>
            </a:r>
            <a:r>
              <a:rPr lang="en-US" baseline="0" dirty="0"/>
              <a:t>.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rechnungsposition</a:t>
            </a:r>
            <a:r>
              <a:rPr lang="en-US" baseline="0" dirty="0"/>
              <a:t> (position </a:t>
            </a:r>
            <a:r>
              <a:rPr lang="en-US" baseline="0" dirty="0" err="1"/>
              <a:t>kann</a:t>
            </a:r>
            <a:r>
              <a:rPr lang="en-US" baseline="0" dirty="0"/>
              <a:t> </a:t>
            </a:r>
            <a:r>
              <a:rPr lang="en-US" baseline="0" dirty="0" err="1"/>
              <a:t>nicht</a:t>
            </a:r>
            <a:r>
              <a:rPr lang="en-US" baseline="0" dirty="0"/>
              <a:t> </a:t>
            </a:r>
            <a:r>
              <a:rPr lang="en-US" baseline="0" dirty="0" err="1"/>
              <a:t>ohne</a:t>
            </a:r>
            <a:r>
              <a:rPr lang="en-US" baseline="0" dirty="0"/>
              <a:t> die </a:t>
            </a:r>
            <a:r>
              <a:rPr lang="en-US" baseline="0" dirty="0" err="1"/>
              <a:t>rechnung</a:t>
            </a:r>
            <a:r>
              <a:rPr lang="en-US" baseline="0" dirty="0"/>
              <a:t> </a:t>
            </a:r>
            <a:r>
              <a:rPr lang="en-US" baseline="0" dirty="0" err="1"/>
              <a:t>existieren</a:t>
            </a:r>
            <a:r>
              <a:rPr lang="en-US" baseline="0" dirty="0"/>
              <a:t>)</a:t>
            </a:r>
          </a:p>
          <a:p>
            <a:pPr defTabSz="914400"/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D09F83-565F-4CC4-8674-C61311E493D4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18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970E69-4EC6-49D0-BC9D-ED4280B717C6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19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en-US" dirty="0" err="1"/>
              <a:t>Mit</a:t>
            </a:r>
            <a:r>
              <a:rPr lang="en-US" baseline="0" dirty="0"/>
              <a:t> Code: </a:t>
            </a:r>
            <a:r>
              <a:rPr lang="en-US" baseline="0" dirty="0" err="1"/>
              <a:t>Bankbeispiel</a:t>
            </a:r>
            <a:r>
              <a:rPr lang="en-US" baseline="0" dirty="0"/>
              <a:t>. Interface </a:t>
            </a:r>
            <a:r>
              <a:rPr lang="en-US" baseline="0" dirty="0" err="1"/>
              <a:t>für</a:t>
            </a:r>
            <a:r>
              <a:rPr lang="en-US" baseline="0" dirty="0"/>
              <a:t> Geld </a:t>
            </a:r>
            <a:r>
              <a:rPr lang="en-US" baseline="0" dirty="0" err="1"/>
              <a:t>abheben</a:t>
            </a:r>
            <a:r>
              <a:rPr lang="en-US" baseline="0" dirty="0"/>
              <a:t>, </a:t>
            </a:r>
            <a:r>
              <a:rPr lang="en-US" baseline="0" dirty="0" err="1"/>
              <a:t>einzahlen</a:t>
            </a:r>
            <a:r>
              <a:rPr lang="en-US" baseline="0" dirty="0"/>
              <a:t>, </a:t>
            </a:r>
            <a:r>
              <a:rPr lang="en-US" baseline="0" dirty="0" err="1"/>
              <a:t>Kontostand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B4AF3F-7429-4DFB-971D-8D126769C7AD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22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875FBC5-47AD-4316-879C-5071E5854971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22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defTabSz="914400"/>
            <a:r>
              <a:rPr lang="en-US" dirty="0"/>
              <a:t>The cycle icon represents an instance of a control class. (Specific to a use case</a:t>
            </a:r>
            <a:r>
              <a:rPr lang="en-US" dirty="0" smtClean="0"/>
              <a:t>.);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hatten</a:t>
            </a:r>
            <a:r>
              <a:rPr lang="en-US" dirty="0" smtClean="0"/>
              <a:t> ja </a:t>
            </a:r>
            <a:r>
              <a:rPr lang="en-US" dirty="0" err="1" smtClean="0"/>
              <a:t>letzte</a:t>
            </a:r>
            <a:r>
              <a:rPr lang="en-US" dirty="0" smtClean="0"/>
              <a:t> </a:t>
            </a:r>
            <a:r>
              <a:rPr lang="en-US" dirty="0" err="1" smtClean="0"/>
              <a:t>Woche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Verantwortlichkeiten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gesprochen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zentrale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Verantwortlichkeit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235222-5BDA-4BF4-9640-A1CD9B7CFDA7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23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C59382-D7B9-4C47-A4E5-461B6A0E9BE2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24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BACBD0-64EA-458F-8DB3-F87828A00DC2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25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60D229A-4ED8-4E50-B9E4-0B19AB597F0C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26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0B4F76-96B6-4015-81C3-248912899DD7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28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de-DE" dirty="0" smtClean="0"/>
              <a:t>Assoziation selbst hat </a:t>
            </a:r>
            <a:r>
              <a:rPr lang="de-DE" dirty="0" err="1" smtClean="0"/>
              <a:t>Attributewerte</a:t>
            </a:r>
            <a:r>
              <a:rPr lang="de-DE" dirty="0" smtClean="0"/>
              <a:t> (also</a:t>
            </a:r>
            <a:r>
              <a:rPr lang="de-DE" baseline="0" dirty="0" smtClean="0"/>
              <a:t> z.B., wie hoch die Spende war); eine Assoziierungsklasse muss nicht direkt als Klasse implementiert werden (kann aber)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B4AF3F-7429-4DFB-971D-8D126769C7AD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2212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36FF92-1D67-4564-AD9E-B43DB64D5DFE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32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de-DE" smtClean="0"/>
              <a:t>Achtung:</a:t>
            </a:r>
            <a:r>
              <a:rPr lang="de-DE" baseline="0" smtClean="0"/>
              <a:t> Es heißt generalisierung, aber es ist eine spezialisierung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AE2FF4-14A7-434A-A75B-5A70CB0D0517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2EABE3-61A7-4268-9819-F904D88DE52A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33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A24930-871E-43AA-8D76-7F3EC18EBC8F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34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B4AF3F-7429-4DFB-971D-8D126769C7AD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221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5DC0C5-27CF-4BDA-97DB-62CD064B7506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37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0CEEF2-ACC8-4D4A-B3C7-AA89180B110E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38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91941B-D329-4BC0-A864-CD1799BB763A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de-DE" dirty="0" smtClean="0"/>
              <a:t>Was ist ein Meta-Meta-Modell? (schauen wir uns im Laufe dieser VL an)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E2D41F-F0D9-4C69-876D-B0BDB519A161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de-DE" dirty="0" err="1" smtClean="0"/>
              <a:t>Booch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:</a:t>
            </a:r>
            <a:r>
              <a:rPr lang="de-DE" baseline="0" dirty="0" smtClean="0"/>
              <a:t> Vorgänger von UML, um Software-Architektur zur visualisieren</a:t>
            </a:r>
          </a:p>
          <a:p>
            <a:pPr defTabSz="914400"/>
            <a:r>
              <a:rPr lang="de-DE" baseline="0" dirty="0" smtClean="0"/>
              <a:t>OMT: </a:t>
            </a:r>
            <a:r>
              <a:rPr lang="de-DE" baseline="0" dirty="0" err="1" smtClean="0"/>
              <a:t>Object-oriented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technique</a:t>
            </a:r>
            <a:endParaRPr lang="de-DE" baseline="0" dirty="0" smtClean="0"/>
          </a:p>
          <a:p>
            <a:pPr defTabSz="914400"/>
            <a:r>
              <a:rPr lang="de-DE" baseline="0" dirty="0" smtClean="0"/>
              <a:t>OOSE: </a:t>
            </a:r>
            <a:r>
              <a:rPr lang="de-DE" baseline="0" dirty="0" err="1" smtClean="0"/>
              <a:t>Object-oriented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software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engineering</a:t>
            </a:r>
            <a:endParaRPr lang="de-DE" baseline="0" dirty="0" smtClean="0"/>
          </a:p>
          <a:p>
            <a:pPr defTabSz="914400"/>
            <a:r>
              <a:rPr lang="de-DE" baseline="0" dirty="0" smtClean="0"/>
              <a:t>OMG: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 Management Group</a:t>
            </a:r>
          </a:p>
          <a:p>
            <a:pPr defTabSz="914400"/>
            <a:endParaRPr lang="de-DE" baseline="0" dirty="0" smtClean="0"/>
          </a:p>
          <a:p>
            <a:pPr defTabSz="914400"/>
            <a:r>
              <a:rPr lang="de-DE" baseline="0" dirty="0" err="1" smtClean="0"/>
              <a:t>Bsp</a:t>
            </a:r>
            <a:r>
              <a:rPr lang="de-DE" baseline="0" dirty="0" smtClean="0"/>
              <a:t>: für OCL: eine Person darf kein negatives Alter haben; Koordinaten im Drawing Editor dürfen nur positiv sein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2E5A58-5408-4FFD-8DD7-EA8739022243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7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38A7C1-3C90-4238-8F81-FEA004ECE21A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8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Meta-Modell: Für</a:t>
            </a:r>
            <a:r>
              <a:rPr lang="de-DE" baseline="0" dirty="0" smtClean="0"/>
              <a:t> Modell zu Code zu Modell braucht man ein zugrunde liegendes Modell, so dass die Transformation funktioniert -&gt; Meta-Modell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B4AF3F-7429-4DFB-971D-8D126769C7AD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006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Dringend</a:t>
            </a:r>
            <a:r>
              <a:rPr lang="de-DE" baseline="0" dirty="0" smtClean="0"/>
              <a:t> zu empfehlen für euer Projekt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B4AF3F-7429-4DFB-971D-8D126769C7AD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82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>
                <a:solidFill>
                  <a:srgbClr val="AB9DDB"/>
                </a:solidFill>
              </a:rPr>
              <a:t>Software</a:t>
            </a:r>
            <a:r>
              <a:rPr lang="de-DE" sz="1100" b="0" baseline="0" dirty="0">
                <a:solidFill>
                  <a:srgbClr val="AB9DDB"/>
                </a:solidFill>
              </a:rPr>
              <a:t> </a:t>
            </a:r>
            <a:r>
              <a:rPr lang="de-DE" sz="1100" b="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="0" baseline="0" dirty="0" smtClean="0">
                <a:solidFill>
                  <a:srgbClr val="AB9DDB"/>
                </a:solidFill>
              </a:rPr>
              <a:t>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="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="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07.10.2019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6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38062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AC079-2D7F-4A09-B07C-834C86987A7B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07.10.2019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2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90501" y="225425"/>
            <a:ext cx="11789833" cy="640715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8667" y="549276"/>
            <a:ext cx="11518900" cy="2087563"/>
          </a:xfrm>
        </p:spPr>
        <p:txBody>
          <a:bodyPr anchor="ctr"/>
          <a:lstStyle>
            <a:lvl1pPr>
              <a:defRPr sz="32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03575"/>
            <a:ext cx="8534400" cy="1346200"/>
          </a:xfrm>
        </p:spPr>
        <p:txBody>
          <a:bodyPr anchor="t"/>
          <a:lstStyle>
            <a:lvl1pPr marL="0" indent="0" algn="ctr">
              <a:buFont typeface="Monotype Sorts" charset="2"/>
              <a:buNone/>
              <a:defRPr sz="1800"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38452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5085" y="1449388"/>
            <a:ext cx="5539316" cy="5075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449388"/>
            <a:ext cx="5539317" cy="5075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2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07.10.2019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>
                <a:solidFill>
                  <a:srgbClr val="AB9DDB"/>
                </a:solidFill>
              </a:rPr>
              <a:t>Software</a:t>
            </a:r>
            <a:r>
              <a:rPr lang="de-DE" sz="1100" b="0" baseline="0" dirty="0">
                <a:solidFill>
                  <a:srgbClr val="AB9DDB"/>
                </a:solidFill>
              </a:rPr>
              <a:t> </a:t>
            </a:r>
            <a:r>
              <a:rPr lang="de-DE" sz="1100" b="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="0" baseline="0" dirty="0" smtClean="0">
                <a:solidFill>
                  <a:srgbClr val="AB9DDB"/>
                </a:solidFill>
              </a:rPr>
              <a:t>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="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="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99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0" y="357302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07.10.2019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>
                <a:solidFill>
                  <a:srgbClr val="AB9DDB"/>
                </a:solidFill>
              </a:rPr>
              <a:t>Software</a:t>
            </a:r>
            <a:r>
              <a:rPr lang="de-DE" sz="1100" b="0" baseline="0" dirty="0">
                <a:solidFill>
                  <a:srgbClr val="AB9DDB"/>
                </a:solidFill>
              </a:rPr>
              <a:t> </a:t>
            </a:r>
            <a:r>
              <a:rPr lang="de-DE" sz="1100" b="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="0" baseline="0" dirty="0" smtClean="0">
                <a:solidFill>
                  <a:srgbClr val="AB9DDB"/>
                </a:solidFill>
              </a:rPr>
              <a:t>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="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="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5908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07.10.2019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>
                <a:solidFill>
                  <a:srgbClr val="AB9DDB"/>
                </a:solidFill>
              </a:rPr>
              <a:t>Software</a:t>
            </a:r>
            <a:r>
              <a:rPr lang="de-DE" sz="1100" b="0" baseline="0" dirty="0">
                <a:solidFill>
                  <a:srgbClr val="AB9DDB"/>
                </a:solidFill>
              </a:rPr>
              <a:t> </a:t>
            </a:r>
            <a:r>
              <a:rPr lang="de-DE" sz="1100" b="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="0" baseline="0" dirty="0" smtClean="0">
                <a:solidFill>
                  <a:srgbClr val="AB9DDB"/>
                </a:solidFill>
              </a:rPr>
              <a:t>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="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="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1" name="Picture 2" descr="http://blogs.cornell.edu/glp-ial23/files/2014/05/murmeltier-popup-1vv41vb.jpg"/>
          <p:cNvPicPr>
            <a:picLocks noChangeAspect="1" noChangeArrowheads="1"/>
          </p:cNvPicPr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9900085" y="5307726"/>
            <a:ext cx="1512167" cy="1008112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347864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08BDD-1EFB-43CB-87DA-A809A39BC150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07.10.2019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32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Software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Engineering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07.10.2019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43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07.10.2019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29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1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D3E91-6F88-44E8-86F4-CE67F38ABD63}" type="datetime1">
              <a:rPr lang="de-DE" smtClean="0"/>
              <a:t>07.10.2019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32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DAAEC12C-9E3D-44A9-990B-40ED803D2042}" type="datetime1">
              <a:rPr lang="de-DE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07.10.2019</a:t>
            </a:fld>
            <a:endParaRPr lang="de-DE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de-DE" b="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6C6AE60A-B69C-4790-82F7-3882EDF23186}" type="slidenum">
              <a:rPr lang="de-DE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‹Nr.›</a:t>
            </a:fld>
            <a:endParaRPr lang="de-DE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74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75" r:id="rId5"/>
    <p:sldLayoutId id="2147483691" r:id="rId6"/>
    <p:sldLayoutId id="2147483692" r:id="rId7"/>
    <p:sldLayoutId id="2147483678" r:id="rId8"/>
    <p:sldLayoutId id="2147483679" r:id="rId9"/>
    <p:sldLayoutId id="2147483682" r:id="rId10"/>
    <p:sldLayoutId id="2147483689" r:id="rId11"/>
    <p:sldLayoutId id="214748369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06409EC-D39C-474A-B5BE-6D6E5052F9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DC9C595C-1647-436C-A057-4E72C1C43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BAF967F0-DB1B-4AA0-B521-1315A4E5C69C}"/>
              </a:ext>
            </a:extLst>
          </p:cNvPr>
          <p:cNvSpPr txBox="1">
            <a:spLocks/>
          </p:cNvSpPr>
          <p:nvPr/>
        </p:nvSpPr>
        <p:spPr>
          <a:xfrm>
            <a:off x="1704306" y="6525344"/>
            <a:ext cx="6911975" cy="36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80000"/>
              </a:lnSpc>
              <a:spcAft>
                <a:spcPts val="0"/>
              </a:spcAft>
              <a:buClrTx/>
              <a:buSzTx/>
            </a:pPr>
            <a:r>
              <a:rPr lang="de-DE" sz="1300" b="0">
                <a:solidFill>
                  <a:srgbClr val="898989"/>
                </a:solidFill>
              </a:rPr>
              <a:t>Basierend auf dem Material von Oscar Nierstrasz, Sven Apel, Janet Siegmund</a:t>
            </a:r>
            <a:endParaRPr lang="de-DE" sz="1300" b="0" dirty="0">
              <a:solidFill>
                <a:srgbClr val="898989"/>
              </a:solidFill>
            </a:endParaRPr>
          </a:p>
        </p:txBody>
      </p:sp>
      <p:sp>
        <p:nvSpPr>
          <p:cNvPr id="13" name="Titel 6">
            <a:extLst>
              <a:ext uri="{FF2B5EF4-FFF2-40B4-BE49-F238E27FC236}">
                <a16:creationId xmlns:a16="http://schemas.microsoft.com/office/drawing/2014/main" id="{84E0D9B2-016D-4679-B1D4-59B57CF8216D}"/>
              </a:ext>
            </a:extLst>
          </p:cNvPr>
          <p:cNvSpPr txBox="1">
            <a:spLocks/>
          </p:cNvSpPr>
          <p:nvPr/>
        </p:nvSpPr>
        <p:spPr>
          <a:xfrm>
            <a:off x="1727176" y="68449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de-DE" b="0" dirty="0">
                <a:solidFill>
                  <a:schemeClr val="accent1">
                    <a:lumMod val="75000"/>
                  </a:schemeClr>
                </a:solidFill>
              </a:rPr>
              <a:t>Software Engineering</a:t>
            </a:r>
            <a:br>
              <a:rPr lang="de-DE" b="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800" b="0" dirty="0">
                <a:solidFill>
                  <a:srgbClr val="F79646">
                    <a:lumMod val="75000"/>
                  </a:srgbClr>
                </a:solidFill>
              </a:rPr>
              <a:t>Modeling Objects and </a:t>
            </a:r>
            <a:r>
              <a:rPr lang="de-DE" sz="2800" b="0" dirty="0" err="1">
                <a:solidFill>
                  <a:srgbClr val="F79646">
                    <a:lumMod val="75000"/>
                  </a:srgbClr>
                </a:solidFill>
              </a:rPr>
              <a:t>Classes</a:t>
            </a:r>
            <a:endParaRPr lang="en-US" sz="2800" dirty="0"/>
          </a:p>
        </p:txBody>
      </p:sp>
      <p:pic>
        <p:nvPicPr>
          <p:cNvPr id="14" name="Picture 2" descr="http://www.uni-weimar.de/medien/webis/events/pan-15/pan15-figures/logo-bauhaus-universitaet-weimar.png">
            <a:extLst>
              <a:ext uri="{FF2B5EF4-FFF2-40B4-BE49-F238E27FC236}">
                <a16:creationId xmlns:a16="http://schemas.microsoft.com/office/drawing/2014/main" id="{966219D3-BBBD-4FBB-94B5-1AE44972C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3953006"/>
            <a:ext cx="4283968" cy="10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Untertitel 2">
            <a:extLst>
              <a:ext uri="{FF2B5EF4-FFF2-40B4-BE49-F238E27FC236}">
                <a16:creationId xmlns:a16="http://schemas.microsoft.com/office/drawing/2014/main" id="{20D1973F-E6F6-4078-9443-D98595C02919}"/>
              </a:ext>
            </a:extLst>
          </p:cNvPr>
          <p:cNvSpPr txBox="1">
            <a:spLocks/>
          </p:cNvSpPr>
          <p:nvPr/>
        </p:nvSpPr>
        <p:spPr bwMode="auto">
          <a:xfrm>
            <a:off x="1703512" y="4293096"/>
            <a:ext cx="691276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sz="1400" dirty="0"/>
          </a:p>
          <a:p>
            <a:pPr algn="l"/>
            <a:endParaRPr lang="de-DE" sz="1400" dirty="0"/>
          </a:p>
          <a:p>
            <a:pPr algn="l"/>
            <a:r>
              <a:rPr lang="de-DE" sz="1400" dirty="0"/>
              <a:t>Prof. Dr.-Ing. Norbert Siegmund</a:t>
            </a:r>
          </a:p>
          <a:p>
            <a:pPr algn="l"/>
            <a:r>
              <a:rPr lang="de-DE" sz="1400" dirty="0"/>
              <a:t>Intelligent Software Systems</a:t>
            </a:r>
          </a:p>
          <a:p>
            <a:pPr algn="l"/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016EC07-9EFE-4F8D-8A68-59782F457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96" y="2663375"/>
            <a:ext cx="2844824" cy="25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Tools: ArgoUML</a:t>
            </a:r>
          </a:p>
        </p:txBody>
      </p:sp>
      <p:sp>
        <p:nvSpPr>
          <p:cNvPr id="133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4968552" cy="4594820"/>
          </a:xfrm>
        </p:spPr>
        <p:txBody>
          <a:bodyPr/>
          <a:lstStyle/>
          <a:p>
            <a:pPr eaLnBrk="1" hangingPunct="1"/>
            <a:r>
              <a:rPr lang="en-US" dirty="0"/>
              <a:t>Open-source UML </a:t>
            </a:r>
            <a:r>
              <a:rPr lang="en-US" dirty="0" err="1"/>
              <a:t>Modellierungswerkzeug</a:t>
            </a:r>
            <a:endParaRPr lang="en-US" dirty="0"/>
          </a:p>
          <a:p>
            <a:pPr eaLnBrk="1" hangingPunct="1"/>
            <a:r>
              <a:rPr lang="en-US" dirty="0"/>
              <a:t>Round-trip engineering</a:t>
            </a:r>
          </a:p>
          <a:p>
            <a:pPr lvl="1" eaLnBrk="1" hangingPunct="1"/>
            <a:r>
              <a:rPr lang="en-US" dirty="0"/>
              <a:t>Java code </a:t>
            </a:r>
            <a:r>
              <a:rPr lang="en-US" dirty="0">
                <a:sym typeface="Symbol" pitchFamily="18" charset="2"/>
              </a:rPr>
              <a:t> model</a:t>
            </a: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316" name="Picture 2" descr="Go on the full t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229" y="2020739"/>
            <a:ext cx="5184775" cy="470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8" y="1916114"/>
            <a:ext cx="90063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Klassen, Attribute und Operationen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3140968"/>
            <a:ext cx="3912096" cy="2934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56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Klassendiagramme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775520" y="2132856"/>
            <a:ext cx="5256584" cy="459482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“Class diagrams show generic descriptions of possible systems, and object diagrams show particular instantiations of systems and their </a:t>
            </a:r>
            <a:r>
              <a:rPr lang="en-US" sz="2000" dirty="0" err="1"/>
              <a:t>behaviour</a:t>
            </a:r>
            <a:r>
              <a:rPr lang="en-US" sz="2000" dirty="0"/>
              <a:t>.”</a:t>
            </a:r>
          </a:p>
          <a:p>
            <a:pPr marL="0" indent="0"/>
            <a:endParaRPr lang="en-US" sz="2000" dirty="0"/>
          </a:p>
          <a:p>
            <a:pPr marL="0" indent="0">
              <a:buNone/>
            </a:pPr>
            <a:r>
              <a:rPr lang="en-US" sz="2000" dirty="0"/>
              <a:t>Attribute and </a:t>
            </a:r>
            <a:r>
              <a:rPr lang="en-US" sz="2000" dirty="0" err="1"/>
              <a:t>Operationen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r>
              <a:rPr lang="en-US" sz="2000" dirty="0"/>
              <a:t> </a:t>
            </a:r>
            <a:r>
              <a:rPr lang="en-US" sz="2000" dirty="0" err="1"/>
              <a:t>zusammenfassend</a:t>
            </a:r>
            <a:r>
              <a:rPr lang="en-US" sz="2000" dirty="0"/>
              <a:t> </a:t>
            </a:r>
            <a:r>
              <a:rPr lang="en-US" sz="2000" dirty="0" err="1"/>
              <a:t>auch</a:t>
            </a:r>
            <a:r>
              <a:rPr lang="en-US" sz="2000" dirty="0"/>
              <a:t> </a:t>
            </a:r>
            <a:r>
              <a:rPr lang="en-US" sz="2000" dirty="0" err="1"/>
              <a:t>als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7F0101"/>
                </a:solidFill>
              </a:rPr>
              <a:t>Features </a:t>
            </a:r>
            <a:r>
              <a:rPr lang="en-US" sz="2000" dirty="0" err="1"/>
              <a:t>bezeichnet</a:t>
            </a:r>
            <a:r>
              <a:rPr lang="en-US" sz="2000" dirty="0"/>
              <a:t>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835" y="1860334"/>
            <a:ext cx="4595813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1752600" y="5373216"/>
            <a:ext cx="3983360" cy="1152128"/>
          </a:xfrm>
          <a:prstGeom prst="foldedCorner">
            <a:avLst>
              <a:gd name="adj" fmla="val 12500"/>
            </a:avLst>
          </a:prstGeom>
          <a:solidFill>
            <a:srgbClr val="FFC9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en-US" sz="1600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Achtung</a:t>
            </a:r>
            <a:r>
              <a:rPr lang="en-US" sz="16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: </a:t>
            </a:r>
            <a:r>
              <a:rPr lang="en-US" sz="1600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Klassendiagramme</a:t>
            </a:r>
            <a:r>
              <a:rPr lang="en-US" sz="16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sz="1600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können</a:t>
            </a:r>
            <a:r>
              <a:rPr lang="en-US" sz="16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oft in </a:t>
            </a:r>
            <a:r>
              <a:rPr lang="en-US" sz="1600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Datenmodelle</a:t>
            </a:r>
            <a:r>
              <a:rPr lang="en-US" sz="16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sz="1600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übergehen</a:t>
            </a:r>
            <a:r>
              <a:rPr lang="en-US" sz="16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. </a:t>
            </a:r>
            <a:r>
              <a:rPr lang="en-US" sz="1600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Vergewissern</a:t>
            </a:r>
            <a:r>
              <a:rPr lang="en-US" sz="16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sz="1600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Sie</a:t>
            </a:r>
            <a:r>
              <a:rPr lang="en-US" sz="16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sz="1600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sich</a:t>
            </a:r>
            <a:r>
              <a:rPr lang="en-US" sz="16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, </a:t>
            </a:r>
            <a:r>
              <a:rPr lang="en-US" sz="1600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dass</a:t>
            </a:r>
            <a:r>
              <a:rPr lang="en-US" sz="16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der </a:t>
            </a:r>
            <a:r>
              <a:rPr lang="en-US" sz="1600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Fokus</a:t>
            </a:r>
            <a:r>
              <a:rPr lang="en-US" sz="16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auf </a:t>
            </a:r>
            <a:r>
              <a:rPr lang="en-US" sz="1600" dirty="0" err="1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dem</a:t>
            </a:r>
            <a:r>
              <a:rPr lang="en-US" sz="1600" dirty="0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sz="1600" dirty="0" err="1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Verhalten</a:t>
            </a:r>
            <a:r>
              <a:rPr lang="en-US" sz="1600" dirty="0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sz="1600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liegt</a:t>
            </a:r>
            <a:r>
              <a:rPr lang="en-US" sz="16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Sichtbarkeit</a:t>
            </a:r>
            <a:r>
              <a:rPr lang="en-US" dirty="0"/>
              <a:t> und Scope (</a:t>
            </a:r>
            <a:r>
              <a:rPr lang="en-US" dirty="0" err="1"/>
              <a:t>Geltungsbereich</a:t>
            </a:r>
            <a:r>
              <a:rPr lang="en-US" dirty="0"/>
              <a:t>) von Features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6387" name="Picture 5" descr="05Visi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21" y="1630362"/>
            <a:ext cx="9067800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8918" name="AutoShape 6"/>
          <p:cNvSpPr>
            <a:spLocks noChangeArrowheads="1"/>
          </p:cNvSpPr>
          <p:nvPr/>
        </p:nvSpPr>
        <p:spPr bwMode="auto">
          <a:xfrm>
            <a:off x="9318104" y="3069270"/>
            <a:ext cx="1962472" cy="990600"/>
          </a:xfrm>
          <a:prstGeom prst="foldedCorner">
            <a:avLst>
              <a:gd name="adj" fmla="val 12500"/>
            </a:avLst>
          </a:prstGeom>
          <a:solidFill>
            <a:srgbClr val="FFC9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en-US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Kümmert</a:t>
            </a:r>
            <a:r>
              <a:rPr lang="en-US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euch</a:t>
            </a:r>
            <a:r>
              <a:rPr lang="en-US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nicht</a:t>
            </a:r>
            <a:r>
              <a:rPr lang="en-US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zu</a:t>
            </a:r>
            <a:r>
              <a:rPr lang="en-US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früh</a:t>
            </a:r>
            <a:r>
              <a:rPr lang="en-US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um </a:t>
            </a:r>
            <a:r>
              <a:rPr lang="en-US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Sichtbarkeit</a:t>
            </a:r>
            <a:r>
              <a:rPr lang="en-US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Attribute und </a:t>
            </a:r>
            <a:r>
              <a:rPr lang="en-US" dirty="0" err="1"/>
              <a:t>Operationen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buNone/>
            </a:pPr>
            <a:r>
              <a:rPr lang="de-DE" i="1" dirty="0">
                <a:solidFill>
                  <a:srgbClr val="7F0101"/>
                </a:solidFill>
              </a:rPr>
              <a:t>Attribute</a:t>
            </a:r>
            <a:r>
              <a:rPr lang="de-DE" dirty="0"/>
              <a:t> sind spezifiziert als:</a:t>
            </a:r>
          </a:p>
          <a:p>
            <a:pPr marL="419100" indent="-419100"/>
            <a:endParaRPr lang="de-DE" dirty="0"/>
          </a:p>
          <a:p>
            <a:pPr marL="419100" indent="-419100" algn="ctr">
              <a:buNone/>
            </a:pPr>
            <a:r>
              <a:rPr lang="de-DE" sz="2000" dirty="0" err="1"/>
              <a:t>name</a:t>
            </a:r>
            <a:r>
              <a:rPr lang="de-DE" sz="2000" dirty="0"/>
              <a:t>: type = </a:t>
            </a:r>
            <a:r>
              <a:rPr lang="de-DE" sz="2000" dirty="0" err="1"/>
              <a:t>initialValue</a:t>
            </a:r>
            <a:r>
              <a:rPr lang="de-DE" sz="2000" dirty="0"/>
              <a:t> { </a:t>
            </a:r>
            <a:r>
              <a:rPr lang="de-DE" sz="2000" dirty="0" err="1"/>
              <a:t>property</a:t>
            </a:r>
            <a:r>
              <a:rPr lang="de-DE" sz="2000" dirty="0"/>
              <a:t> </a:t>
            </a:r>
            <a:r>
              <a:rPr lang="de-DE" sz="2000" dirty="0" err="1"/>
              <a:t>string</a:t>
            </a:r>
            <a:r>
              <a:rPr lang="de-DE" sz="2000" dirty="0"/>
              <a:t> }</a:t>
            </a:r>
          </a:p>
          <a:p>
            <a:pPr marL="419100" indent="-419100"/>
            <a:endParaRPr lang="de-DE" dirty="0"/>
          </a:p>
          <a:p>
            <a:pPr marL="419100" indent="-419100">
              <a:buNone/>
            </a:pPr>
            <a:r>
              <a:rPr lang="de-DE" i="1" dirty="0">
                <a:solidFill>
                  <a:srgbClr val="7F0101"/>
                </a:solidFill>
              </a:rPr>
              <a:t>Operationen</a:t>
            </a:r>
            <a:r>
              <a:rPr lang="de-DE" dirty="0"/>
              <a:t> sind spezifiziert als:</a:t>
            </a:r>
          </a:p>
          <a:p>
            <a:pPr marL="419100" indent="-419100"/>
            <a:endParaRPr lang="de-DE" dirty="0"/>
          </a:p>
          <a:p>
            <a:pPr marL="419100" indent="-419100" algn="ctr">
              <a:buNone/>
            </a:pPr>
            <a:r>
              <a:rPr lang="de-DE" sz="2000" dirty="0" err="1"/>
              <a:t>name</a:t>
            </a:r>
            <a:r>
              <a:rPr lang="de-DE" sz="2000" dirty="0"/>
              <a:t> (</a:t>
            </a:r>
            <a:r>
              <a:rPr lang="de-DE" sz="2000" dirty="0" err="1"/>
              <a:t>param</a:t>
            </a:r>
            <a:r>
              <a:rPr lang="de-DE" sz="2000" dirty="0"/>
              <a:t>: type = </a:t>
            </a:r>
            <a:r>
              <a:rPr lang="de-DE" sz="2000" dirty="0" err="1"/>
              <a:t>defaultValue</a:t>
            </a:r>
            <a:r>
              <a:rPr lang="de-DE" sz="2000" dirty="0"/>
              <a:t>, ...) : </a:t>
            </a:r>
            <a:r>
              <a:rPr lang="de-DE" sz="2000" dirty="0" err="1"/>
              <a:t>resultType</a:t>
            </a:r>
            <a:endParaRPr lang="de-DE" sz="20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57994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UML: Linien und Pfeile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3140968"/>
            <a:ext cx="3912096" cy="2934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510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UML Linien und Pfeile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250"/>
            <a:ext cx="86106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791745" y="5994236"/>
            <a:ext cx="1744227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/>
                </a:solidFill>
              </a:rPr>
              <a:t>Innere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Objekte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existieren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unabhängig</a:t>
            </a:r>
            <a:r>
              <a:rPr lang="en-US" sz="1100" b="0" dirty="0">
                <a:solidFill>
                  <a:schemeClr val="tx1"/>
                </a:solidFill>
              </a:rPr>
              <a:t> von </a:t>
            </a:r>
            <a:r>
              <a:rPr lang="en-US" sz="1100" b="0" dirty="0" err="1">
                <a:solidFill>
                  <a:schemeClr val="tx1"/>
                </a:solidFill>
              </a:rPr>
              <a:t>äußeren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Objekten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824193" y="6019800"/>
            <a:ext cx="1744227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/>
                </a:solidFill>
              </a:rPr>
              <a:t>Existenz</a:t>
            </a:r>
            <a:r>
              <a:rPr lang="en-US" sz="1100" b="0" dirty="0">
                <a:solidFill>
                  <a:schemeClr val="tx1"/>
                </a:solidFill>
              </a:rPr>
              <a:t> der </a:t>
            </a:r>
            <a:r>
              <a:rPr lang="en-US" sz="1100" b="0" dirty="0" err="1">
                <a:solidFill>
                  <a:schemeClr val="tx1"/>
                </a:solidFill>
              </a:rPr>
              <a:t>inneren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Objekte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ist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abhängig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vom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äußeren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Objekt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76206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UML: </a:t>
            </a:r>
            <a:r>
              <a:rPr lang="de-DE" sz="4800" b="0" dirty="0" err="1">
                <a:solidFill>
                  <a:prstClr val="white"/>
                </a:solidFill>
                <a:latin typeface="Calibri" pitchFamily="34" charset="0"/>
              </a:rPr>
              <a:t>Parameterisierte</a:t>
            </a: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 </a:t>
            </a: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		Klassen und Interfaces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6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Parametrisierte Klassen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de-DE" sz="1800" dirty="0"/>
              <a:t>Parametrisierte (aka “</a:t>
            </a:r>
            <a:r>
              <a:rPr lang="de-DE" sz="1800" dirty="0" err="1"/>
              <a:t>template</a:t>
            </a:r>
            <a:r>
              <a:rPr lang="de-DE" sz="1800" dirty="0"/>
              <a:t>” oder “</a:t>
            </a:r>
            <a:r>
              <a:rPr lang="de-DE" sz="1800" dirty="0" err="1"/>
              <a:t>generic</a:t>
            </a:r>
            <a:r>
              <a:rPr lang="de-DE" sz="1800" dirty="0"/>
              <a:t>”) Klassen sind gekennzeichnet durch ihre Parameter in der </a:t>
            </a:r>
            <a:r>
              <a:rPr lang="de-DE" sz="1800" i="1" dirty="0">
                <a:solidFill>
                  <a:srgbClr val="7F0101"/>
                </a:solidFill>
              </a:rPr>
              <a:t>gestrichelten Box</a:t>
            </a:r>
            <a:r>
              <a:rPr lang="de-DE" sz="1800" dirty="0"/>
              <a:t>. 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063" y="2924944"/>
            <a:ext cx="649605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/>
              <a:t>Interfaces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de-DE" sz="1800" dirty="0"/>
              <a:t>Interfaces, äquivalent zu abstrakten Klassen ohne Attribute, werden repräsentiert als Klassen mit dem Stereotype «</a:t>
            </a:r>
            <a:r>
              <a:rPr lang="de-DE" sz="1800" dirty="0" err="1"/>
              <a:t>interface</a:t>
            </a:r>
            <a:r>
              <a:rPr lang="de-DE" sz="1800" dirty="0"/>
              <a:t>» oder, alternativ, mit der “</a:t>
            </a:r>
            <a:r>
              <a:rPr lang="de-DE" sz="1800" dirty="0" err="1"/>
              <a:t>Lollipop</a:t>
            </a:r>
            <a:r>
              <a:rPr lang="de-DE" sz="1800" dirty="0"/>
              <a:t>-Notation”: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33278"/>
            <a:ext cx="75438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001749" y="3108102"/>
            <a:ext cx="1744227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dirty="0" err="1">
                <a:solidFill>
                  <a:schemeClr val="tx1"/>
                </a:solidFill>
              </a:rPr>
              <a:t>Implementierende</a:t>
            </a:r>
            <a:endParaRPr lang="en-US" sz="1100" b="0" dirty="0">
              <a:solidFill>
                <a:schemeClr val="tx1"/>
              </a:solidFill>
            </a:endParaRPr>
          </a:p>
          <a:p>
            <a:pPr algn="ctr"/>
            <a:r>
              <a:rPr lang="en-US" sz="1100" b="0" dirty="0" err="1">
                <a:solidFill>
                  <a:schemeClr val="tx1"/>
                </a:solidFill>
              </a:rPr>
              <a:t>Klasse</a:t>
            </a:r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47947" y="3108102"/>
            <a:ext cx="1744227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dirty="0" err="1">
                <a:solidFill>
                  <a:schemeClr val="tx1"/>
                </a:solidFill>
              </a:rPr>
              <a:t>Aufrufer</a:t>
            </a:r>
            <a:r>
              <a:rPr lang="en-US" sz="1100" b="0" dirty="0">
                <a:solidFill>
                  <a:schemeClr val="tx1"/>
                </a:solidFill>
              </a:rPr>
              <a:t> / </a:t>
            </a:r>
          </a:p>
          <a:p>
            <a:pPr algn="ctr"/>
            <a:r>
              <a:rPr lang="en-US" sz="1100" b="0" dirty="0" err="1">
                <a:solidFill>
                  <a:schemeClr val="tx1"/>
                </a:solidFill>
              </a:rPr>
              <a:t>Verbraucher</a:t>
            </a:r>
            <a:endParaRPr lang="en-US" sz="11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Einordnung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295800" y="2780928"/>
            <a:ext cx="3528392" cy="3114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de-DE" b="0">
              <a:solidFill>
                <a:prstClr val="white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528048" y="2924944"/>
            <a:ext cx="2088232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 err="1">
                <a:solidFill>
                  <a:prstClr val="white"/>
                </a:solidFill>
              </a:rPr>
              <a:t>Requirements</a:t>
            </a:r>
            <a:r>
              <a:rPr lang="de-DE" sz="2000" b="0" dirty="0">
                <a:solidFill>
                  <a:prstClr val="white"/>
                </a:solidFill>
              </a:rPr>
              <a:t> Engineering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7176120" y="4221088"/>
            <a:ext cx="2088232" cy="72008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>
                <a:solidFill>
                  <a:prstClr val="white"/>
                </a:solidFill>
              </a:rPr>
              <a:t>Design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5015880" y="5229200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>
                <a:solidFill>
                  <a:prstClr val="white"/>
                </a:solidFill>
              </a:rPr>
              <a:t>Implementierung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927648" y="4221088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>
                <a:solidFill>
                  <a:prstClr val="white"/>
                </a:solidFill>
              </a:rPr>
              <a:t>Testen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575720" y="2924944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>
                <a:solidFill>
                  <a:prstClr val="white"/>
                </a:solidFill>
              </a:rPr>
              <a:t>Wartung</a:t>
            </a:r>
          </a:p>
        </p:txBody>
      </p:sp>
      <p:cxnSp>
        <p:nvCxnSpPr>
          <p:cNvPr id="3" name="Gerade Verbindung mit Pfeil 2"/>
          <p:cNvCxnSpPr>
            <a:endCxn id="8" idx="0"/>
          </p:cNvCxnSpPr>
          <p:nvPr/>
        </p:nvCxnSpPr>
        <p:spPr>
          <a:xfrm>
            <a:off x="7572164" y="249289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7983992" y="4952994"/>
            <a:ext cx="2216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b="0" dirty="0" err="1">
                <a:solidFill>
                  <a:schemeClr val="tx1"/>
                </a:solidFill>
                <a:latin typeface="Calibri"/>
              </a:rPr>
              <a:t>Responsibility-Driven</a:t>
            </a:r>
            <a:endParaRPr lang="de-DE" b="0" dirty="0">
              <a:solidFill>
                <a:schemeClr val="tx1"/>
              </a:solidFill>
              <a:latin typeface="Calibri"/>
            </a:endParaRP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dirty="0">
                <a:solidFill>
                  <a:srgbClr val="C00000"/>
                </a:solidFill>
                <a:latin typeface="Calibri"/>
              </a:rPr>
              <a:t>UML</a:t>
            </a: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b="0" dirty="0">
                <a:solidFill>
                  <a:prstClr val="black"/>
                </a:solidFill>
                <a:latin typeface="Calibri"/>
              </a:rPr>
              <a:t>Design Patterns</a:t>
            </a: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b="0" dirty="0" err="1">
                <a:solidFill>
                  <a:prstClr val="black"/>
                </a:solidFill>
                <a:latin typeface="Calibri"/>
              </a:rPr>
              <a:t>Design&amp;Architecture</a:t>
            </a:r>
            <a:endParaRPr lang="de-DE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805" y="2132857"/>
            <a:ext cx="7381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390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Modellieren Sie ein Interface mit den Methoden </a:t>
            </a:r>
            <a:r>
              <a:rPr lang="de-DE" dirty="0" err="1"/>
              <a:t>put</a:t>
            </a:r>
            <a:r>
              <a:rPr lang="de-DE" dirty="0"/>
              <a:t>, </a:t>
            </a:r>
            <a:r>
              <a:rPr lang="de-DE" dirty="0" err="1"/>
              <a:t>get</a:t>
            </a:r>
            <a:r>
              <a:rPr lang="de-DE" dirty="0"/>
              <a:t>, </a:t>
            </a:r>
            <a:r>
              <a:rPr lang="de-DE" dirty="0" err="1"/>
              <a:t>delete</a:t>
            </a:r>
            <a:r>
              <a:rPr lang="de-DE" dirty="0"/>
              <a:t>, welches durch eine </a:t>
            </a:r>
            <a:r>
              <a:rPr lang="de-DE" dirty="0" err="1"/>
              <a:t>LinkedList</a:t>
            </a:r>
            <a:r>
              <a:rPr lang="de-DE" dirty="0"/>
              <a:t> realisiert wird. Vergessen Sie den Aufrufer des Interfaces nicht.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</p:spTree>
    <p:extLst>
      <p:ext uri="{BB962C8B-B14F-4D97-AF65-F5344CB8AC3E}">
        <p14:creationId xmlns:p14="http://schemas.microsoft.com/office/powerpoint/2010/main" val="1278588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8" y="1916114"/>
            <a:ext cx="83413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UML: Objekte und Assoziationen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37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Objekte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i="1" dirty="0">
                <a:solidFill>
                  <a:srgbClr val="7F0101"/>
                </a:solidFill>
              </a:rPr>
              <a:t>Objekte</a:t>
            </a:r>
            <a:r>
              <a:rPr lang="de-DE" sz="2000" dirty="0"/>
              <a:t> werden als Rechtecke mit </a:t>
            </a:r>
            <a:r>
              <a:rPr lang="de-DE" sz="2000" dirty="0" smtClean="0"/>
              <a:t>unterstrichenem </a:t>
            </a:r>
            <a:r>
              <a:rPr lang="de-DE" sz="2000" dirty="0"/>
              <a:t>Namen und Typ in einem Unterbereich dargestellt; Attributwerte optional in einem 2. </a:t>
            </a:r>
            <a:r>
              <a:rPr lang="de-DE" sz="2000" dirty="0"/>
              <a:t>Bereich.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2000" i="1" dirty="0">
                <a:solidFill>
                  <a:srgbClr val="7F0101"/>
                </a:solidFill>
              </a:rPr>
              <a:t>Mindestens der Name oder der Typ muss angegeben werden.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2924944"/>
            <a:ext cx="487680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807" y="2636912"/>
            <a:ext cx="4695825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Assoziationen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631505" y="2132856"/>
            <a:ext cx="10441160" cy="4594820"/>
          </a:xfrm>
        </p:spPr>
        <p:txBody>
          <a:bodyPr vert="horz" lIns="0" tIns="0" rIns="0" bIns="0" rtlCol="0">
            <a:normAutofit/>
          </a:bodyPr>
          <a:lstStyle/>
          <a:p>
            <a:pPr>
              <a:buNone/>
            </a:pPr>
            <a:r>
              <a:rPr lang="de-DE" sz="2000" i="1" u="sng" dirty="0"/>
              <a:t>Assoziationen</a:t>
            </a:r>
            <a:r>
              <a:rPr lang="de-DE" sz="2000" dirty="0"/>
              <a:t> repräsentieren </a:t>
            </a:r>
            <a:r>
              <a:rPr lang="de-DE" sz="2000" i="1" dirty="0">
                <a:solidFill>
                  <a:srgbClr val="7F0101"/>
                </a:solidFill>
              </a:rPr>
              <a:t>strukturelle Beziehungen</a:t>
            </a:r>
            <a:r>
              <a:rPr lang="de-DE" sz="2000" dirty="0"/>
              <a:t> zwischen Objekten</a:t>
            </a:r>
          </a:p>
          <a:p>
            <a:pPr>
              <a:buNone/>
            </a:pPr>
            <a:endParaRPr lang="de-DE" sz="2000" dirty="0"/>
          </a:p>
          <a:p>
            <a:pPr lvl="1"/>
            <a:r>
              <a:rPr lang="de-DE" sz="2000" dirty="0"/>
              <a:t>gewöhnlich </a:t>
            </a:r>
            <a:r>
              <a:rPr lang="de-DE" sz="2000" i="1" dirty="0">
                <a:solidFill>
                  <a:srgbClr val="7F0101"/>
                </a:solidFill>
              </a:rPr>
              <a:t>binär</a:t>
            </a:r>
            <a:r>
              <a:rPr lang="de-DE" sz="2000" dirty="0"/>
              <a:t> (aber möglich auch tertiär etc.)</a:t>
            </a:r>
          </a:p>
          <a:p>
            <a:pPr lvl="1"/>
            <a:r>
              <a:rPr lang="de-DE" sz="2000" dirty="0"/>
              <a:t>Optional </a:t>
            </a:r>
            <a:r>
              <a:rPr lang="de-DE" sz="2000" i="1" dirty="0">
                <a:solidFill>
                  <a:srgbClr val="7F0101"/>
                </a:solidFill>
              </a:rPr>
              <a:t>Name</a:t>
            </a:r>
            <a:r>
              <a:rPr lang="de-DE" sz="2000" dirty="0"/>
              <a:t> und </a:t>
            </a:r>
            <a:r>
              <a:rPr lang="de-DE" sz="2000" i="1" dirty="0">
                <a:solidFill>
                  <a:srgbClr val="7F0101"/>
                </a:solidFill>
              </a:rPr>
              <a:t>Richtung</a:t>
            </a:r>
            <a:endParaRPr lang="de-DE" sz="2000" dirty="0"/>
          </a:p>
          <a:p>
            <a:pPr lvl="1"/>
            <a:r>
              <a:rPr lang="de-DE" sz="2000" dirty="0"/>
              <a:t>(</a:t>
            </a:r>
            <a:r>
              <a:rPr lang="de-DE" sz="2000" dirty="0" err="1"/>
              <a:t>unique</a:t>
            </a:r>
            <a:r>
              <a:rPr lang="de-DE" sz="2000" dirty="0"/>
              <a:t>) </a:t>
            </a:r>
            <a:r>
              <a:rPr lang="de-DE" sz="2000" i="1" dirty="0">
                <a:solidFill>
                  <a:srgbClr val="7F0101"/>
                </a:solidFill>
              </a:rPr>
              <a:t>Rollennamen</a:t>
            </a:r>
            <a:r>
              <a:rPr lang="de-DE" sz="2000" dirty="0"/>
              <a:t> und </a:t>
            </a:r>
            <a:r>
              <a:rPr lang="de-DE" sz="2000" i="1" dirty="0">
                <a:solidFill>
                  <a:srgbClr val="7F0101"/>
                </a:solidFill>
              </a:rPr>
              <a:t>Multiplikatoren</a:t>
            </a:r>
            <a:r>
              <a:rPr lang="de-DE" sz="2000" dirty="0"/>
              <a:t> an Endpunkten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Multiplikatoren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/>
            <a:r>
              <a:rPr lang="de-DE" dirty="0"/>
              <a:t>Multiplikatoren einer Assoziation </a:t>
            </a:r>
            <a:r>
              <a:rPr lang="de-DE" dirty="0" smtClean="0"/>
              <a:t>bestimmen, </a:t>
            </a:r>
            <a:r>
              <a:rPr lang="de-DE" dirty="0"/>
              <a:t>mit wie vielen Entitäten man assoziiert wird</a:t>
            </a:r>
          </a:p>
          <a:p>
            <a:pPr marL="838200" lvl="1" indent="-381000"/>
            <a:r>
              <a:rPr lang="de-DE" dirty="0"/>
              <a:t>Beispiele: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75910" name="Group 10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02258"/>
              </p:ext>
            </p:extLst>
          </p:nvPr>
        </p:nvGraphicFramePr>
        <p:xfrm>
          <a:off x="3791744" y="3212976"/>
          <a:ext cx="4495800" cy="2667000"/>
        </p:xfrm>
        <a:graphic>
          <a:graphicData uri="http://schemas.openxmlformats.org/drawingml/2006/table">
            <a:tbl>
              <a:tblPr/>
              <a:tblGrid>
                <a:gridCol w="114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Zero or one entity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Exactly one entity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 entities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1..*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One or more entities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1..n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One to n entities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 so on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Assoziationen und Attribute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/>
            <a:r>
              <a:rPr lang="de-DE" dirty="0"/>
              <a:t>Assoziationen können als Attribute dargestellt werden, müssen aber nicht (abhängig von der Übersicht im Diagramm)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7652" name="Picture 1028" descr="06AssociationsAttribu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35871"/>
            <a:ext cx="60198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397" y="2316162"/>
            <a:ext cx="5410200" cy="385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Aggregation und Komposition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1631504" y="2132856"/>
            <a:ext cx="4464496" cy="459482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de-DE" sz="2000" u="sng" dirty="0"/>
              <a:t>Aggregation</a:t>
            </a:r>
            <a:r>
              <a:rPr lang="de-DE" sz="2000" dirty="0"/>
              <a:t> ist durch </a:t>
            </a:r>
            <a:r>
              <a:rPr lang="de-DE" sz="2000" dirty="0" smtClean="0"/>
              <a:t>eine </a:t>
            </a:r>
            <a:r>
              <a:rPr lang="de-DE" sz="2000" i="1" dirty="0" smtClean="0">
                <a:solidFill>
                  <a:srgbClr val="7F0101"/>
                </a:solidFill>
              </a:rPr>
              <a:t>Raute</a:t>
            </a:r>
            <a:r>
              <a:rPr lang="de-DE" sz="2000" dirty="0" smtClean="0"/>
              <a:t> </a:t>
            </a:r>
            <a:r>
              <a:rPr lang="de-DE" sz="2000" dirty="0"/>
              <a:t>gekennzeichnet und weist auf eine „</a:t>
            </a:r>
            <a:r>
              <a:rPr lang="de-DE" sz="2000" i="1" dirty="0" err="1">
                <a:solidFill>
                  <a:srgbClr val="7F0101"/>
                </a:solidFill>
              </a:rPr>
              <a:t>part-whole</a:t>
            </a:r>
            <a:r>
              <a:rPr lang="de-DE" sz="2000" i="1" dirty="0">
                <a:solidFill>
                  <a:srgbClr val="7F0101"/>
                </a:solidFill>
              </a:rPr>
              <a:t>“ Abhängigkeit </a:t>
            </a:r>
            <a:r>
              <a:rPr lang="de-DE" sz="2000" dirty="0"/>
              <a:t>hin:</a:t>
            </a:r>
          </a:p>
          <a:p>
            <a:pPr marL="0" indent="0">
              <a:buNone/>
            </a:pPr>
            <a:r>
              <a:rPr lang="de-DE" sz="2000" dirty="0"/>
              <a:t>Ein </a:t>
            </a:r>
            <a:r>
              <a:rPr lang="de-DE" sz="2000" i="1" dirty="0">
                <a:solidFill>
                  <a:srgbClr val="7F0101"/>
                </a:solidFill>
              </a:rPr>
              <a:t>durchsichtiger Diamant</a:t>
            </a:r>
            <a:r>
              <a:rPr lang="de-DE" sz="2000" dirty="0"/>
              <a:t> bezeichnet eine </a:t>
            </a:r>
            <a:r>
              <a:rPr lang="de-DE" sz="2000" i="1" dirty="0">
                <a:solidFill>
                  <a:srgbClr val="7F0101"/>
                </a:solidFill>
              </a:rPr>
              <a:t>Referenz</a:t>
            </a:r>
            <a:r>
              <a:rPr lang="de-DE" sz="2000" dirty="0"/>
              <a:t>; ein </a:t>
            </a:r>
            <a:r>
              <a:rPr lang="de-DE" sz="2000" i="1" dirty="0">
                <a:solidFill>
                  <a:srgbClr val="7F0101"/>
                </a:solidFill>
              </a:rPr>
              <a:t>gefüllter Diamant</a:t>
            </a:r>
            <a:r>
              <a:rPr lang="de-DE" sz="2000" dirty="0"/>
              <a:t> eine </a:t>
            </a:r>
            <a:r>
              <a:rPr lang="de-DE" sz="2000" i="1" dirty="0">
                <a:solidFill>
                  <a:srgbClr val="7F0101"/>
                </a:solidFill>
              </a:rPr>
              <a:t>Implementierung</a:t>
            </a:r>
            <a:r>
              <a:rPr lang="de-DE" sz="2000" dirty="0"/>
              <a:t> (d.h., Besitzer).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1752600" y="4800600"/>
            <a:ext cx="3048000" cy="1371600"/>
          </a:xfrm>
          <a:prstGeom prst="foldedCorner">
            <a:avLst>
              <a:gd name="adj" fmla="val 12500"/>
            </a:avLst>
          </a:prstGeom>
          <a:solidFill>
            <a:srgbClr val="FFC9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en-US" sz="2000" i="1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Aggregation:</a:t>
            </a:r>
            <a:r>
              <a:rPr lang="en-US" sz="20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parts may be shared.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en-US" sz="2000" i="1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Composition:</a:t>
            </a:r>
            <a:r>
              <a:rPr lang="en-US" sz="20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one part belongs to one whole.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Aggregation vs. Komposition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Komposition:</a:t>
            </a:r>
          </a:p>
          <a:p>
            <a:r>
              <a:rPr lang="de-DE" dirty="0"/>
              <a:t>Klasse A „besitzt“ Klasse B: B hat keine Bedeutung ohne A</a:t>
            </a:r>
          </a:p>
          <a:p>
            <a:pPr marL="0" indent="0">
              <a:buNone/>
            </a:pPr>
            <a:r>
              <a:rPr lang="de-DE" dirty="0"/>
              <a:t>Aggregation:</a:t>
            </a:r>
          </a:p>
          <a:p>
            <a:r>
              <a:rPr lang="de-DE" dirty="0"/>
              <a:t>Klasse A „benutzt“ Klasse B: B existiert unabhängig von A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Beispiel:</a:t>
            </a:r>
          </a:p>
          <a:p>
            <a:r>
              <a:rPr lang="de-DE" dirty="0"/>
              <a:t>Eine Firma ist eine Aggregation ihrer Mitarbeiter. Aber Ihre Kunden-Accounts sind eine Komposition. Falls die Firma nicht mehr existiert, existieren noch die Mitarbeiter, aber die </a:t>
            </a:r>
            <a:r>
              <a:rPr lang="de-DE" dirty="0" err="1"/>
              <a:t>Kundenaccounts</a:t>
            </a:r>
            <a:r>
              <a:rPr lang="de-DE" dirty="0"/>
              <a:t> haben dann keine Bedeutung mehr.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58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Assoziierungsklassen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dirty="0"/>
              <a:t>Eine Assoziierung kann eine Instanz einer Assoziierungsklasse sein: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2000" i="1" dirty="0">
                <a:solidFill>
                  <a:srgbClr val="7F0101"/>
                </a:solidFill>
              </a:rPr>
              <a:t>In den meisten Fällen speichert eine Assoziierungsklasse lediglich Attributwerte, so dass der Name oft weg gelassen werden kann. 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2780928"/>
            <a:ext cx="6592888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Code: Aggregation, Assoziation, Komposition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03512" y="2253543"/>
            <a:ext cx="2448272" cy="738664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public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class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Foo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{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 </a:t>
            </a: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void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200" b="0" dirty="0" smtClean="0">
                <a:solidFill>
                  <a:srgbClr val="242729"/>
                </a:solidFill>
                <a:latin typeface="Consolas" panose="020B0609020204030204" pitchFamily="49" charset="0"/>
              </a:rPr>
              <a:t>Bar(Bar 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bar) {…}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};</a:t>
            </a:r>
            <a:r>
              <a:rPr lang="de-DE" altLang="de-DE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415480" y="1844824"/>
            <a:ext cx="279810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err="1">
                <a:solidFill>
                  <a:schemeClr val="tx1"/>
                </a:solidFill>
                <a:latin typeface="+mj-lt"/>
              </a:rPr>
              <a:t>Assoziation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: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703512" y="3550073"/>
            <a:ext cx="279810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chemeClr val="tx1"/>
                </a:solidFill>
                <a:latin typeface="+mj-lt"/>
              </a:rPr>
              <a:t>Verwendung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der </a:t>
            </a:r>
            <a:r>
              <a:rPr lang="en-US" b="0" dirty="0" err="1">
                <a:solidFill>
                  <a:schemeClr val="tx1"/>
                </a:solidFill>
                <a:latin typeface="+mj-lt"/>
              </a:rPr>
              <a:t>Klasse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Bar in der </a:t>
            </a:r>
            <a:r>
              <a:rPr lang="en-US" b="0" dirty="0" err="1">
                <a:solidFill>
                  <a:schemeClr val="tx1"/>
                </a:solidFill>
                <a:latin typeface="+mj-lt"/>
              </a:rPr>
              <a:t>Klasse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Foo.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871864" y="2253543"/>
            <a:ext cx="2448272" cy="129266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public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class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Foo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{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 private Bar </a:t>
            </a: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bar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;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 Foo(Bar bar) {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    </a:t>
            </a: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this.bar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= bar;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 }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};</a:t>
            </a:r>
            <a:r>
              <a:rPr lang="de-DE" altLang="de-DE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594036" y="1844824"/>
            <a:ext cx="279810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+mj-lt"/>
              </a:rPr>
              <a:t>Aggregation: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799786" y="3541478"/>
            <a:ext cx="279810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chemeClr val="tx1"/>
                </a:solidFill>
                <a:latin typeface="+mj-lt"/>
              </a:rPr>
              <a:t>Verwendung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der </a:t>
            </a:r>
            <a:r>
              <a:rPr lang="en-US" b="0" dirty="0" err="1">
                <a:solidFill>
                  <a:schemeClr val="tx1"/>
                </a:solidFill>
                <a:latin typeface="+mj-lt"/>
              </a:rPr>
              <a:t>Klasse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Bar in der </a:t>
            </a:r>
            <a:r>
              <a:rPr lang="en-US" b="0" dirty="0" err="1">
                <a:solidFill>
                  <a:schemeClr val="tx1"/>
                </a:solidFill>
                <a:latin typeface="+mj-lt"/>
              </a:rPr>
              <a:t>Klasse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Foo.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900633" y="2253543"/>
            <a:ext cx="2587855" cy="738664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public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class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Foo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{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 private Bar </a:t>
            </a: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bar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= </a:t>
            </a: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new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Bar();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};</a:t>
            </a:r>
            <a:r>
              <a:rPr lang="de-DE" altLang="de-DE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612601" y="1844824"/>
            <a:ext cx="279810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err="1">
                <a:solidFill>
                  <a:schemeClr val="tx1"/>
                </a:solidFill>
                <a:latin typeface="+mj-lt"/>
              </a:rPr>
              <a:t>Komposition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: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861955" y="3541478"/>
            <a:ext cx="279810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chemeClr val="tx1"/>
                </a:solidFill>
                <a:latin typeface="+mj-lt"/>
              </a:rPr>
              <a:t>Verwendung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der </a:t>
            </a:r>
            <a:r>
              <a:rPr lang="en-US" b="0" dirty="0" err="1">
                <a:solidFill>
                  <a:schemeClr val="tx1"/>
                </a:solidFill>
                <a:latin typeface="+mj-lt"/>
              </a:rPr>
              <a:t>Klasse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Bar in der </a:t>
            </a:r>
            <a:r>
              <a:rPr lang="en-US" b="0" dirty="0" err="1">
                <a:solidFill>
                  <a:schemeClr val="tx1"/>
                </a:solidFill>
                <a:latin typeface="+mj-lt"/>
              </a:rPr>
              <a:t>Klasse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Foo.</a:t>
            </a:r>
          </a:p>
        </p:txBody>
      </p:sp>
    </p:spTree>
    <p:extLst>
      <p:ext uri="{BB962C8B-B14F-4D97-AF65-F5344CB8AC3E}">
        <p14:creationId xmlns:p14="http://schemas.microsoft.com/office/powerpoint/2010/main" val="165125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38970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Übersicht UML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upload.wikimedia.org/wikipedia/en/2/2d/UML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397" y="2852937"/>
            <a:ext cx="28003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900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Modellieren Sie ein Buch, welches aus einem Inhaltsverzeichnis, einem Index sowie mehreren Kapiteln besteht, die wiederum mehrere Abschnitte haben und diese wiederum mehrere Absätze.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6957392"/>
            <a:ext cx="58293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795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8" y="1916114"/>
            <a:ext cx="6159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Vererbung (</a:t>
            </a:r>
            <a:r>
              <a:rPr lang="de-DE" sz="4800" b="0" dirty="0" err="1">
                <a:solidFill>
                  <a:prstClr val="white"/>
                </a:solidFill>
                <a:latin typeface="Calibri" pitchFamily="34" charset="0"/>
              </a:rPr>
              <a:t>Inheritance</a:t>
            </a: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270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219" y="2364928"/>
            <a:ext cx="5967413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Generalisierung</a:t>
            </a:r>
            <a:r>
              <a:rPr lang="en-US" dirty="0"/>
              <a:t> / </a:t>
            </a:r>
            <a:r>
              <a:rPr lang="en-US" dirty="0" err="1"/>
              <a:t>Vererbung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631504" y="2132856"/>
            <a:ext cx="5544616" cy="459482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de-DE" sz="2000" dirty="0"/>
              <a:t>Eine </a:t>
            </a:r>
            <a:r>
              <a:rPr lang="de-DE" sz="2000" i="1" dirty="0"/>
              <a:t>Unterklasse(Subklasse / </a:t>
            </a:r>
            <a:r>
              <a:rPr lang="de-DE" sz="2000" i="1" dirty="0" err="1"/>
              <a:t>Kindklasse</a:t>
            </a:r>
            <a:r>
              <a:rPr lang="de-DE" sz="2000" i="1" dirty="0"/>
              <a:t>)</a:t>
            </a:r>
            <a:r>
              <a:rPr lang="de-DE" sz="2000" dirty="0"/>
              <a:t> spezialisiert ihre Superklasse (Elternklasse / Oberklasse):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Wofür ist Vererbung gut?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/>
            <a:r>
              <a:rPr lang="de-DE" dirty="0"/>
              <a:t>Neue Software baut oft auf alter Software durch </a:t>
            </a:r>
            <a:r>
              <a:rPr lang="de-DE" i="1" dirty="0">
                <a:solidFill>
                  <a:srgbClr val="7F0101"/>
                </a:solidFill>
              </a:rPr>
              <a:t>Nachahmung</a:t>
            </a:r>
            <a:r>
              <a:rPr lang="de-DE" dirty="0"/>
              <a:t>, </a:t>
            </a:r>
            <a:r>
              <a:rPr lang="de-DE" i="1" dirty="0">
                <a:solidFill>
                  <a:srgbClr val="7F0101"/>
                </a:solidFill>
              </a:rPr>
              <a:t>Verfeinerung</a:t>
            </a:r>
            <a:r>
              <a:rPr lang="de-DE" dirty="0"/>
              <a:t> oder </a:t>
            </a:r>
            <a:r>
              <a:rPr lang="de-DE" i="1" dirty="0">
                <a:solidFill>
                  <a:srgbClr val="7F0101"/>
                </a:solidFill>
              </a:rPr>
              <a:t>Kombination </a:t>
            </a:r>
            <a:r>
              <a:rPr lang="de-DE" dirty="0"/>
              <a:t>auf.</a:t>
            </a:r>
          </a:p>
          <a:p>
            <a:pPr marL="419100" indent="-419100"/>
            <a:endParaRPr lang="de-DE" dirty="0"/>
          </a:p>
          <a:p>
            <a:pPr marL="419100" indent="-419100"/>
            <a:r>
              <a:rPr lang="de-DE" dirty="0"/>
              <a:t>Genauso: Klassen können basierend auf existierenden Klassen </a:t>
            </a:r>
            <a:r>
              <a:rPr lang="de-DE" i="1" dirty="0">
                <a:solidFill>
                  <a:srgbClr val="7F0101"/>
                </a:solidFill>
              </a:rPr>
              <a:t>erweitert</a:t>
            </a:r>
            <a:r>
              <a:rPr lang="de-DE" dirty="0"/>
              <a:t>, </a:t>
            </a:r>
            <a:r>
              <a:rPr lang="de-DE" i="1" dirty="0">
                <a:solidFill>
                  <a:srgbClr val="7F0101"/>
                </a:solidFill>
              </a:rPr>
              <a:t>spezialisiert</a:t>
            </a:r>
            <a:r>
              <a:rPr lang="de-DE" dirty="0"/>
              <a:t> oder </a:t>
            </a:r>
            <a:r>
              <a:rPr lang="de-DE" i="1" dirty="0">
                <a:solidFill>
                  <a:srgbClr val="7F0101"/>
                </a:solidFill>
              </a:rPr>
              <a:t>kombiniert </a:t>
            </a:r>
            <a:r>
              <a:rPr lang="de-DE" dirty="0"/>
              <a:t>werden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 smtClean="0"/>
              <a:t>Generalisierung</a:t>
            </a:r>
            <a:r>
              <a:rPr lang="en-US" dirty="0" smtClean="0"/>
              <a:t> </a:t>
            </a:r>
            <a:r>
              <a:rPr lang="en-US" dirty="0" err="1" smtClean="0"/>
              <a:t>Beschreibt</a:t>
            </a:r>
            <a:r>
              <a:rPr lang="en-US" dirty="0" smtClean="0"/>
              <a:t> </a:t>
            </a:r>
            <a:r>
              <a:rPr lang="en-US" dirty="0"/>
              <a:t>...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000" b="1" i="1" dirty="0"/>
              <a:t>Konzeptuelle Hierarchie:</a:t>
            </a:r>
          </a:p>
          <a:p>
            <a:pPr>
              <a:lnSpc>
                <a:spcPct val="90000"/>
              </a:lnSpc>
            </a:pPr>
            <a:r>
              <a:rPr lang="de-DE" sz="2000" dirty="0"/>
              <a:t>Konzeptuell verwandte Klassen können in </a:t>
            </a:r>
            <a:r>
              <a:rPr lang="de-DE" sz="2000" i="1" dirty="0">
                <a:solidFill>
                  <a:srgbClr val="7F0101"/>
                </a:solidFill>
              </a:rPr>
              <a:t>Spezialisierungs</a:t>
            </a:r>
            <a:r>
              <a:rPr lang="de-DE" sz="2000" dirty="0"/>
              <a:t>hierarchien organisiert werden </a:t>
            </a:r>
          </a:p>
          <a:p>
            <a:pPr lvl="1">
              <a:lnSpc>
                <a:spcPct val="90000"/>
              </a:lnSpc>
            </a:pPr>
            <a:r>
              <a:rPr lang="de-DE" sz="2000" dirty="0" err="1"/>
              <a:t>people</a:t>
            </a:r>
            <a:r>
              <a:rPr lang="de-DE" sz="2000" dirty="0"/>
              <a:t>, </a:t>
            </a:r>
            <a:r>
              <a:rPr lang="de-DE" sz="2000" dirty="0" err="1"/>
              <a:t>employees</a:t>
            </a:r>
            <a:r>
              <a:rPr lang="de-DE" sz="2000" dirty="0"/>
              <a:t>, </a:t>
            </a:r>
            <a:r>
              <a:rPr lang="de-DE" sz="2000" dirty="0" err="1"/>
              <a:t>managers</a:t>
            </a:r>
            <a:endParaRPr lang="de-DE" sz="2000" dirty="0"/>
          </a:p>
          <a:p>
            <a:pPr lvl="1">
              <a:lnSpc>
                <a:spcPct val="90000"/>
              </a:lnSpc>
            </a:pPr>
            <a:r>
              <a:rPr lang="de-DE" sz="2000" dirty="0" err="1"/>
              <a:t>geometric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...</a:t>
            </a:r>
          </a:p>
          <a:p>
            <a:pPr>
              <a:lnSpc>
                <a:spcPct val="90000"/>
              </a:lnSpc>
              <a:buNone/>
            </a:pPr>
            <a:r>
              <a:rPr lang="de-DE" sz="2000" b="1" i="1" dirty="0"/>
              <a:t>Polymorphie:</a:t>
            </a:r>
            <a:r>
              <a:rPr lang="de-DE" dirty="0"/>
              <a:t> </a:t>
            </a:r>
          </a:p>
          <a:p>
            <a:pPr>
              <a:lnSpc>
                <a:spcPct val="90000"/>
              </a:lnSpc>
            </a:pPr>
            <a:r>
              <a:rPr lang="de-DE" sz="2000" dirty="0"/>
              <a:t>Objekte von unterschiedlichen, aber verwandten Klassen können </a:t>
            </a:r>
            <a:r>
              <a:rPr lang="de-DE" sz="2000" i="1" dirty="0">
                <a:solidFill>
                  <a:srgbClr val="C00000"/>
                </a:solidFill>
              </a:rPr>
              <a:t>uniform</a:t>
            </a:r>
            <a:r>
              <a:rPr lang="de-DE" sz="2000" dirty="0"/>
              <a:t> (gleich) durch einen Benutzer benutzt werden</a:t>
            </a:r>
          </a:p>
          <a:p>
            <a:pPr lvl="1">
              <a:lnSpc>
                <a:spcPct val="90000"/>
              </a:lnSpc>
            </a:pPr>
            <a:r>
              <a:rPr lang="de-DE" sz="2000" dirty="0" err="1"/>
              <a:t>array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geometric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endParaRPr lang="de-DE" sz="2000" dirty="0"/>
          </a:p>
          <a:p>
            <a:pPr>
              <a:lnSpc>
                <a:spcPct val="90000"/>
              </a:lnSpc>
              <a:buNone/>
            </a:pPr>
            <a:r>
              <a:rPr lang="de-DE" sz="2000" b="1" i="1" dirty="0"/>
              <a:t>Software Wiederverwendung:</a:t>
            </a:r>
            <a:r>
              <a:rPr lang="de-DE" dirty="0"/>
              <a:t> </a:t>
            </a:r>
          </a:p>
          <a:p>
            <a:pPr>
              <a:lnSpc>
                <a:spcPct val="90000"/>
              </a:lnSpc>
            </a:pPr>
            <a:r>
              <a:rPr lang="de-DE" sz="2000" dirty="0"/>
              <a:t>Verwandte Klassen können Interfaces, Datenstrukturen und Verhalten </a:t>
            </a:r>
            <a:r>
              <a:rPr lang="de-DE" sz="2000" i="1" dirty="0">
                <a:solidFill>
                  <a:srgbClr val="7F0101"/>
                </a:solidFill>
              </a:rPr>
              <a:t>teilen</a:t>
            </a:r>
            <a:endParaRPr lang="de-DE" sz="2000" dirty="0"/>
          </a:p>
          <a:p>
            <a:pPr lvl="1">
              <a:lnSpc>
                <a:spcPct val="90000"/>
              </a:lnSpc>
            </a:pPr>
            <a:r>
              <a:rPr lang="de-DE" sz="2000" dirty="0" err="1"/>
              <a:t>geometric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...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Modellieren Sie ein Auto, welches aus Einzelteilen besteht. Verwenden Sie möglichst viele Klassen, aber achten Sie auf ein gutes Design!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6957392"/>
            <a:ext cx="4788024" cy="278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795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Unterschiedliche Arten von Vererbung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819" name="Picture 4" descr="06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2438400"/>
            <a:ext cx="7756525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/>
            <a:r>
              <a:rPr lang="de-DE" dirty="0"/>
              <a:t>Wie kann ich Klassen, Objekte und Assoziationen repräsentieren?</a:t>
            </a:r>
          </a:p>
          <a:p>
            <a:pPr marL="419100" indent="-419100"/>
            <a:r>
              <a:rPr lang="de-DE" dirty="0"/>
              <a:t>Wie kann ich die Sichtbarkeit von Attributen und Operationen bestimmen?</a:t>
            </a:r>
          </a:p>
          <a:p>
            <a:pPr marL="419100" indent="-419100"/>
            <a:r>
              <a:rPr lang="de-DE" dirty="0"/>
              <a:t>Warum ist Vererbung in der Analyse und im Design nützlich?</a:t>
            </a:r>
          </a:p>
          <a:p>
            <a:pPr marL="419100" indent="-419100"/>
            <a:r>
              <a:rPr lang="de-DE" dirty="0"/>
              <a:t>Was unterscheidet Aggregation von irgendeiner anderen Art von Assoziation?</a:t>
            </a:r>
          </a:p>
          <a:p>
            <a:pPr marL="419100" indent="-419100"/>
            <a:r>
              <a:rPr lang="de-DE" dirty="0"/>
              <a:t>Wie werden Assoziationen in einer Programmiersprache realisiert?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Was </a:t>
            </a:r>
            <a:r>
              <a:rPr lang="de-DE" dirty="0" smtClean="0"/>
              <a:t>Sie </a:t>
            </a:r>
            <a:r>
              <a:rPr lang="de-DE" dirty="0"/>
              <a:t>mitgenommen haben </a:t>
            </a:r>
            <a:r>
              <a:rPr lang="de-DE" dirty="0" smtClean="0"/>
              <a:t>sollten!</a:t>
            </a:r>
            <a:endParaRPr lang="de-D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Literatur</a:t>
            </a:r>
            <a:endParaRPr lang="en-US" dirty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/>
            <a:r>
              <a:rPr lang="en-US" i="1">
                <a:solidFill>
                  <a:schemeClr val="accent2"/>
                </a:solidFill>
              </a:rPr>
              <a:t>The Unified Modeling Language Reference Manual</a:t>
            </a:r>
            <a:r>
              <a:rPr lang="en-US"/>
              <a:t>, James Rumbaugh, Ivar Jacobson and Grady Booch, Addison Wesley, 1999. </a:t>
            </a:r>
          </a:p>
          <a:p>
            <a:pPr marL="419100" indent="-419100"/>
            <a:r>
              <a:rPr lang="en-US" i="1">
                <a:solidFill>
                  <a:schemeClr val="accent2"/>
                </a:solidFill>
              </a:rPr>
              <a:t>UML Distilled</a:t>
            </a:r>
            <a:r>
              <a:rPr lang="en-US"/>
              <a:t>, Martin Fowler, Kendall Scott, Addison-Wesley, Second Edition, 2000.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05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/>
              <a:t>UML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lnSpc>
                <a:spcPct val="80000"/>
              </a:lnSpc>
              <a:buNone/>
            </a:pPr>
            <a:r>
              <a:rPr lang="de-DE" sz="2000" b="1" i="1" dirty="0"/>
              <a:t>Was ist UML?</a:t>
            </a:r>
            <a:endParaRPr lang="de-DE" sz="2000" dirty="0"/>
          </a:p>
          <a:p>
            <a:pPr marL="419100" indent="-419100">
              <a:lnSpc>
                <a:spcPct val="80000"/>
              </a:lnSpc>
            </a:pPr>
            <a:r>
              <a:rPr lang="de-DE" sz="2000" dirty="0"/>
              <a:t>Uniform </a:t>
            </a:r>
            <a:r>
              <a:rPr lang="de-DE" sz="2000" dirty="0" err="1"/>
              <a:t>notation</a:t>
            </a:r>
            <a:r>
              <a:rPr lang="de-DE" sz="2000" dirty="0"/>
              <a:t>: </a:t>
            </a:r>
            <a:r>
              <a:rPr lang="de-DE" sz="2000" dirty="0" err="1"/>
              <a:t>Booch</a:t>
            </a:r>
            <a:r>
              <a:rPr lang="de-DE" sz="2000" dirty="0"/>
              <a:t> + OMT + </a:t>
            </a:r>
            <a:r>
              <a:rPr lang="de-DE" sz="2000" dirty="0" err="1"/>
              <a:t>Use</a:t>
            </a:r>
            <a:r>
              <a:rPr lang="de-DE" sz="2000" dirty="0"/>
              <a:t> Cases (+ </a:t>
            </a:r>
            <a:r>
              <a:rPr lang="de-DE" sz="2000" dirty="0" err="1"/>
              <a:t>state</a:t>
            </a:r>
            <a:r>
              <a:rPr lang="de-DE" sz="2000" dirty="0"/>
              <a:t> </a:t>
            </a:r>
            <a:r>
              <a:rPr lang="de-DE" sz="2000" dirty="0" err="1"/>
              <a:t>charts</a:t>
            </a:r>
            <a:r>
              <a:rPr lang="de-DE" sz="2000" dirty="0"/>
              <a:t>)</a:t>
            </a:r>
          </a:p>
          <a:p>
            <a:pPr marL="838200" lvl="1" indent="-381000">
              <a:lnSpc>
                <a:spcPct val="80000"/>
              </a:lnSpc>
            </a:pPr>
            <a:r>
              <a:rPr lang="de-DE" sz="2000" dirty="0"/>
              <a:t>UML ist </a:t>
            </a:r>
            <a:r>
              <a:rPr lang="de-DE" sz="2000" i="1" dirty="0">
                <a:solidFill>
                  <a:srgbClr val="7F0101"/>
                </a:solidFill>
              </a:rPr>
              <a:t>nicht</a:t>
            </a:r>
            <a:r>
              <a:rPr lang="de-DE" sz="2000" dirty="0"/>
              <a:t> eine Methode oder ein Prozess</a:t>
            </a:r>
          </a:p>
          <a:p>
            <a:pPr marL="838200" lvl="1" indent="-381000">
              <a:lnSpc>
                <a:spcPct val="80000"/>
              </a:lnSpc>
            </a:pPr>
            <a:r>
              <a:rPr lang="de-DE" sz="2000" dirty="0"/>
              <a:t>… Der </a:t>
            </a:r>
            <a:r>
              <a:rPr lang="de-DE" sz="2000" i="1" dirty="0">
                <a:solidFill>
                  <a:srgbClr val="7F0101"/>
                </a:solidFill>
              </a:rPr>
              <a:t>Unified Development </a:t>
            </a:r>
            <a:r>
              <a:rPr lang="de-DE" sz="2000" i="1" dirty="0" err="1">
                <a:solidFill>
                  <a:srgbClr val="7F0101"/>
                </a:solidFill>
              </a:rPr>
              <a:t>Process</a:t>
            </a:r>
            <a:r>
              <a:rPr lang="de-DE" sz="2000" dirty="0"/>
              <a:t> hingegen schon…</a:t>
            </a:r>
          </a:p>
          <a:p>
            <a:pPr marL="419100" indent="-419100">
              <a:lnSpc>
                <a:spcPct val="80000"/>
              </a:lnSpc>
              <a:buNone/>
            </a:pPr>
            <a:endParaRPr lang="de-DE" sz="1800" b="1" i="1" dirty="0"/>
          </a:p>
          <a:p>
            <a:pPr marL="419100" indent="-419100">
              <a:lnSpc>
                <a:spcPct val="80000"/>
              </a:lnSpc>
              <a:buNone/>
            </a:pPr>
            <a:r>
              <a:rPr lang="de-DE" sz="2000" b="1" i="1" dirty="0"/>
              <a:t>Warum eine grafische Modellierungssprache?</a:t>
            </a:r>
          </a:p>
          <a:p>
            <a:pPr marL="419100" indent="-419100">
              <a:lnSpc>
                <a:spcPct val="80000"/>
              </a:lnSpc>
            </a:pPr>
            <a:r>
              <a:rPr lang="de-DE" sz="2000" dirty="0"/>
              <a:t>Software Projekte werden durch </a:t>
            </a:r>
            <a:r>
              <a:rPr lang="de-DE" sz="2000" i="1" dirty="0">
                <a:solidFill>
                  <a:srgbClr val="7F0101"/>
                </a:solidFill>
              </a:rPr>
              <a:t>Teams </a:t>
            </a:r>
            <a:r>
              <a:rPr lang="de-DE" sz="2000" dirty="0"/>
              <a:t>bearbeitet</a:t>
            </a:r>
          </a:p>
          <a:p>
            <a:pPr marL="419100" indent="-419100">
              <a:lnSpc>
                <a:spcPct val="80000"/>
              </a:lnSpc>
            </a:pPr>
            <a:r>
              <a:rPr lang="de-DE" sz="2000" dirty="0"/>
              <a:t>Team Mitglieder müssen </a:t>
            </a:r>
            <a:r>
              <a:rPr lang="de-DE" sz="2000" i="1" dirty="0">
                <a:solidFill>
                  <a:srgbClr val="7F0101"/>
                </a:solidFill>
              </a:rPr>
              <a:t>kommunizieren</a:t>
            </a:r>
            <a:endParaRPr lang="de-DE" sz="2000" dirty="0"/>
          </a:p>
          <a:p>
            <a:pPr marL="838200" lvl="1" indent="-381000">
              <a:lnSpc>
                <a:spcPct val="80000"/>
              </a:lnSpc>
            </a:pPr>
            <a:r>
              <a:rPr lang="de-DE" sz="2000" dirty="0"/>
              <a:t>... manchmal sogar mit den Endbenutzern</a:t>
            </a:r>
          </a:p>
          <a:p>
            <a:pPr marL="419100" indent="-419100">
              <a:lnSpc>
                <a:spcPct val="80000"/>
              </a:lnSpc>
            </a:pPr>
            <a:r>
              <a:rPr lang="de-DE" sz="2000" dirty="0"/>
              <a:t>“Ein Bild sagt mehr als tausend Worte”</a:t>
            </a:r>
          </a:p>
          <a:p>
            <a:pPr marL="838200" lvl="1" indent="-381000">
              <a:lnSpc>
                <a:spcPct val="80000"/>
              </a:lnSpc>
            </a:pPr>
            <a:r>
              <a:rPr lang="de-DE" sz="2000" dirty="0"/>
              <a:t>Die Frage ist nur </a:t>
            </a:r>
            <a:r>
              <a:rPr lang="de-DE" sz="2000" i="1" dirty="0">
                <a:solidFill>
                  <a:srgbClr val="7F0101"/>
                </a:solidFill>
              </a:rPr>
              <a:t>welche Worte</a:t>
            </a:r>
            <a:endParaRPr lang="de-DE" sz="2000" dirty="0"/>
          </a:p>
          <a:p>
            <a:pPr marL="838200" lvl="1" indent="-381000">
              <a:lnSpc>
                <a:spcPct val="80000"/>
              </a:lnSpc>
            </a:pPr>
            <a:r>
              <a:rPr lang="de-DE" sz="2000" dirty="0"/>
              <a:t>Notwendigkeit </a:t>
            </a:r>
            <a:r>
              <a:rPr lang="de-DE" sz="2000" i="1" dirty="0">
                <a:solidFill>
                  <a:srgbClr val="7F0101"/>
                </a:solidFill>
              </a:rPr>
              <a:t>verschiedene Sichten</a:t>
            </a:r>
            <a:r>
              <a:rPr lang="de-DE" sz="2000" dirty="0"/>
              <a:t> auf das selbe Software Artefakt (z.B. Code)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Warum</a:t>
            </a:r>
            <a:r>
              <a:rPr lang="en-US" dirty="0"/>
              <a:t> UML?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>
              <a:buNone/>
            </a:pPr>
            <a:r>
              <a:rPr lang="de-DE" sz="2000" b="1" i="1" dirty="0"/>
              <a:t>Warum UML?</a:t>
            </a:r>
            <a:endParaRPr lang="de-DE" sz="1800" b="1" i="1" dirty="0"/>
          </a:p>
          <a:p>
            <a:r>
              <a:rPr lang="de-DE" sz="2200" dirty="0"/>
              <a:t>Reduziert </a:t>
            </a:r>
            <a:r>
              <a:rPr lang="de-DE" sz="2200" i="1" dirty="0">
                <a:solidFill>
                  <a:srgbClr val="AB9DDB"/>
                </a:solidFill>
              </a:rPr>
              <a:t>Risiken</a:t>
            </a:r>
            <a:r>
              <a:rPr lang="de-DE" sz="2200" dirty="0"/>
              <a:t> durch das Dokumentieren von Annahmen</a:t>
            </a:r>
          </a:p>
          <a:p>
            <a:pPr lvl="1"/>
            <a:r>
              <a:rPr lang="de-DE" sz="2000" dirty="0"/>
              <a:t>Domänenmodelle, </a:t>
            </a:r>
            <a:r>
              <a:rPr lang="de-DE" sz="2000" dirty="0" err="1"/>
              <a:t>Requirements</a:t>
            </a:r>
            <a:r>
              <a:rPr lang="de-DE" sz="2000" dirty="0"/>
              <a:t>, Architektur, Design, Implementation …</a:t>
            </a:r>
          </a:p>
          <a:p>
            <a:r>
              <a:rPr lang="de-DE" sz="2200" dirty="0"/>
              <a:t>Repräsentiert Industrie</a:t>
            </a:r>
            <a:r>
              <a:rPr lang="de-DE" sz="2200" i="1" dirty="0">
                <a:solidFill>
                  <a:srgbClr val="7F0101"/>
                </a:solidFill>
              </a:rPr>
              <a:t>standard</a:t>
            </a:r>
            <a:endParaRPr lang="de-DE" sz="2200" dirty="0"/>
          </a:p>
          <a:p>
            <a:pPr lvl="1"/>
            <a:r>
              <a:rPr lang="de-DE" sz="2000" dirty="0"/>
              <a:t>Mehr Toolunterstützung, mehr Leute verstehen die Diagramme, weniger Ausbildung</a:t>
            </a:r>
          </a:p>
          <a:p>
            <a:r>
              <a:rPr lang="de-DE" sz="2200" dirty="0"/>
              <a:t>Ist hinreichend </a:t>
            </a:r>
            <a:r>
              <a:rPr lang="de-DE" sz="2200" i="1" dirty="0">
                <a:solidFill>
                  <a:srgbClr val="7F0101"/>
                </a:solidFill>
              </a:rPr>
              <a:t>gut-definiert</a:t>
            </a:r>
            <a:endParaRPr lang="de-DE" sz="2200" dirty="0"/>
          </a:p>
          <a:p>
            <a:pPr lvl="1"/>
            <a:r>
              <a:rPr lang="de-DE" sz="2000" dirty="0"/>
              <a:t>... obwohl es einige Interpretationen und Dialekte gibt</a:t>
            </a:r>
          </a:p>
          <a:p>
            <a:r>
              <a:rPr lang="de-DE" sz="2200" dirty="0"/>
              <a:t>Ist </a:t>
            </a:r>
            <a:r>
              <a:rPr lang="de-DE" sz="2200" i="1" dirty="0">
                <a:solidFill>
                  <a:srgbClr val="7F0101"/>
                </a:solidFill>
              </a:rPr>
              <a:t>offen</a:t>
            </a:r>
            <a:endParaRPr lang="de-DE" sz="2200" dirty="0"/>
          </a:p>
          <a:p>
            <a:pPr lvl="1"/>
            <a:r>
              <a:rPr lang="de-DE" sz="2000" dirty="0"/>
              <a:t>Stereotypen, Tags und Bedingungen zur Erweiterung von </a:t>
            </a:r>
            <a:r>
              <a:rPr lang="de-DE" sz="2000" dirty="0" err="1" smtClean="0"/>
              <a:t>Basiskonstrukten</a:t>
            </a:r>
            <a:endParaRPr lang="de-DE" sz="2000" dirty="0"/>
          </a:p>
          <a:p>
            <a:pPr lvl="1"/>
            <a:r>
              <a:rPr lang="de-DE" sz="2000" dirty="0"/>
              <a:t>Hat ein Meta-meta-modell für komplexe Erweiterungen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UML Geschichte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1994: Grady </a:t>
            </a:r>
            <a:r>
              <a:rPr lang="en-US" dirty="0" err="1"/>
              <a:t>Booch</a:t>
            </a:r>
            <a:r>
              <a:rPr lang="en-US" dirty="0"/>
              <a:t> (</a:t>
            </a:r>
            <a:r>
              <a:rPr lang="en-US" dirty="0" err="1"/>
              <a:t>Booch</a:t>
            </a:r>
            <a:r>
              <a:rPr lang="en-US" dirty="0"/>
              <a:t> method) + James Rumbaugh (OMT) in der </a:t>
            </a:r>
            <a:r>
              <a:rPr lang="en-US" dirty="0" err="1"/>
              <a:t>Firma</a:t>
            </a:r>
            <a:r>
              <a:rPr lang="en-US" dirty="0"/>
              <a:t> Rational</a:t>
            </a:r>
          </a:p>
          <a:p>
            <a:pPr>
              <a:lnSpc>
                <a:spcPct val="90000"/>
              </a:lnSpc>
            </a:pPr>
            <a:r>
              <a:rPr lang="en-US" dirty="0"/>
              <a:t>1994: Ivar Jacobson (OOSE, use cases) </a:t>
            </a:r>
            <a:r>
              <a:rPr lang="en-US" dirty="0" err="1"/>
              <a:t>tritt</a:t>
            </a:r>
            <a:r>
              <a:rPr lang="en-US" dirty="0"/>
              <a:t> Rational </a:t>
            </a:r>
            <a:r>
              <a:rPr lang="en-US" dirty="0" err="1"/>
              <a:t>bei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“The three amigos”</a:t>
            </a:r>
          </a:p>
          <a:p>
            <a:pPr>
              <a:lnSpc>
                <a:spcPct val="90000"/>
              </a:lnSpc>
            </a:pPr>
            <a:r>
              <a:rPr lang="en-US" dirty="0"/>
              <a:t>1996: Rational </a:t>
            </a:r>
            <a:r>
              <a:rPr lang="en-US" dirty="0" err="1"/>
              <a:t>gründet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Konsortium</a:t>
            </a:r>
            <a:r>
              <a:rPr lang="en-US" dirty="0"/>
              <a:t>, um UML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unterstützen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1997: UML 1.0 </a:t>
            </a:r>
            <a:r>
              <a:rPr lang="en-US" dirty="0" err="1"/>
              <a:t>bei</a:t>
            </a:r>
            <a:r>
              <a:rPr lang="en-US" dirty="0"/>
              <a:t> der OMG </a:t>
            </a:r>
            <a:r>
              <a:rPr lang="en-US" dirty="0" err="1"/>
              <a:t>eingereicht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1997: UML 1.1 </a:t>
            </a:r>
            <a:r>
              <a:rPr lang="en-US" dirty="0" err="1"/>
              <a:t>als</a:t>
            </a:r>
            <a:r>
              <a:rPr lang="en-US" dirty="0"/>
              <a:t> OMG-Standard </a:t>
            </a:r>
            <a:r>
              <a:rPr lang="en-US" dirty="0" err="1"/>
              <a:t>akzeptiert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Aber, OMG </a:t>
            </a:r>
            <a:r>
              <a:rPr lang="en-US" dirty="0" err="1"/>
              <a:t>benannte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UML 1.0</a:t>
            </a:r>
          </a:p>
          <a:p>
            <a:pPr>
              <a:lnSpc>
                <a:spcPct val="90000"/>
              </a:lnSpc>
            </a:pPr>
            <a:r>
              <a:rPr lang="en-US" dirty="0"/>
              <a:t>1998-…: </a:t>
            </a:r>
            <a:r>
              <a:rPr lang="en-US" dirty="0" err="1"/>
              <a:t>Revisionen</a:t>
            </a:r>
            <a:r>
              <a:rPr lang="en-US" dirty="0"/>
              <a:t> </a:t>
            </a:r>
            <a:r>
              <a:rPr lang="en-US" dirty="0" smtClean="0"/>
              <a:t>UML 1.2 </a:t>
            </a:r>
            <a:r>
              <a:rPr lang="en-US" dirty="0"/>
              <a:t>- 1.5</a:t>
            </a:r>
          </a:p>
          <a:p>
            <a:pPr>
              <a:lnSpc>
                <a:spcPct val="90000"/>
              </a:lnSpc>
            </a:pPr>
            <a:r>
              <a:rPr lang="en-US" dirty="0"/>
              <a:t>2005: </a:t>
            </a:r>
            <a:r>
              <a:rPr lang="en-US" dirty="0" err="1"/>
              <a:t>Hauptrevision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smtClean="0"/>
              <a:t>UML 2.0</a:t>
            </a:r>
            <a:r>
              <a:rPr lang="en-US" dirty="0"/>
              <a:t>, </a:t>
            </a:r>
            <a:r>
              <a:rPr lang="en-US" dirty="0" err="1"/>
              <a:t>beinhaltet</a:t>
            </a:r>
            <a:r>
              <a:rPr lang="en-US" dirty="0"/>
              <a:t> OCL (object constraint language)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29200" y="6518671"/>
            <a:ext cx="2209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914400">
              <a:lnSpc>
                <a:spcPct val="100000"/>
              </a:lnSpc>
              <a:buClrTx/>
              <a:buSzTx/>
            </a:pPr>
            <a:r>
              <a:rPr lang="en-US" b="0">
                <a:solidFill>
                  <a:srgbClr val="00027F"/>
                </a:solidFill>
                <a:latin typeface="Helvetica" pitchFamily="34" charset="0"/>
                <a:ea typeface="ＭＳ Ｐゴシック" pitchFamily="34" charset="-128"/>
              </a:rPr>
              <a:t>UML Distilled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133600" y="6594870"/>
            <a:ext cx="2057400" cy="260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</a:pPr>
            <a:r>
              <a:rPr lang="en-US" sz="1100" b="0">
                <a:solidFill>
                  <a:srgbClr val="000000"/>
                </a:solidFill>
                <a:latin typeface="Lucida Grande" pitchFamily="-105" charset="0"/>
                <a:ea typeface="ＭＳ Ｐゴシック" pitchFamily="34" charset="-128"/>
              </a:rPr>
              <a:t>© 2000 Addison-Wesley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879871"/>
            <a:ext cx="3986213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879871"/>
            <a:ext cx="3894138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133600" y="6450854"/>
            <a:ext cx="2057400" cy="260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</a:pPr>
            <a:r>
              <a:rPr lang="en-US" sz="1100" b="0" dirty="0">
                <a:solidFill>
                  <a:srgbClr val="000000"/>
                </a:solidFill>
                <a:latin typeface="Lucida Grande" pitchFamily="-105" charset="0"/>
                <a:ea typeface="ＭＳ Ｐゴシック" pitchFamily="34" charset="-128"/>
              </a:rPr>
              <a:t>© 2000 Addison-Wesley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029200" y="6374655"/>
            <a:ext cx="2209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914400">
              <a:lnSpc>
                <a:spcPct val="100000"/>
              </a:lnSpc>
              <a:buClrTx/>
              <a:buSzTx/>
            </a:pPr>
            <a:r>
              <a:rPr lang="en-US" b="0">
                <a:solidFill>
                  <a:srgbClr val="00027F"/>
                </a:solidFill>
                <a:latin typeface="Helvetica" pitchFamily="34" charset="0"/>
                <a:ea typeface="ＭＳ Ｐゴシック" pitchFamily="34" charset="-128"/>
              </a:rPr>
              <a:t>UML Distilled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25"/>
            <a:ext cx="3867150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914424"/>
            <a:ext cx="3957638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Tools: IBM Rational Software Architect</a:t>
            </a:r>
          </a:p>
        </p:txBody>
      </p:sp>
      <p:sp>
        <p:nvSpPr>
          <p:cNvPr id="12291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441160" cy="4594820"/>
          </a:xfrm>
        </p:spPr>
        <p:txBody>
          <a:bodyPr/>
          <a:lstStyle/>
          <a:p>
            <a:pPr eaLnBrk="1" hangingPunct="1"/>
            <a:r>
              <a:rPr lang="en-US" dirty="0"/>
              <a:t>Co-</a:t>
            </a:r>
            <a:r>
              <a:rPr lang="en-US" dirty="0" err="1"/>
              <a:t>Entwicklung</a:t>
            </a:r>
            <a:r>
              <a:rPr lang="en-US" dirty="0"/>
              <a:t> von Code und UML </a:t>
            </a:r>
            <a:r>
              <a:rPr lang="en-US" dirty="0" err="1"/>
              <a:t>Modellen</a:t>
            </a:r>
            <a:endParaRPr lang="en-US" dirty="0"/>
          </a:p>
          <a:p>
            <a:pPr lvl="1" eaLnBrk="1" hangingPunct="1"/>
            <a:r>
              <a:rPr lang="en-US" dirty="0"/>
              <a:t>Java, </a:t>
            </a:r>
            <a:r>
              <a:rPr lang="en-US" dirty="0" err="1"/>
              <a:t>.Net</a:t>
            </a:r>
            <a:r>
              <a:rPr lang="en-US" dirty="0"/>
              <a:t>, C++, </a:t>
            </a:r>
            <a:r>
              <a:rPr lang="en-US" dirty="0" smtClean="0"/>
              <a:t>WSDL, </a:t>
            </a:r>
            <a:r>
              <a:rPr lang="en-US" dirty="0"/>
              <a:t>CORBA, …</a:t>
            </a:r>
          </a:p>
          <a:p>
            <a:pPr eaLnBrk="1" hangingPunct="1"/>
            <a:r>
              <a:rPr lang="en-US" dirty="0"/>
              <a:t>Round-trip engineering</a:t>
            </a:r>
          </a:p>
          <a:p>
            <a:pPr lvl="1" eaLnBrk="1" hangingPunct="1"/>
            <a:r>
              <a:rPr lang="en-US" dirty="0"/>
              <a:t>Code </a:t>
            </a:r>
            <a:r>
              <a:rPr lang="en-US" dirty="0">
                <a:sym typeface="Symbol" pitchFamily="18" charset="2"/>
              </a:rPr>
              <a:t> model</a:t>
            </a: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2" name="Picture 2" descr="Image:VIATRA2 RSA UML export 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86" y="2717164"/>
            <a:ext cx="53768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orlage_Desig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vorlage_Design1</Template>
  <TotalTime>0</TotalTime>
  <Words>1546</Words>
  <Application>Microsoft Office PowerPoint</Application>
  <PresentationFormat>Breitbild</PresentationFormat>
  <Paragraphs>332</Paragraphs>
  <Slides>38</Slides>
  <Notes>34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9" baseType="lpstr">
      <vt:lpstr>ＭＳ Ｐゴシック</vt:lpstr>
      <vt:lpstr>Arial</vt:lpstr>
      <vt:lpstr>Calibri</vt:lpstr>
      <vt:lpstr>Consolas</vt:lpstr>
      <vt:lpstr>Helvetica</vt:lpstr>
      <vt:lpstr>Lucida Grande</vt:lpstr>
      <vt:lpstr>Monotype Sorts</vt:lpstr>
      <vt:lpstr>Symbol</vt:lpstr>
      <vt:lpstr>Times New Roman</vt:lpstr>
      <vt:lpstr>Wingdings</vt:lpstr>
      <vt:lpstr>vorlage_Design1</vt:lpstr>
      <vt:lpstr>PowerPoint-Präsentation</vt:lpstr>
      <vt:lpstr>Einordnung</vt:lpstr>
      <vt:lpstr>PowerPoint-Präsentation</vt:lpstr>
      <vt:lpstr>UML</vt:lpstr>
      <vt:lpstr>Warum UML?</vt:lpstr>
      <vt:lpstr>UML Geschichte</vt:lpstr>
      <vt:lpstr>PowerPoint-Präsentation</vt:lpstr>
      <vt:lpstr>PowerPoint-Präsentation</vt:lpstr>
      <vt:lpstr>Tools: IBM Rational Software Architect</vt:lpstr>
      <vt:lpstr>Tools: ArgoUML</vt:lpstr>
      <vt:lpstr>PowerPoint-Präsentation</vt:lpstr>
      <vt:lpstr>Klassendiagramme</vt:lpstr>
      <vt:lpstr>Sichtbarkeit und Scope (Geltungsbereich) von Features</vt:lpstr>
      <vt:lpstr>Attribute und Operationen</vt:lpstr>
      <vt:lpstr>PowerPoint-Präsentation</vt:lpstr>
      <vt:lpstr>UML Linien und Pfeile</vt:lpstr>
      <vt:lpstr>PowerPoint-Präsentation</vt:lpstr>
      <vt:lpstr>Parametrisierte Klassen</vt:lpstr>
      <vt:lpstr>Interfaces</vt:lpstr>
      <vt:lpstr>Aufgabe</vt:lpstr>
      <vt:lpstr>PowerPoint-Präsentation</vt:lpstr>
      <vt:lpstr>Objekte</vt:lpstr>
      <vt:lpstr>Assoziationen</vt:lpstr>
      <vt:lpstr>Multiplikatoren</vt:lpstr>
      <vt:lpstr>Assoziationen und Attribute</vt:lpstr>
      <vt:lpstr>Aggregation und Komposition</vt:lpstr>
      <vt:lpstr>Aggregation vs. Komposition 2</vt:lpstr>
      <vt:lpstr>Assoziierungsklassen</vt:lpstr>
      <vt:lpstr>Code: Aggregation, Assoziation, Komposition</vt:lpstr>
      <vt:lpstr>Aufgabe</vt:lpstr>
      <vt:lpstr>PowerPoint-Präsentation</vt:lpstr>
      <vt:lpstr>Generalisierung / Vererbung</vt:lpstr>
      <vt:lpstr>Wofür ist Vererbung gut?</vt:lpstr>
      <vt:lpstr>Generalisierung Beschreibt ...</vt:lpstr>
      <vt:lpstr>Aufgabe</vt:lpstr>
      <vt:lpstr>Unterschiedliche Arten von Vererbung</vt:lpstr>
      <vt:lpstr>Was Sie mitgenommen haben sollten!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SE2010</dc:title>
  <dc:creator>Sven Apel</dc:creator>
  <cp:lastModifiedBy>Janet</cp:lastModifiedBy>
  <cp:revision>344</cp:revision>
  <dcterms:modified xsi:type="dcterms:W3CDTF">2019-10-07T13:44:50Z</dcterms:modified>
</cp:coreProperties>
</file>