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73" r:id="rId4"/>
    <p:sldId id="275" r:id="rId5"/>
    <p:sldId id="258" r:id="rId6"/>
    <p:sldId id="299" r:id="rId7"/>
    <p:sldId id="259" r:id="rId8"/>
    <p:sldId id="300" r:id="rId9"/>
    <p:sldId id="301" r:id="rId10"/>
    <p:sldId id="260" r:id="rId11"/>
    <p:sldId id="302" r:id="rId12"/>
    <p:sldId id="262" r:id="rId13"/>
    <p:sldId id="303" r:id="rId14"/>
    <p:sldId id="261" r:id="rId15"/>
    <p:sldId id="304" r:id="rId16"/>
    <p:sldId id="264" r:id="rId17"/>
    <p:sldId id="305" r:id="rId18"/>
    <p:sldId id="263" r:id="rId19"/>
    <p:sldId id="306" r:id="rId20"/>
    <p:sldId id="265" r:id="rId21"/>
    <p:sldId id="307" r:id="rId22"/>
    <p:sldId id="266" r:id="rId23"/>
    <p:sldId id="267" r:id="rId24"/>
    <p:sldId id="308" r:id="rId25"/>
    <p:sldId id="309" r:id="rId26"/>
    <p:sldId id="310" r:id="rId27"/>
    <p:sldId id="311" r:id="rId28"/>
    <p:sldId id="272" r:id="rId29"/>
    <p:sldId id="312" r:id="rId30"/>
    <p:sldId id="313" r:id="rId31"/>
    <p:sldId id="314" r:id="rId32"/>
    <p:sldId id="276" r:id="rId33"/>
    <p:sldId id="271" r:id="rId34"/>
    <p:sldId id="316" r:id="rId35"/>
    <p:sldId id="317" r:id="rId36"/>
    <p:sldId id="270" r:id="rId37"/>
    <p:sldId id="318" r:id="rId38"/>
    <p:sldId id="274" r:id="rId3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7" autoAdjust="0"/>
  </p:normalViewPr>
  <p:slideViewPr>
    <p:cSldViewPr>
      <p:cViewPr varScale="1">
        <p:scale>
          <a:sx n="199" d="100"/>
          <a:sy n="199" d="100"/>
        </p:scale>
        <p:origin x="2178" y="144"/>
      </p:cViewPr>
      <p:guideLst>
        <p:guide orient="horz" pos="27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10.12.2019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12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7551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43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7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4272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673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24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66" r:id="rId8"/>
    <p:sldLayoutId id="2147483667" r:id="rId9"/>
    <p:sldLayoutId id="2147483668" r:id="rId10"/>
    <p:sldLayoutId id="2147483660" r:id="rId11"/>
    <p:sldLayoutId id="2147483662" r:id="rId12"/>
    <p:sldLayoutId id="2147483661" r:id="rId13"/>
    <p:sldLayoutId id="2147483664" r:id="rId14"/>
    <p:sldLayoutId id="2147483663" r:id="rId15"/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Your Reports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Questionnaires</a:t>
            </a:r>
          </a:p>
          <a:p>
            <a:r>
              <a:rPr lang="en-US" dirty="0" smtClean="0"/>
              <a:t>Explain why this material and why it is useful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Purity, a few libraries</a:t>
            </a:r>
          </a:p>
          <a:p>
            <a:r>
              <a:rPr lang="en-US" dirty="0" err="1" smtClean="0"/>
              <a:t>PurityIDE</a:t>
            </a:r>
            <a:endParaRPr lang="en-US" dirty="0" smtClean="0"/>
          </a:p>
          <a:p>
            <a:r>
              <a:rPr lang="en-US" dirty="0" smtClean="0"/>
              <a:t>-&gt; both are good ways to control the influence of language and tool</a:t>
            </a:r>
          </a:p>
          <a:p>
            <a:endParaRPr lang="en-US" dirty="0" smtClean="0"/>
          </a:p>
          <a:p>
            <a:r>
              <a:rPr lang="en-US" dirty="0" smtClean="0"/>
              <a:t>Specification of a parser in a context-free grammar</a:t>
            </a:r>
          </a:p>
          <a:p>
            <a:r>
              <a:rPr lang="en-US" dirty="0" smtClean="0"/>
              <a:t>Non-disclosure </a:t>
            </a:r>
            <a:r>
              <a:rPr lang="en-US" dirty="0" smtClean="0"/>
              <a:t>agreement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 participants do?</a:t>
            </a:r>
          </a:p>
          <a:p>
            <a:r>
              <a:rPr lang="en-US" dirty="0" smtClean="0"/>
              <a:t>Why should they do this? How does this help to evaluate the hypotheses.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Scanner:</a:t>
            </a:r>
          </a:p>
          <a:p>
            <a:pPr marL="914400" lvl="1" indent="-514350"/>
            <a:r>
              <a:rPr lang="en-US" dirty="0" smtClean="0"/>
              <a:t>Scans a word and removes special characters</a:t>
            </a:r>
          </a:p>
          <a:p>
            <a:pPr marL="914400" lvl="1" indent="-514350"/>
            <a:r>
              <a:rPr lang="en-US" dirty="0" smtClean="0"/>
              <a:t>Characters as </a:t>
            </a:r>
            <a:r>
              <a:rPr lang="en-US" dirty="0"/>
              <a:t>t</a:t>
            </a:r>
            <a:r>
              <a:rPr lang="en-US" dirty="0" smtClean="0"/>
              <a:t>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Parser:</a:t>
            </a:r>
          </a:p>
          <a:p>
            <a:pPr marL="914400" lvl="1" indent="-514350"/>
            <a:r>
              <a:rPr lang="en-US" dirty="0" smtClean="0"/>
              <a:t>Receives word as input</a:t>
            </a:r>
          </a:p>
          <a:p>
            <a:pPr marL="914400" lvl="1" indent="-514350"/>
            <a:r>
              <a:rPr lang="en-US" dirty="0" smtClean="0"/>
              <a:t>Returns true or false depending on whether word is part of grammar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0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they come from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characterstics</a:t>
            </a:r>
            <a:r>
              <a:rPr lang="en-US" dirty="0" smtClean="0"/>
              <a:t> to they have?</a:t>
            </a:r>
          </a:p>
          <a:p>
            <a:pPr lvl="1"/>
            <a:r>
              <a:rPr lang="en-US" dirty="0" smtClean="0"/>
              <a:t>Everything that might be a confounding factor</a:t>
            </a:r>
          </a:p>
          <a:p>
            <a:pPr lvl="1"/>
            <a:r>
              <a:rPr lang="en-US" dirty="0" smtClean="0"/>
              <a:t>E.g., age, gender, programming experience,...</a:t>
            </a:r>
          </a:p>
          <a:p>
            <a:r>
              <a:rPr lang="en-US" dirty="0" smtClean="0"/>
              <a:t>Why are the suitable to answer the hypotheses?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49 undergraduate students</a:t>
            </a:r>
          </a:p>
          <a:p>
            <a:r>
              <a:rPr lang="en-US" dirty="0" smtClean="0"/>
              <a:t>Experience with formal languages and Java</a:t>
            </a:r>
          </a:p>
          <a:p>
            <a:r>
              <a:rPr lang="en-US" dirty="0" smtClean="0"/>
              <a:t>No experience with parser implementation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experimental design was used?</a:t>
            </a:r>
          </a:p>
          <a:p>
            <a:r>
              <a:rPr lang="en-US" dirty="0" smtClean="0"/>
              <a:t>Why?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Systems: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Square</a:t>
            </a:r>
          </a:p>
          <a:p>
            <a:r>
              <a:rPr lang="en-US" dirty="0" smtClean="0"/>
              <a:t>Within-Subjects?</a:t>
            </a:r>
          </a:p>
          <a:p>
            <a:pPr lvl="1"/>
            <a:r>
              <a:rPr lang="en-US" dirty="0" smtClean="0"/>
              <a:t>Not useful, because you think in a type system</a:t>
            </a:r>
          </a:p>
          <a:p>
            <a:r>
              <a:rPr lang="en-US" dirty="0" smtClean="0"/>
              <a:t>Too much effort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4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experiment evolved over time</a:t>
            </a:r>
          </a:p>
          <a:p>
            <a:r>
              <a:rPr lang="en-US" dirty="0" smtClean="0"/>
              <a:t>Was there an introduction/training? What kind? Why?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Systems: 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 to create the groups</a:t>
            </a:r>
          </a:p>
          <a:p>
            <a:r>
              <a:rPr lang="en-US" dirty="0" smtClean="0"/>
              <a:t>16 </a:t>
            </a:r>
            <a:r>
              <a:rPr lang="en-US" dirty="0" err="1" smtClean="0"/>
              <a:t>hourse</a:t>
            </a:r>
            <a:r>
              <a:rPr lang="en-US" dirty="0" smtClean="0"/>
              <a:t> of training (dynamic)</a:t>
            </a:r>
          </a:p>
          <a:p>
            <a:r>
              <a:rPr lang="en-US" dirty="0" smtClean="0"/>
              <a:t>18 hours of training (static)</a:t>
            </a:r>
          </a:p>
          <a:p>
            <a:r>
              <a:rPr lang="en-US" dirty="0" smtClean="0"/>
              <a:t>27 hours, distributed freely over 4 work days</a:t>
            </a:r>
          </a:p>
          <a:p>
            <a:r>
              <a:rPr lang="en-US" dirty="0" smtClean="0"/>
              <a:t>Participants could not take material with them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Phases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Objective</a:t>
            </a:r>
            <a:r>
              <a:rPr lang="de-DE" sz="2400" dirty="0"/>
              <a:t> </a:t>
            </a:r>
            <a:r>
              <a:rPr lang="de-DE" sz="2400" dirty="0" err="1"/>
              <a:t>Defintion</a:t>
            </a:r>
            <a:endParaRPr lang="de-DE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09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52927" y="2357430"/>
            <a:ext cx="138213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/>
              <a:t>Conduct</a:t>
            </a:r>
            <a:endParaRPr lang="de-DE" sz="24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78400" y="2357430"/>
            <a:ext cx="1112988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Analysis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453323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095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209589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835062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7191388" y="2738430"/>
            <a:ext cx="2619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952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Hypotheses</a:t>
            </a:r>
            <a:r>
              <a:rPr lang="de-DE" sz="1600" i="1" dirty="0"/>
              <a:t>; Independent &amp; </a:t>
            </a:r>
            <a:r>
              <a:rPr lang="de-DE" sz="1600" i="1" dirty="0" err="1"/>
              <a:t>Dependent</a:t>
            </a:r>
            <a:r>
              <a:rPr lang="de-DE" sz="1600" i="1" dirty="0"/>
              <a:t> Variables</a:t>
            </a:r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2373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3022860" y="2906423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881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Experimental Design;</a:t>
            </a:r>
          </a:p>
          <a:p>
            <a:pPr algn="ctr"/>
            <a:r>
              <a:rPr lang="de-DE" sz="1600" i="1" dirty="0" err="1"/>
              <a:t>Confounding</a:t>
            </a:r>
            <a:r>
              <a:rPr lang="de-DE" sz="1600" i="1" dirty="0"/>
              <a:t> </a:t>
            </a:r>
            <a:r>
              <a:rPr lang="de-DE" sz="1600" i="1" dirty="0" err="1"/>
              <a:t>factors</a:t>
            </a:r>
            <a:endParaRPr lang="de-DE" sz="1600" i="1" dirty="0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flipV="1">
            <a:off x="4631522" y="3119430"/>
            <a:ext cx="512473" cy="59532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3897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>
            <a:off x="5143994" y="3119430"/>
            <a:ext cx="90914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5595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/>
              <a:t>Data</a:t>
            </a:r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flipV="1">
            <a:off x="6053134" y="3119430"/>
            <a:ext cx="58176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7641688" y="3083462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6881819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/>
              <a:t>Accepted</a:t>
            </a:r>
            <a:r>
              <a:rPr lang="de-DE" sz="1600" i="1" dirty="0"/>
              <a:t>/ </a:t>
            </a:r>
            <a:r>
              <a:rPr lang="de-DE" sz="1600" i="1" dirty="0" err="1"/>
              <a:t>Rejected</a:t>
            </a:r>
            <a:r>
              <a:rPr lang="de-DE" sz="1600" i="1" dirty="0"/>
              <a:t> </a:t>
            </a:r>
            <a:r>
              <a:rPr lang="de-DE" sz="1600" i="1" dirty="0" err="1"/>
              <a:t>Hypotheses</a:t>
            </a:r>
            <a:endParaRPr lang="de-DE" sz="1600" i="1" dirty="0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>
            <a:off x="6634895" y="3119430"/>
            <a:ext cx="970825" cy="6667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9453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/>
              <a:t>Report</a:t>
            </a:r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9235514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5483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deviations occurred?</a:t>
            </a:r>
          </a:p>
          <a:p>
            <a:r>
              <a:rPr lang="en-US" dirty="0" smtClean="0"/>
              <a:t>Refer to section threats to validity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deviations to report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descriptive statistics?</a:t>
            </a:r>
          </a:p>
          <a:p>
            <a:pPr lvl="1"/>
            <a:r>
              <a:rPr lang="en-US" dirty="0" smtClean="0"/>
              <a:t>E.g., mean, standard deviation, boxplots…</a:t>
            </a:r>
          </a:p>
          <a:p>
            <a:r>
              <a:rPr lang="en-US" dirty="0" smtClean="0"/>
              <a:t>What kind of inference statistics?</a:t>
            </a:r>
          </a:p>
          <a:p>
            <a:pPr lvl="1"/>
            <a:r>
              <a:rPr lang="en-US" dirty="0" smtClean="0"/>
              <a:t>Typically significance tests</a:t>
            </a:r>
          </a:p>
          <a:p>
            <a:r>
              <a:rPr lang="en-US" dirty="0" smtClean="0"/>
              <a:t>Separate from interpretation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validity threatened?</a:t>
            </a:r>
          </a:p>
          <a:p>
            <a:r>
              <a:rPr lang="en-US" dirty="0" smtClean="0"/>
              <a:t>At least discuss internal and external validity</a:t>
            </a:r>
          </a:p>
          <a:p>
            <a:r>
              <a:rPr lang="en-US" dirty="0" smtClean="0"/>
              <a:t>Often additionally: Construct validity, statistical conclusion validity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Systems: </a:t>
            </a:r>
            <a:r>
              <a:rPr lang="en-US" dirty="0"/>
              <a:t>Threats </a:t>
            </a:r>
            <a:r>
              <a:rPr lang="en-US" dirty="0" smtClean="0"/>
              <a:t>to Internal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a new language</a:t>
            </a:r>
          </a:p>
          <a:p>
            <a:pPr lvl="1"/>
            <a:r>
              <a:rPr lang="en-US" dirty="0" smtClean="0"/>
              <a:t>Controlled by:</a:t>
            </a:r>
          </a:p>
          <a:p>
            <a:pPr lvl="2"/>
            <a:r>
              <a:rPr lang="en-US" dirty="0" smtClean="0"/>
              <a:t>Language is Java-like and simple</a:t>
            </a:r>
          </a:p>
          <a:p>
            <a:pPr lvl="2"/>
            <a:r>
              <a:rPr lang="en-US" dirty="0" smtClean="0"/>
              <a:t>Intensive training (16/18 hours sufficient?)</a:t>
            </a:r>
          </a:p>
          <a:p>
            <a:pPr lvl="2"/>
            <a:r>
              <a:rPr lang="en-US" dirty="0" smtClean="0"/>
              <a:t>Comparison between two groups who both learn a new language (effect should be comparable between both groups</a:t>
            </a:r>
          </a:p>
          <a:p>
            <a:pPr lvl="1"/>
            <a:r>
              <a:rPr lang="en-US" dirty="0" smtClean="0"/>
              <a:t>Also a threat to external validity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34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Systems: </a:t>
            </a:r>
            <a:r>
              <a:rPr lang="en-US" dirty="0"/>
              <a:t>Threats </a:t>
            </a:r>
            <a:r>
              <a:rPr lang="en-US" dirty="0" smtClean="0"/>
              <a:t>to Internal Validity (cont.)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created based on interviews</a:t>
            </a:r>
          </a:p>
          <a:p>
            <a:pPr lvl="1"/>
            <a:r>
              <a:rPr lang="en-US" dirty="0" smtClean="0"/>
              <a:t>Only discussed, not controlled</a:t>
            </a:r>
          </a:p>
          <a:p>
            <a:r>
              <a:rPr lang="en-US" dirty="0" smtClean="0"/>
              <a:t>Unclear when which task was completed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Systems: </a:t>
            </a:r>
            <a:r>
              <a:rPr lang="en-US" dirty="0"/>
              <a:t>Threats </a:t>
            </a:r>
            <a:r>
              <a:rPr lang="en-US" dirty="0" smtClean="0"/>
              <a:t>to Construct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may be unsuitable</a:t>
            </a:r>
          </a:p>
          <a:p>
            <a:pPr lvl="1"/>
            <a:r>
              <a:rPr lang="en-US" dirty="0" smtClean="0"/>
              <a:t>General: Tradeoff between small controllable task and realism</a:t>
            </a:r>
          </a:p>
          <a:p>
            <a:pPr lvl="1"/>
            <a:r>
              <a:rPr lang="en-US" dirty="0" smtClean="0"/>
              <a:t>Here: one large task over 27 hours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Systems: </a:t>
            </a:r>
            <a:r>
              <a:rPr lang="en-US" dirty="0"/>
              <a:t>Threats </a:t>
            </a:r>
            <a:r>
              <a:rPr lang="en-US" dirty="0" smtClean="0"/>
              <a:t>to External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as participants</a:t>
            </a:r>
          </a:p>
          <a:p>
            <a:pPr lvl="1"/>
            <a:r>
              <a:rPr lang="en-US" dirty="0" smtClean="0"/>
              <a:t>Students are on some occasions good substitutions for experts</a:t>
            </a:r>
          </a:p>
          <a:p>
            <a:pPr lvl="1"/>
            <a:r>
              <a:rPr lang="en-US" dirty="0" smtClean="0"/>
              <a:t>Unknown language that experts would have to learn, as well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Tool support ("artificial" IDE)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4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arose</a:t>
            </a:r>
            <a:r>
              <a:rPr lang="de-DE" dirty="0" smtClean="0"/>
              <a:t>?</a:t>
            </a:r>
          </a:p>
          <a:p>
            <a:r>
              <a:rPr lang="de-DE" dirty="0" smtClean="0"/>
              <a:t>-&gt; </a:t>
            </a:r>
            <a:r>
              <a:rPr lang="de-DE" dirty="0" err="1" smtClean="0"/>
              <a:t>Getting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0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Systems: </a:t>
            </a:r>
            <a:r>
              <a:rPr lang="en-US" dirty="0"/>
              <a:t>Interpretation </a:t>
            </a:r>
            <a:r>
              <a:rPr lang="en-US" dirty="0" smtClean="0"/>
              <a:t>(Scanner)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justification why static type system is supposed to be better (among others that static type system prohibits errors)</a:t>
            </a:r>
          </a:p>
          <a:p>
            <a:r>
              <a:rPr lang="en-US" dirty="0" smtClean="0"/>
              <a:t>Further analysis of data: Debug times reconstructed from logs and compared between groups -&gt; no difference, so effort for debugging is comparable</a:t>
            </a:r>
          </a:p>
          <a:p>
            <a:r>
              <a:rPr lang="en-US" dirty="0" smtClean="0"/>
              <a:t>However, no justification/interpretation of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worthwile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</a:t>
            </a:r>
            <a:r>
              <a:rPr lang="en-US" dirty="0"/>
              <a:t>Interpretation </a:t>
            </a: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no differences</a:t>
            </a:r>
          </a:p>
          <a:p>
            <a:r>
              <a:rPr lang="en-US" dirty="0" smtClean="0"/>
              <a:t>Again compared debug times: dynamic faster for debugging</a:t>
            </a:r>
          </a:p>
          <a:p>
            <a:r>
              <a:rPr lang="en-US" dirty="0" smtClean="0"/>
              <a:t>But again: no further explanation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Systems: Quality of 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and </a:t>
            </a:r>
            <a:r>
              <a:rPr lang="en-US" dirty="0" smtClean="0"/>
              <a:t>interpretation </a:t>
            </a:r>
            <a:r>
              <a:rPr lang="en-US" dirty="0" smtClean="0"/>
              <a:t>not </a:t>
            </a:r>
            <a:r>
              <a:rPr lang="en-US" dirty="0" smtClean="0"/>
              <a:t>clearly </a:t>
            </a:r>
            <a:r>
              <a:rPr lang="en-US" dirty="0" smtClean="0"/>
              <a:t>separated</a:t>
            </a:r>
          </a:p>
          <a:p>
            <a:r>
              <a:rPr lang="en-US" dirty="0" smtClean="0"/>
              <a:t>Interpretation just stops in the middle</a:t>
            </a:r>
          </a:p>
          <a:p>
            <a:r>
              <a:rPr lang="en-US" dirty="0" smtClean="0"/>
              <a:t>Conclusion and interpretation are mixed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on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commonalities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4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IEEE </a:t>
            </a:r>
            <a:r>
              <a:rPr lang="de-DE" dirty="0" err="1" smtClean="0"/>
              <a:t>format</a:t>
            </a:r>
            <a:r>
              <a:rPr lang="de-DE" dirty="0" smtClean="0"/>
              <a:t>: </a:t>
            </a:r>
            <a:endParaRPr lang="de-DE" dirty="0"/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www.ieee.org/conferences_events/conferences/publishing/templates.html</a:t>
            </a:r>
            <a:endParaRPr lang="de-DE" dirty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(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/>
              <a:t>min. 6) </a:t>
            </a:r>
          </a:p>
          <a:p>
            <a:r>
              <a:rPr lang="de-DE" dirty="0" smtClean="0"/>
              <a:t>1 </a:t>
            </a:r>
            <a:r>
              <a:rPr lang="de-DE" dirty="0" err="1" smtClean="0"/>
              <a:t>or</a:t>
            </a:r>
            <a:r>
              <a:rPr lang="de-DE" dirty="0" smtClean="0"/>
              <a:t>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appointment</a:t>
            </a:r>
            <a:endParaRPr lang="de-DE" dirty="0" smtClean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Relevant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(e.g., well-design interview </a:t>
            </a:r>
            <a:r>
              <a:rPr lang="de-DE" dirty="0" err="1" smtClean="0"/>
              <a:t>question</a:t>
            </a:r>
            <a:r>
              <a:rPr lang="de-DE" dirty="0" smtClean="0"/>
              <a:t>, plausible </a:t>
            </a:r>
            <a:r>
              <a:rPr lang="de-DE" dirty="0" err="1" smtClean="0"/>
              <a:t>measures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(e.g., </a:t>
            </a:r>
            <a:r>
              <a:rPr lang="de-DE" dirty="0" err="1" smtClean="0"/>
              <a:t>statistics</a:t>
            </a:r>
            <a:r>
              <a:rPr lang="de-DE" dirty="0" smtClean="0"/>
              <a:t>, qualitative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(e.g.,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Writing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adherence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/>
              <a:t>R</a:t>
            </a:r>
            <a:r>
              <a:rPr lang="de-DE" dirty="0" smtClean="0"/>
              <a:t>eport -Points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points</a:t>
            </a:r>
            <a:r>
              <a:rPr lang="de-DE" dirty="0" smtClean="0"/>
              <a:t> per </a:t>
            </a:r>
            <a:r>
              <a:rPr lang="de-DE" dirty="0" err="1" smtClean="0"/>
              <a:t>criterion</a:t>
            </a:r>
            <a:r>
              <a:rPr lang="de-DE" dirty="0" smtClean="0"/>
              <a:t> (3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realization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grade in oral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smtClean="0"/>
              <a:t>In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handed</a:t>
            </a:r>
            <a:r>
              <a:rPr lang="de-DE" dirty="0" smtClean="0"/>
              <a:t> in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grade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7896201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Points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Grade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/>
              <a:t>Reporting Experiments in Software Engineering</a:t>
            </a:r>
            <a:r>
              <a:rPr lang="de-DE" sz="2400" dirty="0"/>
              <a:t>. Andreas </a:t>
            </a:r>
            <a:r>
              <a:rPr lang="de-DE" sz="2400" dirty="0" err="1"/>
              <a:t>Jedlitschka</a:t>
            </a:r>
            <a:r>
              <a:rPr lang="de-DE" sz="2400" dirty="0"/>
              <a:t>, Marcus </a:t>
            </a:r>
            <a:r>
              <a:rPr lang="de-DE" sz="2400" dirty="0" err="1"/>
              <a:t>Ciolkowski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Dietmar Pfahl. In </a:t>
            </a:r>
            <a:r>
              <a:rPr lang="en-US" sz="2400" dirty="0"/>
              <a:t>Shull, F., Singer, J., and Sjøberg, D.I. </a:t>
            </a:r>
            <a:r>
              <a:rPr lang="en-US" sz="2400" dirty="0" smtClean="0"/>
              <a:t>(</a:t>
            </a:r>
            <a:r>
              <a:rPr lang="en-US" sz="2400" dirty="0" err="1" smtClean="0"/>
              <a:t>Edtrs</a:t>
            </a:r>
            <a:r>
              <a:rPr lang="en-US" sz="2400" dirty="0" smtClean="0"/>
              <a:t>.): </a:t>
            </a:r>
            <a:r>
              <a:rPr lang="en-US" sz="2400" dirty="0"/>
              <a:t>Advanced Topics in Empirical Software Engineering, Springer, 2007.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7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paper (only suggestions, pick anything empirical):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Students as Subjects: An Empirical Evaluation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Empirical Study of the Effects of Personality in Pair Programming using the Five-Factor Model 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Exception Handling: Viewpoints of Novices and Experts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Relevance of Application Domain Knowledge: The Case of Computer Program </a:t>
            </a:r>
            <a:r>
              <a:rPr lang="en-US" dirty="0" smtClean="0"/>
              <a:t>Comprehension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black</a:t>
            </a:r>
            <a:r>
              <a:rPr lang="de-DE" dirty="0" smtClean="0"/>
              <a:t> </a:t>
            </a:r>
            <a:r>
              <a:rPr lang="de-DE" dirty="0" err="1" smtClean="0"/>
              <a:t>story</a:t>
            </a:r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or</a:t>
            </a:r>
            <a:r>
              <a:rPr lang="de-DE" dirty="0" smtClean="0"/>
              <a:t> 3 per </a:t>
            </a:r>
            <a:r>
              <a:rPr lang="de-DE" dirty="0" err="1" smtClean="0"/>
              <a:t>team</a:t>
            </a:r>
            <a:endParaRPr lang="en-US" dirty="0" err="1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16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3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of the experiment?</a:t>
            </a:r>
          </a:p>
          <a:p>
            <a:r>
              <a:rPr lang="en-US" dirty="0" smtClean="0"/>
              <a:t>Where does this goal come from?</a:t>
            </a:r>
          </a:p>
          <a:p>
            <a:r>
              <a:rPr lang="en-US" dirty="0" smtClean="0"/>
              <a:t>Research questions/hypotheses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</a:t>
            </a:r>
            <a:r>
              <a:rPr lang="en-US" dirty="0" smtClean="0"/>
              <a:t> Systems: Goal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the influence of static and dynamic type systems on development time</a:t>
            </a:r>
          </a:p>
          <a:p>
            <a:r>
              <a:rPr lang="en-US" dirty="0" smtClean="0"/>
              <a:t>Different arguments for and against static type systems </a:t>
            </a:r>
          </a:p>
          <a:p>
            <a:r>
              <a:rPr lang="en-US" dirty="0" smtClean="0"/>
              <a:t>No research hypothesis, but research question (although not mentioned explicitly)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</a:t>
            </a:r>
          </a:p>
          <a:p>
            <a:r>
              <a:rPr lang="en-US" dirty="0" smtClean="0"/>
              <a:t>Dependent variable</a:t>
            </a:r>
          </a:p>
          <a:p>
            <a:r>
              <a:rPr lang="en-US" dirty="0" smtClean="0"/>
              <a:t>Operationalization and levels</a:t>
            </a:r>
          </a:p>
          <a:p>
            <a:r>
              <a:rPr lang="en-US" dirty="0" smtClean="0"/>
              <a:t>Confounding factors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62771"/>
              </p:ext>
            </p:extLst>
          </p:nvPr>
        </p:nvGraphicFramePr>
        <p:xfrm>
          <a:off x="2381224" y="4143380"/>
          <a:ext cx="7786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technique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Measured/ensured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881422" y="5000636"/>
            <a:ext cx="100013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Constant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52992" y="5000636"/>
            <a:ext cx="25003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To exclude its influence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53322" y="5006980"/>
            <a:ext cx="10715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PurityIDE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524892" y="5006980"/>
            <a:ext cx="1643074" cy="70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Similar to Eclipse, only standard features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81224" y="5006980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Experience with tool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2381224" y="4849968"/>
            <a:ext cx="7787536" cy="943934"/>
            <a:chOff x="928662" y="4849968"/>
            <a:chExt cx="7787536" cy="943934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928662" y="5784866"/>
              <a:ext cx="77867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 flipH="1" flipV="1">
              <a:off x="8251057" y="5322107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5400000" flipH="1" flipV="1">
              <a:off x="465109" y="5321313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 flipH="1" flipV="1">
              <a:off x="6639397" y="5315425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5542117" y="532876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 flipH="1" flipV="1">
              <a:off x="3042757" y="5316379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 flipH="1" flipV="1">
              <a:off x="1968337" y="531352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Variables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variables:</a:t>
            </a:r>
          </a:p>
          <a:p>
            <a:pPr lvl="1"/>
            <a:r>
              <a:rPr lang="en-US" dirty="0" smtClean="0"/>
              <a:t>Type system</a:t>
            </a:r>
          </a:p>
          <a:p>
            <a:pPr lvl="2"/>
            <a:r>
              <a:rPr lang="en-US" dirty="0" smtClean="0"/>
              <a:t>2 levels (static und dynamic)</a:t>
            </a:r>
          </a:p>
          <a:p>
            <a:pPr lvl="2"/>
            <a:r>
              <a:rPr lang="en-US" dirty="0" smtClean="0"/>
              <a:t>2 equal programming languages with different type systems </a:t>
            </a:r>
            <a:r>
              <a:rPr lang="en-US" dirty="0" err="1" smtClean="0"/>
              <a:t>Typsystem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pPr lvl="2"/>
            <a:r>
              <a:rPr lang="en-US" dirty="0" smtClean="0"/>
              <a:t>2 levels (Scanner und Parser)</a:t>
            </a:r>
          </a:p>
          <a:p>
            <a:r>
              <a:rPr lang="en-US" dirty="0" smtClean="0"/>
              <a:t>Dependent variables:</a:t>
            </a:r>
          </a:p>
          <a:p>
            <a:pPr lvl="1"/>
            <a:r>
              <a:rPr lang="en-US" dirty="0" smtClean="0"/>
              <a:t>Development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2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systems: Variables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with tool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84384"/>
              </p:ext>
            </p:extLst>
          </p:nvPr>
        </p:nvGraphicFramePr>
        <p:xfrm>
          <a:off x="2166910" y="3029598"/>
          <a:ext cx="79296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technique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Measured/ensured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How?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Why?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08316"/>
              </p:ext>
            </p:extLst>
          </p:nvPr>
        </p:nvGraphicFramePr>
        <p:xfrm>
          <a:off x="2166910" y="3771278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Matching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Experience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plays important role for development time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To have 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accurate estimation as much as possible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02076"/>
              </p:ext>
            </p:extLst>
          </p:nvPr>
        </p:nvGraphicFramePr>
        <p:xfrm>
          <a:off x="2166910" y="4591392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Plays important role for development time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New language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Ensures comparable experience for all participants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2166910" y="3839547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Experience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166910" y="4594239"/>
            <a:ext cx="1307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Programming</a:t>
            </a:r>
          </a:p>
          <a:p>
            <a:r>
              <a:rPr lang="en-US" sz="1600" dirty="0" smtClean="0"/>
              <a:t>language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00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Breitbild</PresentationFormat>
  <Paragraphs>267</Paragraphs>
  <Slides>38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Arial</vt:lpstr>
      <vt:lpstr>Calibri</vt:lpstr>
      <vt:lpstr>Larissa-Design</vt:lpstr>
      <vt:lpstr>Structuring Your Reports</vt:lpstr>
      <vt:lpstr>Experimental Phases</vt:lpstr>
      <vt:lpstr>Introduction</vt:lpstr>
      <vt:lpstr>Background</vt:lpstr>
      <vt:lpstr>Objective</vt:lpstr>
      <vt:lpstr>Typ Systems: Goal</vt:lpstr>
      <vt:lpstr>Variables</vt:lpstr>
      <vt:lpstr>Type Systems: Variables (1)</vt:lpstr>
      <vt:lpstr>Type systems: Variables (2)</vt:lpstr>
      <vt:lpstr>Material</vt:lpstr>
      <vt:lpstr>Type systems: Material</vt:lpstr>
      <vt:lpstr>Tasks</vt:lpstr>
      <vt:lpstr>Type Systems: Tasks</vt:lpstr>
      <vt:lpstr>Participants</vt:lpstr>
      <vt:lpstr>Type Systems: Participants</vt:lpstr>
      <vt:lpstr>Design</vt:lpstr>
      <vt:lpstr>Type Systems: Design</vt:lpstr>
      <vt:lpstr>Conduct</vt:lpstr>
      <vt:lpstr>Type Systems: Conduct</vt:lpstr>
      <vt:lpstr>Deviations</vt:lpstr>
      <vt:lpstr>Type Systems</vt:lpstr>
      <vt:lpstr>Analysis</vt:lpstr>
      <vt:lpstr>Threats to Validity</vt:lpstr>
      <vt:lpstr>Type Systems: Threats to Internal Validity</vt:lpstr>
      <vt:lpstr>Type Systems: Threats to Internal Validity (cont.)</vt:lpstr>
      <vt:lpstr>Type Systems: Threats to Construct Validity</vt:lpstr>
      <vt:lpstr>Type Systems: Threats to External Validity</vt:lpstr>
      <vt:lpstr>Interpretation</vt:lpstr>
      <vt:lpstr>Type Systems: Interpretation (Scanner)</vt:lpstr>
      <vt:lpstr>Type Systems: Interpretation (Parser)</vt:lpstr>
      <vt:lpstr>Type Systems: Quality of Interpretation</vt:lpstr>
      <vt:lpstr>Related Work</vt:lpstr>
      <vt:lpstr>Report</vt:lpstr>
      <vt:lpstr>Grading Criteria</vt:lpstr>
      <vt:lpstr>Project Report -Points</vt:lpstr>
      <vt:lpstr>Literature</vt:lpstr>
      <vt:lpstr>Suggested Homework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1077</cp:revision>
  <dcterms:modified xsi:type="dcterms:W3CDTF">2019-12-11T08:25:52Z</dcterms:modified>
</cp:coreProperties>
</file>