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 id="2147483674" r:id="rId2"/>
  </p:sldMasterIdLst>
  <p:notesMasterIdLst>
    <p:notesMasterId r:id="rId63"/>
  </p:notesMasterIdLst>
  <p:sldIdLst>
    <p:sldId id="363" r:id="rId3"/>
    <p:sldId id="301" r:id="rId4"/>
    <p:sldId id="309" r:id="rId5"/>
    <p:sldId id="310" r:id="rId6"/>
    <p:sldId id="303" r:id="rId7"/>
    <p:sldId id="311" r:id="rId8"/>
    <p:sldId id="259" r:id="rId9"/>
    <p:sldId id="291" r:id="rId10"/>
    <p:sldId id="260" r:id="rId11"/>
    <p:sldId id="261" r:id="rId12"/>
    <p:sldId id="312" r:id="rId13"/>
    <p:sldId id="313" r:id="rId14"/>
    <p:sldId id="314" r:id="rId15"/>
    <p:sldId id="315" r:id="rId16"/>
    <p:sldId id="305" r:id="rId17"/>
    <p:sldId id="316" r:id="rId18"/>
    <p:sldId id="265" r:id="rId19"/>
    <p:sldId id="271" r:id="rId20"/>
    <p:sldId id="318" r:id="rId21"/>
    <p:sldId id="317" r:id="rId22"/>
    <p:sldId id="266" r:id="rId23"/>
    <p:sldId id="270" r:id="rId24"/>
    <p:sldId id="319" r:id="rId25"/>
    <p:sldId id="295" r:id="rId26"/>
    <p:sldId id="306" r:id="rId27"/>
    <p:sldId id="279" r:id="rId28"/>
    <p:sldId id="320" r:id="rId29"/>
    <p:sldId id="280" r:id="rId30"/>
    <p:sldId id="281" r:id="rId31"/>
    <p:sldId id="321" r:id="rId32"/>
    <p:sldId id="322" r:id="rId33"/>
    <p:sldId id="323" r:id="rId34"/>
    <p:sldId id="354" r:id="rId35"/>
    <p:sldId id="282" r:id="rId36"/>
    <p:sldId id="351" r:id="rId37"/>
    <p:sldId id="352" r:id="rId38"/>
    <p:sldId id="353" r:id="rId39"/>
    <p:sldId id="362" r:id="rId40"/>
    <p:sldId id="360" r:id="rId41"/>
    <p:sldId id="361" r:id="rId42"/>
    <p:sldId id="284" r:id="rId43"/>
    <p:sldId id="324" r:id="rId44"/>
    <p:sldId id="326" r:id="rId45"/>
    <p:sldId id="327" r:id="rId46"/>
    <p:sldId id="328" r:id="rId47"/>
    <p:sldId id="343" r:id="rId48"/>
    <p:sldId id="344" r:id="rId49"/>
    <p:sldId id="345" r:id="rId50"/>
    <p:sldId id="331" r:id="rId51"/>
    <p:sldId id="333" r:id="rId52"/>
    <p:sldId id="347" r:id="rId53"/>
    <p:sldId id="348" r:id="rId54"/>
    <p:sldId id="350" r:id="rId55"/>
    <p:sldId id="349" r:id="rId56"/>
    <p:sldId id="340" r:id="rId57"/>
    <p:sldId id="339" r:id="rId58"/>
    <p:sldId id="342" r:id="rId59"/>
    <p:sldId id="346" r:id="rId60"/>
    <p:sldId id="288" r:id="rId61"/>
    <p:sldId id="286" r:id="rId6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12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0E"/>
    <a:srgbClr val="AB9DDB"/>
    <a:srgbClr val="D9D5C7"/>
    <a:srgbClr val="D4D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75157" autoAdjust="0"/>
  </p:normalViewPr>
  <p:slideViewPr>
    <p:cSldViewPr>
      <p:cViewPr varScale="1">
        <p:scale>
          <a:sx n="82" d="100"/>
          <a:sy n="82" d="100"/>
        </p:scale>
        <p:origin x="2142" y="90"/>
      </p:cViewPr>
      <p:guideLst>
        <p:guide orient="horz" pos="2136"/>
        <p:guide pos="126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D555DF-A998-4826-B2E4-6D27A37DCCB3}" type="datetimeFigureOut">
              <a:rPr lang="de-DE" smtClean="0"/>
              <a:pPr/>
              <a:t>17.01.2020</a:t>
            </a:fld>
            <a:endParaRPr lang="en-US"/>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DE17EF-A9BB-4D33-B1DA-2A5BBAB4D44E}" type="slidenum">
              <a:rPr lang="en-US" smtClean="0"/>
              <a:pPr/>
              <a:t>‹Nr.›</a:t>
            </a:fld>
            <a:endParaRPr lang="en-US"/>
          </a:p>
        </p:txBody>
      </p:sp>
    </p:spTree>
    <p:extLst>
      <p:ext uri="{BB962C8B-B14F-4D97-AF65-F5344CB8AC3E}">
        <p14:creationId xmlns:p14="http://schemas.microsoft.com/office/powerpoint/2010/main" val="2247258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a:t>
            </a:fld>
            <a:endParaRPr lang="en-US"/>
          </a:p>
        </p:txBody>
      </p:sp>
    </p:spTree>
    <p:extLst>
      <p:ext uri="{BB962C8B-B14F-4D97-AF65-F5344CB8AC3E}">
        <p14:creationId xmlns:p14="http://schemas.microsoft.com/office/powerpoint/2010/main" val="1362972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771ADA1C-8931-4F59-97B2-6EF114597DDE}" type="slidenum">
              <a:rPr lang="en-GB"/>
              <a:pPr/>
              <a:t>14</a:t>
            </a:fld>
            <a:endParaRPr lang="en-GB"/>
          </a:p>
        </p:txBody>
      </p:sp>
      <p:sp>
        <p:nvSpPr>
          <p:cNvPr id="349186" name="Rectangle 2"/>
          <p:cNvSpPr>
            <a:spLocks noGrp="1" noRot="1" noChangeAspect="1" noChangeArrowheads="1" noTextEdit="1"/>
          </p:cNvSpPr>
          <p:nvPr>
            <p:ph type="sldImg"/>
          </p:nvPr>
        </p:nvSpPr>
        <p:spPr>
          <a:xfrm>
            <a:off x="381000" y="685800"/>
            <a:ext cx="6096000" cy="3429000"/>
          </a:xfrm>
          <a:solidFill>
            <a:srgbClr val="FFFFFF"/>
          </a:solidFill>
        </p:spPr>
      </p:sp>
      <p:sp>
        <p:nvSpPr>
          <p:cNvPr id="349187"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33FCC99-5579-42CB-A178-85E6E88DD66A}" type="slidenum">
              <a:rPr lang="de-DE">
                <a:solidFill>
                  <a:prstClr val="black"/>
                </a:solidFill>
                <a:cs typeface="Arial" charset="0"/>
              </a:rPr>
              <a:pPr>
                <a:defRPr/>
              </a:pPr>
              <a:t>15</a:t>
            </a:fld>
            <a:endParaRPr lang="de-DE">
              <a:solidFill>
                <a:prstClr val="black"/>
              </a:solidFill>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Eine</a:t>
            </a:r>
            <a:r>
              <a:rPr lang="en-US" baseline="0" dirty="0"/>
              <a:t> </a:t>
            </a:r>
            <a:r>
              <a:rPr lang="en-US" baseline="0" dirty="0" err="1"/>
              <a:t>Möglichkeit</a:t>
            </a:r>
            <a:r>
              <a:rPr lang="en-US" baseline="0" dirty="0"/>
              <a:t> </a:t>
            </a:r>
            <a:r>
              <a:rPr lang="en-US" baseline="0" dirty="0" err="1"/>
              <a:t>zur</a:t>
            </a:r>
            <a:r>
              <a:rPr lang="en-US" baseline="0" dirty="0"/>
              <a:t> </a:t>
            </a:r>
            <a:r>
              <a:rPr lang="en-US" baseline="0" dirty="0" err="1"/>
              <a:t>Umsetzung</a:t>
            </a:r>
            <a:r>
              <a:rPr lang="en-US" baseline="0" dirty="0"/>
              <a:t> von </a:t>
            </a:r>
            <a:r>
              <a:rPr lang="en-US" baseline="0" dirty="0" err="1"/>
              <a:t>iterativen</a:t>
            </a:r>
            <a:r>
              <a:rPr lang="en-US" baseline="0" dirty="0"/>
              <a:t> </a:t>
            </a:r>
            <a:r>
              <a:rPr lang="en-US" baseline="0" dirty="0" err="1"/>
              <a:t>Modellen</a:t>
            </a:r>
            <a:r>
              <a:rPr lang="en-US" baseline="0" dirty="0"/>
              <a:t>:</a:t>
            </a:r>
          </a:p>
          <a:p>
            <a:r>
              <a:rPr lang="en-US" baseline="0" dirty="0" err="1"/>
              <a:t>Prototyp</a:t>
            </a:r>
            <a:r>
              <a:rPr lang="en-US" baseline="0" dirty="0"/>
              <a:t> </a:t>
            </a:r>
            <a:r>
              <a:rPr lang="en-US" baseline="0" dirty="0" err="1"/>
              <a:t>soll</a:t>
            </a:r>
            <a:r>
              <a:rPr lang="en-US" baseline="0" dirty="0"/>
              <a:t> </a:t>
            </a:r>
            <a:r>
              <a:rPr lang="en-US" baseline="0" dirty="0" err="1"/>
              <a:t>mehr</a:t>
            </a:r>
            <a:r>
              <a:rPr lang="en-US" baseline="0" dirty="0"/>
              <a:t> </a:t>
            </a:r>
            <a:r>
              <a:rPr lang="en-US" baseline="0" dirty="0" err="1"/>
              <a:t>oder</a:t>
            </a:r>
            <a:r>
              <a:rPr lang="en-US" baseline="0" dirty="0"/>
              <a:t> </a:t>
            </a:r>
            <a:r>
              <a:rPr lang="en-US" baseline="0" dirty="0" err="1"/>
              <a:t>weniger</a:t>
            </a:r>
            <a:r>
              <a:rPr lang="en-US" baseline="0" dirty="0"/>
              <a:t> </a:t>
            </a:r>
            <a:r>
              <a:rPr lang="en-US" baseline="0" dirty="0" err="1"/>
              <a:t>funktional</a:t>
            </a:r>
            <a:r>
              <a:rPr lang="en-US" baseline="0" dirty="0"/>
              <a:t> sein, </a:t>
            </a:r>
            <a:r>
              <a:rPr lang="en-US" baseline="0" dirty="0" err="1"/>
              <a:t>bestimmte</a:t>
            </a:r>
            <a:r>
              <a:rPr lang="en-US" baseline="0" dirty="0"/>
              <a:t> Dinge </a:t>
            </a:r>
            <a:r>
              <a:rPr lang="en-US" baseline="0" dirty="0" err="1"/>
              <a:t>zeigen</a:t>
            </a:r>
            <a:endParaRPr lang="en-US" baseline="0" dirty="0"/>
          </a:p>
          <a:p>
            <a:endParaRPr lang="en-US" baseline="0" dirty="0"/>
          </a:p>
          <a:p>
            <a:r>
              <a:rPr lang="en-US" baseline="0" dirty="0" err="1" smtClean="0"/>
              <a:t>Auch</a:t>
            </a:r>
            <a:r>
              <a:rPr lang="en-US" baseline="0" dirty="0" smtClean="0"/>
              <a:t> </a:t>
            </a:r>
            <a:r>
              <a:rPr lang="en-US" baseline="0" dirty="0"/>
              <a:t>in </a:t>
            </a:r>
            <a:r>
              <a:rPr lang="en-US" baseline="0" dirty="0" err="1"/>
              <a:t>späteren</a:t>
            </a:r>
            <a:r>
              <a:rPr lang="en-US" baseline="0" dirty="0"/>
              <a:t> </a:t>
            </a:r>
            <a:r>
              <a:rPr lang="en-US" baseline="0" dirty="0" err="1"/>
              <a:t>Phasen</a:t>
            </a:r>
            <a:r>
              <a:rPr lang="en-US" baseline="0" dirty="0"/>
              <a:t> </a:t>
            </a:r>
            <a:r>
              <a:rPr lang="en-US" baseline="0" dirty="0" err="1"/>
              <a:t>machen</a:t>
            </a:r>
            <a:r>
              <a:rPr lang="en-US" baseline="0" dirty="0"/>
              <a:t> </a:t>
            </a:r>
            <a:r>
              <a:rPr lang="en-US" baseline="0" dirty="0" err="1"/>
              <a:t>Prototypen</a:t>
            </a:r>
            <a:r>
              <a:rPr lang="en-US" baseline="0" dirty="0"/>
              <a:t> Sinn, </a:t>
            </a:r>
            <a:r>
              <a:rPr lang="en-US" baseline="0" dirty="0" err="1"/>
              <a:t>wenn</a:t>
            </a:r>
            <a:r>
              <a:rPr lang="en-US" baseline="0" dirty="0"/>
              <a:t> </a:t>
            </a:r>
            <a:r>
              <a:rPr lang="en-US" baseline="0" dirty="0" err="1"/>
              <a:t>z.B</a:t>
            </a:r>
            <a:r>
              <a:rPr lang="en-US" baseline="0" dirty="0"/>
              <a:t>. </a:t>
            </a:r>
            <a:r>
              <a:rPr lang="en-US" baseline="0" dirty="0" err="1"/>
              <a:t>neue</a:t>
            </a:r>
            <a:r>
              <a:rPr lang="en-US" baseline="0" dirty="0"/>
              <a:t> Features </a:t>
            </a:r>
            <a:r>
              <a:rPr lang="en-US" baseline="0" dirty="0" err="1"/>
              <a:t>implementiert</a:t>
            </a:r>
            <a:r>
              <a:rPr lang="en-US" baseline="0" dirty="0"/>
              <a:t> </a:t>
            </a:r>
            <a:r>
              <a:rPr lang="en-US" baseline="0" dirty="0" err="1"/>
              <a:t>wurden</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17</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US" dirty="0" err="1"/>
              <a:t>Wenn</a:t>
            </a:r>
            <a:r>
              <a:rPr lang="en-US" dirty="0"/>
              <a:t> man </a:t>
            </a:r>
            <a:r>
              <a:rPr lang="en-US" dirty="0" err="1"/>
              <a:t>keinen</a:t>
            </a:r>
            <a:r>
              <a:rPr lang="en-US" dirty="0"/>
              <a:t> </a:t>
            </a:r>
            <a:r>
              <a:rPr lang="en-US" dirty="0" err="1"/>
              <a:t>Weg</a:t>
            </a:r>
            <a:r>
              <a:rPr lang="en-US" dirty="0"/>
              <a:t> </a:t>
            </a:r>
            <a:r>
              <a:rPr lang="en-US" dirty="0" err="1"/>
              <a:t>findet</a:t>
            </a:r>
            <a:r>
              <a:rPr lang="en-US" dirty="0"/>
              <a:t>, hat</a:t>
            </a:r>
            <a:r>
              <a:rPr lang="en-US" baseline="0" dirty="0"/>
              <a:t> man </a:t>
            </a:r>
            <a:r>
              <a:rPr lang="en-US" baseline="0" dirty="0" err="1"/>
              <a:t>Pech</a:t>
            </a:r>
            <a:r>
              <a:rPr lang="en-US" baseline="0" dirty="0"/>
              <a:t> </a:t>
            </a:r>
            <a:r>
              <a:rPr lang="en-US" baseline="0" dirty="0" err="1"/>
              <a:t>gehabt</a:t>
            </a:r>
            <a:r>
              <a:rPr lang="en-US" baseline="0" dirty="0"/>
              <a:t>, </a:t>
            </a:r>
            <a:r>
              <a:rPr lang="en-US" baseline="0" dirty="0" err="1"/>
              <a:t>aber</a:t>
            </a:r>
            <a:r>
              <a:rPr lang="en-US" baseline="0" dirty="0"/>
              <a:t> man </a:t>
            </a:r>
            <a:r>
              <a:rPr lang="en-US" baseline="0" dirty="0" err="1"/>
              <a:t>investiert</a:t>
            </a:r>
            <a:r>
              <a:rPr lang="en-US" baseline="0" dirty="0"/>
              <a:t> </a:t>
            </a:r>
            <a:r>
              <a:rPr lang="en-US" baseline="0" dirty="0" err="1"/>
              <a:t>nicht</a:t>
            </a:r>
            <a:r>
              <a:rPr lang="en-US" baseline="0" dirty="0"/>
              <a:t> </a:t>
            </a:r>
            <a:r>
              <a:rPr lang="en-US" baseline="0" dirty="0" err="1"/>
              <a:t>unnötig</a:t>
            </a:r>
            <a:r>
              <a:rPr lang="en-US" baseline="0" dirty="0"/>
              <a:t> Geld in </a:t>
            </a:r>
            <a:r>
              <a:rPr lang="en-US" baseline="0" dirty="0" err="1"/>
              <a:t>unlösbare</a:t>
            </a:r>
            <a:r>
              <a:rPr lang="en-US" baseline="0" dirty="0"/>
              <a:t> </a:t>
            </a:r>
            <a:r>
              <a:rPr lang="en-US" baseline="0" dirty="0" err="1"/>
              <a:t>Projekte</a:t>
            </a:r>
            <a:endParaRPr lang="en-US" baseline="0" dirty="0"/>
          </a:p>
          <a:p>
            <a:endParaRPr lang="en-US" baseline="0" dirty="0"/>
          </a:p>
          <a:p>
            <a:r>
              <a:rPr lang="en-US" baseline="0" dirty="0" err="1"/>
              <a:t>Bei</a:t>
            </a:r>
            <a:r>
              <a:rPr lang="en-US" baseline="0" dirty="0"/>
              <a:t> </a:t>
            </a:r>
            <a:r>
              <a:rPr lang="en-US" baseline="0" dirty="0" err="1"/>
              <a:t>typischen</a:t>
            </a:r>
            <a:r>
              <a:rPr lang="en-US" baseline="0" dirty="0"/>
              <a:t> </a:t>
            </a:r>
            <a:r>
              <a:rPr lang="en-US" baseline="0" dirty="0" err="1"/>
              <a:t>Projekten</a:t>
            </a:r>
            <a:r>
              <a:rPr lang="en-US" baseline="0" dirty="0"/>
              <a:t> </a:t>
            </a:r>
            <a:r>
              <a:rPr lang="en-US" baseline="0" dirty="0" err="1"/>
              <a:t>Wasserfallmodell</a:t>
            </a:r>
            <a:r>
              <a:rPr lang="en-US" baseline="0" dirty="0"/>
              <a:t>; </a:t>
            </a:r>
            <a:r>
              <a:rPr lang="en-US" baseline="0" dirty="0" err="1"/>
              <a:t>z.B</a:t>
            </a:r>
            <a:r>
              <a:rPr lang="en-US" baseline="0" dirty="0"/>
              <a:t>. </a:t>
            </a:r>
            <a:r>
              <a:rPr lang="en-US" baseline="0" dirty="0" err="1"/>
              <a:t>bei</a:t>
            </a:r>
            <a:r>
              <a:rPr lang="en-US" baseline="0" dirty="0"/>
              <a:t> </a:t>
            </a:r>
            <a:r>
              <a:rPr lang="en-US" baseline="0" dirty="0" err="1"/>
              <a:t>eingebetteten</a:t>
            </a:r>
            <a:r>
              <a:rPr lang="en-US" baseline="0" dirty="0"/>
              <a:t> </a:t>
            </a:r>
            <a:r>
              <a:rPr lang="en-US" baseline="0" dirty="0" err="1"/>
              <a:t>Systemen</a:t>
            </a:r>
            <a:r>
              <a:rPr lang="en-US" baseline="0" dirty="0"/>
              <a:t> </a:t>
            </a:r>
            <a:r>
              <a:rPr lang="en-US" baseline="0" dirty="0" err="1"/>
              <a:t>sind</a:t>
            </a:r>
            <a:r>
              <a:rPr lang="en-US" baseline="0" dirty="0"/>
              <a:t> </a:t>
            </a:r>
            <a:r>
              <a:rPr lang="en-US" baseline="0" dirty="0" err="1"/>
              <a:t>Resourcen-Beschränkung</a:t>
            </a:r>
            <a:r>
              <a:rPr lang="en-US" baseline="0" dirty="0"/>
              <a:t> </a:t>
            </a:r>
            <a:r>
              <a:rPr lang="en-US" baseline="0" dirty="0" err="1"/>
              <a:t>kritischer</a:t>
            </a:r>
            <a:r>
              <a:rPr lang="en-US" baseline="0" dirty="0"/>
              <a:t>. Da muss </a:t>
            </a:r>
            <a:r>
              <a:rPr lang="en-US" baseline="0" dirty="0" err="1"/>
              <a:t>dann</a:t>
            </a:r>
            <a:r>
              <a:rPr lang="en-US" baseline="0" dirty="0"/>
              <a:t> </a:t>
            </a:r>
            <a:r>
              <a:rPr lang="en-US" baseline="0" dirty="0" err="1"/>
              <a:t>erst</a:t>
            </a:r>
            <a:r>
              <a:rPr lang="en-US" baseline="0" dirty="0"/>
              <a:t> </a:t>
            </a:r>
            <a:r>
              <a:rPr lang="en-US" baseline="0" dirty="0" err="1"/>
              <a:t>implementiert</a:t>
            </a:r>
            <a:r>
              <a:rPr lang="en-US" baseline="0" dirty="0"/>
              <a:t> </a:t>
            </a:r>
            <a:r>
              <a:rPr lang="en-US" baseline="0" dirty="0" err="1"/>
              <a:t>werden</a:t>
            </a:r>
            <a:r>
              <a:rPr lang="en-US" baseline="0" dirty="0"/>
              <a:t>, um </a:t>
            </a:r>
            <a:r>
              <a:rPr lang="en-US" baseline="0" dirty="0" err="1"/>
              <a:t>zu</a:t>
            </a:r>
            <a:r>
              <a:rPr lang="en-US" baseline="0" dirty="0"/>
              <a:t> </a:t>
            </a:r>
            <a:r>
              <a:rPr lang="en-US" baseline="0" dirty="0" err="1"/>
              <a:t>überprüfen</a:t>
            </a:r>
            <a:r>
              <a:rPr lang="en-US" baseline="0" dirty="0"/>
              <a:t>, </a:t>
            </a:r>
            <a:r>
              <a:rPr lang="en-US" baseline="0" dirty="0" err="1"/>
              <a:t>ob</a:t>
            </a:r>
            <a:r>
              <a:rPr lang="en-US" baseline="0" dirty="0"/>
              <a:t> man </a:t>
            </a:r>
            <a:r>
              <a:rPr lang="en-US" baseline="0" dirty="0" err="1"/>
              <a:t>mit</a:t>
            </a:r>
            <a:r>
              <a:rPr lang="en-US" baseline="0" dirty="0"/>
              <a:t> </a:t>
            </a:r>
            <a:r>
              <a:rPr lang="en-US" baseline="0" dirty="0" err="1"/>
              <a:t>Resourcenbeschränkung</a:t>
            </a:r>
            <a:r>
              <a:rPr lang="en-US" baseline="0" dirty="0"/>
              <a:t> </a:t>
            </a:r>
            <a:r>
              <a:rPr lang="en-US" baseline="0" dirty="0" err="1"/>
              <a:t>klar</a:t>
            </a:r>
            <a:r>
              <a:rPr lang="en-US" baseline="0" dirty="0"/>
              <a:t> </a:t>
            </a:r>
            <a:r>
              <a:rPr lang="en-US" baseline="0" dirty="0" err="1"/>
              <a:t>kommt</a:t>
            </a:r>
            <a:r>
              <a:rPr lang="en-US" baseline="0" dirty="0"/>
              <a:t>; prototyping</a:t>
            </a:r>
            <a:endParaRPr lang="en-US" dirty="0"/>
          </a:p>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20</a:t>
            </a:fld>
            <a:endParaRPr lang="en-US"/>
          </a:p>
        </p:txBody>
      </p:sp>
    </p:spTree>
    <p:extLst>
      <p:ext uri="{BB962C8B-B14F-4D97-AF65-F5344CB8AC3E}">
        <p14:creationId xmlns:p14="http://schemas.microsoft.com/office/powerpoint/2010/main" val="889656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kombiniert</a:t>
            </a:r>
            <a:r>
              <a:rPr lang="en-US" baseline="0"/>
              <a:t> Wasserfallmodell mit Prototypen und iterativer Entwicklung</a:t>
            </a:r>
          </a:p>
          <a:p>
            <a:r>
              <a:rPr lang="en-US" baseline="0"/>
              <a:t>Prototyp zur besseren Kommunikation -&gt; Kunden sind meistens visuelle Typen, sehen gern etwas</a:t>
            </a:r>
          </a:p>
          <a:p>
            <a:endParaRPr lang="en-US" baseline="0"/>
          </a:p>
          <a:p>
            <a:r>
              <a:rPr lang="en-US" baseline="0"/>
              <a:t>ggf. kann das Projekt rechtzeitig abgebrochen werden, bevor zu viele Kosten verbraucht werden; Projekte scheitern zwar immer noch, aber die Kosten dafür sind mehr so groß</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22</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dirty="0"/>
              <a:t>Zeit Folie : Zeit Gesamt (geschätzt)</a:t>
            </a:r>
          </a:p>
          <a:p>
            <a:pPr eaLnBrk="1" hangingPunct="1">
              <a:spcBef>
                <a:spcPct val="0"/>
              </a:spcBef>
            </a:pPr>
            <a:r>
              <a:rPr lang="de-DE" dirty="0"/>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33FCC99-5579-42CB-A178-85E6E88DD66A}" type="slidenum">
              <a:rPr lang="de-DE">
                <a:solidFill>
                  <a:prstClr val="black"/>
                </a:solidFill>
                <a:cs typeface="Arial" charset="0"/>
              </a:rPr>
              <a:pPr>
                <a:defRPr/>
              </a:pPr>
              <a:t>25</a:t>
            </a:fld>
            <a:endParaRPr lang="de-DE">
              <a:solidFill>
                <a:prstClr val="black"/>
              </a:solidFill>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Gegenbewegung</a:t>
            </a:r>
            <a:r>
              <a:rPr lang="en-US" baseline="0"/>
              <a:t> zu schwergewichten, bürokratischen Prozessen; mit Selbstzweck</a:t>
            </a:r>
            <a:endParaRPr lang="en-US"/>
          </a:p>
          <a:p>
            <a:r>
              <a:rPr lang="en-US"/>
              <a:t>Anfänge aber schon</a:t>
            </a:r>
            <a:r>
              <a:rPr lang="en-US" baseline="0"/>
              <a:t> Anfang 90er</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Gut</a:t>
            </a:r>
            <a:r>
              <a:rPr lang="en-US" baseline="0"/>
              <a:t> funktionierende Prozesse zwar wichtig, aber Mitarbeiter, die Produkt bauen, sind wichtiger</a:t>
            </a:r>
            <a:endParaRPr lang="en-US"/>
          </a:p>
          <a:p>
            <a:endParaRPr lang="en-US"/>
          </a:p>
          <a:p>
            <a:r>
              <a:rPr lang="en-US"/>
              <a:t>Wieder weg von</a:t>
            </a:r>
            <a:r>
              <a:rPr lang="en-US" baseline="0"/>
              <a:t> Dokumentation, Software muss funktionieren</a:t>
            </a:r>
          </a:p>
          <a:p>
            <a:endParaRPr lang="en-US" baseline="0"/>
          </a:p>
          <a:p>
            <a:r>
              <a:rPr lang="en-US" baseline="0"/>
              <a:t>Weniger Fokus auf geschlossenen Vertrag, sondern auf Kundenwünsche</a:t>
            </a:r>
          </a:p>
          <a:p>
            <a:endParaRPr lang="en-US" baseline="0"/>
          </a:p>
          <a:p>
            <a:r>
              <a:rPr lang="en-US" baseline="0"/>
              <a:t>Fokus von agiler Softwarentwicklung; damit soll dem schnelllebigen Markt besser begegnet werden können</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Iteration: wenige Wochen</a:t>
            </a:r>
          </a:p>
        </p:txBody>
      </p:sp>
      <p:sp>
        <p:nvSpPr>
          <p:cNvPr id="4" name="Foliennummernplatzhalter 3"/>
          <p:cNvSpPr>
            <a:spLocks noGrp="1"/>
          </p:cNvSpPr>
          <p:nvPr>
            <p:ph type="sldNum" sz="quarter" idx="10"/>
          </p:nvPr>
        </p:nvSpPr>
        <p:spPr/>
        <p:txBody>
          <a:bodyPr/>
          <a:lstStyle/>
          <a:p>
            <a:fld id="{B2DE17EF-A9BB-4D33-B1DA-2A5BBAB4D44E}" type="slidenum">
              <a:rPr lang="en-US" smtClean="0"/>
              <a:pPr/>
              <a:t>29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33FCC99-5579-42CB-A178-85E6E88DD66A}" type="slidenum">
              <a:rPr lang="de-DE">
                <a:solidFill>
                  <a:prstClr val="black"/>
                </a:solidFill>
                <a:cs typeface="Arial" charset="0"/>
              </a:rPr>
              <a:pPr>
                <a:defRPr/>
              </a:pPr>
              <a:t>32</a:t>
            </a:fld>
            <a:endParaRPr lang="de-DE">
              <a:solidFill>
                <a:prstClr val="black"/>
              </a:solidFill>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2</a:t>
            </a:fld>
            <a:endParaRPr lang="en-US"/>
          </a:p>
        </p:txBody>
      </p:sp>
    </p:spTree>
    <p:extLst>
      <p:ext uri="{BB962C8B-B14F-4D97-AF65-F5344CB8AC3E}">
        <p14:creationId xmlns:p14="http://schemas.microsoft.com/office/powerpoint/2010/main" val="222973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fontScale="47500" lnSpcReduction="20000"/>
          </a:bodyPr>
          <a:lstStyle/>
          <a:p>
            <a:r>
              <a:rPr lang="de-DE" b="0" dirty="0"/>
              <a:t>======Management Praktiken======</a:t>
            </a:r>
          </a:p>
          <a:p>
            <a:r>
              <a:rPr lang="de-DE" b="0" dirty="0"/>
              <a:t>	Management,</a:t>
            </a:r>
            <a:r>
              <a:rPr lang="de-DE" b="0" baseline="0" dirty="0"/>
              <a:t> Team, Programmiertechniken</a:t>
            </a:r>
          </a:p>
          <a:p>
            <a:endParaRPr lang="de-DE" b="1" dirty="0"/>
          </a:p>
          <a:p>
            <a:r>
              <a:rPr lang="de-DE" b="1" dirty="0"/>
              <a:t>Kunde vor Ort</a:t>
            </a:r>
            <a:r>
              <a:rPr lang="de-DE" dirty="0"/>
              <a:t>: Kunde und Anwender stehen</a:t>
            </a:r>
            <a:r>
              <a:rPr lang="de-DE" baseline="0" dirty="0"/>
              <a:t> als Ansprechpartner für fachliches Wissen zur Verfügung. Es gibt kein Pflichtenheft (komplette fachliche Spezifikation), Unklarheiten werden direkt mit dem Anwender geklärt, </a:t>
            </a:r>
          </a:p>
          <a:p>
            <a:r>
              <a:rPr lang="de-DE" baseline="0" dirty="0"/>
              <a:t>	100% vor Ort faktisch unmöglich, außer bei In-House-Entwicklungen, Achtung nicht übertreiben: Irgendwann entfernt sich der Kunde vor Ort von der wirklichen Arbeitswelt</a:t>
            </a:r>
          </a:p>
          <a:p>
            <a:endParaRPr lang="de-DE" baseline="0" dirty="0"/>
          </a:p>
          <a:p>
            <a:r>
              <a:rPr lang="de-DE" b="1" baseline="0" dirty="0"/>
              <a:t>Planungsspiel:</a:t>
            </a:r>
            <a:r>
              <a:rPr lang="de-DE" b="0" baseline="0" dirty="0"/>
              <a:t> Legt Umfang des nächsten Inkrements fest, Anwender/Kunde und Entwickler sind beteiligt</a:t>
            </a:r>
          </a:p>
          <a:p>
            <a:endParaRPr lang="de-DE" b="0" baseline="0" dirty="0"/>
          </a:p>
          <a:p>
            <a:r>
              <a:rPr lang="de-DE" b="1" baseline="0" dirty="0" err="1"/>
              <a:t>Standup</a:t>
            </a:r>
            <a:r>
              <a:rPr lang="de-DE" b="1" baseline="0" dirty="0"/>
              <a:t>-Meeting:</a:t>
            </a:r>
            <a:r>
              <a:rPr lang="de-DE" b="0" baseline="0" dirty="0"/>
              <a:t> Tägliches Treffen (zu einer festgelegten Zeit) in dem für 15 Minuten ein Austausch zum Projektfortschritt erfolgt</a:t>
            </a:r>
          </a:p>
          <a:p>
            <a:endParaRPr lang="de-DE" b="0" baseline="0" dirty="0"/>
          </a:p>
          <a:p>
            <a:r>
              <a:rPr lang="de-DE" b="1" baseline="0" dirty="0"/>
              <a:t>Kurze </a:t>
            </a:r>
            <a:r>
              <a:rPr lang="de-DE" b="1" baseline="0" dirty="0" err="1"/>
              <a:t>Releasezyklen</a:t>
            </a:r>
            <a:r>
              <a:rPr lang="de-DE" b="0" baseline="0" dirty="0"/>
              <a:t>: Neue und geänderte Komponenten in kurzen Abständen zum Anwender. Schnellerer </a:t>
            </a:r>
            <a:r>
              <a:rPr lang="de-DE" b="0" baseline="0" dirty="0" err="1"/>
              <a:t>Benefit</a:t>
            </a:r>
            <a:r>
              <a:rPr lang="de-DE" b="0" baseline="0" dirty="0"/>
              <a:t> für Kunde, schnellere Bewertung der Arbeit als Feedback</a:t>
            </a:r>
          </a:p>
          <a:p>
            <a:endParaRPr lang="de-DE" b="0" baseline="0" dirty="0"/>
          </a:p>
          <a:p>
            <a:r>
              <a:rPr lang="de-DE" b="1" baseline="0" dirty="0"/>
              <a:t>Retrospektive:</a:t>
            </a:r>
            <a:r>
              <a:rPr lang="de-DE" b="0" baseline="0" dirty="0"/>
              <a:t> Rückblickende Reflexion durch die Projektbeteiligten. Ziel: Probleme und Blockaden im Softwareentwicklungsprozess finden und für Zukunft beseitigen. In Abständen von 1 bis 6 Monaten mit allen oder ausgewählten Projektteilnehmern. Dauer ca. 0,5 bis 3 Tage. Keine Suche nach Schuldigen!</a:t>
            </a:r>
          </a:p>
          <a:p>
            <a:endParaRPr lang="de-DE" b="0" baseline="0" dirty="0"/>
          </a:p>
          <a:p>
            <a:r>
              <a:rPr lang="de-DE" b="0" baseline="0" dirty="0" err="1"/>
              <a:t>Standup</a:t>
            </a:r>
            <a:r>
              <a:rPr lang="de-DE" b="0" baseline="0" dirty="0"/>
              <a:t>-Meetings/Retrospektiven: Ursprünglich nicht Teil des XP</a:t>
            </a:r>
          </a:p>
          <a:p>
            <a:endParaRPr lang="de-DE" b="1" dirty="0"/>
          </a:p>
          <a:p>
            <a:r>
              <a:rPr lang="de-DE" b="1" dirty="0"/>
              <a:t>=======Team</a:t>
            </a:r>
            <a:r>
              <a:rPr lang="de-DE" b="1" baseline="0" dirty="0"/>
              <a:t> – Praktiken==========</a:t>
            </a:r>
          </a:p>
          <a:p>
            <a:r>
              <a:rPr lang="de-DE" b="1" dirty="0"/>
              <a:t>Metapher:</a:t>
            </a:r>
            <a:r>
              <a:rPr lang="de-DE" b="0" dirty="0"/>
              <a:t> Wenige klare Metaphern (Bilder) um die Kernideen des Systems zu beschreiben, ist</a:t>
            </a:r>
            <a:r>
              <a:rPr lang="de-DE" b="0" baseline="0" dirty="0"/>
              <a:t> immer auch Architekturvorgabe, z.B. Kalkulationsblatt, Buchführung, Schreibtisch (Desktop)</a:t>
            </a:r>
          </a:p>
          <a:p>
            <a:endParaRPr lang="de-DE" b="0" baseline="0" dirty="0"/>
          </a:p>
          <a:p>
            <a:r>
              <a:rPr lang="de-DE" b="1" baseline="0" dirty="0"/>
              <a:t>Gemeinsame Verantwortlichkeit:</a:t>
            </a:r>
            <a:r>
              <a:rPr lang="de-DE" b="0" baseline="0" dirty="0"/>
              <a:t> Alle Entwickler sind gemeinsam für das Projekt verantwortlich. Daraus folgt insbesondere, dass jeder alle Codeteile ändern darf</a:t>
            </a:r>
          </a:p>
          <a:p>
            <a:endParaRPr lang="de-DE" b="0" baseline="0" dirty="0"/>
          </a:p>
          <a:p>
            <a:r>
              <a:rPr lang="de-DE" b="1" baseline="0" dirty="0"/>
              <a:t>Fortl. Integration:</a:t>
            </a:r>
            <a:r>
              <a:rPr lang="de-DE" b="0" baseline="0" dirty="0"/>
              <a:t> Durch (ständige) möglichst schnelle Integration geänderter Systemteile stehen diese den anderen Entwicklern schnell zur Verfügung (sofern Tests durchlaufen). Änderungen können vom ganzen Team getestet werden. Gesamtintegrationsaufwand sinkt, da Konflikte früher zu Tage treten</a:t>
            </a:r>
          </a:p>
          <a:p>
            <a:endParaRPr lang="de-DE" b="0" baseline="0" dirty="0"/>
          </a:p>
          <a:p>
            <a:r>
              <a:rPr lang="de-DE" b="1" baseline="0" dirty="0"/>
              <a:t>Programmierstandards:</a:t>
            </a:r>
            <a:r>
              <a:rPr lang="de-DE" b="0" baseline="0" dirty="0"/>
              <a:t> Einheitlicher Quellcode Voraussetzung für Pair </a:t>
            </a:r>
            <a:r>
              <a:rPr lang="de-DE" b="0" baseline="0" dirty="0" err="1"/>
              <a:t>Programming</a:t>
            </a:r>
            <a:r>
              <a:rPr lang="de-DE" b="0" baseline="0" dirty="0"/>
              <a:t> und gemeinsame Verantwortlichkeit. Dazu werden pragmatische </a:t>
            </a:r>
            <a:r>
              <a:rPr lang="de-DE" b="0" baseline="0" dirty="0" err="1"/>
              <a:t>Coding</a:t>
            </a:r>
            <a:r>
              <a:rPr lang="de-DE" b="0" baseline="0" dirty="0"/>
              <a:t> Standards definiert (z.B. Code </a:t>
            </a:r>
            <a:r>
              <a:rPr lang="de-DE" b="0" baseline="0" dirty="0" err="1"/>
              <a:t>Conventions</a:t>
            </a:r>
            <a:r>
              <a:rPr lang="de-DE" b="0" baseline="0" dirty="0"/>
              <a:t> </a:t>
            </a:r>
            <a:r>
              <a:rPr lang="de-DE" b="0" baseline="0" dirty="0" err="1"/>
              <a:t>for</a:t>
            </a:r>
            <a:r>
              <a:rPr lang="de-DE" b="0" baseline="0" dirty="0"/>
              <a:t> Java von SUN), sonst fühlt sich ein Entwickler beim Ändern „fremden“ Codes nicht wohl</a:t>
            </a:r>
          </a:p>
          <a:p>
            <a:endParaRPr lang="de-DE" b="0" baseline="0" dirty="0"/>
          </a:p>
          <a:p>
            <a:r>
              <a:rPr lang="de-DE" b="1" baseline="0" dirty="0"/>
              <a:t>Nachhaltiges Tempo:</a:t>
            </a:r>
            <a:r>
              <a:rPr lang="de-DE" b="0" baseline="0" dirty="0"/>
              <a:t> Entwickler sollen nicht mehr als Regelarbeitszeit arbeiten, also mit einem nachhaltigen Tempo vorgehen. Dadurch </a:t>
            </a:r>
            <a:r>
              <a:rPr lang="de-DE" b="0" baseline="0" dirty="0" err="1"/>
              <a:t>läßt</a:t>
            </a:r>
            <a:r>
              <a:rPr lang="de-DE" b="0" baseline="0" dirty="0"/>
              <a:t> sich Kreativität und Engagement über längeren Zeitraum sichern. Überstunden werden nur in engen Grenzen geduldet. Regelmäßige Pausen</a:t>
            </a:r>
            <a:endParaRPr lang="de-DE" b="1" dirty="0"/>
          </a:p>
          <a:p>
            <a:endParaRPr lang="de-DE" b="1" dirty="0"/>
          </a:p>
          <a:p>
            <a:endParaRPr lang="de-DE" b="1" dirty="0"/>
          </a:p>
          <a:p>
            <a:r>
              <a:rPr lang="de-DE" b="1" dirty="0"/>
              <a:t>========</a:t>
            </a:r>
            <a:r>
              <a:rPr lang="de-DE" b="1" dirty="0" err="1"/>
              <a:t>Programmier</a:t>
            </a:r>
            <a:r>
              <a:rPr lang="de-DE" b="1" dirty="0"/>
              <a:t> Praktiken=======</a:t>
            </a:r>
          </a:p>
          <a:p>
            <a:r>
              <a:rPr lang="de-DE" b="1" dirty="0"/>
              <a:t>Testen:</a:t>
            </a:r>
            <a:r>
              <a:rPr lang="de-DE" b="0" dirty="0"/>
              <a:t> Alles muss qualitätsgesichert sein:</a:t>
            </a:r>
            <a:r>
              <a:rPr lang="de-DE" b="0" baseline="0" dirty="0"/>
              <a:t> automatische Komponententests, Akzeptanztests für die Erfüllung fachlicher Anforderungen, Test-</a:t>
            </a:r>
            <a:r>
              <a:rPr lang="de-DE" b="0" baseline="0" dirty="0" err="1"/>
              <a:t>Driven</a:t>
            </a:r>
            <a:r>
              <a:rPr lang="de-DE" b="0" baseline="0" dirty="0"/>
              <a:t> Development</a:t>
            </a:r>
          </a:p>
          <a:p>
            <a:endParaRPr lang="de-DE" b="0" baseline="0" dirty="0"/>
          </a:p>
          <a:p>
            <a:r>
              <a:rPr lang="de-DE" b="1" baseline="0" dirty="0"/>
              <a:t>Einfaches Design:</a:t>
            </a:r>
            <a:r>
              <a:rPr lang="de-DE" b="0" baseline="0" dirty="0"/>
              <a:t> Das System soll möglichst einfach gestaltet sein. Dadurch kann es schneller umgesetzt werden, ist leichter zu verstehen, zu kommunizieren und zu testen.</a:t>
            </a:r>
          </a:p>
          <a:p>
            <a:endParaRPr lang="de-DE" b="0" baseline="0" dirty="0"/>
          </a:p>
          <a:p>
            <a:r>
              <a:rPr lang="de-DE" b="1" baseline="0" dirty="0" err="1"/>
              <a:t>Refactoring</a:t>
            </a:r>
            <a:r>
              <a:rPr lang="de-DE" b="1" baseline="0" dirty="0"/>
              <a:t>:</a:t>
            </a:r>
            <a:r>
              <a:rPr lang="de-DE" b="0" baseline="0" dirty="0"/>
              <a:t> Strukturdefizite des Systems behindern des Weiterentwicklung und werden </a:t>
            </a:r>
            <a:r>
              <a:rPr lang="de-DE" b="0" i="1" baseline="0" dirty="0">
                <a:solidFill>
                  <a:srgbClr val="FF0000"/>
                </a:solidFill>
              </a:rPr>
              <a:t>sofort</a:t>
            </a:r>
            <a:r>
              <a:rPr lang="de-DE" b="0" baseline="0" dirty="0"/>
              <a:t> behoben. </a:t>
            </a:r>
            <a:r>
              <a:rPr lang="de-DE" b="0" baseline="0" dirty="0" err="1"/>
              <a:t>Refactoring</a:t>
            </a:r>
            <a:r>
              <a:rPr lang="de-DE" b="0" baseline="0" dirty="0"/>
              <a:t> ist Verbesserung nichtfunktionaler Eigenschaften, bei der die Funktionalität unangetastet bleibt. </a:t>
            </a:r>
            <a:r>
              <a:rPr lang="de-DE" b="0" baseline="0" dirty="0" err="1"/>
              <a:t>Unittests</a:t>
            </a:r>
            <a:r>
              <a:rPr lang="de-DE" b="0" baseline="0" dirty="0"/>
              <a:t> prüfen, dass Funktionalität erhalten bleibt, kleine </a:t>
            </a:r>
            <a:r>
              <a:rPr lang="de-DE" b="0" baseline="0" dirty="0" err="1"/>
              <a:t>Refactorings</a:t>
            </a:r>
            <a:r>
              <a:rPr lang="de-DE" b="0" baseline="0" dirty="0"/>
              <a:t>, idealerweise in 5 Minuten erledigt; kein </a:t>
            </a:r>
            <a:r>
              <a:rPr lang="de-DE" b="0" baseline="0" dirty="0" err="1"/>
              <a:t>Refactoring</a:t>
            </a:r>
            <a:r>
              <a:rPr lang="de-DE" b="0" baseline="0" dirty="0"/>
              <a:t> als Selbstzweck, da nur indirekt für Kunden relevant</a:t>
            </a:r>
          </a:p>
          <a:p>
            <a:endParaRPr lang="de-DE" b="0" baseline="0" dirty="0"/>
          </a:p>
          <a:p>
            <a:r>
              <a:rPr lang="de-DE" b="1" baseline="0" dirty="0"/>
              <a:t>Programmieren in Paaren:</a:t>
            </a:r>
            <a:r>
              <a:rPr lang="de-DE" b="0" baseline="0" dirty="0"/>
              <a:t> Durch 2 kooperierende Entwickler bessere Ergebnisse und es verbreitet sich Wissen durch wechselnde Paare schneller.</a:t>
            </a:r>
            <a:endParaRPr lang="de-DE" b="1" dirty="0"/>
          </a:p>
          <a:p>
            <a:endParaRPr lang="de-DE" b="1" dirty="0"/>
          </a:p>
          <a:p>
            <a:endParaRPr lang="de-DE" b="1" dirty="0"/>
          </a:p>
        </p:txBody>
      </p:sp>
      <p:sp>
        <p:nvSpPr>
          <p:cNvPr id="4" name="Foliennummernplatzhalter 3"/>
          <p:cNvSpPr>
            <a:spLocks noGrp="1"/>
          </p:cNvSpPr>
          <p:nvPr>
            <p:ph type="sldNum" sz="quarter" idx="10"/>
          </p:nvPr>
        </p:nvSpPr>
        <p:spPr/>
        <p:txBody>
          <a:bodyPr/>
          <a:lstStyle/>
          <a:p>
            <a:fld id="{D7D583BD-2C9D-4EA8-A460-36C623460125}" type="slidenum">
              <a:rPr lang="de-DE" smtClean="0"/>
              <a:pPr/>
              <a:t>33</a:t>
            </a:fld>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Planungsspiel</a:t>
            </a:r>
            <a:r>
              <a:rPr lang="en-US" dirty="0"/>
              <a:t>/</a:t>
            </a:r>
            <a:r>
              <a:rPr lang="en-US" dirty="0" err="1"/>
              <a:t>sitzung</a:t>
            </a:r>
            <a:r>
              <a:rPr lang="en-US" dirty="0"/>
              <a:t>:</a:t>
            </a:r>
            <a:r>
              <a:rPr lang="en-US" baseline="0" dirty="0"/>
              <a:t> </a:t>
            </a:r>
            <a:r>
              <a:rPr lang="en-US" baseline="0" dirty="0" err="1"/>
              <a:t>Jedes</a:t>
            </a:r>
            <a:r>
              <a:rPr lang="en-US" baseline="0" dirty="0"/>
              <a:t> </a:t>
            </a:r>
            <a:r>
              <a:rPr lang="en-US" baseline="0" dirty="0" err="1"/>
              <a:t>inkrement</a:t>
            </a:r>
            <a:r>
              <a:rPr lang="en-US" baseline="0" dirty="0"/>
              <a:t> </a:t>
            </a:r>
            <a:r>
              <a:rPr lang="en-US" baseline="0" dirty="0" err="1"/>
              <a:t>wird</a:t>
            </a:r>
            <a:r>
              <a:rPr lang="en-US" baseline="0" dirty="0"/>
              <a:t> in </a:t>
            </a:r>
            <a:r>
              <a:rPr lang="en-US" baseline="0" dirty="0" err="1"/>
              <a:t>Sitzung</a:t>
            </a:r>
            <a:r>
              <a:rPr lang="en-US" baseline="0" dirty="0"/>
              <a:t> </a:t>
            </a:r>
            <a:r>
              <a:rPr lang="en-US" baseline="0" dirty="0" err="1"/>
              <a:t>mit</a:t>
            </a:r>
            <a:r>
              <a:rPr lang="en-US" baseline="0" dirty="0"/>
              <a:t> </a:t>
            </a:r>
            <a:r>
              <a:rPr lang="en-US" baseline="0" dirty="0" err="1"/>
              <a:t>Kunden</a:t>
            </a:r>
            <a:r>
              <a:rPr lang="en-US" baseline="0" dirty="0"/>
              <a:t> </a:t>
            </a:r>
            <a:r>
              <a:rPr lang="en-US" baseline="0" dirty="0" err="1"/>
              <a:t>besprochen</a:t>
            </a:r>
            <a:r>
              <a:rPr lang="en-US" baseline="0" dirty="0"/>
              <a:t> und auf </a:t>
            </a:r>
            <a:r>
              <a:rPr lang="en-US" baseline="0" dirty="0" err="1"/>
              <a:t>Zeitraum</a:t>
            </a:r>
            <a:r>
              <a:rPr lang="en-US" baseline="0" dirty="0"/>
              <a:t> </a:t>
            </a:r>
            <a:r>
              <a:rPr lang="en-US" baseline="0" dirty="0" err="1"/>
              <a:t>geeinigt</a:t>
            </a:r>
            <a:r>
              <a:rPr lang="en-US" baseline="0" dirty="0"/>
              <a:t>; </a:t>
            </a:r>
            <a:r>
              <a:rPr lang="en-US" baseline="0" dirty="0" err="1"/>
              <a:t>ggf</a:t>
            </a:r>
            <a:r>
              <a:rPr lang="en-US" baseline="0" dirty="0"/>
              <a:t>. muss </a:t>
            </a:r>
            <a:r>
              <a:rPr lang="en-US" baseline="0" dirty="0" err="1"/>
              <a:t>Entwickler</a:t>
            </a:r>
            <a:r>
              <a:rPr lang="en-US" baseline="0" dirty="0"/>
              <a:t> so </a:t>
            </a:r>
            <a:r>
              <a:rPr lang="en-US" baseline="0" dirty="0" err="1"/>
              <a:t>lange</a:t>
            </a:r>
            <a:r>
              <a:rPr lang="en-US" baseline="0" dirty="0"/>
              <a:t> </a:t>
            </a:r>
            <a:r>
              <a:rPr lang="en-US" baseline="0" dirty="0" err="1" smtClean="0"/>
              <a:t>modifizereren</a:t>
            </a:r>
            <a:r>
              <a:rPr lang="en-US" baseline="0" dirty="0"/>
              <a:t>, </a:t>
            </a:r>
            <a:r>
              <a:rPr lang="en-US" baseline="0" dirty="0" err="1"/>
              <a:t>bis</a:t>
            </a:r>
            <a:r>
              <a:rPr lang="en-US" baseline="0" dirty="0"/>
              <a:t> </a:t>
            </a:r>
            <a:r>
              <a:rPr lang="en-US" baseline="0" dirty="0" err="1"/>
              <a:t>Einigung</a:t>
            </a:r>
            <a:r>
              <a:rPr lang="en-US" baseline="0" dirty="0"/>
              <a:t> </a:t>
            </a:r>
            <a:r>
              <a:rPr lang="en-US" baseline="0" dirty="0" err="1"/>
              <a:t>erzielt</a:t>
            </a:r>
            <a:endParaRPr lang="en-US" baseline="0" dirty="0"/>
          </a:p>
          <a:p>
            <a:endParaRPr lang="en-US" baseline="0" dirty="0"/>
          </a:p>
          <a:p>
            <a:r>
              <a:rPr lang="en-US" baseline="0" dirty="0" err="1"/>
              <a:t>Intergrales</a:t>
            </a:r>
            <a:r>
              <a:rPr lang="en-US" baseline="0" dirty="0"/>
              <a:t> Team: </a:t>
            </a:r>
            <a:r>
              <a:rPr lang="en-US" baseline="0" dirty="0" err="1"/>
              <a:t>Vor</a:t>
            </a:r>
            <a:r>
              <a:rPr lang="en-US" baseline="0" dirty="0"/>
              <a:t>-Ort-</a:t>
            </a:r>
            <a:r>
              <a:rPr lang="en-US" baseline="0" dirty="0" err="1"/>
              <a:t>Kunde</a:t>
            </a:r>
            <a:r>
              <a:rPr lang="en-US" baseline="0" dirty="0"/>
              <a:t>; </a:t>
            </a:r>
            <a:r>
              <a:rPr lang="en-US" baseline="0" dirty="0" err="1"/>
              <a:t>nur</a:t>
            </a:r>
            <a:r>
              <a:rPr lang="en-US" baseline="0" dirty="0"/>
              <a:t> </a:t>
            </a:r>
            <a:r>
              <a:rPr lang="en-US" baseline="0" dirty="0" err="1"/>
              <a:t>Kunde</a:t>
            </a:r>
            <a:r>
              <a:rPr lang="en-US" baseline="0" dirty="0"/>
              <a:t> </a:t>
            </a:r>
            <a:r>
              <a:rPr lang="en-US" baseline="0" dirty="0" err="1"/>
              <a:t>kennt</a:t>
            </a:r>
            <a:r>
              <a:rPr lang="en-US" baseline="0" dirty="0"/>
              <a:t> </a:t>
            </a:r>
            <a:r>
              <a:rPr lang="en-US" baseline="0" dirty="0" err="1"/>
              <a:t>Anforderungen</a:t>
            </a:r>
            <a:endParaRPr lang="en-US" baseline="0" dirty="0"/>
          </a:p>
          <a:p>
            <a:endParaRPr lang="en-US" baseline="0" dirty="0"/>
          </a:p>
          <a:p>
            <a:r>
              <a:rPr lang="en-US" baseline="0" dirty="0" err="1"/>
              <a:t>Kurze</a:t>
            </a:r>
            <a:r>
              <a:rPr lang="en-US" baseline="0" dirty="0"/>
              <a:t> Release-</a:t>
            </a:r>
            <a:r>
              <a:rPr lang="en-US" baseline="0" dirty="0" err="1"/>
              <a:t>Schritte</a:t>
            </a:r>
            <a:r>
              <a:rPr lang="en-US" baseline="0" dirty="0"/>
              <a:t>: </a:t>
            </a:r>
            <a:r>
              <a:rPr lang="en-US" baseline="0" dirty="0" err="1"/>
              <a:t>Dadurch</a:t>
            </a:r>
            <a:r>
              <a:rPr lang="en-US" baseline="0" dirty="0"/>
              <a:t> </a:t>
            </a:r>
            <a:r>
              <a:rPr lang="en-US" baseline="0" dirty="0" err="1"/>
              <a:t>kriegen</a:t>
            </a:r>
            <a:r>
              <a:rPr lang="en-US" baseline="0" dirty="0"/>
              <a:t> </a:t>
            </a:r>
            <a:r>
              <a:rPr lang="en-US" baseline="0" dirty="0" err="1"/>
              <a:t>Anwender</a:t>
            </a:r>
            <a:r>
              <a:rPr lang="en-US" baseline="0" dirty="0"/>
              <a:t> </a:t>
            </a:r>
            <a:r>
              <a:rPr lang="en-US" baseline="0" dirty="0" err="1"/>
              <a:t>schnell</a:t>
            </a:r>
            <a:r>
              <a:rPr lang="en-US" baseline="0" dirty="0"/>
              <a:t> Feedback, </a:t>
            </a:r>
            <a:r>
              <a:rPr lang="en-US" baseline="0" dirty="0" err="1"/>
              <a:t>z.B</a:t>
            </a:r>
            <a:r>
              <a:rPr lang="en-US" baseline="0" dirty="0"/>
              <a:t>. nightly builds </a:t>
            </a:r>
          </a:p>
          <a:p>
            <a:endParaRPr lang="en-US" baseline="0" dirty="0"/>
          </a:p>
          <a:p>
            <a:r>
              <a:rPr lang="en-US" baseline="0" dirty="0"/>
              <a:t>System-</a:t>
            </a:r>
            <a:r>
              <a:rPr lang="en-US" baseline="0" dirty="0" err="1"/>
              <a:t>Metapher</a:t>
            </a:r>
            <a:r>
              <a:rPr lang="en-US" baseline="0" dirty="0"/>
              <a:t>: </a:t>
            </a:r>
            <a:r>
              <a:rPr lang="en-US" baseline="0" dirty="0" err="1"/>
              <a:t>letzte</a:t>
            </a:r>
            <a:r>
              <a:rPr lang="en-US" baseline="0" dirty="0"/>
              <a:t> </a:t>
            </a:r>
            <a:r>
              <a:rPr lang="en-US" baseline="0" dirty="0" err="1"/>
              <a:t>Woche</a:t>
            </a:r>
            <a:r>
              <a:rPr lang="en-US" baseline="0" dirty="0"/>
              <a:t> </a:t>
            </a:r>
            <a:r>
              <a:rPr lang="en-US" baseline="0" dirty="0" err="1"/>
              <a:t>bei</a:t>
            </a:r>
            <a:r>
              <a:rPr lang="en-US" baseline="0" dirty="0"/>
              <a:t> Usability, </a:t>
            </a:r>
            <a:r>
              <a:rPr lang="en-US" baseline="0" dirty="0" err="1"/>
              <a:t>z.B</a:t>
            </a:r>
            <a:r>
              <a:rPr lang="en-US" baseline="0" dirty="0"/>
              <a:t>. die Desktop-</a:t>
            </a:r>
            <a:r>
              <a:rPr lang="en-US" baseline="0" dirty="0" err="1"/>
              <a:t>Metapher</a:t>
            </a:r>
            <a:endParaRPr lang="en-US" baseline="0" dirty="0"/>
          </a:p>
          <a:p>
            <a:endParaRPr lang="en-US" baseline="0" dirty="0"/>
          </a:p>
          <a:p>
            <a:r>
              <a:rPr lang="en-US" baseline="0" dirty="0" err="1"/>
              <a:t>SoftwarePraktikum</a:t>
            </a:r>
            <a:r>
              <a:rPr lang="en-US" baseline="0" dirty="0"/>
              <a:t> </a:t>
            </a:r>
            <a:r>
              <a:rPr lang="en-US" baseline="0" dirty="0" err="1"/>
              <a:t>FeatureIDE</a:t>
            </a:r>
            <a:endParaRPr lang="en-US"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34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fontScale="70000" lnSpcReduction="20000"/>
          </a:bodyPr>
          <a:lstStyle/>
          <a:p>
            <a:r>
              <a:rPr lang="de-DE" dirty="0"/>
              <a:t>Exploration:</a:t>
            </a:r>
            <a:r>
              <a:rPr lang="de-DE" baseline="0" dirty="0"/>
              <a:t> </a:t>
            </a:r>
            <a:r>
              <a:rPr lang="de-DE" dirty="0"/>
              <a:t>Werkzeuge kennenlernen, Technische Ansätze ausprobieren, Kunde bekommt Methodik und seine spätere Rolle er­klärt, Wenige Wochen bis sehr wenige Monate. Falls mehr Zeit benötigt wird, Projektumfang verkleinern und Pro­jekt so überschaubarer machen </a:t>
            </a:r>
          </a:p>
          <a:p>
            <a:endParaRPr lang="de-DE" dirty="0"/>
          </a:p>
          <a:p>
            <a:r>
              <a:rPr lang="de-DE" dirty="0"/>
              <a:t>Planung:</a:t>
            </a:r>
            <a:r>
              <a:rPr lang="de-DE" baseline="0" dirty="0"/>
              <a:t> </a:t>
            </a:r>
            <a:r>
              <a:rPr lang="de-DE" dirty="0"/>
              <a:t>Kunden und Entwickler entscheiden gemeinsam im </a:t>
            </a:r>
            <a:r>
              <a:rPr lang="de-DE" dirty="0" err="1">
                <a:solidFill>
                  <a:srgbClr val="FF0000"/>
                </a:solidFill>
              </a:rPr>
              <a:t>Planning</a:t>
            </a:r>
            <a:r>
              <a:rPr lang="de-DE" dirty="0">
                <a:solidFill>
                  <a:srgbClr val="FF0000"/>
                </a:solidFill>
              </a:rPr>
              <a:t> Game (max. 1-2 Tage)</a:t>
            </a:r>
            <a:r>
              <a:rPr lang="de-DE" dirty="0"/>
              <a:t>, welche Funktionalität im nächsten Release enthalten sein soll und wann diese imple­mentiert werden soll </a:t>
            </a:r>
          </a:p>
          <a:p>
            <a:r>
              <a:rPr lang="de-DE" dirty="0"/>
              <a:t>1.</a:t>
            </a:r>
            <a:r>
              <a:rPr lang="de-DE" baseline="0" dirty="0"/>
              <a:t> </a:t>
            </a:r>
            <a:r>
              <a:rPr lang="de-DE" dirty="0"/>
              <a:t>Kunde formuliert seine Anforderungen auf </a:t>
            </a:r>
            <a:r>
              <a:rPr lang="de-DE" dirty="0">
                <a:solidFill>
                  <a:srgbClr val="3333FF"/>
                </a:solidFill>
              </a:rPr>
              <a:t>Story</a:t>
            </a:r>
            <a:r>
              <a:rPr lang="de-DE" dirty="0">
                <a:solidFill>
                  <a:srgbClr val="FF0000"/>
                </a:solidFill>
              </a:rPr>
              <a:t> </a:t>
            </a:r>
            <a:r>
              <a:rPr lang="de-DE" dirty="0">
                <a:solidFill>
                  <a:srgbClr val="3333FF"/>
                </a:solidFill>
              </a:rPr>
              <a:t>Cards (enthält eine </a:t>
            </a:r>
            <a:r>
              <a:rPr lang="de-DE" baseline="0" dirty="0"/>
              <a:t>User Story, die eine „Geschichte“ aus Sicht des Anwenders erzählt, die eine gewünschte Systemeigenschaft beschreibt)</a:t>
            </a:r>
            <a:endParaRPr lang="de-DE" dirty="0">
              <a:solidFill>
                <a:srgbClr val="3333FF"/>
              </a:solidFill>
            </a:endParaRPr>
          </a:p>
          <a:p>
            <a:r>
              <a:rPr lang="de-DE" dirty="0"/>
              <a:t>2. Entwickler </a:t>
            </a:r>
            <a:r>
              <a:rPr lang="de-DE" dirty="0">
                <a:solidFill>
                  <a:srgbClr val="3333FF"/>
                </a:solidFill>
              </a:rPr>
              <a:t>schätzen</a:t>
            </a:r>
            <a:r>
              <a:rPr lang="de-DE" dirty="0">
                <a:solidFill>
                  <a:srgbClr val="0000CC"/>
                </a:solidFill>
              </a:rPr>
              <a:t> </a:t>
            </a:r>
            <a:r>
              <a:rPr lang="de-DE" dirty="0"/>
              <a:t>den Aufwand jeder einzelnen Karte und stellen Anhängigkeiten fest (A nicht vor B)</a:t>
            </a:r>
          </a:p>
          <a:p>
            <a:r>
              <a:rPr lang="de-DE" dirty="0"/>
              <a:t>3. Kunde </a:t>
            </a:r>
            <a:r>
              <a:rPr lang="de-DE" dirty="0">
                <a:solidFill>
                  <a:srgbClr val="3333FF"/>
                </a:solidFill>
              </a:rPr>
              <a:t>priorisiert</a:t>
            </a:r>
            <a:r>
              <a:rPr lang="de-DE" dirty="0">
                <a:solidFill>
                  <a:srgbClr val="0000CC"/>
                </a:solidFill>
              </a:rPr>
              <a:t> </a:t>
            </a:r>
            <a:r>
              <a:rPr lang="de-DE" dirty="0"/>
              <a:t>die einzelnen Karten (entsprechend seinem Nutzen)</a:t>
            </a:r>
          </a:p>
          <a:p>
            <a:r>
              <a:rPr lang="de-DE" dirty="0"/>
              <a:t>4. Auf Basis von Prioritäten und Aufwänden werden </a:t>
            </a:r>
            <a:r>
              <a:rPr lang="de-DE" dirty="0">
                <a:solidFill>
                  <a:srgbClr val="3333FF"/>
                </a:solidFill>
              </a:rPr>
              <a:t>gemeinsam</a:t>
            </a:r>
            <a:r>
              <a:rPr lang="de-DE" dirty="0">
                <a:solidFill>
                  <a:srgbClr val="0000CC"/>
                </a:solidFill>
              </a:rPr>
              <a:t> </a:t>
            </a:r>
            <a:r>
              <a:rPr lang="de-DE" dirty="0"/>
              <a:t>die Karten </a:t>
            </a:r>
            <a:r>
              <a:rPr lang="de-DE" dirty="0">
                <a:solidFill>
                  <a:srgbClr val="3333FF"/>
                </a:solidFill>
              </a:rPr>
              <a:t>ausgewählt</a:t>
            </a:r>
            <a:r>
              <a:rPr lang="de-DE" dirty="0"/>
              <a:t>, die implemen­tiert werden. Ergebnis: </a:t>
            </a:r>
            <a:r>
              <a:rPr lang="de-DE" dirty="0">
                <a:solidFill>
                  <a:srgbClr val="3333FF"/>
                </a:solidFill>
              </a:rPr>
              <a:t>Iterationsplan</a:t>
            </a:r>
            <a:r>
              <a:rPr lang="de-DE" dirty="0">
                <a:solidFill>
                  <a:srgbClr val="0000CC"/>
                </a:solidFill>
              </a:rPr>
              <a:t> </a:t>
            </a:r>
            <a:r>
              <a:rPr lang="de-DE" dirty="0"/>
              <a:t>(welche Funktionalität in welcher Iteration)</a:t>
            </a:r>
          </a:p>
          <a:p>
            <a:pPr marL="535027" indent="-535027">
              <a:buFont typeface="+mj-lt"/>
              <a:buAutoNum type="arabicPeriod"/>
            </a:pPr>
            <a:endParaRPr lang="de-DE" dirty="0"/>
          </a:p>
          <a:p>
            <a:r>
              <a:rPr lang="de-DE" dirty="0"/>
              <a:t>Entwicklung: Am Anfang: </a:t>
            </a:r>
            <a:r>
              <a:rPr lang="de-DE" dirty="0">
                <a:solidFill>
                  <a:srgbClr val="3333FF"/>
                </a:solidFill>
              </a:rPr>
              <a:t>Entwickler</a:t>
            </a:r>
            <a:r>
              <a:rPr lang="de-DE" dirty="0">
                <a:solidFill>
                  <a:srgbClr val="0000CC"/>
                </a:solidFill>
              </a:rPr>
              <a:t> </a:t>
            </a:r>
            <a:r>
              <a:rPr lang="de-DE" dirty="0">
                <a:solidFill>
                  <a:srgbClr val="3333FF"/>
                </a:solidFill>
              </a:rPr>
              <a:t>sprechen</a:t>
            </a:r>
            <a:r>
              <a:rPr lang="de-DE" dirty="0">
                <a:solidFill>
                  <a:srgbClr val="0000CC"/>
                </a:solidFill>
              </a:rPr>
              <a:t> </a:t>
            </a:r>
            <a:r>
              <a:rPr lang="de-DE" dirty="0">
                <a:solidFill>
                  <a:srgbClr val="3333FF"/>
                </a:solidFill>
              </a:rPr>
              <a:t>sich</a:t>
            </a:r>
            <a:r>
              <a:rPr lang="de-DE" dirty="0">
                <a:solidFill>
                  <a:srgbClr val="0000CC"/>
                </a:solidFill>
              </a:rPr>
              <a:t> </a:t>
            </a:r>
            <a:r>
              <a:rPr lang="de-DE" dirty="0">
                <a:solidFill>
                  <a:srgbClr val="3333FF"/>
                </a:solidFill>
              </a:rPr>
              <a:t>ab</a:t>
            </a:r>
            <a:r>
              <a:rPr lang="de-DE" dirty="0"/>
              <a:t>, wie in der Iteration vorzugehen ist und wie das grobe </a:t>
            </a:r>
            <a:r>
              <a:rPr lang="de-DE" dirty="0">
                <a:solidFill>
                  <a:srgbClr val="3333FF"/>
                </a:solidFill>
              </a:rPr>
              <a:t>Design</a:t>
            </a:r>
            <a:r>
              <a:rPr lang="de-DE" dirty="0">
                <a:solidFill>
                  <a:srgbClr val="0000CC"/>
                </a:solidFill>
              </a:rPr>
              <a:t> </a:t>
            </a:r>
            <a:r>
              <a:rPr lang="de-DE" dirty="0"/>
              <a:t>für die Funktionalitäten auf den Story Cards aussehen soll, Implementieren der Funktionalitäten einzelner Story Cards</a:t>
            </a:r>
            <a:endParaRPr lang="de-DE" dirty="0">
              <a:solidFill>
                <a:srgbClr val="3333FF"/>
              </a:solidFill>
            </a:endParaRPr>
          </a:p>
          <a:p>
            <a:r>
              <a:rPr lang="de-DE" dirty="0"/>
              <a:t>Fortschritt der Implementierung beobachten (um im nächsten </a:t>
            </a:r>
            <a:r>
              <a:rPr lang="de-DE" dirty="0" err="1"/>
              <a:t>Planning</a:t>
            </a:r>
            <a:r>
              <a:rPr lang="de-DE" dirty="0"/>
              <a:t> Game beim Schätzen der Aufwände zu helfen)</a:t>
            </a:r>
          </a:p>
          <a:p>
            <a:r>
              <a:rPr lang="de-DE" dirty="0"/>
              <a:t>Kommt es in der Iteration zu Unklarheiten, werden diese mit den anderen Entwicklern oder dem Kunde (</a:t>
            </a:r>
            <a:r>
              <a:rPr lang="de-DE" dirty="0">
                <a:solidFill>
                  <a:srgbClr val="3333FF"/>
                </a:solidFill>
              </a:rPr>
              <a:t>on-site</a:t>
            </a:r>
            <a:r>
              <a:rPr lang="de-DE" dirty="0">
                <a:solidFill>
                  <a:srgbClr val="0000CC"/>
                </a:solidFill>
              </a:rPr>
              <a:t> </a:t>
            </a:r>
            <a:r>
              <a:rPr lang="de-DE" dirty="0" err="1">
                <a:solidFill>
                  <a:srgbClr val="3333FF"/>
                </a:solidFill>
              </a:rPr>
              <a:t>customer</a:t>
            </a:r>
            <a:r>
              <a:rPr lang="de-DE" dirty="0"/>
              <a:t>) geklärt</a:t>
            </a:r>
          </a:p>
          <a:p>
            <a:r>
              <a:rPr lang="de-DE" dirty="0"/>
              <a:t>Abschluss einer Iteration nach der </a:t>
            </a:r>
            <a:r>
              <a:rPr lang="de-DE" dirty="0">
                <a:solidFill>
                  <a:srgbClr val="3333FF"/>
                </a:solidFill>
              </a:rPr>
              <a:t>zuvor festgelegten </a:t>
            </a:r>
            <a:r>
              <a:rPr lang="de-DE" dirty="0"/>
              <a:t>Dauer (1 bis 4 Wochen). Ergebnis ist </a:t>
            </a:r>
            <a:r>
              <a:rPr lang="de-DE" dirty="0">
                <a:solidFill>
                  <a:srgbClr val="3333FF"/>
                </a:solidFill>
              </a:rPr>
              <a:t>funktionierende Software, </a:t>
            </a:r>
            <a:r>
              <a:rPr lang="de-DE" dirty="0"/>
              <a:t>Unit Tests sollte für geringe Fehlerquote sorgen, Akzeptanztests werden ausgeführt</a:t>
            </a:r>
          </a:p>
          <a:p>
            <a:r>
              <a:rPr lang="de-DE" dirty="0"/>
              <a:t>Akzeptanztests wurden während der Iteration von Kun­de und Tester zusammen entwickelt</a:t>
            </a:r>
          </a:p>
          <a:p>
            <a:r>
              <a:rPr lang="de-DE" dirty="0"/>
              <a:t>Ist das Ergebnis nicht zufriedenstellend 2 Möglichkeiten: Entwickler nehmen kurzfristig Änderungen vor</a:t>
            </a:r>
            <a:r>
              <a:rPr lang="de-DE" baseline="0" dirty="0"/>
              <a:t> oder </a:t>
            </a:r>
            <a:r>
              <a:rPr lang="de-DE" dirty="0"/>
              <a:t>Kunde muss neue Story Card  für nächstes </a:t>
            </a:r>
            <a:r>
              <a:rPr lang="de-DE" dirty="0" err="1"/>
              <a:t>Planning</a:t>
            </a:r>
            <a:r>
              <a:rPr lang="de-DE" dirty="0"/>
              <a:t> Game formulieren</a:t>
            </a:r>
          </a:p>
          <a:p>
            <a:r>
              <a:rPr lang="de-DE" dirty="0"/>
              <a:t>Weitere Iteration oder Übergang zu Freigabephase (neues </a:t>
            </a:r>
            <a:r>
              <a:rPr lang="de-DE" dirty="0">
                <a:solidFill>
                  <a:srgbClr val="3333FF"/>
                </a:solidFill>
              </a:rPr>
              <a:t>Release</a:t>
            </a:r>
            <a:r>
              <a:rPr lang="de-DE" dirty="0"/>
              <a:t>), je nach Iterationsplanung, Faustregel: 8-10 Iterationen pro Release</a:t>
            </a:r>
          </a:p>
          <a:p>
            <a:endParaRPr lang="de-DE" dirty="0"/>
          </a:p>
          <a:p>
            <a:r>
              <a:rPr lang="de-DE" dirty="0"/>
              <a:t>Freigabe: Aktueller Stand (</a:t>
            </a:r>
            <a:r>
              <a:rPr lang="de-DE" dirty="0">
                <a:solidFill>
                  <a:srgbClr val="3333FF"/>
                </a:solidFill>
              </a:rPr>
              <a:t>Release-</a:t>
            </a:r>
            <a:r>
              <a:rPr lang="de-DE" dirty="0" err="1">
                <a:solidFill>
                  <a:srgbClr val="3333FF"/>
                </a:solidFill>
              </a:rPr>
              <a:t>Candidate</a:t>
            </a:r>
            <a:r>
              <a:rPr lang="de-DE" dirty="0"/>
              <a:t>) wird dem </a:t>
            </a:r>
            <a:r>
              <a:rPr lang="de-DE" dirty="0" err="1"/>
              <a:t>Echt­betrieb</a:t>
            </a:r>
            <a:r>
              <a:rPr lang="de-DE" dirty="0"/>
              <a:t> übergeben</a:t>
            </a:r>
          </a:p>
          <a:p>
            <a:r>
              <a:rPr lang="de-DE" dirty="0"/>
              <a:t>Kunde prüft nochmals genau auf Mängel</a:t>
            </a:r>
          </a:p>
          <a:p>
            <a:r>
              <a:rPr lang="de-DE" dirty="0"/>
              <a:t>Entwickler machen Performanceoptimierungen</a:t>
            </a:r>
          </a:p>
          <a:p>
            <a:r>
              <a:rPr lang="de-DE" dirty="0"/>
              <a:t>Übergabe an die Anwender</a:t>
            </a:r>
          </a:p>
          <a:p>
            <a:endParaRPr lang="de-DE" dirty="0"/>
          </a:p>
          <a:p>
            <a:r>
              <a:rPr lang="de-DE" dirty="0"/>
              <a:t>Wartung: Anpassung der Software an veränderte Bedingungen</a:t>
            </a:r>
          </a:p>
          <a:p>
            <a:r>
              <a:rPr lang="de-DE" dirty="0"/>
              <a:t>Beheben von Fehlern</a:t>
            </a:r>
          </a:p>
          <a:p>
            <a:r>
              <a:rPr lang="de-DE" dirty="0"/>
              <a:t>Neue Anforderungen werden umgesetzt, die während des Betriebs aufgekommen sind</a:t>
            </a:r>
          </a:p>
          <a:p>
            <a:r>
              <a:rPr lang="de-DE" dirty="0"/>
              <a:t>Software, die bereits im Einsatz ist, erfordert höhere Vorsicht bei Änderungen</a:t>
            </a:r>
          </a:p>
          <a:p>
            <a:endParaRPr lang="de-DE" dirty="0"/>
          </a:p>
          <a:p>
            <a:r>
              <a:rPr lang="de-DE" dirty="0"/>
              <a:t>Ende:</a:t>
            </a:r>
            <a:r>
              <a:rPr lang="de-DE" baseline="0" dirty="0"/>
              <a:t> </a:t>
            </a:r>
            <a:r>
              <a:rPr lang="de-DE" dirty="0"/>
              <a:t>Projekt endet, wenn keine weiteren Wünsche seitens des Kunden vorliegen</a:t>
            </a:r>
          </a:p>
          <a:p>
            <a:r>
              <a:rPr lang="de-DE" dirty="0"/>
              <a:t>10- bis 15-seitige Dokumentation zu Software und Quellcode</a:t>
            </a:r>
            <a:r>
              <a:rPr lang="de-DE" baseline="0" dirty="0"/>
              <a:t> </a:t>
            </a:r>
            <a:r>
              <a:rPr lang="de-DE" baseline="0" dirty="0">
                <a:sym typeface="Wingdings" pitchFamily="2" charset="2"/>
              </a:rPr>
              <a:t> </a:t>
            </a:r>
            <a:r>
              <a:rPr lang="de-DE" dirty="0">
                <a:solidFill>
                  <a:srgbClr val="3333FF"/>
                </a:solidFill>
              </a:rPr>
              <a:t>Das ist nicht die Benutzerdokumentation</a:t>
            </a:r>
          </a:p>
        </p:txBody>
      </p:sp>
      <p:sp>
        <p:nvSpPr>
          <p:cNvPr id="4" name="Foliennummernplatzhalter 3"/>
          <p:cNvSpPr>
            <a:spLocks noGrp="1"/>
          </p:cNvSpPr>
          <p:nvPr>
            <p:ph type="sldNum" sz="quarter" idx="10"/>
          </p:nvPr>
        </p:nvSpPr>
        <p:spPr/>
        <p:txBody>
          <a:bodyPr/>
          <a:lstStyle/>
          <a:p>
            <a:fld id="{D7D583BD-2C9D-4EA8-A460-36C623460125}" type="slidenum">
              <a:rPr lang="de-DE" smtClean="0"/>
              <a:pPr/>
              <a:t>36</a:t>
            </a:fld>
            <a:endParaRPr lang="de-DE"/>
          </a:p>
        </p:txBody>
      </p:sp>
    </p:spTree>
    <p:extLst>
      <p:ext uri="{BB962C8B-B14F-4D97-AF65-F5344CB8AC3E}">
        <p14:creationId xmlns:p14="http://schemas.microsoft.com/office/powerpoint/2010/main" val="326187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39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Übungsaufgabe:</a:t>
            </a:r>
            <a:r>
              <a:rPr lang="en-US" baseline="0"/>
              <a:t> Probieren Sie Pair-Programming aus. Was ist gut, was ist schlecht? Warum?</a:t>
            </a:r>
          </a:p>
          <a:p>
            <a:r>
              <a:rPr lang="en-US" baseline="0"/>
              <a:t>Welches/Welche dieser Vorgehen haben Sie ganz oder teilweise angewendet? Was lief gut, was nicht gut? Warum?</a:t>
            </a:r>
          </a:p>
          <a:p>
            <a:endParaRPr lang="en-US" baseline="0"/>
          </a:p>
          <a:p>
            <a:r>
              <a:rPr lang="en-US" baseline="0"/>
              <a:t>Übungsaufgabe: Recherchieren Sie 3 weitere, nicht vorgestellte Softwareentwicklungsprozesse. Wie stehen diese in Bezug zu den vorgestellten Prozessen? Was ist besser/schlechter?</a:t>
            </a:r>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41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33FCC99-5579-42CB-A178-85E6E88DD66A}" type="slidenum">
              <a:rPr lang="de-DE">
                <a:solidFill>
                  <a:prstClr val="black"/>
                </a:solidFill>
                <a:cs typeface="Arial" charset="0"/>
              </a:rPr>
              <a:pPr>
                <a:defRPr/>
              </a:pPr>
              <a:t>42</a:t>
            </a:fld>
            <a:endParaRPr lang="de-DE">
              <a:solidFill>
                <a:prstClr val="black"/>
              </a:solidFill>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44</a:t>
            </a:fld>
            <a:endParaRPr lang="en-US"/>
          </a:p>
        </p:txBody>
      </p:sp>
    </p:spTree>
    <p:extLst>
      <p:ext uri="{BB962C8B-B14F-4D97-AF65-F5344CB8AC3E}">
        <p14:creationId xmlns:p14="http://schemas.microsoft.com/office/powerpoint/2010/main" val="2485234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fontScale="92500" lnSpcReduction="20000"/>
          </a:bodyPr>
          <a:lstStyle/>
          <a:p>
            <a:r>
              <a:rPr lang="de-DE" dirty="0" err="1"/>
              <a:t>Product</a:t>
            </a:r>
            <a:r>
              <a:rPr lang="de-DE" dirty="0"/>
              <a:t> </a:t>
            </a:r>
            <a:r>
              <a:rPr lang="de-DE" dirty="0" err="1"/>
              <a:t>Owner</a:t>
            </a:r>
            <a:endParaRPr lang="de-DE" dirty="0"/>
          </a:p>
          <a:p>
            <a:r>
              <a:rPr lang="de-DE" dirty="0"/>
              <a:t>Anforderungsbeschreibung und –</a:t>
            </a:r>
            <a:r>
              <a:rPr lang="de-DE" dirty="0" err="1"/>
              <a:t>management</a:t>
            </a:r>
            <a:endParaRPr lang="de-DE" dirty="0"/>
          </a:p>
          <a:p>
            <a:r>
              <a:rPr lang="de-DE" dirty="0" err="1"/>
              <a:t>Releasemanagement</a:t>
            </a:r>
            <a:r>
              <a:rPr lang="de-DE" dirty="0"/>
              <a:t> und Return on Investment</a:t>
            </a:r>
          </a:p>
          <a:p>
            <a:r>
              <a:rPr lang="de-DE" dirty="0"/>
              <a:t>Enge Zusammenarbeit mit dem Team</a:t>
            </a:r>
          </a:p>
          <a:p>
            <a:r>
              <a:rPr lang="de-DE" dirty="0"/>
              <a:t>Stakeholder-Management</a:t>
            </a:r>
          </a:p>
          <a:p>
            <a:r>
              <a:rPr lang="de-DE" dirty="0">
                <a:solidFill>
                  <a:srgbClr val="3333FF"/>
                </a:solidFill>
              </a:rPr>
              <a:t>Ist nicht der Kunde</a:t>
            </a:r>
          </a:p>
          <a:p>
            <a:endParaRPr lang="de-DE" dirty="0"/>
          </a:p>
          <a:p>
            <a:r>
              <a:rPr lang="de-DE" dirty="0" err="1"/>
              <a:t>Scrum</a:t>
            </a:r>
            <a:r>
              <a:rPr lang="de-DE" baseline="0" dirty="0"/>
              <a:t> Master</a:t>
            </a:r>
          </a:p>
          <a:p>
            <a:r>
              <a:rPr lang="de-DE" dirty="0" err="1"/>
              <a:t>Scrum</a:t>
            </a:r>
            <a:r>
              <a:rPr lang="de-DE" dirty="0"/>
              <a:t> etablieren</a:t>
            </a:r>
          </a:p>
          <a:p>
            <a:r>
              <a:rPr lang="de-DE" dirty="0"/>
              <a:t>Das Team unterstützen</a:t>
            </a:r>
            <a:r>
              <a:rPr lang="de-DE" baseline="0" dirty="0"/>
              <a:t>, nicht Anweisungen zu verteilen, sorgt dafür dass Team produktiv ist</a:t>
            </a:r>
            <a:endParaRPr lang="de-DE" dirty="0"/>
          </a:p>
          <a:p>
            <a:r>
              <a:rPr lang="de-DE" dirty="0"/>
              <a:t>Direkte Zusammenarbeit zwischen </a:t>
            </a:r>
            <a:r>
              <a:rPr lang="de-DE" dirty="0" err="1"/>
              <a:t>Product</a:t>
            </a:r>
            <a:r>
              <a:rPr lang="de-DE" dirty="0"/>
              <a:t> </a:t>
            </a:r>
            <a:r>
              <a:rPr lang="de-DE" dirty="0" err="1"/>
              <a:t>Owner</a:t>
            </a:r>
            <a:r>
              <a:rPr lang="de-DE" dirty="0"/>
              <a:t> und Team sicherstellen</a:t>
            </a:r>
          </a:p>
          <a:p>
            <a:r>
              <a:rPr lang="de-DE" dirty="0"/>
              <a:t>Hindernisse beseitigen</a:t>
            </a:r>
          </a:p>
          <a:p>
            <a:r>
              <a:rPr lang="de-DE" dirty="0"/>
              <a:t>Entwicklungspraktiken verbessern helfen</a:t>
            </a:r>
          </a:p>
          <a:p>
            <a:r>
              <a:rPr lang="de-DE" dirty="0"/>
              <a:t>Führen durch Dienen: Der </a:t>
            </a:r>
            <a:r>
              <a:rPr lang="de-DE" dirty="0" err="1"/>
              <a:t>Scrum</a:t>
            </a:r>
            <a:r>
              <a:rPr lang="de-DE" dirty="0"/>
              <a:t>-Master</a:t>
            </a:r>
            <a:r>
              <a:rPr lang="de-DE" baseline="0" dirty="0"/>
              <a:t> ist ein </a:t>
            </a:r>
            <a:r>
              <a:rPr lang="de-DE" baseline="0" dirty="0" err="1"/>
              <a:t>servant-leader</a:t>
            </a:r>
            <a:r>
              <a:rPr lang="de-DE" baseline="0" dirty="0"/>
              <a:t>, eine Führungsfigur, deren Aufgabe es ist, dem Team zu dienen.</a:t>
            </a:r>
          </a:p>
          <a:p>
            <a:r>
              <a:rPr lang="de-DE" baseline="0" dirty="0" err="1"/>
              <a:t>Scrum</a:t>
            </a:r>
            <a:r>
              <a:rPr lang="de-DE" baseline="0" dirty="0"/>
              <a:t> Master hat zwar </a:t>
            </a:r>
            <a:r>
              <a:rPr lang="de-DE" baseline="0" dirty="0" err="1"/>
              <a:t>Einfluß</a:t>
            </a:r>
            <a:r>
              <a:rPr lang="de-DE" baseline="0" dirty="0"/>
              <a:t>, aber keine Autorität bezüglich der Arbeitsorganisation des Teams</a:t>
            </a:r>
          </a:p>
          <a:p>
            <a:pPr defTabSz="951159" eaLnBrk="1" fontAlgn="auto" hangingPunct="1">
              <a:spcBef>
                <a:spcPts val="0"/>
              </a:spcBef>
              <a:spcAft>
                <a:spcPts val="0"/>
              </a:spcAft>
              <a:defRPr/>
            </a:pPr>
            <a:r>
              <a:rPr lang="de-DE" dirty="0"/>
              <a:t>sollte keine Personalverantwortung für die Teammitglieder haben</a:t>
            </a:r>
          </a:p>
          <a:p>
            <a:endParaRPr lang="de-DE" baseline="0" dirty="0"/>
          </a:p>
          <a:p>
            <a:r>
              <a:rPr lang="de-DE" dirty="0"/>
              <a:t>Team</a:t>
            </a:r>
          </a:p>
          <a:p>
            <a:r>
              <a:rPr lang="de-DE" dirty="0"/>
              <a:t>Das Team führt </a:t>
            </a:r>
            <a:r>
              <a:rPr lang="de-DE" dirty="0">
                <a:solidFill>
                  <a:srgbClr val="3333FF"/>
                </a:solidFill>
              </a:rPr>
              <a:t>alle Arbeiten </a:t>
            </a:r>
            <a:r>
              <a:rPr lang="de-DE" dirty="0"/>
              <a:t>aus, die zur Umsetzung der Anforderungen in auslieferbare </a:t>
            </a:r>
            <a:r>
              <a:rPr lang="de-DE" dirty="0" err="1"/>
              <a:t>Produkt­inkremente</a:t>
            </a:r>
            <a:r>
              <a:rPr lang="de-DE" dirty="0"/>
              <a:t> nötig sind</a:t>
            </a:r>
          </a:p>
          <a:p>
            <a:r>
              <a:rPr lang="de-DE" dirty="0"/>
              <a:t>Entscheidend: Die </a:t>
            </a:r>
            <a:r>
              <a:rPr lang="de-DE" dirty="0">
                <a:solidFill>
                  <a:srgbClr val="3333FF"/>
                </a:solidFill>
              </a:rPr>
              <a:t>richtigen</a:t>
            </a:r>
            <a:r>
              <a:rPr lang="de-DE" dirty="0">
                <a:solidFill>
                  <a:srgbClr val="0000CC"/>
                </a:solidFill>
              </a:rPr>
              <a:t> </a:t>
            </a:r>
            <a:r>
              <a:rPr lang="de-DE" dirty="0"/>
              <a:t>Mitarbeiter im Team (Mit­arbeiter müssen über das relevante Wissen und die notwendigen Fähigkeiten verfügen)</a:t>
            </a:r>
          </a:p>
          <a:p>
            <a:r>
              <a:rPr lang="de-DE" dirty="0"/>
              <a:t>Empfehlung: Die Mitarbeiter bestimmen lassen, in welchem Projekt sie mitarbeiten (bei Google sollen sich die Entwickler für Projekte selbst nominieren)</a:t>
            </a:r>
          </a:p>
          <a:p>
            <a:r>
              <a:rPr lang="de-DE" dirty="0"/>
              <a:t>Team-Eigenschaften: Bevollmächtigt (</a:t>
            </a:r>
            <a:r>
              <a:rPr lang="de-DE" dirty="0" err="1"/>
              <a:t>empowered</a:t>
            </a:r>
            <a:r>
              <a:rPr lang="de-DE" dirty="0"/>
              <a:t>), Autonom, Interdisziplinär besetzt, Selbstorganisiert, Klein</a:t>
            </a:r>
          </a:p>
          <a:p>
            <a:r>
              <a:rPr lang="de-DE" dirty="0"/>
              <a:t>Zeichnet sich durch gegenseitigen Respekt und  Verständ­nis seiner Mitglieder aus, Mitglieder arbeiten eng zusammen und unterstützen sich gegenseitig</a:t>
            </a:r>
          </a:p>
          <a:p>
            <a:endParaRPr lang="de-DE" dirty="0"/>
          </a:p>
          <a:p>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47</a:t>
            </a:fld>
            <a:endParaRPr lang="en-US"/>
          </a:p>
        </p:txBody>
      </p:sp>
    </p:spTree>
    <p:extLst>
      <p:ext uri="{BB962C8B-B14F-4D97-AF65-F5344CB8AC3E}">
        <p14:creationId xmlns:p14="http://schemas.microsoft.com/office/powerpoint/2010/main" val="2608469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fontScale="92500" lnSpcReduction="10000"/>
          </a:bodyPr>
          <a:lstStyle/>
          <a:p>
            <a:r>
              <a:rPr lang="de-DE" dirty="0" err="1"/>
              <a:t>Scrum</a:t>
            </a:r>
            <a:r>
              <a:rPr lang="de-DE" dirty="0"/>
              <a:t> Projekt</a:t>
            </a:r>
            <a:r>
              <a:rPr lang="de-DE" baseline="0" dirty="0"/>
              <a:t> = folge kurzer Arbeitszyklen</a:t>
            </a:r>
          </a:p>
          <a:p>
            <a:endParaRPr lang="de-DE" baseline="0" dirty="0"/>
          </a:p>
          <a:p>
            <a:r>
              <a:rPr lang="de-DE" baseline="0" dirty="0" err="1"/>
              <a:t>Product</a:t>
            </a:r>
            <a:r>
              <a:rPr lang="de-DE" baseline="0" dirty="0"/>
              <a:t> </a:t>
            </a:r>
            <a:r>
              <a:rPr lang="de-DE" baseline="0" dirty="0" err="1"/>
              <a:t>Backlog</a:t>
            </a:r>
            <a:r>
              <a:rPr lang="de-DE" baseline="0" dirty="0"/>
              <a:t>: Lebendiges Dokument der Anforderungen (funktional und qualitativ), iterativ und inkrementell gefüllt, priorisiert (durch </a:t>
            </a:r>
            <a:r>
              <a:rPr lang="de-DE" baseline="0" dirty="0" err="1"/>
              <a:t>Product</a:t>
            </a:r>
            <a:r>
              <a:rPr lang="de-DE" baseline="0" dirty="0"/>
              <a:t> </a:t>
            </a:r>
            <a:r>
              <a:rPr lang="de-DE" baseline="0" dirty="0" err="1"/>
              <a:t>Owner</a:t>
            </a:r>
            <a:r>
              <a:rPr lang="de-DE" baseline="0" dirty="0"/>
              <a:t>), mit Aufwandschätzung des Teams</a:t>
            </a:r>
          </a:p>
          <a:p>
            <a:r>
              <a:rPr lang="de-DE" baseline="0" dirty="0"/>
              <a:t>Initial Anforderungen für die ersten 2-3 Sprints</a:t>
            </a:r>
          </a:p>
          <a:p>
            <a:endParaRPr lang="de-DE" baseline="0" dirty="0"/>
          </a:p>
          <a:p>
            <a:r>
              <a:rPr lang="de-DE" baseline="0" dirty="0"/>
              <a:t>Jeder Zyklus wandelt Anforderungen aus dem </a:t>
            </a:r>
            <a:r>
              <a:rPr lang="de-DE" baseline="0" dirty="0" err="1"/>
              <a:t>Product</a:t>
            </a:r>
            <a:r>
              <a:rPr lang="de-DE" baseline="0" dirty="0"/>
              <a:t> </a:t>
            </a:r>
            <a:r>
              <a:rPr lang="de-DE" baseline="0" dirty="0" err="1"/>
              <a:t>Backlog</a:t>
            </a:r>
            <a:r>
              <a:rPr lang="de-DE" baseline="0" dirty="0"/>
              <a:t> in ein auslieferbares Produktinkrement</a:t>
            </a:r>
          </a:p>
          <a:p>
            <a:endParaRPr lang="de-DE" baseline="0" dirty="0"/>
          </a:p>
          <a:p>
            <a:r>
              <a:rPr lang="de-DE" baseline="0" dirty="0"/>
              <a:t>Dauer eines Sprints maximal 30 Tage! Ziel: Erkennbarer Projektfortschritt!</a:t>
            </a:r>
          </a:p>
          <a:p>
            <a:endParaRPr lang="de-DE" baseline="0" dirty="0"/>
          </a:p>
          <a:p>
            <a:r>
              <a:rPr lang="de-DE" baseline="0" dirty="0"/>
              <a:t>Ein Sprint endet zum vereinbarten Termin (</a:t>
            </a:r>
            <a:r>
              <a:rPr lang="de-DE" baseline="0" dirty="0" err="1"/>
              <a:t>timeboxing</a:t>
            </a:r>
            <a:r>
              <a:rPr lang="de-DE" baseline="0" dirty="0"/>
              <a:t>)</a:t>
            </a:r>
          </a:p>
          <a:p>
            <a:endParaRPr lang="de-DE" baseline="0" dirty="0"/>
          </a:p>
          <a:p>
            <a:r>
              <a:rPr lang="de-DE" baseline="0" dirty="0"/>
              <a:t>Am Anfang jedes Sprints: Planungssitzung bei der das Team Anforderungen (</a:t>
            </a:r>
            <a:r>
              <a:rPr lang="de-DE" baseline="0" dirty="0" err="1"/>
              <a:t>Product</a:t>
            </a:r>
            <a:r>
              <a:rPr lang="de-DE" baseline="0" dirty="0"/>
              <a:t> </a:t>
            </a:r>
            <a:r>
              <a:rPr lang="de-DE" baseline="0" dirty="0" err="1"/>
              <a:t>Backlog</a:t>
            </a:r>
            <a:r>
              <a:rPr lang="de-DE" baseline="0" dirty="0"/>
              <a:t>) auswählt und in das Sprint </a:t>
            </a:r>
            <a:r>
              <a:rPr lang="de-DE" baseline="0" dirty="0" err="1"/>
              <a:t>Backlog</a:t>
            </a:r>
            <a:r>
              <a:rPr lang="de-DE" baseline="0" dirty="0"/>
              <a:t> einträgt</a:t>
            </a:r>
          </a:p>
          <a:p>
            <a:endParaRPr lang="de-DE" baseline="0" dirty="0"/>
          </a:p>
          <a:p>
            <a:r>
              <a:rPr lang="de-DE" baseline="0" dirty="0"/>
              <a:t>Jeden Tag am selben Ort zur selben Zeit kurzes Meeting: Daily </a:t>
            </a:r>
            <a:r>
              <a:rPr lang="de-DE" baseline="0" dirty="0" err="1"/>
              <a:t>Scrum</a:t>
            </a:r>
            <a:r>
              <a:rPr lang="de-DE" baseline="0" dirty="0"/>
              <a:t>: anstehende Arbeit koordinieren, Hindernisse identifizieren…</a:t>
            </a:r>
          </a:p>
          <a:p>
            <a:endParaRPr lang="de-DE" baseline="0" dirty="0"/>
          </a:p>
          <a:p>
            <a:r>
              <a:rPr lang="de-DE" baseline="0" dirty="0"/>
              <a:t>Am Ende des Sprints: Sprint-Review: </a:t>
            </a:r>
            <a:r>
              <a:rPr lang="de-DE" baseline="0" dirty="0" err="1"/>
              <a:t>Product</a:t>
            </a:r>
            <a:r>
              <a:rPr lang="de-DE" baseline="0" dirty="0"/>
              <a:t> </a:t>
            </a:r>
            <a:r>
              <a:rPr lang="de-DE" baseline="0" dirty="0" err="1"/>
              <a:t>Owner</a:t>
            </a:r>
            <a:r>
              <a:rPr lang="de-DE" baseline="0" dirty="0"/>
              <a:t> überprüft Arbeitsergebnisse und nimmt sie ab</a:t>
            </a:r>
          </a:p>
          <a:p>
            <a:endParaRPr lang="de-DE" baseline="0" dirty="0"/>
          </a:p>
          <a:p>
            <a:r>
              <a:rPr lang="de-DE" baseline="0" dirty="0"/>
              <a:t>Im Anschluss: Sprint-Retrospektive: Über Zusammenarbeit reflektieren, Verbesserungen ableiten</a:t>
            </a:r>
            <a:endParaRPr lang="de-DE" dirty="0"/>
          </a:p>
          <a:p>
            <a:endParaRPr lang="de-DE" dirty="0"/>
          </a:p>
          <a:p>
            <a:endParaRPr lang="de-DE"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49</a:t>
            </a:fld>
            <a:endParaRPr lang="en-US"/>
          </a:p>
        </p:txBody>
      </p:sp>
    </p:spTree>
    <p:extLst>
      <p:ext uri="{BB962C8B-B14F-4D97-AF65-F5344CB8AC3E}">
        <p14:creationId xmlns:p14="http://schemas.microsoft.com/office/powerpoint/2010/main" val="4257534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fontScale="85000" lnSpcReduction="20000"/>
          </a:bodyPr>
          <a:lstStyle/>
          <a:p>
            <a:r>
              <a:rPr lang="de-DE" dirty="0" err="1"/>
              <a:t>Scrum</a:t>
            </a:r>
            <a:r>
              <a:rPr lang="de-DE" dirty="0"/>
              <a:t>-spezifische</a:t>
            </a:r>
            <a:r>
              <a:rPr lang="de-DE" baseline="0" dirty="0"/>
              <a:t> Aktivitäten: Sprint-Planung, Sprint-Retrospektive,…</a:t>
            </a:r>
          </a:p>
          <a:p>
            <a:r>
              <a:rPr lang="de-DE" baseline="0" dirty="0"/>
              <a:t>Bei einem 4-Wochen Sprint bedeutet das, dass für Planung ca. 1 Tag und für Review und Retrospektive ca.1 Tag zur Verfügung stehen</a:t>
            </a:r>
          </a:p>
          <a:p>
            <a:endParaRPr lang="de-DE" baseline="0" dirty="0"/>
          </a:p>
          <a:p>
            <a:r>
              <a:rPr lang="de-DE" baseline="0" dirty="0"/>
              <a:t>Zur Sprintplanung…</a:t>
            </a:r>
          </a:p>
          <a:p>
            <a:r>
              <a:rPr lang="de-DE" dirty="0"/>
              <a:t>…definiert der </a:t>
            </a:r>
            <a:r>
              <a:rPr lang="de-DE" dirty="0" err="1"/>
              <a:t>Product</a:t>
            </a:r>
            <a:r>
              <a:rPr lang="de-DE" dirty="0"/>
              <a:t> </a:t>
            </a:r>
            <a:r>
              <a:rPr lang="de-DE" dirty="0" err="1"/>
              <a:t>Owner</a:t>
            </a:r>
            <a:r>
              <a:rPr lang="de-DE" dirty="0"/>
              <a:t> das Sprint-Ziel</a:t>
            </a:r>
          </a:p>
          <a:p>
            <a:pPr lvl="1"/>
            <a:r>
              <a:rPr lang="de-DE" dirty="0"/>
              <a:t>Erklärt allen Beteiligten, was in der Summe das erwartete Ergebnis des Sprints ist</a:t>
            </a:r>
          </a:p>
          <a:p>
            <a:pPr lvl="1"/>
            <a:r>
              <a:rPr lang="de-DE" dirty="0"/>
              <a:t>Realistisch, kurz und gut verständlich</a:t>
            </a:r>
          </a:p>
          <a:p>
            <a:pPr lvl="1"/>
            <a:r>
              <a:rPr lang="de-DE" dirty="0"/>
              <a:t>Team in die Formulierung einbeziehen, Release Plan liefert ebenfalls Input</a:t>
            </a:r>
          </a:p>
          <a:p>
            <a:pPr lvl="1"/>
            <a:r>
              <a:rPr lang="de-DE" dirty="0"/>
              <a:t>Sorgt für einheitliche Ausrichtung aller Beteiligten</a:t>
            </a:r>
          </a:p>
          <a:p>
            <a:pPr lvl="1"/>
            <a:r>
              <a:rPr lang="de-DE" dirty="0"/>
              <a:t>Erleichtert Kommunikation des Sprint-Inhalts an die Inter­essenvertreter und die Erfolgskontrolle</a:t>
            </a:r>
          </a:p>
          <a:p>
            <a:r>
              <a:rPr lang="de-DE" dirty="0"/>
              <a:t>…beginnt der </a:t>
            </a:r>
            <a:r>
              <a:rPr lang="de-DE" dirty="0" err="1"/>
              <a:t>Product</a:t>
            </a:r>
            <a:r>
              <a:rPr lang="de-DE" dirty="0"/>
              <a:t> </a:t>
            </a:r>
            <a:r>
              <a:rPr lang="de-DE" dirty="0" err="1"/>
              <a:t>Owner</a:t>
            </a:r>
            <a:r>
              <a:rPr lang="de-DE" dirty="0"/>
              <a:t> einige Tage vorher mit der Verfeinerung und Aufbereitung der Anforderun­gen (z.B. Anforderungsworkshop)</a:t>
            </a:r>
          </a:p>
          <a:p>
            <a:r>
              <a:rPr lang="de-DE" dirty="0"/>
              <a:t>…werden Aufwände für die ausgewählten Anforde­rungen geschätzt</a:t>
            </a:r>
          </a:p>
          <a:p>
            <a:r>
              <a:rPr lang="de-DE" dirty="0"/>
              <a:t>…werden die Anforderungen priorisiert</a:t>
            </a:r>
          </a:p>
          <a:p>
            <a:r>
              <a:rPr lang="de-DE" dirty="0"/>
              <a:t>…wird die Teamkapazität bestimmt</a:t>
            </a:r>
          </a:p>
          <a:p>
            <a:endParaRPr lang="de-DE" dirty="0"/>
          </a:p>
          <a:p>
            <a:r>
              <a:rPr lang="de-DE" dirty="0"/>
              <a:t>Sprint-Review</a:t>
            </a:r>
          </a:p>
          <a:p>
            <a:r>
              <a:rPr lang="de-DE" dirty="0"/>
              <a:t>Ziel: </a:t>
            </a:r>
            <a:r>
              <a:rPr lang="de-DE" dirty="0">
                <a:solidFill>
                  <a:srgbClr val="3333FF"/>
                </a:solidFill>
              </a:rPr>
              <a:t>Begutachtung der Arbeitsergebnisse</a:t>
            </a:r>
            <a:endParaRPr lang="de-DE" dirty="0"/>
          </a:p>
          <a:p>
            <a:r>
              <a:rPr lang="de-DE" dirty="0" err="1"/>
              <a:t>Product</a:t>
            </a:r>
            <a:r>
              <a:rPr lang="de-DE" dirty="0"/>
              <a:t> </a:t>
            </a:r>
            <a:r>
              <a:rPr lang="de-DE" dirty="0" err="1"/>
              <a:t>Owner</a:t>
            </a:r>
            <a:r>
              <a:rPr lang="de-DE" dirty="0"/>
              <a:t> prüft, ob alle akzeptierten Anforderungen vollständig und fehlerfrei umgesetzt wurden</a:t>
            </a:r>
          </a:p>
          <a:p>
            <a:r>
              <a:rPr lang="de-DE" dirty="0"/>
              <a:t>Dauer ca. 1 bis 2 Stunden</a:t>
            </a:r>
          </a:p>
          <a:p>
            <a:r>
              <a:rPr lang="de-DE" dirty="0"/>
              <a:t>Wer: Komplettes Team, </a:t>
            </a:r>
            <a:r>
              <a:rPr lang="de-DE" dirty="0" err="1"/>
              <a:t>Product</a:t>
            </a:r>
            <a:r>
              <a:rPr lang="de-DE" dirty="0"/>
              <a:t> </a:t>
            </a:r>
            <a:r>
              <a:rPr lang="de-DE" dirty="0" err="1"/>
              <a:t>Owner</a:t>
            </a:r>
            <a:r>
              <a:rPr lang="de-DE" dirty="0"/>
              <a:t>, </a:t>
            </a:r>
            <a:r>
              <a:rPr lang="de-DE" dirty="0" err="1"/>
              <a:t>Scrum</a:t>
            </a:r>
            <a:r>
              <a:rPr lang="de-DE" dirty="0"/>
              <a:t> Master, optional weitere Interessenvertreter (Kunde!, Endanwender!)</a:t>
            </a:r>
          </a:p>
          <a:p>
            <a:endParaRPr lang="de-DE" dirty="0"/>
          </a:p>
          <a:p>
            <a:r>
              <a:rPr lang="de-DE" dirty="0"/>
              <a:t>Sprint Retrospektive</a:t>
            </a:r>
          </a:p>
          <a:p>
            <a:r>
              <a:rPr lang="de-DE" dirty="0"/>
              <a:t>Ziel: </a:t>
            </a:r>
            <a:r>
              <a:rPr lang="de-DE" dirty="0">
                <a:solidFill>
                  <a:srgbClr val="3333FF"/>
                </a:solidFill>
              </a:rPr>
              <a:t>Zusammenarbeit im Team </a:t>
            </a:r>
            <a:r>
              <a:rPr lang="de-DE" dirty="0"/>
              <a:t>und </a:t>
            </a:r>
            <a:r>
              <a:rPr lang="de-DE" baseline="0" dirty="0"/>
              <a:t> </a:t>
            </a:r>
            <a:r>
              <a:rPr lang="de-DE" dirty="0">
                <a:solidFill>
                  <a:srgbClr val="3333FF"/>
                </a:solidFill>
              </a:rPr>
              <a:t>Anwendung des Prozesses </a:t>
            </a:r>
            <a:r>
              <a:rPr lang="de-DE" dirty="0"/>
              <a:t>verbessern</a:t>
            </a:r>
          </a:p>
          <a:p>
            <a:r>
              <a:rPr lang="de-DE" dirty="0"/>
              <a:t>Wann: Direkt nach dem Sprint-Review</a:t>
            </a:r>
          </a:p>
          <a:p>
            <a:r>
              <a:rPr lang="de-DE" dirty="0"/>
              <a:t>Dauer: 1,5 bis 2,5 Stunden</a:t>
            </a:r>
          </a:p>
          <a:p>
            <a:r>
              <a:rPr lang="de-DE" dirty="0"/>
              <a:t>Wer: Komplettes Team, </a:t>
            </a:r>
            <a:r>
              <a:rPr lang="de-DE" dirty="0" err="1"/>
              <a:t>Scrum</a:t>
            </a:r>
            <a:r>
              <a:rPr lang="de-DE" dirty="0"/>
              <a:t> Master, </a:t>
            </a:r>
            <a:r>
              <a:rPr lang="de-DE" dirty="0" err="1"/>
              <a:t>Product</a:t>
            </a:r>
            <a:r>
              <a:rPr lang="de-DE" dirty="0"/>
              <a:t> </a:t>
            </a:r>
            <a:r>
              <a:rPr lang="de-DE" dirty="0" err="1"/>
              <a:t>Owner</a:t>
            </a:r>
            <a:r>
              <a:rPr lang="de-DE" dirty="0"/>
              <a:t>. Nach Bedarf werden weitere Interessenver­treter (z.B. Führungskräfte) eingeladen</a:t>
            </a:r>
          </a:p>
          <a:p>
            <a:endParaRPr lang="de-DE" dirty="0"/>
          </a:p>
          <a:p>
            <a:endParaRPr lang="de-DE" dirty="0"/>
          </a:p>
        </p:txBody>
      </p:sp>
      <p:sp>
        <p:nvSpPr>
          <p:cNvPr id="4" name="Foliennummernplatzhalter 3"/>
          <p:cNvSpPr>
            <a:spLocks noGrp="1"/>
          </p:cNvSpPr>
          <p:nvPr>
            <p:ph type="sldNum" sz="quarter" idx="10"/>
          </p:nvPr>
        </p:nvSpPr>
        <p:spPr/>
        <p:txBody>
          <a:bodyPr/>
          <a:lstStyle/>
          <a:p>
            <a:fld id="{D7D583BD-2C9D-4EA8-A460-36C623460125}" type="slidenum">
              <a:rPr lang="de-DE" smtClean="0"/>
              <a:pPr/>
              <a:t>50</a:t>
            </a:fld>
            <a:endParaRPr lang="de-D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3</a:t>
            </a:fld>
            <a:endParaRPr lang="en-US"/>
          </a:p>
        </p:txBody>
      </p:sp>
    </p:spTree>
    <p:extLst>
      <p:ext uri="{BB962C8B-B14F-4D97-AF65-F5344CB8AC3E}">
        <p14:creationId xmlns:p14="http://schemas.microsoft.com/office/powerpoint/2010/main" val="35582814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de-DE" dirty="0"/>
              <a:t>Häufiger Abgleich zwischen Plan und Wirklichkeit hilft Projektfortschritt zu verstehen und ggf. gegensteuern zu können</a:t>
            </a:r>
          </a:p>
          <a:p>
            <a:r>
              <a:rPr lang="de-DE" dirty="0"/>
              <a:t>In </a:t>
            </a:r>
            <a:r>
              <a:rPr lang="de-DE" dirty="0" err="1"/>
              <a:t>Scrum</a:t>
            </a:r>
            <a:r>
              <a:rPr lang="de-DE" dirty="0"/>
              <a:t> ist Berichterstattung in hohem Maße trans­parent</a:t>
            </a:r>
          </a:p>
          <a:p>
            <a:pPr lvl="1"/>
            <a:r>
              <a:rPr lang="de-DE" dirty="0">
                <a:sym typeface="SymbolPS"/>
              </a:rPr>
              <a:t>Verzögerungen/Probleme früh erkennen</a:t>
            </a:r>
          </a:p>
          <a:p>
            <a:pPr lvl="1"/>
            <a:r>
              <a:rPr lang="de-DE" dirty="0">
                <a:sym typeface="SymbolPS"/>
              </a:rPr>
              <a:t>Aufwände relativ messen: Story</a:t>
            </a:r>
            <a:r>
              <a:rPr lang="de-DE" baseline="0" dirty="0">
                <a:sym typeface="SymbolPS"/>
              </a:rPr>
              <a:t> Points</a:t>
            </a:r>
            <a:endParaRPr lang="de-DE" dirty="0">
              <a:sym typeface="SymbolPS"/>
            </a:endParaRPr>
          </a:p>
          <a:p>
            <a:endParaRPr lang="de-DE" dirty="0"/>
          </a:p>
          <a:p>
            <a:r>
              <a:rPr lang="de-DE" dirty="0"/>
              <a:t>In</a:t>
            </a:r>
            <a:r>
              <a:rPr lang="de-DE" baseline="0" dirty="0"/>
              <a:t> vielen Projekten gilt immer noch „</a:t>
            </a:r>
            <a:r>
              <a:rPr lang="de-DE" baseline="0" dirty="0" err="1"/>
              <a:t>shoot</a:t>
            </a:r>
            <a:r>
              <a:rPr lang="de-DE" baseline="0" dirty="0"/>
              <a:t> </a:t>
            </a:r>
            <a:r>
              <a:rPr lang="de-DE" baseline="0" dirty="0" err="1"/>
              <a:t>the</a:t>
            </a:r>
            <a:r>
              <a:rPr lang="de-DE" baseline="0" dirty="0"/>
              <a:t> </a:t>
            </a:r>
            <a:r>
              <a:rPr lang="de-DE" baseline="0" dirty="0" err="1"/>
              <a:t>messenger</a:t>
            </a:r>
            <a:r>
              <a:rPr lang="de-DE" baseline="0" dirty="0"/>
              <a:t>“. Wer Probleme anspricht wird dafür nicht gerade gelobt.</a:t>
            </a:r>
          </a:p>
          <a:p>
            <a:r>
              <a:rPr lang="de-DE" baseline="0" dirty="0"/>
              <a:t>Wenn die Probleme nicht mehr ignoriert werden können, wird mit einer Notlösung reagiert</a:t>
            </a:r>
          </a:p>
          <a:p>
            <a:r>
              <a:rPr lang="de-DE" baseline="0" dirty="0"/>
              <a:t>Hier ist für den Einsatz von </a:t>
            </a:r>
            <a:r>
              <a:rPr lang="de-DE" baseline="0" dirty="0" err="1"/>
              <a:t>Scrum</a:t>
            </a:r>
            <a:r>
              <a:rPr lang="de-DE" baseline="0" dirty="0"/>
              <a:t> ein Umdenken der Mitarbeiter gefragt.</a:t>
            </a:r>
          </a:p>
          <a:p>
            <a:endParaRPr lang="de-DE" baseline="0" dirty="0"/>
          </a:p>
          <a:p>
            <a:r>
              <a:rPr lang="de-DE" baseline="0" dirty="0"/>
              <a:t>Damit in </a:t>
            </a:r>
            <a:r>
              <a:rPr lang="de-DE" baseline="0" dirty="0" err="1"/>
              <a:t>Scrum</a:t>
            </a:r>
            <a:r>
              <a:rPr lang="de-DE" baseline="0" dirty="0"/>
              <a:t> ein realistisches Bild des Fortschritts entsteht ist es nötig, dass der PO nur fehlerfreie Arbeitsergebnisse akzeptiert und abnimmt (keine Leichen im Keller)</a:t>
            </a:r>
          </a:p>
          <a:p>
            <a:endParaRPr lang="de-DE" baseline="0" dirty="0"/>
          </a:p>
          <a:p>
            <a:r>
              <a:rPr lang="de-DE" baseline="0" dirty="0"/>
              <a:t>Oberhalb Ideallinie: Verzögert, darunter: Verfrüht</a:t>
            </a:r>
          </a:p>
          <a:p>
            <a:r>
              <a:rPr lang="de-DE" baseline="0" dirty="0"/>
              <a:t>Problem </a:t>
            </a:r>
            <a:r>
              <a:rPr lang="de-DE" baseline="0" dirty="0" err="1"/>
              <a:t>Burndown</a:t>
            </a:r>
            <a:r>
              <a:rPr lang="de-DE" baseline="0" dirty="0"/>
              <a:t> Charts: Abhängig von ursprünglichen Schätzungen (generell zu hoch geschätzt: Projekt ist immer </a:t>
            </a:r>
            <a:r>
              <a:rPr lang="de-DE" baseline="0" dirty="0" err="1"/>
              <a:t>ahead-of-schedule</a:t>
            </a:r>
            <a:r>
              <a:rPr lang="de-DE" baseline="0" dirty="0"/>
              <a:t>), Abhilfe: Effizienzfaktoren in späteren Iterationen berücksichtigen</a:t>
            </a:r>
          </a:p>
          <a:p>
            <a:endParaRPr lang="de-DE" dirty="0"/>
          </a:p>
        </p:txBody>
      </p:sp>
      <p:sp>
        <p:nvSpPr>
          <p:cNvPr id="4" name="Foliennummernplatzhalter 3"/>
          <p:cNvSpPr>
            <a:spLocks noGrp="1"/>
          </p:cNvSpPr>
          <p:nvPr>
            <p:ph type="sldNum" sz="quarter" idx="10"/>
          </p:nvPr>
        </p:nvSpPr>
        <p:spPr/>
        <p:txBody>
          <a:bodyPr/>
          <a:lstStyle/>
          <a:p>
            <a:fld id="{D7D583BD-2C9D-4EA8-A460-36C623460125}" type="slidenum">
              <a:rPr lang="de-DE" smtClean="0"/>
              <a:pPr/>
              <a:t>55</a:t>
            </a:fld>
            <a:endParaRPr lang="de-D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60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4</a:t>
            </a:fld>
            <a:endParaRPr lang="en-US"/>
          </a:p>
        </p:txBody>
      </p:sp>
    </p:spTree>
    <p:extLst>
      <p:ext uri="{BB962C8B-B14F-4D97-AF65-F5344CB8AC3E}">
        <p14:creationId xmlns:p14="http://schemas.microsoft.com/office/powerpoint/2010/main" val="2910068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Folienbildplatzhalt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44034" name="Notizenplatzhalt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de-DE"/>
              <a:t>Zeit Folie : Zeit Gesamt (geschätzt)</a:t>
            </a:r>
          </a:p>
          <a:p>
            <a:pPr eaLnBrk="1" hangingPunct="1">
              <a:spcBef>
                <a:spcPct val="0"/>
              </a:spcBef>
            </a:pPr>
            <a:r>
              <a:rPr lang="de-DE"/>
              <a:t>0 : 35</a:t>
            </a:r>
          </a:p>
        </p:txBody>
      </p:sp>
      <p:sp>
        <p:nvSpPr>
          <p:cNvPr id="44035" name="Foliennummernplatzhalt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a:defRPr/>
            </a:pPr>
            <a:fld id="{433FCC99-5579-42CB-A178-85E6E88DD66A}" type="slidenum">
              <a:rPr lang="de-DE">
                <a:solidFill>
                  <a:prstClr val="black"/>
                </a:solidFill>
                <a:cs typeface="Arial" charset="0"/>
              </a:rPr>
              <a:pPr>
                <a:defRPr/>
              </a:pPr>
              <a:t>5</a:t>
            </a:fld>
            <a:endParaRPr lang="de-DE">
              <a:solidFill>
                <a:prstClr val="black"/>
              </a:solidFill>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Ihr</a:t>
            </a:r>
            <a:r>
              <a:rPr lang="en-US" baseline="0"/>
              <a:t> habt so angefangen bei AuD; Softwareentwicklung hat auch so angefangen;</a:t>
            </a:r>
          </a:p>
          <a:p>
            <a:r>
              <a:rPr lang="en-US" baseline="0"/>
              <a:t>Kein Wunder, dass bei günstiger Hardware und steigender Softwaregröße die Krise kam</a:t>
            </a:r>
          </a:p>
          <a:p>
            <a:endParaRPr lang="en-US" baseline="0"/>
          </a:p>
          <a:p>
            <a:r>
              <a:rPr lang="en-US" baseline="0"/>
              <a:t>Nach Softwarekrise wurde Prozess verfeinert, mehrere Schritte wurden integriert; feinere Unterteilung der Schritte notwendig, hier reichen diese, z.B. Exploration, was der Markt gerade sagt, vlt. Über soziale Netzwerke; </a:t>
            </a:r>
          </a:p>
          <a:p>
            <a:endParaRPr lang="en-US" baseline="0"/>
          </a:p>
          <a:p>
            <a:endParaRPr lang="en-US"/>
          </a:p>
        </p:txBody>
      </p:sp>
      <p:sp>
        <p:nvSpPr>
          <p:cNvPr id="4" name="Foliennummernplatzhalter 3"/>
          <p:cNvSpPr>
            <a:spLocks noGrp="1"/>
          </p:cNvSpPr>
          <p:nvPr>
            <p:ph type="sldNum" sz="quarter" idx="10"/>
          </p:nvPr>
        </p:nvSpPr>
        <p:spPr/>
        <p:txBody>
          <a:bodyPr/>
          <a:lstStyle/>
          <a:p>
            <a:fld id="{B2DE17EF-A9BB-4D33-B1DA-2A5BBAB4D44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a:t>Doku: Für 5mio</a:t>
            </a:r>
            <a:r>
              <a:rPr lang="en-US" baseline="0"/>
              <a:t> $ Projekt 1500-Seiten Doku. (im Vgl. 30 Seiten für 5mio$ Hardware)</a:t>
            </a:r>
          </a:p>
          <a:p>
            <a:endParaRPr lang="en-US" baseline="0"/>
          </a:p>
          <a:p>
            <a:r>
              <a:rPr lang="en-US" baseline="0"/>
              <a:t>Iteration: Projekt schonmal im Kleinen umgesetzt, Probleme gefunden, ggf. Prototypen gebaut; You won't get it right the first time, so do it twice</a:t>
            </a:r>
          </a:p>
        </p:txBody>
      </p:sp>
      <p:sp>
        <p:nvSpPr>
          <p:cNvPr id="4" name="Foliennummernplatzhalter 3"/>
          <p:cNvSpPr>
            <a:spLocks noGrp="1"/>
          </p:cNvSpPr>
          <p:nvPr>
            <p:ph type="sldNum" sz="quarter" idx="10"/>
          </p:nvPr>
        </p:nvSpPr>
        <p:spPr/>
        <p:txBody>
          <a:bodyPr/>
          <a:lstStyle/>
          <a:p>
            <a:fld id="{B2DE17EF-A9BB-4D33-B1DA-2A5BBAB4D44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normAutofit/>
          </a:bodyPr>
          <a:lstStyle/>
          <a:p>
            <a:r>
              <a:rPr lang="en-US" dirty="0" err="1"/>
              <a:t>Basiert</a:t>
            </a:r>
            <a:r>
              <a:rPr lang="en-US" dirty="0"/>
              <a:t> auf </a:t>
            </a:r>
            <a:r>
              <a:rPr lang="en-US" dirty="0" err="1"/>
              <a:t>Wasserfallmodell</a:t>
            </a:r>
            <a:r>
              <a:rPr lang="en-US" dirty="0"/>
              <a:t>,</a:t>
            </a:r>
            <a:r>
              <a:rPr lang="en-US" baseline="0" dirty="0"/>
              <a:t> d</a:t>
            </a:r>
            <a:r>
              <a:rPr lang="en-US" dirty="0"/>
              <a:t>ie </a:t>
            </a:r>
            <a:r>
              <a:rPr lang="en-US" dirty="0" err="1"/>
              <a:t>selben</a:t>
            </a:r>
            <a:r>
              <a:rPr lang="en-US" dirty="0"/>
              <a:t> </a:t>
            </a:r>
            <a:r>
              <a:rPr lang="en-US" dirty="0" err="1"/>
              <a:t>Phasen</a:t>
            </a:r>
            <a:r>
              <a:rPr lang="en-US" baseline="0" dirty="0"/>
              <a:t> </a:t>
            </a:r>
            <a:r>
              <a:rPr lang="en-US" baseline="0" dirty="0" err="1"/>
              <a:t>wie</a:t>
            </a:r>
            <a:r>
              <a:rPr lang="en-US" baseline="0" dirty="0"/>
              <a:t> </a:t>
            </a:r>
            <a:r>
              <a:rPr lang="en-US" baseline="0" dirty="0" err="1"/>
              <a:t>Wasserfallmodell</a:t>
            </a:r>
            <a:r>
              <a:rPr lang="en-US" baseline="0" dirty="0"/>
              <a:t>; </a:t>
            </a:r>
            <a:r>
              <a:rPr lang="en-US" baseline="0" dirty="0" err="1"/>
              <a:t>auch</a:t>
            </a:r>
            <a:r>
              <a:rPr lang="en-US" baseline="0" dirty="0"/>
              <a:t> </a:t>
            </a:r>
            <a:r>
              <a:rPr lang="en-US" baseline="0" dirty="0" err="1"/>
              <a:t>hier</a:t>
            </a:r>
            <a:r>
              <a:rPr lang="en-US" baseline="0" dirty="0"/>
              <a:t> </a:t>
            </a:r>
            <a:r>
              <a:rPr lang="en-US" baseline="0" dirty="0" err="1"/>
              <a:t>feinere</a:t>
            </a:r>
            <a:r>
              <a:rPr lang="en-US" baseline="0" dirty="0"/>
              <a:t> </a:t>
            </a:r>
            <a:r>
              <a:rPr lang="en-US" baseline="0" dirty="0" err="1"/>
              <a:t>Aufteilung</a:t>
            </a:r>
            <a:r>
              <a:rPr lang="en-US" baseline="0" dirty="0"/>
              <a:t> der </a:t>
            </a:r>
            <a:r>
              <a:rPr lang="en-US" baseline="0" dirty="0" err="1"/>
              <a:t>Phasen</a:t>
            </a:r>
            <a:r>
              <a:rPr lang="en-US" baseline="0" dirty="0"/>
              <a:t> </a:t>
            </a:r>
            <a:r>
              <a:rPr lang="en-US" baseline="0" dirty="0" err="1"/>
              <a:t>möglich</a:t>
            </a:r>
            <a:r>
              <a:rPr lang="en-US" baseline="0" dirty="0"/>
              <a:t>; </a:t>
            </a:r>
            <a:r>
              <a:rPr lang="en-US" baseline="0" dirty="0" err="1"/>
              <a:t>z.B</a:t>
            </a:r>
            <a:r>
              <a:rPr lang="en-US" baseline="0" dirty="0"/>
              <a:t>. Exploration; </a:t>
            </a:r>
            <a:r>
              <a:rPr lang="en-US" baseline="0" dirty="0" err="1"/>
              <a:t>dann</a:t>
            </a:r>
            <a:r>
              <a:rPr lang="en-US" baseline="0" dirty="0"/>
              <a:t> </a:t>
            </a:r>
            <a:r>
              <a:rPr lang="en-US" baseline="0" dirty="0" err="1"/>
              <a:t>Wartung</a:t>
            </a:r>
            <a:r>
              <a:rPr lang="en-US" baseline="0" dirty="0"/>
              <a:t> Exploration </a:t>
            </a:r>
            <a:r>
              <a:rPr lang="en-US" baseline="0" dirty="0" err="1"/>
              <a:t>gegenüberstellen</a:t>
            </a:r>
            <a:endParaRPr lang="en-US" dirty="0"/>
          </a:p>
          <a:p>
            <a:endParaRPr lang="en-US" dirty="0"/>
          </a:p>
          <a:p>
            <a:r>
              <a:rPr lang="en-US" dirty="0" err="1"/>
              <a:t>Nach</a:t>
            </a:r>
            <a:r>
              <a:rPr lang="en-US" dirty="0"/>
              <a:t> </a:t>
            </a:r>
            <a:r>
              <a:rPr lang="en-US" dirty="0" err="1"/>
              <a:t>jeder</a:t>
            </a:r>
            <a:r>
              <a:rPr lang="en-US" dirty="0"/>
              <a:t> </a:t>
            </a:r>
            <a:r>
              <a:rPr lang="en-US" dirty="0" err="1"/>
              <a:t>Entwurfsphase</a:t>
            </a:r>
            <a:r>
              <a:rPr lang="en-US" baseline="0" dirty="0"/>
              <a:t> </a:t>
            </a:r>
            <a:r>
              <a:rPr lang="en-US" baseline="0" dirty="0" err="1"/>
              <a:t>gibt</a:t>
            </a:r>
            <a:r>
              <a:rPr lang="en-US" baseline="0" dirty="0"/>
              <a:t> </a:t>
            </a:r>
            <a:r>
              <a:rPr lang="en-US" baseline="0" dirty="0" err="1"/>
              <a:t>es</a:t>
            </a:r>
            <a:r>
              <a:rPr lang="en-US" baseline="0" dirty="0"/>
              <a:t> </a:t>
            </a:r>
            <a:r>
              <a:rPr lang="en-US" baseline="0" dirty="0" err="1"/>
              <a:t>Testphase</a:t>
            </a:r>
            <a:r>
              <a:rPr lang="en-US" baseline="0" dirty="0"/>
              <a:t>, um die </a:t>
            </a:r>
            <a:r>
              <a:rPr lang="en-US" baseline="0" dirty="0" err="1"/>
              <a:t>Qualität</a:t>
            </a:r>
            <a:r>
              <a:rPr lang="en-US" baseline="0" dirty="0"/>
              <a:t> des </a:t>
            </a:r>
            <a:r>
              <a:rPr lang="en-US" baseline="0" dirty="0" err="1"/>
              <a:t>Entwurfs</a:t>
            </a:r>
            <a:r>
              <a:rPr lang="en-US" baseline="0" dirty="0"/>
              <a:t> </a:t>
            </a:r>
            <a:r>
              <a:rPr lang="en-US" baseline="0" dirty="0" err="1"/>
              <a:t>sicherzustellen</a:t>
            </a:r>
            <a:endParaRPr lang="en-US" baseline="0" dirty="0"/>
          </a:p>
          <a:p>
            <a:endParaRPr lang="en-US" baseline="0" dirty="0"/>
          </a:p>
          <a:p>
            <a:r>
              <a:rPr lang="en-US" baseline="0" dirty="0" err="1"/>
              <a:t>Qualitätssicherung</a:t>
            </a:r>
            <a:r>
              <a:rPr lang="en-US" baseline="0" dirty="0"/>
              <a:t>: V&amp;V-Modell; </a:t>
            </a:r>
            <a:r>
              <a:rPr lang="en-US" baseline="0" dirty="0" err="1"/>
              <a:t>Validierungs</a:t>
            </a:r>
            <a:r>
              <a:rPr lang="en-US" baseline="0" dirty="0"/>
              <a:t>- und </a:t>
            </a:r>
            <a:r>
              <a:rPr lang="en-US" baseline="0" dirty="0" err="1"/>
              <a:t>Verfikationsmodell</a:t>
            </a:r>
            <a:r>
              <a:rPr lang="en-US" baseline="0" dirty="0"/>
              <a:t>; was </a:t>
            </a:r>
            <a:r>
              <a:rPr lang="en-US" baseline="0" dirty="0" err="1"/>
              <a:t>heißt</a:t>
            </a:r>
            <a:r>
              <a:rPr lang="en-US" baseline="0" dirty="0"/>
              <a:t> </a:t>
            </a:r>
            <a:r>
              <a:rPr lang="en-US" baseline="0" dirty="0" err="1"/>
              <a:t>Validierung</a:t>
            </a:r>
            <a:r>
              <a:rPr lang="en-US" baseline="0" dirty="0"/>
              <a:t>, was </a:t>
            </a:r>
            <a:r>
              <a:rPr lang="en-US" baseline="0" dirty="0" err="1"/>
              <a:t>heißt</a:t>
            </a:r>
            <a:r>
              <a:rPr lang="en-US" baseline="0" dirty="0"/>
              <a:t> </a:t>
            </a:r>
            <a:r>
              <a:rPr lang="en-US" baseline="0" dirty="0" err="1"/>
              <a:t>Verifikation</a:t>
            </a:r>
            <a:r>
              <a:rPr lang="en-US" baseline="0" dirty="0"/>
              <a:t>?</a:t>
            </a:r>
          </a:p>
          <a:p>
            <a:r>
              <a:rPr lang="en-US" baseline="0" dirty="0" err="1"/>
              <a:t>Validierung</a:t>
            </a:r>
            <a:r>
              <a:rPr lang="en-US" baseline="0" dirty="0"/>
              <a:t>: </a:t>
            </a:r>
            <a:r>
              <a:rPr lang="en-US" baseline="0" dirty="0" err="1"/>
              <a:t>Bauen</a:t>
            </a:r>
            <a:r>
              <a:rPr lang="en-US" baseline="0" dirty="0"/>
              <a:t> </a:t>
            </a:r>
            <a:r>
              <a:rPr lang="en-US" baseline="0" dirty="0" err="1"/>
              <a:t>wir</a:t>
            </a:r>
            <a:r>
              <a:rPr lang="en-US" baseline="0" dirty="0"/>
              <a:t> das </a:t>
            </a:r>
            <a:r>
              <a:rPr lang="en-US" baseline="0" dirty="0" err="1"/>
              <a:t>richtige</a:t>
            </a:r>
            <a:r>
              <a:rPr lang="en-US" baseline="0" dirty="0"/>
              <a:t> </a:t>
            </a:r>
            <a:r>
              <a:rPr lang="en-US" baseline="0" dirty="0" err="1"/>
              <a:t>Produkt</a:t>
            </a:r>
            <a:r>
              <a:rPr lang="en-US" baseline="0" dirty="0"/>
              <a:t>?</a:t>
            </a:r>
          </a:p>
          <a:p>
            <a:r>
              <a:rPr lang="en-US" baseline="0" dirty="0" err="1"/>
              <a:t>Verifikation</a:t>
            </a:r>
            <a:r>
              <a:rPr lang="en-US" baseline="0" dirty="0"/>
              <a:t>: </a:t>
            </a:r>
            <a:r>
              <a:rPr lang="en-US" baseline="0" dirty="0" err="1"/>
              <a:t>Bauen</a:t>
            </a:r>
            <a:r>
              <a:rPr lang="en-US" baseline="0" dirty="0"/>
              <a:t> </a:t>
            </a:r>
            <a:r>
              <a:rPr lang="en-US" baseline="0" dirty="0" err="1"/>
              <a:t>wir</a:t>
            </a:r>
            <a:r>
              <a:rPr lang="en-US" baseline="0" dirty="0"/>
              <a:t> das </a:t>
            </a:r>
            <a:r>
              <a:rPr lang="en-US" baseline="0" dirty="0" err="1"/>
              <a:t>Produkt</a:t>
            </a:r>
            <a:r>
              <a:rPr lang="en-US" baseline="0" dirty="0"/>
              <a:t> </a:t>
            </a:r>
            <a:r>
              <a:rPr lang="en-US" baseline="0" dirty="0" err="1"/>
              <a:t>richtig</a:t>
            </a:r>
            <a:r>
              <a:rPr lang="en-US" baseline="0" dirty="0"/>
              <a:t>?</a:t>
            </a:r>
          </a:p>
          <a:p>
            <a:endParaRPr lang="en-US" baseline="0" dirty="0"/>
          </a:p>
          <a:p>
            <a:r>
              <a:rPr lang="en-US" dirty="0"/>
              <a:t>…da ja </a:t>
            </a:r>
            <a:r>
              <a:rPr lang="en-US" dirty="0" err="1"/>
              <a:t>nach</a:t>
            </a:r>
            <a:r>
              <a:rPr lang="en-US" dirty="0"/>
              <a:t> </a:t>
            </a:r>
            <a:r>
              <a:rPr lang="en-US" dirty="0" err="1"/>
              <a:t>jedem</a:t>
            </a:r>
            <a:r>
              <a:rPr lang="en-US" dirty="0"/>
              <a:t> </a:t>
            </a:r>
            <a:r>
              <a:rPr lang="en-US" dirty="0" err="1"/>
              <a:t>Schritt</a:t>
            </a:r>
            <a:r>
              <a:rPr lang="en-US" baseline="0" dirty="0"/>
              <a:t> </a:t>
            </a:r>
            <a:r>
              <a:rPr lang="en-US" baseline="0" dirty="0" err="1"/>
              <a:t>Validierungs</a:t>
            </a:r>
            <a:r>
              <a:rPr lang="en-US" baseline="0" dirty="0"/>
              <a:t>- </a:t>
            </a:r>
            <a:r>
              <a:rPr lang="en-US" baseline="0" dirty="0" err="1"/>
              <a:t>oder</a:t>
            </a:r>
            <a:r>
              <a:rPr lang="en-US" baseline="0" dirty="0"/>
              <a:t> </a:t>
            </a:r>
            <a:r>
              <a:rPr lang="en-US" baseline="0" dirty="0" err="1"/>
              <a:t>Verifikationsschritt</a:t>
            </a:r>
            <a:r>
              <a:rPr lang="en-US" baseline="0" dirty="0"/>
              <a:t> </a:t>
            </a:r>
            <a:r>
              <a:rPr lang="en-US" baseline="0" dirty="0" err="1"/>
              <a:t>eingefügt</a:t>
            </a:r>
            <a:r>
              <a:rPr lang="en-US" baseline="0" dirty="0"/>
              <a:t> </a:t>
            </a:r>
            <a:r>
              <a:rPr lang="en-US" baseline="0" dirty="0" err="1"/>
              <a:t>wird</a:t>
            </a:r>
            <a:endParaRPr lang="en-US" baseline="0" dirty="0"/>
          </a:p>
          <a:p>
            <a:endParaRPr lang="en-US" baseline="0" dirty="0"/>
          </a:p>
          <a:p>
            <a:r>
              <a:rPr lang="en-US" baseline="0" dirty="0"/>
              <a:t>…</a:t>
            </a:r>
            <a:r>
              <a:rPr lang="en-US" baseline="0" dirty="0" err="1"/>
              <a:t>dadurch</a:t>
            </a:r>
            <a:r>
              <a:rPr lang="en-US" baseline="0" dirty="0"/>
              <a:t> </a:t>
            </a:r>
            <a:r>
              <a:rPr lang="en-US" baseline="0" dirty="0" err="1"/>
              <a:t>direkt</a:t>
            </a:r>
            <a:r>
              <a:rPr lang="en-US" baseline="0" dirty="0"/>
              <a:t> </a:t>
            </a:r>
            <a:r>
              <a:rPr lang="en-US" baseline="0" dirty="0" err="1"/>
              <a:t>Qualitätsüberprüfung</a:t>
            </a:r>
            <a:r>
              <a:rPr lang="en-US" baseline="0" dirty="0"/>
              <a:t> und </a:t>
            </a:r>
            <a:r>
              <a:rPr lang="en-US" baseline="0" dirty="0" err="1"/>
              <a:t>direkte</a:t>
            </a:r>
            <a:r>
              <a:rPr lang="en-US" baseline="0" dirty="0"/>
              <a:t>, </a:t>
            </a:r>
            <a:r>
              <a:rPr lang="en-US" baseline="0" dirty="0" err="1"/>
              <a:t>zeitnahe</a:t>
            </a:r>
            <a:r>
              <a:rPr lang="en-US" baseline="0" dirty="0"/>
              <a:t> </a:t>
            </a:r>
            <a:r>
              <a:rPr lang="en-US" baseline="0" dirty="0" err="1"/>
              <a:t>Rückmeldung</a:t>
            </a:r>
            <a:r>
              <a:rPr lang="en-US" baseline="0" dirty="0"/>
              <a:t>, </a:t>
            </a:r>
            <a:r>
              <a:rPr lang="en-US" baseline="0" dirty="0" err="1"/>
              <a:t>über</a:t>
            </a:r>
            <a:r>
              <a:rPr lang="en-US" baseline="0" dirty="0"/>
              <a:t> </a:t>
            </a:r>
            <a:r>
              <a:rPr lang="en-US" baseline="0" dirty="0" err="1"/>
              <a:t>Qualität</a:t>
            </a:r>
            <a:endParaRPr lang="en-US" baseline="0" dirty="0"/>
          </a:p>
          <a:p>
            <a:endParaRPr lang="en-US" baseline="0" dirty="0"/>
          </a:p>
          <a:p>
            <a:r>
              <a:rPr lang="en-US" baseline="0" dirty="0"/>
              <a:t>…</a:t>
            </a:r>
            <a:r>
              <a:rPr lang="en-US" baseline="0" dirty="0" err="1"/>
              <a:t>ggf</a:t>
            </a:r>
            <a:r>
              <a:rPr lang="en-US" baseline="0" dirty="0"/>
              <a:t>. Muss man </a:t>
            </a:r>
            <a:r>
              <a:rPr lang="en-US" baseline="0" dirty="0" err="1"/>
              <a:t>eine</a:t>
            </a:r>
            <a:r>
              <a:rPr lang="en-US" baseline="0" dirty="0"/>
              <a:t> Phase </a:t>
            </a:r>
            <a:r>
              <a:rPr lang="en-US" baseline="0" dirty="0" err="1"/>
              <a:t>zurückgehen</a:t>
            </a:r>
            <a:r>
              <a:rPr lang="en-US" baseline="0" dirty="0"/>
              <a:t>: man </a:t>
            </a:r>
            <a:r>
              <a:rPr lang="en-US" baseline="0" dirty="0" err="1"/>
              <a:t>kann</a:t>
            </a:r>
            <a:r>
              <a:rPr lang="en-US" baseline="0" dirty="0"/>
              <a:t> </a:t>
            </a:r>
            <a:r>
              <a:rPr lang="en-US" baseline="0" dirty="0" err="1"/>
              <a:t>z.B</a:t>
            </a:r>
            <a:r>
              <a:rPr lang="en-US" baseline="0" dirty="0"/>
              <a:t>. in </a:t>
            </a:r>
            <a:r>
              <a:rPr lang="en-US" baseline="0" dirty="0" err="1"/>
              <a:t>Verifikation</a:t>
            </a:r>
            <a:r>
              <a:rPr lang="en-US" baseline="0" dirty="0"/>
              <a:t> </a:t>
            </a:r>
            <a:r>
              <a:rPr lang="en-US" baseline="0" dirty="0" err="1"/>
              <a:t>feststellen</a:t>
            </a:r>
            <a:r>
              <a:rPr lang="en-US" baseline="0" dirty="0"/>
              <a:t>, </a:t>
            </a:r>
            <a:r>
              <a:rPr lang="en-US" baseline="0" dirty="0" err="1"/>
              <a:t>dass</a:t>
            </a:r>
            <a:r>
              <a:rPr lang="en-US" baseline="0" dirty="0"/>
              <a:t> Performance-</a:t>
            </a:r>
            <a:r>
              <a:rPr lang="en-US" baseline="0" dirty="0" err="1"/>
              <a:t>kriterium</a:t>
            </a:r>
            <a:r>
              <a:rPr lang="en-US" baseline="0" dirty="0"/>
              <a:t> </a:t>
            </a:r>
            <a:r>
              <a:rPr lang="en-US" baseline="0" dirty="0" err="1"/>
              <a:t>nicht</a:t>
            </a:r>
            <a:r>
              <a:rPr lang="en-US" baseline="0" dirty="0"/>
              <a:t> </a:t>
            </a:r>
            <a:r>
              <a:rPr lang="en-US" baseline="0" dirty="0" err="1"/>
              <a:t>erfüllt</a:t>
            </a:r>
            <a:r>
              <a:rPr lang="en-US" baseline="0" dirty="0"/>
              <a:t> </a:t>
            </a:r>
            <a:r>
              <a:rPr lang="en-US" baseline="0" dirty="0" err="1"/>
              <a:t>ist</a:t>
            </a:r>
            <a:r>
              <a:rPr lang="en-US" baseline="0" dirty="0"/>
              <a:t>; </a:t>
            </a:r>
            <a:r>
              <a:rPr lang="en-US" baseline="0" dirty="0" err="1"/>
              <a:t>Bei</a:t>
            </a:r>
            <a:r>
              <a:rPr lang="en-US" baseline="0" dirty="0"/>
              <a:t> </a:t>
            </a:r>
            <a:r>
              <a:rPr lang="en-US" baseline="0" dirty="0" err="1"/>
              <a:t>Ursachensuche</a:t>
            </a:r>
            <a:r>
              <a:rPr lang="en-US" baseline="0" dirty="0"/>
              <a:t> </a:t>
            </a:r>
            <a:r>
              <a:rPr lang="en-US" baseline="0" dirty="0" err="1"/>
              <a:t>stellt</a:t>
            </a:r>
            <a:r>
              <a:rPr lang="en-US" baseline="0" dirty="0"/>
              <a:t> </a:t>
            </a:r>
            <a:r>
              <a:rPr lang="en-US" baseline="0" dirty="0" err="1"/>
              <a:t>sich</a:t>
            </a:r>
            <a:r>
              <a:rPr lang="en-US" baseline="0" dirty="0"/>
              <a:t> </a:t>
            </a:r>
            <a:r>
              <a:rPr lang="en-US" baseline="0" dirty="0" err="1"/>
              <a:t>vielleicht</a:t>
            </a:r>
            <a:r>
              <a:rPr lang="en-US" baseline="0" dirty="0"/>
              <a:t> </a:t>
            </a:r>
            <a:r>
              <a:rPr lang="en-US" baseline="0" dirty="0" err="1"/>
              <a:t>heraus</a:t>
            </a:r>
            <a:r>
              <a:rPr lang="en-US" baseline="0" dirty="0"/>
              <a:t>, </a:t>
            </a:r>
            <a:r>
              <a:rPr lang="en-US" baseline="0" dirty="0" err="1"/>
              <a:t>dass</a:t>
            </a:r>
            <a:r>
              <a:rPr lang="en-US" baseline="0" dirty="0"/>
              <a:t> Performance-</a:t>
            </a:r>
            <a:r>
              <a:rPr lang="en-US" baseline="0" dirty="0" err="1"/>
              <a:t>Kriterium</a:t>
            </a:r>
            <a:r>
              <a:rPr lang="en-US" baseline="0" dirty="0"/>
              <a:t> </a:t>
            </a:r>
            <a:r>
              <a:rPr lang="en-US" baseline="0" dirty="0" err="1"/>
              <a:t>zu</a:t>
            </a:r>
            <a:r>
              <a:rPr lang="en-US" baseline="0" dirty="0"/>
              <a:t> </a:t>
            </a:r>
            <a:r>
              <a:rPr lang="en-US" baseline="0" dirty="0" err="1"/>
              <a:t>streng</a:t>
            </a:r>
            <a:r>
              <a:rPr lang="en-US" baseline="0" dirty="0"/>
              <a:t> in Requirements </a:t>
            </a:r>
            <a:r>
              <a:rPr lang="en-US" baseline="0" dirty="0" err="1"/>
              <a:t>definiert</a:t>
            </a:r>
            <a:r>
              <a:rPr lang="en-US" baseline="0" dirty="0"/>
              <a:t> </a:t>
            </a:r>
            <a:r>
              <a:rPr lang="en-US" baseline="0" dirty="0" err="1"/>
              <a:t>waren</a:t>
            </a:r>
            <a:endParaRPr lang="en-US" dirty="0"/>
          </a:p>
          <a:p>
            <a:endParaRPr lang="en-US" baseline="0" dirty="0"/>
          </a:p>
        </p:txBody>
      </p:sp>
      <p:sp>
        <p:nvSpPr>
          <p:cNvPr id="4" name="Foliennummernplatzhalter 3"/>
          <p:cNvSpPr>
            <a:spLocks noGrp="1"/>
          </p:cNvSpPr>
          <p:nvPr>
            <p:ph type="sldNum" sz="quarter" idx="10"/>
          </p:nvPr>
        </p:nvSpPr>
        <p:spPr/>
        <p:txBody>
          <a:bodyPr/>
          <a:lstStyle/>
          <a:p>
            <a:fld id="{B2DE17EF-A9BB-4D33-B1DA-2A5BBAB4D44E}"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B9EEB9A4-2209-49FB-880F-A1DE64F64DCA}" type="slidenum">
              <a:rPr lang="en-GB"/>
              <a:pPr/>
              <a:t>13</a:t>
            </a:fld>
            <a:endParaRPr lang="en-GB"/>
          </a:p>
        </p:txBody>
      </p:sp>
      <p:sp>
        <p:nvSpPr>
          <p:cNvPr id="347138" name="Rectangle 2"/>
          <p:cNvSpPr>
            <a:spLocks noGrp="1" noRot="1" noChangeAspect="1" noChangeArrowheads="1" noTextEdit="1"/>
          </p:cNvSpPr>
          <p:nvPr>
            <p:ph type="sldImg"/>
          </p:nvPr>
        </p:nvSpPr>
        <p:spPr>
          <a:xfrm>
            <a:off x="381000" y="685800"/>
            <a:ext cx="6096000" cy="3429000"/>
          </a:xfrm>
          <a:solidFill>
            <a:srgbClr val="FFFFFF"/>
          </a:solidFill>
        </p:spPr>
      </p:sp>
      <p:sp>
        <p:nvSpPr>
          <p:cNvPr id="347139" name="Rectangle 3"/>
          <p:cNvSpPr>
            <a:spLocks noGrp="1" noChangeArrowheads="1"/>
          </p:cNvSpPr>
          <p:nvPr>
            <p:ph type="body" idx="1"/>
          </p:nvPr>
        </p:nvSpPr>
        <p:spPr>
          <a:xfrm>
            <a:off x="914400" y="4343400"/>
            <a:ext cx="5029200" cy="4114800"/>
          </a:xfrm>
          <a:solidFill>
            <a:srgbClr val="FFFFFF"/>
          </a:solidFill>
          <a:ln>
            <a:solidFill>
              <a:srgbClr val="000000"/>
            </a:solidFill>
            <a:round/>
            <a:headEnd/>
            <a:tailEnd/>
          </a:ln>
        </p:spPr>
        <p:txBody>
          <a:bodyPr lIns="91440" tIns="45720" rIns="91440" bIns="45720"/>
          <a:lstStyle/>
          <a:p>
            <a:pPr defTabSz="914400" eaLnBrk="1" hangingPunct="1"/>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3" y="20959"/>
            <a:ext cx="12185790" cy="6872555"/>
          </a:xfrm>
          <a:prstGeom prst="rect">
            <a:avLst/>
          </a:prstGeom>
        </p:spPr>
      </p:pic>
      <p:sp>
        <p:nvSpPr>
          <p:cNvPr id="12" name="Rechteck 6"/>
          <p:cNvSpPr/>
          <p:nvPr userDrawn="1"/>
        </p:nvSpPr>
        <p:spPr>
          <a:xfrm>
            <a:off x="1919536" y="127380"/>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smtClean="0">
                <a:solidFill>
                  <a:srgbClr val="AB9DDB"/>
                </a:solidFill>
              </a:rPr>
              <a:t>Softwaretechnik </a:t>
            </a:r>
            <a:r>
              <a:rPr lang="de-DE" sz="1100" baseline="0" dirty="0" smtClean="0">
                <a:solidFill>
                  <a:srgbClr val="AB9DDB"/>
                </a:solidFill>
              </a:rPr>
              <a:t>– </a:t>
            </a:r>
            <a:r>
              <a:rPr lang="de-DE" sz="1100" baseline="0" dirty="0">
                <a:solidFill>
                  <a:srgbClr val="AB9DDB"/>
                </a:solidFill>
              </a:rPr>
              <a:t>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4" name="Titel 1"/>
          <p:cNvSpPr>
            <a:spLocks noGrp="1"/>
          </p:cNvSpPr>
          <p:nvPr>
            <p:ph type="title" hasCustomPrompt="1"/>
          </p:nvPr>
        </p:nvSpPr>
        <p:spPr>
          <a:xfrm>
            <a:off x="1631504" y="912813"/>
            <a:ext cx="10513168" cy="1143000"/>
          </a:xfrm>
        </p:spPr>
        <p:txBody>
          <a:bodyPr>
            <a:noAutofit/>
          </a:bodyPr>
          <a:lstStyle>
            <a:lvl1pPr algn="l">
              <a:defRPr sz="4000"/>
            </a:lvl1pPr>
          </a:lstStyle>
          <a:p>
            <a:r>
              <a:rPr lang="de-DE" dirty="0" smtClean="0"/>
              <a:t>Software Engineering </a:t>
            </a:r>
            <a:r>
              <a:rPr lang="de-DE" dirty="0" err="1" smtClean="0"/>
              <a:t>and</a:t>
            </a:r>
            <a:r>
              <a:rPr lang="de-DE" dirty="0" smtClean="0"/>
              <a:t> </a:t>
            </a:r>
            <a:r>
              <a:rPr lang="de-DE" dirty="0" err="1" smtClean="0"/>
              <a:t>Programming</a:t>
            </a:r>
            <a:r>
              <a:rPr lang="de-DE" dirty="0" smtClean="0"/>
              <a:t> Basics</a:t>
            </a:r>
            <a:endParaRPr lang="de-DE" dirty="0"/>
          </a:p>
        </p:txBody>
      </p:sp>
      <p:sp>
        <p:nvSpPr>
          <p:cNvPr id="16" name="Datumsplatzhalter 3"/>
          <p:cNvSpPr>
            <a:spLocks noGrp="1"/>
          </p:cNvSpPr>
          <p:nvPr>
            <p:ph type="dt" sz="half" idx="10"/>
          </p:nvPr>
        </p:nvSpPr>
        <p:spPr>
          <a:xfrm>
            <a:off x="479376" y="127380"/>
            <a:ext cx="1440160" cy="277283"/>
          </a:xfrm>
        </p:spPr>
        <p:txBody>
          <a:bodyPr/>
          <a:lstStyle>
            <a:lvl1pPr>
              <a:defRPr>
                <a:solidFill>
                  <a:srgbClr val="AB9DDB"/>
                </a:solidFill>
              </a:defRPr>
            </a:lvl1pPr>
          </a:lstStyle>
          <a:p>
            <a:pPr>
              <a:defRPr/>
            </a:pPr>
            <a:fld id="{EDADABC9-4EE1-45E1-852B-EA5A9680C135}" type="datetime1">
              <a:rPr lang="de-DE" smtClean="0"/>
              <a:pPr>
                <a:defRPr/>
              </a:pPr>
              <a:t>17.01.2020</a:t>
            </a:fld>
            <a:endParaRPr lang="de-DE"/>
          </a:p>
        </p:txBody>
      </p:sp>
      <p:sp>
        <p:nvSpPr>
          <p:cNvPr id="18" name="Foliennummernplatzhalter 5"/>
          <p:cNvSpPr>
            <a:spLocks noGrp="1"/>
          </p:cNvSpPr>
          <p:nvPr>
            <p:ph type="sldNum" sz="quarter" idx="12"/>
          </p:nvPr>
        </p:nvSpPr>
        <p:spPr>
          <a:xfrm>
            <a:off x="10776520" y="127380"/>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10" name="Inhaltsplatzhalter 2"/>
          <p:cNvSpPr>
            <a:spLocks noGrp="1"/>
          </p:cNvSpPr>
          <p:nvPr>
            <p:ph idx="1"/>
          </p:nvPr>
        </p:nvSpPr>
        <p:spPr>
          <a:xfrm>
            <a:off x="1631504" y="2132856"/>
            <a:ext cx="10513168" cy="4594820"/>
          </a:xfrm>
        </p:spPr>
        <p:txBody>
          <a:bodyPr>
            <a:normAutofit/>
          </a:bodyPr>
          <a:lstStyle>
            <a:lvl1pPr marL="0" indent="0">
              <a:buNone/>
              <a:defRPr sz="2600">
                <a:solidFill>
                  <a:srgbClr val="AB9DDB"/>
                </a:solidFill>
              </a:defRPr>
            </a:lvl1pPr>
            <a:lvl2pPr marL="457200" indent="0">
              <a:buNone/>
              <a:defRPr sz="2400">
                <a:solidFill>
                  <a:srgbClr val="AB9DDB"/>
                </a:solidFill>
              </a:defRPr>
            </a:lvl2pPr>
            <a:lvl3pPr marL="914400" indent="0">
              <a:buNone/>
              <a:defRPr sz="2000">
                <a:solidFill>
                  <a:srgbClr val="AB9DDB"/>
                </a:solidFill>
              </a:defRPr>
            </a:lvl3pPr>
            <a:lvl4pPr marL="1371600" indent="0">
              <a:buNone/>
              <a:defRPr sz="1800">
                <a:solidFill>
                  <a:srgbClr val="AB9DDB"/>
                </a:solidFill>
              </a:defRPr>
            </a:lvl4pPr>
            <a:lvl5pPr marL="1828800" indent="0">
              <a:buNone/>
              <a:defRPr sz="1800">
                <a:solidFill>
                  <a:srgbClr val="AB9DDB"/>
                </a:solidFill>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6569062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prstClr val="white">
                    <a:lumMod val="95000"/>
                  </a:prstClr>
                </a:solidFill>
              </a:rPr>
              <a:t>Software Engineering – Dr. Norbert Siegmund</a:t>
            </a:r>
          </a:p>
        </p:txBody>
      </p:sp>
      <p:cxnSp>
        <p:nvCxnSpPr>
          <p:cNvPr id="11" name="Gerade Verbindung 8"/>
          <p:cNvCxnSpPr/>
          <p:nvPr/>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a:t>Titelmasterformat durch Klicken bearbeiten</a:t>
            </a:r>
            <a:endParaRPr lang="de-DE" dirty="0"/>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a:prstGeom prst="rect">
            <a:avLst/>
          </a:prstGeom>
        </p:spPr>
        <p:txBody>
          <a:bodyPr/>
          <a:lstStyle>
            <a:lvl1pPr>
              <a:defRPr/>
            </a:lvl1pPr>
          </a:lstStyle>
          <a:p>
            <a:fld id="{D95B4590-6783-4356-8F42-790F3DC5E05E}" type="datetime1">
              <a:rPr lang="de-DE" smtClean="0">
                <a:solidFill>
                  <a:prstClr val="black">
                    <a:tint val="75000"/>
                  </a:prstClr>
                </a:solidFill>
              </a:rPr>
              <a:pPr/>
              <a:t>17.01.2020</a:t>
            </a:fld>
            <a:endParaRPr lang="de-DE">
              <a:solidFill>
                <a:prstClr val="black">
                  <a:tint val="75000"/>
                </a:prstClr>
              </a:solidFill>
            </a:endParaRPr>
          </a:p>
        </p:txBody>
      </p:sp>
      <p:sp>
        <p:nvSpPr>
          <p:cNvPr id="16" name="Foliennummernplatzhalter 5"/>
          <p:cNvSpPr>
            <a:spLocks noGrp="1"/>
          </p:cNvSpPr>
          <p:nvPr>
            <p:ph type="sldNum" sz="quarter" idx="12"/>
          </p:nvPr>
        </p:nvSpPr>
        <p:spPr>
          <a:xfrm>
            <a:off x="9336617" y="6613526"/>
            <a:ext cx="2844800" cy="365125"/>
          </a:xfrm>
          <a:prstGeom prst="rect">
            <a:avLst/>
          </a:prstGeom>
        </p:spPr>
        <p:txBody>
          <a:bodyPr/>
          <a:lstStyle>
            <a:lvl1pPr>
              <a:defRPr/>
            </a:lvl1pPr>
          </a:lstStyle>
          <a:p>
            <a:fld id="{6C6AE60A-B69C-4790-82F7-3882EDF23186}"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185800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240674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3094722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93683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59E47B41-429F-4AC2-8211-055C2ECD5A89}" type="datetime1">
              <a:rPr lang="de-DE" smtClean="0">
                <a:solidFill>
                  <a:prstClr val="black">
                    <a:tint val="75000"/>
                  </a:prstClr>
                </a:solidFill>
              </a:rPr>
              <a:t>17.01.2020</a:t>
            </a:fld>
            <a:endParaRPr lang="de-DE">
              <a:solidFill>
                <a:prstClr val="black">
                  <a:tint val="75000"/>
                </a:prstClr>
              </a:solidFill>
            </a:endParaRPr>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2991920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9BCAF3C8-6136-4258-B3F1-1A4B9DE27A1D}" type="datetime1">
              <a:rPr lang="de-DE" smtClean="0">
                <a:solidFill>
                  <a:prstClr val="black">
                    <a:tint val="75000"/>
                  </a:prstClr>
                </a:solidFill>
              </a:rPr>
              <a:pPr>
                <a:defRPr/>
              </a:pPr>
              <a:t>17.01.2020</a:t>
            </a:fld>
            <a:endParaRPr lang="de-DE">
              <a:solidFill>
                <a:prstClr val="black">
                  <a:tint val="75000"/>
                </a:prstClr>
              </a:solidFill>
            </a:endParaRPr>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9495513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prstClr val="white">
                    <a:lumMod val="95000"/>
                  </a:prstClr>
                </a:solidFill>
              </a:rPr>
              <a:t>Software Engineering – Dr. Norbert Siegmund</a:t>
            </a:r>
          </a:p>
        </p:txBody>
      </p:sp>
      <p:cxnSp>
        <p:nvCxnSpPr>
          <p:cNvPr id="13"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72A0FEE0-18AE-4350-8006-A3889CEF4BF8}" type="datetime1">
              <a:rPr lang="de-DE" smtClean="0">
                <a:solidFill>
                  <a:prstClr val="black">
                    <a:tint val="75000"/>
                  </a:prstClr>
                </a:solidFill>
              </a:rPr>
              <a:pPr>
                <a:defRPr/>
              </a:pPr>
              <a:t>17.01.2020</a:t>
            </a:fld>
            <a:endParaRPr lang="de-DE">
              <a:solidFill>
                <a:prstClr val="black">
                  <a:tint val="75000"/>
                </a:prstClr>
              </a:solidFill>
            </a:endParaRPr>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3786835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800">
              <a:solidFill>
                <a:prstClr val="white"/>
              </a:solidFill>
            </a:endParaRPr>
          </a:p>
        </p:txBody>
      </p:sp>
      <p:cxnSp>
        <p:nvCxnSpPr>
          <p:cNvPr id="11"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282EBEF0-B8AC-4380-9351-D80F662F8DF4}" type="datetime1">
              <a:rPr lang="de-DE" smtClean="0">
                <a:solidFill>
                  <a:prstClr val="black">
                    <a:tint val="75000"/>
                  </a:prstClr>
                </a:solidFill>
              </a:rPr>
              <a:pPr>
                <a:defRPr/>
              </a:pPr>
              <a:t>17.01.2020</a:t>
            </a:fld>
            <a:endParaRPr lang="de-DE">
              <a:solidFill>
                <a:prstClr val="black">
                  <a:tint val="75000"/>
                </a:prstClr>
              </a:solidFill>
            </a:endParaRPr>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8367286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0730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0B5CB40-2555-4AC0-AFE6-9F8097629363}" type="datetime1">
              <a:rPr lang="de-DE" smtClean="0">
                <a:solidFill>
                  <a:prstClr val="black">
                    <a:tint val="75000"/>
                  </a:prstClr>
                </a:solidFill>
              </a:rPr>
              <a:pPr>
                <a:defRPr/>
              </a:pPr>
              <a:t>17.01.2020</a:t>
            </a:fld>
            <a:endParaRPr lang="de-DE">
              <a:solidFill>
                <a:prstClr val="black">
                  <a:tint val="75000"/>
                </a:prstClr>
              </a:solidFill>
            </a:endParaRPr>
          </a:p>
        </p:txBody>
      </p:sp>
      <p:sp>
        <p:nvSpPr>
          <p:cNvPr id="14"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1655747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9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3" y="20959"/>
            <a:ext cx="12185790" cy="6872555"/>
          </a:xfrm>
          <a:prstGeom prst="rect">
            <a:avLst/>
          </a:prstGeom>
        </p:spPr>
      </p:pic>
      <p:sp>
        <p:nvSpPr>
          <p:cNvPr id="14" name="Titel 1"/>
          <p:cNvSpPr>
            <a:spLocks noGrp="1"/>
          </p:cNvSpPr>
          <p:nvPr>
            <p:ph type="title"/>
          </p:nvPr>
        </p:nvSpPr>
        <p:spPr>
          <a:xfrm>
            <a:off x="1631504" y="912813"/>
            <a:ext cx="10513168"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0"/>
            <a:ext cx="1440160" cy="277283"/>
          </a:xfrm>
        </p:spPr>
        <p:txBody>
          <a:bodyPr/>
          <a:lstStyle>
            <a:lvl1pPr>
              <a:defRPr>
                <a:solidFill>
                  <a:srgbClr val="AB9DDB"/>
                </a:solidFill>
              </a:defRPr>
            </a:lvl1pPr>
          </a:lstStyle>
          <a:p>
            <a:pPr>
              <a:defRPr/>
            </a:pPr>
            <a:fld id="{EDADABC9-4EE1-45E1-852B-EA5A9680C135}" type="datetime1">
              <a:rPr lang="de-DE" smtClean="0"/>
              <a:pPr>
                <a:defRPr/>
              </a:pPr>
              <a:t>17.01.2020</a:t>
            </a:fld>
            <a:endParaRPr lang="de-DE"/>
          </a:p>
        </p:txBody>
      </p:sp>
      <p:sp>
        <p:nvSpPr>
          <p:cNvPr id="18" name="Foliennummernplatzhalter 5"/>
          <p:cNvSpPr>
            <a:spLocks noGrp="1"/>
          </p:cNvSpPr>
          <p:nvPr>
            <p:ph type="sldNum" sz="quarter" idx="12"/>
          </p:nvPr>
        </p:nvSpPr>
        <p:spPr>
          <a:xfrm>
            <a:off x="10776520" y="127380"/>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0"/>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smtClean="0">
                <a:solidFill>
                  <a:srgbClr val="AB9DDB"/>
                </a:solidFill>
              </a:rPr>
              <a:t>Softwaretechnik </a:t>
            </a:r>
            <a:r>
              <a:rPr lang="de-DE" sz="1100" baseline="0" dirty="0" smtClean="0">
                <a:solidFill>
                  <a:srgbClr val="AB9DDB"/>
                </a:solidFill>
              </a:rPr>
              <a:t>– </a:t>
            </a:r>
            <a:r>
              <a:rPr lang="de-DE" sz="1100" baseline="0" dirty="0">
                <a:solidFill>
                  <a:srgbClr val="AB9DDB"/>
                </a:solidFill>
              </a:rPr>
              <a:t>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154242968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49263">
              <a:lnSpc>
                <a:spcPct val="93000"/>
              </a:lnSpc>
              <a:buClr>
                <a:srgbClr val="000000"/>
              </a:buClr>
              <a:buSzPct val="100000"/>
              <a:buFont typeface="Arial" charset="0"/>
              <a:buNone/>
              <a:defRPr/>
            </a:pPr>
            <a:r>
              <a:rPr lang="de-DE" sz="1100" b="1" dirty="0">
                <a:solidFill>
                  <a:prstClr val="white">
                    <a:lumMod val="95000"/>
                  </a:prstClr>
                </a:solidFill>
              </a:rPr>
              <a:t>Software Engineering – Dr. Norbert Siegmund</a:t>
            </a:r>
          </a:p>
        </p:txBody>
      </p:sp>
      <p:cxnSp>
        <p:nvCxnSpPr>
          <p:cNvPr id="13"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F21400C-A975-4052-88DE-170723EC0403}" type="datetime1">
              <a:rPr lang="de-DE" smtClean="0">
                <a:solidFill>
                  <a:prstClr val="black">
                    <a:tint val="75000"/>
                  </a:prstClr>
                </a:solidFill>
              </a:rPr>
              <a:pPr>
                <a:defRPr/>
              </a:pPr>
              <a:t>17.01.2020</a:t>
            </a:fld>
            <a:endParaRPr lang="de-DE">
              <a:solidFill>
                <a:prstClr val="black">
                  <a:tint val="75000"/>
                </a:prstClr>
              </a:solidFill>
            </a:endParaRPr>
          </a:p>
        </p:txBody>
      </p:sp>
      <p:sp>
        <p:nvSpPr>
          <p:cNvPr id="18" name="Foliennummernplatzhalter 5"/>
          <p:cNvSpPr>
            <a:spLocks noGrp="1"/>
          </p:cNvSpPr>
          <p:nvPr>
            <p:ph type="sldNum" sz="quarter" idx="12"/>
          </p:nvPr>
        </p:nvSpPr>
        <p:spPr>
          <a:xfrm>
            <a:off x="9336617" y="6613526"/>
            <a:ext cx="2844800" cy="365125"/>
          </a:xfrm>
          <a:prstGeom prst="rect">
            <a:avLst/>
          </a:prstGeo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26274443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49263">
              <a:lnSpc>
                <a:spcPct val="93000"/>
              </a:lnSpc>
              <a:buClr>
                <a:srgbClr val="000000"/>
              </a:buClr>
              <a:buSzPct val="100000"/>
              <a:buFont typeface="Arial" charset="0"/>
              <a:buNone/>
              <a:defRPr/>
            </a:pPr>
            <a:endParaRPr lang="de-DE" sz="1800" b="1">
              <a:solidFill>
                <a:prstClr val="white"/>
              </a:solidFill>
            </a:endParaRPr>
          </a:p>
        </p:txBody>
      </p:sp>
      <p:cxnSp>
        <p:nvCxnSpPr>
          <p:cNvPr id="11"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a:prstGeom prst="rect">
            <a:avLst/>
          </a:prstGeom>
        </p:spPr>
        <p:txBody>
          <a:bodyPr/>
          <a:lstStyle>
            <a:lvl1pPr>
              <a:defRPr/>
            </a:lvl1pPr>
          </a:lstStyle>
          <a:p>
            <a:pPr>
              <a:defRPr/>
            </a:pPr>
            <a:fld id="{CE6C1DF2-E20F-4F3D-A913-81E25A5E457A}" type="datetime1">
              <a:rPr lang="de-DE" smtClean="0">
                <a:solidFill>
                  <a:prstClr val="black">
                    <a:tint val="75000"/>
                  </a:prstClr>
                </a:solidFill>
              </a:rPr>
              <a:pPr>
                <a:defRPr/>
              </a:pPr>
              <a:t>17.01.2020</a:t>
            </a:fld>
            <a:endParaRPr lang="de-DE">
              <a:solidFill>
                <a:prstClr val="black">
                  <a:tint val="75000"/>
                </a:prstClr>
              </a:solidFill>
            </a:endParaRPr>
          </a:p>
        </p:txBody>
      </p:sp>
      <p:sp>
        <p:nvSpPr>
          <p:cNvPr id="15" name="Fußzeilenplatzhalter 4"/>
          <p:cNvSpPr>
            <a:spLocks noGrp="1"/>
          </p:cNvSpPr>
          <p:nvPr>
            <p:ph type="ftr" sz="quarter" idx="11"/>
          </p:nvPr>
        </p:nvSpPr>
        <p:spPr>
          <a:xfrm>
            <a:off x="4165600" y="6356351"/>
            <a:ext cx="3860800" cy="365125"/>
          </a:xfrm>
          <a:prstGeom prst="rect">
            <a:avLst/>
          </a:prstGeom>
        </p:spPr>
        <p:txBody>
          <a:bodyPr/>
          <a:lstStyle>
            <a:lvl1pPr>
              <a:defRPr/>
            </a:lvl1pPr>
          </a:lstStyle>
          <a:p>
            <a:pPr>
              <a:defRPr/>
            </a:pPr>
            <a:endParaRPr lang="de-DE" dirty="0">
              <a:solidFill>
                <a:prstClr val="black">
                  <a:tint val="75000"/>
                </a:prstClr>
              </a:solidFill>
            </a:endParaRPr>
          </a:p>
        </p:txBody>
      </p:sp>
      <p:sp>
        <p:nvSpPr>
          <p:cNvPr id="16" name="Foliennummernplatzhalter 5"/>
          <p:cNvSpPr>
            <a:spLocks noGrp="1"/>
          </p:cNvSpPr>
          <p:nvPr>
            <p:ph type="sldNum" sz="quarter" idx="12"/>
          </p:nvPr>
        </p:nvSpPr>
        <p:spPr>
          <a:xfrm>
            <a:off x="9336617" y="6613526"/>
            <a:ext cx="2844800" cy="365125"/>
          </a:xfrm>
          <a:prstGeom prst="rect">
            <a:avLst/>
          </a:prstGeo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29450632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59E47B41-429F-4AC2-8211-055C2ECD5A89}" type="datetime1">
              <a:rPr lang="de-DE" smtClean="0">
                <a:solidFill>
                  <a:prstClr val="black">
                    <a:tint val="75000"/>
                  </a:prstClr>
                </a:solidFill>
              </a:rPr>
              <a:pPr>
                <a:defRPr/>
              </a:pPr>
              <a:t>17.01.2020</a:t>
            </a:fld>
            <a:endParaRPr lang="de-DE">
              <a:solidFill>
                <a:prstClr val="black">
                  <a:tint val="75000"/>
                </a:prstClr>
              </a:solidFill>
            </a:endParaRPr>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23790911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800">
              <a:solidFill>
                <a:prstClr val="white"/>
              </a:solidFill>
            </a:endParaRPr>
          </a:p>
        </p:txBody>
      </p:sp>
      <p:cxnSp>
        <p:nvCxnSpPr>
          <p:cNvPr id="11"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3A4E22FE-979B-408A-B0CD-E58A386459B2}" type="datetime1">
              <a:rPr lang="de-DE" smtClean="0">
                <a:solidFill>
                  <a:prstClr val="black">
                    <a:tint val="75000"/>
                  </a:prstClr>
                </a:solidFill>
              </a:rPr>
              <a:pPr>
                <a:defRPr/>
              </a:pPr>
              <a:t>17.01.2020</a:t>
            </a:fld>
            <a:endParaRPr lang="de-DE" dirty="0">
              <a:solidFill>
                <a:prstClr val="black">
                  <a:tint val="75000"/>
                </a:prstClr>
              </a:solidFill>
            </a:endParaRPr>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13274288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prstClr val="white">
                    <a:lumMod val="95000"/>
                  </a:prstClr>
                </a:solidFill>
              </a:rPr>
              <a:t>Software Engineering – Dr. Norbert Siegmund</a:t>
            </a:r>
          </a:p>
        </p:txBody>
      </p:sp>
      <p:cxnSp>
        <p:nvCxnSpPr>
          <p:cNvPr id="13"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C0449625-E37E-48C8-9C6D-8C61199BA2BF}" type="datetime1">
              <a:rPr lang="de-DE" smtClean="0">
                <a:solidFill>
                  <a:prstClr val="black">
                    <a:tint val="75000"/>
                  </a:prstClr>
                </a:solidFill>
              </a:rPr>
              <a:pPr>
                <a:defRPr/>
              </a:pPr>
              <a:t>17.01.2020</a:t>
            </a:fld>
            <a:endParaRPr lang="de-DE">
              <a:solidFill>
                <a:prstClr val="black">
                  <a:tint val="75000"/>
                </a:prstClr>
              </a:solidFill>
            </a:endParaRPr>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42104484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7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800">
              <a:solidFill>
                <a:prstClr val="white"/>
              </a:solidFill>
            </a:endParaRPr>
          </a:p>
        </p:txBody>
      </p:sp>
      <p:cxnSp>
        <p:nvCxnSpPr>
          <p:cNvPr id="11"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F6A868FB-8A46-4910-9BA4-C83E122152DE}" type="datetime1">
              <a:rPr lang="de-DE" smtClean="0">
                <a:solidFill>
                  <a:prstClr val="black">
                    <a:tint val="75000"/>
                  </a:prstClr>
                </a:solidFill>
              </a:rPr>
              <a:pPr>
                <a:defRPr/>
              </a:pPr>
              <a:t>17.01.2020</a:t>
            </a:fld>
            <a:endParaRPr lang="de-DE">
              <a:solidFill>
                <a:prstClr val="black">
                  <a:tint val="75000"/>
                </a:prstClr>
              </a:solidFill>
            </a:endParaRPr>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6811894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elfolie">
    <p:spTree>
      <p:nvGrpSpPr>
        <p:cNvPr id="1" name=""/>
        <p:cNvGrpSpPr/>
        <p:nvPr/>
      </p:nvGrpSpPr>
      <p:grpSpPr>
        <a:xfrm>
          <a:off x="0" y="0"/>
          <a:ext cx="0" cy="0"/>
          <a:chOff x="0" y="0"/>
          <a:chExt cx="0" cy="0"/>
        </a:xfrm>
      </p:grpSpPr>
      <p:sp>
        <p:nvSpPr>
          <p:cNvPr id="11" name="Titel 1"/>
          <p:cNvSpPr>
            <a:spLocks noGrp="1"/>
          </p:cNvSpPr>
          <p:nvPr>
            <p:ph type="ctrTitle"/>
          </p:nvPr>
        </p:nvSpPr>
        <p:spPr>
          <a:xfrm>
            <a:off x="914400" y="2130426"/>
            <a:ext cx="10363200" cy="1470025"/>
          </a:xfrm>
        </p:spPr>
        <p:txBody>
          <a:bodyPr/>
          <a:lstStyle/>
          <a:p>
            <a:r>
              <a:rPr lang="de-DE"/>
              <a:t>Titelmasterformat durch Klicken bearbeiten</a:t>
            </a:r>
          </a:p>
        </p:txBody>
      </p:sp>
      <p:sp>
        <p:nvSpPr>
          <p:cNvPr id="12"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13" name="Datumsplatzhalter 3"/>
          <p:cNvSpPr>
            <a:spLocks noGrp="1"/>
          </p:cNvSpPr>
          <p:nvPr>
            <p:ph type="dt" sz="half" idx="10"/>
          </p:nvPr>
        </p:nvSpPr>
        <p:spPr>
          <a:xfrm>
            <a:off x="609600" y="6356351"/>
            <a:ext cx="2844800" cy="365125"/>
          </a:xfrm>
        </p:spPr>
        <p:txBody>
          <a:bodyPr/>
          <a:lstStyle>
            <a:lvl1pPr>
              <a:defRPr/>
            </a:lvl1pPr>
          </a:lstStyle>
          <a:p>
            <a:pPr>
              <a:defRPr/>
            </a:pPr>
            <a:fld id="{4ABE74C8-7689-410B-B4D6-F2B7764A564D}" type="datetime1">
              <a:rPr lang="de-DE" smtClean="0">
                <a:solidFill>
                  <a:prstClr val="black">
                    <a:tint val="75000"/>
                  </a:prstClr>
                </a:solidFill>
              </a:rPr>
              <a:pPr>
                <a:defRPr/>
              </a:pPr>
              <a:t>17.01.2020</a:t>
            </a:fld>
            <a:endParaRPr lang="de-DE">
              <a:solidFill>
                <a:prstClr val="black">
                  <a:tint val="75000"/>
                </a:prstClr>
              </a:solidFill>
            </a:endParaRPr>
          </a:p>
        </p:txBody>
      </p:sp>
      <p:sp>
        <p:nvSpPr>
          <p:cNvPr id="14"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solidFill>
                <a:prstClr val="black">
                  <a:tint val="75000"/>
                </a:prstClr>
              </a:solidFill>
            </a:endParaRPr>
          </a:p>
        </p:txBody>
      </p:sp>
      <p:sp>
        <p:nvSpPr>
          <p:cNvPr id="15" name="Foliennummernplatzhalter 5"/>
          <p:cNvSpPr>
            <a:spLocks noGrp="1"/>
          </p:cNvSpPr>
          <p:nvPr>
            <p:ph type="sldNum" sz="quarter" idx="12"/>
          </p:nvPr>
        </p:nvSpPr>
        <p:spPr>
          <a:xfrm>
            <a:off x="8737600" y="6356351"/>
            <a:ext cx="2844800" cy="365125"/>
          </a:xfrm>
        </p:spPr>
        <p:txBody>
          <a:bodyPr/>
          <a:lstStyle>
            <a:lvl1pPr>
              <a:defRPr/>
            </a:lvl1pPr>
          </a:lstStyle>
          <a:p>
            <a:pPr>
              <a:defRPr/>
            </a:pPr>
            <a:fld id="{43DAC877-95CA-417A-B3E1-468AC753BD53}"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29841661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prstClr val="white">
                    <a:lumMod val="95000"/>
                  </a:prstClr>
                </a:solidFill>
              </a:rPr>
              <a:t>Software Engineering – Dr. Norbert Siegmund</a:t>
            </a:r>
          </a:p>
        </p:txBody>
      </p:sp>
      <p:cxnSp>
        <p:nvCxnSpPr>
          <p:cNvPr id="13"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3F8A9616-92FE-4483-B8B3-1A75A2762608}" type="datetime1">
              <a:rPr lang="de-DE" smtClean="0">
                <a:solidFill>
                  <a:prstClr val="black">
                    <a:tint val="75000"/>
                  </a:prstClr>
                </a:solidFill>
              </a:rPr>
              <a:pPr>
                <a:defRPr/>
              </a:pPr>
              <a:t>17.01.2020</a:t>
            </a:fld>
            <a:endParaRPr lang="de-DE">
              <a:solidFill>
                <a:prstClr val="black">
                  <a:tint val="75000"/>
                </a:prstClr>
              </a:solidFill>
            </a:endParaRPr>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1381352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sz="1800">
              <a:solidFill>
                <a:prstClr val="white"/>
              </a:solidFill>
            </a:endParaRPr>
          </a:p>
        </p:txBody>
      </p:sp>
      <p:cxnSp>
        <p:nvCxnSpPr>
          <p:cNvPr id="11" name="Gerade Verbindung 8"/>
          <p:cNvCxnSpPr/>
          <p:nvPr userDrawn="1"/>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B849B015-2ED2-486B-B605-0E21D21277D2}" type="datetime1">
              <a:rPr lang="de-DE" smtClean="0">
                <a:solidFill>
                  <a:prstClr val="black">
                    <a:tint val="75000"/>
                  </a:prstClr>
                </a:solidFill>
              </a:rPr>
              <a:pPr>
                <a:defRPr/>
              </a:pPr>
              <a:t>17.01.2020</a:t>
            </a:fld>
            <a:endParaRPr lang="de-DE">
              <a:solidFill>
                <a:prstClr val="black">
                  <a:tint val="75000"/>
                </a:prstClr>
              </a:solidFill>
            </a:endParaRPr>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solidFill>
                  <a:prstClr val="black">
                    <a:tint val="75000"/>
                  </a:prstClr>
                </a:solidFill>
              </a:rPr>
              <a:pPr>
                <a:defRPr/>
              </a:pPr>
              <a:t>‹Nr.›</a:t>
            </a:fld>
            <a:endParaRPr lang="de-DE">
              <a:solidFill>
                <a:prstClr val="black">
                  <a:tint val="75000"/>
                </a:prstClr>
              </a:solidFill>
            </a:endParaRPr>
          </a:p>
        </p:txBody>
      </p:sp>
    </p:spTree>
    <p:extLst>
      <p:ext uri="{BB962C8B-B14F-4D97-AF65-F5344CB8AC3E}">
        <p14:creationId xmlns:p14="http://schemas.microsoft.com/office/powerpoint/2010/main" val="33960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0_Titel und Inhalt">
    <p:spTree>
      <p:nvGrpSpPr>
        <p:cNvPr id="1" name=""/>
        <p:cNvGrpSpPr/>
        <p:nvPr/>
      </p:nvGrpSpPr>
      <p:grpSpPr>
        <a:xfrm>
          <a:off x="0" y="0"/>
          <a:ext cx="0" cy="0"/>
          <a:chOff x="0" y="0"/>
          <a:chExt cx="0" cy="0"/>
        </a:xfrm>
      </p:grpSpPr>
      <p:sp>
        <p:nvSpPr>
          <p:cNvPr id="11" name="Rechteck 10"/>
          <p:cNvSpPr/>
          <p:nvPr userDrawn="1"/>
        </p:nvSpPr>
        <p:spPr>
          <a:xfrm>
            <a:off x="615518" y="285728"/>
            <a:ext cx="10972801" cy="11430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a:solidFill>
                  <a:prstClr val="black"/>
                </a:solidFill>
              </a:rPr>
              <a:t>Lernziele</a:t>
            </a:r>
          </a:p>
        </p:txBody>
      </p:sp>
      <p:sp>
        <p:nvSpPr>
          <p:cNvPr id="3" name="Inhaltsplatzhalter 2"/>
          <p:cNvSpPr>
            <a:spLocks noGrp="1"/>
          </p:cNvSpPr>
          <p:nvPr>
            <p:ph idx="1"/>
          </p:nvPr>
        </p:nvSpPr>
        <p:spPr/>
        <p:txBody>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a:xfrm>
            <a:off x="2857477" y="6356351"/>
            <a:ext cx="1333509" cy="365125"/>
          </a:xfrm>
        </p:spPr>
        <p:txBody>
          <a:bodyPr/>
          <a:lstStyle/>
          <a:p>
            <a:fld id="{5FC99F70-B513-42F7-BCB2-2F681625D570}" type="datetime1">
              <a:rPr lang="de-DE" smtClean="0">
                <a:solidFill>
                  <a:prstClr val="black">
                    <a:tint val="75000"/>
                  </a:prstClr>
                </a:solidFill>
              </a:rPr>
              <a:pPr/>
              <a:t>17.01.2020</a:t>
            </a:fld>
            <a:endParaRPr lang="de-DE">
              <a:solidFill>
                <a:prstClr val="black">
                  <a:tint val="75000"/>
                </a:prstClr>
              </a:solidFill>
            </a:endParaRPr>
          </a:p>
        </p:txBody>
      </p:sp>
      <p:sp>
        <p:nvSpPr>
          <p:cNvPr id="5" name="Fußzeilenplatzhalter 4"/>
          <p:cNvSpPr>
            <a:spLocks noGrp="1"/>
          </p:cNvSpPr>
          <p:nvPr>
            <p:ph type="ftr" sz="quarter" idx="11"/>
          </p:nvPr>
        </p:nvSpPr>
        <p:spPr>
          <a:xfrm>
            <a:off x="4286238" y="6356351"/>
            <a:ext cx="5048285" cy="365125"/>
          </a:xfrm>
        </p:spPr>
        <p:txBody>
          <a:bodyPr/>
          <a:lstStyle/>
          <a:p>
            <a:endParaRPr lang="de-DE">
              <a:solidFill>
                <a:prstClr val="black">
                  <a:tint val="75000"/>
                </a:prstClr>
              </a:solidFill>
            </a:endParaRPr>
          </a:p>
        </p:txBody>
      </p:sp>
      <p:sp>
        <p:nvSpPr>
          <p:cNvPr id="6" name="Foliennummernplatzhalter 5"/>
          <p:cNvSpPr>
            <a:spLocks noGrp="1"/>
          </p:cNvSpPr>
          <p:nvPr>
            <p:ph type="sldNum" sz="quarter" idx="12"/>
          </p:nvPr>
        </p:nvSpPr>
        <p:spPr>
          <a:xfrm>
            <a:off x="10477531" y="6356351"/>
            <a:ext cx="1104869" cy="365125"/>
          </a:xfrm>
        </p:spPr>
        <p:txBody>
          <a:bodyPr/>
          <a:lstStyle/>
          <a:p>
            <a:fld id="{6C6AE60A-B69C-4790-82F7-3882EDF23186}" type="slidenum">
              <a:rPr lang="de-DE" smtClean="0">
                <a:solidFill>
                  <a:prstClr val="black">
                    <a:tint val="75000"/>
                  </a:prstClr>
                </a:solidFill>
              </a:rPr>
              <a:pPr/>
              <a:t>‹Nr.›</a:t>
            </a:fld>
            <a:endParaRPr lang="de-DE">
              <a:solidFill>
                <a:prstClr val="black">
                  <a:tint val="75000"/>
                </a:prstClr>
              </a:solidFill>
            </a:endParaRPr>
          </a:p>
        </p:txBody>
      </p:sp>
      <p:pic>
        <p:nvPicPr>
          <p:cNvPr id="4099" name="Picture 3"/>
          <p:cNvPicPr>
            <a:picLocks noChangeAspect="1" noChangeArrowheads="1"/>
          </p:cNvPicPr>
          <p:nvPr userDrawn="1"/>
        </p:nvPicPr>
        <p:blipFill>
          <a:blip r:embed="rId2" cstate="print"/>
          <a:srcRect/>
          <a:stretch>
            <a:fillRect/>
          </a:stretch>
        </p:blipFill>
        <p:spPr bwMode="auto">
          <a:xfrm>
            <a:off x="666712" y="6322114"/>
            <a:ext cx="2095515" cy="535911"/>
          </a:xfrm>
          <a:prstGeom prst="rect">
            <a:avLst/>
          </a:prstGeom>
          <a:noFill/>
          <a:ln w="9525">
            <a:noFill/>
            <a:miter lim="800000"/>
            <a:headEnd/>
            <a:tailEnd/>
          </a:ln>
          <a:effectLst/>
        </p:spPr>
      </p:pic>
      <p:cxnSp>
        <p:nvCxnSpPr>
          <p:cNvPr id="10" name="Gerade Verbindung 9"/>
          <p:cNvCxnSpPr/>
          <p:nvPr userDrawn="1"/>
        </p:nvCxnSpPr>
        <p:spPr>
          <a:xfrm>
            <a:off x="0" y="6267840"/>
            <a:ext cx="12192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userDrawn="1"/>
        </p:nvPicPr>
        <p:blipFill>
          <a:blip r:embed="rId3" cstate="print">
            <a:lum bright="82000"/>
          </a:blip>
          <a:stretch>
            <a:fillRect/>
          </a:stretch>
        </p:blipFill>
        <p:spPr bwMode="auto">
          <a:xfrm>
            <a:off x="7905763" y="2285993"/>
            <a:ext cx="4127500" cy="3095625"/>
          </a:xfrm>
          <a:prstGeom prst="rect">
            <a:avLst/>
          </a:prstGeom>
          <a:noFill/>
          <a:ln>
            <a:noFill/>
          </a:ln>
        </p:spPr>
      </p:pic>
    </p:spTree>
    <p:extLst>
      <p:ext uri="{BB962C8B-B14F-4D97-AF65-F5344CB8AC3E}">
        <p14:creationId xmlns:p14="http://schemas.microsoft.com/office/powerpoint/2010/main" val="322913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Titel und Inhalt">
    <p:spTree>
      <p:nvGrpSpPr>
        <p:cNvPr id="1" name=""/>
        <p:cNvGrpSpPr/>
        <p:nvPr/>
      </p:nvGrpSpPr>
      <p:grpSpPr>
        <a:xfrm>
          <a:off x="0" y="0"/>
          <a:ext cx="0" cy="0"/>
          <a:chOff x="0" y="0"/>
          <a:chExt cx="0" cy="0"/>
        </a:xfrm>
      </p:grpSpPr>
      <p:sp>
        <p:nvSpPr>
          <p:cNvPr id="9" name="Rechteck 8"/>
          <p:cNvSpPr/>
          <p:nvPr userDrawn="1"/>
        </p:nvSpPr>
        <p:spPr>
          <a:xfrm>
            <a:off x="1416051" y="-100013"/>
            <a:ext cx="9251949"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solidFill>
                <a:srgbClr val="AB9DDB"/>
              </a:solidFill>
            </a:endParaRPr>
          </a:p>
        </p:txBody>
      </p:sp>
      <p:sp>
        <p:nvSpPr>
          <p:cNvPr id="14" name="Titel 1"/>
          <p:cNvSpPr>
            <a:spLocks noGrp="1"/>
          </p:cNvSpPr>
          <p:nvPr>
            <p:ph type="title"/>
          </p:nvPr>
        </p:nvSpPr>
        <p:spPr>
          <a:xfrm>
            <a:off x="1631504" y="1930325"/>
            <a:ext cx="9145016" cy="1143000"/>
          </a:xfrm>
        </p:spPr>
        <p:txBody>
          <a:bodyPr>
            <a:noAutofit/>
          </a:bodyPr>
          <a:lstStyle>
            <a:lvl1pPr algn="l">
              <a:defRPr sz="4000">
                <a:solidFill>
                  <a:schemeClr val="bg1">
                    <a:lumMod val="95000"/>
                  </a:schemeClr>
                </a:solidFill>
              </a:defRPr>
            </a:lvl1pPr>
          </a:lstStyle>
          <a:p>
            <a:r>
              <a:rPr lang="de-DE" dirty="0"/>
              <a:t>Titelmasterformat durch Klicken bearbeiten</a:t>
            </a:r>
          </a:p>
        </p:txBody>
      </p:sp>
      <p:sp>
        <p:nvSpPr>
          <p:cNvPr id="16" name="Datumsplatzhalter 3"/>
          <p:cNvSpPr>
            <a:spLocks noGrp="1"/>
          </p:cNvSpPr>
          <p:nvPr>
            <p:ph type="dt" sz="half" idx="10"/>
          </p:nvPr>
        </p:nvSpPr>
        <p:spPr>
          <a:xfrm>
            <a:off x="479376" y="127380"/>
            <a:ext cx="1440160" cy="277283"/>
          </a:xfrm>
        </p:spPr>
        <p:txBody>
          <a:bodyPr/>
          <a:lstStyle>
            <a:lvl1pPr>
              <a:defRPr>
                <a:solidFill>
                  <a:srgbClr val="AB9DDB"/>
                </a:solidFill>
              </a:defRPr>
            </a:lvl1pPr>
          </a:lstStyle>
          <a:p>
            <a:pPr>
              <a:defRPr/>
            </a:pPr>
            <a:fld id="{EDADABC9-4EE1-45E1-852B-EA5A9680C135}" type="datetime1">
              <a:rPr lang="de-DE" smtClean="0"/>
              <a:pPr>
                <a:defRPr/>
              </a:pPr>
              <a:t>17.01.2020</a:t>
            </a:fld>
            <a:endParaRPr lang="de-DE"/>
          </a:p>
        </p:txBody>
      </p:sp>
      <p:sp>
        <p:nvSpPr>
          <p:cNvPr id="18" name="Foliennummernplatzhalter 5"/>
          <p:cNvSpPr>
            <a:spLocks noGrp="1"/>
          </p:cNvSpPr>
          <p:nvPr>
            <p:ph type="sldNum" sz="quarter" idx="12"/>
          </p:nvPr>
        </p:nvSpPr>
        <p:spPr>
          <a:xfrm>
            <a:off x="10776520" y="127380"/>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Tree>
    <p:extLst>
      <p:ext uri="{BB962C8B-B14F-4D97-AF65-F5344CB8AC3E}">
        <p14:creationId xmlns:p14="http://schemas.microsoft.com/office/powerpoint/2010/main" val="1264733232"/>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Tree>
    <p:extLst>
      <p:ext uri="{BB962C8B-B14F-4D97-AF65-F5344CB8AC3E}">
        <p14:creationId xmlns:p14="http://schemas.microsoft.com/office/powerpoint/2010/main" val="3884082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Titel und Inhalt">
    <p:spTree>
      <p:nvGrpSpPr>
        <p:cNvPr id="1" name=""/>
        <p:cNvGrpSpPr/>
        <p:nvPr/>
      </p:nvGrpSpPr>
      <p:grpSpPr>
        <a:xfrm>
          <a:off x="0" y="0"/>
          <a:ext cx="0" cy="0"/>
          <a:chOff x="0" y="0"/>
          <a:chExt cx="0" cy="0"/>
        </a:xfrm>
      </p:grpSpPr>
      <p:pic>
        <p:nvPicPr>
          <p:cNvPr id="3" name="Grafik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73" y="20959"/>
            <a:ext cx="12185790" cy="6872555"/>
          </a:xfrm>
          <a:prstGeom prst="rect">
            <a:avLst/>
          </a:prstGeom>
        </p:spPr>
      </p:pic>
      <p:pic>
        <p:nvPicPr>
          <p:cNvPr id="9" name="Picture 2"/>
          <p:cNvPicPr>
            <a:picLocks noChangeAspect="1" noChangeArrowheads="1"/>
          </p:cNvPicPr>
          <p:nvPr userDrawn="1"/>
        </p:nvPicPr>
        <p:blipFill>
          <a:blip r:embed="rId3" cstate="print">
            <a:lum bright="82000"/>
          </a:blip>
          <a:stretch>
            <a:fillRect/>
          </a:stretch>
        </p:blipFill>
        <p:spPr bwMode="auto">
          <a:xfrm>
            <a:off x="8693408" y="3573016"/>
            <a:ext cx="3095625" cy="3095625"/>
          </a:xfrm>
          <a:prstGeom prst="rect">
            <a:avLst/>
          </a:prstGeom>
          <a:noFill/>
          <a:ln>
            <a:noFill/>
          </a:ln>
        </p:spPr>
      </p:pic>
      <p:sp>
        <p:nvSpPr>
          <p:cNvPr id="14" name="Titel 1"/>
          <p:cNvSpPr>
            <a:spLocks noGrp="1"/>
          </p:cNvSpPr>
          <p:nvPr>
            <p:ph type="title"/>
          </p:nvPr>
        </p:nvSpPr>
        <p:spPr>
          <a:xfrm>
            <a:off x="1631504" y="912813"/>
            <a:ext cx="10513168"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1631504" y="2132856"/>
            <a:ext cx="10513168" cy="4594820"/>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0"/>
            <a:ext cx="1440160" cy="277283"/>
          </a:xfrm>
        </p:spPr>
        <p:txBody>
          <a:bodyPr/>
          <a:lstStyle>
            <a:lvl1pPr>
              <a:defRPr>
                <a:solidFill>
                  <a:srgbClr val="AB9DDB"/>
                </a:solidFill>
              </a:defRPr>
            </a:lvl1pPr>
          </a:lstStyle>
          <a:p>
            <a:pPr>
              <a:defRPr/>
            </a:pPr>
            <a:fld id="{EDADABC9-4EE1-45E1-852B-EA5A9680C135}" type="datetime1">
              <a:rPr lang="de-DE" smtClean="0"/>
              <a:pPr>
                <a:defRPr/>
              </a:pPr>
              <a:t>17.01.2020</a:t>
            </a:fld>
            <a:endParaRPr lang="de-DE"/>
          </a:p>
        </p:txBody>
      </p:sp>
      <p:sp>
        <p:nvSpPr>
          <p:cNvPr id="18" name="Foliennummernplatzhalter 5"/>
          <p:cNvSpPr>
            <a:spLocks noGrp="1"/>
          </p:cNvSpPr>
          <p:nvPr>
            <p:ph type="sldNum" sz="quarter" idx="12"/>
          </p:nvPr>
        </p:nvSpPr>
        <p:spPr>
          <a:xfrm>
            <a:off x="10776520" y="127380"/>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0"/>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smtClean="0">
                <a:solidFill>
                  <a:srgbClr val="AB9DDB"/>
                </a:solidFill>
              </a:rPr>
              <a:t>Softwaretechnik </a:t>
            </a:r>
            <a:r>
              <a:rPr lang="de-DE" sz="1100" baseline="0" dirty="0" smtClean="0">
                <a:solidFill>
                  <a:srgbClr val="AB9DDB"/>
                </a:solidFill>
              </a:rPr>
              <a:t>– </a:t>
            </a:r>
            <a:r>
              <a:rPr lang="de-DE" sz="1100" baseline="0" dirty="0">
                <a:solidFill>
                  <a:srgbClr val="AB9DDB"/>
                </a:solidFill>
              </a:rPr>
              <a:t>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Tree>
    <p:extLst>
      <p:ext uri="{BB962C8B-B14F-4D97-AF65-F5344CB8AC3E}">
        <p14:creationId xmlns:p14="http://schemas.microsoft.com/office/powerpoint/2010/main" val="22752848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5" name="Inhaltsplatzhalter 2"/>
          <p:cNvSpPr>
            <a:spLocks noGrp="1"/>
          </p:cNvSpPr>
          <p:nvPr>
            <p:ph idx="1"/>
          </p:nvPr>
        </p:nvSpPr>
        <p:spPr>
          <a:xfrm>
            <a:off x="1631504" y="2132856"/>
            <a:ext cx="10513168" cy="4594820"/>
          </a:xfrm>
        </p:spPr>
        <p:txBody>
          <a:bodyPr>
            <a:normAutofit/>
          </a:bodyPr>
          <a:lstStyle>
            <a:lvl1pPr>
              <a:defRPr sz="2400"/>
            </a:lvl1pPr>
            <a:lvl2pPr>
              <a:defRPr sz="2400"/>
            </a:lvl2pPr>
            <a:lvl3pPr>
              <a:defRPr sz="1600"/>
            </a:lvl3pPr>
            <a:lvl4pPr>
              <a:defRPr sz="1600"/>
            </a:lvl4pPr>
            <a:lvl5pPr>
              <a:defRPr sz="16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479376" y="127384"/>
            <a:ext cx="1440160" cy="277283"/>
          </a:xfrm>
        </p:spPr>
        <p:txBody>
          <a:bodyPr/>
          <a:lstStyle>
            <a:lvl1pPr>
              <a:defRPr>
                <a:solidFill>
                  <a:srgbClr val="AB9DDB"/>
                </a:solidFill>
              </a:defRPr>
            </a:lvl1pPr>
          </a:lstStyle>
          <a:p>
            <a:pPr>
              <a:defRPr/>
            </a:pPr>
            <a:fld id="{EDADABC9-4EE1-45E1-852B-EA5A9680C135}" type="datetime1">
              <a:rPr lang="de-DE" smtClean="0"/>
              <a:pPr>
                <a:defRPr/>
              </a:pPr>
              <a:t>17.01.2020</a:t>
            </a:fld>
            <a:endParaRPr lang="de-DE"/>
          </a:p>
        </p:txBody>
      </p:sp>
      <p:sp>
        <p:nvSpPr>
          <p:cNvPr id="18" name="Foliennummernplatzhalter 5"/>
          <p:cNvSpPr>
            <a:spLocks noGrp="1"/>
          </p:cNvSpPr>
          <p:nvPr>
            <p:ph type="sldNum" sz="quarter" idx="12"/>
          </p:nvPr>
        </p:nvSpPr>
        <p:spPr>
          <a:xfrm>
            <a:off x="10776520" y="127384"/>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4"/>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smtClean="0">
                <a:solidFill>
                  <a:srgbClr val="AB9DDB"/>
                </a:solidFill>
              </a:rPr>
              <a:t>Softwaretechnik</a:t>
            </a:r>
            <a:r>
              <a:rPr lang="de-DE" sz="1100" baseline="0" dirty="0" smtClean="0">
                <a:solidFill>
                  <a:srgbClr val="AB9DDB"/>
                </a:solidFill>
              </a:rPr>
              <a:t> </a:t>
            </a:r>
            <a:r>
              <a:rPr lang="de-DE" sz="1100" baseline="0" dirty="0">
                <a:solidFill>
                  <a:srgbClr val="AB9DDB"/>
                </a:solidFill>
              </a:rPr>
              <a:t>– 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sp>
        <p:nvSpPr>
          <p:cNvPr id="10" name="Titel 1"/>
          <p:cNvSpPr>
            <a:spLocks noGrp="1"/>
          </p:cNvSpPr>
          <p:nvPr>
            <p:ph type="title"/>
          </p:nvPr>
        </p:nvSpPr>
        <p:spPr>
          <a:xfrm>
            <a:off x="2135560" y="836716"/>
            <a:ext cx="9793088" cy="643979"/>
          </a:xfrm>
        </p:spPr>
        <p:txBody>
          <a:bodyPr>
            <a:noAutofit/>
          </a:bodyPr>
          <a:lstStyle>
            <a:lvl1pPr>
              <a:defRPr sz="2800"/>
            </a:lvl1pPr>
          </a:lstStyle>
          <a:p>
            <a:r>
              <a:rPr lang="de-DE" dirty="0"/>
              <a:t>Titelmasterformat durch Klicken bearbeiten</a:t>
            </a:r>
          </a:p>
        </p:txBody>
      </p:sp>
      <p:pic>
        <p:nvPicPr>
          <p:cNvPr id="9" name="Picture 2" descr="http://www.nwb-campus-blog.de/wp-content/uploads/2014/04/und-taeglich-gruesst-das-murmeltier-ca529771-9f6b-4d26-afa4-73bb836f0d66.jpg"/>
          <p:cNvPicPr>
            <a:picLocks noChangeAspect="1" noChangeArrowheads="1"/>
          </p:cNvPicPr>
          <p:nvPr userDrawn="1"/>
        </p:nvPicPr>
        <p:blipFill>
          <a:blip r:embed="rId3" cstate="print">
            <a:extLst/>
          </a:blip>
          <a:srcRect/>
          <a:stretch>
            <a:fillRect/>
          </a:stretch>
        </p:blipFill>
        <p:spPr bwMode="auto">
          <a:xfrm>
            <a:off x="9912424" y="5339018"/>
            <a:ext cx="1440160" cy="1080120"/>
          </a:xfrm>
          <a:prstGeom prst="rect">
            <a:avLst/>
          </a:prstGeom>
          <a:ln>
            <a:noFill/>
          </a:ln>
          <a:effectLst>
            <a:softEdge rad="112500"/>
          </a:effectLst>
          <a:extLst/>
        </p:spPr>
      </p:pic>
    </p:spTree>
    <p:extLst>
      <p:ext uri="{BB962C8B-B14F-4D97-AF65-F5344CB8AC3E}">
        <p14:creationId xmlns:p14="http://schemas.microsoft.com/office/powerpoint/2010/main" val="402943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Titel und Inhalt">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84" y="-1"/>
            <a:ext cx="12202583" cy="6882025"/>
          </a:xfrm>
          <a:prstGeom prst="rect">
            <a:avLst/>
          </a:prstGeom>
        </p:spPr>
      </p:pic>
      <p:sp>
        <p:nvSpPr>
          <p:cNvPr id="14" name="Titel 1"/>
          <p:cNvSpPr>
            <a:spLocks noGrp="1"/>
          </p:cNvSpPr>
          <p:nvPr>
            <p:ph type="title"/>
          </p:nvPr>
        </p:nvSpPr>
        <p:spPr>
          <a:xfrm>
            <a:off x="1631504" y="912813"/>
            <a:ext cx="10513168"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hasCustomPrompt="1"/>
          </p:nvPr>
        </p:nvSpPr>
        <p:spPr>
          <a:xfrm>
            <a:off x="1631504" y="2132856"/>
            <a:ext cx="10513168" cy="4594820"/>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a:t>
            </a:r>
            <a:r>
              <a:rPr lang="de-DE" dirty="0" err="1" smtClean="0"/>
              <a:t>Ebenepain</a:t>
            </a:r>
            <a:endParaRPr lang="de-DE" dirty="0"/>
          </a:p>
        </p:txBody>
      </p:sp>
      <p:sp>
        <p:nvSpPr>
          <p:cNvPr id="16" name="Datumsplatzhalter 3"/>
          <p:cNvSpPr>
            <a:spLocks noGrp="1"/>
          </p:cNvSpPr>
          <p:nvPr>
            <p:ph type="dt" sz="half" idx="10"/>
          </p:nvPr>
        </p:nvSpPr>
        <p:spPr>
          <a:xfrm>
            <a:off x="479376" y="127380"/>
            <a:ext cx="1440160" cy="277283"/>
          </a:xfrm>
        </p:spPr>
        <p:txBody>
          <a:bodyPr/>
          <a:lstStyle>
            <a:lvl1pPr>
              <a:defRPr>
                <a:solidFill>
                  <a:srgbClr val="AB9DDB"/>
                </a:solidFill>
              </a:defRPr>
            </a:lvl1pPr>
          </a:lstStyle>
          <a:p>
            <a:pPr>
              <a:defRPr/>
            </a:pPr>
            <a:fld id="{EDADABC9-4EE1-45E1-852B-EA5A9680C135}" type="datetime1">
              <a:rPr lang="de-DE" smtClean="0"/>
              <a:pPr>
                <a:defRPr/>
              </a:pPr>
              <a:t>17.01.2020</a:t>
            </a:fld>
            <a:endParaRPr lang="de-DE"/>
          </a:p>
        </p:txBody>
      </p:sp>
      <p:sp>
        <p:nvSpPr>
          <p:cNvPr id="18" name="Foliennummernplatzhalter 5"/>
          <p:cNvSpPr>
            <a:spLocks noGrp="1"/>
          </p:cNvSpPr>
          <p:nvPr>
            <p:ph type="sldNum" sz="quarter" idx="12"/>
          </p:nvPr>
        </p:nvSpPr>
        <p:spPr>
          <a:xfrm>
            <a:off x="10776520" y="127380"/>
            <a:ext cx="1008112" cy="277283"/>
          </a:xfrm>
        </p:spPr>
        <p:txBody>
          <a:bodyPr/>
          <a:lstStyle>
            <a:lvl1pPr>
              <a:defRPr>
                <a:solidFill>
                  <a:srgbClr val="AB9DDB"/>
                </a:solidFill>
              </a:defRPr>
            </a:lvl1pPr>
          </a:lstStyle>
          <a:p>
            <a:pPr>
              <a:defRPr/>
            </a:pPr>
            <a:fld id="{C0B85308-4B91-4084-B5EB-6B176834447A}" type="slidenum">
              <a:rPr lang="de-DE" smtClean="0"/>
              <a:pPr>
                <a:defRPr/>
              </a:pPr>
              <a:t>‹Nr.›</a:t>
            </a:fld>
            <a:endParaRPr lang="de-DE" dirty="0"/>
          </a:p>
        </p:txBody>
      </p:sp>
      <p:sp>
        <p:nvSpPr>
          <p:cNvPr id="8" name="Rechteck 6"/>
          <p:cNvSpPr/>
          <p:nvPr userDrawn="1"/>
        </p:nvSpPr>
        <p:spPr>
          <a:xfrm>
            <a:off x="1919536" y="127380"/>
            <a:ext cx="8460200" cy="2772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smtClean="0">
                <a:solidFill>
                  <a:srgbClr val="AB9DDB"/>
                </a:solidFill>
              </a:rPr>
              <a:t>Softwaretechnik </a:t>
            </a:r>
            <a:r>
              <a:rPr lang="de-DE" sz="1100" baseline="0" dirty="0" smtClean="0">
                <a:solidFill>
                  <a:srgbClr val="AB9DDB"/>
                </a:solidFill>
              </a:rPr>
              <a:t>– </a:t>
            </a:r>
            <a:r>
              <a:rPr lang="de-DE" sz="1100" baseline="0" dirty="0">
                <a:solidFill>
                  <a:srgbClr val="AB9DDB"/>
                </a:solidFill>
              </a:rPr>
              <a:t>Prof. Dr.-Ing. </a:t>
            </a:r>
            <a:r>
              <a:rPr lang="de-DE" sz="1100" baseline="0" dirty="0" smtClean="0">
                <a:solidFill>
                  <a:srgbClr val="AB9DDB"/>
                </a:solidFill>
              </a:rPr>
              <a:t>Janet </a:t>
            </a:r>
            <a:r>
              <a:rPr lang="de-DE" sz="1100" baseline="0" dirty="0">
                <a:solidFill>
                  <a:srgbClr val="AB9DDB"/>
                </a:solidFill>
              </a:rPr>
              <a:t>Siegmund</a:t>
            </a:r>
            <a:endParaRPr lang="de-DE" sz="1100" dirty="0">
              <a:solidFill>
                <a:srgbClr val="AB9DDB"/>
              </a:solidFill>
            </a:endParaRPr>
          </a:p>
        </p:txBody>
      </p:sp>
      <p:pic>
        <p:nvPicPr>
          <p:cNvPr id="3" name="Grafik 2"/>
          <p:cNvPicPr>
            <a:picLocks noChangeAspect="1"/>
          </p:cNvPicPr>
          <p:nvPr userDrawn="1"/>
        </p:nvPicPr>
        <p:blipFill>
          <a:blip r:embed="rId3"/>
          <a:stretch>
            <a:fillRect/>
          </a:stretch>
        </p:blipFill>
        <p:spPr>
          <a:xfrm>
            <a:off x="10560496" y="4725144"/>
            <a:ext cx="904875" cy="1704975"/>
          </a:xfrm>
          <a:prstGeom prst="rect">
            <a:avLst/>
          </a:prstGeom>
        </p:spPr>
      </p:pic>
    </p:spTree>
    <p:extLst>
      <p:ext uri="{BB962C8B-B14F-4D97-AF65-F5344CB8AC3E}">
        <p14:creationId xmlns:p14="http://schemas.microsoft.com/office/powerpoint/2010/main" val="4068232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Titel und Inhalt">
    <p:spTree>
      <p:nvGrpSpPr>
        <p:cNvPr id="1" name=""/>
        <p:cNvGrpSpPr/>
        <p:nvPr/>
      </p:nvGrpSpPr>
      <p:grpSpPr>
        <a:xfrm>
          <a:off x="0" y="0"/>
          <a:ext cx="0" cy="0"/>
          <a:chOff x="0" y="0"/>
          <a:chExt cx="0" cy="0"/>
        </a:xfrm>
      </p:grpSpPr>
      <p:sp>
        <p:nvSpPr>
          <p:cNvPr id="12"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de-DE" sz="1100" dirty="0">
                <a:solidFill>
                  <a:schemeClr val="bg1">
                    <a:lumMod val="95000"/>
                  </a:schemeClr>
                </a:solidFill>
              </a:rPr>
              <a:t>Software</a:t>
            </a:r>
            <a:r>
              <a:rPr lang="de-DE" sz="1100" baseline="0" dirty="0">
                <a:solidFill>
                  <a:schemeClr val="bg1">
                    <a:lumMod val="95000"/>
                  </a:schemeClr>
                </a:solidFill>
              </a:rPr>
              <a:t> Engineering – Prof. Dr.-Ing. Norbert Siegmund</a:t>
            </a:r>
            <a:endParaRPr lang="de-DE" sz="1100" dirty="0">
              <a:solidFill>
                <a:schemeClr val="bg1">
                  <a:lumMod val="95000"/>
                </a:schemeClr>
              </a:solidFill>
            </a:endParaRPr>
          </a:p>
        </p:txBody>
      </p:sp>
      <p:cxnSp>
        <p:nvCxnSpPr>
          <p:cNvPr id="13" name="Gerade Verbindung 8"/>
          <p:cNvCxnSpPr/>
          <p:nvPr userDrawn="1"/>
        </p:nvCxnSpPr>
        <p:spPr>
          <a:xfrm>
            <a:off x="1" y="1484313"/>
            <a:ext cx="12240684" cy="0"/>
          </a:xfrm>
          <a:prstGeom prst="line">
            <a:avLst/>
          </a:prstGeom>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17.01.2020</a:t>
            </a:fld>
            <a:endParaRPr lang="de-DE"/>
          </a:p>
        </p:txBody>
      </p:sp>
      <p:sp>
        <p:nvSpPr>
          <p:cNvPr id="18"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3015049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el und Inhalt">
    <p:bg>
      <p:bgPr>
        <a:solidFill>
          <a:srgbClr val="D9D5C7"/>
        </a:solidFill>
        <a:effectLst/>
      </p:bgPr>
    </p:bg>
    <p:spTree>
      <p:nvGrpSpPr>
        <p:cNvPr id="1" name=""/>
        <p:cNvGrpSpPr/>
        <p:nvPr/>
      </p:nvGrpSpPr>
      <p:grpSpPr>
        <a:xfrm>
          <a:off x="0" y="0"/>
          <a:ext cx="0" cy="0"/>
          <a:chOff x="0" y="0"/>
          <a:chExt cx="0" cy="0"/>
        </a:xfrm>
      </p:grpSpPr>
      <p:sp>
        <p:nvSpPr>
          <p:cNvPr id="9" name="Rechteck 6"/>
          <p:cNvSpPr/>
          <p:nvPr userDrawn="1"/>
        </p:nvSpPr>
        <p:spPr>
          <a:xfrm>
            <a:off x="0" y="6727826"/>
            <a:ext cx="12192000" cy="1301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DE" sz="1800"/>
          </a:p>
        </p:txBody>
      </p:sp>
      <p:cxnSp>
        <p:nvCxnSpPr>
          <p:cNvPr id="11" name="Gerade Verbindung 8"/>
          <p:cNvCxnSpPr/>
          <p:nvPr userDrawn="1"/>
        </p:nvCxnSpPr>
        <p:spPr>
          <a:xfrm>
            <a:off x="1" y="1484313"/>
            <a:ext cx="1224068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el 1"/>
          <p:cNvSpPr>
            <a:spLocks noGrp="1"/>
          </p:cNvSpPr>
          <p:nvPr>
            <p:ph type="title"/>
          </p:nvPr>
        </p:nvSpPr>
        <p:spPr>
          <a:xfrm>
            <a:off x="609600" y="274638"/>
            <a:ext cx="10972800" cy="1143000"/>
          </a:xfrm>
        </p:spPr>
        <p:txBody>
          <a:bodyPr>
            <a:noAutofit/>
          </a:bodyPr>
          <a:lstStyle>
            <a:lvl1pPr>
              <a:defRPr sz="4000"/>
            </a:lvl1pPr>
          </a:lstStyle>
          <a:p>
            <a:r>
              <a:rPr lang="de-DE" dirty="0"/>
              <a:t>Titelmasterformat durch Klicken bearbeiten</a:t>
            </a:r>
          </a:p>
        </p:txBody>
      </p:sp>
      <p:sp>
        <p:nvSpPr>
          <p:cNvPr id="13"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Datumsplatzhalter 3"/>
          <p:cNvSpPr>
            <a:spLocks noGrp="1"/>
          </p:cNvSpPr>
          <p:nvPr>
            <p:ph type="dt" sz="half" idx="10"/>
          </p:nvPr>
        </p:nvSpPr>
        <p:spPr>
          <a:xfrm>
            <a:off x="609600" y="6356351"/>
            <a:ext cx="2844800" cy="365125"/>
          </a:xfrm>
        </p:spPr>
        <p:txBody>
          <a:bodyPr/>
          <a:lstStyle>
            <a:lvl1pPr>
              <a:defRPr/>
            </a:lvl1pPr>
          </a:lstStyle>
          <a:p>
            <a:pPr>
              <a:defRPr/>
            </a:pPr>
            <a:fld id="{EDADABC9-4EE1-45E1-852B-EA5A9680C135}" type="datetime1">
              <a:rPr lang="de-DE"/>
              <a:pPr>
                <a:defRPr/>
              </a:pPr>
              <a:t>17.01.2020</a:t>
            </a:fld>
            <a:endParaRPr lang="de-DE"/>
          </a:p>
        </p:txBody>
      </p:sp>
      <p:sp>
        <p:nvSpPr>
          <p:cNvPr id="15" name="Fußzeilenplatzhalter 4"/>
          <p:cNvSpPr>
            <a:spLocks noGrp="1"/>
          </p:cNvSpPr>
          <p:nvPr>
            <p:ph type="ftr" sz="quarter" idx="11"/>
          </p:nvPr>
        </p:nvSpPr>
        <p:spPr>
          <a:xfrm>
            <a:off x="4165600" y="6356351"/>
            <a:ext cx="3860800" cy="365125"/>
          </a:xfrm>
        </p:spPr>
        <p:txBody>
          <a:bodyPr/>
          <a:lstStyle>
            <a:lvl1pPr>
              <a:defRPr/>
            </a:lvl1pPr>
          </a:lstStyle>
          <a:p>
            <a:pPr>
              <a:defRPr/>
            </a:pPr>
            <a:endParaRPr lang="de-DE" dirty="0"/>
          </a:p>
        </p:txBody>
      </p:sp>
      <p:sp>
        <p:nvSpPr>
          <p:cNvPr id="16" name="Foliennummernplatzhalter 5"/>
          <p:cNvSpPr>
            <a:spLocks noGrp="1"/>
          </p:cNvSpPr>
          <p:nvPr>
            <p:ph type="sldNum" sz="quarter" idx="12"/>
          </p:nvPr>
        </p:nvSpPr>
        <p:spPr>
          <a:xfrm>
            <a:off x="9336617" y="6613526"/>
            <a:ext cx="2844800" cy="365125"/>
          </a:xfrm>
        </p:spPr>
        <p:txBody>
          <a:bodyPr/>
          <a:lstStyle>
            <a:lvl1pPr>
              <a:defRPr/>
            </a:lvl1pPr>
          </a:lstStyle>
          <a:p>
            <a:pPr>
              <a:defRPr/>
            </a:pPr>
            <a:fld id="{C0B85308-4B91-4084-B5EB-6B176834447A}" type="slidenum">
              <a:rPr lang="de-DE"/>
              <a:pPr>
                <a:defRPr/>
              </a:pPr>
              <a:t>‹Nr.›</a:t>
            </a:fld>
            <a:endParaRPr lang="de-DE"/>
          </a:p>
        </p:txBody>
      </p:sp>
    </p:spTree>
    <p:extLst>
      <p:ext uri="{BB962C8B-B14F-4D97-AF65-F5344CB8AC3E}">
        <p14:creationId xmlns:p14="http://schemas.microsoft.com/office/powerpoint/2010/main" val="105397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_Titel und Inhalt">
    <p:spTree>
      <p:nvGrpSpPr>
        <p:cNvPr id="1" name=""/>
        <p:cNvGrpSpPr/>
        <p:nvPr/>
      </p:nvGrpSpPr>
      <p:grpSpPr>
        <a:xfrm>
          <a:off x="0" y="0"/>
          <a:ext cx="0" cy="0"/>
          <a:chOff x="0" y="0"/>
          <a:chExt cx="0" cy="0"/>
        </a:xfrm>
      </p:grpSpPr>
      <p:sp>
        <p:nvSpPr>
          <p:cNvPr id="12" name="Rechteck 6"/>
          <p:cNvSpPr/>
          <p:nvPr/>
        </p:nvSpPr>
        <p:spPr>
          <a:xfrm>
            <a:off x="0" y="6727826"/>
            <a:ext cx="12192000" cy="130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DE" sz="1100" dirty="0">
                <a:solidFill>
                  <a:prstClr val="white">
                    <a:lumMod val="95000"/>
                  </a:prstClr>
                </a:solidFill>
              </a:rPr>
              <a:t>Software Engineering – Dr. Norbert Siegmund</a:t>
            </a:r>
          </a:p>
        </p:txBody>
      </p:sp>
      <p:cxnSp>
        <p:nvCxnSpPr>
          <p:cNvPr id="13" name="Gerade Verbindung 8"/>
          <p:cNvCxnSpPr/>
          <p:nvPr/>
        </p:nvCxnSpPr>
        <p:spPr>
          <a:xfrm>
            <a:off x="1" y="1484313"/>
            <a:ext cx="12240684" cy="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sp>
        <p:nvSpPr>
          <p:cNvPr id="14" name="Titel 1"/>
          <p:cNvSpPr>
            <a:spLocks noGrp="1"/>
          </p:cNvSpPr>
          <p:nvPr>
            <p:ph type="title"/>
          </p:nvPr>
        </p:nvSpPr>
        <p:spPr>
          <a:xfrm>
            <a:off x="609600" y="274638"/>
            <a:ext cx="10972800" cy="1143000"/>
          </a:xfrm>
        </p:spPr>
        <p:txBody>
          <a:bodyPr>
            <a:noAutofit/>
          </a:bodyPr>
          <a:lstStyle>
            <a:lvl1pPr>
              <a:defRPr sz="4000"/>
            </a:lvl1pPr>
          </a:lstStyle>
          <a:p>
            <a:r>
              <a:rPr lang="de-DE"/>
              <a:t>Titelmasterformat durch Klicken bearbeiten</a:t>
            </a:r>
            <a:endParaRPr lang="de-DE" dirty="0"/>
          </a:p>
        </p:txBody>
      </p:sp>
      <p:sp>
        <p:nvSpPr>
          <p:cNvPr id="15" name="Inhaltsplatzhalter 2"/>
          <p:cNvSpPr>
            <a:spLocks noGrp="1"/>
          </p:cNvSpPr>
          <p:nvPr>
            <p:ph idx="1"/>
          </p:nvPr>
        </p:nvSpPr>
        <p:spPr>
          <a:xfrm>
            <a:off x="609600" y="1600200"/>
            <a:ext cx="11535072" cy="5127476"/>
          </a:xfrm>
        </p:spPr>
        <p:txBody>
          <a:bodyPr>
            <a:normAutofit/>
          </a:bodyPr>
          <a:lstStyle>
            <a:lvl1pPr>
              <a:defRPr sz="2600"/>
            </a:lvl1pPr>
            <a:lvl2pPr>
              <a:defRPr sz="2400"/>
            </a:lvl2pPr>
            <a:lvl3pPr>
              <a:defRPr sz="2000"/>
            </a:lvl3pPr>
            <a:lvl4pPr>
              <a:defRPr sz="1800"/>
            </a:lvl4pPr>
            <a:lvl5pPr>
              <a:defRPr sz="1800"/>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6" name="Datumsplatzhalter 3"/>
          <p:cNvSpPr>
            <a:spLocks noGrp="1"/>
          </p:cNvSpPr>
          <p:nvPr>
            <p:ph type="dt" sz="half" idx="10"/>
          </p:nvPr>
        </p:nvSpPr>
        <p:spPr>
          <a:xfrm>
            <a:off x="609600" y="6356351"/>
            <a:ext cx="2844800" cy="365125"/>
          </a:xfrm>
        </p:spPr>
        <p:txBody>
          <a:bodyPr/>
          <a:lstStyle>
            <a:lvl1pPr>
              <a:defRPr/>
            </a:lvl1pPr>
          </a:lstStyle>
          <a:p>
            <a:fld id="{3F8A3DC2-89A3-4BB0-B6BB-B14421768DD6}" type="datetime1">
              <a:rPr lang="de-DE" smtClean="0">
                <a:solidFill>
                  <a:prstClr val="black">
                    <a:tint val="75000"/>
                  </a:prstClr>
                </a:solidFill>
              </a:rPr>
              <a:pPr/>
              <a:t>17.01.2020</a:t>
            </a:fld>
            <a:endParaRPr lang="de-DE">
              <a:solidFill>
                <a:prstClr val="black">
                  <a:tint val="75000"/>
                </a:prstClr>
              </a:solidFill>
            </a:endParaRPr>
          </a:p>
        </p:txBody>
      </p:sp>
      <p:sp>
        <p:nvSpPr>
          <p:cNvPr id="18" name="Foliennummernplatzhalter 5"/>
          <p:cNvSpPr>
            <a:spLocks noGrp="1"/>
          </p:cNvSpPr>
          <p:nvPr>
            <p:ph type="sldNum" sz="quarter" idx="12"/>
          </p:nvPr>
        </p:nvSpPr>
        <p:spPr>
          <a:xfrm>
            <a:off x="9299872" y="6613526"/>
            <a:ext cx="2844800" cy="365125"/>
          </a:xfrm>
        </p:spPr>
        <p:txBody>
          <a:bodyPr/>
          <a:lstStyle>
            <a:lvl1pPr>
              <a:defRPr/>
            </a:lvl1pPr>
          </a:lstStyle>
          <a:p>
            <a:fld id="{6C6AE60A-B69C-4790-82F7-3882EDF23186}" type="slidenum">
              <a:rPr lang="de-DE" smtClean="0">
                <a:solidFill>
                  <a:prstClr val="black">
                    <a:tint val="75000"/>
                  </a:prstClr>
                </a:solidFill>
              </a:rPr>
              <a:pPr/>
              <a:t>‹Nr.›</a:t>
            </a:fld>
            <a:endParaRPr lang="de-DE" dirty="0">
              <a:solidFill>
                <a:prstClr val="black">
                  <a:tint val="75000"/>
                </a:prstClr>
              </a:solidFill>
            </a:endParaRPr>
          </a:p>
        </p:txBody>
      </p:sp>
    </p:spTree>
    <p:extLst>
      <p:ext uri="{BB962C8B-B14F-4D97-AF65-F5344CB8AC3E}">
        <p14:creationId xmlns:p14="http://schemas.microsoft.com/office/powerpoint/2010/main" val="1419075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theme" Target="../theme/theme2.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594C82-14EC-44E8-B62B-9C2593992DF8}" type="datetime1">
              <a:rPr lang="de-DE" smtClean="0">
                <a:solidFill>
                  <a:prstClr val="black">
                    <a:tint val="75000"/>
                  </a:prstClr>
                </a:solidFill>
              </a:rPr>
              <a:pPr/>
              <a:t>17.01.2020</a:t>
            </a:fld>
            <a:endParaRPr lang="de-DE">
              <a:solidFill>
                <a:prstClr val="black">
                  <a:tint val="75000"/>
                </a:prstClr>
              </a:solidFill>
            </a:endParaRP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408514110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701" r:id="rId5"/>
    <p:sldLayoutId id="2147483700" r:id="rId6"/>
    <p:sldLayoutId id="2147483692" r:id="rId7"/>
    <p:sldLayoutId id="2147483693" r:id="rId8"/>
    <p:sldLayoutId id="2147483668" r:id="rId9"/>
    <p:sldLayoutId id="2147483670" r:id="rId10"/>
    <p:sldLayoutId id="2147483671" r:id="rId11"/>
    <p:sldLayoutId id="2147483672" r:id="rId12"/>
    <p:sldLayoutId id="2147483691" r:id="rId13"/>
    <p:sldLayoutId id="214748369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E0B9D-9FD2-4FA9-AC30-AD4A66BF339E}" type="datetime1">
              <a:rPr lang="de-DE" smtClean="0">
                <a:solidFill>
                  <a:prstClr val="black">
                    <a:tint val="75000"/>
                  </a:prstClr>
                </a:solidFill>
              </a:rPr>
              <a:pPr/>
              <a:t>17.01.2020</a:t>
            </a:fld>
            <a:endParaRPr lang="de-DE">
              <a:solidFill>
                <a:prstClr val="black">
                  <a:tint val="75000"/>
                </a:prstClr>
              </a:solidFill>
            </a:endParaRPr>
          </a:p>
        </p:txBody>
      </p:sp>
      <p:sp>
        <p:nvSpPr>
          <p:cNvPr id="5" name="Fußzeilenplatzhalt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solidFill>
                <a:prstClr val="black">
                  <a:tint val="75000"/>
                </a:prstClr>
              </a:solidFill>
            </a:endParaRPr>
          </a:p>
        </p:txBody>
      </p:sp>
      <p:sp>
        <p:nvSpPr>
          <p:cNvPr id="6" name="Foliennummernplatzhalt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AE60A-B69C-4790-82F7-3882EDF23186}" type="slidenum">
              <a:rPr lang="de-DE" smtClean="0">
                <a:solidFill>
                  <a:prstClr val="black">
                    <a:tint val="75000"/>
                  </a:prstClr>
                </a:solidFill>
              </a:rPr>
              <a:pPr/>
              <a:t>‹Nr.›</a:t>
            </a:fld>
            <a:endParaRPr lang="de-DE">
              <a:solidFill>
                <a:prstClr val="black">
                  <a:tint val="75000"/>
                </a:prstClr>
              </a:solidFill>
            </a:endParaRPr>
          </a:p>
        </p:txBody>
      </p:sp>
    </p:spTree>
    <p:extLst>
      <p:ext uri="{BB962C8B-B14F-4D97-AF65-F5344CB8AC3E}">
        <p14:creationId xmlns:p14="http://schemas.microsoft.com/office/powerpoint/2010/main" val="282678311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2.gif"/><Relationship Id="rId4" Type="http://schemas.openxmlformats.org/officeDocument/2006/relationships/image" Target="../media/image21.gi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6">
            <a:extLst>
              <a:ext uri="{FF2B5EF4-FFF2-40B4-BE49-F238E27FC236}">
                <a16:creationId xmlns:a16="http://schemas.microsoft.com/office/drawing/2014/main" id="{9E476AB1-5599-4C41-AD8A-F97C0DC43CAF}"/>
              </a:ext>
            </a:extLst>
          </p:cNvPr>
          <p:cNvSpPr txBox="1">
            <a:spLocks/>
          </p:cNvSpPr>
          <p:nvPr/>
        </p:nvSpPr>
        <p:spPr>
          <a:xfrm>
            <a:off x="1727176" y="684494"/>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de-DE" dirty="0">
                <a:solidFill>
                  <a:schemeClr val="accent1">
                    <a:lumMod val="75000"/>
                  </a:schemeClr>
                </a:solidFill>
              </a:rPr>
              <a:t>Software Engineering</a:t>
            </a:r>
            <a:br>
              <a:rPr lang="de-DE" dirty="0">
                <a:solidFill>
                  <a:schemeClr val="accent1">
                    <a:lumMod val="75000"/>
                  </a:schemeClr>
                </a:solidFill>
              </a:rPr>
            </a:br>
            <a:r>
              <a:rPr lang="de-DE" sz="2800" dirty="0">
                <a:solidFill>
                  <a:srgbClr val="F79646">
                    <a:lumMod val="75000"/>
                  </a:srgbClr>
                </a:solidFill>
              </a:rPr>
              <a:t>Softwareentwicklungsprozesse</a:t>
            </a:r>
            <a:endParaRPr lang="en-US" sz="2800" dirty="0"/>
          </a:p>
        </p:txBody>
      </p:sp>
      <p:sp>
        <p:nvSpPr>
          <p:cNvPr id="9" name="Untertitel 2">
            <a:extLst>
              <a:ext uri="{FF2B5EF4-FFF2-40B4-BE49-F238E27FC236}">
                <a16:creationId xmlns:a16="http://schemas.microsoft.com/office/drawing/2014/main" id="{247F89BA-5025-4442-AB6A-042364646140}"/>
              </a:ext>
            </a:extLst>
          </p:cNvPr>
          <p:cNvSpPr txBox="1">
            <a:spLocks/>
          </p:cNvSpPr>
          <p:nvPr/>
        </p:nvSpPr>
        <p:spPr bwMode="auto">
          <a:xfrm>
            <a:off x="1701676" y="5589240"/>
            <a:ext cx="705862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Font typeface="Arial" charset="0"/>
              <a:buNone/>
              <a:defRPr sz="3200" kern="1200">
                <a:solidFill>
                  <a:schemeClr val="tx1">
                    <a:tint val="75000"/>
                  </a:schemeClr>
                </a:solidFill>
                <a:latin typeface="+mn-lt"/>
                <a:ea typeface="+mn-ea"/>
                <a:cs typeface="+mn-cs"/>
              </a:defRPr>
            </a:lvl1pPr>
            <a:lvl2pPr marL="457200" indent="0" algn="ctr" rtl="0" fontAlgn="base">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fontAlgn="base">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fontAlgn="base">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0" marR="0" lvl="0" indent="0" algn="l" defTabSz="914400" rtl="0" eaLnBrk="1" fontAlgn="base" latinLnBrk="0" hangingPunct="1">
              <a:lnSpc>
                <a:spcPct val="80000"/>
              </a:lnSpc>
              <a:spcBef>
                <a:spcPct val="20000"/>
              </a:spcBef>
              <a:spcAft>
                <a:spcPct val="0"/>
              </a:spcAft>
              <a:buClrTx/>
              <a:buSzTx/>
              <a:buFont typeface="Arial" charset="0"/>
              <a:buNone/>
              <a:tabLst/>
              <a:defRPr/>
            </a:pPr>
            <a:r>
              <a:rPr kumimoji="0" lang="de-DE" sz="1200" b="0" i="0" u="none" strike="noStrike" kern="1200" cap="none" spc="0" normalizeH="0" baseline="0" noProof="0" dirty="0" err="1" smtClean="0">
                <a:ln>
                  <a:noFill/>
                </a:ln>
                <a:solidFill>
                  <a:srgbClr val="898989"/>
                </a:solidFill>
                <a:effectLst/>
                <a:uLnTx/>
                <a:uFillTx/>
                <a:latin typeface="Calibri"/>
                <a:ea typeface="+mn-ea"/>
                <a:cs typeface="+mn-cs"/>
              </a:rPr>
              <a:t>Authors</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 </a:t>
            </a:r>
            <a:r>
              <a:rPr kumimoji="0" lang="de-DE" sz="1200" b="0" i="0" u="none" strike="noStrike" kern="1200" cap="none" spc="0" normalizeH="0" baseline="0" noProof="0" dirty="0" err="1" smtClean="0">
                <a:ln>
                  <a:noFill/>
                </a:ln>
                <a:solidFill>
                  <a:srgbClr val="898989"/>
                </a:solidFill>
                <a:effectLst/>
                <a:uLnTx/>
                <a:uFillTx/>
                <a:latin typeface="Calibri"/>
                <a:ea typeface="+mn-ea"/>
                <a:cs typeface="+mn-cs"/>
              </a:rPr>
              <a:t>of</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 </a:t>
            </a:r>
            <a:r>
              <a:rPr kumimoji="0" lang="de-DE" sz="1200" b="0" i="0" u="none" strike="noStrike" kern="1200" cap="none" spc="0" normalizeH="0" baseline="0" noProof="0" dirty="0" err="1" smtClean="0">
                <a:ln>
                  <a:noFill/>
                </a:ln>
                <a:solidFill>
                  <a:srgbClr val="898989"/>
                </a:solidFill>
                <a:effectLst/>
                <a:uLnTx/>
                <a:uFillTx/>
                <a:latin typeface="Calibri"/>
                <a:ea typeface="+mn-ea"/>
                <a:cs typeface="+mn-cs"/>
              </a:rPr>
              <a:t>slides</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a:t>
            </a:r>
          </a:p>
          <a:p>
            <a:pPr lvl="0" algn="l">
              <a:lnSpc>
                <a:spcPct val="80000"/>
              </a:lnSpc>
            </a:pPr>
            <a:r>
              <a:rPr lang="de-DE" sz="1200" dirty="0">
                <a:solidFill>
                  <a:srgbClr val="898989"/>
                </a:solidFill>
              </a:rPr>
              <a:t>Norbert Siegmund </a:t>
            </a:r>
            <a:endParaRPr lang="de-DE" sz="1200" dirty="0" smtClean="0">
              <a:solidFill>
                <a:srgbClr val="898989"/>
              </a:solidFill>
            </a:endParaRPr>
          </a:p>
          <a:p>
            <a:pPr lvl="0" algn="l">
              <a:lnSpc>
                <a:spcPct val="80000"/>
              </a:lnSpc>
            </a:pPr>
            <a:r>
              <a:rPr lang="de-DE" sz="1200" dirty="0" smtClean="0">
                <a:solidFill>
                  <a:srgbClr val="898989"/>
                </a:solidFill>
              </a:rPr>
              <a:t>Janet </a:t>
            </a:r>
            <a:r>
              <a:rPr kumimoji="0" lang="de-DE" sz="1200" b="0" i="0" u="none" strike="noStrike" kern="1200" cap="none" spc="0" normalizeH="0" baseline="0" noProof="0" dirty="0" smtClean="0">
                <a:ln>
                  <a:noFill/>
                </a:ln>
                <a:solidFill>
                  <a:srgbClr val="898989"/>
                </a:solidFill>
                <a:effectLst/>
                <a:uLnTx/>
                <a:uFillTx/>
                <a:latin typeface="Calibri"/>
                <a:ea typeface="+mn-ea"/>
                <a:cs typeface="+mn-cs"/>
              </a:rPr>
              <a:t>Siegmund</a:t>
            </a:r>
          </a:p>
          <a:p>
            <a:pPr lvl="0" algn="l">
              <a:lnSpc>
                <a:spcPct val="80000"/>
              </a:lnSpc>
            </a:pPr>
            <a:r>
              <a:rPr lang="de-DE" sz="1200" dirty="0" smtClean="0">
                <a:solidFill>
                  <a:srgbClr val="898989"/>
                </a:solidFill>
              </a:rPr>
              <a:t>Oscar </a:t>
            </a:r>
            <a:r>
              <a:rPr lang="de-DE" sz="1200" dirty="0" err="1" smtClean="0">
                <a:solidFill>
                  <a:srgbClr val="898989"/>
                </a:solidFill>
              </a:rPr>
              <a:t>Nierstrasz</a:t>
            </a:r>
            <a:endParaRPr lang="de-DE" sz="1200" dirty="0" smtClean="0">
              <a:solidFill>
                <a:srgbClr val="898989"/>
              </a:solidFill>
            </a:endParaRPr>
          </a:p>
          <a:p>
            <a:pPr lvl="0" algn="l">
              <a:lnSpc>
                <a:spcPct val="80000"/>
              </a:lnSpc>
            </a:pPr>
            <a:r>
              <a:rPr lang="de-DE" sz="1200" dirty="0" smtClean="0">
                <a:solidFill>
                  <a:srgbClr val="898989"/>
                </a:solidFill>
              </a:rPr>
              <a:t>Sven </a:t>
            </a:r>
            <a:r>
              <a:rPr lang="de-DE" sz="1200" dirty="0">
                <a:solidFill>
                  <a:srgbClr val="898989"/>
                </a:solidFill>
              </a:rPr>
              <a:t>Apel</a:t>
            </a:r>
            <a:endParaRPr kumimoji="0" lang="de-DE" sz="1200" b="0" i="0" u="none" strike="noStrike" kern="1200" cap="none" spc="0" normalizeH="0" baseline="0" noProof="0" dirty="0">
              <a:ln>
                <a:noFill/>
              </a:ln>
              <a:solidFill>
                <a:srgbClr val="898989"/>
              </a:solidFill>
              <a:effectLst/>
              <a:uLnTx/>
              <a:uFillTx/>
              <a:latin typeface="Calibri"/>
              <a:ea typeface="+mn-ea"/>
              <a:cs typeface="+mn-cs"/>
            </a:endParaRPr>
          </a:p>
        </p:txBody>
      </p:sp>
    </p:spTree>
    <p:extLst>
      <p:ext uri="{BB962C8B-B14F-4D97-AF65-F5344CB8AC3E}">
        <p14:creationId xmlns:p14="http://schemas.microsoft.com/office/powerpoint/2010/main" val="397297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V-Modell</a:t>
            </a:r>
          </a:p>
        </p:txBody>
      </p:sp>
      <p:sp>
        <p:nvSpPr>
          <p:cNvPr id="4" name="Foliennummernplatzhalter 3"/>
          <p:cNvSpPr>
            <a:spLocks noGrp="1"/>
          </p:cNvSpPr>
          <p:nvPr>
            <p:ph type="sldNum" sz="quarter" idx="12"/>
          </p:nvPr>
        </p:nvSpPr>
        <p:spPr/>
        <p:txBody>
          <a:bodyPr/>
          <a:lstStyle/>
          <a:p>
            <a:fld id="{6C6AE60A-B69C-4790-82F7-3882EDF23186}" type="slidenum">
              <a:rPr lang="de-DE" smtClean="0"/>
              <a:pPr/>
              <a:t>10</a:t>
            </a:fld>
            <a:endParaRPr lang="de-DE"/>
          </a:p>
        </p:txBody>
      </p:sp>
      <p:sp>
        <p:nvSpPr>
          <p:cNvPr id="6" name="Pfeil nach rechts 5"/>
          <p:cNvSpPr/>
          <p:nvPr/>
        </p:nvSpPr>
        <p:spPr>
          <a:xfrm>
            <a:off x="3805524" y="1802456"/>
            <a:ext cx="7281884" cy="500066"/>
          </a:xfrm>
          <a:prstGeom prst="rightArrow">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Zeit</a:t>
            </a:r>
          </a:p>
        </p:txBody>
      </p:sp>
      <p:grpSp>
        <p:nvGrpSpPr>
          <p:cNvPr id="32" name="Gruppieren 31"/>
          <p:cNvGrpSpPr/>
          <p:nvPr/>
        </p:nvGrpSpPr>
        <p:grpSpPr>
          <a:xfrm>
            <a:off x="2422866" y="2802588"/>
            <a:ext cx="8929718" cy="714380"/>
            <a:chOff x="117508" y="3357562"/>
            <a:chExt cx="8929718" cy="714380"/>
          </a:xfrm>
        </p:grpSpPr>
        <p:cxnSp>
          <p:nvCxnSpPr>
            <p:cNvPr id="16" name="Gerade Verbindung 15"/>
            <p:cNvCxnSpPr/>
            <p:nvPr/>
          </p:nvCxnSpPr>
          <p:spPr>
            <a:xfrm>
              <a:off x="117508" y="3714752"/>
              <a:ext cx="8929718" cy="1588"/>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hteck 16"/>
            <p:cNvSpPr/>
            <p:nvPr/>
          </p:nvSpPr>
          <p:spPr>
            <a:xfrm>
              <a:off x="142844" y="3786190"/>
              <a:ext cx="1214446" cy="285752"/>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Verifikation</a:t>
              </a:r>
            </a:p>
          </p:txBody>
        </p:sp>
        <p:sp>
          <p:nvSpPr>
            <p:cNvPr id="18" name="Rechteck 17"/>
            <p:cNvSpPr/>
            <p:nvPr/>
          </p:nvSpPr>
          <p:spPr>
            <a:xfrm>
              <a:off x="142844" y="3357562"/>
              <a:ext cx="1214446" cy="285752"/>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Validierung</a:t>
              </a:r>
            </a:p>
          </p:txBody>
        </p:sp>
      </p:grpSp>
      <p:sp>
        <p:nvSpPr>
          <p:cNvPr id="30" name="Rechteck 29"/>
          <p:cNvSpPr/>
          <p:nvPr/>
        </p:nvSpPr>
        <p:spPr>
          <a:xfrm>
            <a:off x="5591475" y="2302522"/>
            <a:ext cx="1754243" cy="400054"/>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Simulation, Walkthrouhgs,…</a:t>
            </a:r>
          </a:p>
        </p:txBody>
      </p:sp>
      <p:grpSp>
        <p:nvGrpSpPr>
          <p:cNvPr id="33" name="Gruppieren 32"/>
          <p:cNvGrpSpPr/>
          <p:nvPr/>
        </p:nvGrpSpPr>
        <p:grpSpPr>
          <a:xfrm>
            <a:off x="3805524" y="2516836"/>
            <a:ext cx="7286676" cy="3000396"/>
            <a:chOff x="1428696" y="2517787"/>
            <a:chExt cx="7286676" cy="3000396"/>
          </a:xfrm>
        </p:grpSpPr>
        <p:sp>
          <p:nvSpPr>
            <p:cNvPr id="7" name="Rechteck 6"/>
            <p:cNvSpPr/>
            <p:nvPr/>
          </p:nvSpPr>
          <p:spPr>
            <a:xfrm>
              <a:off x="1428696" y="2517787"/>
              <a:ext cx="1500198"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Requirements Analysis</a:t>
              </a:r>
            </a:p>
          </p:txBody>
        </p:sp>
        <p:sp>
          <p:nvSpPr>
            <p:cNvPr id="8" name="Rechteck 7"/>
            <p:cNvSpPr/>
            <p:nvPr/>
          </p:nvSpPr>
          <p:spPr>
            <a:xfrm>
              <a:off x="2143076" y="3375043"/>
              <a:ext cx="1214414"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Produkt-Design</a:t>
              </a:r>
            </a:p>
          </p:txBody>
        </p:sp>
        <p:sp>
          <p:nvSpPr>
            <p:cNvPr id="9" name="Rechteck 8"/>
            <p:cNvSpPr/>
            <p:nvPr/>
          </p:nvSpPr>
          <p:spPr>
            <a:xfrm>
              <a:off x="3214646" y="5018117"/>
              <a:ext cx="1503560"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Implementierung</a:t>
              </a:r>
              <a:endParaRPr lang="en-US" dirty="0">
                <a:solidFill>
                  <a:schemeClr val="tx1"/>
                </a:solidFill>
              </a:endParaRPr>
            </a:p>
          </p:txBody>
        </p:sp>
        <p:sp>
          <p:nvSpPr>
            <p:cNvPr id="10" name="Rechteck 9"/>
            <p:cNvSpPr/>
            <p:nvPr/>
          </p:nvSpPr>
          <p:spPr>
            <a:xfrm>
              <a:off x="5214910" y="5018117"/>
              <a:ext cx="1214414"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Unit-Tests</a:t>
              </a:r>
            </a:p>
          </p:txBody>
        </p:sp>
        <p:sp>
          <p:nvSpPr>
            <p:cNvPr id="11" name="Rechteck 10"/>
            <p:cNvSpPr/>
            <p:nvPr/>
          </p:nvSpPr>
          <p:spPr>
            <a:xfrm>
              <a:off x="5857852" y="4303737"/>
              <a:ext cx="1428760"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Integrations-tests</a:t>
              </a:r>
            </a:p>
          </p:txBody>
        </p:sp>
        <p:sp>
          <p:nvSpPr>
            <p:cNvPr id="12" name="Rechteck 11"/>
            <p:cNvSpPr/>
            <p:nvPr/>
          </p:nvSpPr>
          <p:spPr>
            <a:xfrm>
              <a:off x="2643142" y="4303737"/>
              <a:ext cx="1214414"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Software-Design</a:t>
              </a:r>
            </a:p>
          </p:txBody>
        </p:sp>
        <p:sp>
          <p:nvSpPr>
            <p:cNvPr id="13" name="Rechteck 12"/>
            <p:cNvSpPr/>
            <p:nvPr/>
          </p:nvSpPr>
          <p:spPr>
            <a:xfrm>
              <a:off x="6715108" y="3375043"/>
              <a:ext cx="1357322"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Acceptance Tests</a:t>
              </a:r>
            </a:p>
          </p:txBody>
        </p:sp>
        <p:sp>
          <p:nvSpPr>
            <p:cNvPr id="14" name="Rechteck 13"/>
            <p:cNvSpPr/>
            <p:nvPr/>
          </p:nvSpPr>
          <p:spPr>
            <a:xfrm>
              <a:off x="7286612" y="2517787"/>
              <a:ext cx="1428760" cy="500066"/>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Auslieferung &amp; Wartung</a:t>
              </a:r>
            </a:p>
          </p:txBody>
        </p:sp>
        <p:cxnSp>
          <p:nvCxnSpPr>
            <p:cNvPr id="21" name="Gerade Verbindung 20"/>
            <p:cNvCxnSpPr>
              <a:stCxn id="8" idx="3"/>
              <a:endCxn id="13" idx="1"/>
            </p:cNvCxnSpPr>
            <p:nvPr/>
          </p:nvCxnSpPr>
          <p:spPr>
            <a:xfrm>
              <a:off x="3357490" y="3625076"/>
              <a:ext cx="3357618" cy="1588"/>
            </a:xfrm>
            <a:prstGeom prst="line">
              <a:avLst/>
            </a:prstGeom>
            <a:ln w="31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Gerade Verbindung 23"/>
            <p:cNvCxnSpPr>
              <a:stCxn id="12" idx="3"/>
              <a:endCxn id="11" idx="1"/>
            </p:cNvCxnSpPr>
            <p:nvPr/>
          </p:nvCxnSpPr>
          <p:spPr>
            <a:xfrm>
              <a:off x="3857556" y="4553770"/>
              <a:ext cx="2000296" cy="1588"/>
            </a:xfrm>
            <a:prstGeom prst="line">
              <a:avLst/>
            </a:prstGeom>
            <a:ln w="31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7" name="Gerade Verbindung 26"/>
            <p:cNvCxnSpPr>
              <a:stCxn id="7" idx="3"/>
              <a:endCxn id="14" idx="1"/>
            </p:cNvCxnSpPr>
            <p:nvPr/>
          </p:nvCxnSpPr>
          <p:spPr>
            <a:xfrm>
              <a:off x="2928894" y="2767820"/>
              <a:ext cx="4357718" cy="1588"/>
            </a:xfrm>
            <a:prstGeom prst="line">
              <a:avLst/>
            </a:prstGeom>
            <a:ln w="31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Gerade Verbindung 24"/>
            <p:cNvCxnSpPr>
              <a:stCxn id="9" idx="3"/>
              <a:endCxn id="10" idx="1"/>
            </p:cNvCxnSpPr>
            <p:nvPr/>
          </p:nvCxnSpPr>
          <p:spPr>
            <a:xfrm>
              <a:off x="4718206" y="5268150"/>
              <a:ext cx="496704" cy="1588"/>
            </a:xfrm>
            <a:prstGeom prst="line">
              <a:avLst/>
            </a:prstGeom>
            <a:ln w="31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34" name="Rechteck 33"/>
          <p:cNvSpPr/>
          <p:nvPr/>
        </p:nvSpPr>
        <p:spPr>
          <a:xfrm>
            <a:off x="5877260" y="3377249"/>
            <a:ext cx="642941" cy="214314"/>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t>
            </a:r>
          </a:p>
        </p:txBody>
      </p:sp>
      <p:sp>
        <p:nvSpPr>
          <p:cNvPr id="35" name="Rechteck 34"/>
          <p:cNvSpPr/>
          <p:nvPr/>
        </p:nvSpPr>
        <p:spPr>
          <a:xfrm>
            <a:off x="6377325" y="4298005"/>
            <a:ext cx="642941" cy="214314"/>
          </a:xfrm>
          <a:prstGeom prst="rect">
            <a:avLst/>
          </a:prstGeom>
          <a:noFill/>
          <a:ln w="31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t>
            </a:r>
          </a:p>
        </p:txBody>
      </p:sp>
      <p:sp>
        <p:nvSpPr>
          <p:cNvPr id="15" name="Rechteck 14"/>
          <p:cNvSpPr/>
          <p:nvPr/>
        </p:nvSpPr>
        <p:spPr>
          <a:xfrm>
            <a:off x="1487489" y="4299480"/>
            <a:ext cx="4728835" cy="2369880"/>
          </a:xfrm>
          <a:prstGeom prst="rect">
            <a:avLst/>
          </a:prstGeom>
        </p:spPr>
        <p:txBody>
          <a:bodyPr wrap="square">
            <a:spAutoFit/>
          </a:bodyPr>
          <a:lstStyle/>
          <a:p>
            <a:pPr lvl="0">
              <a:buClr>
                <a:srgbClr val="FF0000"/>
              </a:buClr>
            </a:pPr>
            <a:r>
              <a:rPr lang="de-DE" sz="1600" dirty="0"/>
              <a:t>Entwicklung sollte Artefakte </a:t>
            </a:r>
          </a:p>
          <a:p>
            <a:pPr lvl="0">
              <a:buClr>
                <a:srgbClr val="FF0000"/>
              </a:buClr>
            </a:pPr>
            <a:r>
              <a:rPr lang="de-DE" sz="1600" dirty="0"/>
              <a:t>produzieren, die Testmöglichkeiten </a:t>
            </a:r>
          </a:p>
          <a:p>
            <a:pPr lvl="0">
              <a:buClr>
                <a:srgbClr val="FF0000"/>
              </a:buClr>
            </a:pPr>
            <a:r>
              <a:rPr lang="de-DE" sz="1600" dirty="0"/>
              <a:t>schaffen, z.B.</a:t>
            </a:r>
          </a:p>
          <a:p>
            <a:pPr lvl="1">
              <a:buClr>
                <a:srgbClr val="FF0000"/>
              </a:buClr>
            </a:pPr>
            <a:r>
              <a:rPr lang="de-DE" sz="1600" dirty="0"/>
              <a:t>Analyse ergibt Anforderungen</a:t>
            </a:r>
            <a:br>
              <a:rPr lang="de-DE" sz="1600" dirty="0"/>
            </a:br>
            <a:r>
              <a:rPr lang="de-DE" sz="1600" dirty="0">
                <a:sym typeface="Wingdings" pitchFamily="2" charset="2"/>
              </a:rPr>
              <a:t></a:t>
            </a:r>
            <a:r>
              <a:rPr lang="de-DE" sz="1600" dirty="0"/>
              <a:t> Validierung des Systems</a:t>
            </a:r>
          </a:p>
          <a:p>
            <a:pPr lvl="1">
              <a:buClr>
                <a:srgbClr val="FF0000"/>
              </a:buClr>
            </a:pPr>
            <a:r>
              <a:rPr lang="de-DE" sz="1600" dirty="0"/>
              <a:t>Design ergibt Grobspezifikation</a:t>
            </a:r>
            <a:br>
              <a:rPr lang="de-DE" sz="1600" dirty="0"/>
            </a:br>
            <a:r>
              <a:rPr lang="de-DE" sz="1600" dirty="0">
                <a:sym typeface="Wingdings" pitchFamily="2" charset="2"/>
              </a:rPr>
              <a:t></a:t>
            </a:r>
            <a:r>
              <a:rPr lang="de-DE" sz="1600" dirty="0"/>
              <a:t> Verifikation der Komponenteninteraktion</a:t>
            </a:r>
          </a:p>
          <a:p>
            <a:pPr lvl="1">
              <a:buClr>
                <a:srgbClr val="FF0000"/>
              </a:buClr>
            </a:pPr>
            <a:r>
              <a:rPr lang="de-DE" sz="1600" dirty="0"/>
              <a:t>Feinentwurf ergibt Feinspezifikation</a:t>
            </a:r>
            <a:br>
              <a:rPr lang="de-DE" sz="1600" dirty="0"/>
            </a:br>
            <a:r>
              <a:rPr lang="de-DE" sz="1600" dirty="0">
                <a:sym typeface="Wingdings" pitchFamily="2" charset="2"/>
              </a:rPr>
              <a:t></a:t>
            </a:r>
            <a:r>
              <a:rPr lang="de-DE" sz="1600" dirty="0"/>
              <a:t> Verifikation der Komponenten (Testen, usw.)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10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10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0" grpId="0" animBg="1"/>
      <p:bldP spid="34" grpId="0" animBg="1"/>
      <p:bldP spid="35"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Artefakte vom V-Modell</a:t>
            </a:r>
          </a:p>
        </p:txBody>
      </p:sp>
      <p:sp>
        <p:nvSpPr>
          <p:cNvPr id="6" name="Inhaltsplatzhalter 5"/>
          <p:cNvSpPr>
            <a:spLocks noGrp="1"/>
          </p:cNvSpPr>
          <p:nvPr>
            <p:ph idx="1"/>
          </p:nvPr>
        </p:nvSpPr>
        <p:spPr/>
        <p:txBody>
          <a:bodyPr>
            <a:normAutofit fontScale="92500" lnSpcReduction="10000"/>
          </a:bodyPr>
          <a:lstStyle/>
          <a:p>
            <a:r>
              <a:rPr lang="de-DE" dirty="0"/>
              <a:t>Anwenderanforderungen: Lastenheft</a:t>
            </a:r>
          </a:p>
          <a:p>
            <a:endParaRPr lang="de-DE" dirty="0"/>
          </a:p>
          <a:p>
            <a:r>
              <a:rPr lang="de-DE" dirty="0"/>
              <a:t>Technische Anforderungen: Grobentwurf/Pflichtenheft</a:t>
            </a:r>
          </a:p>
          <a:p>
            <a:endParaRPr lang="de-DE" dirty="0"/>
          </a:p>
          <a:p>
            <a:r>
              <a:rPr lang="de-DE" dirty="0"/>
              <a:t>SW-Architektur: Feinspezifikation</a:t>
            </a:r>
          </a:p>
          <a:p>
            <a:endParaRPr lang="de-DE" dirty="0"/>
          </a:p>
          <a:p>
            <a:r>
              <a:rPr lang="de-DE" dirty="0"/>
              <a:t>SW-Entwurf: Codedokumentation (z.B. </a:t>
            </a:r>
            <a:r>
              <a:rPr lang="de-DE" dirty="0" err="1"/>
              <a:t>javadoc</a:t>
            </a:r>
            <a:r>
              <a:rPr lang="de-DE" dirty="0"/>
              <a:t>)</a:t>
            </a:r>
          </a:p>
          <a:p>
            <a:endParaRPr lang="de-DE" dirty="0"/>
          </a:p>
          <a:p>
            <a:r>
              <a:rPr lang="de-DE" dirty="0" err="1"/>
              <a:t>Implementierungsdoku</a:t>
            </a:r>
            <a:r>
              <a:rPr lang="de-DE" dirty="0"/>
              <a:t>:  Installationsanleitung</a:t>
            </a:r>
          </a:p>
          <a:p>
            <a:endParaRPr lang="de-DE" dirty="0"/>
          </a:p>
          <a:p>
            <a:r>
              <a:rPr lang="de-DE" dirty="0"/>
              <a:t>Prüfprozedur und Prüfergebnis: Abnahmedokumente</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11</a:t>
            </a:fld>
            <a:endParaRPr lang="de-DE">
              <a:solidFill>
                <a:prstClr val="black">
                  <a:tint val="75000"/>
                </a:prstClr>
              </a:solidFill>
            </a:endParaRPr>
          </a:p>
        </p:txBody>
      </p:sp>
    </p:spTree>
    <p:extLst>
      <p:ext uri="{BB962C8B-B14F-4D97-AF65-F5344CB8AC3E}">
        <p14:creationId xmlns:p14="http://schemas.microsoft.com/office/powerpoint/2010/main" val="159852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Probleme sequentieller Modelle</a:t>
            </a:r>
          </a:p>
        </p:txBody>
      </p:sp>
      <p:sp>
        <p:nvSpPr>
          <p:cNvPr id="6" name="Inhaltsplatzhalter 5"/>
          <p:cNvSpPr>
            <a:spLocks noGrp="1"/>
          </p:cNvSpPr>
          <p:nvPr>
            <p:ph idx="1"/>
          </p:nvPr>
        </p:nvSpPr>
        <p:spPr/>
        <p:txBody>
          <a:bodyPr/>
          <a:lstStyle/>
          <a:p>
            <a:r>
              <a:rPr lang="de-DE" dirty="0"/>
              <a:t>Anforderungen oft nicht klar und können sich ändern</a:t>
            </a:r>
          </a:p>
          <a:p>
            <a:r>
              <a:rPr lang="de-DE" dirty="0"/>
              <a:t>Bei großen Projekten dauert Entwicklung lange und es fehlt Erfolgskontrolle</a:t>
            </a:r>
          </a:p>
          <a:p>
            <a:r>
              <a:rPr lang="de-DE" dirty="0"/>
              <a:t>Erfordert viel Dokumentation </a:t>
            </a:r>
            <a:r>
              <a:rPr lang="de-DE" dirty="0">
                <a:sym typeface="Wingdings" panose="05000000000000000000" pitchFamily="2" charset="2"/>
              </a:rPr>
              <a:t> Overhead für kleine Projekte</a:t>
            </a:r>
          </a:p>
          <a:p>
            <a:endParaRPr lang="de-DE" dirty="0">
              <a:sym typeface="Wingdings" panose="05000000000000000000" pitchFamily="2" charset="2"/>
            </a:endParaRPr>
          </a:p>
          <a:p>
            <a:r>
              <a:rPr lang="de-DE" dirty="0">
                <a:sym typeface="Wingdings" panose="05000000000000000000" pitchFamily="2" charset="2"/>
              </a:rPr>
              <a:t>Gefahr von Missverständnissen </a:t>
            </a:r>
          </a:p>
          <a:p>
            <a:pPr lvl="1"/>
            <a:r>
              <a:rPr lang="de-DE" dirty="0">
                <a:sym typeface="Wingdings" panose="05000000000000000000" pitchFamily="2" charset="2"/>
              </a:rPr>
              <a:t>Prototyp erst am Ende des Projektes</a:t>
            </a:r>
          </a:p>
          <a:p>
            <a:r>
              <a:rPr lang="de-DE" dirty="0">
                <a:sym typeface="Wingdings" panose="05000000000000000000" pitchFamily="2" charset="2"/>
              </a:rPr>
              <a:t>Je grundlegender ein Fehler, umso später wird er gefunden</a:t>
            </a:r>
            <a:endParaRPr lang="de-DE" dirty="0"/>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12</a:t>
            </a:fld>
            <a:endParaRPr lang="de-DE">
              <a:solidFill>
                <a:prstClr val="black">
                  <a:tint val="75000"/>
                </a:prstClr>
              </a:solidFill>
            </a:endParaRPr>
          </a:p>
        </p:txBody>
      </p:sp>
    </p:spTree>
    <p:extLst>
      <p:ext uri="{BB962C8B-B14F-4D97-AF65-F5344CB8AC3E}">
        <p14:creationId xmlns:p14="http://schemas.microsoft.com/office/powerpoint/2010/main" val="371671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10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10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10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346117" name="Rectangle 2"/>
          <p:cNvSpPr>
            <a:spLocks noGrp="1" noChangeArrowheads="1"/>
          </p:cNvSpPr>
          <p:nvPr>
            <p:ph type="title"/>
          </p:nvPr>
        </p:nvSpPr>
        <p:spPr/>
        <p:txBody>
          <a:bodyPr vert="horz" lIns="0" tIns="0" rIns="0" bIns="0" rtlCol="0" anchor="ctr">
            <a:noAutofit/>
          </a:bodyPr>
          <a:lstStyle/>
          <a:p>
            <a:r>
              <a:rPr lang="de-DE" dirty="0"/>
              <a:t>Teilweise Lösung: Prototypen</a:t>
            </a:r>
          </a:p>
        </p:txBody>
      </p:sp>
      <p:sp>
        <p:nvSpPr>
          <p:cNvPr id="346118" name="Rectangle 3"/>
          <p:cNvSpPr>
            <a:spLocks noGrp="1" noChangeArrowheads="1"/>
          </p:cNvSpPr>
          <p:nvPr>
            <p:ph idx="1"/>
          </p:nvPr>
        </p:nvSpPr>
        <p:spPr/>
        <p:txBody>
          <a:bodyPr vert="horz" lIns="0" tIns="0" rIns="0" bIns="0" rtlCol="0">
            <a:normAutofit/>
          </a:bodyPr>
          <a:lstStyle/>
          <a:p>
            <a:pPr>
              <a:lnSpc>
                <a:spcPct val="90000"/>
              </a:lnSpc>
              <a:buNone/>
            </a:pPr>
            <a:r>
              <a:rPr lang="de-DE" dirty="0"/>
              <a:t>Ein </a:t>
            </a:r>
            <a:r>
              <a:rPr lang="de-DE" i="1" u="sng" dirty="0">
                <a:solidFill>
                  <a:srgbClr val="7F0101"/>
                </a:solidFill>
              </a:rPr>
              <a:t>Prototyp</a:t>
            </a:r>
            <a:r>
              <a:rPr lang="de-DE" dirty="0"/>
              <a:t> ist ein Softwareprogramm, entwickelt, um zu testen, explorieren und validieren von Hypothesen (Reduzierung von Risiken).</a:t>
            </a:r>
            <a:endParaRPr lang="de-DE" i="1" dirty="0">
              <a:solidFill>
                <a:srgbClr val="7F0101"/>
              </a:solidFill>
            </a:endParaRPr>
          </a:p>
          <a:p>
            <a:pPr>
              <a:lnSpc>
                <a:spcPct val="90000"/>
              </a:lnSpc>
            </a:pPr>
            <a:endParaRPr lang="de-DE" dirty="0"/>
          </a:p>
          <a:p>
            <a:pPr>
              <a:lnSpc>
                <a:spcPct val="90000"/>
              </a:lnSpc>
              <a:buNone/>
            </a:pPr>
            <a:r>
              <a:rPr lang="de-DE" dirty="0"/>
              <a:t>Ein </a:t>
            </a:r>
            <a:r>
              <a:rPr lang="de-DE" i="1" u="sng" dirty="0">
                <a:solidFill>
                  <a:srgbClr val="7F0101"/>
                </a:solidFill>
              </a:rPr>
              <a:t>explorierender Prototyp</a:t>
            </a:r>
            <a:r>
              <a:rPr lang="de-DE" dirty="0"/>
              <a:t>, auch bekannt als </a:t>
            </a:r>
            <a:r>
              <a:rPr lang="de-DE" i="1" dirty="0">
                <a:solidFill>
                  <a:srgbClr val="7F0101"/>
                </a:solidFill>
              </a:rPr>
              <a:t>Wegwerfprototyp</a:t>
            </a:r>
            <a:r>
              <a:rPr lang="de-DE" dirty="0"/>
              <a:t>, zielt auf die </a:t>
            </a:r>
            <a:r>
              <a:rPr lang="de-DE" i="1" dirty="0">
                <a:solidFill>
                  <a:srgbClr val="7F0101"/>
                </a:solidFill>
              </a:rPr>
              <a:t>Validierung von Anforderungen </a:t>
            </a:r>
            <a:r>
              <a:rPr lang="de-DE" dirty="0"/>
              <a:t>oder </a:t>
            </a:r>
            <a:r>
              <a:rPr lang="de-DE" i="1" dirty="0">
                <a:solidFill>
                  <a:srgbClr val="7F0101"/>
                </a:solidFill>
              </a:rPr>
              <a:t>Erprobung von Designentscheidungen ab</a:t>
            </a:r>
            <a:r>
              <a:rPr lang="de-DE" dirty="0"/>
              <a:t>.</a:t>
            </a:r>
          </a:p>
          <a:p>
            <a:pPr lvl="1">
              <a:lnSpc>
                <a:spcPct val="90000"/>
              </a:lnSpc>
            </a:pPr>
            <a:endParaRPr lang="de-DE" dirty="0" smtClean="0"/>
          </a:p>
          <a:p>
            <a:pPr lvl="1">
              <a:lnSpc>
                <a:spcPct val="90000"/>
              </a:lnSpc>
            </a:pPr>
            <a:r>
              <a:rPr lang="de-DE" dirty="0" smtClean="0"/>
              <a:t>UI </a:t>
            </a:r>
            <a:r>
              <a:rPr lang="de-DE" dirty="0"/>
              <a:t>prototype — validiert Nutzeranforderungen</a:t>
            </a:r>
          </a:p>
          <a:p>
            <a:pPr lvl="1">
              <a:lnSpc>
                <a:spcPct val="90000"/>
              </a:lnSpc>
            </a:pPr>
            <a:endParaRPr lang="de-DE" dirty="0" smtClean="0"/>
          </a:p>
          <a:p>
            <a:pPr lvl="1">
              <a:lnSpc>
                <a:spcPct val="90000"/>
              </a:lnSpc>
            </a:pPr>
            <a:r>
              <a:rPr lang="de-DE" dirty="0" smtClean="0"/>
              <a:t>Rapid </a:t>
            </a:r>
            <a:r>
              <a:rPr lang="de-DE" dirty="0"/>
              <a:t>prototype — validiert funktionale Anforderungen</a:t>
            </a:r>
          </a:p>
          <a:p>
            <a:pPr lvl="1">
              <a:lnSpc>
                <a:spcPct val="90000"/>
              </a:lnSpc>
            </a:pPr>
            <a:r>
              <a:rPr lang="de-DE" dirty="0"/>
              <a:t>Experimental prototype — validiert technische Machbarkeit</a:t>
            </a:r>
          </a:p>
        </p:txBody>
      </p:sp>
      <p:pic>
        <p:nvPicPr>
          <p:cNvPr id="1026" name="Picture 2" descr="https://garudapixel.com/wp-content/uploads/2017/05/https-dribbble.comshots3516637-Console-Mobile-App-concepts.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36360" y="4149080"/>
            <a:ext cx="2539116" cy="1904337"/>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73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348165" name="Rectangle 2"/>
          <p:cNvSpPr>
            <a:spLocks noGrp="1" noChangeArrowheads="1"/>
          </p:cNvSpPr>
          <p:nvPr>
            <p:ph type="title"/>
          </p:nvPr>
        </p:nvSpPr>
        <p:spPr/>
        <p:txBody>
          <a:bodyPr vert="horz" lIns="0" tIns="0" rIns="0" bIns="0" rtlCol="0" anchor="ctr">
            <a:noAutofit/>
          </a:bodyPr>
          <a:lstStyle/>
          <a:p>
            <a:r>
              <a:rPr lang="de-DE" dirty="0"/>
              <a:t>Weitere Arten von Prototypen </a:t>
            </a:r>
          </a:p>
        </p:txBody>
      </p:sp>
      <p:sp>
        <p:nvSpPr>
          <p:cNvPr id="348166" name="Rectangle 3"/>
          <p:cNvSpPr>
            <a:spLocks noGrp="1" noChangeArrowheads="1"/>
          </p:cNvSpPr>
          <p:nvPr>
            <p:ph idx="1"/>
          </p:nvPr>
        </p:nvSpPr>
        <p:spPr/>
        <p:txBody>
          <a:bodyPr vert="horz" lIns="0" tIns="0" rIns="0" bIns="0" rtlCol="0">
            <a:normAutofit fontScale="92500" lnSpcReduction="10000"/>
          </a:bodyPr>
          <a:lstStyle/>
          <a:p>
            <a:pPr marL="419100" indent="-419100">
              <a:buNone/>
            </a:pPr>
            <a:r>
              <a:rPr lang="de-DE" dirty="0"/>
              <a:t>Ein </a:t>
            </a:r>
            <a:r>
              <a:rPr lang="de-DE" i="1" u="sng" dirty="0">
                <a:solidFill>
                  <a:srgbClr val="7F0101"/>
                </a:solidFill>
              </a:rPr>
              <a:t>evolutionärer Prototyp</a:t>
            </a:r>
            <a:r>
              <a:rPr lang="de-DE" dirty="0"/>
              <a:t> ist dafür gedacht sich zu entwickeln, so dass er in Schritten zum finalen Produkt ausreift.</a:t>
            </a:r>
          </a:p>
          <a:p>
            <a:pPr marL="419100" indent="-419100"/>
            <a:r>
              <a:rPr lang="de-DE" dirty="0"/>
              <a:t>Beim iterativen “Wachsen” der Anwendung ist </a:t>
            </a:r>
            <a:r>
              <a:rPr lang="de-DE" i="1" dirty="0" err="1">
                <a:solidFill>
                  <a:srgbClr val="7F0101"/>
                </a:solidFill>
              </a:rPr>
              <a:t>Redesign</a:t>
            </a:r>
            <a:r>
              <a:rPr lang="de-DE" dirty="0"/>
              <a:t> und </a:t>
            </a:r>
            <a:r>
              <a:rPr lang="de-DE" i="1" dirty="0" err="1">
                <a:solidFill>
                  <a:srgbClr val="7F0101"/>
                </a:solidFill>
              </a:rPr>
              <a:t>Refactoring</a:t>
            </a:r>
            <a:r>
              <a:rPr lang="de-DE" dirty="0"/>
              <a:t> ständiger Begleiter.</a:t>
            </a:r>
          </a:p>
          <a:p>
            <a:pPr marL="419100" indent="-419100"/>
            <a:endParaRPr lang="de-DE" dirty="0"/>
          </a:p>
          <a:p>
            <a:pPr marL="419100" indent="-419100"/>
            <a:endParaRPr lang="de-DE" dirty="0"/>
          </a:p>
          <a:p>
            <a:pPr marL="0" indent="0">
              <a:buNone/>
            </a:pPr>
            <a:r>
              <a:rPr lang="de-DE" i="1" u="sng" dirty="0">
                <a:solidFill>
                  <a:srgbClr val="C00000"/>
                </a:solidFill>
              </a:rPr>
              <a:t>Horizontaler Prototyp </a:t>
            </a:r>
            <a:r>
              <a:rPr lang="de-DE" dirty="0"/>
              <a:t>wird für die Ebene mit dem größten Risiko erstellt (reduziert Missverständnisse) und realisiert alle Funktionen einer Ebene (gut, um Beziehungen zwischen Funktionen zu erkennen).</a:t>
            </a:r>
          </a:p>
          <a:p>
            <a:pPr marL="0" indent="0">
              <a:buNone/>
            </a:pPr>
            <a:r>
              <a:rPr lang="de-DE" i="1" u="sng" dirty="0">
                <a:solidFill>
                  <a:srgbClr val="C00000"/>
                </a:solidFill>
              </a:rPr>
              <a:t>Vertikaler Prototyp </a:t>
            </a:r>
            <a:r>
              <a:rPr lang="de-DE" dirty="0"/>
              <a:t>setzt Kernfunktionalität um (Machbarkeits- / Effizienztest, Aufwandsabschätzung) und dient als Pilotsystem (gut, um eine komplexe Funktion besser zu verstehen).</a:t>
            </a:r>
          </a:p>
          <a:p>
            <a:endParaRPr lang="de-DE" dirty="0"/>
          </a:p>
        </p:txBody>
      </p:sp>
      <p:sp>
        <p:nvSpPr>
          <p:cNvPr id="348167" name="AutoShape 4"/>
          <p:cNvSpPr>
            <a:spLocks noChangeArrowheads="1"/>
          </p:cNvSpPr>
          <p:nvPr/>
        </p:nvSpPr>
        <p:spPr bwMode="auto">
          <a:xfrm>
            <a:off x="8184232" y="3212976"/>
            <a:ext cx="2592288" cy="1152128"/>
          </a:xfrm>
          <a:prstGeom prst="foldedCorner">
            <a:avLst>
              <a:gd name="adj" fmla="val 12500"/>
            </a:avLst>
          </a:prstGeom>
          <a:solidFill>
            <a:srgbClr val="FFC90E"/>
          </a:solidFill>
          <a:ln w="9525">
            <a:solidFill>
              <a:schemeClr val="tx1"/>
            </a:solidFill>
            <a:round/>
            <a:headEnd/>
            <a:tailEnd/>
          </a:ln>
        </p:spPr>
        <p:txBody>
          <a:bodyPr anchor="ctr"/>
          <a:lstStyle/>
          <a:p>
            <a:pPr algn="ctr">
              <a:lnSpc>
                <a:spcPct val="95000"/>
              </a:lnSpc>
              <a:spcBef>
                <a:spcPct val="20000"/>
              </a:spcBef>
              <a:buClr>
                <a:schemeClr val="hlink"/>
              </a:buClr>
              <a:buSzPct val="85000"/>
            </a:pPr>
            <a:r>
              <a:rPr lang="en-US" sz="2000" b="1" dirty="0">
                <a:solidFill>
                  <a:srgbClr val="AB9DDB"/>
                </a:solidFill>
                <a:latin typeface="+mj-lt"/>
                <a:ea typeface="ＭＳ Ｐゴシック" pitchFamily="34" charset="-128"/>
              </a:rPr>
              <a:t>First do it,</a:t>
            </a:r>
          </a:p>
          <a:p>
            <a:pPr algn="ctr">
              <a:lnSpc>
                <a:spcPct val="95000"/>
              </a:lnSpc>
              <a:spcBef>
                <a:spcPct val="20000"/>
              </a:spcBef>
              <a:buClr>
                <a:schemeClr val="hlink"/>
              </a:buClr>
              <a:buSzPct val="85000"/>
            </a:pPr>
            <a:r>
              <a:rPr lang="en-US" sz="2000" b="1" dirty="0">
                <a:solidFill>
                  <a:srgbClr val="AB9DDB"/>
                </a:solidFill>
                <a:latin typeface="+mj-lt"/>
                <a:ea typeface="ＭＳ Ｐゴシック" pitchFamily="34" charset="-128"/>
              </a:rPr>
              <a:t>then do it right,</a:t>
            </a:r>
          </a:p>
          <a:p>
            <a:pPr algn="ctr">
              <a:lnSpc>
                <a:spcPct val="95000"/>
              </a:lnSpc>
              <a:spcBef>
                <a:spcPct val="20000"/>
              </a:spcBef>
              <a:buClr>
                <a:schemeClr val="hlink"/>
              </a:buClr>
              <a:buSzPct val="85000"/>
            </a:pPr>
            <a:r>
              <a:rPr lang="en-US" sz="2000" b="1" dirty="0">
                <a:solidFill>
                  <a:srgbClr val="AB9DDB"/>
                </a:solidFill>
                <a:latin typeface="+mj-lt"/>
                <a:ea typeface="ＭＳ Ｐゴシック" pitchFamily="34" charset="-128"/>
              </a:rPr>
              <a:t>then do it fast.</a:t>
            </a:r>
          </a:p>
        </p:txBody>
      </p:sp>
    </p:spTree>
    <p:extLst>
      <p:ext uri="{BB962C8B-B14F-4D97-AF65-F5344CB8AC3E}">
        <p14:creationId xmlns:p14="http://schemas.microsoft.com/office/powerpoint/2010/main" val="195065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8166">
                                            <p:txEl>
                                              <p:pRg st="4" end="4"/>
                                            </p:txEl>
                                          </p:spTgt>
                                        </p:tgtEl>
                                        <p:attrNameLst>
                                          <p:attrName>style.visibility</p:attrName>
                                        </p:attrNameLst>
                                      </p:cBhvr>
                                      <p:to>
                                        <p:strVal val="visible"/>
                                      </p:to>
                                    </p:set>
                                    <p:animEffect transition="in" filter="fade">
                                      <p:cBhvr>
                                        <p:cTn id="7" dur="1000"/>
                                        <p:tgtEl>
                                          <p:spTgt spid="34816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8166">
                                            <p:txEl>
                                              <p:pRg st="5" end="5"/>
                                            </p:txEl>
                                          </p:spTgt>
                                        </p:tgtEl>
                                        <p:attrNameLst>
                                          <p:attrName>style.visibility</p:attrName>
                                        </p:attrNameLst>
                                      </p:cBhvr>
                                      <p:to>
                                        <p:strVal val="visible"/>
                                      </p:to>
                                    </p:set>
                                    <p:animEffect transition="in" filter="fade">
                                      <p:cBhvr>
                                        <p:cTn id="12" dur="1000"/>
                                        <p:tgtEl>
                                          <p:spTgt spid="34816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solidFill>
                <a:prstClr val="white"/>
              </a:solidFill>
            </a:endParaRPr>
          </a:p>
        </p:txBody>
      </p:sp>
      <p:sp>
        <p:nvSpPr>
          <p:cNvPr id="43010" name="Textfeld 2"/>
          <p:cNvSpPr txBox="1">
            <a:spLocks noChangeArrowheads="1"/>
          </p:cNvSpPr>
          <p:nvPr/>
        </p:nvSpPr>
        <p:spPr bwMode="auto">
          <a:xfrm>
            <a:off x="1919288" y="1916114"/>
            <a:ext cx="4472186" cy="830997"/>
          </a:xfrm>
          <a:prstGeom prst="rect">
            <a:avLst/>
          </a:prstGeom>
          <a:noFill/>
          <a:ln w="9525">
            <a:noFill/>
            <a:miter lim="800000"/>
            <a:headEnd/>
            <a:tailEnd/>
          </a:ln>
        </p:spPr>
        <p:txBody>
          <a:bodyPr wrap="none">
            <a:spAutoFit/>
          </a:bodyPr>
          <a:lstStyle/>
          <a:p>
            <a:r>
              <a:rPr lang="de-DE" sz="4800" dirty="0">
                <a:solidFill>
                  <a:prstClr val="white"/>
                </a:solidFill>
              </a:rPr>
              <a:t>Iterative Modelle</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15</a:t>
            </a:fld>
            <a:endParaRPr lang="de-DE">
              <a:solidFill>
                <a:prstClr val="black">
                  <a:tint val="75000"/>
                </a:prstClr>
              </a:solidFill>
            </a:endParaRPr>
          </a:p>
        </p:txBody>
      </p:sp>
      <p:pic>
        <p:nvPicPr>
          <p:cNvPr id="3074" name="Picture 2" descr="http://objectivesoftwaresolutions.com/images/SDLC/IterativeMode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848" y="2996952"/>
            <a:ext cx="5184576" cy="328967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78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Idee von iterativen</a:t>
            </a:r>
            <a:r>
              <a:rPr lang="en-US" dirty="0"/>
              <a:t> </a:t>
            </a:r>
            <a:r>
              <a:rPr lang="en-US" dirty="0" err="1"/>
              <a:t>Modellen</a:t>
            </a:r>
            <a:endParaRPr lang="de-DE" dirty="0"/>
          </a:p>
        </p:txBody>
      </p:sp>
      <p:sp>
        <p:nvSpPr>
          <p:cNvPr id="6" name="Inhaltsplatzhalter 5"/>
          <p:cNvSpPr>
            <a:spLocks noGrp="1"/>
          </p:cNvSpPr>
          <p:nvPr>
            <p:ph idx="1"/>
          </p:nvPr>
        </p:nvSpPr>
        <p:spPr/>
        <p:txBody>
          <a:bodyPr/>
          <a:lstStyle/>
          <a:p>
            <a:r>
              <a:rPr lang="de-DE" dirty="0"/>
              <a:t>Lat. </a:t>
            </a:r>
            <a:r>
              <a:rPr lang="de-DE" dirty="0" err="1"/>
              <a:t>iterare</a:t>
            </a:r>
            <a:r>
              <a:rPr lang="de-DE" dirty="0"/>
              <a:t>: wiederholen</a:t>
            </a:r>
          </a:p>
          <a:p>
            <a:r>
              <a:rPr lang="de-DE" dirty="0"/>
              <a:t>Idee:</a:t>
            </a:r>
          </a:p>
          <a:p>
            <a:pPr lvl="1"/>
            <a:r>
              <a:rPr lang="de-DE" dirty="0"/>
              <a:t>Vollständiges Analysieren und Planen ist a priori unmöglich, daher iterative “Annäherung” an das Ziel</a:t>
            </a:r>
          </a:p>
          <a:p>
            <a:pPr lvl="1"/>
            <a:r>
              <a:rPr lang="de-DE" dirty="0"/>
              <a:t>Erkenntnisse aus jedem Iterationsschritt werden benutzt, so lange, bis definiertes Ziel erreicht ist</a:t>
            </a:r>
          </a:p>
          <a:p>
            <a:r>
              <a:rPr lang="de-DE" dirty="0"/>
              <a:t>Beim ersten Mal macht man typischerweise Fehler</a:t>
            </a:r>
          </a:p>
          <a:p>
            <a:r>
              <a:rPr lang="de-DE" dirty="0"/>
              <a:t>Darum integrieren, validieren und testen so oft wie möglich</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16</a:t>
            </a:fld>
            <a:endParaRPr lang="de-DE">
              <a:solidFill>
                <a:prstClr val="black">
                  <a:tint val="75000"/>
                </a:prstClr>
              </a:solidFill>
            </a:endParaRPr>
          </a:p>
        </p:txBody>
      </p:sp>
    </p:spTree>
    <p:extLst>
      <p:ext uri="{BB962C8B-B14F-4D97-AF65-F5344CB8AC3E}">
        <p14:creationId xmlns:p14="http://schemas.microsoft.com/office/powerpoint/2010/main" val="3496703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Prototypen</a:t>
            </a:r>
          </a:p>
        </p:txBody>
      </p:sp>
      <p:sp>
        <p:nvSpPr>
          <p:cNvPr id="3" name="Inhaltsplatzhalter 2"/>
          <p:cNvSpPr>
            <a:spLocks noGrp="1"/>
          </p:cNvSpPr>
          <p:nvPr>
            <p:ph idx="1"/>
          </p:nvPr>
        </p:nvSpPr>
        <p:spPr/>
        <p:txBody>
          <a:bodyPr>
            <a:normAutofit/>
          </a:bodyPr>
          <a:lstStyle/>
          <a:p>
            <a:r>
              <a:rPr lang="de-DE" dirty="0"/>
              <a:t>Möglichst früh eine erste Version erstellen</a:t>
            </a:r>
          </a:p>
          <a:p>
            <a:r>
              <a:rPr lang="de-DE" dirty="0"/>
              <a:t>Insbesondere bei Unklarheiten bei Kundenwünschen</a:t>
            </a:r>
          </a:p>
          <a:p>
            <a:r>
              <a:rPr lang="de-DE" dirty="0"/>
              <a:t>Selbst wenn Kernfunktionalität fehlt</a:t>
            </a:r>
          </a:p>
          <a:p>
            <a:r>
              <a:rPr lang="de-DE" dirty="0"/>
              <a:t>Kunde kann Fortschritt erkennen und (Teil-) Lösung bewerten</a:t>
            </a:r>
          </a:p>
          <a:p>
            <a:r>
              <a:rPr lang="de-DE" dirty="0"/>
              <a:t>Erinnerung: Horizontale vs. Vertikale Prototypen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17</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normAutofit/>
          </a:bodyPr>
          <a:lstStyle/>
          <a:p>
            <a:r>
              <a:rPr lang="en-US"/>
              <a:t>Prototyp vs. Inkrementelle Entwicklung</a:t>
            </a:r>
          </a:p>
        </p:txBody>
      </p:sp>
      <p:sp>
        <p:nvSpPr>
          <p:cNvPr id="3" name="Inhaltsplatzhalter 2"/>
          <p:cNvSpPr>
            <a:spLocks noGrp="1"/>
          </p:cNvSpPr>
          <p:nvPr>
            <p:ph idx="1"/>
          </p:nvPr>
        </p:nvSpPr>
        <p:spPr/>
        <p:txBody>
          <a:bodyPr>
            <a:normAutofit/>
          </a:bodyPr>
          <a:lstStyle/>
          <a:p>
            <a:r>
              <a:rPr lang="de-DE"/>
              <a:t>Prototypen werden oft weggeworfen (da keine Qualitätskriterien eingehalten wurden, sondern nur zum Zeigen entwickelt wurden)</a:t>
            </a:r>
          </a:p>
          <a:p>
            <a:r>
              <a:rPr lang="de-DE"/>
              <a:t>Inkrement:</a:t>
            </a:r>
          </a:p>
          <a:p>
            <a:pPr lvl="1"/>
            <a:r>
              <a:rPr lang="de-DE"/>
              <a:t>Software-Baustein(e), die zu einem existierenden System oder Subsystem hinzugefügt werden, um dessen Funktionalität oder Leistung zu vergrößern oder zu verändern </a:t>
            </a:r>
          </a:p>
          <a:p>
            <a:pPr lvl="1"/>
            <a:r>
              <a:rPr lang="de-DE"/>
              <a:t>Inkrement kann Subsystem entsprechen</a:t>
            </a:r>
          </a:p>
          <a:p>
            <a:pPr lvl="1"/>
            <a:r>
              <a:rPr lang="de-DE"/>
              <a:t>Inkrementelle Systementwicklung: beginnt mit Kernsystem, schrittweise Erweiterung</a:t>
            </a: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18</a:t>
            </a:fld>
            <a:endParaRPr lang="de-DE"/>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Hinweise für inkrementelle Entwicklung</a:t>
            </a:r>
          </a:p>
        </p:txBody>
      </p:sp>
      <p:sp>
        <p:nvSpPr>
          <p:cNvPr id="6" name="Inhaltsplatzhalter 5"/>
          <p:cNvSpPr>
            <a:spLocks noGrp="1"/>
          </p:cNvSpPr>
          <p:nvPr>
            <p:ph idx="1"/>
          </p:nvPr>
        </p:nvSpPr>
        <p:spPr/>
        <p:txBody>
          <a:bodyPr/>
          <a:lstStyle/>
          <a:p>
            <a:r>
              <a:rPr lang="de-DE" dirty="0"/>
              <a:t>Falls möglich, habe </a:t>
            </a:r>
            <a:r>
              <a:rPr lang="de-DE" i="1" dirty="0">
                <a:solidFill>
                  <a:srgbClr val="C00000"/>
                </a:solidFill>
              </a:rPr>
              <a:t>immer eine laufende Version des Systems,</a:t>
            </a:r>
            <a:r>
              <a:rPr lang="de-DE" dirty="0"/>
              <a:t> selbst, wenn der größte Teil der Funktionalität nicht implementiert ist</a:t>
            </a:r>
          </a:p>
          <a:p>
            <a:r>
              <a:rPr lang="de-DE" i="1" dirty="0">
                <a:solidFill>
                  <a:srgbClr val="C00000"/>
                </a:solidFill>
              </a:rPr>
              <a:t>Integriere</a:t>
            </a:r>
            <a:r>
              <a:rPr lang="de-DE" dirty="0">
                <a:solidFill>
                  <a:srgbClr val="C00000"/>
                </a:solidFill>
              </a:rPr>
              <a:t> </a:t>
            </a:r>
            <a:r>
              <a:rPr lang="de-DE" dirty="0"/>
              <a:t>neue Funktionalität so früh wie möglich</a:t>
            </a:r>
          </a:p>
          <a:p>
            <a:r>
              <a:rPr lang="de-DE" i="1" dirty="0">
                <a:solidFill>
                  <a:srgbClr val="C00000"/>
                </a:solidFill>
              </a:rPr>
              <a:t>Validiere</a:t>
            </a:r>
            <a:r>
              <a:rPr lang="de-DE" dirty="0"/>
              <a:t> inkrementelle Versionen gegen Nutzeranforderungen</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19</a:t>
            </a:fld>
            <a:endParaRPr lang="de-DE">
              <a:solidFill>
                <a:prstClr val="black">
                  <a:tint val="75000"/>
                </a:prstClr>
              </a:solidFill>
            </a:endParaRPr>
          </a:p>
        </p:txBody>
      </p:sp>
    </p:spTree>
    <p:extLst>
      <p:ext uri="{BB962C8B-B14F-4D97-AF65-F5344CB8AC3E}">
        <p14:creationId xmlns:p14="http://schemas.microsoft.com/office/powerpoint/2010/main" val="4259795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en-US" dirty="0" err="1"/>
              <a:t>Einordnung</a:t>
            </a:r>
            <a:endParaRPr lang="en-US" dirty="0"/>
          </a:p>
        </p:txBody>
      </p:sp>
      <p:sp>
        <p:nvSpPr>
          <p:cNvPr id="6" name="Inhaltsplatzhalter 5"/>
          <p:cNvSpPr>
            <a:spLocks noGrp="1"/>
          </p:cNvSpPr>
          <p:nvPr>
            <p:ph idx="1"/>
          </p:nvPr>
        </p:nvSpPr>
        <p:spPr/>
        <p:txBody>
          <a:bodyPr/>
          <a:lstStyle/>
          <a:p>
            <a:endParaRPr lang="de-DE"/>
          </a:p>
        </p:txBody>
      </p:sp>
      <p:sp>
        <p:nvSpPr>
          <p:cNvPr id="7" name="Ellipse 6"/>
          <p:cNvSpPr/>
          <p:nvPr/>
        </p:nvSpPr>
        <p:spPr>
          <a:xfrm>
            <a:off x="4295800" y="2780928"/>
            <a:ext cx="3528392" cy="3114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prstClr val="white"/>
              </a:solidFill>
            </a:endParaRPr>
          </a:p>
        </p:txBody>
      </p:sp>
      <p:sp>
        <p:nvSpPr>
          <p:cNvPr id="8" name="Abgerundetes Rechteck 7"/>
          <p:cNvSpPr/>
          <p:nvPr/>
        </p:nvSpPr>
        <p:spPr>
          <a:xfrm>
            <a:off x="6528048" y="2924944"/>
            <a:ext cx="2088232" cy="72008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err="1">
                <a:solidFill>
                  <a:prstClr val="white"/>
                </a:solidFill>
              </a:rPr>
              <a:t>Requirements</a:t>
            </a:r>
            <a:r>
              <a:rPr lang="de-DE" sz="2000" dirty="0">
                <a:solidFill>
                  <a:prstClr val="white"/>
                </a:solidFill>
              </a:rPr>
              <a:t> Engineering</a:t>
            </a:r>
          </a:p>
        </p:txBody>
      </p:sp>
      <p:sp>
        <p:nvSpPr>
          <p:cNvPr id="10" name="Abgerundetes Rechteck 9"/>
          <p:cNvSpPr/>
          <p:nvPr/>
        </p:nvSpPr>
        <p:spPr>
          <a:xfrm>
            <a:off x="7176120" y="4221088"/>
            <a:ext cx="2088232" cy="72008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solidFill>
                  <a:prstClr val="white"/>
                </a:solidFill>
              </a:rPr>
              <a:t>Design</a:t>
            </a:r>
          </a:p>
        </p:txBody>
      </p:sp>
      <p:sp>
        <p:nvSpPr>
          <p:cNvPr id="11" name="Abgerundetes Rechteck 10"/>
          <p:cNvSpPr/>
          <p:nvPr/>
        </p:nvSpPr>
        <p:spPr>
          <a:xfrm>
            <a:off x="5015880" y="5229200"/>
            <a:ext cx="2088232" cy="72008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solidFill>
                  <a:prstClr val="white"/>
                </a:solidFill>
              </a:rPr>
              <a:t>Implementierung</a:t>
            </a:r>
          </a:p>
        </p:txBody>
      </p:sp>
      <p:sp>
        <p:nvSpPr>
          <p:cNvPr id="12" name="Abgerundetes Rechteck 11"/>
          <p:cNvSpPr/>
          <p:nvPr/>
        </p:nvSpPr>
        <p:spPr>
          <a:xfrm>
            <a:off x="2927648" y="4221088"/>
            <a:ext cx="2088232" cy="72008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solidFill>
                  <a:prstClr val="white"/>
                </a:solidFill>
              </a:rPr>
              <a:t>Testen</a:t>
            </a:r>
          </a:p>
        </p:txBody>
      </p:sp>
      <p:sp>
        <p:nvSpPr>
          <p:cNvPr id="13" name="Abgerundetes Rechteck 12"/>
          <p:cNvSpPr/>
          <p:nvPr/>
        </p:nvSpPr>
        <p:spPr>
          <a:xfrm>
            <a:off x="3575720" y="2924944"/>
            <a:ext cx="2088232" cy="720080"/>
          </a:xfrm>
          <a:prstGeom prst="roundRect">
            <a:avLst/>
          </a:prstGeom>
          <a:ln/>
        </p:spPr>
        <p:style>
          <a:lnRef idx="1">
            <a:schemeClr val="accent6"/>
          </a:lnRef>
          <a:fillRef idx="3">
            <a:schemeClr val="accent6"/>
          </a:fillRef>
          <a:effectRef idx="2">
            <a:schemeClr val="accent6"/>
          </a:effectRef>
          <a:fontRef idx="minor">
            <a:schemeClr val="lt1"/>
          </a:fontRef>
        </p:style>
        <p:txBody>
          <a:bodyPr rtlCol="0" anchor="ctr"/>
          <a:lstStyle/>
          <a:p>
            <a:pPr algn="ctr"/>
            <a:r>
              <a:rPr lang="de-DE" sz="2000" dirty="0">
                <a:solidFill>
                  <a:prstClr val="white"/>
                </a:solidFill>
              </a:rPr>
              <a:t>Wartung</a:t>
            </a:r>
          </a:p>
        </p:txBody>
      </p:sp>
      <p:cxnSp>
        <p:nvCxnSpPr>
          <p:cNvPr id="3" name="Gerade Verbindung mit Pfeil 2"/>
          <p:cNvCxnSpPr>
            <a:endCxn id="8" idx="0"/>
          </p:cNvCxnSpPr>
          <p:nvPr/>
        </p:nvCxnSpPr>
        <p:spPr>
          <a:xfrm>
            <a:off x="7572164" y="2492896"/>
            <a:ext cx="0" cy="4320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5805" y="2132857"/>
            <a:ext cx="7381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descr="C:\Users\siegmunn\AppData\Local\Microsoft\Windows\Temporary Internet Files\Content.IE5\V295FVHI\Question-Mark-15073-large[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5248" y="3255640"/>
            <a:ext cx="1012708" cy="1903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655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en-US" dirty="0" err="1"/>
              <a:t>Spiralmodell</a:t>
            </a:r>
            <a:endParaRPr lang="de-DE" dirty="0"/>
          </a:p>
        </p:txBody>
      </p:sp>
      <p:sp>
        <p:nvSpPr>
          <p:cNvPr id="6" name="Inhaltsplatzhalter 5"/>
          <p:cNvSpPr>
            <a:spLocks noGrp="1"/>
          </p:cNvSpPr>
          <p:nvPr>
            <p:ph idx="1"/>
          </p:nvPr>
        </p:nvSpPr>
        <p:spPr/>
        <p:txBody>
          <a:bodyPr/>
          <a:lstStyle/>
          <a:p>
            <a:r>
              <a:rPr lang="de-DE" dirty="0"/>
              <a:t>Risiko-orientiertes Vorgehen</a:t>
            </a:r>
          </a:p>
          <a:p>
            <a:pPr lvl="1"/>
            <a:r>
              <a:rPr lang="de-DE" dirty="0"/>
              <a:t>Suche alle Risiken, von denen das Projekt bedroht ist. Wenn es keine gibt, ist das Projekt erfolgreich abgeschlossen</a:t>
            </a:r>
          </a:p>
          <a:p>
            <a:pPr lvl="1"/>
            <a:r>
              <a:rPr lang="de-DE" dirty="0"/>
              <a:t>Bewerte die erkannten Risiken, um das </a:t>
            </a:r>
            <a:r>
              <a:rPr lang="de-DE" dirty="0" smtClean="0"/>
              <a:t>größte </a:t>
            </a:r>
            <a:r>
              <a:rPr lang="de-DE" dirty="0"/>
              <a:t>zu identifizieren</a:t>
            </a:r>
          </a:p>
          <a:p>
            <a:pPr lvl="1"/>
            <a:r>
              <a:rPr lang="de-DE" dirty="0"/>
              <a:t>Suche einen Weg, um das größte Risiko zu beseitigen, und gehe diesen Weg. Wenn sich das größte Risiko nicht beseitigen lässt, ist das Projekt gescheitert</a:t>
            </a:r>
          </a:p>
          <a:p>
            <a:r>
              <a:rPr lang="de-DE" dirty="0"/>
              <a:t>Generisches Modell (kann bspw. auch zu Wasserfallmodell werden)</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20</a:t>
            </a:fld>
            <a:endParaRPr lang="de-DE">
              <a:solidFill>
                <a:prstClr val="black">
                  <a:tint val="75000"/>
                </a:prstClr>
              </a:solidFill>
            </a:endParaRPr>
          </a:p>
        </p:txBody>
      </p:sp>
    </p:spTree>
    <p:extLst>
      <p:ext uri="{BB962C8B-B14F-4D97-AF65-F5344CB8AC3E}">
        <p14:creationId xmlns:p14="http://schemas.microsoft.com/office/powerpoint/2010/main" val="82839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dirty="0" err="1"/>
              <a:t>Spiralmodell</a:t>
            </a:r>
            <a:endParaRPr lang="en-US" dirty="0"/>
          </a:p>
        </p:txBody>
      </p:sp>
      <p:sp>
        <p:nvSpPr>
          <p:cNvPr id="5" name="Inhaltsplatzhalter 4"/>
          <p:cNvSpPr>
            <a:spLocks noGrp="1"/>
          </p:cNvSpPr>
          <p:nvPr>
            <p:ph idx="1"/>
          </p:nvPr>
        </p:nvSpPr>
        <p:spPr/>
        <p:txBody>
          <a:bodyPr/>
          <a:lstStyle/>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21</a:t>
            </a:fld>
            <a:endParaRPr lang="de-DE"/>
          </a:p>
        </p:txBody>
      </p:sp>
      <p:pic>
        <p:nvPicPr>
          <p:cNvPr id="6" name="Grafik 5"/>
          <p:cNvPicPr>
            <a:picLocks noChangeAspect="1"/>
          </p:cNvPicPr>
          <p:nvPr/>
        </p:nvPicPr>
        <p:blipFill>
          <a:blip r:embed="rId2" cstate="print">
            <a:alphaModFix/>
            <a:lum/>
          </a:blip>
          <a:srcRect/>
          <a:stretch>
            <a:fillRect/>
          </a:stretch>
        </p:blipFill>
        <p:spPr>
          <a:xfrm>
            <a:off x="2999656" y="1105737"/>
            <a:ext cx="6362666" cy="4922464"/>
          </a:xfrm>
          <a:prstGeom prst="rect">
            <a:avLst/>
          </a:prstGeom>
          <a:noFill/>
          <a:ln>
            <a:noFill/>
          </a:ln>
        </p:spPr>
      </p:pic>
      <p:sp>
        <p:nvSpPr>
          <p:cNvPr id="7" name="Wolke 6"/>
          <p:cNvSpPr/>
          <p:nvPr/>
        </p:nvSpPr>
        <p:spPr bwMode="auto">
          <a:xfrm>
            <a:off x="8305003" y="4178796"/>
            <a:ext cx="1738337" cy="706087"/>
          </a:xfrm>
          <a:prstGeom prst="cloud">
            <a:avLst/>
          </a:prstGeom>
          <a:no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algn="ctr" fontAlgn="base">
              <a:spcBef>
                <a:spcPct val="0"/>
              </a:spcBef>
              <a:spcAft>
                <a:spcPct val="0"/>
              </a:spcAft>
            </a:pPr>
            <a:r>
              <a:rPr lang="de-DE" sz="2400" dirty="0">
                <a:latin typeface="Arial" charset="0"/>
              </a:rPr>
              <a:t>Design</a:t>
            </a:r>
          </a:p>
        </p:txBody>
      </p:sp>
      <p:sp>
        <p:nvSpPr>
          <p:cNvPr id="8" name="Wolke 7"/>
          <p:cNvSpPr/>
          <p:nvPr/>
        </p:nvSpPr>
        <p:spPr bwMode="auto">
          <a:xfrm>
            <a:off x="6787033" y="883505"/>
            <a:ext cx="1381291" cy="565533"/>
          </a:xfrm>
          <a:prstGeom prst="cloud">
            <a:avLst/>
          </a:prstGeom>
          <a:solidFill>
            <a:schemeClr val="bg1"/>
          </a:solid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algn="ctr" fontAlgn="base">
              <a:spcBef>
                <a:spcPct val="0"/>
              </a:spcBef>
              <a:spcAft>
                <a:spcPct val="0"/>
              </a:spcAft>
            </a:pPr>
            <a:r>
              <a:rPr lang="de-DE" dirty="0"/>
              <a:t>Analyse</a:t>
            </a:r>
            <a:endParaRPr lang="de-DE" sz="2400" dirty="0">
              <a:latin typeface="Arial" charset="0"/>
            </a:endParaRPr>
          </a:p>
        </p:txBody>
      </p:sp>
      <p:sp>
        <p:nvSpPr>
          <p:cNvPr id="9" name="Wolke 8"/>
          <p:cNvSpPr/>
          <p:nvPr/>
        </p:nvSpPr>
        <p:spPr bwMode="auto">
          <a:xfrm>
            <a:off x="7728938" y="4934561"/>
            <a:ext cx="3240360" cy="612384"/>
          </a:xfrm>
          <a:prstGeom prst="cloud">
            <a:avLst/>
          </a:prstGeom>
          <a:no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fontAlgn="base">
              <a:spcBef>
                <a:spcPct val="0"/>
              </a:spcBef>
              <a:spcAft>
                <a:spcPct val="0"/>
              </a:spcAft>
            </a:pPr>
            <a:r>
              <a:rPr lang="de-DE" sz="2000" dirty="0">
                <a:latin typeface="Arial" charset="0"/>
              </a:rPr>
              <a:t>Implementierung</a:t>
            </a:r>
          </a:p>
        </p:txBody>
      </p:sp>
      <p:sp>
        <p:nvSpPr>
          <p:cNvPr id="10" name="Wolke 9"/>
          <p:cNvSpPr/>
          <p:nvPr/>
        </p:nvSpPr>
        <p:spPr bwMode="auto">
          <a:xfrm>
            <a:off x="1932770" y="3759769"/>
            <a:ext cx="2155604" cy="1268300"/>
          </a:xfrm>
          <a:prstGeom prst="cloud">
            <a:avLst/>
          </a:prstGeom>
          <a:noFill/>
          <a:ln w="12700"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spAutoFit/>
          </a:bodyPr>
          <a:lstStyle/>
          <a:p>
            <a:pPr algn="ctr" fontAlgn="base">
              <a:spcBef>
                <a:spcPct val="0"/>
              </a:spcBef>
              <a:spcAft>
                <a:spcPct val="0"/>
              </a:spcAft>
            </a:pPr>
            <a:r>
              <a:rPr lang="de-DE" sz="2400" dirty="0">
                <a:latin typeface="Arial" charset="0"/>
              </a:rPr>
              <a:t>Projekt-</a:t>
            </a:r>
            <a:br>
              <a:rPr lang="de-DE" sz="2400" dirty="0">
                <a:latin typeface="Arial" charset="0"/>
              </a:rPr>
            </a:br>
            <a:r>
              <a:rPr lang="de-DE" sz="2400" dirty="0" err="1">
                <a:latin typeface="Arial" charset="0"/>
              </a:rPr>
              <a:t>definition</a:t>
            </a:r>
            <a:endParaRPr lang="de-DE" sz="2400" dirty="0">
              <a:latin typeface="Arial" charset="0"/>
            </a:endParaRPr>
          </a:p>
        </p:txBody>
      </p:sp>
      <p:sp>
        <p:nvSpPr>
          <p:cNvPr id="11" name="Wolke 10"/>
          <p:cNvSpPr/>
          <p:nvPr/>
        </p:nvSpPr>
        <p:spPr bwMode="auto">
          <a:xfrm>
            <a:off x="5620828" y="5868851"/>
            <a:ext cx="4176464" cy="706087"/>
          </a:xfrm>
          <a:prstGeom prst="cloud">
            <a:avLst/>
          </a:prstGeom>
          <a:no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pPr algn="ctr" fontAlgn="base">
              <a:spcBef>
                <a:spcPct val="0"/>
              </a:spcBef>
              <a:spcAft>
                <a:spcPct val="0"/>
              </a:spcAft>
            </a:pPr>
            <a:r>
              <a:rPr lang="de-DE" sz="2400" dirty="0">
                <a:latin typeface="Arial" charset="0"/>
              </a:rPr>
              <a:t>Verifikation &amp; Test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Spiralmodell</a:t>
            </a:r>
          </a:p>
        </p:txBody>
      </p:sp>
      <p:sp>
        <p:nvSpPr>
          <p:cNvPr id="3" name="Inhaltsplatzhalter 2"/>
          <p:cNvSpPr>
            <a:spLocks noGrp="1"/>
          </p:cNvSpPr>
          <p:nvPr>
            <p:ph idx="1"/>
          </p:nvPr>
        </p:nvSpPr>
        <p:spPr/>
        <p:txBody>
          <a:bodyPr>
            <a:normAutofit/>
          </a:bodyPr>
          <a:lstStyle/>
          <a:p>
            <a:r>
              <a:rPr lang="de-DE"/>
              <a:t>Verbesserung des Wasserfallmodells</a:t>
            </a:r>
          </a:p>
          <a:p>
            <a:pPr lvl="1"/>
            <a:r>
              <a:rPr lang="de-DE"/>
              <a:t>Gleiche Aufgaben wie im Wasserfallmodell</a:t>
            </a:r>
          </a:p>
          <a:p>
            <a:pPr lvl="1"/>
            <a:r>
              <a:rPr lang="de-DE"/>
              <a:t>Jede Aufgabe wird durch Prototypen abgeschlossen</a:t>
            </a:r>
          </a:p>
          <a:p>
            <a:pPr lvl="1"/>
            <a:r>
              <a:rPr lang="de-DE"/>
              <a:t>Fortschritt kann besser kommuniziert werden</a:t>
            </a:r>
          </a:p>
          <a:p>
            <a:pPr lvl="1"/>
            <a:r>
              <a:rPr lang="de-DE"/>
              <a:t>Risikoanalyse erlaubt frühe Erkennung von Risiken</a:t>
            </a:r>
          </a:p>
          <a:p>
            <a:r>
              <a:rPr lang="de-DE"/>
              <a:t>War erfolgreich im Einsatz</a:t>
            </a:r>
          </a:p>
          <a:p>
            <a:pPr lvl="1"/>
            <a:r>
              <a:rPr lang="de-DE"/>
              <a:t>Microsoft</a:t>
            </a:r>
          </a:p>
          <a:p>
            <a:pPr lvl="1"/>
            <a:r>
              <a:rPr lang="de-DE"/>
              <a:t>IBM</a:t>
            </a:r>
          </a:p>
          <a:p>
            <a:pPr lvl="1"/>
            <a:r>
              <a:rPr lang="de-DE"/>
              <a:t>US Militär (future combat system)</a:t>
            </a:r>
            <a:endParaRPr lang="en-US"/>
          </a:p>
        </p:txBody>
      </p:sp>
      <p:sp>
        <p:nvSpPr>
          <p:cNvPr id="4" name="Foliennummernplatzhalter 3"/>
          <p:cNvSpPr>
            <a:spLocks noGrp="1"/>
          </p:cNvSpPr>
          <p:nvPr>
            <p:ph type="sldNum" sz="quarter" idx="12"/>
          </p:nvPr>
        </p:nvSpPr>
        <p:spPr/>
        <p:txBody>
          <a:bodyPr/>
          <a:lstStyle/>
          <a:p>
            <a:fld id="{6C6AE60A-B69C-4790-82F7-3882EDF23186}" type="slidenum">
              <a:rPr lang="de-DE" smtClean="0"/>
              <a:pPr/>
              <a:t>22</a:t>
            </a:fld>
            <a:endParaRPr lang="de-DE"/>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10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1000"/>
                                        <p:tgtEl>
                                          <p:spTgt spid="3">
                                            <p:txEl>
                                              <p:pRg st="6" end="6"/>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1000"/>
                                        <p:tgtEl>
                                          <p:spTgt spid="3">
                                            <p:txEl>
                                              <p:pRg st="7" end="7"/>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Weitere Modelle</a:t>
            </a:r>
          </a:p>
        </p:txBody>
      </p:sp>
      <p:sp>
        <p:nvSpPr>
          <p:cNvPr id="6" name="Inhaltsplatzhalter 5"/>
          <p:cNvSpPr>
            <a:spLocks noGrp="1"/>
          </p:cNvSpPr>
          <p:nvPr>
            <p:ph idx="1"/>
          </p:nvPr>
        </p:nvSpPr>
        <p:spPr/>
        <p:txBody>
          <a:bodyPr/>
          <a:lstStyle/>
          <a:p>
            <a:r>
              <a:rPr lang="de-DE" dirty="0"/>
              <a:t>Unified </a:t>
            </a:r>
            <a:r>
              <a:rPr lang="de-DE" dirty="0" err="1"/>
              <a:t>Process</a:t>
            </a:r>
            <a:r>
              <a:rPr lang="de-DE" dirty="0"/>
              <a:t> (UP)</a:t>
            </a:r>
          </a:p>
          <a:p>
            <a:pPr lvl="1"/>
            <a:r>
              <a:rPr lang="de-DE" dirty="0"/>
              <a:t>Inkrementelle Implementierung der funktionalen Anforderungen (wichtigste zuerst)</a:t>
            </a:r>
          </a:p>
          <a:p>
            <a:pPr lvl="1"/>
            <a:r>
              <a:rPr lang="de-DE" dirty="0"/>
              <a:t>Kurze Iterationen (Wochen)</a:t>
            </a:r>
          </a:p>
          <a:p>
            <a:pPr lvl="1"/>
            <a:r>
              <a:rPr lang="de-DE" dirty="0"/>
              <a:t>Jede Iteration endet mit vollständig laufendem System</a:t>
            </a:r>
          </a:p>
          <a:p>
            <a:r>
              <a:rPr lang="de-DE" dirty="0"/>
              <a:t>Evolutionäres Modell</a:t>
            </a:r>
          </a:p>
          <a:p>
            <a:pPr lvl="1"/>
            <a:r>
              <a:rPr lang="de-DE" dirty="0"/>
              <a:t>Kunde bekommt früh Vorab-Version (erfordert Einbindung des Kunden, schwierige Gesamtplanung)</a:t>
            </a:r>
          </a:p>
          <a:p>
            <a:pPr lvl="1"/>
            <a:r>
              <a:rPr lang="de-DE" dirty="0"/>
              <a:t>Ermöglicht früh Return-on-Investment</a:t>
            </a:r>
          </a:p>
          <a:p>
            <a:pPr lvl="1"/>
            <a:endParaRPr lang="de-DE" dirty="0"/>
          </a:p>
          <a:p>
            <a:pPr lvl="1"/>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23</a:t>
            </a:fld>
            <a:endParaRPr lang="de-DE">
              <a:solidFill>
                <a:prstClr val="black">
                  <a:tint val="75000"/>
                </a:prstClr>
              </a:solidFill>
            </a:endParaRPr>
          </a:p>
        </p:txBody>
      </p:sp>
    </p:spTree>
    <p:extLst>
      <p:ext uri="{BB962C8B-B14F-4D97-AF65-F5344CB8AC3E}">
        <p14:creationId xmlns:p14="http://schemas.microsoft.com/office/powerpoint/2010/main" val="1378413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6" name="Inhaltsplatzhalter 5"/>
          <p:cNvSpPr>
            <a:spLocks noGrp="1"/>
          </p:cNvSpPr>
          <p:nvPr>
            <p:ph idx="1"/>
          </p:nvPr>
        </p:nvSpPr>
        <p:spPr/>
        <p:txBody>
          <a:bodyPr/>
          <a:lstStyle/>
          <a:p>
            <a:r>
              <a:rPr lang="de-DE" dirty="0"/>
              <a:t>Welcher Entwicklungsprozess würde sich für </a:t>
            </a:r>
            <a:r>
              <a:rPr lang="de-DE" dirty="0" err="1"/>
              <a:t>NoMoreWaiting</a:t>
            </a:r>
            <a:r>
              <a:rPr lang="de-DE" dirty="0"/>
              <a:t> eignen?</a:t>
            </a:r>
          </a:p>
          <a:p>
            <a:pPr lvl="1"/>
            <a:r>
              <a:rPr lang="de-DE" dirty="0"/>
              <a:t>Wasserfallmodell</a:t>
            </a:r>
          </a:p>
          <a:p>
            <a:pPr lvl="1"/>
            <a:r>
              <a:rPr lang="de-DE" dirty="0"/>
              <a:t>V-Modell</a:t>
            </a:r>
          </a:p>
          <a:p>
            <a:pPr lvl="1"/>
            <a:r>
              <a:rPr lang="de-DE" dirty="0"/>
              <a:t>Prototypen</a:t>
            </a:r>
          </a:p>
          <a:p>
            <a:pPr lvl="1"/>
            <a:r>
              <a:rPr lang="de-DE" dirty="0"/>
              <a:t>Spiralmodell</a:t>
            </a:r>
          </a:p>
          <a:p>
            <a:pPr lvl="1"/>
            <a:r>
              <a:rPr lang="de-DE" dirty="0"/>
              <a:t>Unified </a:t>
            </a:r>
            <a:r>
              <a:rPr lang="de-DE" dirty="0" err="1"/>
              <a:t>Process</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24</a:t>
            </a:fld>
            <a:endParaRPr lang="de-DE"/>
          </a:p>
        </p:txBody>
      </p:sp>
      <p:sp>
        <p:nvSpPr>
          <p:cNvPr id="5" name="Titel 4"/>
          <p:cNvSpPr>
            <a:spLocks noGrp="1"/>
          </p:cNvSpPr>
          <p:nvPr>
            <p:ph type="title"/>
          </p:nvPr>
        </p:nvSpPr>
        <p:spPr/>
        <p:txBody>
          <a:bodyPr/>
          <a:lstStyle/>
          <a:p>
            <a:r>
              <a:rPr lang="en-US"/>
              <a:t>Aufgabe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solidFill>
                <a:prstClr val="white"/>
              </a:solidFill>
            </a:endParaRPr>
          </a:p>
        </p:txBody>
      </p:sp>
      <p:sp>
        <p:nvSpPr>
          <p:cNvPr id="43010" name="Textfeld 2"/>
          <p:cNvSpPr txBox="1">
            <a:spLocks noChangeArrowheads="1"/>
          </p:cNvSpPr>
          <p:nvPr/>
        </p:nvSpPr>
        <p:spPr bwMode="auto">
          <a:xfrm>
            <a:off x="1919289" y="1916114"/>
            <a:ext cx="6833987" cy="830997"/>
          </a:xfrm>
          <a:prstGeom prst="rect">
            <a:avLst/>
          </a:prstGeom>
          <a:noFill/>
          <a:ln w="9525">
            <a:noFill/>
            <a:miter lim="800000"/>
            <a:headEnd/>
            <a:tailEnd/>
          </a:ln>
        </p:spPr>
        <p:txBody>
          <a:bodyPr wrap="none">
            <a:spAutoFit/>
          </a:bodyPr>
          <a:lstStyle/>
          <a:p>
            <a:r>
              <a:rPr lang="de-DE" sz="4800" dirty="0">
                <a:solidFill>
                  <a:prstClr val="white"/>
                </a:solidFill>
              </a:rPr>
              <a:t>Agile Softwareentwicklung</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25</a:t>
            </a:fld>
            <a:endParaRPr lang="de-DE">
              <a:solidFill>
                <a:prstClr val="black">
                  <a:tint val="75000"/>
                </a:prstClr>
              </a:solidFill>
            </a:endParaRPr>
          </a:p>
        </p:txBody>
      </p:sp>
      <p:pic>
        <p:nvPicPr>
          <p:cNvPr id="4098" name="Picture 2" descr="http://globalnerdy.com/wordpress/wp-content/uploads/2007/11/dilbert-agile_programmi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4499" y="3501009"/>
            <a:ext cx="5715000" cy="198120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2788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Agile Softwareentwicklung</a:t>
            </a:r>
          </a:p>
        </p:txBody>
      </p:sp>
      <p:sp>
        <p:nvSpPr>
          <p:cNvPr id="3" name="Inhaltsplatzhalter 2"/>
          <p:cNvSpPr>
            <a:spLocks noGrp="1"/>
          </p:cNvSpPr>
          <p:nvPr>
            <p:ph idx="1"/>
          </p:nvPr>
        </p:nvSpPr>
        <p:spPr/>
        <p:txBody>
          <a:bodyPr>
            <a:normAutofit/>
          </a:bodyPr>
          <a:lstStyle/>
          <a:p>
            <a:r>
              <a:rPr lang="de-DE" dirty="0"/>
              <a:t>Relativ neuer Ansatz (ca. 1999)</a:t>
            </a:r>
          </a:p>
          <a:p>
            <a:r>
              <a:rPr lang="de-DE" dirty="0"/>
              <a:t>Im Spannungsfeld zwischen:</a:t>
            </a:r>
          </a:p>
          <a:p>
            <a:pPr lvl="1"/>
            <a:r>
              <a:rPr lang="de-DE" dirty="0"/>
              <a:t>Qualität, Kosten und Zeit </a:t>
            </a:r>
          </a:p>
          <a:p>
            <a:pPr lvl="1"/>
            <a:r>
              <a:rPr lang="de-DE" dirty="0"/>
              <a:t>Ungenauen Kundenwünschen und instabilen Anforderungen</a:t>
            </a:r>
          </a:p>
          <a:p>
            <a:pPr lvl="1"/>
            <a:r>
              <a:rPr lang="de-DE" dirty="0"/>
              <a:t>Langen Entwicklungszeiten und überzogenen Terminen</a:t>
            </a:r>
          </a:p>
          <a:p>
            <a:pPr lvl="1"/>
            <a:r>
              <a:rPr lang="de-DE" dirty="0"/>
              <a:t>Unzureichender Qualität</a:t>
            </a:r>
          </a:p>
          <a:p>
            <a:pPr lvl="1"/>
            <a:endParaRPr lang="de-DE" dirty="0"/>
          </a:p>
          <a:p>
            <a:r>
              <a:rPr lang="de-DE" dirty="0"/>
              <a:t>Gegenbewegung zu schwergewichtigen, bürokratischen iterativen Prozessen, die oft zu viel Dokumentation erfordern</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26</a:t>
            </a:fld>
            <a:endParaRPr lang="de-D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sz="3600" dirty="0"/>
              <a:t>Manifesto </a:t>
            </a:r>
            <a:r>
              <a:rPr lang="en-US" sz="3600" dirty="0" err="1"/>
              <a:t>für</a:t>
            </a:r>
            <a:r>
              <a:rPr lang="en-US" sz="3600" dirty="0"/>
              <a:t> Agile Software </a:t>
            </a:r>
            <a:r>
              <a:rPr lang="en-US" sz="3600" dirty="0" err="1"/>
              <a:t>Entwicklung</a:t>
            </a:r>
            <a:endParaRPr lang="en-US" sz="3600" dirty="0"/>
          </a:p>
        </p:txBody>
      </p:sp>
      <p:sp>
        <p:nvSpPr>
          <p:cNvPr id="3" name="Inhaltsplatzhalter 2"/>
          <p:cNvSpPr>
            <a:spLocks noGrp="1"/>
          </p:cNvSpPr>
          <p:nvPr>
            <p:ph idx="1"/>
          </p:nvPr>
        </p:nvSpPr>
        <p:spPr/>
        <p:txBody>
          <a:bodyPr/>
          <a:lstStyle/>
          <a:p>
            <a:endParaRPr lang="de-DE"/>
          </a:p>
        </p:txBody>
      </p:sp>
      <p:sp>
        <p:nvSpPr>
          <p:cNvPr id="9" name="Foliennummernplatzhalter 8"/>
          <p:cNvSpPr>
            <a:spLocks noGrp="1"/>
          </p:cNvSpPr>
          <p:nvPr>
            <p:ph type="sldNum" sz="quarter" idx="12"/>
          </p:nvPr>
        </p:nvSpPr>
        <p:spPr>
          <a:prstGeom prst="rect">
            <a:avLst/>
          </a:prstGeom>
        </p:spPr>
        <p:txBody>
          <a:bodyPr/>
          <a:lstStyle/>
          <a:p>
            <a:pPr>
              <a:defRPr/>
            </a:pPr>
            <a:fld id="{0900F4D3-81A3-4CE0-89DC-E053C26360EE}" type="slidenum">
              <a:rPr lang="de-DE" smtClean="0"/>
              <a:pPr>
                <a:defRPr/>
              </a:pPr>
              <a:t>27</a:t>
            </a:fld>
            <a:endParaRPr lang="de-DE" dirty="0"/>
          </a:p>
        </p:txBody>
      </p:sp>
      <p:sp>
        <p:nvSpPr>
          <p:cNvPr id="6" name="Rahmen 5"/>
          <p:cNvSpPr/>
          <p:nvPr/>
        </p:nvSpPr>
        <p:spPr bwMode="auto">
          <a:xfrm>
            <a:off x="1918208" y="1844824"/>
            <a:ext cx="8858312" cy="4740311"/>
          </a:xfrm>
          <a:prstGeom prst="bevel">
            <a:avLst>
              <a:gd name="adj" fmla="val 2926"/>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0000" tIns="46800" rIns="90000" bIns="46800" numCol="1" rtlCol="0" anchor="ctr" anchorCtr="0" compatLnSpc="1">
            <a:prstTxWarp prst="textNoShape">
              <a:avLst/>
            </a:prstTxWarp>
            <a:spAutoFit/>
          </a:bodyPr>
          <a:lstStyle/>
          <a:p>
            <a:r>
              <a:rPr lang="en-US" dirty="0"/>
              <a:t>We are uncovering better ways of developing software by doing it and helping others do it. Through this work we have come to value:</a:t>
            </a:r>
            <a:br>
              <a:rPr lang="en-US" dirty="0"/>
            </a:br>
            <a:endParaRPr lang="en-US" dirty="0"/>
          </a:p>
          <a:p>
            <a:r>
              <a:rPr lang="en-US" b="1" dirty="0"/>
              <a:t>Individuals and interactions </a:t>
            </a:r>
            <a:r>
              <a:rPr lang="en-US" dirty="0"/>
              <a:t>over processes and tools</a:t>
            </a:r>
            <a:br>
              <a:rPr lang="en-US" dirty="0"/>
            </a:br>
            <a:r>
              <a:rPr lang="en-US" b="1" dirty="0"/>
              <a:t>Working software </a:t>
            </a:r>
            <a:r>
              <a:rPr lang="en-US" dirty="0"/>
              <a:t>over comprehensive documentation</a:t>
            </a:r>
            <a:br>
              <a:rPr lang="en-US" dirty="0"/>
            </a:br>
            <a:r>
              <a:rPr lang="en-US" b="1" dirty="0"/>
              <a:t>Customer collaboration </a:t>
            </a:r>
            <a:r>
              <a:rPr lang="en-US" dirty="0"/>
              <a:t>over contract negotiation</a:t>
            </a:r>
            <a:br>
              <a:rPr lang="en-US" dirty="0"/>
            </a:br>
            <a:r>
              <a:rPr lang="en-US" b="1" dirty="0"/>
              <a:t>Responding to change </a:t>
            </a:r>
            <a:r>
              <a:rPr lang="en-US" dirty="0"/>
              <a:t>over following a plan</a:t>
            </a:r>
            <a:br>
              <a:rPr lang="en-US" dirty="0"/>
            </a:br>
            <a:endParaRPr lang="en-US" dirty="0"/>
          </a:p>
          <a:p>
            <a:pPr lvl="1"/>
            <a:r>
              <a:rPr lang="en-US" dirty="0"/>
              <a:t>That is, while there is value in the items on the right, we value the items on the left more.</a:t>
            </a:r>
            <a:br>
              <a:rPr lang="en-US" dirty="0"/>
            </a:br>
            <a:endParaRPr lang="en-US" sz="1050" dirty="0"/>
          </a:p>
          <a:p>
            <a:pPr lvl="1" algn="l"/>
            <a:r>
              <a:rPr lang="en-US" sz="1050" dirty="0"/>
              <a:t/>
            </a:r>
            <a:br>
              <a:rPr lang="en-US" sz="1050" dirty="0"/>
            </a:br>
            <a:r>
              <a:rPr lang="en-US" dirty="0"/>
              <a:t/>
            </a:r>
            <a:br>
              <a:rPr lang="en-US" dirty="0"/>
            </a:br>
            <a:r>
              <a:rPr lang="en-US" dirty="0"/>
              <a:t>	</a:t>
            </a:r>
            <a:r>
              <a:rPr lang="en-US" sz="1200" dirty="0">
                <a:latin typeface="Blackadder ITC" pitchFamily="82" charset="0"/>
              </a:rPr>
              <a:t>Kent Beck		Mike </a:t>
            </a:r>
            <a:r>
              <a:rPr lang="en-US" sz="1200" dirty="0" err="1">
                <a:latin typeface="Blackadder ITC" pitchFamily="82" charset="0"/>
              </a:rPr>
              <a:t>Beedle</a:t>
            </a:r>
            <a:r>
              <a:rPr lang="en-US" sz="1200" dirty="0">
                <a:latin typeface="Blackadder ITC" pitchFamily="82" charset="0"/>
              </a:rPr>
              <a:t>		</a:t>
            </a:r>
            <a:r>
              <a:rPr lang="en-US" sz="1200" dirty="0" err="1">
                <a:latin typeface="Blackadder ITC" pitchFamily="82" charset="0"/>
              </a:rPr>
              <a:t>Arie</a:t>
            </a:r>
            <a:r>
              <a:rPr lang="en-US" sz="1200" dirty="0">
                <a:latin typeface="Blackadder ITC" pitchFamily="82" charset="0"/>
              </a:rPr>
              <a:t> van </a:t>
            </a:r>
            <a:r>
              <a:rPr lang="en-US" sz="1200" dirty="0" err="1">
                <a:latin typeface="Blackadder ITC" pitchFamily="82" charset="0"/>
              </a:rPr>
              <a:t>Bennekum</a:t>
            </a:r>
            <a:r>
              <a:rPr lang="en-US" sz="1200" dirty="0">
                <a:latin typeface="Blackadder ITC" pitchFamily="82" charset="0"/>
              </a:rPr>
              <a:t>	Alistair Cockburn 	</a:t>
            </a:r>
          </a:p>
          <a:p>
            <a:pPr lvl="1" algn="l"/>
            <a:r>
              <a:rPr lang="en-US" sz="1200" dirty="0">
                <a:latin typeface="Blackadder ITC" pitchFamily="82" charset="0"/>
              </a:rPr>
              <a:t>	Ward Cunningham	Martin Fowler	James </a:t>
            </a:r>
            <a:r>
              <a:rPr lang="en-US" sz="1200" dirty="0" err="1">
                <a:latin typeface="Blackadder ITC" pitchFamily="82" charset="0"/>
              </a:rPr>
              <a:t>Grenning</a:t>
            </a:r>
            <a:r>
              <a:rPr lang="en-US" sz="1200" dirty="0">
                <a:latin typeface="Blackadder ITC" pitchFamily="82" charset="0"/>
              </a:rPr>
              <a:t>	Jim </a:t>
            </a:r>
            <a:r>
              <a:rPr lang="en-US" sz="1200" dirty="0" err="1">
                <a:latin typeface="Blackadder ITC" pitchFamily="82" charset="0"/>
              </a:rPr>
              <a:t>Highsmith</a:t>
            </a:r>
            <a:r>
              <a:rPr lang="en-US" sz="1200" dirty="0">
                <a:latin typeface="Blackadder ITC" pitchFamily="82" charset="0"/>
              </a:rPr>
              <a:t>	</a:t>
            </a:r>
          </a:p>
          <a:p>
            <a:pPr lvl="1" algn="l"/>
            <a:r>
              <a:rPr lang="en-US" sz="1200" dirty="0">
                <a:latin typeface="Blackadder ITC" pitchFamily="82" charset="0"/>
              </a:rPr>
              <a:t>	Andrew Hunt		Ron Jeffries		Jon Kern		Brian </a:t>
            </a:r>
            <a:r>
              <a:rPr lang="en-US" sz="1200" dirty="0" err="1">
                <a:latin typeface="Blackadder ITC" pitchFamily="82" charset="0"/>
              </a:rPr>
              <a:t>Marick</a:t>
            </a:r>
            <a:endParaRPr lang="en-US" sz="1200" dirty="0">
              <a:latin typeface="Blackadder ITC" pitchFamily="82" charset="0"/>
            </a:endParaRPr>
          </a:p>
          <a:p>
            <a:pPr lvl="1" algn="l"/>
            <a:r>
              <a:rPr lang="en-US" sz="1200" dirty="0">
                <a:latin typeface="Blackadder ITC" pitchFamily="82" charset="0"/>
              </a:rPr>
              <a:t>	Robert C. Martin	Steve Mellor		Ken </a:t>
            </a:r>
            <a:r>
              <a:rPr lang="en-US" sz="1200" dirty="0" err="1">
                <a:latin typeface="Blackadder ITC" pitchFamily="82" charset="0"/>
              </a:rPr>
              <a:t>Schwaber</a:t>
            </a:r>
            <a:r>
              <a:rPr lang="en-US" sz="1200" dirty="0">
                <a:latin typeface="Blackadder ITC" pitchFamily="82" charset="0"/>
              </a:rPr>
              <a:t>	Jeff Sutherland	</a:t>
            </a:r>
          </a:p>
          <a:p>
            <a:pPr lvl="1" algn="l"/>
            <a:r>
              <a:rPr lang="en-US" sz="1200" dirty="0">
                <a:latin typeface="Blackadder ITC" pitchFamily="82" charset="0"/>
              </a:rPr>
              <a:t>	Dave Thomas</a:t>
            </a:r>
            <a:endParaRPr lang="de-DE" dirty="0"/>
          </a:p>
        </p:txBody>
      </p:sp>
      <p:sp>
        <p:nvSpPr>
          <p:cNvPr id="7" name="Textfeld 6"/>
          <p:cNvSpPr txBox="1"/>
          <p:nvPr/>
        </p:nvSpPr>
        <p:spPr>
          <a:xfrm>
            <a:off x="8760296" y="6127433"/>
            <a:ext cx="1874809" cy="338554"/>
          </a:xfrm>
          <a:prstGeom prst="rect">
            <a:avLst/>
          </a:prstGeom>
          <a:noFill/>
        </p:spPr>
        <p:txBody>
          <a:bodyPr wrap="none" rtlCol="0">
            <a:spAutoFit/>
          </a:bodyPr>
          <a:lstStyle/>
          <a:p>
            <a:r>
              <a:rPr lang="de-DE" sz="1600" dirty="0"/>
              <a:t>[Agilemanifesto.org]</a:t>
            </a:r>
          </a:p>
        </p:txBody>
      </p:sp>
      <p:pic>
        <p:nvPicPr>
          <p:cNvPr id="8" name="Picture 2" descr="C:\Users\Dominik Haneberg\AppData\Local\Microsoft\Windows\Temporary Internet Files\Content.IE5\I3K5GZLA\MCj03536860000[1].wmf"/>
          <p:cNvPicPr>
            <a:picLocks noChangeAspect="1" noChangeArrowheads="1"/>
          </p:cNvPicPr>
          <p:nvPr/>
        </p:nvPicPr>
        <p:blipFill>
          <a:blip r:embed="rId2" cstate="print"/>
          <a:srcRect/>
          <a:stretch>
            <a:fillRect/>
          </a:stretch>
        </p:blipFill>
        <p:spPr bwMode="auto">
          <a:xfrm rot="10189625">
            <a:off x="1854907" y="5215996"/>
            <a:ext cx="751854" cy="965884"/>
          </a:xfrm>
          <a:prstGeom prst="rect">
            <a:avLst/>
          </a:prstGeom>
          <a:noFill/>
        </p:spPr>
      </p:pic>
    </p:spTree>
    <p:extLst>
      <p:ext uri="{BB962C8B-B14F-4D97-AF65-F5344CB8AC3E}">
        <p14:creationId xmlns:p14="http://schemas.microsoft.com/office/powerpoint/2010/main" val="1441210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normAutofit/>
          </a:bodyPr>
          <a:lstStyle/>
          <a:p>
            <a:r>
              <a:rPr lang="de-DE"/>
              <a:t>Manifest der agilen Softwareentwicklung</a:t>
            </a:r>
            <a:endParaRPr lang="en-US"/>
          </a:p>
        </p:txBody>
      </p:sp>
      <p:sp>
        <p:nvSpPr>
          <p:cNvPr id="3" name="Inhaltsplatzhalter 2"/>
          <p:cNvSpPr>
            <a:spLocks noGrp="1"/>
          </p:cNvSpPr>
          <p:nvPr>
            <p:ph idx="1"/>
          </p:nvPr>
        </p:nvSpPr>
        <p:spPr/>
        <p:txBody>
          <a:bodyPr>
            <a:normAutofit/>
          </a:bodyPr>
          <a:lstStyle/>
          <a:p>
            <a:r>
              <a:rPr lang="de-DE" dirty="0"/>
              <a:t>Menschen und Kooperation vor Werkzeugen und (automatisierten) Prozessen</a:t>
            </a:r>
          </a:p>
          <a:p>
            <a:r>
              <a:rPr lang="de-DE" dirty="0"/>
              <a:t>Funktionsfähige Software vor umfassender Dokumentation</a:t>
            </a:r>
          </a:p>
          <a:p>
            <a:r>
              <a:rPr lang="de-DE" dirty="0"/>
              <a:t>Zusammenarbeit mit Kunden vor bürokratischen Vertragsverhandlungen</a:t>
            </a:r>
          </a:p>
          <a:p>
            <a:r>
              <a:rPr lang="de-DE" dirty="0"/>
              <a:t>Dynamische Reaktion auf Veränderungen vor statischer Planeinhaltung</a:t>
            </a:r>
            <a:endParaRPr lang="en-US" dirty="0"/>
          </a:p>
          <a:p>
            <a:r>
              <a:rPr lang="en-US" dirty="0"/>
              <a:t>(</a:t>
            </a:r>
            <a:r>
              <a:rPr lang="de-DE" dirty="0"/>
              <a:t>trotzdem sind Prozesse, Dokumentation, … vorhanden und wichtig</a:t>
            </a:r>
            <a:r>
              <a:rPr lang="en-US" dirty="0"/>
              <a:t>)</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28</a:t>
            </a:fld>
            <a:endParaRPr lang="de-DE"/>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erade Verbindung 4"/>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dirty="0"/>
              <a:t>Was </a:t>
            </a:r>
            <a:r>
              <a:rPr lang="de-DE" dirty="0"/>
              <a:t>ist</a:t>
            </a:r>
            <a:r>
              <a:rPr lang="en-US" dirty="0"/>
              <a:t> Agile </a:t>
            </a:r>
            <a:r>
              <a:rPr lang="de-DE" dirty="0"/>
              <a:t>Softwareentwicklung</a:t>
            </a:r>
            <a:r>
              <a:rPr lang="en-US" dirty="0"/>
              <a:t>?</a:t>
            </a:r>
          </a:p>
        </p:txBody>
      </p:sp>
      <p:sp>
        <p:nvSpPr>
          <p:cNvPr id="3" name="Inhaltsplatzhalter 2"/>
          <p:cNvSpPr>
            <a:spLocks noGrp="1"/>
          </p:cNvSpPr>
          <p:nvPr>
            <p:ph idx="1"/>
          </p:nvPr>
        </p:nvSpPr>
        <p:spPr/>
        <p:txBody>
          <a:bodyPr>
            <a:normAutofit/>
          </a:bodyPr>
          <a:lstStyle/>
          <a:p>
            <a:r>
              <a:rPr lang="de-DE" dirty="0"/>
              <a:t>Menge von Softwareentwicklungsmethoden</a:t>
            </a:r>
          </a:p>
          <a:p>
            <a:pPr lvl="1"/>
            <a:r>
              <a:rPr lang="de-DE" dirty="0"/>
              <a:t>Basierend auf iterativer und inkrementeller Entwicklung</a:t>
            </a:r>
          </a:p>
          <a:p>
            <a:r>
              <a:rPr lang="de-DE" dirty="0"/>
              <a:t>Meist kleine Gruppen (6-8)</a:t>
            </a:r>
          </a:p>
          <a:p>
            <a:r>
              <a:rPr lang="de-DE" dirty="0"/>
              <a:t>Kunde ist in Projekt integriert</a:t>
            </a:r>
          </a:p>
        </p:txBody>
      </p:sp>
      <p:sp>
        <p:nvSpPr>
          <p:cNvPr id="4" name="Foliennummernplatzhalter 3"/>
          <p:cNvSpPr>
            <a:spLocks noGrp="1"/>
          </p:cNvSpPr>
          <p:nvPr>
            <p:ph type="sldNum" sz="quarter" idx="12"/>
          </p:nvPr>
        </p:nvSpPr>
        <p:spPr/>
        <p:txBody>
          <a:bodyPr/>
          <a:lstStyle/>
          <a:p>
            <a:fld id="{6C6AE60A-B69C-4790-82F7-3882EDF23186}" type="slidenum">
              <a:rPr lang="de-DE" smtClean="0"/>
              <a:pPr/>
              <a:t>29</a:t>
            </a:fld>
            <a:endParaRPr lang="de-DE"/>
          </a:p>
        </p:txBody>
      </p:sp>
      <p:graphicFrame>
        <p:nvGraphicFramePr>
          <p:cNvPr id="14" name="Inhaltsplatzhalter 6"/>
          <p:cNvGraphicFramePr>
            <a:graphicFrameLocks/>
          </p:cNvGraphicFramePr>
          <p:nvPr>
            <p:extLst>
              <p:ext uri="{D42A27DB-BD31-4B8C-83A1-F6EECF244321}">
                <p14:modId xmlns:p14="http://schemas.microsoft.com/office/powerpoint/2010/main" val="2986145788"/>
              </p:ext>
            </p:extLst>
          </p:nvPr>
        </p:nvGraphicFramePr>
        <p:xfrm>
          <a:off x="2207568" y="4077072"/>
          <a:ext cx="7848600" cy="2225040"/>
        </p:xfrm>
        <a:graphic>
          <a:graphicData uri="http://schemas.openxmlformats.org/drawingml/2006/table">
            <a:tbl>
              <a:tblPr firstRow="1" bandRow="1">
                <a:tableStyleId>{9D7B26C5-4107-4FEC-AEDC-1716B250A1EF}</a:tableStyleId>
              </a:tblPr>
              <a:tblGrid>
                <a:gridCol w="3924300">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tblGrid>
              <a:tr h="370840">
                <a:tc>
                  <a:txBody>
                    <a:bodyPr/>
                    <a:lstStyle/>
                    <a:p>
                      <a:r>
                        <a:rPr lang="de-DE" sz="1800" dirty="0"/>
                        <a:t>Schwergewichtige Prozesse</a:t>
                      </a:r>
                    </a:p>
                  </a:txBody>
                  <a:tcPr marL="87207" marR="87207"/>
                </a:tc>
                <a:tc>
                  <a:txBody>
                    <a:bodyPr/>
                    <a:lstStyle/>
                    <a:p>
                      <a:pPr algn="r"/>
                      <a:r>
                        <a:rPr lang="de-DE" sz="1800" dirty="0"/>
                        <a:t>Agile Prozesse</a:t>
                      </a:r>
                    </a:p>
                  </a:txBody>
                  <a:tcPr marL="87207" marR="87207"/>
                </a:tc>
                <a:extLst>
                  <a:ext uri="{0D108BD9-81ED-4DB2-BD59-A6C34878D82A}">
                    <a16:rowId xmlns:a16="http://schemas.microsoft.com/office/drawing/2014/main" val="10000"/>
                  </a:ext>
                </a:extLst>
              </a:tr>
              <a:tr h="370840">
                <a:tc>
                  <a:txBody>
                    <a:bodyPr/>
                    <a:lstStyle/>
                    <a:p>
                      <a:r>
                        <a:rPr lang="de-DE" sz="1800" dirty="0"/>
                        <a:t>Dokumentenzentriert</a:t>
                      </a:r>
                    </a:p>
                  </a:txBody>
                  <a:tcPr marL="87207" marR="87207"/>
                </a:tc>
                <a:tc>
                  <a:txBody>
                    <a:bodyPr/>
                    <a:lstStyle/>
                    <a:p>
                      <a:pPr algn="r"/>
                      <a:r>
                        <a:rPr lang="de-DE" sz="1800" dirty="0"/>
                        <a:t>Codezentriert</a:t>
                      </a:r>
                    </a:p>
                  </a:txBody>
                  <a:tcPr marL="87207" marR="87207"/>
                </a:tc>
                <a:extLst>
                  <a:ext uri="{0D108BD9-81ED-4DB2-BD59-A6C34878D82A}">
                    <a16:rowId xmlns:a16="http://schemas.microsoft.com/office/drawing/2014/main" val="10001"/>
                  </a:ext>
                </a:extLst>
              </a:tr>
              <a:tr h="370840">
                <a:tc>
                  <a:txBody>
                    <a:bodyPr/>
                    <a:lstStyle/>
                    <a:p>
                      <a:r>
                        <a:rPr lang="de-DE" sz="1800" dirty="0" err="1"/>
                        <a:t>Up</a:t>
                      </a:r>
                      <a:r>
                        <a:rPr lang="de-DE" sz="1800" dirty="0"/>
                        <a:t>-Front Design</a:t>
                      </a:r>
                    </a:p>
                  </a:txBody>
                  <a:tcPr marL="87207" marR="87207"/>
                </a:tc>
                <a:tc>
                  <a:txBody>
                    <a:bodyPr/>
                    <a:lstStyle/>
                    <a:p>
                      <a:pPr algn="r"/>
                      <a:r>
                        <a:rPr lang="de-DE" sz="1800" dirty="0"/>
                        <a:t>Minimale Analyse</a:t>
                      </a:r>
                      <a:r>
                        <a:rPr lang="de-DE" sz="1800" baseline="0" dirty="0"/>
                        <a:t> zu Beginn</a:t>
                      </a:r>
                      <a:endParaRPr lang="de-DE" sz="1800" dirty="0"/>
                    </a:p>
                  </a:txBody>
                  <a:tcPr marL="87207" marR="87207"/>
                </a:tc>
                <a:extLst>
                  <a:ext uri="{0D108BD9-81ED-4DB2-BD59-A6C34878D82A}">
                    <a16:rowId xmlns:a16="http://schemas.microsoft.com/office/drawing/2014/main" val="10002"/>
                  </a:ext>
                </a:extLst>
              </a:tr>
              <a:tr h="370840">
                <a:tc>
                  <a:txBody>
                    <a:bodyPr/>
                    <a:lstStyle/>
                    <a:p>
                      <a:r>
                        <a:rPr lang="de-DE" sz="1800" dirty="0"/>
                        <a:t>Reglementiert</a:t>
                      </a:r>
                    </a:p>
                  </a:txBody>
                  <a:tcPr marL="87207" marR="87207"/>
                </a:tc>
                <a:tc>
                  <a:txBody>
                    <a:bodyPr/>
                    <a:lstStyle/>
                    <a:p>
                      <a:pPr algn="r"/>
                      <a:r>
                        <a:rPr lang="de-DE" sz="1800" dirty="0"/>
                        <a:t>Adaptiv,</a:t>
                      </a:r>
                      <a:r>
                        <a:rPr lang="de-DE" sz="1800" baseline="0" dirty="0"/>
                        <a:t> Prozess wird angepasst</a:t>
                      </a:r>
                      <a:endParaRPr lang="de-DE" sz="1800" dirty="0"/>
                    </a:p>
                  </a:txBody>
                  <a:tcPr marL="87207" marR="87207"/>
                </a:tc>
                <a:extLst>
                  <a:ext uri="{0D108BD9-81ED-4DB2-BD59-A6C34878D82A}">
                    <a16:rowId xmlns:a16="http://schemas.microsoft.com/office/drawing/2014/main" val="10003"/>
                  </a:ext>
                </a:extLst>
              </a:tr>
              <a:tr h="370840">
                <a:tc>
                  <a:txBody>
                    <a:bodyPr/>
                    <a:lstStyle/>
                    <a:p>
                      <a:r>
                        <a:rPr lang="de-DE" sz="1800" dirty="0"/>
                        <a:t>Abarbeitung eines Plans</a:t>
                      </a:r>
                    </a:p>
                  </a:txBody>
                  <a:tcPr marL="87207" marR="87207"/>
                </a:tc>
                <a:tc>
                  <a:txBody>
                    <a:bodyPr/>
                    <a:lstStyle/>
                    <a:p>
                      <a:pPr algn="r"/>
                      <a:r>
                        <a:rPr lang="de-DE" sz="1800" dirty="0"/>
                        <a:t>Ständige</a:t>
                      </a:r>
                      <a:r>
                        <a:rPr lang="de-DE" sz="1800" baseline="0" dirty="0"/>
                        <a:t> Anpassung der Ziele</a:t>
                      </a:r>
                      <a:endParaRPr lang="de-DE" sz="1800" dirty="0"/>
                    </a:p>
                  </a:txBody>
                  <a:tcPr marL="87207" marR="87207"/>
                </a:tc>
                <a:extLst>
                  <a:ext uri="{0D108BD9-81ED-4DB2-BD59-A6C34878D82A}">
                    <a16:rowId xmlns:a16="http://schemas.microsoft.com/office/drawing/2014/main" val="10004"/>
                  </a:ext>
                </a:extLst>
              </a:tr>
              <a:tr h="370840">
                <a:tc>
                  <a:txBody>
                    <a:bodyPr/>
                    <a:lstStyle/>
                    <a:p>
                      <a:r>
                        <a:rPr lang="de-DE" sz="1800" dirty="0"/>
                        <a:t>Lange </a:t>
                      </a:r>
                      <a:r>
                        <a:rPr lang="de-DE" sz="1800" dirty="0" err="1"/>
                        <a:t>Releasezyklen</a:t>
                      </a:r>
                      <a:endParaRPr lang="de-DE" sz="1800" dirty="0"/>
                    </a:p>
                  </a:txBody>
                  <a:tcPr marL="87207" marR="87207"/>
                </a:tc>
                <a:tc>
                  <a:txBody>
                    <a:bodyPr/>
                    <a:lstStyle/>
                    <a:p>
                      <a:pPr algn="r"/>
                      <a:r>
                        <a:rPr lang="de-DE" sz="1800" dirty="0"/>
                        <a:t>Häufiges </a:t>
                      </a:r>
                      <a:r>
                        <a:rPr lang="de-DE" sz="1800" dirty="0" err="1"/>
                        <a:t>Deployment</a:t>
                      </a:r>
                      <a:endParaRPr lang="de-DE" sz="1800" dirty="0"/>
                    </a:p>
                  </a:txBody>
                  <a:tcPr marL="87207" marR="87207"/>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Lernziele</a:t>
            </a:r>
          </a:p>
        </p:txBody>
      </p:sp>
      <p:sp>
        <p:nvSpPr>
          <p:cNvPr id="6" name="Inhaltsplatzhalter 5"/>
          <p:cNvSpPr>
            <a:spLocks noGrp="1"/>
          </p:cNvSpPr>
          <p:nvPr>
            <p:ph idx="1"/>
          </p:nvPr>
        </p:nvSpPr>
        <p:spPr/>
        <p:txBody>
          <a:bodyPr/>
          <a:lstStyle/>
          <a:p>
            <a:r>
              <a:rPr lang="de-DE" dirty="0"/>
              <a:t>Überblick und grundlegendes Verständnis für Entwicklungsprozesse haben</a:t>
            </a:r>
          </a:p>
          <a:p>
            <a:endParaRPr lang="de-DE" dirty="0"/>
          </a:p>
          <a:p>
            <a:r>
              <a:rPr lang="de-DE" dirty="0"/>
              <a:t>Traditionelle Softwareentwicklungsprozesse (sequenzielle Modelle) kennen und deren Probleme verstehen</a:t>
            </a:r>
          </a:p>
          <a:p>
            <a:endParaRPr lang="de-DE" dirty="0"/>
          </a:p>
          <a:p>
            <a:r>
              <a:rPr lang="de-DE" dirty="0"/>
              <a:t>Alternative, neue Ansätze der Softwareentwicklung bewerten können und abhängig von der Projekt- / Betriebsgröße entscheiden können, welcher Ansatz zu präferieren ist</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3</a:t>
            </a:fld>
            <a:endParaRPr lang="de-DE">
              <a:solidFill>
                <a:prstClr val="black">
                  <a:tint val="75000"/>
                </a:prstClr>
              </a:solidFill>
            </a:endParaRPr>
          </a:p>
        </p:txBody>
      </p:sp>
    </p:spTree>
    <p:extLst>
      <p:ext uri="{BB962C8B-B14F-4D97-AF65-F5344CB8AC3E}">
        <p14:creationId xmlns:p14="http://schemas.microsoft.com/office/powerpoint/2010/main" val="8788608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Die 12 agilen </a:t>
            </a:r>
            <a:r>
              <a:rPr lang="de-DE" dirty="0" smtClean="0"/>
              <a:t>Prinzipien I</a:t>
            </a:r>
            <a:endParaRPr lang="de-DE" dirty="0"/>
          </a:p>
        </p:txBody>
      </p:sp>
      <p:sp>
        <p:nvSpPr>
          <p:cNvPr id="6" name="Inhaltsplatzhalter 5"/>
          <p:cNvSpPr>
            <a:spLocks noGrp="1"/>
          </p:cNvSpPr>
          <p:nvPr>
            <p:ph idx="1"/>
          </p:nvPr>
        </p:nvSpPr>
        <p:spPr/>
        <p:txBody>
          <a:bodyPr/>
          <a:lstStyle/>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30</a:t>
            </a:fld>
            <a:endParaRPr lang="de-DE">
              <a:solidFill>
                <a:prstClr val="black">
                  <a:tint val="75000"/>
                </a:prstClr>
              </a:solidFill>
            </a:endParaRPr>
          </a:p>
        </p:txBody>
      </p:sp>
      <p:sp>
        <p:nvSpPr>
          <p:cNvPr id="9" name="Fensterinhalt vertikal verschieben 8"/>
          <p:cNvSpPr/>
          <p:nvPr/>
        </p:nvSpPr>
        <p:spPr>
          <a:xfrm>
            <a:off x="2495600" y="2276872"/>
            <a:ext cx="7550496" cy="4581127"/>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AutoNum type="arabicPeriod"/>
            </a:pPr>
            <a:r>
              <a:rPr lang="de-DE" dirty="0">
                <a:solidFill>
                  <a:schemeClr val="tx1"/>
                </a:solidFill>
              </a:rPr>
              <a:t>Kundenzufriedenheit durch frühzeitige und kontinuierliche Auslieferung wertvoller Software!</a:t>
            </a:r>
          </a:p>
          <a:p>
            <a:pPr marL="457200" indent="-457200">
              <a:buAutoNum type="arabicPeriod"/>
            </a:pPr>
            <a:r>
              <a:rPr lang="de-DE" dirty="0">
                <a:solidFill>
                  <a:schemeClr val="tx1"/>
                </a:solidFill>
              </a:rPr>
              <a:t>Änderungen begrüßen, selbst wenn sie spät in der Entwicklung kommen. Agile Prozesse nutzen Änderungen zugunsten des Wettbewerbsvorteils des Kunden.</a:t>
            </a:r>
          </a:p>
          <a:p>
            <a:pPr marL="457200" indent="-457200">
              <a:buAutoNum type="arabicPeriod"/>
            </a:pPr>
            <a:r>
              <a:rPr lang="de-DE" dirty="0">
                <a:solidFill>
                  <a:schemeClr val="tx1"/>
                </a:solidFill>
              </a:rPr>
              <a:t>Liefere funktionierende Software häufig (zw. wenigen Wochen und Monaten) aus.</a:t>
            </a:r>
          </a:p>
          <a:p>
            <a:pPr marL="457200" indent="-457200">
              <a:buAutoNum type="arabicPeriod"/>
            </a:pPr>
            <a:r>
              <a:rPr lang="de-DE" dirty="0">
                <a:solidFill>
                  <a:schemeClr val="tx1"/>
                </a:solidFill>
              </a:rPr>
              <a:t>Tägliche Zusammenarbeit von Kunden und Entwicklern.</a:t>
            </a:r>
          </a:p>
          <a:p>
            <a:pPr marL="457200" indent="-457200">
              <a:buAutoNum type="arabicPeriod"/>
            </a:pPr>
            <a:r>
              <a:rPr lang="de-DE" dirty="0">
                <a:solidFill>
                  <a:schemeClr val="tx1"/>
                </a:solidFill>
              </a:rPr>
              <a:t>Baue Projekte mit motivierten Mitarbeitern und gib ihnen die Umgebung und Unterstützung, die sie benötigen und vertraue ihnen, dass sie erfolgreich ihre Arbeit beenden.</a:t>
            </a:r>
          </a:p>
          <a:p>
            <a:pPr marL="457200" indent="-457200">
              <a:buAutoNum type="arabicPeriod"/>
            </a:pPr>
            <a:r>
              <a:rPr lang="de-DE" dirty="0">
                <a:solidFill>
                  <a:schemeClr val="tx1"/>
                </a:solidFill>
              </a:rPr>
              <a:t>Konversation von Angesicht zu Angesicht ist die effektivste und effizienteste Methode der Kommunikation!</a:t>
            </a:r>
          </a:p>
        </p:txBody>
      </p:sp>
    </p:spTree>
    <p:extLst>
      <p:ext uri="{BB962C8B-B14F-4D97-AF65-F5344CB8AC3E}">
        <p14:creationId xmlns:p14="http://schemas.microsoft.com/office/powerpoint/2010/main" val="2503754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Die 12 agilen </a:t>
            </a:r>
            <a:r>
              <a:rPr lang="de-DE" dirty="0" smtClean="0"/>
              <a:t>Prinzipien II</a:t>
            </a:r>
            <a:endParaRPr lang="de-DE" dirty="0"/>
          </a:p>
        </p:txBody>
      </p:sp>
      <p:sp>
        <p:nvSpPr>
          <p:cNvPr id="6" name="Inhaltsplatzhalter 5"/>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31</a:t>
            </a:fld>
            <a:endParaRPr lang="de-DE">
              <a:solidFill>
                <a:prstClr val="black">
                  <a:tint val="75000"/>
                </a:prstClr>
              </a:solidFill>
            </a:endParaRPr>
          </a:p>
        </p:txBody>
      </p:sp>
      <p:sp>
        <p:nvSpPr>
          <p:cNvPr id="9" name="Fensterinhalt vertikal verschieben 8"/>
          <p:cNvSpPr/>
          <p:nvPr/>
        </p:nvSpPr>
        <p:spPr>
          <a:xfrm>
            <a:off x="2279576" y="2153780"/>
            <a:ext cx="7776864" cy="4752528"/>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startAt="7"/>
            </a:pPr>
            <a:r>
              <a:rPr lang="de-DE" dirty="0">
                <a:solidFill>
                  <a:schemeClr val="tx1"/>
                </a:solidFill>
              </a:rPr>
              <a:t>Das primäre Maß für Fortschritt ist funktionierende Software.</a:t>
            </a:r>
          </a:p>
          <a:p>
            <a:pPr marL="457200" indent="-457200">
              <a:buAutoNum type="arabicPeriod" startAt="7"/>
            </a:pPr>
            <a:r>
              <a:rPr lang="de-DE" dirty="0">
                <a:solidFill>
                  <a:schemeClr val="tx1"/>
                </a:solidFill>
              </a:rPr>
              <a:t>Agile Prozesse bieten Kontinuität in der Entwicklung, so dass Investoren, Entwickler und Anwender ein beständiges Tempo aufrecht erhalten können.</a:t>
            </a:r>
          </a:p>
          <a:p>
            <a:pPr marL="457200" indent="-457200">
              <a:buAutoNum type="arabicPeriod" startAt="7"/>
            </a:pPr>
            <a:r>
              <a:rPr lang="de-DE" dirty="0">
                <a:solidFill>
                  <a:schemeClr val="tx1"/>
                </a:solidFill>
              </a:rPr>
              <a:t>Ständige Aufmerksamkeit gegenüber technisch hervorragender Qualität und gutem Design erhöht Agilität.</a:t>
            </a:r>
          </a:p>
          <a:p>
            <a:pPr marL="457200" indent="-457200">
              <a:buAutoNum type="arabicPeriod" startAt="7"/>
            </a:pPr>
            <a:r>
              <a:rPr lang="de-DE" dirty="0">
                <a:solidFill>
                  <a:schemeClr val="tx1"/>
                </a:solidFill>
              </a:rPr>
              <a:t>Einfachheit – die Kunst, unnötige Arbeit zu minimieren – ist essentiell.</a:t>
            </a:r>
          </a:p>
          <a:p>
            <a:pPr marL="457200" indent="-457200">
              <a:buAutoNum type="arabicPeriod" startAt="7"/>
            </a:pPr>
            <a:r>
              <a:rPr lang="de-DE" dirty="0">
                <a:solidFill>
                  <a:schemeClr val="tx1"/>
                </a:solidFill>
              </a:rPr>
              <a:t>Die besten Architekturen, Anforderungen und Designs stammen aus sich selbst organisierenden Teams. </a:t>
            </a:r>
          </a:p>
          <a:p>
            <a:pPr marL="457200" indent="-457200">
              <a:buAutoNum type="arabicPeriod" startAt="7"/>
            </a:pPr>
            <a:r>
              <a:rPr lang="de-DE" dirty="0">
                <a:solidFill>
                  <a:schemeClr val="tx1"/>
                </a:solidFill>
              </a:rPr>
              <a:t>Regelmäßig evaluiert das Team wie es noch </a:t>
            </a:r>
            <a:r>
              <a:rPr lang="de-DE" dirty="0" err="1" smtClean="0">
                <a:solidFill>
                  <a:schemeClr val="tx1"/>
                </a:solidFill>
              </a:rPr>
              <a:t>effezienter</a:t>
            </a:r>
            <a:r>
              <a:rPr lang="de-DE" dirty="0" smtClean="0">
                <a:solidFill>
                  <a:schemeClr val="tx1"/>
                </a:solidFill>
              </a:rPr>
              <a:t> </a:t>
            </a:r>
            <a:r>
              <a:rPr lang="de-DE" dirty="0">
                <a:solidFill>
                  <a:schemeClr val="tx1"/>
                </a:solidFill>
              </a:rPr>
              <a:t>arbeiten kann und passt sich entsprechend an.</a:t>
            </a:r>
          </a:p>
        </p:txBody>
      </p:sp>
    </p:spTree>
    <p:extLst>
      <p:ext uri="{BB962C8B-B14F-4D97-AF65-F5344CB8AC3E}">
        <p14:creationId xmlns:p14="http://schemas.microsoft.com/office/powerpoint/2010/main" val="9573119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solidFill>
                <a:prstClr val="white"/>
              </a:solidFill>
            </a:endParaRPr>
          </a:p>
        </p:txBody>
      </p:sp>
      <p:sp>
        <p:nvSpPr>
          <p:cNvPr id="43010" name="Textfeld 2"/>
          <p:cNvSpPr txBox="1">
            <a:spLocks noChangeArrowheads="1"/>
          </p:cNvSpPr>
          <p:nvPr/>
        </p:nvSpPr>
        <p:spPr bwMode="auto">
          <a:xfrm>
            <a:off x="1919289" y="1916114"/>
            <a:ext cx="6933245" cy="830997"/>
          </a:xfrm>
          <a:prstGeom prst="rect">
            <a:avLst/>
          </a:prstGeom>
          <a:noFill/>
          <a:ln w="9525">
            <a:noFill/>
            <a:miter lim="800000"/>
            <a:headEnd/>
            <a:tailEnd/>
          </a:ln>
        </p:spPr>
        <p:txBody>
          <a:bodyPr wrap="none">
            <a:spAutoFit/>
          </a:bodyPr>
          <a:lstStyle/>
          <a:p>
            <a:r>
              <a:rPr lang="de-DE" sz="4800" dirty="0">
                <a:solidFill>
                  <a:prstClr val="white"/>
                </a:solidFill>
              </a:rPr>
              <a:t>Extreme </a:t>
            </a:r>
            <a:r>
              <a:rPr lang="de-DE" sz="4800" dirty="0" err="1">
                <a:solidFill>
                  <a:prstClr val="white"/>
                </a:solidFill>
              </a:rPr>
              <a:t>Programming</a:t>
            </a:r>
            <a:r>
              <a:rPr lang="de-DE" sz="4800" dirty="0">
                <a:solidFill>
                  <a:prstClr val="white"/>
                </a:solidFill>
              </a:rPr>
              <a:t> (XP)</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32</a:t>
            </a:fld>
            <a:endParaRPr lang="de-DE">
              <a:solidFill>
                <a:prstClr val="black">
                  <a:tint val="75000"/>
                </a:prstClr>
              </a:solidFill>
            </a:endParaRPr>
          </a:p>
        </p:txBody>
      </p:sp>
      <p:pic>
        <p:nvPicPr>
          <p:cNvPr id="6146" name="Picture 2" descr="http://enterpriseblog.net/wp-content/uploads/2009/04/extreme-programming.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896" y="3517811"/>
            <a:ext cx="4922912" cy="278965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075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5" name="Rechteck 44"/>
          <p:cNvSpPr/>
          <p:nvPr/>
        </p:nvSpPr>
        <p:spPr>
          <a:xfrm>
            <a:off x="1943631" y="1530882"/>
            <a:ext cx="8501122" cy="5138478"/>
          </a:xfrm>
          <a:prstGeom prst="rect">
            <a:avLst/>
          </a:prstGeom>
          <a:solidFill>
            <a:srgbClr val="FFC000">
              <a:alpha val="45882"/>
            </a:srgb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de-DE"/>
          </a:p>
        </p:txBody>
      </p:sp>
      <p:sp>
        <p:nvSpPr>
          <p:cNvPr id="44" name="Rechteck 43"/>
          <p:cNvSpPr/>
          <p:nvPr/>
        </p:nvSpPr>
        <p:spPr>
          <a:xfrm>
            <a:off x="3309918" y="2427624"/>
            <a:ext cx="5786478" cy="3929090"/>
          </a:xfrm>
          <a:prstGeom prst="rect">
            <a:avLst/>
          </a:prstGeom>
          <a:solidFill>
            <a:schemeClr val="bg1">
              <a:lumMod val="9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de-DE"/>
          </a:p>
        </p:txBody>
      </p:sp>
      <p:sp>
        <p:nvSpPr>
          <p:cNvPr id="43" name="Rechteck 42"/>
          <p:cNvSpPr/>
          <p:nvPr/>
        </p:nvSpPr>
        <p:spPr>
          <a:xfrm>
            <a:off x="4810116" y="3427756"/>
            <a:ext cx="2786082" cy="1857388"/>
          </a:xfrm>
          <a:prstGeom prst="rect">
            <a:avLst/>
          </a:prstGeom>
          <a:solidFill>
            <a:srgbClr val="E67826"/>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de-DE"/>
          </a:p>
        </p:txBody>
      </p:sp>
      <p:sp>
        <p:nvSpPr>
          <p:cNvPr id="5" name="Inhaltsplatzhalter 4"/>
          <p:cNvSpPr>
            <a:spLocks noGrp="1"/>
          </p:cNvSpPr>
          <p:nvPr>
            <p:ph idx="1"/>
          </p:nvPr>
        </p:nvSpPr>
        <p:spPr/>
        <p:txBody>
          <a:bodyPr/>
          <a:lstStyle/>
          <a:p>
            <a:endParaRPr lang="de-DE"/>
          </a:p>
        </p:txBody>
      </p:sp>
      <p:sp>
        <p:nvSpPr>
          <p:cNvPr id="23" name="Foliennummernplatzhalter 22"/>
          <p:cNvSpPr>
            <a:spLocks noGrp="1"/>
          </p:cNvSpPr>
          <p:nvPr>
            <p:ph type="sldNum" sz="quarter" idx="12"/>
          </p:nvPr>
        </p:nvSpPr>
        <p:spPr>
          <a:prstGeom prst="rect">
            <a:avLst/>
          </a:prstGeom>
        </p:spPr>
        <p:txBody>
          <a:bodyPr/>
          <a:lstStyle/>
          <a:p>
            <a:pPr>
              <a:defRPr/>
            </a:pPr>
            <a:fld id="{0900F4D3-81A3-4CE0-89DC-E053C26360EE}" type="slidenum">
              <a:rPr lang="de-DE" smtClean="0"/>
              <a:pPr>
                <a:defRPr/>
              </a:pPr>
              <a:t>33</a:t>
            </a:fld>
            <a:endParaRPr lang="de-DE" dirty="0"/>
          </a:p>
        </p:txBody>
      </p:sp>
      <p:sp>
        <p:nvSpPr>
          <p:cNvPr id="21" name="Rechteck 20"/>
          <p:cNvSpPr/>
          <p:nvPr/>
        </p:nvSpPr>
        <p:spPr>
          <a:xfrm>
            <a:off x="3452794" y="3999260"/>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Gemeinsame </a:t>
            </a:r>
            <a:r>
              <a:rPr lang="de-DE" sz="1400" dirty="0" err="1"/>
              <a:t>Verantwort-lichkeit</a:t>
            </a:r>
            <a:endParaRPr lang="de-DE" sz="1400" dirty="0"/>
          </a:p>
        </p:txBody>
      </p:sp>
      <p:sp>
        <p:nvSpPr>
          <p:cNvPr id="29" name="Rechteck 28"/>
          <p:cNvSpPr/>
          <p:nvPr/>
        </p:nvSpPr>
        <p:spPr>
          <a:xfrm>
            <a:off x="5447928" y="2570500"/>
            <a:ext cx="158417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Programmier-</a:t>
            </a:r>
            <a:r>
              <a:rPr lang="de-DE" sz="1400" dirty="0" err="1"/>
              <a:t>standards</a:t>
            </a:r>
            <a:endParaRPr lang="de-DE" sz="1400" dirty="0"/>
          </a:p>
        </p:txBody>
      </p:sp>
      <p:sp>
        <p:nvSpPr>
          <p:cNvPr id="30" name="Rechteck 29"/>
          <p:cNvSpPr/>
          <p:nvPr/>
        </p:nvSpPr>
        <p:spPr>
          <a:xfrm>
            <a:off x="7739074" y="3999260"/>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Nachhaltiges Tempo</a:t>
            </a:r>
          </a:p>
        </p:txBody>
      </p:sp>
      <p:sp>
        <p:nvSpPr>
          <p:cNvPr id="32" name="Rechteck 31"/>
          <p:cNvSpPr/>
          <p:nvPr/>
        </p:nvSpPr>
        <p:spPr>
          <a:xfrm>
            <a:off x="4881554" y="5385138"/>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Fortlaufende Integration</a:t>
            </a:r>
          </a:p>
        </p:txBody>
      </p:sp>
      <p:sp>
        <p:nvSpPr>
          <p:cNvPr id="33" name="Rechteck 32"/>
          <p:cNvSpPr/>
          <p:nvPr/>
        </p:nvSpPr>
        <p:spPr>
          <a:xfrm>
            <a:off x="6381752" y="5385138"/>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Metapher</a:t>
            </a:r>
          </a:p>
        </p:txBody>
      </p:sp>
      <p:sp>
        <p:nvSpPr>
          <p:cNvPr id="34" name="Rechteck 33"/>
          <p:cNvSpPr/>
          <p:nvPr/>
        </p:nvSpPr>
        <p:spPr>
          <a:xfrm>
            <a:off x="4952992" y="3570632"/>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Testen</a:t>
            </a:r>
          </a:p>
        </p:txBody>
      </p:sp>
      <p:sp>
        <p:nvSpPr>
          <p:cNvPr id="35" name="Rechteck 34"/>
          <p:cNvSpPr/>
          <p:nvPr/>
        </p:nvSpPr>
        <p:spPr>
          <a:xfrm>
            <a:off x="6238876" y="3570632"/>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Einfaches Design</a:t>
            </a:r>
          </a:p>
        </p:txBody>
      </p:sp>
      <p:sp>
        <p:nvSpPr>
          <p:cNvPr id="36" name="Rechteck 35"/>
          <p:cNvSpPr/>
          <p:nvPr/>
        </p:nvSpPr>
        <p:spPr>
          <a:xfrm>
            <a:off x="4952992" y="4427888"/>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Refactoring</a:t>
            </a:r>
          </a:p>
        </p:txBody>
      </p:sp>
      <p:sp>
        <p:nvSpPr>
          <p:cNvPr id="37" name="Rechteck 36"/>
          <p:cNvSpPr/>
          <p:nvPr/>
        </p:nvSpPr>
        <p:spPr>
          <a:xfrm>
            <a:off x="6238876" y="4427888"/>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Program-</a:t>
            </a:r>
            <a:r>
              <a:rPr lang="de-DE" sz="1400" dirty="0" err="1"/>
              <a:t>mieren</a:t>
            </a:r>
            <a:r>
              <a:rPr lang="de-DE" sz="1400" dirty="0"/>
              <a:t> in Paaren</a:t>
            </a:r>
          </a:p>
        </p:txBody>
      </p:sp>
      <p:sp>
        <p:nvSpPr>
          <p:cNvPr id="38" name="Rechteck 37"/>
          <p:cNvSpPr/>
          <p:nvPr/>
        </p:nvSpPr>
        <p:spPr>
          <a:xfrm>
            <a:off x="9192344" y="2705966"/>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Kunde vor Ort</a:t>
            </a:r>
          </a:p>
        </p:txBody>
      </p:sp>
      <p:sp>
        <p:nvSpPr>
          <p:cNvPr id="39" name="Rechteck 38"/>
          <p:cNvSpPr/>
          <p:nvPr/>
        </p:nvSpPr>
        <p:spPr>
          <a:xfrm>
            <a:off x="5375920" y="1625846"/>
            <a:ext cx="1728192"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Planungsspiel</a:t>
            </a:r>
          </a:p>
        </p:txBody>
      </p:sp>
      <p:sp>
        <p:nvSpPr>
          <p:cNvPr id="40" name="Rechteck 39"/>
          <p:cNvSpPr/>
          <p:nvPr/>
        </p:nvSpPr>
        <p:spPr>
          <a:xfrm>
            <a:off x="9167834" y="4365104"/>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Kurze Release-</a:t>
            </a:r>
            <a:r>
              <a:rPr lang="de-DE" sz="1400" dirty="0" err="1"/>
              <a:t>zyklen</a:t>
            </a:r>
            <a:endParaRPr lang="de-DE" sz="1400" dirty="0"/>
          </a:p>
        </p:txBody>
      </p:sp>
      <p:sp>
        <p:nvSpPr>
          <p:cNvPr id="41" name="Rechteck 40"/>
          <p:cNvSpPr/>
          <p:nvPr/>
        </p:nvSpPr>
        <p:spPr>
          <a:xfrm>
            <a:off x="2024034" y="5285144"/>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err="1"/>
              <a:t>Standup</a:t>
            </a:r>
            <a:r>
              <a:rPr lang="de-DE" sz="1400" dirty="0"/>
              <a:t>-Meeting</a:t>
            </a:r>
          </a:p>
        </p:txBody>
      </p:sp>
      <p:sp>
        <p:nvSpPr>
          <p:cNvPr id="42" name="Rechteck 41"/>
          <p:cNvSpPr/>
          <p:nvPr/>
        </p:nvSpPr>
        <p:spPr>
          <a:xfrm>
            <a:off x="2024034" y="3142004"/>
            <a:ext cx="1214446" cy="75726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de-DE" sz="1400" dirty="0"/>
              <a:t>Retro-</a:t>
            </a:r>
            <a:r>
              <a:rPr lang="de-DE" sz="1400" dirty="0" err="1"/>
              <a:t>spektive</a:t>
            </a:r>
            <a:endParaRPr lang="de-DE" sz="1400" dirty="0"/>
          </a:p>
        </p:txBody>
      </p:sp>
      <p:sp>
        <p:nvSpPr>
          <p:cNvPr id="48" name="Abgerundete rechteckige Legende 47"/>
          <p:cNvSpPr/>
          <p:nvPr/>
        </p:nvSpPr>
        <p:spPr>
          <a:xfrm>
            <a:off x="1703512" y="1124744"/>
            <a:ext cx="2815722" cy="810898"/>
          </a:xfrm>
          <a:prstGeom prst="wedgeRoundRectCallout">
            <a:avLst>
              <a:gd name="adj1" fmla="val -11964"/>
              <a:gd name="adj2" fmla="val 127088"/>
              <a:gd name="adj3" fmla="val 16667"/>
            </a:avLst>
          </a:prstGeom>
          <a:solidFill>
            <a:srgbClr val="FFC000"/>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de-DE" b="1" dirty="0">
                <a:solidFill>
                  <a:schemeClr val="tx1"/>
                </a:solidFill>
              </a:rPr>
              <a:t>Management-Praktiken</a:t>
            </a:r>
          </a:p>
        </p:txBody>
      </p:sp>
      <p:sp>
        <p:nvSpPr>
          <p:cNvPr id="24" name="Abgerundete rechteckige Legende 23"/>
          <p:cNvSpPr/>
          <p:nvPr/>
        </p:nvSpPr>
        <p:spPr>
          <a:xfrm>
            <a:off x="7608168" y="1556792"/>
            <a:ext cx="2815722" cy="810898"/>
          </a:xfrm>
          <a:prstGeom prst="wedgeRoundRectCallout">
            <a:avLst>
              <a:gd name="adj1" fmla="val -48498"/>
              <a:gd name="adj2" fmla="val 107119"/>
              <a:gd name="adj3" fmla="val 16667"/>
            </a:avLst>
          </a:prstGeom>
          <a:solidFill>
            <a:schemeClr val="bg1"/>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de-DE" b="1" dirty="0">
                <a:solidFill>
                  <a:schemeClr val="tx1"/>
                </a:solidFill>
              </a:rPr>
              <a:t>Team-Praktiken</a:t>
            </a:r>
          </a:p>
        </p:txBody>
      </p:sp>
      <p:sp>
        <p:nvSpPr>
          <p:cNvPr id="25" name="Abgerundete rechteckige Legende 24"/>
          <p:cNvSpPr/>
          <p:nvPr/>
        </p:nvSpPr>
        <p:spPr>
          <a:xfrm>
            <a:off x="7886161" y="5764913"/>
            <a:ext cx="2815722" cy="810898"/>
          </a:xfrm>
          <a:prstGeom prst="wedgeRoundRectCallout">
            <a:avLst>
              <a:gd name="adj1" fmla="val -63382"/>
              <a:gd name="adj2" fmla="val -146600"/>
              <a:gd name="adj3" fmla="val 16667"/>
            </a:avLst>
          </a:prstGeom>
          <a:solidFill>
            <a:srgbClr val="E64F26"/>
          </a:solidFill>
          <a:ln/>
        </p:spPr>
        <p:style>
          <a:lnRef idx="0">
            <a:schemeClr val="accent1"/>
          </a:lnRef>
          <a:fillRef idx="3">
            <a:schemeClr val="accent1"/>
          </a:fillRef>
          <a:effectRef idx="3">
            <a:schemeClr val="accent1"/>
          </a:effectRef>
          <a:fontRef idx="minor">
            <a:schemeClr val="lt1"/>
          </a:fontRef>
        </p:style>
        <p:txBody>
          <a:bodyPr rtlCol="0" anchor="ctr"/>
          <a:lstStyle/>
          <a:p>
            <a:pPr algn="ctr"/>
            <a:r>
              <a:rPr lang="de-DE" b="1" dirty="0">
                <a:solidFill>
                  <a:schemeClr val="tx1"/>
                </a:solidFill>
              </a:rPr>
              <a:t>Programmier-Praktiken</a:t>
            </a:r>
          </a:p>
        </p:txBody>
      </p:sp>
    </p:spTree>
    <p:extLst>
      <p:ext uri="{BB962C8B-B14F-4D97-AF65-F5344CB8AC3E}">
        <p14:creationId xmlns:p14="http://schemas.microsoft.com/office/powerpoint/2010/main" val="858298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Gerade Verbindung 4"/>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grpSp>
        <p:nvGrpSpPr>
          <p:cNvPr id="31" name="Gruppieren 30"/>
          <p:cNvGrpSpPr/>
          <p:nvPr/>
        </p:nvGrpSpPr>
        <p:grpSpPr>
          <a:xfrm>
            <a:off x="2999656" y="3140968"/>
            <a:ext cx="6872682" cy="3286148"/>
            <a:chOff x="1285852" y="2857496"/>
            <a:chExt cx="6872682" cy="3286148"/>
          </a:xfrm>
        </p:grpSpPr>
        <p:sp>
          <p:nvSpPr>
            <p:cNvPr id="6" name="Abgerundetes Rechteck 5"/>
            <p:cNvSpPr/>
            <p:nvPr/>
          </p:nvSpPr>
          <p:spPr>
            <a:xfrm>
              <a:off x="1285852" y="2857496"/>
              <a:ext cx="6715172" cy="3286148"/>
            </a:xfrm>
            <a:prstGeom prst="roundRect">
              <a:avLst/>
            </a:prstGeom>
            <a:solidFill>
              <a:schemeClr val="accent4">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p:cNvSpPr/>
            <p:nvPr/>
          </p:nvSpPr>
          <p:spPr>
            <a:xfrm>
              <a:off x="3357554" y="2928934"/>
              <a:ext cx="180058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Planungsspiel</a:t>
              </a:r>
            </a:p>
          </p:txBody>
        </p:sp>
        <p:sp>
          <p:nvSpPr>
            <p:cNvPr id="16" name="Rechteck 15"/>
            <p:cNvSpPr/>
            <p:nvPr/>
          </p:nvSpPr>
          <p:spPr>
            <a:xfrm>
              <a:off x="1928794" y="5786454"/>
              <a:ext cx="180058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Integrales Team</a:t>
              </a:r>
            </a:p>
          </p:txBody>
        </p:sp>
        <p:sp>
          <p:nvSpPr>
            <p:cNvPr id="17" name="Rechteck 16"/>
            <p:cNvSpPr/>
            <p:nvPr/>
          </p:nvSpPr>
          <p:spPr>
            <a:xfrm>
              <a:off x="4714876" y="5786454"/>
              <a:ext cx="2372088" cy="234934"/>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Kurze Release-Schritte</a:t>
              </a:r>
            </a:p>
          </p:txBody>
        </p:sp>
        <p:sp>
          <p:nvSpPr>
            <p:cNvPr id="12" name="Rechteck 11"/>
            <p:cNvSpPr/>
            <p:nvPr/>
          </p:nvSpPr>
          <p:spPr>
            <a:xfrm>
              <a:off x="6858016" y="2857496"/>
              <a:ext cx="1300518"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2">
                      <a:lumMod val="75000"/>
                    </a:schemeClr>
                  </a:solidFill>
                </a:rPr>
                <a:t>Produkt</a:t>
              </a:r>
            </a:p>
          </p:txBody>
        </p:sp>
      </p:grpSp>
      <p:grpSp>
        <p:nvGrpSpPr>
          <p:cNvPr id="32" name="Gruppieren 31"/>
          <p:cNvGrpSpPr/>
          <p:nvPr/>
        </p:nvGrpSpPr>
        <p:grpSpPr>
          <a:xfrm>
            <a:off x="3226071" y="3605315"/>
            <a:ext cx="6439270" cy="2428892"/>
            <a:chOff x="1504950" y="3286124"/>
            <a:chExt cx="6439270" cy="2428892"/>
          </a:xfrm>
        </p:grpSpPr>
        <p:sp>
          <p:nvSpPr>
            <p:cNvPr id="7" name="Abgerundetes Rechteck 6"/>
            <p:cNvSpPr/>
            <p:nvPr/>
          </p:nvSpPr>
          <p:spPr>
            <a:xfrm>
              <a:off x="1504950" y="3286124"/>
              <a:ext cx="6210322" cy="2428892"/>
            </a:xfrm>
            <a:prstGeom prst="roundRect">
              <a:avLst/>
            </a:prstGeom>
            <a:solidFill>
              <a:schemeClr val="accent6">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hteck 12"/>
            <p:cNvSpPr/>
            <p:nvPr/>
          </p:nvSpPr>
          <p:spPr>
            <a:xfrm>
              <a:off x="6643702" y="3286124"/>
              <a:ext cx="1300518"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2">
                      <a:lumMod val="75000"/>
                    </a:schemeClr>
                  </a:solidFill>
                </a:rPr>
                <a:t>Prozess</a:t>
              </a:r>
            </a:p>
          </p:txBody>
        </p:sp>
        <p:sp>
          <p:nvSpPr>
            <p:cNvPr id="18" name="Rechteck 17"/>
            <p:cNvSpPr/>
            <p:nvPr/>
          </p:nvSpPr>
          <p:spPr>
            <a:xfrm>
              <a:off x="2071670" y="3357562"/>
              <a:ext cx="180058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Einfaches Design</a:t>
              </a:r>
            </a:p>
          </p:txBody>
        </p:sp>
        <p:sp>
          <p:nvSpPr>
            <p:cNvPr id="19" name="Rechteck 18"/>
            <p:cNvSpPr/>
            <p:nvPr/>
          </p:nvSpPr>
          <p:spPr>
            <a:xfrm>
              <a:off x="3286116" y="5391164"/>
              <a:ext cx="180058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40-h-Woche</a:t>
              </a:r>
            </a:p>
          </p:txBody>
        </p:sp>
        <p:sp>
          <p:nvSpPr>
            <p:cNvPr id="20" name="Rechteck 19"/>
            <p:cNvSpPr/>
            <p:nvPr/>
          </p:nvSpPr>
          <p:spPr>
            <a:xfrm>
              <a:off x="4714876" y="3357562"/>
              <a:ext cx="2014898"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System-Metapher</a:t>
              </a:r>
            </a:p>
          </p:txBody>
        </p:sp>
      </p:grpSp>
      <p:grpSp>
        <p:nvGrpSpPr>
          <p:cNvPr id="33" name="Gruppieren 32"/>
          <p:cNvGrpSpPr/>
          <p:nvPr/>
        </p:nvGrpSpPr>
        <p:grpSpPr>
          <a:xfrm>
            <a:off x="3507039" y="4008543"/>
            <a:ext cx="5715040" cy="1643074"/>
            <a:chOff x="1785918" y="3689352"/>
            <a:chExt cx="5715040" cy="1643074"/>
          </a:xfrm>
        </p:grpSpPr>
        <p:sp>
          <p:nvSpPr>
            <p:cNvPr id="9" name="Abgerundetes Rechteck 8"/>
            <p:cNvSpPr/>
            <p:nvPr/>
          </p:nvSpPr>
          <p:spPr>
            <a:xfrm>
              <a:off x="1785918" y="3689352"/>
              <a:ext cx="5572164" cy="1643074"/>
            </a:xfrm>
            <a:prstGeom prst="roundRect">
              <a:avLst/>
            </a:prstGeom>
            <a:solidFill>
              <a:schemeClr val="accent3">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hteck 13"/>
            <p:cNvSpPr/>
            <p:nvPr/>
          </p:nvSpPr>
          <p:spPr>
            <a:xfrm>
              <a:off x="6429388" y="3714752"/>
              <a:ext cx="1071570"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2">
                      <a:lumMod val="75000"/>
                    </a:schemeClr>
                  </a:solidFill>
                </a:rPr>
                <a:t>Team</a:t>
              </a:r>
            </a:p>
          </p:txBody>
        </p:sp>
        <p:sp>
          <p:nvSpPr>
            <p:cNvPr id="21" name="Rechteck 20"/>
            <p:cNvSpPr/>
            <p:nvPr/>
          </p:nvSpPr>
          <p:spPr>
            <a:xfrm>
              <a:off x="2214546" y="3714752"/>
              <a:ext cx="200026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Standup-Meetings</a:t>
              </a:r>
            </a:p>
          </p:txBody>
        </p:sp>
        <p:sp>
          <p:nvSpPr>
            <p:cNvPr id="22" name="Rechteck 21"/>
            <p:cNvSpPr/>
            <p:nvPr/>
          </p:nvSpPr>
          <p:spPr>
            <a:xfrm>
              <a:off x="4643438" y="3714752"/>
              <a:ext cx="2143140"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Laufende Integration</a:t>
              </a:r>
            </a:p>
          </p:txBody>
        </p:sp>
        <p:sp>
          <p:nvSpPr>
            <p:cNvPr id="23" name="Rechteck 22"/>
            <p:cNvSpPr/>
            <p:nvPr/>
          </p:nvSpPr>
          <p:spPr>
            <a:xfrm>
              <a:off x="2143108" y="4870460"/>
              <a:ext cx="2571768" cy="428628"/>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Gemeinsame Verantwortung für Code</a:t>
              </a:r>
            </a:p>
          </p:txBody>
        </p:sp>
        <p:sp>
          <p:nvSpPr>
            <p:cNvPr id="24" name="Rechteck 23"/>
            <p:cNvSpPr/>
            <p:nvPr/>
          </p:nvSpPr>
          <p:spPr>
            <a:xfrm>
              <a:off x="4857752" y="4857760"/>
              <a:ext cx="2286016" cy="428628"/>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Coding Conventions</a:t>
              </a:r>
            </a:p>
          </p:txBody>
        </p:sp>
      </p:grpSp>
      <p:sp>
        <p:nvSpPr>
          <p:cNvPr id="2" name="Titel 1"/>
          <p:cNvSpPr>
            <a:spLocks noGrp="1"/>
          </p:cNvSpPr>
          <p:nvPr>
            <p:ph type="title"/>
          </p:nvPr>
        </p:nvSpPr>
        <p:spPr/>
        <p:txBody>
          <a:bodyPr/>
          <a:lstStyle/>
          <a:p>
            <a:r>
              <a:rPr lang="en-US"/>
              <a:t>Extreme Programming (XP)</a:t>
            </a:r>
          </a:p>
        </p:txBody>
      </p:sp>
      <p:sp>
        <p:nvSpPr>
          <p:cNvPr id="3" name="Inhaltsplatzhalter 2"/>
          <p:cNvSpPr>
            <a:spLocks noGrp="1"/>
          </p:cNvSpPr>
          <p:nvPr>
            <p:ph idx="1"/>
          </p:nvPr>
        </p:nvSpPr>
        <p:spPr/>
        <p:txBody>
          <a:bodyPr/>
          <a:lstStyle/>
          <a:p>
            <a:r>
              <a:rPr lang="de-DE" dirty="0"/>
              <a:t>Menge von Methoden (Praktiken), um qualitativ hochwertige Software zu entwickeln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34</a:t>
            </a:fld>
            <a:endParaRPr lang="de-DE"/>
          </a:p>
        </p:txBody>
      </p:sp>
      <p:grpSp>
        <p:nvGrpSpPr>
          <p:cNvPr id="34" name="Gruppieren 33"/>
          <p:cNvGrpSpPr/>
          <p:nvPr/>
        </p:nvGrpSpPr>
        <p:grpSpPr>
          <a:xfrm>
            <a:off x="3792791" y="4391133"/>
            <a:ext cx="5072098" cy="785818"/>
            <a:chOff x="2071670" y="4071942"/>
            <a:chExt cx="5072098" cy="785818"/>
          </a:xfrm>
        </p:grpSpPr>
        <p:sp>
          <p:nvSpPr>
            <p:cNvPr id="10" name="Abgerundetes Rechteck 9"/>
            <p:cNvSpPr/>
            <p:nvPr/>
          </p:nvSpPr>
          <p:spPr>
            <a:xfrm>
              <a:off x="2071670" y="4071942"/>
              <a:ext cx="4929222" cy="785818"/>
            </a:xfrm>
            <a:prstGeom prst="roundRect">
              <a:avLst/>
            </a:prstGeom>
            <a:solidFill>
              <a:schemeClr val="accent5">
                <a:lumMod val="40000"/>
                <a:lumOff val="6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hteck 14"/>
            <p:cNvSpPr/>
            <p:nvPr/>
          </p:nvSpPr>
          <p:spPr>
            <a:xfrm>
              <a:off x="6143636" y="4071942"/>
              <a:ext cx="1000132"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accent2">
                      <a:lumMod val="75000"/>
                    </a:schemeClr>
                  </a:solidFill>
                </a:rPr>
                <a:t>Coding</a:t>
              </a:r>
            </a:p>
          </p:txBody>
        </p:sp>
        <p:sp>
          <p:nvSpPr>
            <p:cNvPr id="26" name="Rechteck 25"/>
            <p:cNvSpPr/>
            <p:nvPr/>
          </p:nvSpPr>
          <p:spPr>
            <a:xfrm>
              <a:off x="2357422" y="4143380"/>
              <a:ext cx="271464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Test-driven Development</a:t>
              </a:r>
            </a:p>
          </p:txBody>
        </p:sp>
        <p:sp>
          <p:nvSpPr>
            <p:cNvPr id="27" name="Rechteck 26"/>
            <p:cNvSpPr/>
            <p:nvPr/>
          </p:nvSpPr>
          <p:spPr>
            <a:xfrm>
              <a:off x="5000628" y="4143380"/>
              <a:ext cx="1643074"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Refactoring</a:t>
              </a:r>
            </a:p>
          </p:txBody>
        </p:sp>
        <p:sp>
          <p:nvSpPr>
            <p:cNvPr id="28" name="Rechteck 27"/>
            <p:cNvSpPr/>
            <p:nvPr/>
          </p:nvSpPr>
          <p:spPr>
            <a:xfrm>
              <a:off x="3929058" y="4500570"/>
              <a:ext cx="2143140" cy="28575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Pair-Programming</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Extreme </a:t>
            </a:r>
            <a:r>
              <a:rPr lang="de-DE" dirty="0" err="1"/>
              <a:t>Programming</a:t>
            </a:r>
            <a:r>
              <a:rPr lang="de-DE" dirty="0"/>
              <a:t>: Grundsätze</a:t>
            </a:r>
          </a:p>
        </p:txBody>
      </p:sp>
      <p:sp>
        <p:nvSpPr>
          <p:cNvPr id="6" name="Inhaltsplatzhalter 5"/>
          <p:cNvSpPr>
            <a:spLocks noGrp="1"/>
          </p:cNvSpPr>
          <p:nvPr>
            <p:ph idx="1"/>
          </p:nvPr>
        </p:nvSpPr>
        <p:spPr/>
        <p:txBody>
          <a:bodyPr>
            <a:normAutofit fontScale="92500" lnSpcReduction="20000"/>
          </a:bodyPr>
          <a:lstStyle/>
          <a:p>
            <a:r>
              <a:rPr lang="de-DE" dirty="0"/>
              <a:t>Iterative Entwicklung (getrieben durch neue oder geänderte Features)</a:t>
            </a:r>
          </a:p>
          <a:p>
            <a:r>
              <a:rPr lang="de-DE" dirty="0"/>
              <a:t>Wenig Analyse- und Entwurfstätigkeiten, nur rudimentäre Spezifikationen, selbst-dokumentierender Code ("simple design")</a:t>
            </a:r>
          </a:p>
          <a:p>
            <a:r>
              <a:rPr lang="de-DE" dirty="0"/>
              <a:t>Frühes Programmieren, prototypisches Umsetzen einzelner "</a:t>
            </a:r>
            <a:r>
              <a:rPr lang="de-DE" dirty="0" err="1"/>
              <a:t>stories</a:t>
            </a:r>
            <a:r>
              <a:rPr lang="de-DE" dirty="0"/>
              <a:t>" </a:t>
            </a:r>
          </a:p>
          <a:p>
            <a:r>
              <a:rPr lang="de-DE" dirty="0"/>
              <a:t>Testfälle stehen am Anfang und ersetzen Spezifikation ("</a:t>
            </a:r>
            <a:r>
              <a:rPr lang="de-DE" dirty="0" err="1"/>
              <a:t>test</a:t>
            </a:r>
            <a:r>
              <a:rPr lang="de-DE" dirty="0"/>
              <a:t> </a:t>
            </a:r>
            <a:r>
              <a:rPr lang="de-DE" dirty="0" err="1"/>
              <a:t>first</a:t>
            </a:r>
            <a:r>
              <a:rPr lang="de-DE" dirty="0"/>
              <a:t>")</a:t>
            </a:r>
          </a:p>
          <a:p>
            <a:r>
              <a:rPr lang="de-DE" dirty="0"/>
              <a:t>Ständige Kommunikation der Entwickler mit Management und Benutzern, kurze Rückkopplungsschleifen, schnelle Rückmeldungen </a:t>
            </a:r>
          </a:p>
          <a:p>
            <a:r>
              <a:rPr lang="de-DE" dirty="0"/>
              <a:t>Schrittweise Änderungen, schrittweise angepasste Tests ("</a:t>
            </a:r>
            <a:r>
              <a:rPr lang="de-DE" dirty="0" err="1"/>
              <a:t>refactoring</a:t>
            </a:r>
            <a:r>
              <a:rPr lang="de-DE" dirty="0"/>
              <a:t>"), fortlaufende Integration ("</a:t>
            </a:r>
            <a:r>
              <a:rPr lang="de-DE" dirty="0" err="1"/>
              <a:t>continuous</a:t>
            </a:r>
            <a:r>
              <a:rPr lang="de-DE" dirty="0"/>
              <a:t> </a:t>
            </a:r>
            <a:r>
              <a:rPr lang="de-DE" dirty="0" err="1"/>
              <a:t>integration</a:t>
            </a:r>
            <a:r>
              <a:rPr lang="de-DE" dirty="0"/>
              <a:t>") </a:t>
            </a:r>
          </a:p>
          <a:p>
            <a:r>
              <a:rPr lang="de-DE" dirty="0"/>
              <a:t>Fahrer-/Beifahrer-Prinzip beim Programmieren ("Pair </a:t>
            </a:r>
            <a:r>
              <a:rPr lang="de-DE" dirty="0" err="1"/>
              <a:t>programming</a:t>
            </a:r>
            <a:r>
              <a:rPr lang="de-DE" dirty="0"/>
              <a:t>"); schnelle Code Reviews</a:t>
            </a:r>
          </a:p>
          <a:p>
            <a:r>
              <a:rPr lang="de-DE" dirty="0"/>
              <a:t>Gemeinsame Standards aller Entwickler, gemeinsames Eigentum am Code ("</a:t>
            </a:r>
            <a:r>
              <a:rPr lang="de-DE" dirty="0" err="1"/>
              <a:t>collective</a:t>
            </a:r>
            <a:r>
              <a:rPr lang="de-DE" dirty="0"/>
              <a:t> </a:t>
            </a:r>
            <a:r>
              <a:rPr lang="de-DE" dirty="0" err="1"/>
              <a:t>code</a:t>
            </a:r>
            <a:r>
              <a:rPr lang="de-DE" dirty="0"/>
              <a:t> </a:t>
            </a:r>
            <a:r>
              <a:rPr lang="de-DE" dirty="0" err="1"/>
              <a:t>ownership</a:t>
            </a:r>
            <a:r>
              <a:rPr lang="de-DE" dirty="0"/>
              <a:t>")</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35</a:t>
            </a:fld>
            <a:endParaRPr lang="de-DE">
              <a:solidFill>
                <a:prstClr val="black">
                  <a:tint val="75000"/>
                </a:prstClr>
              </a:solidFill>
            </a:endParaRPr>
          </a:p>
        </p:txBody>
      </p:sp>
    </p:spTree>
    <p:extLst>
      <p:ext uri="{BB962C8B-B14F-4D97-AF65-F5344CB8AC3E}">
        <p14:creationId xmlns:p14="http://schemas.microsoft.com/office/powerpoint/2010/main" val="482055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1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10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10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10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fade">
                                      <p:cBhvr>
                                        <p:cTn id="32" dur="10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fade">
                                      <p:cBhvr>
                                        <p:cTn id="37" dur="10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a:xfrm>
            <a:off x="1631504" y="908720"/>
            <a:ext cx="10513168" cy="1143000"/>
          </a:xfrm>
        </p:spPr>
        <p:txBody>
          <a:bodyPr/>
          <a:lstStyle/>
          <a:p>
            <a:r>
              <a:rPr lang="de-DE" dirty="0"/>
              <a:t>Ablauf der Entwicklung im XP</a:t>
            </a:r>
          </a:p>
        </p:txBody>
      </p:sp>
      <p:sp>
        <p:nvSpPr>
          <p:cNvPr id="3" name="Inhaltsplatzhalter 2"/>
          <p:cNvSpPr>
            <a:spLocks noGrp="1"/>
          </p:cNvSpPr>
          <p:nvPr>
            <p:ph idx="1"/>
          </p:nvPr>
        </p:nvSpPr>
        <p:spPr>
          <a:xfrm>
            <a:off x="1631504" y="2128763"/>
            <a:ext cx="10513168" cy="4594820"/>
          </a:xfrm>
        </p:spPr>
        <p:txBody>
          <a:bodyPr/>
          <a:lstStyle/>
          <a:p>
            <a:endParaRPr lang="de-DE"/>
          </a:p>
        </p:txBody>
      </p:sp>
      <p:sp>
        <p:nvSpPr>
          <p:cNvPr id="29" name="Foliennummernplatzhalter 28"/>
          <p:cNvSpPr>
            <a:spLocks noGrp="1"/>
          </p:cNvSpPr>
          <p:nvPr>
            <p:ph type="sldNum" sz="quarter" idx="12"/>
          </p:nvPr>
        </p:nvSpPr>
        <p:spPr>
          <a:prstGeom prst="rect">
            <a:avLst/>
          </a:prstGeom>
        </p:spPr>
        <p:txBody>
          <a:bodyPr/>
          <a:lstStyle/>
          <a:p>
            <a:pPr>
              <a:defRPr/>
            </a:pPr>
            <a:fld id="{0900F4D3-81A3-4CE0-89DC-E053C26360EE}" type="slidenum">
              <a:rPr lang="de-DE" smtClean="0"/>
              <a:pPr>
                <a:defRPr/>
              </a:pPr>
              <a:t>36</a:t>
            </a:fld>
            <a:endParaRPr lang="de-DE" dirty="0"/>
          </a:p>
        </p:txBody>
      </p:sp>
      <p:sp>
        <p:nvSpPr>
          <p:cNvPr id="9" name="Abgerundetes Rechteck 8"/>
          <p:cNvSpPr/>
          <p:nvPr/>
        </p:nvSpPr>
        <p:spPr>
          <a:xfrm>
            <a:off x="1847528" y="2641472"/>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Exploration</a:t>
            </a:r>
          </a:p>
        </p:txBody>
      </p:sp>
      <p:sp>
        <p:nvSpPr>
          <p:cNvPr id="10" name="Abgerundetes Rechteck 9"/>
          <p:cNvSpPr/>
          <p:nvPr/>
        </p:nvSpPr>
        <p:spPr>
          <a:xfrm>
            <a:off x="2999656" y="3361552"/>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Planung</a:t>
            </a:r>
          </a:p>
        </p:txBody>
      </p:sp>
      <p:sp>
        <p:nvSpPr>
          <p:cNvPr id="11" name="Abgerundetes Rechteck 10"/>
          <p:cNvSpPr/>
          <p:nvPr/>
        </p:nvSpPr>
        <p:spPr>
          <a:xfrm>
            <a:off x="5087888" y="3360412"/>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Entwicklung</a:t>
            </a:r>
          </a:p>
        </p:txBody>
      </p:sp>
      <p:sp>
        <p:nvSpPr>
          <p:cNvPr id="12" name="Abgerundetes Rechteck 11"/>
          <p:cNvSpPr/>
          <p:nvPr/>
        </p:nvSpPr>
        <p:spPr>
          <a:xfrm>
            <a:off x="5087888" y="4289106"/>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Freigabe</a:t>
            </a:r>
          </a:p>
        </p:txBody>
      </p:sp>
      <p:sp>
        <p:nvSpPr>
          <p:cNvPr id="13" name="Abgerundetes Rechteck 12"/>
          <p:cNvSpPr/>
          <p:nvPr/>
        </p:nvSpPr>
        <p:spPr>
          <a:xfrm>
            <a:off x="7176120" y="4289106"/>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Wartung</a:t>
            </a:r>
          </a:p>
        </p:txBody>
      </p:sp>
      <p:sp>
        <p:nvSpPr>
          <p:cNvPr id="14" name="Abgerundetes Rechteck 13"/>
          <p:cNvSpPr/>
          <p:nvPr/>
        </p:nvSpPr>
        <p:spPr>
          <a:xfrm>
            <a:off x="8773406" y="4941168"/>
            <a:ext cx="1643074" cy="57150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de-DE" sz="1400" dirty="0"/>
              <a:t>Ende</a:t>
            </a:r>
          </a:p>
        </p:txBody>
      </p:sp>
      <p:cxnSp>
        <p:nvCxnSpPr>
          <p:cNvPr id="16" name="Gerade Verbindung mit Pfeil 15"/>
          <p:cNvCxnSpPr>
            <a:stCxn id="9" idx="3"/>
            <a:endCxn id="10" idx="0"/>
          </p:cNvCxnSpPr>
          <p:nvPr/>
        </p:nvCxnSpPr>
        <p:spPr>
          <a:xfrm>
            <a:off x="3490603" y="2927224"/>
            <a:ext cx="330591" cy="434328"/>
          </a:xfrm>
          <a:prstGeom prst="bentConnector2">
            <a:avLst/>
          </a:prstGeom>
          <a:ln w="25400">
            <a:tailEnd type="triangle" w="med" len="lg"/>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a:stCxn id="11" idx="2"/>
            <a:endCxn id="12" idx="0"/>
          </p:cNvCxnSpPr>
          <p:nvPr/>
        </p:nvCxnSpPr>
        <p:spPr>
          <a:xfrm>
            <a:off x="5909425" y="3931916"/>
            <a:ext cx="0" cy="3571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12" idx="3"/>
            <a:endCxn id="13" idx="1"/>
          </p:cNvCxnSpPr>
          <p:nvPr/>
        </p:nvCxnSpPr>
        <p:spPr>
          <a:xfrm>
            <a:off x="6730962" y="4574858"/>
            <a:ext cx="445158"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Gerade Verbindung mit Pfeil 21"/>
          <p:cNvCxnSpPr>
            <a:stCxn id="13" idx="3"/>
            <a:endCxn id="14" idx="0"/>
          </p:cNvCxnSpPr>
          <p:nvPr/>
        </p:nvCxnSpPr>
        <p:spPr>
          <a:xfrm>
            <a:off x="8819195" y="4574858"/>
            <a:ext cx="775749" cy="366310"/>
          </a:xfrm>
          <a:prstGeom prst="bentConnector2">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10" idx="3"/>
            <a:endCxn id="11" idx="1"/>
          </p:cNvCxnSpPr>
          <p:nvPr/>
        </p:nvCxnSpPr>
        <p:spPr>
          <a:xfrm flipV="1">
            <a:off x="4642730" y="3646164"/>
            <a:ext cx="445158" cy="1140"/>
          </a:xfrm>
          <a:prstGeom prst="straightConnector1">
            <a:avLst/>
          </a:prstGeom>
          <a:ln w="254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Gekrümmte Verbindung 43"/>
          <p:cNvCxnSpPr>
            <a:stCxn id="13" idx="0"/>
            <a:endCxn id="10" idx="0"/>
          </p:cNvCxnSpPr>
          <p:nvPr/>
        </p:nvCxnSpPr>
        <p:spPr>
          <a:xfrm rot="16200000" flipV="1">
            <a:off x="5445648" y="1737097"/>
            <a:ext cx="927554" cy="4176464"/>
          </a:xfrm>
          <a:prstGeom prst="curvedConnector3">
            <a:avLst>
              <a:gd name="adj1" fmla="val 124645"/>
            </a:avLst>
          </a:prstGeom>
          <a:ln w="25400">
            <a:prstDash val="sysDash"/>
            <a:tailEnd type="triangle" w="med" len="lg"/>
          </a:ln>
        </p:spPr>
        <p:style>
          <a:lnRef idx="1">
            <a:schemeClr val="accent1"/>
          </a:lnRef>
          <a:fillRef idx="0">
            <a:schemeClr val="accent1"/>
          </a:fillRef>
          <a:effectRef idx="0">
            <a:schemeClr val="accent1"/>
          </a:effectRef>
          <a:fontRef idx="minor">
            <a:schemeClr val="tx1"/>
          </a:fontRef>
        </p:style>
      </p:cxnSp>
      <p:sp>
        <p:nvSpPr>
          <p:cNvPr id="46" name="Rechteckige Legende 45"/>
          <p:cNvSpPr/>
          <p:nvPr/>
        </p:nvSpPr>
        <p:spPr>
          <a:xfrm>
            <a:off x="944673" y="1559321"/>
            <a:ext cx="2711225" cy="658902"/>
          </a:xfrm>
          <a:prstGeom prst="wedgeRectCallout">
            <a:avLst>
              <a:gd name="adj1" fmla="val -5441"/>
              <a:gd name="adj2" fmla="val 101308"/>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itchFamily="34" charset="0"/>
              <a:buChar char="•"/>
            </a:pPr>
            <a:r>
              <a:rPr lang="de-DE" sz="1400" dirty="0"/>
              <a:t>Technische Experimente</a:t>
            </a:r>
          </a:p>
          <a:p>
            <a:pPr marL="171450" indent="-171450">
              <a:buFont typeface="Arial" pitchFamily="34" charset="0"/>
              <a:buChar char="•"/>
            </a:pPr>
            <a:r>
              <a:rPr lang="de-DE" sz="1400" dirty="0"/>
              <a:t>Einweisung des Kunden</a:t>
            </a:r>
          </a:p>
        </p:txBody>
      </p:sp>
      <p:sp>
        <p:nvSpPr>
          <p:cNvPr id="23" name="Rechteckige Legende 22"/>
          <p:cNvSpPr/>
          <p:nvPr/>
        </p:nvSpPr>
        <p:spPr>
          <a:xfrm>
            <a:off x="4079776" y="2279152"/>
            <a:ext cx="2952328" cy="648072"/>
          </a:xfrm>
          <a:prstGeom prst="wedgeRectCallout">
            <a:avLst>
              <a:gd name="adj1" fmla="val -41777"/>
              <a:gd name="adj2" fmla="val 109532"/>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itchFamily="34" charset="0"/>
              <a:buChar char="•"/>
            </a:pPr>
            <a:r>
              <a:rPr lang="de-DE" sz="1400" dirty="0"/>
              <a:t>Planung der Iteration durch Kunde und Entwickler</a:t>
            </a:r>
          </a:p>
        </p:txBody>
      </p:sp>
      <p:sp>
        <p:nvSpPr>
          <p:cNvPr id="24" name="Rechteckige Legende 23"/>
          <p:cNvSpPr/>
          <p:nvPr/>
        </p:nvSpPr>
        <p:spPr>
          <a:xfrm>
            <a:off x="7176120" y="2927224"/>
            <a:ext cx="2952328" cy="1183287"/>
          </a:xfrm>
          <a:prstGeom prst="wedgeRectCallout">
            <a:avLst>
              <a:gd name="adj1" fmla="val -65003"/>
              <a:gd name="adj2" fmla="val 10084"/>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itchFamily="34" charset="0"/>
              <a:buChar char="•"/>
            </a:pPr>
            <a:r>
              <a:rPr lang="de-DE" sz="1400" dirty="0"/>
              <a:t>Festlegung der Architektur</a:t>
            </a:r>
          </a:p>
          <a:p>
            <a:pPr marL="171450" indent="-171450">
              <a:buFont typeface="Arial" pitchFamily="34" charset="0"/>
              <a:buChar char="•"/>
            </a:pPr>
            <a:r>
              <a:rPr lang="de-DE" sz="1400" dirty="0"/>
              <a:t>Schreiben von Unit und Akzeptanztests</a:t>
            </a:r>
          </a:p>
          <a:p>
            <a:pPr marL="171450" indent="-171450">
              <a:buFont typeface="Arial" pitchFamily="34" charset="0"/>
              <a:buChar char="•"/>
            </a:pPr>
            <a:r>
              <a:rPr lang="de-DE" sz="1400" dirty="0"/>
              <a:t>Paarweises Programmieren</a:t>
            </a:r>
          </a:p>
        </p:txBody>
      </p:sp>
      <p:sp>
        <p:nvSpPr>
          <p:cNvPr id="25" name="Rechteckige Legende 24"/>
          <p:cNvSpPr/>
          <p:nvPr/>
        </p:nvSpPr>
        <p:spPr>
          <a:xfrm>
            <a:off x="2495601" y="4502073"/>
            <a:ext cx="1818369" cy="878190"/>
          </a:xfrm>
          <a:prstGeom prst="wedgeRectCallout">
            <a:avLst>
              <a:gd name="adj1" fmla="val 93092"/>
              <a:gd name="adj2" fmla="val -42708"/>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itchFamily="34" charset="0"/>
              <a:buChar char="•"/>
            </a:pPr>
            <a:r>
              <a:rPr lang="de-DE" sz="1400" dirty="0"/>
              <a:t>Letzte Tests</a:t>
            </a:r>
          </a:p>
          <a:p>
            <a:pPr marL="171450" indent="-171450">
              <a:buFont typeface="Arial" pitchFamily="34" charset="0"/>
              <a:buChar char="•"/>
            </a:pPr>
            <a:r>
              <a:rPr lang="de-DE" sz="1400" dirty="0"/>
              <a:t>Performance-Optimierungen</a:t>
            </a:r>
          </a:p>
        </p:txBody>
      </p:sp>
      <p:sp>
        <p:nvSpPr>
          <p:cNvPr id="26" name="Rechteckige Legende 25"/>
          <p:cNvSpPr/>
          <p:nvPr/>
        </p:nvSpPr>
        <p:spPr>
          <a:xfrm>
            <a:off x="5087888" y="5229201"/>
            <a:ext cx="3024336" cy="641025"/>
          </a:xfrm>
          <a:prstGeom prst="wedgeRectCallout">
            <a:avLst>
              <a:gd name="adj1" fmla="val 29962"/>
              <a:gd name="adj2" fmla="val -110098"/>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itchFamily="34" charset="0"/>
              <a:buChar char="•"/>
            </a:pPr>
            <a:r>
              <a:rPr lang="de-DE" sz="1400" dirty="0"/>
              <a:t>Überarbeitung der Software im Produktivbetrieb</a:t>
            </a:r>
          </a:p>
        </p:txBody>
      </p:sp>
      <p:sp>
        <p:nvSpPr>
          <p:cNvPr id="27" name="Rechteckige Legende 26"/>
          <p:cNvSpPr/>
          <p:nvPr/>
        </p:nvSpPr>
        <p:spPr>
          <a:xfrm>
            <a:off x="7824193" y="6021288"/>
            <a:ext cx="2817837" cy="792088"/>
          </a:xfrm>
          <a:prstGeom prst="wedgeRectCallout">
            <a:avLst>
              <a:gd name="adj1" fmla="val 14311"/>
              <a:gd name="adj2" fmla="val -109970"/>
            </a:avLst>
          </a:prstGeom>
        </p:spPr>
        <p:style>
          <a:lnRef idx="1">
            <a:schemeClr val="accent4"/>
          </a:lnRef>
          <a:fillRef idx="2">
            <a:schemeClr val="accent4"/>
          </a:fillRef>
          <a:effectRef idx="1">
            <a:schemeClr val="accent4"/>
          </a:effectRef>
          <a:fontRef idx="minor">
            <a:schemeClr val="dk1"/>
          </a:fontRef>
        </p:style>
        <p:txBody>
          <a:bodyPr rtlCol="0" anchor="ctr"/>
          <a:lstStyle/>
          <a:p>
            <a:pPr marL="171450" indent="-171450">
              <a:buFont typeface="Arial" pitchFamily="34" charset="0"/>
              <a:buChar char="•"/>
            </a:pPr>
            <a:r>
              <a:rPr lang="de-DE" sz="1400" dirty="0"/>
              <a:t>Schreiben der Abschlussdokumentation</a:t>
            </a:r>
          </a:p>
          <a:p>
            <a:pPr marL="171450" indent="-171450">
              <a:buFont typeface="Arial" pitchFamily="34" charset="0"/>
              <a:buChar char="•"/>
            </a:pPr>
            <a:r>
              <a:rPr lang="de-DE" sz="1400" dirty="0"/>
              <a:t>Projektabschluss</a:t>
            </a:r>
          </a:p>
        </p:txBody>
      </p:sp>
    </p:spTree>
    <p:extLst>
      <p:ext uri="{BB962C8B-B14F-4D97-AF65-F5344CB8AC3E}">
        <p14:creationId xmlns:p14="http://schemas.microsoft.com/office/powerpoint/2010/main" val="2104191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fade">
                                      <p:cBhvr>
                                        <p:cTn id="20" dur="500"/>
                                        <p:tgtEl>
                                          <p:spTgt spid="3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46" grpId="0" animBg="1"/>
      <p:bldP spid="23" grpId="0" animBg="1"/>
      <p:bldP spid="24" grpId="0" animBg="1"/>
      <p:bldP spid="25" grpId="0" animBg="1"/>
      <p:bldP spid="26" grpId="0" animBg="1"/>
      <p:bldP spid="2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Planspiel / User Stories</a:t>
            </a:r>
          </a:p>
        </p:txBody>
      </p:sp>
      <p:sp>
        <p:nvSpPr>
          <p:cNvPr id="5" name="Inhaltsplatzhalter 4"/>
          <p:cNvSpPr>
            <a:spLocks noGrp="1"/>
          </p:cNvSpPr>
          <p:nvPr>
            <p:ph idx="1"/>
          </p:nvPr>
        </p:nvSpPr>
        <p:spPr/>
        <p:txBody>
          <a:bodyPr/>
          <a:lstStyle/>
          <a:p>
            <a:r>
              <a:rPr lang="de-DE" dirty="0"/>
              <a:t>User </a:t>
            </a:r>
            <a:r>
              <a:rPr lang="de-DE" dirty="0" err="1"/>
              <a:t>stories</a:t>
            </a:r>
            <a:r>
              <a:rPr lang="de-DE" dirty="0"/>
              <a:t> sind ein oder mehrere Sätze in allgemeiner Sprache aus Sicht des Kunden / Nutzer der Software, welche eine benötigte Funktion oder Verwendung des Systems beschreibt.</a:t>
            </a:r>
          </a:p>
          <a:p>
            <a:pPr lvl="1"/>
            <a:r>
              <a:rPr lang="de-DE" dirty="0"/>
              <a:t>Art Anforderungen und benötigte Funktionen auszudrücken</a:t>
            </a:r>
          </a:p>
          <a:p>
            <a:r>
              <a:rPr lang="de-DE" dirty="0"/>
              <a:t>Beschreibt </a:t>
            </a:r>
            <a:r>
              <a:rPr lang="de-DE" i="1" dirty="0">
                <a:solidFill>
                  <a:srgbClr val="C00000"/>
                </a:solidFill>
              </a:rPr>
              <a:t>Wer, Was, Warum </a:t>
            </a:r>
            <a:r>
              <a:rPr lang="de-DE" dirty="0"/>
              <a:t>einer Anforderung in einer einfachen Art und Weise.</a:t>
            </a:r>
          </a:p>
          <a:p>
            <a:pPr lvl="1"/>
            <a:endParaRPr lang="de-DE" dirty="0"/>
          </a:p>
        </p:txBody>
      </p:sp>
      <p:sp>
        <p:nvSpPr>
          <p:cNvPr id="8" name="Foliennummernplatzhalter 7"/>
          <p:cNvSpPr>
            <a:spLocks noGrp="1"/>
          </p:cNvSpPr>
          <p:nvPr>
            <p:ph type="sldNum" sz="quarter" idx="12"/>
          </p:nvPr>
        </p:nvSpPr>
        <p:spPr>
          <a:prstGeom prst="rect">
            <a:avLst/>
          </a:prstGeom>
        </p:spPr>
        <p:txBody>
          <a:bodyPr/>
          <a:lstStyle/>
          <a:p>
            <a:pPr>
              <a:defRPr/>
            </a:pPr>
            <a:fld id="{0900F4D3-81A3-4CE0-89DC-E053C26360EE}" type="slidenum">
              <a:rPr lang="de-DE" smtClean="0"/>
              <a:pPr>
                <a:defRPr/>
              </a:pPr>
              <a:t>37</a:t>
            </a:fld>
            <a:endParaRPr lang="de-DE" dirty="0"/>
          </a:p>
        </p:txBody>
      </p:sp>
      <p:pic>
        <p:nvPicPr>
          <p:cNvPr id="199682" name="Picture 2" descr="http://t0.gstatic.com/images?q=tbn:ANd9GcRfNXNKp0t2dyb16-bRsMN8LjfAWv0n_h11YaHikFkmYs3lRTuOOg"/>
          <p:cNvPicPr>
            <a:picLocks noChangeAspect="1" noChangeArrowheads="1"/>
          </p:cNvPicPr>
          <p:nvPr/>
        </p:nvPicPr>
        <p:blipFill>
          <a:blip r:embed="rId2" cstate="print"/>
          <a:srcRect/>
          <a:stretch>
            <a:fillRect/>
          </a:stretch>
        </p:blipFill>
        <p:spPr bwMode="auto">
          <a:xfrm>
            <a:off x="2927648" y="4653136"/>
            <a:ext cx="2509740" cy="1879884"/>
          </a:xfrm>
          <a:prstGeom prst="rect">
            <a:avLst/>
          </a:prstGeom>
          <a:noFill/>
        </p:spPr>
      </p:pic>
      <p:pic>
        <p:nvPicPr>
          <p:cNvPr id="199684" name="Picture 4" descr="http://t0.gstatic.com/images?q=tbn:ANd9GcTSq7MDRlKzohznZ2p_YyN4oZy6WxPhgH1COQH902tTx2p6TKWMcQ"/>
          <p:cNvPicPr>
            <a:picLocks noChangeAspect="1" noChangeArrowheads="1"/>
          </p:cNvPicPr>
          <p:nvPr/>
        </p:nvPicPr>
        <p:blipFill>
          <a:blip r:embed="rId3" cstate="print"/>
          <a:srcRect/>
          <a:stretch>
            <a:fillRect/>
          </a:stretch>
        </p:blipFill>
        <p:spPr bwMode="auto">
          <a:xfrm>
            <a:off x="6240016" y="4272062"/>
            <a:ext cx="4032448" cy="2397298"/>
          </a:xfrm>
          <a:prstGeom prst="rect">
            <a:avLst/>
          </a:prstGeom>
          <a:noFill/>
        </p:spPr>
      </p:pic>
    </p:spTree>
    <p:extLst>
      <p:ext uri="{BB962C8B-B14F-4D97-AF65-F5344CB8AC3E}">
        <p14:creationId xmlns:p14="http://schemas.microsoft.com/office/powerpoint/2010/main" val="34570726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Bewertung/Anwendbarkeit des XP</a:t>
            </a:r>
          </a:p>
        </p:txBody>
      </p:sp>
      <p:sp>
        <p:nvSpPr>
          <p:cNvPr id="6" name="Inhaltsplatzhalter 5"/>
          <p:cNvSpPr>
            <a:spLocks noGrp="1"/>
          </p:cNvSpPr>
          <p:nvPr>
            <p:ph idx="1"/>
          </p:nvPr>
        </p:nvSpPr>
        <p:spPr/>
        <p:txBody>
          <a:bodyPr/>
          <a:lstStyle/>
          <a:p>
            <a:r>
              <a:rPr lang="de-DE" dirty="0"/>
              <a:t>Nur für </a:t>
            </a:r>
            <a:r>
              <a:rPr lang="de-DE" i="1" dirty="0">
                <a:solidFill>
                  <a:srgbClr val="C00000"/>
                </a:solidFill>
              </a:rPr>
              <a:t>kleine bis mittlere Teams </a:t>
            </a:r>
            <a:r>
              <a:rPr lang="de-DE" dirty="0"/>
              <a:t>ausgelegt (bis zu 15 Entwickler)</a:t>
            </a:r>
          </a:p>
          <a:p>
            <a:r>
              <a:rPr lang="de-DE" dirty="0"/>
              <a:t>Erfordert </a:t>
            </a:r>
            <a:r>
              <a:rPr lang="de-DE" i="1" dirty="0">
                <a:solidFill>
                  <a:srgbClr val="C00000"/>
                </a:solidFill>
              </a:rPr>
              <a:t>hochqualifizierte</a:t>
            </a:r>
            <a:r>
              <a:rPr lang="de-DE" dirty="0">
                <a:solidFill>
                  <a:srgbClr val="C00000"/>
                </a:solidFill>
              </a:rPr>
              <a:t> </a:t>
            </a:r>
            <a:r>
              <a:rPr lang="de-DE" dirty="0"/>
              <a:t>Mitarbeiter</a:t>
            </a:r>
          </a:p>
          <a:p>
            <a:r>
              <a:rPr lang="de-DE" dirty="0"/>
              <a:t>Die XP-Praktiken sind untereinander </a:t>
            </a:r>
            <a:r>
              <a:rPr lang="de-DE" i="1" dirty="0">
                <a:solidFill>
                  <a:srgbClr val="C00000"/>
                </a:solidFill>
              </a:rPr>
              <a:t>stark verkettet</a:t>
            </a:r>
          </a:p>
          <a:p>
            <a:r>
              <a:rPr lang="de-DE" dirty="0"/>
              <a:t>Erzwingt ein „</a:t>
            </a:r>
            <a:r>
              <a:rPr lang="de-DE" i="1" dirty="0">
                <a:solidFill>
                  <a:srgbClr val="C00000"/>
                </a:solidFill>
              </a:rPr>
              <a:t>Alles oder Nichts“</a:t>
            </a:r>
            <a:r>
              <a:rPr lang="de-DE" dirty="0"/>
              <a:t>-Vorgehen</a:t>
            </a:r>
          </a:p>
          <a:p>
            <a:r>
              <a:rPr lang="de-DE" dirty="0"/>
              <a:t>Wenn kein Kunde vor Ort möglich, da keiner existent (Software für den Massenmarkt), sollten ausgewählte Teammitglieder diese Rolle </a:t>
            </a:r>
            <a:r>
              <a:rPr lang="de-DE" i="1" dirty="0">
                <a:solidFill>
                  <a:srgbClr val="C00000"/>
                </a:solidFill>
              </a:rPr>
              <a:t>Vollzeit</a:t>
            </a:r>
            <a:r>
              <a:rPr lang="de-DE" dirty="0">
                <a:solidFill>
                  <a:srgbClr val="C00000"/>
                </a:solidFill>
              </a:rPr>
              <a:t> </a:t>
            </a:r>
            <a:r>
              <a:rPr lang="de-DE" dirty="0"/>
              <a:t>übernehmen</a:t>
            </a:r>
          </a:p>
          <a:p>
            <a:endParaRPr lang="de-DE" dirty="0"/>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38</a:t>
            </a:fld>
            <a:endParaRPr lang="de-DE">
              <a:solidFill>
                <a:prstClr val="black">
                  <a:tint val="75000"/>
                </a:prstClr>
              </a:solidFill>
            </a:endParaRPr>
          </a:p>
        </p:txBody>
      </p:sp>
    </p:spTree>
    <p:extLst>
      <p:ext uri="{BB962C8B-B14F-4D97-AF65-F5344CB8AC3E}">
        <p14:creationId xmlns:p14="http://schemas.microsoft.com/office/powerpoint/2010/main" val="1503351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a:t>Read-Me</a:t>
            </a:r>
            <a:r>
              <a:rPr lang="de-DE" dirty="0"/>
              <a:t>-</a:t>
            </a:r>
            <a:r>
              <a:rPr lang="de-DE"/>
              <a:t>driven Development</a:t>
            </a:r>
          </a:p>
        </p:txBody>
      </p:sp>
      <p:sp>
        <p:nvSpPr>
          <p:cNvPr id="3" name="Inhaltsplatzhalter 2"/>
          <p:cNvSpPr>
            <a:spLocks noGrp="1"/>
          </p:cNvSpPr>
          <p:nvPr>
            <p:ph idx="1"/>
          </p:nvPr>
        </p:nvSpPr>
        <p:spPr/>
        <p:txBody>
          <a:bodyPr/>
          <a:lstStyle/>
          <a:p>
            <a:r>
              <a:rPr lang="de-DE" dirty="0"/>
              <a:t>Fokus auf Anwendung des Softwaresystems, um richtiges Produkt zu bauen</a:t>
            </a:r>
          </a:p>
          <a:p>
            <a:r>
              <a:rPr lang="de-DE" dirty="0"/>
              <a:t>Zuerst die Read-</a:t>
            </a:r>
            <a:r>
              <a:rPr lang="de-DE" dirty="0" err="1"/>
              <a:t>Me</a:t>
            </a:r>
            <a:r>
              <a:rPr lang="de-DE" dirty="0"/>
              <a:t> schreiben, dann erst mit Testfällen, Design, usw. anfangen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39</a:t>
            </a:fld>
            <a:endParaRPr lang="de-DE"/>
          </a:p>
        </p:txBody>
      </p:sp>
    </p:spTree>
    <p:extLst>
      <p:ext uri="{BB962C8B-B14F-4D97-AF65-F5344CB8AC3E}">
        <p14:creationId xmlns:p14="http://schemas.microsoft.com/office/powerpoint/2010/main" val="2604396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Vorgehensmodelle</a:t>
            </a:r>
          </a:p>
        </p:txBody>
      </p:sp>
      <p:sp>
        <p:nvSpPr>
          <p:cNvPr id="6" name="Inhaltsplatzhalter 5"/>
          <p:cNvSpPr>
            <a:spLocks noGrp="1"/>
          </p:cNvSpPr>
          <p:nvPr>
            <p:ph idx="1"/>
          </p:nvPr>
        </p:nvSpPr>
        <p:spPr/>
        <p:txBody>
          <a:bodyPr>
            <a:normAutofit/>
          </a:bodyPr>
          <a:lstStyle/>
          <a:p>
            <a:r>
              <a:rPr lang="de-DE" dirty="0"/>
              <a:t>Beschreiben </a:t>
            </a:r>
            <a:r>
              <a:rPr lang="de-DE" i="1" dirty="0">
                <a:solidFill>
                  <a:srgbClr val="C00000"/>
                </a:solidFill>
              </a:rPr>
              <a:t>wie</a:t>
            </a:r>
            <a:r>
              <a:rPr lang="de-DE" dirty="0"/>
              <a:t>, </a:t>
            </a:r>
            <a:r>
              <a:rPr lang="de-DE" i="1" dirty="0">
                <a:solidFill>
                  <a:srgbClr val="C00000"/>
                </a:solidFill>
              </a:rPr>
              <a:t>wann</a:t>
            </a:r>
            <a:r>
              <a:rPr lang="de-DE" dirty="0"/>
              <a:t>, </a:t>
            </a:r>
            <a:r>
              <a:rPr lang="de-DE" i="1" dirty="0">
                <a:solidFill>
                  <a:srgbClr val="C00000"/>
                </a:solidFill>
              </a:rPr>
              <a:t>welche</a:t>
            </a:r>
            <a:r>
              <a:rPr lang="de-DE" dirty="0">
                <a:solidFill>
                  <a:srgbClr val="C00000"/>
                </a:solidFill>
              </a:rPr>
              <a:t> </a:t>
            </a:r>
            <a:r>
              <a:rPr lang="de-DE" dirty="0"/>
              <a:t>der Tätigkeiten der Softwareentwicklung (Phasen des Lebenszyklus) ausgeführt werden</a:t>
            </a:r>
          </a:p>
          <a:p>
            <a:endParaRPr lang="de-DE" dirty="0"/>
          </a:p>
          <a:p>
            <a:r>
              <a:rPr lang="de-DE" dirty="0"/>
              <a:t>Bisher: </a:t>
            </a:r>
            <a:r>
              <a:rPr lang="de-DE" dirty="0" err="1"/>
              <a:t>Brute</a:t>
            </a:r>
            <a:r>
              <a:rPr lang="de-DE" dirty="0"/>
              <a:t>-Force-Modell: Einfach drauf losprogrammieren</a:t>
            </a:r>
          </a:p>
          <a:p>
            <a:r>
              <a:rPr lang="de-DE" dirty="0"/>
              <a:t>Jetzt: </a:t>
            </a:r>
          </a:p>
          <a:p>
            <a:pPr lvl="1"/>
            <a:r>
              <a:rPr lang="de-DE" dirty="0"/>
              <a:t>Traditionelle Entwicklungsmodelle </a:t>
            </a:r>
          </a:p>
          <a:p>
            <a:pPr lvl="2"/>
            <a:r>
              <a:rPr lang="de-DE" dirty="0"/>
              <a:t>Große Teams, feste Anforderungen</a:t>
            </a:r>
          </a:p>
          <a:p>
            <a:pPr lvl="1"/>
            <a:r>
              <a:rPr lang="de-DE" dirty="0"/>
              <a:t>Neuartige Modelle (agile Methoden)</a:t>
            </a:r>
          </a:p>
          <a:p>
            <a:pPr lvl="2"/>
            <a:r>
              <a:rPr lang="de-DE" dirty="0"/>
              <a:t>Angepasst auf schnelle Entwicklungsphasen, kurze Release-Zeiten und sich ständig ändernde Anforderungen</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4</a:t>
            </a:fld>
            <a:endParaRPr lang="de-DE">
              <a:solidFill>
                <a:prstClr val="black">
                  <a:tint val="75000"/>
                </a:prstClr>
              </a:solidFill>
            </a:endParaRPr>
          </a:p>
        </p:txBody>
      </p:sp>
    </p:spTree>
    <p:extLst>
      <p:ext uri="{BB962C8B-B14F-4D97-AF65-F5344CB8AC3E}">
        <p14:creationId xmlns:p14="http://schemas.microsoft.com/office/powerpoint/2010/main" val="157069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Behavior-driven Development</a:t>
            </a:r>
          </a:p>
        </p:txBody>
      </p:sp>
      <p:sp>
        <p:nvSpPr>
          <p:cNvPr id="3" name="Inhaltsplatzhalter 2"/>
          <p:cNvSpPr>
            <a:spLocks noGrp="1"/>
          </p:cNvSpPr>
          <p:nvPr>
            <p:ph idx="1"/>
          </p:nvPr>
        </p:nvSpPr>
        <p:spPr/>
        <p:txBody>
          <a:bodyPr/>
          <a:lstStyle/>
          <a:p>
            <a:r>
              <a:rPr lang="en-US"/>
              <a:t>Verhalten von Software wird beschrieben</a:t>
            </a:r>
          </a:p>
          <a:p>
            <a:r>
              <a:rPr lang="en-US"/>
              <a:t>Dabei Schlüsselwörter, die Vorbedingungen und Nachbedingungen beschreiben</a:t>
            </a:r>
          </a:p>
          <a:p>
            <a:r>
              <a:rPr lang="en-US"/>
              <a:t>Implementierung der Software anhand der Szenarien</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40</a:t>
            </a:fld>
            <a:endParaRPr lang="de-DE"/>
          </a:p>
        </p:txBody>
      </p:sp>
    </p:spTree>
    <p:extLst>
      <p:ext uri="{BB962C8B-B14F-4D97-AF65-F5344CB8AC3E}">
        <p14:creationId xmlns:p14="http://schemas.microsoft.com/office/powerpoint/2010/main" val="41784060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p:cNvSpPr>
            <a:spLocks noGrp="1"/>
          </p:cNvSpPr>
          <p:nvPr>
            <p:ph type="title"/>
          </p:nvPr>
        </p:nvSpPr>
        <p:spPr/>
        <p:txBody>
          <a:bodyPr>
            <a:normAutofit/>
          </a:bodyPr>
          <a:lstStyle/>
          <a:p>
            <a:r>
              <a:rPr lang="en-US"/>
              <a:t>Nehmen Sie zu den Grundsätzen Stellung</a:t>
            </a:r>
          </a:p>
        </p:txBody>
      </p:sp>
      <p:sp>
        <p:nvSpPr>
          <p:cNvPr id="6" name="Inhaltsplatzhalter 5"/>
          <p:cNvSpPr>
            <a:spLocks noGrp="1"/>
          </p:cNvSpPr>
          <p:nvPr>
            <p:ph idx="1"/>
          </p:nvPr>
        </p:nvSpPr>
        <p:spPr/>
        <p:txBody>
          <a:bodyPr>
            <a:normAutofit fontScale="92500" lnSpcReduction="10000"/>
          </a:bodyPr>
          <a:lstStyle/>
          <a:p>
            <a:r>
              <a:rPr lang="en-US"/>
              <a:t>Links:</a:t>
            </a:r>
          </a:p>
          <a:p>
            <a:pPr lvl="1"/>
            <a:r>
              <a:rPr lang="en-US"/>
              <a:t>Iterative Entwicklung (getrieben durch neue oder geänderte Features)</a:t>
            </a:r>
          </a:p>
          <a:p>
            <a:pPr lvl="1"/>
            <a:r>
              <a:rPr lang="en-US"/>
              <a:t>Wenig Analyse- und Entwurfstätigkeiten, nur rudimentäre Spezifikationen, selbst-dokumentierender Code ("simple design")</a:t>
            </a:r>
          </a:p>
          <a:p>
            <a:pPr lvl="1"/>
            <a:r>
              <a:rPr lang="en-US"/>
              <a:t>Frühes Programmieren, prototypisches Umsetzen einzelner "stories" </a:t>
            </a:r>
          </a:p>
          <a:p>
            <a:pPr lvl="1"/>
            <a:r>
              <a:rPr lang="en-US"/>
              <a:t>Testfälle stehen am Anfang und ersetzen Spezifikation ("test first")</a:t>
            </a:r>
          </a:p>
          <a:p>
            <a:r>
              <a:rPr lang="en-US"/>
              <a:t>Rechts:</a:t>
            </a:r>
          </a:p>
          <a:p>
            <a:pPr lvl="1"/>
            <a:r>
              <a:rPr lang="en-US"/>
              <a:t>Ständige Kommunikation der Entwickler mit Management und Benutzern, kurze Rückkopplungsschleifen, schnelle Rückmeldungen </a:t>
            </a:r>
          </a:p>
          <a:p>
            <a:pPr lvl="1"/>
            <a:r>
              <a:rPr lang="en-US"/>
              <a:t>Schrittweise Änderungen, schrittweise angepasste Tests ("refactoring"), fortlaufende Integration ("continuous integration") </a:t>
            </a:r>
          </a:p>
          <a:p>
            <a:pPr lvl="1"/>
            <a:r>
              <a:rPr lang="en-US"/>
              <a:t>Fahrer-/Beifahrer-Prinzip beim Programmieren ("Pair programming"); schnelle Code Reviews</a:t>
            </a:r>
          </a:p>
          <a:p>
            <a:pPr lvl="1"/>
            <a:r>
              <a:rPr lang="en-US"/>
              <a:t>Gemeinsame Standards aller Entwickler, gemeinsames Eigentum am Code ("collective code ownership")</a:t>
            </a:r>
          </a:p>
        </p:txBody>
      </p:sp>
      <p:sp>
        <p:nvSpPr>
          <p:cNvPr id="4" name="Foliennummernplatzhalter 3"/>
          <p:cNvSpPr>
            <a:spLocks noGrp="1"/>
          </p:cNvSpPr>
          <p:nvPr>
            <p:ph type="sldNum" sz="quarter" idx="12"/>
          </p:nvPr>
        </p:nvSpPr>
        <p:spPr/>
        <p:txBody>
          <a:bodyPr/>
          <a:lstStyle/>
          <a:p>
            <a:fld id="{6C6AE60A-B69C-4790-82F7-3882EDF23186}" type="slidenum">
              <a:rPr lang="de-DE" smtClean="0"/>
              <a:pPr/>
              <a:t>41</a:t>
            </a:fld>
            <a:endParaRPr lang="de-DE"/>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solidFill>
                <a:prstClr val="white"/>
              </a:solidFill>
            </a:endParaRPr>
          </a:p>
        </p:txBody>
      </p:sp>
      <p:sp>
        <p:nvSpPr>
          <p:cNvPr id="43010" name="Textfeld 2"/>
          <p:cNvSpPr txBox="1">
            <a:spLocks noChangeArrowheads="1"/>
          </p:cNvSpPr>
          <p:nvPr/>
        </p:nvSpPr>
        <p:spPr bwMode="auto">
          <a:xfrm>
            <a:off x="1919288" y="1916114"/>
            <a:ext cx="7697364" cy="830997"/>
          </a:xfrm>
          <a:prstGeom prst="rect">
            <a:avLst/>
          </a:prstGeom>
          <a:noFill/>
          <a:ln w="9525">
            <a:noFill/>
            <a:miter lim="800000"/>
            <a:headEnd/>
            <a:tailEnd/>
          </a:ln>
        </p:spPr>
        <p:txBody>
          <a:bodyPr wrap="none">
            <a:spAutoFit/>
          </a:bodyPr>
          <a:lstStyle/>
          <a:p>
            <a:r>
              <a:rPr lang="de-DE" sz="4800" dirty="0" err="1">
                <a:solidFill>
                  <a:prstClr val="white"/>
                </a:solidFill>
              </a:rPr>
              <a:t>Scrum</a:t>
            </a:r>
            <a:r>
              <a:rPr lang="de-DE" sz="4800" dirty="0">
                <a:solidFill>
                  <a:prstClr val="white"/>
                </a:solidFill>
              </a:rPr>
              <a:t> – agile SW-Entwicklung</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42</a:t>
            </a:fld>
            <a:endParaRPr lang="de-DE">
              <a:solidFill>
                <a:prstClr val="black">
                  <a:tint val="75000"/>
                </a:prstClr>
              </a:solidFill>
            </a:endParaRPr>
          </a:p>
        </p:txBody>
      </p:sp>
      <p:pic>
        <p:nvPicPr>
          <p:cNvPr id="5122" name="Picture 2" descr="http://3back.com/app/uploads/2013/04/ScrumWheels_scale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905" y="3284985"/>
            <a:ext cx="294322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414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Was ist </a:t>
            </a:r>
            <a:r>
              <a:rPr lang="de-DE" dirty="0" err="1"/>
              <a:t>Scrum</a:t>
            </a:r>
            <a:r>
              <a:rPr lang="de-DE" dirty="0"/>
              <a:t>?</a:t>
            </a:r>
          </a:p>
        </p:txBody>
      </p:sp>
      <p:sp>
        <p:nvSpPr>
          <p:cNvPr id="3" name="Inhaltsplatzhalter 2"/>
          <p:cNvSpPr>
            <a:spLocks noGrp="1"/>
          </p:cNvSpPr>
          <p:nvPr>
            <p:ph idx="1"/>
          </p:nvPr>
        </p:nvSpPr>
        <p:spPr/>
        <p:txBody>
          <a:bodyPr/>
          <a:lstStyle/>
          <a:p>
            <a:r>
              <a:rPr lang="de-DE" u="sng" dirty="0"/>
              <a:t>SCRUM</a:t>
            </a:r>
            <a:r>
              <a:rPr lang="de-DE" dirty="0"/>
              <a:t> ist ein </a:t>
            </a:r>
            <a:r>
              <a:rPr lang="de-DE" i="1" dirty="0">
                <a:solidFill>
                  <a:srgbClr val="C00000"/>
                </a:solidFill>
              </a:rPr>
              <a:t>agiles Managementframework, </a:t>
            </a:r>
            <a:r>
              <a:rPr lang="de-DE" dirty="0"/>
              <a:t>bei dem Entwicklerteams als eine </a:t>
            </a:r>
            <a:r>
              <a:rPr lang="de-DE" i="1" dirty="0">
                <a:solidFill>
                  <a:srgbClr val="C00000"/>
                </a:solidFill>
              </a:rPr>
              <a:t>Einheit</a:t>
            </a:r>
            <a:r>
              <a:rPr lang="de-DE" dirty="0">
                <a:solidFill>
                  <a:srgbClr val="C00000"/>
                </a:solidFill>
              </a:rPr>
              <a:t> </a:t>
            </a:r>
            <a:r>
              <a:rPr lang="de-DE" dirty="0"/>
              <a:t>zusammenarbeiten, um ein gemeinsames Ziel zu erreichen.</a:t>
            </a:r>
            <a:endParaRPr lang="de-DE" i="1" dirty="0">
              <a:solidFill>
                <a:srgbClr val="C00000"/>
              </a:solidFill>
            </a:endParaRPr>
          </a:p>
          <a:p>
            <a:r>
              <a:rPr lang="de-DE" dirty="0"/>
              <a:t>Ziel: Ordnung ins Chaos der Entwicklung zu bringen</a:t>
            </a:r>
          </a:p>
          <a:p>
            <a:pPr lvl="1"/>
            <a:r>
              <a:rPr lang="de-DE" dirty="0"/>
              <a:t>Flexibel auf Änderungen der Anforderungen durch kurze Entwicklungszyklen reagieren</a:t>
            </a:r>
          </a:p>
          <a:p>
            <a:pPr lvl="1"/>
            <a:r>
              <a:rPr lang="de-DE" dirty="0"/>
              <a:t>Enthält </a:t>
            </a:r>
            <a:r>
              <a:rPr lang="de-DE" i="1" dirty="0">
                <a:solidFill>
                  <a:srgbClr val="C00000"/>
                </a:solidFill>
              </a:rPr>
              <a:t>keine</a:t>
            </a:r>
            <a:r>
              <a:rPr lang="de-DE" dirty="0">
                <a:solidFill>
                  <a:srgbClr val="C00000"/>
                </a:solidFill>
              </a:rPr>
              <a:t> </a:t>
            </a:r>
            <a:r>
              <a:rPr lang="de-DE" dirty="0"/>
              <a:t>Praktiken, die vorschreiben, wie die Software entwickelt werden soll</a:t>
            </a:r>
          </a:p>
        </p:txBody>
      </p:sp>
      <p:sp>
        <p:nvSpPr>
          <p:cNvPr id="6" name="Foliennummernplatzhalter 5"/>
          <p:cNvSpPr>
            <a:spLocks noGrp="1"/>
          </p:cNvSpPr>
          <p:nvPr>
            <p:ph type="sldNum" sz="quarter" idx="12"/>
          </p:nvPr>
        </p:nvSpPr>
        <p:spPr>
          <a:prstGeom prst="rect">
            <a:avLst/>
          </a:prstGeom>
        </p:spPr>
        <p:txBody>
          <a:bodyPr/>
          <a:lstStyle/>
          <a:p>
            <a:pPr>
              <a:defRPr/>
            </a:pPr>
            <a:fld id="{0900F4D3-81A3-4CE0-89DC-E053C26360EE}" type="slidenum">
              <a:rPr lang="de-DE" smtClean="0"/>
              <a:pPr>
                <a:defRPr/>
              </a:pPr>
              <a:t>43</a:t>
            </a:fld>
            <a:endParaRPr lang="de-DE" dirty="0"/>
          </a:p>
        </p:txBody>
      </p:sp>
      <p:pic>
        <p:nvPicPr>
          <p:cNvPr id="7170" name="Picture 2" descr="http://1piygz303e2p3ze2nt2kfhla.wpengine.netdna-cdn.com/wp-content/uploads/2013/04/scrum-development-and-rugby-scrums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76320" y="5210341"/>
            <a:ext cx="2664296" cy="1517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20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Leitidee und Ablauf</a:t>
            </a:r>
          </a:p>
        </p:txBody>
      </p:sp>
      <p:sp>
        <p:nvSpPr>
          <p:cNvPr id="5" name="Inhaltsplatzhalter 4"/>
          <p:cNvSpPr>
            <a:spLocks noGrp="1"/>
          </p:cNvSpPr>
          <p:nvPr>
            <p:ph idx="1"/>
          </p:nvPr>
        </p:nvSpPr>
        <p:spPr/>
        <p:txBody>
          <a:bodyPr/>
          <a:lstStyle/>
          <a:p>
            <a:r>
              <a:rPr lang="de-DE" dirty="0"/>
              <a:t>Ein Team ist besonders produktiv, wenn es sich mit seinem Produkt identifiziert und auch dafür die Verantwortung trägt.</a:t>
            </a:r>
          </a:p>
          <a:p>
            <a:endParaRPr lang="de-DE" dirty="0"/>
          </a:p>
        </p:txBody>
      </p:sp>
      <p:sp>
        <p:nvSpPr>
          <p:cNvPr id="6" name="Foliennummernplatzhalter 5"/>
          <p:cNvSpPr>
            <a:spLocks noGrp="1"/>
          </p:cNvSpPr>
          <p:nvPr>
            <p:ph type="sldNum" sz="quarter" idx="12"/>
          </p:nvPr>
        </p:nvSpPr>
        <p:spPr>
          <a:prstGeom prst="rect">
            <a:avLst/>
          </a:prstGeom>
        </p:spPr>
        <p:txBody>
          <a:bodyPr/>
          <a:lstStyle/>
          <a:p>
            <a:pPr>
              <a:defRPr/>
            </a:pPr>
            <a:fld id="{0900F4D3-81A3-4CE0-89DC-E053C26360EE}" type="slidenum">
              <a:rPr lang="de-DE" smtClean="0"/>
              <a:pPr>
                <a:defRPr/>
              </a:pPr>
              <a:t>44</a:t>
            </a:fld>
            <a:endParaRPr lang="de-DE" dirty="0"/>
          </a:p>
        </p:txBody>
      </p:sp>
      <p:pic>
        <p:nvPicPr>
          <p:cNvPr id="8194" name="Picture 2" descr="scrum development pro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448" y="2780928"/>
            <a:ext cx="5943873" cy="2971937"/>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p:cNvSpPr txBox="1"/>
          <p:nvPr/>
        </p:nvSpPr>
        <p:spPr>
          <a:xfrm>
            <a:off x="1703512" y="5480065"/>
            <a:ext cx="2232248" cy="1200329"/>
          </a:xfrm>
          <a:prstGeom prst="rect">
            <a:avLst/>
          </a:prstGeom>
          <a:noFill/>
        </p:spPr>
        <p:txBody>
          <a:bodyPr wrap="square" rtlCol="0">
            <a:spAutoFit/>
          </a:bodyPr>
          <a:lstStyle/>
          <a:p>
            <a:r>
              <a:rPr lang="de-DE" dirty="0"/>
              <a:t>Dokument über Anforderungen (Liste von Features, Bugs, etc.)</a:t>
            </a:r>
          </a:p>
        </p:txBody>
      </p:sp>
      <p:sp>
        <p:nvSpPr>
          <p:cNvPr id="11" name="Textfeld 10"/>
          <p:cNvSpPr txBox="1"/>
          <p:nvPr/>
        </p:nvSpPr>
        <p:spPr>
          <a:xfrm>
            <a:off x="4223792" y="5480064"/>
            <a:ext cx="2376264" cy="1477328"/>
          </a:xfrm>
          <a:prstGeom prst="rect">
            <a:avLst/>
          </a:prstGeom>
          <a:noFill/>
        </p:spPr>
        <p:txBody>
          <a:bodyPr wrap="square" rtlCol="0">
            <a:spAutoFit/>
          </a:bodyPr>
          <a:lstStyle/>
          <a:p>
            <a:r>
              <a:rPr lang="de-DE" dirty="0"/>
              <a:t>Dokument, welches die Aufgaben listet, die getan werden müssen, um das Feature zu implementieren.</a:t>
            </a:r>
          </a:p>
        </p:txBody>
      </p:sp>
      <p:sp>
        <p:nvSpPr>
          <p:cNvPr id="12" name="Textfeld 11"/>
          <p:cNvSpPr txBox="1"/>
          <p:nvPr/>
        </p:nvSpPr>
        <p:spPr>
          <a:xfrm>
            <a:off x="7428149" y="3193886"/>
            <a:ext cx="2808312" cy="369332"/>
          </a:xfrm>
          <a:prstGeom prst="rect">
            <a:avLst/>
          </a:prstGeom>
          <a:noFill/>
        </p:spPr>
        <p:txBody>
          <a:bodyPr wrap="square" rtlCol="0">
            <a:spAutoFit/>
          </a:bodyPr>
          <a:lstStyle/>
          <a:p>
            <a:r>
              <a:rPr lang="de-DE" dirty="0"/>
              <a:t>Tägliche Fortschrittsberichte</a:t>
            </a:r>
          </a:p>
        </p:txBody>
      </p:sp>
      <p:sp>
        <p:nvSpPr>
          <p:cNvPr id="13" name="Textfeld 12"/>
          <p:cNvSpPr txBox="1"/>
          <p:nvPr/>
        </p:nvSpPr>
        <p:spPr>
          <a:xfrm>
            <a:off x="8184232" y="5445225"/>
            <a:ext cx="2808312" cy="646331"/>
          </a:xfrm>
          <a:prstGeom prst="rect">
            <a:avLst/>
          </a:prstGeom>
          <a:noFill/>
        </p:spPr>
        <p:txBody>
          <a:bodyPr wrap="square" rtlCol="0">
            <a:spAutoFit/>
          </a:bodyPr>
          <a:lstStyle/>
          <a:p>
            <a:r>
              <a:rPr lang="de-DE" dirty="0"/>
              <a:t>Laufendes Produkt mit neuem Feature</a:t>
            </a:r>
          </a:p>
        </p:txBody>
      </p:sp>
      <p:sp>
        <p:nvSpPr>
          <p:cNvPr id="14" name="Textfeld 13"/>
          <p:cNvSpPr txBox="1"/>
          <p:nvPr/>
        </p:nvSpPr>
        <p:spPr>
          <a:xfrm>
            <a:off x="6691090" y="5480065"/>
            <a:ext cx="2141215" cy="646331"/>
          </a:xfrm>
          <a:prstGeom prst="rect">
            <a:avLst/>
          </a:prstGeom>
          <a:noFill/>
        </p:spPr>
        <p:txBody>
          <a:bodyPr wrap="square" rtlCol="0">
            <a:spAutoFit/>
          </a:bodyPr>
          <a:lstStyle/>
          <a:p>
            <a:r>
              <a:rPr lang="de-DE" dirty="0"/>
              <a:t>Zeitraum der Realisierung</a:t>
            </a:r>
          </a:p>
        </p:txBody>
      </p:sp>
    </p:spTree>
    <p:extLst>
      <p:ext uri="{BB962C8B-B14F-4D97-AF65-F5344CB8AC3E}">
        <p14:creationId xmlns:p14="http://schemas.microsoft.com/office/powerpoint/2010/main" val="366320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Prinzipien von </a:t>
            </a:r>
            <a:r>
              <a:rPr lang="de-DE" dirty="0" err="1"/>
              <a:t>Scrum</a:t>
            </a:r>
            <a:endParaRPr lang="de-DE" dirty="0"/>
          </a:p>
        </p:txBody>
      </p:sp>
      <p:sp>
        <p:nvSpPr>
          <p:cNvPr id="3" name="Inhaltsplatzhalter 2"/>
          <p:cNvSpPr>
            <a:spLocks noGrp="1"/>
          </p:cNvSpPr>
          <p:nvPr>
            <p:ph idx="1"/>
          </p:nvPr>
        </p:nvSpPr>
        <p:spPr/>
        <p:txBody>
          <a:bodyPr>
            <a:normAutofit fontScale="92500" lnSpcReduction="20000"/>
          </a:bodyPr>
          <a:lstStyle/>
          <a:p>
            <a:r>
              <a:rPr lang="de-DE" dirty="0"/>
              <a:t>Es gibt </a:t>
            </a:r>
            <a:r>
              <a:rPr lang="de-DE" i="1" dirty="0">
                <a:solidFill>
                  <a:srgbClr val="C00000"/>
                </a:solidFill>
              </a:rPr>
              <a:t>keine Projektleiter</a:t>
            </a:r>
            <a:r>
              <a:rPr lang="de-DE" dirty="0"/>
              <a:t>!</a:t>
            </a:r>
          </a:p>
          <a:p>
            <a:pPr lvl="1"/>
            <a:r>
              <a:rPr lang="de-DE" dirty="0">
                <a:sym typeface="Wingdings" pitchFamily="2" charset="2"/>
              </a:rPr>
              <a:t>Team teilt sich selbständig Arbeit auf.</a:t>
            </a:r>
          </a:p>
          <a:p>
            <a:endParaRPr lang="de-DE" dirty="0">
              <a:sym typeface="Wingdings" pitchFamily="2" charset="2"/>
            </a:endParaRPr>
          </a:p>
          <a:p>
            <a:r>
              <a:rPr lang="de-DE" i="1" dirty="0">
                <a:solidFill>
                  <a:srgbClr val="C00000"/>
                </a:solidFill>
                <a:sym typeface="Wingdings" pitchFamily="2" charset="2"/>
              </a:rPr>
              <a:t>Pull-Prinzip</a:t>
            </a:r>
          </a:p>
          <a:p>
            <a:pPr lvl="1"/>
            <a:r>
              <a:rPr lang="de-DE" dirty="0">
                <a:sym typeface="Wingdings" pitchFamily="2" charset="2"/>
              </a:rPr>
              <a:t>Nur das Team kann entscheiden, wieviel Arbeit in gegebener Zeit geleistet werden kann</a:t>
            </a:r>
          </a:p>
          <a:p>
            <a:endParaRPr lang="de-DE" dirty="0">
              <a:sym typeface="Wingdings" pitchFamily="2" charset="2"/>
            </a:endParaRPr>
          </a:p>
          <a:p>
            <a:r>
              <a:rPr lang="de-DE" i="1" dirty="0" err="1">
                <a:solidFill>
                  <a:srgbClr val="C00000"/>
                </a:solidFill>
                <a:sym typeface="Wingdings" pitchFamily="2" charset="2"/>
              </a:rPr>
              <a:t>TimeBox</a:t>
            </a:r>
            <a:endParaRPr lang="de-DE" i="1" dirty="0">
              <a:solidFill>
                <a:srgbClr val="C00000"/>
              </a:solidFill>
              <a:sym typeface="Wingdings" pitchFamily="2" charset="2"/>
            </a:endParaRPr>
          </a:p>
          <a:p>
            <a:pPr lvl="1"/>
            <a:r>
              <a:rPr lang="de-DE" dirty="0">
                <a:sym typeface="Wingdings" pitchFamily="2" charset="2"/>
              </a:rPr>
              <a:t>Es existieren klare zeitliche Grenzen</a:t>
            </a:r>
          </a:p>
          <a:p>
            <a:endParaRPr lang="de-DE" dirty="0">
              <a:sym typeface="Wingdings" pitchFamily="2" charset="2"/>
            </a:endParaRPr>
          </a:p>
          <a:p>
            <a:r>
              <a:rPr lang="de-DE" dirty="0">
                <a:sym typeface="Wingdings" pitchFamily="2" charset="2"/>
              </a:rPr>
              <a:t>Potential </a:t>
            </a:r>
            <a:r>
              <a:rPr lang="de-DE" i="1" dirty="0" err="1">
                <a:solidFill>
                  <a:srgbClr val="C00000"/>
                </a:solidFill>
                <a:sym typeface="Wingdings" pitchFamily="2" charset="2"/>
              </a:rPr>
              <a:t>Shippable</a:t>
            </a:r>
            <a:r>
              <a:rPr lang="de-DE" i="1" dirty="0">
                <a:solidFill>
                  <a:srgbClr val="C00000"/>
                </a:solidFill>
                <a:sym typeface="Wingdings" pitchFamily="2" charset="2"/>
              </a:rPr>
              <a:t> Code</a:t>
            </a:r>
            <a:r>
              <a:rPr lang="de-DE" dirty="0">
                <a:sym typeface="Wingdings" pitchFamily="2" charset="2"/>
              </a:rPr>
              <a:t>/Produkt</a:t>
            </a:r>
          </a:p>
          <a:p>
            <a:pPr lvl="1"/>
            <a:r>
              <a:rPr lang="de-DE" dirty="0">
                <a:sym typeface="Wingdings" pitchFamily="2" charset="2"/>
              </a:rPr>
              <a:t>Ergebnis sind immer fertig Produkte</a:t>
            </a:r>
          </a:p>
          <a:p>
            <a:endParaRPr lang="de-DE" dirty="0"/>
          </a:p>
        </p:txBody>
      </p:sp>
      <p:sp>
        <p:nvSpPr>
          <p:cNvPr id="5" name="Foliennummernplatzhalter 4"/>
          <p:cNvSpPr>
            <a:spLocks noGrp="1"/>
          </p:cNvSpPr>
          <p:nvPr>
            <p:ph type="sldNum" sz="quarter" idx="12"/>
          </p:nvPr>
        </p:nvSpPr>
        <p:spPr>
          <a:prstGeom prst="rect">
            <a:avLst/>
          </a:prstGeom>
        </p:spPr>
        <p:txBody>
          <a:bodyPr/>
          <a:lstStyle/>
          <a:p>
            <a:pPr>
              <a:defRPr/>
            </a:pPr>
            <a:fld id="{0900F4D3-81A3-4CE0-89DC-E053C26360EE}" type="slidenum">
              <a:rPr lang="de-DE" smtClean="0"/>
              <a:pPr>
                <a:defRPr/>
              </a:pPr>
              <a:t>45</a:t>
            </a:fld>
            <a:endParaRPr lang="de-DE" dirty="0"/>
          </a:p>
        </p:txBody>
      </p:sp>
    </p:spTree>
    <p:extLst>
      <p:ext uri="{BB962C8B-B14F-4D97-AF65-F5344CB8AC3E}">
        <p14:creationId xmlns:p14="http://schemas.microsoft.com/office/powerpoint/2010/main" val="2563831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Rollen in </a:t>
            </a:r>
            <a:r>
              <a:rPr lang="de-DE" dirty="0" err="1"/>
              <a:t>Scrum</a:t>
            </a:r>
            <a:endParaRPr lang="de-DE" dirty="0"/>
          </a:p>
        </p:txBody>
      </p:sp>
      <p:sp>
        <p:nvSpPr>
          <p:cNvPr id="6" name="Inhaltsplatzhalter 5"/>
          <p:cNvSpPr>
            <a:spLocks noGrp="1"/>
          </p:cNvSpPr>
          <p:nvPr>
            <p:ph idx="1"/>
          </p:nvPr>
        </p:nvSpPr>
        <p:spPr/>
        <p:txBody>
          <a:bodyPr>
            <a:normAutofit fontScale="92500" lnSpcReduction="10000"/>
          </a:bodyPr>
          <a:lstStyle/>
          <a:p>
            <a:endParaRPr lang="de-DE" dirty="0"/>
          </a:p>
          <a:p>
            <a:endParaRPr lang="de-DE" dirty="0"/>
          </a:p>
          <a:p>
            <a:endParaRPr lang="de-DE" dirty="0"/>
          </a:p>
          <a:p>
            <a:endParaRPr lang="de-DE" dirty="0"/>
          </a:p>
          <a:p>
            <a:endParaRPr lang="de-DE" dirty="0"/>
          </a:p>
          <a:p>
            <a:r>
              <a:rPr lang="de-DE" dirty="0"/>
              <a:t>Direkt am Prozess </a:t>
            </a:r>
            <a:r>
              <a:rPr lang="de-DE" dirty="0" smtClean="0"/>
              <a:t>Beteiligte </a:t>
            </a:r>
            <a:r>
              <a:rPr lang="de-DE" dirty="0"/>
              <a:t>heißen „</a:t>
            </a:r>
            <a:r>
              <a:rPr lang="de-DE" dirty="0" err="1"/>
              <a:t>pigs</a:t>
            </a:r>
            <a:r>
              <a:rPr lang="de-DE" dirty="0"/>
              <a:t>“</a:t>
            </a:r>
          </a:p>
          <a:p>
            <a:pPr lvl="1"/>
            <a:r>
              <a:rPr lang="de-DE" dirty="0"/>
              <a:t>Tragen Last und Risiko und arbeiten nach SCRUM-Regeln</a:t>
            </a:r>
          </a:p>
          <a:p>
            <a:pPr lvl="1"/>
            <a:r>
              <a:rPr lang="de-DE" dirty="0"/>
              <a:t>Regelmäßige Treffen und Pflege der Artefakte</a:t>
            </a:r>
          </a:p>
          <a:p>
            <a:r>
              <a:rPr lang="de-DE" dirty="0"/>
              <a:t>Außenstehende heißen „</a:t>
            </a:r>
            <a:r>
              <a:rPr lang="de-DE" dirty="0" err="1"/>
              <a:t>chickens</a:t>
            </a:r>
            <a:r>
              <a:rPr lang="de-DE" dirty="0"/>
              <a:t>“</a:t>
            </a:r>
          </a:p>
          <a:p>
            <a:pPr lvl="1"/>
            <a:r>
              <a:rPr lang="de-DE" dirty="0"/>
              <a:t>Nur anwesend bei Meetings, um sich zu informieren</a:t>
            </a:r>
          </a:p>
          <a:p>
            <a:pPr lvl="1"/>
            <a:r>
              <a:rPr lang="de-DE" dirty="0"/>
              <a:t>Werden versucht aus dem Projekt herauszuhalten</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46</a:t>
            </a:fld>
            <a:endParaRPr lang="de-DE">
              <a:solidFill>
                <a:prstClr val="black">
                  <a:tint val="75000"/>
                </a:prstClr>
              </a:solidFill>
            </a:endParaRPr>
          </a:p>
        </p:txBody>
      </p:sp>
      <p:sp>
        <p:nvSpPr>
          <p:cNvPr id="7" name="Rechteck 6"/>
          <p:cNvSpPr/>
          <p:nvPr/>
        </p:nvSpPr>
        <p:spPr>
          <a:xfrm>
            <a:off x="4079776" y="1936908"/>
            <a:ext cx="4572000" cy="1477328"/>
          </a:xfrm>
          <a:prstGeom prst="rect">
            <a:avLst/>
          </a:prstGeom>
          <a:solidFill>
            <a:schemeClr val="bg1"/>
          </a:solidFill>
          <a:effectLst>
            <a:outerShdw blurRad="63500" sx="102000" sy="102000" algn="ctr" rotWithShape="0">
              <a:prstClr val="black">
                <a:alpha val="40000"/>
              </a:prstClr>
            </a:outerShdw>
          </a:effectLst>
        </p:spPr>
        <p:txBody>
          <a:bodyPr>
            <a:spAutoFit/>
          </a:bodyPr>
          <a:lstStyle/>
          <a:p>
            <a:r>
              <a:rPr lang="en-US" b="1" dirty="0"/>
              <a:t>Chicken:</a:t>
            </a:r>
            <a:r>
              <a:rPr lang="en-US" dirty="0"/>
              <a:t> Let's start a restaurant!</a:t>
            </a:r>
          </a:p>
          <a:p>
            <a:r>
              <a:rPr lang="en-US" b="1" dirty="0"/>
              <a:t>Pig:</a:t>
            </a:r>
            <a:r>
              <a:rPr lang="en-US" dirty="0"/>
              <a:t> What would we call it?</a:t>
            </a:r>
          </a:p>
          <a:p>
            <a:r>
              <a:rPr lang="en-US" b="1" dirty="0"/>
              <a:t>Chicken:</a:t>
            </a:r>
            <a:r>
              <a:rPr lang="en-US" dirty="0"/>
              <a:t> Ham 'n' Eggs!</a:t>
            </a:r>
          </a:p>
          <a:p>
            <a:r>
              <a:rPr lang="en-US" b="1" dirty="0"/>
              <a:t>Pig:</a:t>
            </a:r>
            <a:r>
              <a:rPr lang="en-US" dirty="0"/>
              <a:t> No thanks. I'd be committed, but you'd only be involved!</a:t>
            </a:r>
          </a:p>
        </p:txBody>
      </p:sp>
      <p:pic>
        <p:nvPicPr>
          <p:cNvPr id="9218" name="Picture 2" descr="P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0958" y="2104072"/>
            <a:ext cx="1133475" cy="114300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hick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225" y="1936909"/>
            <a:ext cx="1009650" cy="1143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8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10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1000"/>
                                        <p:tgtEl>
                                          <p:spTgt spid="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fade">
                                      <p:cBhvr>
                                        <p:cTn id="13" dur="1000"/>
                                        <p:tgtEl>
                                          <p:spTgt spid="6">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10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10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1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pic>
        <p:nvPicPr>
          <p:cNvPr id="8" name="Picture 12" descr="http://www.holisticon.de/cms/uploads/AgileGlossar/ScrumRollen.png"/>
          <p:cNvPicPr>
            <a:picLocks noChangeAspect="1" noChangeArrowheads="1"/>
          </p:cNvPicPr>
          <p:nvPr/>
        </p:nvPicPr>
        <p:blipFill>
          <a:blip r:embed="rId3" cstate="print"/>
          <a:srcRect/>
          <a:stretch>
            <a:fillRect/>
          </a:stretch>
        </p:blipFill>
        <p:spPr bwMode="auto">
          <a:xfrm>
            <a:off x="7132687" y="2996952"/>
            <a:ext cx="3888432" cy="2912004"/>
          </a:xfrm>
          <a:prstGeom prst="rect">
            <a:avLst/>
          </a:prstGeom>
          <a:noFill/>
        </p:spPr>
      </p:pic>
      <p:sp>
        <p:nvSpPr>
          <p:cNvPr id="5" name="Titel 4"/>
          <p:cNvSpPr>
            <a:spLocks noGrp="1"/>
          </p:cNvSpPr>
          <p:nvPr>
            <p:ph type="title"/>
          </p:nvPr>
        </p:nvSpPr>
        <p:spPr/>
        <p:txBody>
          <a:bodyPr/>
          <a:lstStyle/>
          <a:p>
            <a:r>
              <a:rPr lang="de-DE" dirty="0"/>
              <a:t>Rollen in </a:t>
            </a:r>
            <a:r>
              <a:rPr lang="de-DE" dirty="0" err="1"/>
              <a:t>Scrum</a:t>
            </a:r>
            <a:endParaRPr lang="de-DE" dirty="0"/>
          </a:p>
        </p:txBody>
      </p:sp>
      <p:sp>
        <p:nvSpPr>
          <p:cNvPr id="6" name="Inhaltsplatzhalter 5"/>
          <p:cNvSpPr>
            <a:spLocks noGrp="1"/>
          </p:cNvSpPr>
          <p:nvPr>
            <p:ph idx="1"/>
          </p:nvPr>
        </p:nvSpPr>
        <p:spPr/>
        <p:txBody>
          <a:bodyPr>
            <a:normAutofit fontScale="92500" lnSpcReduction="10000"/>
          </a:bodyPr>
          <a:lstStyle/>
          <a:p>
            <a:r>
              <a:rPr lang="de-DE" dirty="0"/>
              <a:t>Produkt </a:t>
            </a:r>
            <a:r>
              <a:rPr lang="de-DE" dirty="0" err="1"/>
              <a:t>Owner</a:t>
            </a:r>
            <a:r>
              <a:rPr lang="de-DE" dirty="0"/>
              <a:t> (Der Visionär, kein Chef!)</a:t>
            </a:r>
          </a:p>
          <a:p>
            <a:pPr lvl="1"/>
            <a:r>
              <a:rPr lang="de-DE" dirty="0"/>
              <a:t>Pflegt und priorisiert </a:t>
            </a:r>
            <a:r>
              <a:rPr lang="de-DE" dirty="0" err="1"/>
              <a:t>Product</a:t>
            </a:r>
            <a:r>
              <a:rPr lang="de-DE" dirty="0"/>
              <a:t> </a:t>
            </a:r>
            <a:r>
              <a:rPr lang="de-DE" dirty="0" err="1"/>
              <a:t>Backlog</a:t>
            </a:r>
            <a:r>
              <a:rPr lang="de-DE" dirty="0"/>
              <a:t>, fachlicher Ansprechpartner für Kunden (evtl. bei tägl. SCRUMs dabei)</a:t>
            </a:r>
          </a:p>
          <a:p>
            <a:r>
              <a:rPr lang="de-DE" dirty="0"/>
              <a:t>Das Team (Die Lieferanten)</a:t>
            </a:r>
          </a:p>
          <a:p>
            <a:pPr lvl="1"/>
            <a:r>
              <a:rPr lang="de-DE" dirty="0"/>
              <a:t>5-10 Personen meist interdisziplinär</a:t>
            </a:r>
          </a:p>
          <a:p>
            <a:pPr lvl="1"/>
            <a:r>
              <a:rPr lang="de-DE" dirty="0"/>
              <a:t>Selbst-organisierend, tägl. Meetings</a:t>
            </a:r>
          </a:p>
          <a:p>
            <a:r>
              <a:rPr lang="de-DE" dirty="0" err="1"/>
              <a:t>ScrumMaster</a:t>
            </a:r>
            <a:r>
              <a:rPr lang="de-DE" dirty="0"/>
              <a:t> (Der Change Agent)</a:t>
            </a:r>
          </a:p>
          <a:p>
            <a:pPr lvl="1"/>
            <a:r>
              <a:rPr lang="de-DE" dirty="0"/>
              <a:t>Verantwortung für SCRUM-Prozess</a:t>
            </a:r>
          </a:p>
          <a:p>
            <a:pPr lvl="1"/>
            <a:r>
              <a:rPr lang="de-DE" dirty="0"/>
              <a:t>Moderiert, vermittelt, optimiert</a:t>
            </a:r>
          </a:p>
          <a:p>
            <a:r>
              <a:rPr lang="de-DE" dirty="0"/>
              <a:t>Der Kunde (Der Geldgeber)</a:t>
            </a:r>
          </a:p>
          <a:p>
            <a:r>
              <a:rPr lang="de-DE" dirty="0"/>
              <a:t>Der Anwender (Der Nutzer)</a:t>
            </a:r>
          </a:p>
          <a:p>
            <a:r>
              <a:rPr lang="de-DE" dirty="0"/>
              <a:t>Der Manager (Der Big Boss)</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47</a:t>
            </a:fld>
            <a:endParaRPr lang="de-DE">
              <a:solidFill>
                <a:prstClr val="black">
                  <a:tint val="75000"/>
                </a:prstClr>
              </a:solidFill>
            </a:endParaRPr>
          </a:p>
        </p:txBody>
      </p:sp>
      <p:pic>
        <p:nvPicPr>
          <p:cNvPr id="7" name="Picture 2" descr="Pi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2345" y="2996953"/>
            <a:ext cx="619497" cy="6247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icke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1179" y="5277259"/>
            <a:ext cx="584461" cy="661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5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10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10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fade">
                                      <p:cBhvr>
                                        <p:cTn id="18" dur="1000"/>
                                        <p:tgtEl>
                                          <p:spTgt spid="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fade">
                                      <p:cBhvr>
                                        <p:cTn id="21" dur="1000"/>
                                        <p:tgtEl>
                                          <p:spTgt spid="6">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7" end="7"/>
                                            </p:txEl>
                                          </p:spTgt>
                                        </p:tgtEl>
                                        <p:attrNameLst>
                                          <p:attrName>style.visibility</p:attrName>
                                        </p:attrNameLst>
                                      </p:cBhvr>
                                      <p:to>
                                        <p:strVal val="visible"/>
                                      </p:to>
                                    </p:set>
                                    <p:animEffect transition="in" filter="fade">
                                      <p:cBhvr>
                                        <p:cTn id="24" dur="1000"/>
                                        <p:tgtEl>
                                          <p:spTgt spid="6">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1000"/>
                                        <p:tgtEl>
                                          <p:spTgt spid="6">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9" end="9"/>
                                            </p:txEl>
                                          </p:spTgt>
                                        </p:tgtEl>
                                        <p:attrNameLst>
                                          <p:attrName>style.visibility</p:attrName>
                                        </p:attrNameLst>
                                      </p:cBhvr>
                                      <p:to>
                                        <p:strVal val="visible"/>
                                      </p:to>
                                    </p:set>
                                    <p:animEffect transition="in" filter="fade">
                                      <p:cBhvr>
                                        <p:cTn id="32" dur="1000"/>
                                        <p:tgtEl>
                                          <p:spTgt spid="6">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animEffect transition="in" filter="fade">
                                      <p:cBhvr>
                                        <p:cTn id="35" dur="1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Vorbereitung für </a:t>
            </a:r>
            <a:r>
              <a:rPr lang="de-DE" dirty="0" err="1"/>
              <a:t>Scrum</a:t>
            </a:r>
            <a:endParaRPr lang="de-DE" dirty="0"/>
          </a:p>
        </p:txBody>
      </p:sp>
      <p:sp>
        <p:nvSpPr>
          <p:cNvPr id="6" name="Inhaltsplatzhalter 5"/>
          <p:cNvSpPr>
            <a:spLocks noGrp="1"/>
          </p:cNvSpPr>
          <p:nvPr>
            <p:ph idx="1"/>
          </p:nvPr>
        </p:nvSpPr>
        <p:spPr/>
        <p:txBody>
          <a:bodyPr/>
          <a:lstStyle/>
          <a:p>
            <a:r>
              <a:rPr lang="de-DE" dirty="0"/>
              <a:t>Ziel: Erstellen eines </a:t>
            </a:r>
            <a:r>
              <a:rPr lang="de-DE" dirty="0" err="1"/>
              <a:t>Backlogs</a:t>
            </a:r>
            <a:endParaRPr lang="de-DE" dirty="0"/>
          </a:p>
          <a:p>
            <a:endParaRPr lang="de-DE" dirty="0"/>
          </a:p>
          <a:p>
            <a:r>
              <a:rPr lang="de-DE" dirty="0"/>
              <a:t>Weg:</a:t>
            </a:r>
          </a:p>
          <a:p>
            <a:pPr lvl="1"/>
            <a:r>
              <a:rPr lang="de-DE" dirty="0"/>
              <a:t>Produkt </a:t>
            </a:r>
            <a:r>
              <a:rPr lang="de-DE" dirty="0" err="1"/>
              <a:t>Owner</a:t>
            </a:r>
            <a:r>
              <a:rPr lang="de-DE" dirty="0"/>
              <a:t> erstellt Vision</a:t>
            </a:r>
          </a:p>
          <a:p>
            <a:pPr lvl="1"/>
            <a:r>
              <a:rPr lang="de-DE" dirty="0" err="1"/>
              <a:t>Product</a:t>
            </a:r>
            <a:r>
              <a:rPr lang="de-DE" dirty="0"/>
              <a:t> </a:t>
            </a:r>
            <a:r>
              <a:rPr lang="de-DE" dirty="0" err="1"/>
              <a:t>Owner</a:t>
            </a:r>
            <a:r>
              <a:rPr lang="de-DE" dirty="0"/>
              <a:t> und Team erarbeiten gemeinsam Einträge für </a:t>
            </a:r>
            <a:r>
              <a:rPr lang="de-DE" dirty="0" err="1"/>
              <a:t>Backlog</a:t>
            </a:r>
            <a:endParaRPr lang="de-DE" dirty="0"/>
          </a:p>
          <a:p>
            <a:pPr lvl="1"/>
            <a:r>
              <a:rPr lang="de-DE" b="1" dirty="0"/>
              <a:t>Produkt </a:t>
            </a:r>
            <a:r>
              <a:rPr lang="de-DE" b="1" dirty="0" err="1"/>
              <a:t>Owner</a:t>
            </a:r>
            <a:r>
              <a:rPr lang="de-DE" b="1" dirty="0"/>
              <a:t> </a:t>
            </a:r>
            <a:r>
              <a:rPr lang="de-DE" dirty="0"/>
              <a:t>priorisiert Backlog-Items</a:t>
            </a:r>
          </a:p>
          <a:p>
            <a:pPr lvl="1"/>
            <a:r>
              <a:rPr lang="de-DE" b="1" dirty="0"/>
              <a:t>Team</a:t>
            </a:r>
            <a:r>
              <a:rPr lang="de-DE" dirty="0"/>
              <a:t> schätzt(!) Aufwand für Backlog-Items</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48</a:t>
            </a:fld>
            <a:endParaRPr lang="de-DE">
              <a:solidFill>
                <a:prstClr val="black">
                  <a:tint val="75000"/>
                </a:prstClr>
              </a:solidFill>
            </a:endParaRPr>
          </a:p>
        </p:txBody>
      </p:sp>
    </p:spTree>
    <p:extLst>
      <p:ext uri="{BB962C8B-B14F-4D97-AF65-F5344CB8AC3E}">
        <p14:creationId xmlns:p14="http://schemas.microsoft.com/office/powerpoint/2010/main" val="3254886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Sprint</a:t>
            </a:r>
          </a:p>
        </p:txBody>
      </p:sp>
      <p:sp>
        <p:nvSpPr>
          <p:cNvPr id="3" name="Inhaltsplatzhalter 2"/>
          <p:cNvSpPr>
            <a:spLocks noGrp="1"/>
          </p:cNvSpPr>
          <p:nvPr>
            <p:ph idx="1"/>
          </p:nvPr>
        </p:nvSpPr>
        <p:spPr/>
        <p:txBody>
          <a:bodyPr/>
          <a:lstStyle/>
          <a:p>
            <a:r>
              <a:rPr lang="de-DE" dirty="0"/>
              <a:t>Ziel: Umsetzung eines Teils des </a:t>
            </a:r>
            <a:r>
              <a:rPr lang="de-DE" dirty="0" err="1"/>
              <a:t>Backlogs</a:t>
            </a:r>
            <a:r>
              <a:rPr lang="de-DE" dirty="0"/>
              <a:t> in </a:t>
            </a:r>
            <a:r>
              <a:rPr lang="de-DE" i="1" dirty="0">
                <a:solidFill>
                  <a:srgbClr val="C00000"/>
                </a:solidFill>
              </a:rPr>
              <a:t>auslieferbaren Code</a:t>
            </a:r>
          </a:p>
          <a:p>
            <a:endParaRPr lang="de-DE" dirty="0"/>
          </a:p>
          <a:p>
            <a:r>
              <a:rPr lang="de-DE" dirty="0"/>
              <a:t>Phasen eines Sprints</a:t>
            </a:r>
          </a:p>
          <a:p>
            <a:pPr lvl="1"/>
            <a:r>
              <a:rPr lang="de-DE" dirty="0"/>
              <a:t>Planung</a:t>
            </a:r>
          </a:p>
          <a:p>
            <a:pPr lvl="1"/>
            <a:r>
              <a:rPr lang="de-DE" dirty="0"/>
              <a:t>Durchführung</a:t>
            </a:r>
          </a:p>
          <a:p>
            <a:pPr lvl="1"/>
            <a:r>
              <a:rPr lang="de-DE" dirty="0"/>
              <a:t>Abschluss</a:t>
            </a:r>
          </a:p>
        </p:txBody>
      </p:sp>
      <p:sp>
        <p:nvSpPr>
          <p:cNvPr id="5" name="Foliennummernplatzhalter 4"/>
          <p:cNvSpPr>
            <a:spLocks noGrp="1"/>
          </p:cNvSpPr>
          <p:nvPr>
            <p:ph type="sldNum" sz="quarter" idx="12"/>
          </p:nvPr>
        </p:nvSpPr>
        <p:spPr>
          <a:prstGeom prst="rect">
            <a:avLst/>
          </a:prstGeom>
        </p:spPr>
        <p:txBody>
          <a:bodyPr/>
          <a:lstStyle/>
          <a:p>
            <a:pPr>
              <a:defRPr/>
            </a:pPr>
            <a:fld id="{0900F4D3-81A3-4CE0-89DC-E053C26360EE}" type="slidenum">
              <a:rPr lang="de-DE" smtClean="0"/>
              <a:pPr>
                <a:defRPr/>
              </a:pPr>
              <a:t>49</a:t>
            </a:fld>
            <a:endParaRPr lang="de-DE" dirty="0"/>
          </a:p>
        </p:txBody>
      </p:sp>
      <p:pic>
        <p:nvPicPr>
          <p:cNvPr id="6" name="Picture 10" descr="http://www.holisticon.de/cms/uploads/AgileGlossar/ScrumFlow.png"/>
          <p:cNvPicPr>
            <a:picLocks noChangeAspect="1" noChangeArrowheads="1"/>
          </p:cNvPicPr>
          <p:nvPr/>
        </p:nvPicPr>
        <p:blipFill>
          <a:blip r:embed="rId3" cstate="print"/>
          <a:srcRect/>
          <a:stretch>
            <a:fillRect/>
          </a:stretch>
        </p:blipFill>
        <p:spPr bwMode="auto">
          <a:xfrm>
            <a:off x="5951984" y="2852936"/>
            <a:ext cx="4963152" cy="3727882"/>
          </a:xfrm>
          <a:prstGeom prst="rect">
            <a:avLst/>
          </a:prstGeom>
          <a:noFill/>
        </p:spPr>
      </p:pic>
    </p:spTree>
    <p:extLst>
      <p:ext uri="{BB962C8B-B14F-4D97-AF65-F5344CB8AC3E}">
        <p14:creationId xmlns:p14="http://schemas.microsoft.com/office/powerpoint/2010/main" val="45815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Rechteck 1"/>
          <p:cNvSpPr/>
          <p:nvPr/>
        </p:nvSpPr>
        <p:spPr>
          <a:xfrm>
            <a:off x="1416051" y="-100013"/>
            <a:ext cx="9504363" cy="698500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dirty="0">
              <a:solidFill>
                <a:prstClr val="white"/>
              </a:solidFill>
            </a:endParaRPr>
          </a:p>
        </p:txBody>
      </p:sp>
      <p:sp>
        <p:nvSpPr>
          <p:cNvPr id="43010" name="Textfeld 2"/>
          <p:cNvSpPr txBox="1">
            <a:spLocks noChangeArrowheads="1"/>
          </p:cNvSpPr>
          <p:nvPr/>
        </p:nvSpPr>
        <p:spPr bwMode="auto">
          <a:xfrm>
            <a:off x="1919288" y="1916114"/>
            <a:ext cx="5496120" cy="830997"/>
          </a:xfrm>
          <a:prstGeom prst="rect">
            <a:avLst/>
          </a:prstGeom>
          <a:noFill/>
          <a:ln w="9525">
            <a:noFill/>
            <a:miter lim="800000"/>
            <a:headEnd/>
            <a:tailEnd/>
          </a:ln>
        </p:spPr>
        <p:txBody>
          <a:bodyPr wrap="none">
            <a:spAutoFit/>
          </a:bodyPr>
          <a:lstStyle/>
          <a:p>
            <a:r>
              <a:rPr lang="de-DE" sz="4800" dirty="0">
                <a:solidFill>
                  <a:prstClr val="white"/>
                </a:solidFill>
              </a:rPr>
              <a:t>Sequentielle Modelle</a:t>
            </a:r>
          </a:p>
        </p:txBody>
      </p:sp>
      <p:sp>
        <p:nvSpPr>
          <p:cNvPr id="4" name="Foliennummernplatzhalter 3"/>
          <p:cNvSpPr>
            <a:spLocks noGrp="1"/>
          </p:cNvSpPr>
          <p:nvPr>
            <p:ph type="sldNum" sz="quarter" idx="4294967295"/>
          </p:nvPr>
        </p:nvSpPr>
        <p:spPr>
          <a:xfrm>
            <a:off x="8534400" y="6356351"/>
            <a:ext cx="2133600" cy="365125"/>
          </a:xfrm>
        </p:spPr>
        <p:txBody>
          <a:bodyPr/>
          <a:lstStyle/>
          <a:p>
            <a:pPr>
              <a:defRPr/>
            </a:pPr>
            <a:fld id="{955A4B10-9205-419D-9BB2-D0CD2832847A}" type="slidenum">
              <a:rPr lang="de-DE">
                <a:solidFill>
                  <a:prstClr val="black">
                    <a:tint val="75000"/>
                  </a:prstClr>
                </a:solidFill>
              </a:rPr>
              <a:pPr>
                <a:defRPr/>
              </a:pPr>
              <a:t>5</a:t>
            </a:fld>
            <a:endParaRPr lang="de-DE">
              <a:solidFill>
                <a:prstClr val="black">
                  <a:tint val="75000"/>
                </a:prstClr>
              </a:solidFill>
            </a:endParaRPr>
          </a:p>
        </p:txBody>
      </p:sp>
      <p:pic>
        <p:nvPicPr>
          <p:cNvPr id="2050" name="Picture 2" descr="http://www.scrum-kompakt.de/files/2010/04/Wasserfall-1-0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141" y="2996953"/>
            <a:ext cx="4748535" cy="335771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717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Sprints</a:t>
            </a:r>
          </a:p>
        </p:txBody>
      </p:sp>
      <p:sp>
        <p:nvSpPr>
          <p:cNvPr id="19" name="Inhaltsplatzhalter 2"/>
          <p:cNvSpPr>
            <a:spLocks noGrp="1"/>
          </p:cNvSpPr>
          <p:nvPr>
            <p:ph idx="1"/>
          </p:nvPr>
        </p:nvSpPr>
        <p:spPr/>
        <p:txBody>
          <a:bodyPr/>
          <a:lstStyle/>
          <a:p>
            <a:r>
              <a:rPr lang="de-DE" dirty="0"/>
              <a:t>Wandelt Anforderungen in lauffähige, getestete und dokumentierte Software um</a:t>
            </a:r>
          </a:p>
          <a:p>
            <a:pPr lvl="1"/>
            <a:r>
              <a:rPr lang="de-DE" dirty="0"/>
              <a:t>Overhead für </a:t>
            </a:r>
            <a:r>
              <a:rPr lang="de-DE" dirty="0" err="1"/>
              <a:t>Scrum</a:t>
            </a:r>
            <a:r>
              <a:rPr lang="de-DE" dirty="0"/>
              <a:t>-spezifische Aktivitäten ≤ 10%</a:t>
            </a:r>
          </a:p>
          <a:p>
            <a:r>
              <a:rPr lang="de-DE" dirty="0"/>
              <a:t>Vorgehen ist iterativ und inkrementell</a:t>
            </a:r>
          </a:p>
          <a:p>
            <a:pPr lvl="1"/>
            <a:r>
              <a:rPr lang="de-DE" dirty="0"/>
              <a:t>Agile Entwicklungspraktiken (z.B. TDD) </a:t>
            </a:r>
            <a:r>
              <a:rPr lang="de-DE" dirty="0" smtClean="0"/>
              <a:t>einsetzbar, </a:t>
            </a:r>
            <a:r>
              <a:rPr lang="de-DE" dirty="0"/>
              <a:t>aber nicht festgelegt</a:t>
            </a:r>
          </a:p>
          <a:p>
            <a:r>
              <a:rPr lang="de-DE" dirty="0"/>
              <a:t>Während des Sprints keine Änderung an dessen Dauer, den Anforderungen im Sprint </a:t>
            </a:r>
            <a:r>
              <a:rPr lang="de-DE" dirty="0" err="1"/>
              <a:t>Backlog</a:t>
            </a:r>
            <a:r>
              <a:rPr lang="de-DE" dirty="0"/>
              <a:t> und der Teamzusammensetzung</a:t>
            </a:r>
          </a:p>
        </p:txBody>
      </p:sp>
      <p:sp>
        <p:nvSpPr>
          <p:cNvPr id="17" name="Foliennummernplatzhalter 16"/>
          <p:cNvSpPr>
            <a:spLocks noGrp="1"/>
          </p:cNvSpPr>
          <p:nvPr>
            <p:ph type="sldNum" sz="quarter" idx="12"/>
          </p:nvPr>
        </p:nvSpPr>
        <p:spPr>
          <a:prstGeom prst="rect">
            <a:avLst/>
          </a:prstGeom>
        </p:spPr>
        <p:txBody>
          <a:bodyPr/>
          <a:lstStyle/>
          <a:p>
            <a:pPr>
              <a:defRPr/>
            </a:pPr>
            <a:fld id="{0900F4D3-81A3-4CE0-89DC-E053C26360EE}" type="slidenum">
              <a:rPr lang="de-DE" smtClean="0"/>
              <a:pPr>
                <a:defRPr/>
              </a:pPr>
              <a:t>50</a:t>
            </a:fld>
            <a:endParaRPr lang="de-DE" dirty="0"/>
          </a:p>
        </p:txBody>
      </p:sp>
      <p:sp>
        <p:nvSpPr>
          <p:cNvPr id="8" name="Ellipse 7"/>
          <p:cNvSpPr/>
          <p:nvPr/>
        </p:nvSpPr>
        <p:spPr>
          <a:xfrm>
            <a:off x="4024298" y="5923227"/>
            <a:ext cx="1440160" cy="928694"/>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600" dirty="0"/>
              <a:t>Sprint-</a:t>
            </a:r>
            <a:r>
              <a:rPr lang="de-DE" sz="1600" dirty="0" err="1"/>
              <a:t>planung</a:t>
            </a:r>
            <a:endParaRPr lang="de-DE" sz="1600" dirty="0"/>
          </a:p>
        </p:txBody>
      </p:sp>
      <p:sp>
        <p:nvSpPr>
          <p:cNvPr id="9" name="Rechteck 8"/>
          <p:cNvSpPr/>
          <p:nvPr/>
        </p:nvSpPr>
        <p:spPr>
          <a:xfrm>
            <a:off x="2152090" y="5994665"/>
            <a:ext cx="1428760" cy="785818"/>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600" dirty="0" err="1"/>
              <a:t>Product</a:t>
            </a:r>
            <a:r>
              <a:rPr lang="de-DE" sz="1600" dirty="0"/>
              <a:t> </a:t>
            </a:r>
            <a:r>
              <a:rPr lang="de-DE" sz="1600" dirty="0" err="1"/>
              <a:t>Backlog</a:t>
            </a:r>
            <a:endParaRPr lang="de-DE" sz="1600" dirty="0"/>
          </a:p>
        </p:txBody>
      </p:sp>
      <p:sp>
        <p:nvSpPr>
          <p:cNvPr id="10" name="Rechteck 9"/>
          <p:cNvSpPr/>
          <p:nvPr/>
        </p:nvSpPr>
        <p:spPr>
          <a:xfrm>
            <a:off x="5896506" y="5994665"/>
            <a:ext cx="1931676" cy="785818"/>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600" dirty="0" err="1"/>
              <a:t>Umsetzungsak-tivitäten</a:t>
            </a:r>
            <a:r>
              <a:rPr lang="de-DE" sz="1600" dirty="0"/>
              <a:t> und Daily </a:t>
            </a:r>
            <a:r>
              <a:rPr lang="de-DE" sz="1600" dirty="0" err="1"/>
              <a:t>Scrum</a:t>
            </a:r>
            <a:endParaRPr lang="de-DE" sz="1600" dirty="0"/>
          </a:p>
        </p:txBody>
      </p:sp>
      <p:sp>
        <p:nvSpPr>
          <p:cNvPr id="11" name="Rechteck 10"/>
          <p:cNvSpPr/>
          <p:nvPr/>
        </p:nvSpPr>
        <p:spPr>
          <a:xfrm>
            <a:off x="8328248" y="5994665"/>
            <a:ext cx="1643074" cy="785818"/>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600" dirty="0"/>
              <a:t>Sprint-Review und Sprint-Retrospektive</a:t>
            </a:r>
          </a:p>
        </p:txBody>
      </p:sp>
      <p:sp>
        <p:nvSpPr>
          <p:cNvPr id="12" name="Rechteck 11"/>
          <p:cNvSpPr/>
          <p:nvPr/>
        </p:nvSpPr>
        <p:spPr>
          <a:xfrm>
            <a:off x="6760602" y="5186047"/>
            <a:ext cx="1924266" cy="657762"/>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rtlCol="0" anchor="ctr"/>
          <a:lstStyle/>
          <a:p>
            <a:pPr algn="ctr"/>
            <a:r>
              <a:rPr lang="de-DE" sz="1600" dirty="0"/>
              <a:t>Verbesserungs-maßnahmen</a:t>
            </a:r>
          </a:p>
        </p:txBody>
      </p:sp>
      <p:cxnSp>
        <p:nvCxnSpPr>
          <p:cNvPr id="14" name="Gerade Verbindung mit Pfeil 13"/>
          <p:cNvCxnSpPr>
            <a:stCxn id="9" idx="3"/>
            <a:endCxn id="8" idx="2"/>
          </p:cNvCxnSpPr>
          <p:nvPr/>
        </p:nvCxnSpPr>
        <p:spPr>
          <a:xfrm>
            <a:off x="3580850" y="6387574"/>
            <a:ext cx="443448" cy="0"/>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6" name="Gerade Verbindung mit Pfeil 15"/>
          <p:cNvCxnSpPr>
            <a:stCxn id="8" idx="6"/>
            <a:endCxn id="10" idx="1"/>
          </p:cNvCxnSpPr>
          <p:nvPr/>
        </p:nvCxnSpPr>
        <p:spPr>
          <a:xfrm>
            <a:off x="5464458" y="6387574"/>
            <a:ext cx="432048" cy="0"/>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18" name="Gerade Verbindung mit Pfeil 17"/>
          <p:cNvCxnSpPr>
            <a:stCxn id="10" idx="3"/>
            <a:endCxn id="11" idx="1"/>
          </p:cNvCxnSpPr>
          <p:nvPr/>
        </p:nvCxnSpPr>
        <p:spPr>
          <a:xfrm>
            <a:off x="7828182" y="6387574"/>
            <a:ext cx="500066" cy="0"/>
          </a:xfrm>
          <a:prstGeom prst="straightConnector1">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0" name="Gewinkelte Verbindung 19"/>
          <p:cNvCxnSpPr>
            <a:stCxn id="11" idx="3"/>
            <a:endCxn id="12" idx="3"/>
          </p:cNvCxnSpPr>
          <p:nvPr/>
        </p:nvCxnSpPr>
        <p:spPr>
          <a:xfrm flipH="1" flipV="1">
            <a:off x="8684868" y="5514928"/>
            <a:ext cx="1286454" cy="872646"/>
          </a:xfrm>
          <a:prstGeom prst="bentConnector3">
            <a:avLst>
              <a:gd name="adj1" fmla="val -17770"/>
            </a:avLst>
          </a:prstGeom>
          <a:ln>
            <a:tailEnd type="arrow"/>
          </a:ln>
        </p:spPr>
        <p:style>
          <a:lnRef idx="1">
            <a:schemeClr val="accent5"/>
          </a:lnRef>
          <a:fillRef idx="2">
            <a:schemeClr val="accent5"/>
          </a:fillRef>
          <a:effectRef idx="1">
            <a:schemeClr val="accent5"/>
          </a:effectRef>
          <a:fontRef idx="minor">
            <a:schemeClr val="dk1"/>
          </a:fontRef>
        </p:style>
      </p:cxnSp>
      <p:cxnSp>
        <p:nvCxnSpPr>
          <p:cNvPr id="22" name="Form 21"/>
          <p:cNvCxnSpPr>
            <a:stCxn id="12" idx="1"/>
            <a:endCxn id="8" idx="0"/>
          </p:cNvCxnSpPr>
          <p:nvPr/>
        </p:nvCxnSpPr>
        <p:spPr>
          <a:xfrm rot="10800000" flipV="1">
            <a:off x="4744378" y="5514928"/>
            <a:ext cx="2016224" cy="408299"/>
          </a:xfrm>
          <a:prstGeom prst="bentConnector2">
            <a:avLst/>
          </a:prstGeom>
          <a:ln>
            <a:tailEnd type="arrow"/>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38152842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err="1"/>
              <a:t>Scrum</a:t>
            </a:r>
            <a:r>
              <a:rPr lang="de-DE" dirty="0"/>
              <a:t> – Sprint </a:t>
            </a:r>
          </a:p>
        </p:txBody>
      </p:sp>
      <p:sp>
        <p:nvSpPr>
          <p:cNvPr id="6" name="Inhaltsplatzhalter 5"/>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51</a:t>
            </a:fld>
            <a:endParaRPr lang="de-DE">
              <a:solidFill>
                <a:prstClr val="black">
                  <a:tint val="75000"/>
                </a:prstClr>
              </a:solidFill>
            </a:endParaRPr>
          </a:p>
        </p:txBody>
      </p:sp>
      <p:pic>
        <p:nvPicPr>
          <p:cNvPr id="7" name="Picture 10" descr="http://www.holisticon.de/cms/uploads/AgileGlossar/ScrumFlow.png"/>
          <p:cNvPicPr>
            <a:picLocks noChangeAspect="1" noChangeArrowheads="1"/>
          </p:cNvPicPr>
          <p:nvPr/>
        </p:nvPicPr>
        <p:blipFill>
          <a:blip r:embed="rId2" cstate="print"/>
          <a:srcRect/>
          <a:stretch>
            <a:fillRect/>
          </a:stretch>
        </p:blipFill>
        <p:spPr bwMode="auto">
          <a:xfrm>
            <a:off x="4079777" y="2150182"/>
            <a:ext cx="4150187" cy="3117254"/>
          </a:xfrm>
          <a:prstGeom prst="rect">
            <a:avLst/>
          </a:prstGeom>
          <a:noFill/>
        </p:spPr>
      </p:pic>
      <p:sp>
        <p:nvSpPr>
          <p:cNvPr id="15" name="Abgerundete rechteckige Legende 14"/>
          <p:cNvSpPr/>
          <p:nvPr/>
        </p:nvSpPr>
        <p:spPr>
          <a:xfrm>
            <a:off x="6795789" y="5445224"/>
            <a:ext cx="3707904" cy="864096"/>
          </a:xfrm>
          <a:prstGeom prst="wedgeRoundRectCallout">
            <a:avLst>
              <a:gd name="adj1" fmla="val -30898"/>
              <a:gd name="adj2" fmla="val -109066"/>
              <a:gd name="adj3" fmla="val 16667"/>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8" name="Abgerundete rechteckige Legende 7"/>
          <p:cNvSpPr/>
          <p:nvPr/>
        </p:nvSpPr>
        <p:spPr>
          <a:xfrm>
            <a:off x="1524000" y="1472790"/>
            <a:ext cx="3707904" cy="1296144"/>
          </a:xfrm>
          <a:prstGeom prst="wedgeRoundRectCallout">
            <a:avLst>
              <a:gd name="adj1" fmla="val 61066"/>
              <a:gd name="adj2" fmla="val 57209"/>
              <a:gd name="adj3" fmla="val 16667"/>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9" name="Rechteck 8"/>
          <p:cNvSpPr/>
          <p:nvPr/>
        </p:nvSpPr>
        <p:spPr>
          <a:xfrm>
            <a:off x="1307976" y="1519625"/>
            <a:ext cx="4067944" cy="1200329"/>
          </a:xfrm>
          <a:prstGeom prst="rect">
            <a:avLst/>
          </a:prstGeom>
        </p:spPr>
        <p:txBody>
          <a:bodyPr wrap="square">
            <a:spAutoFit/>
          </a:bodyPr>
          <a:lstStyle/>
          <a:p>
            <a:pPr algn="ctr"/>
            <a:r>
              <a:rPr lang="de-DE" dirty="0"/>
              <a:t>Sprint </a:t>
            </a:r>
            <a:r>
              <a:rPr lang="de-DE" dirty="0" err="1"/>
              <a:t>Planning</a:t>
            </a:r>
            <a:r>
              <a:rPr lang="de-DE" dirty="0"/>
              <a:t> 1:</a:t>
            </a:r>
          </a:p>
          <a:p>
            <a:pPr algn="ctr"/>
            <a:r>
              <a:rPr lang="de-DE" dirty="0"/>
              <a:t> PO, Team, Kunde und Management legen </a:t>
            </a:r>
            <a:r>
              <a:rPr lang="de-DE" dirty="0" err="1"/>
              <a:t>Product</a:t>
            </a:r>
            <a:r>
              <a:rPr lang="de-DE" dirty="0"/>
              <a:t>-Backlog-Items für Sprint fest (Team entscheidet welche)</a:t>
            </a:r>
          </a:p>
        </p:txBody>
      </p:sp>
      <p:sp>
        <p:nvSpPr>
          <p:cNvPr id="10" name="Abgerundete rechteckige Legende 9"/>
          <p:cNvSpPr/>
          <p:nvPr/>
        </p:nvSpPr>
        <p:spPr>
          <a:xfrm>
            <a:off x="6996608" y="1484784"/>
            <a:ext cx="3707904" cy="864096"/>
          </a:xfrm>
          <a:prstGeom prst="wedgeRoundRectCallout">
            <a:avLst>
              <a:gd name="adj1" fmla="val -33724"/>
              <a:gd name="adj2" fmla="val 94861"/>
              <a:gd name="adj3" fmla="val 16667"/>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dirty="0"/>
          </a:p>
        </p:txBody>
      </p:sp>
      <p:sp>
        <p:nvSpPr>
          <p:cNvPr id="11" name="Rechteck 10"/>
          <p:cNvSpPr/>
          <p:nvPr/>
        </p:nvSpPr>
        <p:spPr>
          <a:xfrm>
            <a:off x="6780584" y="1484784"/>
            <a:ext cx="4067944" cy="923330"/>
          </a:xfrm>
          <a:prstGeom prst="rect">
            <a:avLst/>
          </a:prstGeom>
        </p:spPr>
        <p:txBody>
          <a:bodyPr wrap="square">
            <a:spAutoFit/>
          </a:bodyPr>
          <a:lstStyle/>
          <a:p>
            <a:pPr algn="ctr"/>
            <a:r>
              <a:rPr lang="de-DE" dirty="0"/>
              <a:t>Sprint </a:t>
            </a:r>
            <a:r>
              <a:rPr lang="de-DE" dirty="0" err="1"/>
              <a:t>Planning</a:t>
            </a:r>
            <a:r>
              <a:rPr lang="de-DE" dirty="0"/>
              <a:t> 2:</a:t>
            </a:r>
          </a:p>
          <a:p>
            <a:pPr algn="ctr"/>
            <a:r>
              <a:rPr lang="de-DE" dirty="0"/>
              <a:t> Team diskutiert das </a:t>
            </a:r>
            <a:r>
              <a:rPr lang="de-DE" dirty="0" err="1"/>
              <a:t>Seleted</a:t>
            </a:r>
            <a:r>
              <a:rPr lang="de-DE" dirty="0"/>
              <a:t> </a:t>
            </a:r>
            <a:r>
              <a:rPr lang="de-DE" dirty="0" err="1"/>
              <a:t>Product</a:t>
            </a:r>
            <a:r>
              <a:rPr lang="de-DE" dirty="0"/>
              <a:t> </a:t>
            </a:r>
            <a:r>
              <a:rPr lang="de-DE" dirty="0" err="1"/>
              <a:t>Backlog</a:t>
            </a:r>
            <a:r>
              <a:rPr lang="de-DE" dirty="0"/>
              <a:t> und skizziert Lösungen</a:t>
            </a:r>
          </a:p>
        </p:txBody>
      </p:sp>
      <p:sp>
        <p:nvSpPr>
          <p:cNvPr id="13" name="Rechteck 12"/>
          <p:cNvSpPr/>
          <p:nvPr/>
        </p:nvSpPr>
        <p:spPr>
          <a:xfrm>
            <a:off x="6276528" y="5397024"/>
            <a:ext cx="4644008" cy="1200329"/>
          </a:xfrm>
          <a:prstGeom prst="rect">
            <a:avLst/>
          </a:prstGeom>
        </p:spPr>
        <p:txBody>
          <a:bodyPr wrap="square">
            <a:spAutoFit/>
          </a:bodyPr>
          <a:lstStyle/>
          <a:p>
            <a:pPr algn="ctr"/>
            <a:r>
              <a:rPr lang="de-DE" dirty="0"/>
              <a:t>Daily </a:t>
            </a:r>
            <a:r>
              <a:rPr lang="de-DE" dirty="0" err="1"/>
              <a:t>Scrum</a:t>
            </a:r>
            <a:r>
              <a:rPr lang="de-DE" dirty="0"/>
              <a:t>:</a:t>
            </a:r>
          </a:p>
          <a:p>
            <a:pPr algn="ctr"/>
            <a:r>
              <a:rPr lang="de-DE" dirty="0"/>
              <a:t>Team stimmt sich </a:t>
            </a:r>
            <a:r>
              <a:rPr lang="de-DE" b="1" dirty="0"/>
              <a:t>täglich</a:t>
            </a:r>
            <a:r>
              <a:rPr lang="de-DE" dirty="0"/>
              <a:t> über die zu bearbeitende </a:t>
            </a:r>
            <a:r>
              <a:rPr lang="de-DE" dirty="0" err="1"/>
              <a:t>Backlog</a:t>
            </a:r>
            <a:r>
              <a:rPr lang="de-DE" dirty="0"/>
              <a:t> Items ab </a:t>
            </a:r>
          </a:p>
          <a:p>
            <a:pPr algn="ctr"/>
            <a:endParaRPr lang="de-DE" dirty="0"/>
          </a:p>
        </p:txBody>
      </p:sp>
    </p:spTree>
    <p:extLst>
      <p:ext uri="{BB962C8B-B14F-4D97-AF65-F5344CB8AC3E}">
        <p14:creationId xmlns:p14="http://schemas.microsoft.com/office/powerpoint/2010/main" val="10959485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Daily </a:t>
            </a:r>
            <a:r>
              <a:rPr lang="de-DE" dirty="0" err="1"/>
              <a:t>Scrum</a:t>
            </a:r>
            <a:endParaRPr lang="de-DE" dirty="0"/>
          </a:p>
        </p:txBody>
      </p:sp>
      <p:sp>
        <p:nvSpPr>
          <p:cNvPr id="6" name="Inhaltsplatzhalter 5"/>
          <p:cNvSpPr>
            <a:spLocks noGrp="1"/>
          </p:cNvSpPr>
          <p:nvPr>
            <p:ph idx="1"/>
          </p:nvPr>
        </p:nvSpPr>
        <p:spPr/>
        <p:txBody>
          <a:bodyPr>
            <a:normAutofit fontScale="92500" lnSpcReduction="10000"/>
          </a:bodyPr>
          <a:lstStyle/>
          <a:p>
            <a:r>
              <a:rPr lang="de-DE" dirty="0"/>
              <a:t>Ablauf:</a:t>
            </a:r>
          </a:p>
          <a:p>
            <a:pPr lvl="1"/>
            <a:r>
              <a:rPr lang="de-DE" dirty="0"/>
              <a:t>Jedes Mitglied wählt Tagesaufgabe selbst</a:t>
            </a:r>
          </a:p>
          <a:p>
            <a:pPr lvl="1"/>
            <a:r>
              <a:rPr lang="de-DE" dirty="0"/>
              <a:t>Jedes Mitglied informiert über eigenen Fortschritt </a:t>
            </a:r>
          </a:p>
          <a:p>
            <a:pPr lvl="1"/>
            <a:r>
              <a:rPr lang="de-DE" dirty="0"/>
              <a:t>Jedes Mitglied berichtet über Blockaden und aufkommende Probleme</a:t>
            </a:r>
          </a:p>
          <a:p>
            <a:endParaRPr lang="de-DE" dirty="0"/>
          </a:p>
          <a:p>
            <a:endParaRPr lang="de-DE" dirty="0"/>
          </a:p>
          <a:p>
            <a:endParaRPr lang="de-DE" dirty="0"/>
          </a:p>
          <a:p>
            <a:r>
              <a:rPr lang="de-DE" dirty="0"/>
              <a:t>Bedingungen:</a:t>
            </a:r>
          </a:p>
          <a:p>
            <a:pPr lvl="1"/>
            <a:r>
              <a:rPr lang="de-DE" dirty="0"/>
              <a:t>Teamgröße i.d.R. nicht mehr als 8 Personen</a:t>
            </a:r>
          </a:p>
          <a:p>
            <a:pPr lvl="1"/>
            <a:r>
              <a:rPr lang="de-DE" dirty="0"/>
              <a:t>15-Minuten-Regel (SCRUM-Master moderiert)</a:t>
            </a:r>
          </a:p>
          <a:p>
            <a:pPr lvl="1"/>
            <a:r>
              <a:rPr lang="de-DE" dirty="0"/>
              <a:t>Bei größeren Projekten „SCRUM </a:t>
            </a:r>
            <a:r>
              <a:rPr lang="de-DE" dirty="0" err="1"/>
              <a:t>of</a:t>
            </a:r>
            <a:r>
              <a:rPr lang="de-DE" dirty="0"/>
              <a:t> SCRUMs“</a:t>
            </a:r>
          </a:p>
          <a:p>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52</a:t>
            </a:fld>
            <a:endParaRPr lang="de-DE">
              <a:solidFill>
                <a:prstClr val="black">
                  <a:tint val="75000"/>
                </a:prstClr>
              </a:solidFill>
            </a:endParaRPr>
          </a:p>
        </p:txBody>
      </p:sp>
      <p:pic>
        <p:nvPicPr>
          <p:cNvPr id="7" name="Picture 2" descr="http://sxai5g.blu.livefilestore.com/y1pr2ZQpq1QubDQekbaVmB1xWfmbmSo7wc2Bu6DoADprXD34Z6TT-I8Ivf8IUC7Nz4lMtbgn426as5pVqItC5kNAA?PARTNER=WRITER"/>
          <p:cNvPicPr>
            <a:picLocks noChangeAspect="1" noChangeArrowheads="1"/>
          </p:cNvPicPr>
          <p:nvPr/>
        </p:nvPicPr>
        <p:blipFill>
          <a:blip r:embed="rId2" cstate="print"/>
          <a:srcRect/>
          <a:stretch>
            <a:fillRect/>
          </a:stretch>
        </p:blipFill>
        <p:spPr bwMode="auto">
          <a:xfrm>
            <a:off x="8832304" y="3717032"/>
            <a:ext cx="3016604" cy="2014192"/>
          </a:xfrm>
          <a:prstGeom prst="rect">
            <a:avLst/>
          </a:prstGeom>
          <a:noFill/>
        </p:spPr>
      </p:pic>
    </p:spTree>
    <p:extLst>
      <p:ext uri="{BB962C8B-B14F-4D97-AF65-F5344CB8AC3E}">
        <p14:creationId xmlns:p14="http://schemas.microsoft.com/office/powerpoint/2010/main" val="20290863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err="1"/>
              <a:t>Scrum</a:t>
            </a:r>
            <a:r>
              <a:rPr lang="de-DE" dirty="0"/>
              <a:t> – Task Board</a:t>
            </a:r>
          </a:p>
        </p:txBody>
      </p:sp>
      <p:sp>
        <p:nvSpPr>
          <p:cNvPr id="6" name="Inhaltsplatzhalter 5"/>
          <p:cNvSpPr>
            <a:spLocks noGrp="1"/>
          </p:cNvSpPr>
          <p:nvPr>
            <p:ph idx="1"/>
          </p:nvPr>
        </p:nvSpPr>
        <p:spPr/>
        <p:txBody>
          <a:bodyPr/>
          <a:lstStyle/>
          <a:p>
            <a:r>
              <a:rPr lang="de-DE" dirty="0"/>
              <a:t>Entwickler heften neue Karten an und verschieben sie selbstständig (oft während / nach Daily </a:t>
            </a:r>
            <a:r>
              <a:rPr lang="de-DE" dirty="0" err="1"/>
              <a:t>Scrum</a:t>
            </a:r>
            <a:r>
              <a:rPr lang="de-DE" dirty="0"/>
              <a:t>)</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53</a:t>
            </a:fld>
            <a:endParaRPr lang="de-DE">
              <a:solidFill>
                <a:prstClr val="black">
                  <a:tint val="75000"/>
                </a:prstClr>
              </a:solidFill>
            </a:endParaRPr>
          </a:p>
        </p:txBody>
      </p:sp>
      <p:pic>
        <p:nvPicPr>
          <p:cNvPr id="7" name="Picture 4" descr="http://www.mountaingoatsoftware.com/system/asset/file/29/MockedTask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3134709"/>
            <a:ext cx="6354960" cy="36372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576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Beispiele</a:t>
            </a:r>
          </a:p>
        </p:txBody>
      </p:sp>
      <p:sp>
        <p:nvSpPr>
          <p:cNvPr id="6" name="Inhaltsplatzhalter 5"/>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54</a:t>
            </a:fld>
            <a:endParaRPr lang="de-DE">
              <a:solidFill>
                <a:prstClr val="black">
                  <a:tint val="75000"/>
                </a:prstClr>
              </a:solidFill>
            </a:endParaRPr>
          </a:p>
        </p:txBody>
      </p:sp>
      <p:pic>
        <p:nvPicPr>
          <p:cNvPr id="13314" name="Picture 2" descr="http://www.mountaingoatsoftware.com/system/asset/file/33/LabelledTaskBoar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6" y="2137084"/>
            <a:ext cx="5616624" cy="4192589"/>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http://www.mountaingoatsoftware.com/system/asset/file/35/MagneticTaskBoar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4232" y="1213813"/>
            <a:ext cx="3600400" cy="2700300"/>
          </a:xfrm>
          <a:prstGeom prst="rect">
            <a:avLst/>
          </a:prstGeom>
          <a:noFill/>
          <a:extLst>
            <a:ext uri="{909E8E84-426E-40DD-AFC4-6F175D3DCCD1}">
              <a14:hiddenFill xmlns:a14="http://schemas.microsoft.com/office/drawing/2010/main">
                <a:solidFill>
                  <a:srgbClr val="FFFFFF"/>
                </a:solidFill>
              </a14:hiddenFill>
            </a:ext>
          </a:extLst>
        </p:spPr>
      </p:pic>
      <p:pic>
        <p:nvPicPr>
          <p:cNvPr id="13320" name="Picture 8" descr="http://ellenbeeman.com/wp-content/uploads/2014/06/scrum-boar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016" y="4077816"/>
            <a:ext cx="3635871" cy="2726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8032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2" name="Rechteck 41"/>
          <p:cNvSpPr/>
          <p:nvPr/>
        </p:nvSpPr>
        <p:spPr>
          <a:xfrm>
            <a:off x="8239934" y="5786454"/>
            <a:ext cx="284958" cy="142876"/>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 name="Titel 1"/>
          <p:cNvSpPr>
            <a:spLocks noGrp="1"/>
          </p:cNvSpPr>
          <p:nvPr>
            <p:ph type="title"/>
          </p:nvPr>
        </p:nvSpPr>
        <p:spPr/>
        <p:txBody>
          <a:bodyPr/>
          <a:lstStyle/>
          <a:p>
            <a:r>
              <a:rPr lang="de-DE" dirty="0"/>
              <a:t>Sprint </a:t>
            </a:r>
            <a:r>
              <a:rPr lang="de-DE" dirty="0" err="1"/>
              <a:t>Burndown</a:t>
            </a:r>
            <a:r>
              <a:rPr lang="de-DE" dirty="0"/>
              <a:t> Charts</a:t>
            </a:r>
          </a:p>
        </p:txBody>
      </p:sp>
      <p:sp>
        <p:nvSpPr>
          <p:cNvPr id="49" name="Foliennummernplatzhalter 48"/>
          <p:cNvSpPr>
            <a:spLocks noGrp="1"/>
          </p:cNvSpPr>
          <p:nvPr>
            <p:ph type="sldNum" sz="quarter" idx="12"/>
          </p:nvPr>
        </p:nvSpPr>
        <p:spPr>
          <a:prstGeom prst="rect">
            <a:avLst/>
          </a:prstGeom>
        </p:spPr>
        <p:txBody>
          <a:bodyPr/>
          <a:lstStyle/>
          <a:p>
            <a:pPr>
              <a:defRPr/>
            </a:pPr>
            <a:fld id="{0900F4D3-81A3-4CE0-89DC-E053C26360EE}" type="slidenum">
              <a:rPr lang="de-DE" smtClean="0"/>
              <a:pPr>
                <a:defRPr/>
              </a:pPr>
              <a:t>55</a:t>
            </a:fld>
            <a:endParaRPr lang="de-DE" dirty="0"/>
          </a:p>
        </p:txBody>
      </p:sp>
      <p:cxnSp>
        <p:nvCxnSpPr>
          <p:cNvPr id="7" name="Gerade Verbindung mit Pfeil 6"/>
          <p:cNvCxnSpPr/>
          <p:nvPr/>
        </p:nvCxnSpPr>
        <p:spPr>
          <a:xfrm>
            <a:off x="3096398" y="5929330"/>
            <a:ext cx="6428626" cy="1588"/>
          </a:xfrm>
          <a:prstGeom prst="straightConnector1">
            <a:avLst/>
          </a:prstGeom>
          <a:ln w="19050" cap="sq">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Gerade Verbindung mit Pfeil 7"/>
          <p:cNvCxnSpPr/>
          <p:nvPr/>
        </p:nvCxnSpPr>
        <p:spPr>
          <a:xfrm rot="5400000" flipH="1" flipV="1">
            <a:off x="1239010" y="4071942"/>
            <a:ext cx="3714776" cy="1588"/>
          </a:xfrm>
          <a:prstGeom prst="straightConnector1">
            <a:avLst/>
          </a:prstGeom>
          <a:ln w="19050" cap="sq">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Rechteck 8"/>
          <p:cNvSpPr/>
          <p:nvPr/>
        </p:nvSpPr>
        <p:spPr>
          <a:xfrm>
            <a:off x="3096398" y="2928934"/>
            <a:ext cx="284958" cy="3000396"/>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6" name="Textfeld 15"/>
          <p:cNvSpPr txBox="1"/>
          <p:nvPr/>
        </p:nvSpPr>
        <p:spPr>
          <a:xfrm>
            <a:off x="9382148" y="6000768"/>
            <a:ext cx="611962" cy="369332"/>
          </a:xfrm>
          <a:prstGeom prst="rect">
            <a:avLst/>
          </a:prstGeom>
          <a:noFill/>
        </p:spPr>
        <p:txBody>
          <a:bodyPr wrap="none" rtlCol="0">
            <a:spAutoFit/>
          </a:bodyPr>
          <a:lstStyle/>
          <a:p>
            <a:r>
              <a:rPr lang="de-DE" dirty="0"/>
              <a:t>Tage</a:t>
            </a:r>
          </a:p>
        </p:txBody>
      </p:sp>
      <p:sp>
        <p:nvSpPr>
          <p:cNvPr id="17" name="Textfeld 16"/>
          <p:cNvSpPr txBox="1"/>
          <p:nvPr/>
        </p:nvSpPr>
        <p:spPr>
          <a:xfrm>
            <a:off x="1524000" y="1846566"/>
            <a:ext cx="1714512" cy="646331"/>
          </a:xfrm>
          <a:prstGeom prst="rect">
            <a:avLst/>
          </a:prstGeom>
          <a:noFill/>
        </p:spPr>
        <p:txBody>
          <a:bodyPr wrap="square" rtlCol="0">
            <a:spAutoFit/>
          </a:bodyPr>
          <a:lstStyle/>
          <a:p>
            <a:r>
              <a:rPr lang="de-DE" dirty="0"/>
              <a:t>Aufwände im Sprint </a:t>
            </a:r>
            <a:r>
              <a:rPr lang="de-DE" dirty="0" err="1"/>
              <a:t>Backlog</a:t>
            </a:r>
            <a:endParaRPr lang="de-DE" dirty="0"/>
          </a:p>
        </p:txBody>
      </p:sp>
      <p:sp>
        <p:nvSpPr>
          <p:cNvPr id="18" name="Textfeld 17"/>
          <p:cNvSpPr txBox="1"/>
          <p:nvPr/>
        </p:nvSpPr>
        <p:spPr>
          <a:xfrm>
            <a:off x="3095604" y="5929330"/>
            <a:ext cx="301686" cy="369332"/>
          </a:xfrm>
          <a:prstGeom prst="rect">
            <a:avLst/>
          </a:prstGeom>
          <a:noFill/>
        </p:spPr>
        <p:txBody>
          <a:bodyPr wrap="none" rtlCol="0">
            <a:spAutoFit/>
          </a:bodyPr>
          <a:lstStyle/>
          <a:p>
            <a:r>
              <a:rPr lang="de-DE" dirty="0"/>
              <a:t>1</a:t>
            </a:r>
          </a:p>
        </p:txBody>
      </p:sp>
      <p:sp>
        <p:nvSpPr>
          <p:cNvPr id="19" name="Textfeld 18"/>
          <p:cNvSpPr txBox="1"/>
          <p:nvPr/>
        </p:nvSpPr>
        <p:spPr>
          <a:xfrm>
            <a:off x="3381356" y="5929330"/>
            <a:ext cx="301686" cy="369332"/>
          </a:xfrm>
          <a:prstGeom prst="rect">
            <a:avLst/>
          </a:prstGeom>
          <a:noFill/>
        </p:spPr>
        <p:txBody>
          <a:bodyPr wrap="none" rtlCol="0">
            <a:spAutoFit/>
          </a:bodyPr>
          <a:lstStyle/>
          <a:p>
            <a:r>
              <a:rPr lang="de-DE" dirty="0"/>
              <a:t>2</a:t>
            </a:r>
          </a:p>
        </p:txBody>
      </p:sp>
      <p:sp>
        <p:nvSpPr>
          <p:cNvPr id="20" name="Textfeld 19"/>
          <p:cNvSpPr txBox="1"/>
          <p:nvPr/>
        </p:nvSpPr>
        <p:spPr>
          <a:xfrm>
            <a:off x="3667108" y="5929330"/>
            <a:ext cx="301686" cy="369332"/>
          </a:xfrm>
          <a:prstGeom prst="rect">
            <a:avLst/>
          </a:prstGeom>
          <a:noFill/>
        </p:spPr>
        <p:txBody>
          <a:bodyPr wrap="none" rtlCol="0">
            <a:spAutoFit/>
          </a:bodyPr>
          <a:lstStyle/>
          <a:p>
            <a:r>
              <a:rPr lang="de-DE" dirty="0"/>
              <a:t>3</a:t>
            </a:r>
          </a:p>
        </p:txBody>
      </p:sp>
      <p:sp>
        <p:nvSpPr>
          <p:cNvPr id="21" name="Textfeld 20"/>
          <p:cNvSpPr txBox="1"/>
          <p:nvPr/>
        </p:nvSpPr>
        <p:spPr>
          <a:xfrm>
            <a:off x="3952860" y="5929330"/>
            <a:ext cx="301686" cy="369332"/>
          </a:xfrm>
          <a:prstGeom prst="rect">
            <a:avLst/>
          </a:prstGeom>
          <a:noFill/>
        </p:spPr>
        <p:txBody>
          <a:bodyPr wrap="none" rtlCol="0">
            <a:spAutoFit/>
          </a:bodyPr>
          <a:lstStyle/>
          <a:p>
            <a:r>
              <a:rPr lang="de-DE" dirty="0"/>
              <a:t>4</a:t>
            </a:r>
          </a:p>
        </p:txBody>
      </p:sp>
      <p:sp>
        <p:nvSpPr>
          <p:cNvPr id="22" name="Textfeld 21"/>
          <p:cNvSpPr txBox="1"/>
          <p:nvPr/>
        </p:nvSpPr>
        <p:spPr>
          <a:xfrm>
            <a:off x="4238612" y="5929330"/>
            <a:ext cx="301686" cy="369332"/>
          </a:xfrm>
          <a:prstGeom prst="rect">
            <a:avLst/>
          </a:prstGeom>
          <a:noFill/>
        </p:spPr>
        <p:txBody>
          <a:bodyPr wrap="none" rtlCol="0">
            <a:spAutoFit/>
          </a:bodyPr>
          <a:lstStyle/>
          <a:p>
            <a:r>
              <a:rPr lang="de-DE" dirty="0"/>
              <a:t>5</a:t>
            </a:r>
          </a:p>
        </p:txBody>
      </p:sp>
      <p:sp>
        <p:nvSpPr>
          <p:cNvPr id="23" name="Textfeld 22"/>
          <p:cNvSpPr txBox="1"/>
          <p:nvPr/>
        </p:nvSpPr>
        <p:spPr>
          <a:xfrm>
            <a:off x="5595934" y="5917188"/>
            <a:ext cx="418704" cy="369332"/>
          </a:xfrm>
          <a:prstGeom prst="rect">
            <a:avLst/>
          </a:prstGeom>
          <a:noFill/>
        </p:spPr>
        <p:txBody>
          <a:bodyPr wrap="none" rtlCol="0">
            <a:spAutoFit/>
          </a:bodyPr>
          <a:lstStyle/>
          <a:p>
            <a:r>
              <a:rPr lang="de-DE" dirty="0"/>
              <a:t>10</a:t>
            </a:r>
          </a:p>
        </p:txBody>
      </p:sp>
      <p:sp>
        <p:nvSpPr>
          <p:cNvPr id="25" name="Rechteck 24"/>
          <p:cNvSpPr/>
          <p:nvPr/>
        </p:nvSpPr>
        <p:spPr>
          <a:xfrm>
            <a:off x="3381356" y="3212976"/>
            <a:ext cx="284958" cy="2716354"/>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6" name="Rechteck 25"/>
          <p:cNvSpPr/>
          <p:nvPr/>
        </p:nvSpPr>
        <p:spPr>
          <a:xfrm>
            <a:off x="3667108" y="3571876"/>
            <a:ext cx="284958" cy="2357454"/>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7" name="Rechteck 26"/>
          <p:cNvSpPr/>
          <p:nvPr/>
        </p:nvSpPr>
        <p:spPr>
          <a:xfrm>
            <a:off x="3952860" y="2928934"/>
            <a:ext cx="284958" cy="3000396"/>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8" name="Rechteck 27"/>
          <p:cNvSpPr/>
          <p:nvPr/>
        </p:nvSpPr>
        <p:spPr>
          <a:xfrm>
            <a:off x="4238612" y="3068960"/>
            <a:ext cx="284958" cy="2860370"/>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9" name="Rechteck 28"/>
          <p:cNvSpPr/>
          <p:nvPr/>
        </p:nvSpPr>
        <p:spPr>
          <a:xfrm>
            <a:off x="4523570" y="3356992"/>
            <a:ext cx="284958" cy="2572338"/>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0" name="Rechteck 29"/>
          <p:cNvSpPr/>
          <p:nvPr/>
        </p:nvSpPr>
        <p:spPr>
          <a:xfrm>
            <a:off x="4809322" y="3857628"/>
            <a:ext cx="284958" cy="2071702"/>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1" name="Rechteck 30"/>
          <p:cNvSpPr/>
          <p:nvPr/>
        </p:nvSpPr>
        <p:spPr>
          <a:xfrm>
            <a:off x="5095074" y="4499145"/>
            <a:ext cx="284958" cy="1430185"/>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2" name="Rechteck 31"/>
          <p:cNvSpPr/>
          <p:nvPr/>
        </p:nvSpPr>
        <p:spPr>
          <a:xfrm>
            <a:off x="5381620" y="4571153"/>
            <a:ext cx="284958" cy="1358177"/>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3" name="Rechteck 32"/>
          <p:cNvSpPr/>
          <p:nvPr/>
        </p:nvSpPr>
        <p:spPr>
          <a:xfrm>
            <a:off x="5666578" y="4499146"/>
            <a:ext cx="284958" cy="1430184"/>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4" name="Rechteck 33"/>
          <p:cNvSpPr/>
          <p:nvPr/>
        </p:nvSpPr>
        <p:spPr>
          <a:xfrm>
            <a:off x="5952330" y="4571152"/>
            <a:ext cx="284958" cy="1358178"/>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5" name="Rechteck 34"/>
          <p:cNvSpPr/>
          <p:nvPr/>
        </p:nvSpPr>
        <p:spPr>
          <a:xfrm>
            <a:off x="6238082" y="4750603"/>
            <a:ext cx="284958" cy="1178727"/>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6" name="Rechteck 35"/>
          <p:cNvSpPr/>
          <p:nvPr/>
        </p:nvSpPr>
        <p:spPr>
          <a:xfrm>
            <a:off x="6524628" y="4893479"/>
            <a:ext cx="284958" cy="1035851"/>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7" name="Rechteck 36"/>
          <p:cNvSpPr/>
          <p:nvPr/>
        </p:nvSpPr>
        <p:spPr>
          <a:xfrm>
            <a:off x="6809586" y="5000636"/>
            <a:ext cx="284958" cy="928694"/>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8" name="Rechteck 37"/>
          <p:cNvSpPr/>
          <p:nvPr/>
        </p:nvSpPr>
        <p:spPr>
          <a:xfrm>
            <a:off x="7095338" y="5179231"/>
            <a:ext cx="284958" cy="750099"/>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9" name="Rechteck 38"/>
          <p:cNvSpPr/>
          <p:nvPr/>
        </p:nvSpPr>
        <p:spPr>
          <a:xfrm>
            <a:off x="7381090" y="5339965"/>
            <a:ext cx="284958" cy="589365"/>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0" name="Rechteck 39"/>
          <p:cNvSpPr/>
          <p:nvPr/>
        </p:nvSpPr>
        <p:spPr>
          <a:xfrm>
            <a:off x="7667636" y="5464983"/>
            <a:ext cx="284958" cy="464347"/>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1" name="Rechteck 40"/>
          <p:cNvSpPr/>
          <p:nvPr/>
        </p:nvSpPr>
        <p:spPr>
          <a:xfrm>
            <a:off x="7952594" y="5643578"/>
            <a:ext cx="284958" cy="285752"/>
          </a:xfrm>
          <a:prstGeom prst="rect">
            <a:avLst/>
          </a:prstGeom>
          <a:solidFill>
            <a:schemeClr val="accent4">
              <a:lumMod val="60000"/>
              <a:lumOff val="40000"/>
            </a:schemeClr>
          </a:solidFill>
          <a:ln w="12700">
            <a:solidFill>
              <a:schemeClr val="tx1"/>
            </a:solidFill>
            <a:tailEnd type="non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44" name="Textfeld 43"/>
          <p:cNvSpPr txBox="1"/>
          <p:nvPr/>
        </p:nvSpPr>
        <p:spPr>
          <a:xfrm>
            <a:off x="7024694" y="5929330"/>
            <a:ext cx="418704" cy="369332"/>
          </a:xfrm>
          <a:prstGeom prst="rect">
            <a:avLst/>
          </a:prstGeom>
          <a:noFill/>
        </p:spPr>
        <p:txBody>
          <a:bodyPr wrap="none" rtlCol="0">
            <a:spAutoFit/>
          </a:bodyPr>
          <a:lstStyle/>
          <a:p>
            <a:r>
              <a:rPr lang="de-DE" dirty="0"/>
              <a:t>15</a:t>
            </a:r>
          </a:p>
        </p:txBody>
      </p:sp>
      <p:sp>
        <p:nvSpPr>
          <p:cNvPr id="45" name="Textfeld 44"/>
          <p:cNvSpPr txBox="1"/>
          <p:nvPr/>
        </p:nvSpPr>
        <p:spPr>
          <a:xfrm>
            <a:off x="8463378" y="5929330"/>
            <a:ext cx="418704" cy="369332"/>
          </a:xfrm>
          <a:prstGeom prst="rect">
            <a:avLst/>
          </a:prstGeom>
          <a:noFill/>
        </p:spPr>
        <p:txBody>
          <a:bodyPr wrap="none" rtlCol="0">
            <a:spAutoFit/>
          </a:bodyPr>
          <a:lstStyle/>
          <a:p>
            <a:r>
              <a:rPr lang="de-DE" dirty="0"/>
              <a:t>20</a:t>
            </a:r>
          </a:p>
        </p:txBody>
      </p:sp>
      <p:cxnSp>
        <p:nvCxnSpPr>
          <p:cNvPr id="15" name="Gerade Verbindung 14"/>
          <p:cNvCxnSpPr/>
          <p:nvPr/>
        </p:nvCxnSpPr>
        <p:spPr>
          <a:xfrm>
            <a:off x="3095604" y="2857496"/>
            <a:ext cx="5715040" cy="3071834"/>
          </a:xfrm>
          <a:prstGeom prst="line">
            <a:avLst/>
          </a:prstGeom>
          <a:ln w="19050" cap="sq">
            <a:solidFill>
              <a:schemeClr val="tx1"/>
            </a:solidFill>
            <a:tailEnd type="none" w="med" len="lg"/>
          </a:ln>
        </p:spPr>
        <p:style>
          <a:lnRef idx="1">
            <a:schemeClr val="accent1"/>
          </a:lnRef>
          <a:fillRef idx="0">
            <a:schemeClr val="accent1"/>
          </a:fillRef>
          <a:effectRef idx="0">
            <a:schemeClr val="accent1"/>
          </a:effectRef>
          <a:fontRef idx="minor">
            <a:schemeClr val="tx1"/>
          </a:fontRef>
        </p:style>
      </p:cxnSp>
      <p:cxnSp>
        <p:nvCxnSpPr>
          <p:cNvPr id="4" name="Gerade Verbindung 3"/>
          <p:cNvCxnSpPr/>
          <p:nvPr/>
        </p:nvCxnSpPr>
        <p:spPr>
          <a:xfrm>
            <a:off x="5953124" y="3212976"/>
            <a:ext cx="0" cy="3157124"/>
          </a:xfrm>
          <a:prstGeom prst="line">
            <a:avLst/>
          </a:prstGeom>
          <a:ln>
            <a:prstDash val="dash"/>
          </a:ln>
        </p:spPr>
        <p:style>
          <a:lnRef idx="3">
            <a:schemeClr val="accent6"/>
          </a:lnRef>
          <a:fillRef idx="0">
            <a:schemeClr val="accent6"/>
          </a:fillRef>
          <a:effectRef idx="2">
            <a:schemeClr val="accent6"/>
          </a:effectRef>
          <a:fontRef idx="minor">
            <a:schemeClr val="tx1"/>
          </a:fontRef>
        </p:style>
      </p:cxnSp>
      <p:sp>
        <p:nvSpPr>
          <p:cNvPr id="46" name="Textfeld 45"/>
          <p:cNvSpPr txBox="1"/>
          <p:nvPr/>
        </p:nvSpPr>
        <p:spPr>
          <a:xfrm>
            <a:off x="5600571" y="2819532"/>
            <a:ext cx="2304256" cy="369332"/>
          </a:xfrm>
          <a:prstGeom prst="rect">
            <a:avLst/>
          </a:prstGeom>
          <a:noFill/>
        </p:spPr>
        <p:txBody>
          <a:bodyPr wrap="square" rtlCol="0">
            <a:spAutoFit/>
          </a:bodyPr>
          <a:lstStyle/>
          <a:p>
            <a:r>
              <a:rPr lang="de-DE" dirty="0"/>
              <a:t>Heute</a:t>
            </a:r>
          </a:p>
        </p:txBody>
      </p:sp>
      <p:sp>
        <p:nvSpPr>
          <p:cNvPr id="47" name="Textfeld 46"/>
          <p:cNvSpPr txBox="1"/>
          <p:nvPr/>
        </p:nvSpPr>
        <p:spPr>
          <a:xfrm>
            <a:off x="3520812" y="5343599"/>
            <a:ext cx="1927116"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de-DE" dirty="0"/>
              <a:t>Gemessen</a:t>
            </a:r>
          </a:p>
        </p:txBody>
      </p:sp>
      <p:sp>
        <p:nvSpPr>
          <p:cNvPr id="48" name="Textfeld 47"/>
          <p:cNvSpPr txBox="1"/>
          <p:nvPr/>
        </p:nvSpPr>
        <p:spPr>
          <a:xfrm>
            <a:off x="6096000" y="5343599"/>
            <a:ext cx="18002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de-DE" dirty="0"/>
              <a:t>Prognose</a:t>
            </a:r>
          </a:p>
        </p:txBody>
      </p:sp>
    </p:spTree>
    <p:extLst>
      <p:ext uri="{BB962C8B-B14F-4D97-AF65-F5344CB8AC3E}">
        <p14:creationId xmlns:p14="http://schemas.microsoft.com/office/powerpoint/2010/main" val="1195281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Sprint-Abschluss</a:t>
            </a:r>
          </a:p>
        </p:txBody>
      </p:sp>
      <p:sp>
        <p:nvSpPr>
          <p:cNvPr id="3" name="Inhaltsplatzhalter 2"/>
          <p:cNvSpPr>
            <a:spLocks noGrp="1"/>
          </p:cNvSpPr>
          <p:nvPr>
            <p:ph idx="1"/>
          </p:nvPr>
        </p:nvSpPr>
        <p:spPr/>
        <p:txBody>
          <a:bodyPr/>
          <a:lstStyle/>
          <a:p>
            <a:r>
              <a:rPr lang="de-DE" dirty="0" err="1"/>
              <a:t>Estimation</a:t>
            </a:r>
            <a:r>
              <a:rPr lang="de-DE" dirty="0"/>
              <a:t>-Meeting</a:t>
            </a:r>
            <a:br>
              <a:rPr lang="de-DE" dirty="0"/>
            </a:br>
            <a:r>
              <a:rPr lang="de-DE" dirty="0"/>
              <a:t>Ziel: </a:t>
            </a:r>
            <a:r>
              <a:rPr lang="de-DE" i="1" dirty="0">
                <a:solidFill>
                  <a:srgbClr val="C00000"/>
                </a:solidFill>
              </a:rPr>
              <a:t>Aktualisierung</a:t>
            </a:r>
            <a:r>
              <a:rPr lang="de-DE" dirty="0">
                <a:solidFill>
                  <a:srgbClr val="C00000"/>
                </a:solidFill>
              </a:rPr>
              <a:t> </a:t>
            </a:r>
            <a:r>
              <a:rPr lang="de-DE" dirty="0"/>
              <a:t>und </a:t>
            </a:r>
            <a:r>
              <a:rPr lang="de-DE" i="1" dirty="0">
                <a:solidFill>
                  <a:srgbClr val="C00000"/>
                </a:solidFill>
              </a:rPr>
              <a:t>Anpassung</a:t>
            </a:r>
            <a:r>
              <a:rPr lang="de-DE" dirty="0">
                <a:solidFill>
                  <a:srgbClr val="C00000"/>
                </a:solidFill>
              </a:rPr>
              <a:t> </a:t>
            </a:r>
            <a:r>
              <a:rPr lang="de-DE" dirty="0"/>
              <a:t>des </a:t>
            </a:r>
            <a:r>
              <a:rPr lang="de-DE" dirty="0" err="1"/>
              <a:t>Product</a:t>
            </a:r>
            <a:r>
              <a:rPr lang="de-DE" dirty="0"/>
              <a:t> </a:t>
            </a:r>
            <a:r>
              <a:rPr lang="de-DE" dirty="0" err="1"/>
              <a:t>Backlogs</a:t>
            </a:r>
            <a:r>
              <a:rPr lang="de-DE" dirty="0"/>
              <a:t/>
            </a:r>
            <a:br>
              <a:rPr lang="de-DE" dirty="0"/>
            </a:br>
            <a:r>
              <a:rPr lang="de-DE" dirty="0"/>
              <a:t>Teilnehmer: PO, SM, Team</a:t>
            </a:r>
          </a:p>
          <a:p>
            <a:endParaRPr lang="de-DE" dirty="0"/>
          </a:p>
          <a:p>
            <a:r>
              <a:rPr lang="de-DE" dirty="0"/>
              <a:t>Sprint Review</a:t>
            </a:r>
            <a:br>
              <a:rPr lang="de-DE" dirty="0"/>
            </a:br>
            <a:r>
              <a:rPr lang="de-DE" dirty="0"/>
              <a:t>Ziel: Präsentation der </a:t>
            </a:r>
            <a:r>
              <a:rPr lang="de-DE" i="1" dirty="0">
                <a:solidFill>
                  <a:srgbClr val="C00000"/>
                </a:solidFill>
              </a:rPr>
              <a:t>fertigen</a:t>
            </a:r>
            <a:r>
              <a:rPr lang="de-DE" dirty="0"/>
              <a:t> </a:t>
            </a:r>
            <a:r>
              <a:rPr lang="de-DE" dirty="0" err="1"/>
              <a:t>Product</a:t>
            </a:r>
            <a:r>
              <a:rPr lang="de-DE" dirty="0"/>
              <a:t>-Backlog-Items</a:t>
            </a:r>
          </a:p>
          <a:p>
            <a:endParaRPr lang="de-DE" dirty="0"/>
          </a:p>
          <a:p>
            <a:r>
              <a:rPr lang="de-DE" dirty="0"/>
              <a:t>Sprint Retrospektive</a:t>
            </a:r>
            <a:br>
              <a:rPr lang="de-DE" dirty="0"/>
            </a:br>
            <a:r>
              <a:rPr lang="de-DE" dirty="0"/>
              <a:t>Ziel: Verbesserung der </a:t>
            </a:r>
            <a:r>
              <a:rPr lang="de-DE" i="1" dirty="0">
                <a:solidFill>
                  <a:srgbClr val="C00000"/>
                </a:solidFill>
              </a:rPr>
              <a:t>zukünftigen</a:t>
            </a:r>
            <a:r>
              <a:rPr lang="de-DE" dirty="0">
                <a:solidFill>
                  <a:srgbClr val="C00000"/>
                </a:solidFill>
              </a:rPr>
              <a:t> </a:t>
            </a:r>
            <a:r>
              <a:rPr lang="de-DE" dirty="0"/>
              <a:t>Planung von Sprints</a:t>
            </a:r>
          </a:p>
        </p:txBody>
      </p:sp>
      <p:sp>
        <p:nvSpPr>
          <p:cNvPr id="5" name="Foliennummernplatzhalter 4"/>
          <p:cNvSpPr>
            <a:spLocks noGrp="1"/>
          </p:cNvSpPr>
          <p:nvPr>
            <p:ph type="sldNum" sz="quarter" idx="12"/>
          </p:nvPr>
        </p:nvSpPr>
        <p:spPr>
          <a:prstGeom prst="rect">
            <a:avLst/>
          </a:prstGeom>
        </p:spPr>
        <p:txBody>
          <a:bodyPr/>
          <a:lstStyle/>
          <a:p>
            <a:pPr>
              <a:defRPr/>
            </a:pPr>
            <a:fld id="{0900F4D3-81A3-4CE0-89DC-E053C26360EE}" type="slidenum">
              <a:rPr lang="de-DE" smtClean="0"/>
              <a:pPr>
                <a:defRPr/>
              </a:pPr>
              <a:t>56</a:t>
            </a:fld>
            <a:endParaRPr lang="de-DE" dirty="0"/>
          </a:p>
        </p:txBody>
      </p:sp>
    </p:spTree>
    <p:extLst>
      <p:ext uri="{BB962C8B-B14F-4D97-AF65-F5344CB8AC3E}">
        <p14:creationId xmlns:p14="http://schemas.microsoft.com/office/powerpoint/2010/main" val="17243119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erade Verbindung 3"/>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err="1"/>
              <a:t>Scrum</a:t>
            </a:r>
            <a:r>
              <a:rPr lang="de-DE" dirty="0"/>
              <a:t> – Überblick </a:t>
            </a:r>
          </a:p>
        </p:txBody>
      </p:sp>
      <p:sp>
        <p:nvSpPr>
          <p:cNvPr id="3" name="Inhaltsplatzhalter 2"/>
          <p:cNvSpPr>
            <a:spLocks noGrp="1"/>
          </p:cNvSpPr>
          <p:nvPr>
            <p:ph idx="1"/>
          </p:nvPr>
        </p:nvSpPr>
        <p:spPr/>
        <p:txBody>
          <a:bodyPr>
            <a:normAutofit/>
          </a:bodyPr>
          <a:lstStyle/>
          <a:p>
            <a:r>
              <a:rPr lang="de-DE" i="1" dirty="0">
                <a:solidFill>
                  <a:srgbClr val="C00000"/>
                </a:solidFill>
              </a:rPr>
              <a:t>Team</a:t>
            </a:r>
            <a:r>
              <a:rPr lang="de-DE" dirty="0"/>
              <a:t> steht in Vordergrund und trägt Verantwortung</a:t>
            </a:r>
          </a:p>
          <a:p>
            <a:r>
              <a:rPr lang="de-DE" i="1" dirty="0">
                <a:solidFill>
                  <a:srgbClr val="C00000"/>
                </a:solidFill>
              </a:rPr>
              <a:t>Tägliche</a:t>
            </a:r>
            <a:r>
              <a:rPr lang="de-DE" dirty="0">
                <a:solidFill>
                  <a:srgbClr val="C00000"/>
                </a:solidFill>
              </a:rPr>
              <a:t> </a:t>
            </a:r>
            <a:r>
              <a:rPr lang="de-DE" dirty="0"/>
              <a:t>feste Meetings</a:t>
            </a:r>
          </a:p>
          <a:p>
            <a:r>
              <a:rPr lang="de-DE" dirty="0"/>
              <a:t>Sprint-Iterationen mit jeweils </a:t>
            </a:r>
            <a:r>
              <a:rPr lang="de-DE" i="1" dirty="0" err="1">
                <a:solidFill>
                  <a:srgbClr val="C00000"/>
                </a:solidFill>
              </a:rPr>
              <a:t>shipable</a:t>
            </a:r>
            <a:r>
              <a:rPr lang="de-DE" i="1" dirty="0">
                <a:solidFill>
                  <a:srgbClr val="C00000"/>
                </a:solidFill>
              </a:rPr>
              <a:t> </a:t>
            </a:r>
            <a:r>
              <a:rPr lang="de-DE" i="1" dirty="0" err="1">
                <a:solidFill>
                  <a:srgbClr val="C00000"/>
                </a:solidFill>
              </a:rPr>
              <a:t>code</a:t>
            </a:r>
            <a:endParaRPr lang="de-DE" dirty="0"/>
          </a:p>
          <a:p>
            <a:r>
              <a:rPr lang="de-DE" dirty="0" err="1"/>
              <a:t>Continous</a:t>
            </a:r>
            <a:r>
              <a:rPr lang="de-DE" dirty="0"/>
              <a:t> </a:t>
            </a:r>
            <a:r>
              <a:rPr lang="de-DE" dirty="0" err="1"/>
              <a:t>Improvement</a:t>
            </a:r>
            <a:r>
              <a:rPr lang="de-DE" dirty="0"/>
              <a:t> </a:t>
            </a:r>
            <a:r>
              <a:rPr lang="de-DE" dirty="0" err="1"/>
              <a:t>Process</a:t>
            </a:r>
            <a:endParaRPr lang="de-DE" dirty="0"/>
          </a:p>
          <a:p>
            <a:pPr lvl="1"/>
            <a:r>
              <a:rPr lang="de-DE" dirty="0">
                <a:sym typeface="Wingdings" pitchFamily="2" charset="2"/>
              </a:rPr>
              <a:t>Schätzungen in JEDEM </a:t>
            </a:r>
            <a:r>
              <a:rPr lang="de-DE" dirty="0" smtClean="0">
                <a:sym typeface="Wingdings" pitchFamily="2" charset="2"/>
              </a:rPr>
              <a:t>Sprint </a:t>
            </a:r>
            <a:r>
              <a:rPr lang="de-DE" dirty="0">
                <a:sym typeface="Wingdings" pitchFamily="2" charset="2"/>
              </a:rPr>
              <a:t>anpassen</a:t>
            </a:r>
          </a:p>
          <a:p>
            <a:endParaRPr lang="de-DE" dirty="0">
              <a:sym typeface="Wingdings" pitchFamily="2" charset="2"/>
            </a:endParaRPr>
          </a:p>
          <a:p>
            <a:r>
              <a:rPr lang="de-DE" dirty="0">
                <a:sym typeface="Wingdings" pitchFamily="2" charset="2"/>
              </a:rPr>
              <a:t>Tool-</a:t>
            </a:r>
            <a:r>
              <a:rPr lang="de-DE" dirty="0" err="1">
                <a:sym typeface="Wingdings" pitchFamily="2" charset="2"/>
              </a:rPr>
              <a:t>support</a:t>
            </a:r>
            <a:r>
              <a:rPr lang="de-DE" dirty="0">
                <a:sym typeface="Wingdings" pitchFamily="2" charset="2"/>
              </a:rPr>
              <a:t>:</a:t>
            </a:r>
            <a:br>
              <a:rPr lang="de-DE" dirty="0">
                <a:sym typeface="Wingdings" pitchFamily="2" charset="2"/>
              </a:rPr>
            </a:br>
            <a:r>
              <a:rPr lang="de-DE" dirty="0">
                <a:sym typeface="Wingdings" pitchFamily="2" charset="2"/>
              </a:rPr>
              <a:t>Version </a:t>
            </a:r>
            <a:r>
              <a:rPr lang="de-DE" dirty="0" err="1">
                <a:sym typeface="Wingdings" pitchFamily="2" charset="2"/>
              </a:rPr>
              <a:t>One</a:t>
            </a:r>
            <a:r>
              <a:rPr lang="de-DE" dirty="0">
                <a:sym typeface="Wingdings" pitchFamily="2" charset="2"/>
              </a:rPr>
              <a:t>, Rally</a:t>
            </a:r>
            <a:endParaRPr lang="de-DE" dirty="0"/>
          </a:p>
        </p:txBody>
      </p:sp>
      <p:sp>
        <p:nvSpPr>
          <p:cNvPr id="6" name="Foliennummernplatzhalter 5"/>
          <p:cNvSpPr>
            <a:spLocks noGrp="1"/>
          </p:cNvSpPr>
          <p:nvPr>
            <p:ph type="sldNum" sz="quarter" idx="12"/>
          </p:nvPr>
        </p:nvSpPr>
        <p:spPr>
          <a:prstGeom prst="rect">
            <a:avLst/>
          </a:prstGeom>
        </p:spPr>
        <p:txBody>
          <a:bodyPr/>
          <a:lstStyle/>
          <a:p>
            <a:pPr>
              <a:defRPr/>
            </a:pPr>
            <a:fld id="{0900F4D3-81A3-4CE0-89DC-E053C26360EE}" type="slidenum">
              <a:rPr lang="de-DE" smtClean="0"/>
              <a:pPr>
                <a:defRPr/>
              </a:pPr>
              <a:t>57</a:t>
            </a:fld>
            <a:endParaRPr lang="de-DE" dirty="0"/>
          </a:p>
        </p:txBody>
      </p:sp>
      <p:pic>
        <p:nvPicPr>
          <p:cNvPr id="15362" name="Picture 2" descr="http://www.versionone.com/screenshots/VersionOne_R8_ProjectDashboar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216" y="3465984"/>
            <a:ext cx="3934040" cy="339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1855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5" name="Titel 4"/>
          <p:cNvSpPr>
            <a:spLocks noGrp="1"/>
          </p:cNvSpPr>
          <p:nvPr>
            <p:ph type="title"/>
          </p:nvPr>
        </p:nvSpPr>
        <p:spPr/>
        <p:txBody>
          <a:bodyPr/>
          <a:lstStyle/>
          <a:p>
            <a:r>
              <a:rPr lang="de-DE" dirty="0"/>
              <a:t>Einordnung: </a:t>
            </a:r>
            <a:r>
              <a:rPr lang="de-DE" dirty="0" err="1"/>
              <a:t>Scrum</a:t>
            </a:r>
            <a:r>
              <a:rPr lang="de-DE" dirty="0"/>
              <a:t> vs. XP</a:t>
            </a:r>
          </a:p>
        </p:txBody>
      </p:sp>
      <p:sp>
        <p:nvSpPr>
          <p:cNvPr id="6" name="Inhaltsplatzhalter 5"/>
          <p:cNvSpPr>
            <a:spLocks noGrp="1"/>
          </p:cNvSpPr>
          <p:nvPr>
            <p:ph idx="1"/>
          </p:nvPr>
        </p:nvSpPr>
        <p:spPr/>
        <p:txBody>
          <a:bodyPr/>
          <a:lstStyle/>
          <a:p>
            <a:r>
              <a:rPr lang="de-DE" dirty="0" err="1"/>
              <a:t>Scrum</a:t>
            </a:r>
            <a:r>
              <a:rPr lang="de-DE" dirty="0"/>
              <a:t> ist </a:t>
            </a:r>
            <a:r>
              <a:rPr lang="de-DE" dirty="0" smtClean="0"/>
              <a:t>Projekt-Management-Methode</a:t>
            </a:r>
            <a:endParaRPr lang="de-DE" dirty="0"/>
          </a:p>
          <a:p>
            <a:pPr lvl="1"/>
            <a:r>
              <a:rPr lang="de-DE" dirty="0"/>
              <a:t>Spezifiziert den </a:t>
            </a:r>
            <a:r>
              <a:rPr lang="de-DE" i="1" dirty="0">
                <a:solidFill>
                  <a:srgbClr val="C00000"/>
                </a:solidFill>
              </a:rPr>
              <a:t>Prozess</a:t>
            </a:r>
            <a:r>
              <a:rPr lang="de-DE" dirty="0">
                <a:solidFill>
                  <a:srgbClr val="C00000"/>
                </a:solidFill>
              </a:rPr>
              <a:t> </a:t>
            </a:r>
            <a:r>
              <a:rPr lang="de-DE" dirty="0"/>
              <a:t>von Idee zum finalen Produkt</a:t>
            </a:r>
          </a:p>
          <a:p>
            <a:pPr lvl="1"/>
            <a:r>
              <a:rPr lang="de-DE" dirty="0"/>
              <a:t>Unabhängig von der Entwicklungsmethode (z.B. Wasserfall)</a:t>
            </a:r>
          </a:p>
          <a:p>
            <a:r>
              <a:rPr lang="de-DE" dirty="0"/>
              <a:t>XP ist Entwicklungsmethode</a:t>
            </a:r>
          </a:p>
          <a:p>
            <a:pPr lvl="1"/>
            <a:r>
              <a:rPr lang="de-DE" dirty="0" smtClean="0"/>
              <a:t>Definiert, </a:t>
            </a:r>
            <a:r>
              <a:rPr lang="de-DE" dirty="0"/>
              <a:t>wie Software agil entwickelt wird</a:t>
            </a:r>
          </a:p>
          <a:p>
            <a:r>
              <a:rPr lang="de-DE" dirty="0"/>
              <a:t>Wenn </a:t>
            </a:r>
            <a:r>
              <a:rPr lang="de-DE" dirty="0" err="1"/>
              <a:t>Scrum</a:t>
            </a:r>
            <a:r>
              <a:rPr lang="de-DE" dirty="0"/>
              <a:t> für SW-Entwicklung eingesetzt wird, dann ähnelt es XP </a:t>
            </a:r>
          </a:p>
          <a:p>
            <a:r>
              <a:rPr lang="de-DE" dirty="0"/>
              <a:t>Kombiniert man beide erhält man:</a:t>
            </a:r>
          </a:p>
          <a:p>
            <a:pPr lvl="1"/>
            <a:r>
              <a:rPr lang="de-DE" dirty="0"/>
              <a:t>Sprints, Artefakte, etc. von </a:t>
            </a:r>
            <a:r>
              <a:rPr lang="de-DE" dirty="0" err="1"/>
              <a:t>Scrum</a:t>
            </a:r>
            <a:endParaRPr lang="de-DE" dirty="0"/>
          </a:p>
          <a:p>
            <a:pPr lvl="1"/>
            <a:r>
              <a:rPr lang="de-DE" dirty="0"/>
              <a:t>Methoden der SW-Entwicklung (Pair-</a:t>
            </a:r>
            <a:r>
              <a:rPr lang="de-DE" dirty="0" err="1"/>
              <a:t>Programming</a:t>
            </a:r>
            <a:r>
              <a:rPr lang="de-DE" dirty="0"/>
              <a:t>, TDD, </a:t>
            </a:r>
            <a:r>
              <a:rPr lang="de-DE" dirty="0" err="1"/>
              <a:t>Refactoring</a:t>
            </a:r>
            <a:r>
              <a:rPr lang="de-DE" dirty="0"/>
              <a:t>, etc.) von XP</a:t>
            </a:r>
          </a:p>
        </p:txBody>
      </p:sp>
      <p:sp>
        <p:nvSpPr>
          <p:cNvPr id="4" name="Foliennummernplatzhalter 3"/>
          <p:cNvSpPr>
            <a:spLocks noGrp="1"/>
          </p:cNvSpPr>
          <p:nvPr>
            <p:ph type="sldNum" sz="quarter" idx="12"/>
          </p:nvPr>
        </p:nvSpPr>
        <p:spPr/>
        <p:txBody>
          <a:bodyPr/>
          <a:lstStyle/>
          <a:p>
            <a:fld id="{6C6AE60A-B69C-4790-82F7-3882EDF23186}" type="slidenum">
              <a:rPr lang="de-DE" smtClean="0">
                <a:solidFill>
                  <a:prstClr val="black">
                    <a:tint val="75000"/>
                  </a:prstClr>
                </a:solidFill>
              </a:rPr>
              <a:pPr/>
              <a:t>58</a:t>
            </a:fld>
            <a:endParaRPr lang="de-DE">
              <a:solidFill>
                <a:prstClr val="black">
                  <a:tint val="75000"/>
                </a:prstClr>
              </a:solidFill>
            </a:endParaRPr>
          </a:p>
        </p:txBody>
      </p:sp>
    </p:spTree>
    <p:extLst>
      <p:ext uri="{BB962C8B-B14F-4D97-AF65-F5344CB8AC3E}">
        <p14:creationId xmlns:p14="http://schemas.microsoft.com/office/powerpoint/2010/main" val="2197970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10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1000"/>
                                        <p:tgtEl>
                                          <p:spTgt spid="6">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animEffect transition="in" filter="fade">
                                      <p:cBhvr>
                                        <p:cTn id="13" dur="1000"/>
                                        <p:tgtEl>
                                          <p:spTgt spid="6">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8" end="8"/>
                                            </p:txEl>
                                          </p:spTgt>
                                        </p:tgtEl>
                                        <p:attrNameLst>
                                          <p:attrName>style.visibility</p:attrName>
                                        </p:attrNameLst>
                                      </p:cBhvr>
                                      <p:to>
                                        <p:strVal val="visible"/>
                                      </p:to>
                                    </p:set>
                                    <p:animEffect transition="in" filter="fade">
                                      <p:cBhvr>
                                        <p:cTn id="16" dur="10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1"/>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4" name="Titel 3"/>
          <p:cNvSpPr>
            <a:spLocks noGrp="1"/>
          </p:cNvSpPr>
          <p:nvPr>
            <p:ph type="title"/>
          </p:nvPr>
        </p:nvSpPr>
        <p:spPr/>
        <p:txBody>
          <a:bodyPr/>
          <a:lstStyle/>
          <a:p>
            <a:r>
              <a:rPr lang="en-US" dirty="0"/>
              <a:t>Was Sie </a:t>
            </a:r>
            <a:r>
              <a:rPr lang="en-US" dirty="0" err="1"/>
              <a:t>mitgenommen</a:t>
            </a:r>
            <a:r>
              <a:rPr lang="en-US" dirty="0"/>
              <a:t> </a:t>
            </a:r>
            <a:r>
              <a:rPr lang="en-US" dirty="0" err="1"/>
              <a:t>haben</a:t>
            </a:r>
            <a:r>
              <a:rPr lang="en-US" dirty="0"/>
              <a:t> </a:t>
            </a:r>
            <a:r>
              <a:rPr lang="en-US" dirty="0" err="1"/>
              <a:t>sollten</a:t>
            </a:r>
            <a:r>
              <a:rPr lang="en-US" dirty="0"/>
              <a:t>:</a:t>
            </a:r>
          </a:p>
        </p:txBody>
      </p:sp>
      <p:sp>
        <p:nvSpPr>
          <p:cNvPr id="5" name="Inhaltsplatzhalter 4"/>
          <p:cNvSpPr>
            <a:spLocks noGrp="1"/>
          </p:cNvSpPr>
          <p:nvPr>
            <p:ph idx="1"/>
          </p:nvPr>
        </p:nvSpPr>
        <p:spPr/>
        <p:txBody>
          <a:bodyPr>
            <a:normAutofit/>
          </a:bodyPr>
          <a:lstStyle/>
          <a:p>
            <a:r>
              <a:rPr lang="de-DE" dirty="0"/>
              <a:t>Nennen/Erläutern Sie X Softwareentwicklungs-prozesse</a:t>
            </a:r>
          </a:p>
          <a:p>
            <a:r>
              <a:rPr lang="de-DE" dirty="0"/>
              <a:t>Stellen Sie einen sequentiellen und einen iterativen Softwareentwicklungsprozess gegenüber</a:t>
            </a:r>
          </a:p>
          <a:p>
            <a:r>
              <a:rPr lang="de-DE" dirty="0"/>
              <a:t>[Anwendungsszenario]</a:t>
            </a:r>
          </a:p>
          <a:p>
            <a:pPr lvl="1"/>
            <a:r>
              <a:rPr lang="de-DE" dirty="0"/>
              <a:t>Welchen Softwareentwicklungsprozess würden Sie einsetzen? Warum?</a:t>
            </a:r>
          </a:p>
          <a:p>
            <a:pPr lvl="1"/>
            <a:r>
              <a:rPr lang="de-DE" dirty="0"/>
              <a:t>Horizontaler oder vertikaler Prototyp? Warum?</a:t>
            </a:r>
          </a:p>
          <a:p>
            <a:pPr lvl="1"/>
            <a:r>
              <a:rPr lang="de-DE" dirty="0"/>
              <a:t>Iterativer oder sequentieller Prozess? Warum?</a:t>
            </a:r>
          </a:p>
          <a:p>
            <a:endParaRPr lang="de-DE" dirty="0"/>
          </a:p>
          <a:p>
            <a:r>
              <a:rPr lang="de-DE" dirty="0"/>
              <a:t>Was sind die Eigenschaften von </a:t>
            </a:r>
            <a:r>
              <a:rPr lang="de-DE" dirty="0" err="1"/>
              <a:t>Scrum</a:t>
            </a:r>
            <a:r>
              <a:rPr lang="de-DE" dirty="0"/>
              <a:t> und wann würden Sie es einsetzen? </a:t>
            </a:r>
          </a:p>
          <a:p>
            <a:r>
              <a:rPr lang="de-DE" dirty="0"/>
              <a:t>Worin liegt der Unterschied zu Extreme </a:t>
            </a:r>
            <a:r>
              <a:rPr lang="de-DE" dirty="0" err="1"/>
              <a:t>Programming</a:t>
            </a:r>
            <a:r>
              <a:rPr lang="de-DE" dirty="0"/>
              <a:t>?</a:t>
            </a:r>
          </a:p>
          <a:p>
            <a:endParaRPr lang="de-DE" dirty="0"/>
          </a:p>
        </p:txBody>
      </p:sp>
      <p:sp>
        <p:nvSpPr>
          <p:cNvPr id="3" name="Foliennummernplatzhalter 2"/>
          <p:cNvSpPr>
            <a:spLocks noGrp="1"/>
          </p:cNvSpPr>
          <p:nvPr>
            <p:ph type="sldNum" sz="quarter" idx="12"/>
          </p:nvPr>
        </p:nvSpPr>
        <p:spPr/>
        <p:txBody>
          <a:bodyPr/>
          <a:lstStyle/>
          <a:p>
            <a:fld id="{6C6AE60A-B69C-4790-82F7-3882EDF23186}" type="slidenum">
              <a:rPr lang="de-DE" smtClean="0"/>
              <a:pPr/>
              <a:t>59</a:t>
            </a:fld>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erade Verbindung 4"/>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Grundidee von Seq. Modellen</a:t>
            </a:r>
          </a:p>
        </p:txBody>
      </p:sp>
      <p:sp>
        <p:nvSpPr>
          <p:cNvPr id="3" name="Inhaltsplatzhalter 2"/>
          <p:cNvSpPr>
            <a:spLocks noGrp="1"/>
          </p:cNvSpPr>
          <p:nvPr>
            <p:ph idx="1"/>
          </p:nvPr>
        </p:nvSpPr>
        <p:spPr/>
        <p:txBody>
          <a:bodyPr/>
          <a:lstStyle/>
          <a:p>
            <a:r>
              <a:rPr lang="de-DE" dirty="0"/>
              <a:t>Schritt für Schritt werden alle Phasen des Lebenszyklus nacheinander „abgearbeitet“</a:t>
            </a:r>
          </a:p>
          <a:p>
            <a:pPr lvl="1"/>
            <a:r>
              <a:rPr lang="de-DE" dirty="0"/>
              <a:t>Planen / Konzipieren</a:t>
            </a:r>
          </a:p>
          <a:p>
            <a:pPr lvl="1"/>
            <a:r>
              <a:rPr lang="de-DE" dirty="0"/>
              <a:t>Entwerfen / Ausarbeiten</a:t>
            </a:r>
          </a:p>
          <a:p>
            <a:pPr lvl="1"/>
            <a:r>
              <a:rPr lang="de-DE" dirty="0" err="1"/>
              <a:t>Inbetriebnehmen</a:t>
            </a:r>
            <a:r>
              <a:rPr lang="de-DE" dirty="0"/>
              <a:t> / Warten</a:t>
            </a:r>
          </a:p>
          <a:p>
            <a:pPr lvl="1"/>
            <a:endParaRPr lang="de-DE" dirty="0"/>
          </a:p>
          <a:p>
            <a:r>
              <a:rPr lang="de-DE" dirty="0"/>
              <a:t>Modelle:</a:t>
            </a:r>
          </a:p>
          <a:p>
            <a:pPr lvl="1"/>
            <a:r>
              <a:rPr lang="de-DE" dirty="0"/>
              <a:t>Wasserfallmodell</a:t>
            </a:r>
          </a:p>
          <a:p>
            <a:pPr lvl="1"/>
            <a:r>
              <a:rPr lang="de-DE" dirty="0"/>
              <a:t>V-Modell</a:t>
            </a:r>
          </a:p>
        </p:txBody>
      </p:sp>
    </p:spTree>
    <p:extLst>
      <p:ext uri="{BB962C8B-B14F-4D97-AF65-F5344CB8AC3E}">
        <p14:creationId xmlns:p14="http://schemas.microsoft.com/office/powerpoint/2010/main" val="1678447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erade Verbindung 5"/>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Literatur</a:t>
            </a:r>
          </a:p>
        </p:txBody>
      </p:sp>
      <p:sp>
        <p:nvSpPr>
          <p:cNvPr id="3" name="Inhaltsplatzhalter 2"/>
          <p:cNvSpPr>
            <a:spLocks noGrp="1"/>
          </p:cNvSpPr>
          <p:nvPr>
            <p:ph idx="1"/>
          </p:nvPr>
        </p:nvSpPr>
        <p:spPr/>
        <p:txBody>
          <a:bodyPr>
            <a:normAutofit/>
          </a:bodyPr>
          <a:lstStyle/>
          <a:p>
            <a:r>
              <a:rPr lang="en-US" dirty="0" err="1"/>
              <a:t>Sommerville</a:t>
            </a:r>
            <a:r>
              <a:rPr lang="en-US" dirty="0"/>
              <a:t>. Software Engineering.</a:t>
            </a:r>
          </a:p>
          <a:p>
            <a:r>
              <a:rPr lang="en-US" dirty="0" err="1"/>
              <a:t>Ludewig</a:t>
            </a:r>
            <a:r>
              <a:rPr lang="en-US" dirty="0"/>
              <a:t> and </a:t>
            </a:r>
            <a:r>
              <a:rPr lang="en-US" dirty="0" err="1"/>
              <a:t>Lichter</a:t>
            </a:r>
            <a:r>
              <a:rPr lang="en-US" dirty="0"/>
              <a:t>. Software Engineering: </a:t>
            </a:r>
            <a:r>
              <a:rPr lang="en-US" dirty="0" err="1"/>
              <a:t>Grundlagen</a:t>
            </a:r>
            <a:r>
              <a:rPr lang="en-US" dirty="0"/>
              <a:t>, </a:t>
            </a:r>
            <a:r>
              <a:rPr lang="en-US" dirty="0" err="1"/>
              <a:t>Menschen</a:t>
            </a:r>
            <a:r>
              <a:rPr lang="en-US" dirty="0"/>
              <a:t>, </a:t>
            </a:r>
            <a:r>
              <a:rPr lang="en-US" dirty="0" err="1"/>
              <a:t>Prozesse</a:t>
            </a:r>
            <a:r>
              <a:rPr lang="en-US" dirty="0"/>
              <a:t>, </a:t>
            </a:r>
            <a:r>
              <a:rPr lang="en-US" dirty="0" err="1"/>
              <a:t>Techniken</a:t>
            </a:r>
            <a:endParaRPr lang="en-US" dirty="0"/>
          </a:p>
          <a:p>
            <a:r>
              <a:rPr lang="en-US" dirty="0" err="1"/>
              <a:t>eXtreme</a:t>
            </a:r>
            <a:r>
              <a:rPr lang="en-US" dirty="0"/>
              <a:t> Programming Explained: Embrace Change. Kent Beck. Addison-Wesley Pub Co; ISBN: 0201616416; 1st edition (October 5, 1999)</a:t>
            </a:r>
          </a:p>
        </p:txBody>
      </p:sp>
      <p:sp>
        <p:nvSpPr>
          <p:cNvPr id="4" name="Foliennummernplatzhalter 3"/>
          <p:cNvSpPr>
            <a:spLocks noGrp="1"/>
          </p:cNvSpPr>
          <p:nvPr>
            <p:ph type="sldNum" sz="quarter" idx="12"/>
          </p:nvPr>
        </p:nvSpPr>
        <p:spPr/>
        <p:txBody>
          <a:bodyPr/>
          <a:lstStyle/>
          <a:p>
            <a:fld id="{6C6AE60A-B69C-4790-82F7-3882EDF23186}" type="slidenum">
              <a:rPr lang="de-DE" smtClean="0"/>
              <a:pPr/>
              <a:t>60</a:t>
            </a:fld>
            <a:endParaRPr lang="de-DE"/>
          </a:p>
        </p:txBody>
      </p:sp>
      <p:sp>
        <p:nvSpPr>
          <p:cNvPr id="5" name="AutoShape 2" descr="data:image/jpeg;base64,/9j/4AAQSkZJRgABAQAAAQABAAD/2wBDAAoHBwgHBgoICAgLCgoLDhgQDg0NDh0VFhEYIx8lJCIfIiEmKzcvJik0KSEiMEExNDk7Pj4+JS5ESUM8SDc9Pjv/2wBDAQoLCw4NDhwQEBw7KCIoOzs7Ozs7Ozs7Ozs7Ozs7Ozs7Ozs7Ozs7Ozs7Ozs7Ozs7Ozs7Ozs7Ozs7Ozs7Ozs7Ozv/wAARCAFaAO0DASIAAhEBAxEB/8QAHAAAAQUBAQEAAAAAAAAAAAAAAAEDBAUGBwII/8QAThAAAQMCAwMGCAsHAwIFBQAAAQACAwQRBRIhBjFRExRBYXGBBxUiVJGxwdEXIzJCQ1JykpOUoTM0U2KCsvAWdKIkNiUmc+HxNTdEwtL/xAAaAQEBAQEBAQEAAAAAAAAAAAAAAQIDBAUG/8QAJBEBAQEAAgICAQQDAAAAAAAAAAECAxEhMQQSQQUTIlEyYaH/2gAMAwEAAhEDEQA/AOpwwxGCMmJhJaLktHBe+Qh/gx/dCbhd8RH9kepOZ0ByMP8ABj+6EcjD/Bj+6EmZGdBCrGMbXwNaxoBieSANCbs95VHUYy9s0rYmQNjYXAPexxuRoei28gb+lXFd5WIQAkj4mTcbfOYvHJMPH7xWL7WK/DMTNXUyQzCEFtw0MYRcjf1W7/8A3nlwibUP5MvyG4a1tyfJBsEuRvF33im42DlJvKf8sfOP1WqdqjnEagAOGEyFptrpvuRu39H6hOR1bqmOpBo5YBGw2fIzLmN3DTuAN/5h1qTkb9Z33ymqhjebS6u+QfnHggbq6yWmJEeHSVIDGnMywuSbW9p6kyMXeWAnCakOOmXkjod+um7r4qc1jco1du+sUuRvF33inYr48Wme9rXYPO3M6zSW9Gup003DfxTtPiEk07I3Yc+IOJBc4GzSO7/261KyN4u+8UuRvF33ynY8ueIo5niPlC12jbdQUQ4rZ9vFlUW7swh7P01/QqVA2ESSGWR7WZt4ceAUrmbZAx8D3FjhcF0hBSCHQ1LqxrzJRPp8ptaQakqfhkcclC1z2Nc7O8XcLn5ZTNRBDA7JyxMl7ZM5va17705hTrYewfzyf3uWolTORh/gx/dCXkYf4Mf3QvOdGdaR65GH+DH90I5GH+DH90LznS5roGquKNtHO5kTA8Ruy2aL3tomH07pWxy0b4srg1wD4w5rm6cLHUdN+5S8yr201Xh5cMPMMkBNxTTEtDCd+VwBsOog9VkDuHYdOclRiJidOG2MUIIibxsDqd3Tu6Om64e2OTnRcxjmCpkEZsD5INrenN+iYqJsXnp5BIIaKMNJcaeQySOA3gEgBvbY929O4bPTCjjhhjEAjaByV/ki36jr6URO5GD+DH90I5GD+DH90Jp1VC35UrB2uATRxOiBtzqInqeCipXIwfwY/uhQcRYxnJ5GNbe97C3BSYamKduaKRr2g2u03UbETfk+/wBigdicBCz7IXrMEwx3xbewL1m61Q6XIzdaazdaMw4oiLWO/wDEIP8A0ZP7mKTDSctE1/KWzX0y36VWYpW09LWwOqJ2RAxPAzutfVico8RwydrGsxpjJHE2jZONO66xeu25L0m1cHNXsbnzZgeiyYpInTyVFnBuV43/AGQnMQidTmIvqHzZgbZ+jcotJE2olnDpRGA8bza/khBMNO5tQ2DM3M4Xv0f5omsRgdTU7s5Bzsda3UEQ0zZZZIxN8j5w1uo9dGIGzR589mnXuup0JMMb5WXaWgNsDc8UkgdFIWOtcb7KM1xyiznDscQlzdZPabop7MUZimsyiYhiUOHU/KynebAcUFhSxvmfNkto/W/WE4aiqiflDovIu0AsJ9qxp2zo2iS1O57ybgB2npsveFbTyV+NQUxjDI5IXXaNbOGt/RdXpPDWGWSR5fKWlx+q2w9ZTmFu/wCgb9uT+9ygT1cFNHylRNHCzdme4NH6pzCK6llo2MjqoXuL3kNbICT5RVyWeFvmTNVVx0dLLUy/IiYXO7kZutVG1ZJ2ZrrE5sgta+puLDv3d60zPbC4jtpiQqaiRlbJE2Y6RMcCGAbgCR/8qhl2iq5ZC59XM93GSZzvWVc7G7LwbRsq6yqeS2B4Yxp1F7XuR06Hcr/Zel2Zxvn0FPQvkbRODTPNAGB9xfQWFrWItbguHl6Z9WcwnbzFcPc0Gc1EQOrJXF2nadf1XScA2motoIC6ndkmYLyQu3t6+sLGYxgGzFXjviKknbFiEsTixkcZ+LIbmF3X6QbqD4OsExDxy6qnMkTKJzmPNrZn6jJ7+7it5tc9yfh02qrzTVEUXNZZWyXu5mWze0Ej9LnqUTJE+jbBLSMkjgcY4zPED5NtCLjhp2gr3inKGBpYbNabuflLizg4WPR09V+hU/jh9TWDDqTLPV5C5zvkM0tc7zx3LnzavXUYxO6sWkwDLC2OMcGNAXl8krtHSu7ioLaHEZ8QFNUzVMLXNLhJExgjd1X1cD6NxTtRso7k3Ogr6lsvzS6VzhfsJsvNePd9u0zEeSqmwfEGVzXF8D7MqGHW7eI6x7+K0NVIyWOKSNwcxwu1wNwQbWKx+JOnpYnUtQ/lPJIDrWNxb3q32fmdNs7SF5uWl7B2BxA/Rd+C3zmue51Vw1/kDsS5+tMh1gEZxwXqcz2ZeXyBjHO32F03mUeprYKV0TZ3hnKuytJ3XtfU9yDm1Y7F9psVm5tHJKWkZiL5YxfQf51rztHshiOz9CzEHVTZo7DlCLjIfdqugUUGFy4TW4UJI42ZncryT8jg1x0JcNe+/Us/4SKGnk2TkmikcRQtYyAMnJa5pIabi9nEcTrvXCZnfl6bq9eHL8R2sxWuEbH19TIyJuVmeQkNHUFY4Ft7jFA4RuDq1nTHIC/0HeFkV2XYnDcI/wBHUdZDeKoe858o/bO+SQ64uQL3009C62yPPJ20mC1NTPhtPVYhRxCZ93mAiwaCTYG99bWv1qZV1AlpnNbSRQBrSfize+nYE2CTp0r1UU07YH3jdq09Cy14emu8kdiXMUyXBgGchvRqUt0DuZZ7GaSTF8doKF7jHTzFwLmnU5Rd3Z0BXmbrWf2gq5KGqpMSppY88Oca6jMQBr3X9Cs7Ew4PhtNhEjX7PzOlbMWRN5Jj5ZBceUADu39N7C6j4LswzCsbrK0ygszvZTxXJ5Nl+m/TpZZk7U4+/Em1DK4STnyGRmNpBv0ALb86kpKBs9eWcqS3lOT0aHOIGl+i5U66XvtWbR4THimI00tc2WTDqSIvljiuS5znADQa2tc9ywO11BRYJjOTB31MbInluaQkEPFjoSBuv+i6dNiNMJn00NRSvqnNbIyOWo5MeSb3vY337lz3wi4wMQrKSnfPDPNTRu5aSAEMzE7m3J3AAXWXq4ftb1+HSdjMclx3ZmmrKg3nbeOUj5zh0941VpiMXOqCaEXJcLt7Qbj9QFkvBrPRs2Yipoqhr6jM6SWPcW3PA9Vlr866/h49dTV6Z/Z6hGyeCYi9jxPHznlMp8jk49Gm9+kAE66LQU2IUtbCW0k0TZTqWP0PbbpHWLgquqK6no6uSRwzRGM85IbcMtpd3psemw4DSPS4Ns0+VstFUNgIOscMwDHdRZuPaRdc7JL1XTu2dxc02GU9PLHUGngdVsZk5wIxny/Vvvt0JYbNlqQ0AAyk6dJIF/1uoNTiNFhreZYZG0yfKkdE3NyTb6k8TvsP/gyacxNgYISDHbySDe/XfpWsysas9JebVQpqeAYrQzshYJzK4OkDRmLeTfpfheyezJicTieKenyOexrm2eSBrbXp10/Vavpme0KPZ7Eotsjjc2OSzUrWObFRltsod80kbwDqOnctEx+bosoGGPqp+X52Yw9j7BrDcWte9zbjw6E6JXyV7Yacjk4dZ39BNtGjr6Tw04rj5/LtOvwy22LnRVzAYyG8mTn6HE2936qbsv8A9t032pP7yve21GanCuUjaTLC7O0A7+gj0E99k9hFG/D8Jp6SQjPGDmsekkn2qYn87WeT+0ovsUmdNud5Z7UmbrXocVdtPik2FYLJVQaPDmtzC3k3O/X/ADVZOPbQ1sAp8QjgqWb7Ssym/Qbt3ehaTa6Pl9mK1g18lp9DgfYuSvY9jkV0XAzhrq6aowgy01TGw84D5c+Vhtqz6w06ePZevxfEX4tI+CSUS04FnaWBNyN36+jrWbwTFpMOxQytuXSwGO3Hdv8AQp7pxDES43c7Vcea5kknt9n9J+PeXkvJyf4z/tV9RhOFRv0pm37TZaXYeWc1c1HBI0QsizMjeTlb5Wth0b1k6mU5XPurDAcdGCYkKss5VrmGMtBtvsd/csY778vZ87PF+3qYzI67hNPPzsPn5ItbrZt7kj/Arqoq209FPNJPzdrWgcoXXDCTa+vaubUXhNip6kulw4mIty2z6/5otJReErZyrIE5lg0+e0EDv3r0vzSRjLJKnBsNp5KltZLNUco2d7QMzG3cD5I6m+lY/aSiFFFU4nLjD6Op0EcDHODZ9Ba2o7La7le4jtVg+KbQRCjxBrqempy3PHGXgOcd1rjoan8T2bp9qcFfFDiIe9rg6NxjAax3WN+64Sw7cybtVi8VrVr5GjXJK0Paeo3F1eYRtOdoXy0OIsga5sV4gwFrSL6i1zY7vcouJeDPaakJ5GCGsbxgl19DrLNVGE41gNTHVV2FVsMcbhmdyZAI6RmsRey3jX1rnyZ+06ntuhDQOmFQymhhex2VrmNynyTa+m4m29WkMjsXZLQSCGWN8dznv5Qv1do1WEpppq1oNNhuJvafkuEWca9dgCtrgkZgayWLB8cbOW5S58UeXePm3vbQdN103riuOpPLhxY55yfa3wytZsJDC58jsQJAe5oa5l7WPG+qpsT2amoaiHlajleVdbdZdMdgE87r1D68gSGQAUlrkm9jqfYsxi2zG1NVWNqnYdM9jQ7K1ttOBtdfPzN/f/T62+XvHXfla+D/AA9sTavEA2zXEQRfZb8o959S29HTivr2wPe4RtYXvDTYnUAC/DU7uCpcBopcLwGipZoJY3siBkvG6wcdXa2tvJVxgkrTPX1LHtc3kYmNLTcXvJf2L0vGm1Gz5mhnipqqOOKWwMZhDg0Dc0WIsBw6zxWAwuWsrMap8CfDTTN5SRrhJASGNb9azrnUbr9PTuHSMDcfFzpHk+U95ue0rHbHSNm23rawgF9ZBI+9ugPbYdwsFqZllvTOtWWSVpcLwGWkxKomnbT8k9jWxtiblAAv0dG9RMTojhNU2Sn/AHWZ4D4/qEm129pOo/w3+Iyuhgjkbf8AbRtNuBeG+1QdpiBh2f6jg70EH2LLSszozprOjP1oEnie9wkilfG7c8NdYSD6pI1HaNVJhxKmgjbCykmjLR+zbFoP6vk/qo+fpuo8T/GEJlDXilsbOIsJOvrH6H1yyVqasRcWxs11M2KBgE3KXLSLhgB6eNxw9PSpeF1s1W2QTtZmZbymAgG9+juVY5rGkhu69yeJVhhAHxxAtfL7VJnpbq09I74x2nSV5z9S8Su+Nf8AaK85lph4r4eeUE9NcAyxuaCegkaLltTTEw3LbOGhB6F1QuWExmDmuJ1MLm2a92dnWDr67juQY97uQqI3ncDZShVCU2zgprEY7XI6DcKJ8VKNbLjyTz2+j8T5OuLNzPS7wwNqMUibzY1UcZu6MfOXVaHZ2HEYo4KjCGQUQGYiRrcznEcBusuU7PY7DgjXRS0gka9+YTsPxjNPQR1Lr8NVJDg7Zg4klwADibC5HRfrVxnPty+Tz75NXv0rX+CfADUOkM9UIybiIS2A796sKbYLZSjtejhkI/iuv6006rqHg5pWAnpaz33ULE6upiw2WSOqfnaNCA0dPUF1eNp4KfA6FuWnp6eO31I/cnjiNE0XyntyWWFw99a+fNV1c72E2DeUIG6/QVYSshfE9rGxseWkNeWA2NtCg0UuOYdAczqjkvtSNA/Ur23FXTNa6JjJY3Ei4dcH0L56rsPmpaqWKYfGMcQ7t4rtWyemzVHf6zv7iiveJ7e4Pg9S+mq6qKKeO2aMRvcRcXG4W3FVUnhZwe9o5ZpD/JAfasL4RoGM2wrJA7MZI2OIt8k5QLegX71T0NMX07BBEHyvcGsHEncqjpE3hVpspMdNXO4Xa1g9ar/hQq6h4jgoQC5waM1SXak2HzQsXLgOMurKemqmth5y6wJcCG9ZAWmw7Yylw2aGqqKySpfDI14a1oawEEakdNt9ri6lVsZcVq4sYpqJ5bIyZpJLWnMTrYAXKvBTnBcKqJJ3Xlnc6RzR82+ob12uq2KibHDFjVPXSMqeS+LL4mgBp1tlOov23VQ/amXGWwc7Zza87YpXv8iM+UBcE8eH+HM1Lemriyd1rK+aXDdhJHPcGzugylzTaz3mxI73LKbNVHNNsMNaRZs8T4dx+rcD/iND3LZ7T0ElfsvNDTHM9jRI1rCPKym9h0arBbNUlRjO1tDU01209B5Uj8p4Wyj3dHevRmyYry7lvJn+nT8VIGGzE72jM3tGo/UBV+1Tw3BZuJjcB6FIxarpI3U0NRPExhkDyXvAADfKB7iGqk2kxSkq6Rognjlje4NaWOBDuOo6rnuXF6EcPFkZwoPOhxRzxo+ciJpaaiWOnG6R1nfZGp9IFu9T8XPIYc4gAX0FlEwJoqZpKsuu1o5Nmum/yj6QB3Fedoq1lxEXWZGLuQZ+ikMjpmH5rz7/AGq9wrTle72qhw1jwx73CzpHFxHC+4dwWgwxuVsnXb2oqLPIBUSD+Y+teOVCg108jKycBjyBI75p4qNzuX+G/wC6URaumA1VdiVPSV7A2ojBLdzxo4d6ZfVylv7N/wB0qFNUTH6N/wB0oKTEdnZwXOppmTN3hrvJNvUqWg2bkrnyOAFPlsTnedb33Adi0NTiT43OjEE8jhvDGE27ehQ6nE6kU8hgopWu5MAOY0m3WdOtFZyvoxR1z6aOblRF8t4uBfpG9drqJuS2Vjk/nZ7FxQw1PNy4Us13m5OQrq2I1b3bJ08QY/MXs0yngVnNtb3JOujM2JuELyw+UGkjtVNWNxCTM7nsj4zrlc029F7JsvmItyUn3SrCCrLsIka+J+bLbVp3jRac1JHiGJRVDC2qe5rXC4ubcN25aU4kd91lIuVdMRyMl3PHzT0G/qCsc0/8KT7pQQdq66hOSV0o50DlyN1Lh18F1PZ+MR4FSNA0v7SuTN2eomTunNJK8nXK+5AXUMLrSzC6ZuVwsB0IOZeEZz4dr61xdHIyTL5N7OZZjVV4RWRxPpjm1ZKHW7FrNp4hW4xWSGjExuMmZn8oWeocEezWopXgA3AAOp7lm29u2c4ubbeulrNXYhVy84ZDH8V8gXvrfUHj3W7SrGPEXVNObENcQQQNQCoLRKxoa2B4A0ADTon6HD6ytmcKamcCSM73CzR2n/CtOK/w2uqcZxOOCum5SEWLo2gNaRwPVpxUXFNkMU2uknpqdwpaPnb3mokGhbmNso6d9+HWr3CMCocO+Nqb1UxFiHDyB/T0960XjQcD6FJJPTV1b7RcB2Ug2fw5lHTYhXvDRqZKhxBPU3cO5S4MDgpQ4U000Iebu5NwFz6EnjTqPoSDFczi0DUC5CrKugFHFFPJiT4ZpGyuibLK7M5wGnTu1voO3pUHBdkqabl8QqBNA6oeSyJpy5W9BsRvI1Vua+jp6g1z6eMThtjJyIzkbrA2vwCI8ReQ+eYHlZd7RezR0NCzM9Xtu6/j0razA6CA2E1Tr/M33KunwhnIychPMJcpyZ3Ntmtpfyd11YvqXVFQ8EEADpCzVTtPiLcXq6CgwR1ZzUgOc2bLvF91l6sYzcy14t8m5qyJ+I4mzAKWOqko5SW+QH0l8wAB+VuuO26pYMZdjErC8OLJPjMxFszb6A9fHs61YPxDEK/AMUNfhbqAsp3ZA54dnu039Fv1WY2YMvJU5cxxbkAFmm1hf3rHJmT06cW9a9t3TRZYx16qzw8W5Tu9qqmVVmDyHehWGEzGXlbtItbeO1cndsKYDmsWg+QPUnLDgE3TfusX2B6k6gSw4BGUcAlQgTK3gEZRwCVCBMo4D0IsOA9CVCBMo4D0IyjgEqECZW8AjKOA9CVCBMo4BFhwCVCBMo4D0IyjgEqECZRwCLDgEqEBYIsEIQFgiwQhAlhwRYJUIKTaIWbB2lYRmB1cdbjtQJYgMQiywkON2nKRc6aanoXTquigrA0TNJy7rGyhT7O4fU08kEjH5JWljrPINiLFd8cmZnqvLvi1rVscswzA8RwTZ/GW4jVsqDNTnJlkc61muvvHWF0fYFo/0Lg9x/8AjNVWfBNsoRY09V+af71q8Mw+mwnDYMPpGlsFOwMjDjcgdqxvc16dOPFzb2k2HAKuxcAcj/V7FZKtxf6H+r2Lm7JtN+6xfYHqTibpv3WL7A9ScQCEIQCEIQCFXw4xTvBE3xMg+jdcuGoGotobkce1LFjdBM1jo5XOa86EROt0a7t3lN9KCehQKnFo6WsdTvaPIYHON9Re9tAN1xbtISDHKIOcyRz2PYAZG8k/yLkgXNuktIQWCFXsxukkks3lC0xsexwjcQ/MXAAWG/yf8skdjVPIx3NQ+ZzZWxH4t4DXOsbE24EILFCi0VaKuATObyQe8tYHAgm3aBwKYixqF800bo3ARSGO7LvJcCdLAb7C/TogsUKudjlHGJHSvdGxhADixxD75bW03+UNErcapJXMEIllDpGxkiJwyktzDeOFvSgsEKvmxeOCrNO+M3a8B7ibBrCBZ/ZcgengvDMfoS8RyyGOQloy5XHLdrSL6afKCCzQoAxeDnQic2RrXMa5rzG4byQL6abh6V6jxejlByuk0bmJMLgLWv0jgboJqFXHHsOEfK8s7IIzIXCNxAFnHfb+V2nUplPUx1TXOjzeS7KQ5paQew9RCB1CEIBCEIBCEIBV2L/Q/wBXsViq7F/of6vYgmUx/wCli+wPUnbpmn/dovsD1J1Aqg4tjNBglEauvmEcd7Ab3OPADpU1cr2wq213hJoaGrNqSnmhYWncQ4tc6/bex6kGtj2lx2uiFRh2zMr6d2rHVE7Y3OHHKdUYPtr4wxoYNW4VU0VabnK6zm6C9ydNNN6027coz8NpX4nHiRiHOo4jEH/ykg2Po/UoFOHUhlEroc0jXZg9ziSN9t53anTcvTaGmYxrBH5LRlaC4mw00Fzu8kehPry5zWNzOcGjiTZAzPQUlTJyk0DXvtlzHfbhf/Nw4JhmEUrK2Sps452MblLnb2l5zHXU3f07rKVHUwSm0c0bz/K8H1Jw6IIviui6ISDxD3A/KLr3vvuTr1lOQ0VLAwsihDQ54kdbpcAAD/xHoT68h7CSA9pI6AUBGxkTAxjcrRuCYdh9I5xcYbOLsxLXEG+pvof5j6VISoIxw2jcTeHQkG2Y6EWsRrp8kbuC9CipxujOrxJfMb5gAAb34ABPXHSbI3IGKjD6OrMhqIGycrHyT7/Obe9vSUGgpTO+fkrSSG7yHEZtANbb9AFI04rxy0WfJyrM31c2qBptDStFhESLAeU4nQG43noKV1BSvYWOiGU9Z4AeoBPrwZog/IZGZ/q5hdAw7DKF8TonQBzHizgSTceV1/zO9KkMjjjLyxti92Z3WbAeoBekIFui6RCBboukQgW6LpEIFuq3F/of6vYrFV2LfRd/sQTKf92i+wPUnUzT/u0X2B6k4gVc/wDCLslV4hUNxnDYzLIxgbNEweWbbnAdOnR1Bb9Co5dgXhMq8PDaPGaZ07Yxl5RukjbcQd/6LoeEY5h2O03L0FQ2QD5Tdzm9oUfGtmMJx5h59StMpblEzNJG9/T2HRcvpYK3YzbuKlbNmAlYwkbpY3HpHYfSEHTdqtoo9nMHdVEB8zzkhYel3X1BZrZnZ+bamn8ebSTzVLZnEwU2ctYGg2uQOjTQe9QvC094mw1l/JyPPfot7gbGx4Bh7WWyiljAt9kIKnFdhMGrKR4oqVtDVNaeSmp7tsei4Gh/zVNOoq6g8G09PXzSPq20j3Pc5+YtJuQL9QsFqVWbTf8AbOJf7Z/qQc/2IGJYzhVRhNLVyUzDNylVVb3BhADWN6yQdegBa/Z/Ymk2fxZ+IQ1c1Q50RYGzWJaSQSQewW3dJVP4JwPEta62pqNT/SFvEHLtmHyu8KNRG6R5YyWchpcbdPQuprlmypv4U60/zz+tdRUHLts3yt8ItJG2R4Y8wXaHGx8qy2u2+b/R+IFpLSIwQQbWs4LF7Y//AHLw7tg/uW12z/7QxL/0faqMdsHHXY3hE+G86mp6RkxkqJmO+MkLmgBjT0DySSezip20ng9oqbCJ67CpKhlVTsMpzyl2cDU7+m11J8FbQNl5yBqax9/uMWrxX/6RWf7d/wDaUGC2RxjGNpcPbgnOZIWwXNTWA3k5P5rWn6xN9eAVli3g2w19BLJQy1LKxjS5j3yl2Z3XfioPgkaBTYo62ueMd1nLoY3oMF4MMeq66Oqw2rmdNzdofE5+8NJsRftst+uWeC4D/UmIkbhAR/zHuXUUHpC8oUHpC8oVHpC8oQelXYt9F3+xT1X4r9F3+xSiZT/u0X2B6k4mqf8AdovsD1JxUKs7hm1tNV7Q4hhFRJHDJBLlgubcoLai/G9/StCqTEdjsAxSV01Th7BK43MkTnRuvx0Iv3oLmaWOCJ0sz2xxtF3OcbAd65vHT/6z8IfP6YO8XUTm5psujyzUAdp/RaSLwf4G1w5c1dUxu6OaocWjuFrrQUtJTUMDYKWCOGJu5kbQAEGX8Iuz8+MYRHU0jDJPRuLuTaLlzDvt16ApvYDamlrcIhwyqnbHWUw5NrXm3KNHybddtO5bJUeJ7G4Di0hlqKFrJib8rC4sdfjpoe+6C4qaqCihdNVTMhjaLlzzYBUeJ4rBi2xGIV1MHci+CUMcfnAEtv6QvNLsHgFM4Pkp5apzfk85mc8D+nd+iu56GlqaJ1FLC11M9mQxjQZeGm5Bi/BOf/Bq4cKgf2hbxVlHh2DbOQP5syChjlcC4vksHED+Y8FZb0HJYKn/AEx4Tppa4FkL5n3cRpkfezuzUegrp0mMYZDS85kr6dsNr5+UFimcW2ewrHGgYjRsmLRZr7lrh3ixUGg2F2dw+USx0HKvBuDNI54HcTb9EHP8cr5a/b2jrXwvhjkkiMAeLExh1g63RexPeuibbOybH4ieMYH6hSazZzB8Qrm11XRNlqGWyyFzgRY3G4qZW0VNiNJJSVcQlgktnYSRfW/R2IMl4KnA7MVA6RWu/sYtTi7suC1zj0U0h/4lJhmEYfg0D4MOpm08b353Na4kE2AvqeoKTPDHU08kEzc0crCx7b2uCLEaIOf+CM/9Pijb/PiP6OXQybAngoGF4FhmCmXxdSNp+VtnyuJvbdvJ4lTnAOBB1B0Qcu8FTwdoK/i6mv8A8x711NVeGbOYRg1Q6ow+ibBK9mRzg5xuLg21PEBWaBUJEIFQkQgVCRCBVX4r9F3+xT1AxT6Lv9ilEunI5vF9gepOXCag/d4/sD1JxULcIuEiEFNjWF4rX4lh89DihpKeCTNNGL/GC9+jfppqrq4WR2sxCupNo9n4KaqkhiqakMmY02Dxnboe4lMbbYniWH49gsdBUSMbUSZXRB1myEObYH02QbW4RcLMYvgGJOoJquHHq7n0cZe3I4MiJAvYNG4HtPaU/sXjNRjmz0dVVkGdj3RvcBbNbcfQQg0FwhNyyNhifK82Yxpc48AFj8Ckr9spKjEKqsnpcOZKY6enp3lhdbpcRrw/VAeFFufZyn/3TR/xctmy2RvYFzvb+jq8Ow6mhbUy1FDJUNIEzsz4ni+gdvIIJ37rLRbX7RS4DhcXNI+Vrapwjgba+vG3T0elBo7ouqBmzMklIDU4rXmuLbunZUOaA7qaPJt1WUPZXHa3E8LxGlr3DntA50bpG6ZtDY9uhQatFwsFsscb2mwE8ti89NGyVzXTMIMsjtDa53NA9PctpQU0lHQQU0tQ+okjYGumfveekoM1ttiWI0WI4LT0NY+nbVz8lIWAXsXNHSOsqXi2E4xBQS1OGY9V8vC0vDJwxzX21to0WVX4QJGQ4ps7LISGsrA51gSbBzDuCs8U2lZNRS0+E0dZW1MrCxgbTva0E6XJcAAAgc2L2hk2iwTnFQ1raiGQxSZRYONgQbdhWgWLosGq9lNgK8ctkrSx07nxn5DrCwB6gAvGB02M7TbN008uN1NG3KQ10QGeRwcbuceHQB1INvccUXCqKnDKqqrmxurZ48PjgaAyOTK98lzfM75R0A7SVn6uSq2Z2wwylp6+eaixA5HwTyGQsN7XBOo3j9UG3uEXCzm2FLizsN57g1XPFUU3lOhY7SVvTpxH669SbptrBiWz9PPQsD8RqjyMcG/LIBqT/KN/YguMbpKyvwiemw+r5pUvAyS66a67uI0XvCaaposKp6esqTUzxss+U/OKpcdbXYNsPUubiE8lZExrjUF3lF2YXtwHRZQ6nHq7DvBvTYo2QyVkkTByr/K1cd5QbK4RcLNxYLzyhpqugxqsMxLHum5y5zZBpmBbewuL9i0aBbhV+KfRd/sU9QMT+i7/AGKUS4P3eP7A9ScTUH7vH9gepOIFQkQgxm2jh/qjZf8A3g/uYmtuHD/VWzA4VQP/ADYtLiWA0WK11FW1PKcrQvEkOV1hcEHUdO4JMT2eocWxCkrqnleVo3B0WV1hcEHXvCCfVm1HOeEbvUsr4Mrf6VP+5f6gtZLG2aF8Tr5XtLTbgQoWC4LR4DRGjouU5IvL/jHZjc29yB7FYHVWEVlPH8uaB7G9paQPWsx4MqqJ+zslFcCenndnZ0gHcfX6FsVRVGyOHS4m7EaeSqoKl/y3UkoYH9osQgpvCdVxMwikpSRyj6hrwOAAOv6pnwjsEcmC1s7HPpIZ7TBvC4Nu0gFaCs2RwyvojTVRqJczxI+Z0pMjiAQLk9Gu4aK1q6KmrqN9JVRNlhkGVzHdIQV8ezuCzxNkZC97HjM1wqJCCD/UvdNhGGYTT1hoKdsTpGEykOLiTY2vcnifSotLsqyhZyNFi+J09P0QtlaWt6gXNJCsaPCaaipZaeIyO5e5lke8ue8kWuSemyDP+DQ/+VT/ALh/sWuVdg2C0mBUJo6LlOSLy/y3Zjc//CsEGJ2/eGYxs4eFaD/yYtsqvGNnqHG5qaas5XPSuzR5H21uDr6ArRBU7Vm2yuJ/7dyi7CEHYzDvsv8A73K4xCihxKgmop83JTNyuymxsm8KwynwfDoqClz8jFfLnNzqSd/egztJX1ePbZ19BJWS09HhwsIIX5DKd1y4a27OpV+0dFQ0e2mzzKWJrJHz5pDclzvKFrk6npWjrNlMPq8V8aMkqaSrIs+SllyF/boUlXshhdYIHScu2eB/KNqGynlSdN7je+7u6EFniOIU+F0MlXUvysYNB0uPQB1ncsAY6vYvG4Mdnp4o6LErtqIYmk83zHNYegHuI4LcT4NTVVTST1L5pjR6xte+7S76xFtT1p/EcPp8UoJaKrZnhlbZw6e0daCo2ynjn2Irponh8ckTS1zTcEFwsUmA09HW7E4bR1rGSRVFO1mR5+WbXsOvS/cpDNl6BmASYJylQ6kedzpLuaLg2BtuuEs2zFDLhdHh4lqYmURBgkilyvaR03QZLH8Cn2KazFcBxCojifM1r6V7szTfcOsdtzrvXRGOLmNLhYkXI4Krbs/TuqIZqyqqq90Ds0bal7S1ruNmgAnrN1aoFUDE/ou/2KcoGJ/Rd/sSiXB+7x/YHqXteIP3eP7A9S9oBCEIBCjGuibPLG4Oa2G2eV1gxpIuNSetNDF6MzyR8vGGxAZpC9obc6gb+CCchRm4jSOkljdPGx8V8zXOAIA6ezVOc6pwzOZ48tr3zDhf1aoHUKM7EqFkbJHVkAbIbMJkFnG9tO/RDsRomBxdVwgMdld5Y0PD9D6EElCZnqY4KZ1QbuYAD5Gt77relNsxGkc0l0zY3AEuZIQ1zQDY3HbpdBKQonjOk5YxCZhdkD2eUPLBvu47kseJ0b4mvNREzMxry1zwC0G1r+kelBKQoUuMYfFA+YVcLwwXIbICd9uPFexiNOQ2z2l5c1rmNcHFpduvZBKQobMWoXPlbzmINiIaXl4ykm+gPHRSG1MDxIWzMcIyQ8hw8m2+/BA4hMyVlLE9rJKiJjnOygOeASeH6heWV1PJWupI5GvlY0ucGkHLrax60EhChw4nTTRNlLuRY/8AZmUhufs1SUuLUlVGx7ZWN5S/JtL23eB0gXQTUKJHidE9rCaiNjnxiTI94DgLX1HYvHjiiNYadszDkibK9+YBrWkkDW/SQf8ACgnIUN+K0cbJnvmaGRNDy64s4WvccdCnDiNEL3q4RZnKG8g0ba9+yyCQhMGupBe9TELNzm7x8nj2JyKWOeMSRPa9jtzmm4KD2oOJfRd/sU5QcS+j7/YgkwfsI/sj1Jy6bg/YR/ZHqXtVC3RdIhBXVGEConqHufHkqMuYGK7ha2ma+7TdbpXquwx1XFNGypdDyzrvLQd2XLbQg9fvU9CCtkwWKVhaZN5cXeSNbgDX7oS1GEc5qJHuqPipCTyfJ9JaGnW+6zVYoQZ+vwis58+SlvJHOS6RhAyE3BAd5QIGm8A7zpxmUuBRU0sL80Z5F12kRAOIDXNAcb6/LPDp4q0QioTcPccMNBLIHRta1jSG65QBv6zYokwxnKOkgc2FxZG1oyAtbkc5w00vcuU1CIqxggD9ZwWHKXjk/KLg4uBvfQXdut3ppmzkLWhhkY5uZjruiu+7S0/KvuOTdbp3q5QggMwmNjXNEh8p8rz5I+e8PPotZNnBIy6S72APeXhzY7PF3ZiC6/HqHerNCCmds/ndyktRHK/KGZXwAsygWtlvw6+PQbKbHh0cWGzULHWbLyt3AWtnLj+mb9FMQgrTg/KNmM1Rmkla5pcGWAzZdwv/ACjpTlFhrqOcSGoMjWsMbG5LWBdfU9J6/wDDOQgraLBm0j4HGSN3Nw7Jliyk5rC5Nzc9fWlGEZSwCc8mGxhzSwXJYbtIPR1+xWSRBnqfB6uOtmhc3NSuFmmRoLP2QZm0eDc21FuOqmtwZ8Ykc2ulMskMURkdcmzHvdvvfXORvvYbyrRCCqhwFkAky1LyZKfm7i5t7jLa/bfVeK3ADiFHU0tRV+RUNffJEAQ90ZYSNd1idP1srhCCtlwWKWoqJLsyzkON47uaQGjQ33Wbut0qdTwiBjmB17vc/wC8SfanEIFuoOI/R9/sU1QsR+j7/YpVSYf2Ef2R6k4m4T8RH9kepe7qoVCS6LhAqElwi6BUJLougVCS6LoFQkuEXQKhJdF0CoSXRdAqEl0XQKhJdF0CoSXRdAqEl0XQKhJdF0CoSXRdAqhYj9H3+xTLhQ8Q+j7/AGKVUiH9hH9kepe03CfiWfZHqXu6qFQkui6BUJLpboBCLpLoFQkui6BUIukugVCS6LoFQkui6BUJLougVCS6LoFQi6S6BUJLougVCLpLoFQi6S6BVDxD6Pv9il3USv8Ao+/2KVUiH9iz7IXpeIv2LPshe1QIQhAIQhAIQhAIQhAIQhAIQhAIQhAIQhAIQhAIQhAIQhAIQhAIQhAKJX/R9/sUtRK76Pv9ilEiL9iz7IXteIv2LPshe1QIQhAIQhAIQhAIQhAIQhAIQhAIQhAIQhAIQhAIQhAIQhAIQhAIQhAKJXfM7/YpaiV3zO/2KUPxfsWfZC9rxF+xZ9kL2qgQhCAQhCAQhCAQhCAQhCAQhCAQhCAQhCAQhCAQhCAQhF77kAhCEAhCEAolb8zv9ilqJW/M7/YpVSIj8Sz7IXq6z0u2mBUcjqeere2SI5HgQPNiNDuCb+EDZvz2T8vJ7kRpbous18IGzfnsn5eT3I+EDZvz2T8vJ7lRpbous18IGzfnsn5eT3I+EDZvz2T8vJ7kGlui6zXwgbN+eyfl5Pcj4QNm/PZPy8nuQaW6LrNfCBs557J+Xk9yPhA2c89k/Lye5Bpbous18IGznnsn5eT3I+EDZvz2T8vJ7kGlui6zXwgbN+eyfl5Pcj4QNm/PZPy8nuQaW6LrNfCBs357J+Xk9yPhA2b89k/Lye5Bpbous18IGzfnsn5eT3I+EDZvz2T8vJ7kGlui6zXwgbN+eyfl5Pcj4QNm/PZPy8nuQaW6LrNfCBs357J+Xk9yPhA2b89k/Lye5BoKsTvo5m0r2snLCI3HcHW0Wco6LaGCrnhjqQyJjnSjMQWvL3Suyg5d9yy56LbtV7+EDZvz2T8vJ7kfCBs357J+Xk9ygkz0GNVMErXVrGl4IDd7W3zW6ATa7PQU5RUeKUrqiWSRsskxjd5UmnksAcPk9Jb/AMupQvhA2b89k/Lye5HwgbN+eyfl5Pcgso6TES17Z6wvuTusAW2dYbrje2+vQmakYrA2zX3Y4gNEbSS0AHXdv+T/AJvh/CBs357J+Xk9yPhA2b89k/Lyf/yqNIDoPao1b8zvVJ8IGzfnsn5eT3KTSbQYbjufxfM6XkbZ7xuba+7eBwKlVgsWos+K1brb53n9Sofi8cF0p1FSPcXOpYXOJuSYwSSk5hReaQfhhQc28XDgjxcOC6TzCi80g/DCOYUXmkH4YVHNvFw4I8XDguk8wovNIPwwjmFF5pB+GEHNvFw4I8XDguk8wovNIPwwjmFF5pB+GEHNvFw4I8XDguk8wovNIPwwjmFF5pB+GEHNvFw4I8XDguk8wovNIPwwjmFF5pB+GEHNvFw4I8XDguk8wovNIPwwjmFF5pB+GEHNvFw4I8XDguk8wovNIPwwjmFF5pB+GEHNvFw4I8XDguk8wovNIPwwjmFF5pB+GEHNvFw4I8XDguk8wovNIPwwjmFF5pB+GEHNvFw+qjxcPqrpPMKLzSD8MI5hReaQfhhBzbxcOCPFw4LpPMKLzSD8MI5hReaQfhhBzbxcOCPFw4LpPMKLzSD8MI5hR+aQfhhBzbxcOCPFw4LpPMKLzSD8MI5hReaQfhhBzbxcOC1GxVPzfnuls3J//stDzCi80g/DCcip4YL8jDHHm35GgXUH/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DE"/>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6360" y="4454361"/>
            <a:ext cx="1646423" cy="2403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erade Verbindung 2"/>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Wasserfallmodell</a:t>
            </a:r>
          </a:p>
        </p:txBody>
      </p:sp>
      <p:sp>
        <p:nvSpPr>
          <p:cNvPr id="7" name="Inhaltsplatzhalter 6"/>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7</a:t>
            </a:fld>
            <a:endParaRPr lang="de-DE"/>
          </a:p>
        </p:txBody>
      </p:sp>
      <p:grpSp>
        <p:nvGrpSpPr>
          <p:cNvPr id="5" name="Gruppieren 4"/>
          <p:cNvGrpSpPr/>
          <p:nvPr/>
        </p:nvGrpSpPr>
        <p:grpSpPr>
          <a:xfrm>
            <a:off x="1703512" y="2204865"/>
            <a:ext cx="6738540" cy="2487687"/>
            <a:chOff x="1289844" y="2453481"/>
            <a:chExt cx="5689600" cy="1876425"/>
          </a:xfrm>
        </p:grpSpPr>
        <p:sp>
          <p:nvSpPr>
            <p:cNvPr id="23" name="Freeform 5"/>
            <p:cNvSpPr>
              <a:spLocks/>
            </p:cNvSpPr>
            <p:nvPr/>
          </p:nvSpPr>
          <p:spPr bwMode="auto">
            <a:xfrm>
              <a:off x="5442744" y="3496469"/>
              <a:ext cx="44450" cy="79375"/>
            </a:xfrm>
            <a:custGeom>
              <a:avLst/>
              <a:gdLst>
                <a:gd name="T0" fmla="*/ 2147483647 w 30"/>
                <a:gd name="T1" fmla="*/ 2147483647 h 50"/>
                <a:gd name="T2" fmla="*/ 2147483647 w 30"/>
                <a:gd name="T3" fmla="*/ 0 h 50"/>
                <a:gd name="T4" fmla="*/ 2147483647 w 30"/>
                <a:gd name="T5" fmla="*/ 2147483647 h 50"/>
                <a:gd name="T6" fmla="*/ 0 w 30"/>
                <a:gd name="T7" fmla="*/ 2147483647 h 50"/>
                <a:gd name="T8" fmla="*/ 2147483647 w 30"/>
                <a:gd name="T9" fmla="*/ 2147483647 h 50"/>
                <a:gd name="T10" fmla="*/ 0 60000 65536"/>
                <a:gd name="T11" fmla="*/ 0 60000 65536"/>
                <a:gd name="T12" fmla="*/ 0 60000 65536"/>
                <a:gd name="T13" fmla="*/ 0 60000 65536"/>
                <a:gd name="T14" fmla="*/ 0 60000 65536"/>
                <a:gd name="T15" fmla="*/ 0 w 30"/>
                <a:gd name="T16" fmla="*/ 0 h 50"/>
                <a:gd name="T17" fmla="*/ 30 w 30"/>
                <a:gd name="T18" fmla="*/ 50 h 50"/>
              </a:gdLst>
              <a:ahLst/>
              <a:cxnLst>
                <a:cxn ang="T10">
                  <a:pos x="T0" y="T1"/>
                </a:cxn>
                <a:cxn ang="T11">
                  <a:pos x="T2" y="T3"/>
                </a:cxn>
                <a:cxn ang="T12">
                  <a:pos x="T4" y="T5"/>
                </a:cxn>
                <a:cxn ang="T13">
                  <a:pos x="T6" y="T7"/>
                </a:cxn>
                <a:cxn ang="T14">
                  <a:pos x="T8" y="T9"/>
                </a:cxn>
              </a:cxnLst>
              <a:rect l="T15" t="T16" r="T17" b="T18"/>
              <a:pathLst>
                <a:path w="30" h="50">
                  <a:moveTo>
                    <a:pt x="12" y="6"/>
                  </a:moveTo>
                  <a:lnTo>
                    <a:pt x="24" y="0"/>
                  </a:lnTo>
                  <a:lnTo>
                    <a:pt x="30" y="50"/>
                  </a:lnTo>
                  <a:lnTo>
                    <a:pt x="0" y="11"/>
                  </a:lnTo>
                  <a:lnTo>
                    <a:pt x="12" y="6"/>
                  </a:lnTo>
                  <a:close/>
                </a:path>
              </a:pathLst>
            </a:custGeom>
            <a:solidFill>
              <a:srgbClr val="170054"/>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24" name="Freeform 6"/>
            <p:cNvSpPr>
              <a:spLocks/>
            </p:cNvSpPr>
            <p:nvPr/>
          </p:nvSpPr>
          <p:spPr bwMode="auto">
            <a:xfrm>
              <a:off x="5091906" y="3364706"/>
              <a:ext cx="368300" cy="131763"/>
            </a:xfrm>
            <a:custGeom>
              <a:avLst/>
              <a:gdLst>
                <a:gd name="T0" fmla="*/ 0 w 252"/>
                <a:gd name="T1" fmla="*/ 0 h 83"/>
                <a:gd name="T2" fmla="*/ 2147483647 w 252"/>
                <a:gd name="T3" fmla="*/ 2147483647 h 83"/>
                <a:gd name="T4" fmla="*/ 2147483647 w 252"/>
                <a:gd name="T5" fmla="*/ 2147483647 h 83"/>
                <a:gd name="T6" fmla="*/ 2147483647 w 252"/>
                <a:gd name="T7" fmla="*/ 2147483647 h 83"/>
                <a:gd name="T8" fmla="*/ 2147483647 w 252"/>
                <a:gd name="T9" fmla="*/ 2147483647 h 83"/>
                <a:gd name="T10" fmla="*/ 0 60000 65536"/>
                <a:gd name="T11" fmla="*/ 0 60000 65536"/>
                <a:gd name="T12" fmla="*/ 0 60000 65536"/>
                <a:gd name="T13" fmla="*/ 0 60000 65536"/>
                <a:gd name="T14" fmla="*/ 0 60000 65536"/>
                <a:gd name="T15" fmla="*/ 0 w 252"/>
                <a:gd name="T16" fmla="*/ 0 h 83"/>
                <a:gd name="T17" fmla="*/ 252 w 252"/>
                <a:gd name="T18" fmla="*/ 83 h 83"/>
              </a:gdLst>
              <a:ahLst/>
              <a:cxnLst>
                <a:cxn ang="T10">
                  <a:pos x="T0" y="T1"/>
                </a:cxn>
                <a:cxn ang="T11">
                  <a:pos x="T2" y="T3"/>
                </a:cxn>
                <a:cxn ang="T12">
                  <a:pos x="T4" y="T5"/>
                </a:cxn>
                <a:cxn ang="T13">
                  <a:pos x="T6" y="T7"/>
                </a:cxn>
                <a:cxn ang="T14">
                  <a:pos x="T8" y="T9"/>
                </a:cxn>
              </a:cxnLst>
              <a:rect l="T15" t="T16" r="T17" b="T18"/>
              <a:pathLst>
                <a:path w="252" h="83">
                  <a:moveTo>
                    <a:pt x="0" y="0"/>
                  </a:moveTo>
                  <a:lnTo>
                    <a:pt x="84" y="6"/>
                  </a:lnTo>
                  <a:lnTo>
                    <a:pt x="156" y="17"/>
                  </a:lnTo>
                  <a:lnTo>
                    <a:pt x="216" y="45"/>
                  </a:lnTo>
                  <a:lnTo>
                    <a:pt x="252" y="83"/>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Helvetica" pitchFamily="34" charset="0"/>
                <a:ea typeface="ＭＳ Ｐゴシック" pitchFamily="34" charset="-128"/>
              </a:endParaRPr>
            </a:p>
          </p:txBody>
        </p:sp>
        <p:sp>
          <p:nvSpPr>
            <p:cNvPr id="25" name="Freeform 7"/>
            <p:cNvSpPr>
              <a:spLocks/>
            </p:cNvSpPr>
            <p:nvPr/>
          </p:nvSpPr>
          <p:spPr bwMode="auto">
            <a:xfrm>
              <a:off x="5425281" y="4048919"/>
              <a:ext cx="53975" cy="79375"/>
            </a:xfrm>
            <a:custGeom>
              <a:avLst/>
              <a:gdLst>
                <a:gd name="T0" fmla="*/ 2147483647 w 36"/>
                <a:gd name="T1" fmla="*/ 2147483647 h 50"/>
                <a:gd name="T2" fmla="*/ 2147483647 w 36"/>
                <a:gd name="T3" fmla="*/ 2147483647 h 50"/>
                <a:gd name="T4" fmla="*/ 0 w 36"/>
                <a:gd name="T5" fmla="*/ 0 h 50"/>
                <a:gd name="T6" fmla="*/ 2147483647 w 36"/>
                <a:gd name="T7" fmla="*/ 2147483647 h 50"/>
                <a:gd name="T8" fmla="*/ 2147483647 w 36"/>
                <a:gd name="T9" fmla="*/ 2147483647 h 50"/>
                <a:gd name="T10" fmla="*/ 0 60000 65536"/>
                <a:gd name="T11" fmla="*/ 0 60000 65536"/>
                <a:gd name="T12" fmla="*/ 0 60000 65536"/>
                <a:gd name="T13" fmla="*/ 0 60000 65536"/>
                <a:gd name="T14" fmla="*/ 0 60000 65536"/>
                <a:gd name="T15" fmla="*/ 0 w 36"/>
                <a:gd name="T16" fmla="*/ 0 h 50"/>
                <a:gd name="T17" fmla="*/ 36 w 36"/>
                <a:gd name="T18" fmla="*/ 50 h 50"/>
              </a:gdLst>
              <a:ahLst/>
              <a:cxnLst>
                <a:cxn ang="T10">
                  <a:pos x="T0" y="T1"/>
                </a:cxn>
                <a:cxn ang="T11">
                  <a:pos x="T2" y="T3"/>
                </a:cxn>
                <a:cxn ang="T12">
                  <a:pos x="T4" y="T5"/>
                </a:cxn>
                <a:cxn ang="T13">
                  <a:pos x="T6" y="T7"/>
                </a:cxn>
                <a:cxn ang="T14">
                  <a:pos x="T8" y="T9"/>
                </a:cxn>
              </a:cxnLst>
              <a:rect l="T15" t="T16" r="T17" b="T18"/>
              <a:pathLst>
                <a:path w="36" h="50">
                  <a:moveTo>
                    <a:pt x="18" y="45"/>
                  </a:moveTo>
                  <a:lnTo>
                    <a:pt x="6" y="50"/>
                  </a:lnTo>
                  <a:lnTo>
                    <a:pt x="0" y="0"/>
                  </a:lnTo>
                  <a:lnTo>
                    <a:pt x="36" y="45"/>
                  </a:lnTo>
                  <a:lnTo>
                    <a:pt x="18" y="45"/>
                  </a:lnTo>
                  <a:close/>
                </a:path>
              </a:pathLst>
            </a:custGeom>
            <a:solidFill>
              <a:srgbClr val="170054"/>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26" name="Freeform 8"/>
            <p:cNvSpPr>
              <a:spLocks/>
            </p:cNvSpPr>
            <p:nvPr/>
          </p:nvSpPr>
          <p:spPr bwMode="auto">
            <a:xfrm>
              <a:off x="5452269" y="4128294"/>
              <a:ext cx="368300" cy="131762"/>
            </a:xfrm>
            <a:custGeom>
              <a:avLst/>
              <a:gdLst>
                <a:gd name="T0" fmla="*/ 2147483647 w 251"/>
                <a:gd name="T1" fmla="*/ 2147483647 h 83"/>
                <a:gd name="T2" fmla="*/ 2147483647 w 251"/>
                <a:gd name="T3" fmla="*/ 2147483647 h 83"/>
                <a:gd name="T4" fmla="*/ 2147483647 w 251"/>
                <a:gd name="T5" fmla="*/ 2147483647 h 83"/>
                <a:gd name="T6" fmla="*/ 2147483647 w 251"/>
                <a:gd name="T7" fmla="*/ 2147483647 h 83"/>
                <a:gd name="T8" fmla="*/ 0 w 251"/>
                <a:gd name="T9" fmla="*/ 0 h 83"/>
                <a:gd name="T10" fmla="*/ 0 60000 65536"/>
                <a:gd name="T11" fmla="*/ 0 60000 65536"/>
                <a:gd name="T12" fmla="*/ 0 60000 65536"/>
                <a:gd name="T13" fmla="*/ 0 60000 65536"/>
                <a:gd name="T14" fmla="*/ 0 60000 65536"/>
                <a:gd name="T15" fmla="*/ 0 w 251"/>
                <a:gd name="T16" fmla="*/ 0 h 83"/>
                <a:gd name="T17" fmla="*/ 251 w 251"/>
                <a:gd name="T18" fmla="*/ 83 h 83"/>
              </a:gdLst>
              <a:ahLst/>
              <a:cxnLst>
                <a:cxn ang="T10">
                  <a:pos x="T0" y="T1"/>
                </a:cxn>
                <a:cxn ang="T11">
                  <a:pos x="T2" y="T3"/>
                </a:cxn>
                <a:cxn ang="T12">
                  <a:pos x="T4" y="T5"/>
                </a:cxn>
                <a:cxn ang="T13">
                  <a:pos x="T6" y="T7"/>
                </a:cxn>
                <a:cxn ang="T14">
                  <a:pos x="T8" y="T9"/>
                </a:cxn>
              </a:cxnLst>
              <a:rect l="T15" t="T16" r="T17" b="T18"/>
              <a:pathLst>
                <a:path w="251" h="83">
                  <a:moveTo>
                    <a:pt x="251" y="83"/>
                  </a:moveTo>
                  <a:lnTo>
                    <a:pt x="167" y="83"/>
                  </a:lnTo>
                  <a:lnTo>
                    <a:pt x="95" y="66"/>
                  </a:lnTo>
                  <a:lnTo>
                    <a:pt x="36" y="39"/>
                  </a:lnTo>
                  <a:lnTo>
                    <a:pt x="0" y="0"/>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Helvetica" pitchFamily="34" charset="0"/>
                <a:ea typeface="ＭＳ Ｐゴシック" pitchFamily="34" charset="-128"/>
              </a:endParaRPr>
            </a:p>
          </p:txBody>
        </p:sp>
        <p:sp>
          <p:nvSpPr>
            <p:cNvPr id="27" name="Freeform 9"/>
            <p:cNvSpPr>
              <a:spLocks/>
            </p:cNvSpPr>
            <p:nvPr/>
          </p:nvSpPr>
          <p:spPr bwMode="auto">
            <a:xfrm>
              <a:off x="4547394" y="3750469"/>
              <a:ext cx="53975" cy="88900"/>
            </a:xfrm>
            <a:custGeom>
              <a:avLst/>
              <a:gdLst>
                <a:gd name="T0" fmla="*/ 2147483647 w 36"/>
                <a:gd name="T1" fmla="*/ 2147483647 h 56"/>
                <a:gd name="T2" fmla="*/ 2147483647 w 36"/>
                <a:gd name="T3" fmla="*/ 2147483647 h 56"/>
                <a:gd name="T4" fmla="*/ 0 w 36"/>
                <a:gd name="T5" fmla="*/ 0 h 56"/>
                <a:gd name="T6" fmla="*/ 2147483647 w 36"/>
                <a:gd name="T7" fmla="*/ 2147483647 h 56"/>
                <a:gd name="T8" fmla="*/ 2147483647 w 36"/>
                <a:gd name="T9" fmla="*/ 2147483647 h 56"/>
                <a:gd name="T10" fmla="*/ 0 60000 65536"/>
                <a:gd name="T11" fmla="*/ 0 60000 65536"/>
                <a:gd name="T12" fmla="*/ 0 60000 65536"/>
                <a:gd name="T13" fmla="*/ 0 60000 65536"/>
                <a:gd name="T14" fmla="*/ 0 60000 65536"/>
                <a:gd name="T15" fmla="*/ 0 w 36"/>
                <a:gd name="T16" fmla="*/ 0 h 56"/>
                <a:gd name="T17" fmla="*/ 36 w 36"/>
                <a:gd name="T18" fmla="*/ 56 h 56"/>
              </a:gdLst>
              <a:ahLst/>
              <a:cxnLst>
                <a:cxn ang="T10">
                  <a:pos x="T0" y="T1"/>
                </a:cxn>
                <a:cxn ang="T11">
                  <a:pos x="T2" y="T3"/>
                </a:cxn>
                <a:cxn ang="T12">
                  <a:pos x="T4" y="T5"/>
                </a:cxn>
                <a:cxn ang="T13">
                  <a:pos x="T6" y="T7"/>
                </a:cxn>
                <a:cxn ang="T14">
                  <a:pos x="T8" y="T9"/>
                </a:cxn>
              </a:cxnLst>
              <a:rect l="T15" t="T16" r="T17" b="T18"/>
              <a:pathLst>
                <a:path w="36" h="56">
                  <a:moveTo>
                    <a:pt x="24" y="50"/>
                  </a:moveTo>
                  <a:lnTo>
                    <a:pt x="6" y="56"/>
                  </a:lnTo>
                  <a:lnTo>
                    <a:pt x="0" y="0"/>
                  </a:lnTo>
                  <a:lnTo>
                    <a:pt x="36" y="45"/>
                  </a:lnTo>
                  <a:lnTo>
                    <a:pt x="24" y="50"/>
                  </a:lnTo>
                  <a:close/>
                </a:path>
              </a:pathLst>
            </a:custGeom>
            <a:solidFill>
              <a:srgbClr val="170054"/>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28" name="Freeform 10"/>
            <p:cNvSpPr>
              <a:spLocks/>
            </p:cNvSpPr>
            <p:nvPr/>
          </p:nvSpPr>
          <p:spPr bwMode="auto">
            <a:xfrm>
              <a:off x="4583906" y="3829844"/>
              <a:ext cx="358775" cy="141287"/>
            </a:xfrm>
            <a:custGeom>
              <a:avLst/>
              <a:gdLst>
                <a:gd name="T0" fmla="*/ 2147483647 w 245"/>
                <a:gd name="T1" fmla="*/ 2147483647 h 89"/>
                <a:gd name="T2" fmla="*/ 2147483647 w 245"/>
                <a:gd name="T3" fmla="*/ 2147483647 h 89"/>
                <a:gd name="T4" fmla="*/ 2147483647 w 245"/>
                <a:gd name="T5" fmla="*/ 2147483647 h 89"/>
                <a:gd name="T6" fmla="*/ 2147483647 w 245"/>
                <a:gd name="T7" fmla="*/ 2147483647 h 89"/>
                <a:gd name="T8" fmla="*/ 0 w 245"/>
                <a:gd name="T9" fmla="*/ 0 h 89"/>
                <a:gd name="T10" fmla="*/ 0 60000 65536"/>
                <a:gd name="T11" fmla="*/ 0 60000 65536"/>
                <a:gd name="T12" fmla="*/ 0 60000 65536"/>
                <a:gd name="T13" fmla="*/ 0 60000 65536"/>
                <a:gd name="T14" fmla="*/ 0 60000 65536"/>
                <a:gd name="T15" fmla="*/ 0 w 245"/>
                <a:gd name="T16" fmla="*/ 0 h 89"/>
                <a:gd name="T17" fmla="*/ 245 w 245"/>
                <a:gd name="T18" fmla="*/ 89 h 89"/>
              </a:gdLst>
              <a:ahLst/>
              <a:cxnLst>
                <a:cxn ang="T10">
                  <a:pos x="T0" y="T1"/>
                </a:cxn>
                <a:cxn ang="T11">
                  <a:pos x="T2" y="T3"/>
                </a:cxn>
                <a:cxn ang="T12">
                  <a:pos x="T4" y="T5"/>
                </a:cxn>
                <a:cxn ang="T13">
                  <a:pos x="T6" y="T7"/>
                </a:cxn>
                <a:cxn ang="T14">
                  <a:pos x="T8" y="T9"/>
                </a:cxn>
              </a:cxnLst>
              <a:rect l="T15" t="T16" r="T17" b="T18"/>
              <a:pathLst>
                <a:path w="245" h="89">
                  <a:moveTo>
                    <a:pt x="245" y="89"/>
                  </a:moveTo>
                  <a:lnTo>
                    <a:pt x="167" y="83"/>
                  </a:lnTo>
                  <a:lnTo>
                    <a:pt x="89" y="67"/>
                  </a:lnTo>
                  <a:lnTo>
                    <a:pt x="30" y="39"/>
                  </a:lnTo>
                  <a:lnTo>
                    <a:pt x="0" y="0"/>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Helvetica" pitchFamily="34" charset="0"/>
                <a:ea typeface="ＭＳ Ｐゴシック" pitchFamily="34" charset="-128"/>
              </a:endParaRPr>
            </a:p>
          </p:txBody>
        </p:sp>
        <p:sp>
          <p:nvSpPr>
            <p:cNvPr id="29" name="Freeform 11"/>
            <p:cNvSpPr>
              <a:spLocks/>
            </p:cNvSpPr>
            <p:nvPr/>
          </p:nvSpPr>
          <p:spPr bwMode="auto">
            <a:xfrm>
              <a:off x="3688556" y="3471069"/>
              <a:ext cx="50800" cy="77787"/>
            </a:xfrm>
            <a:custGeom>
              <a:avLst/>
              <a:gdLst>
                <a:gd name="T0" fmla="*/ 2147483647 w 35"/>
                <a:gd name="T1" fmla="*/ 2147483647 h 49"/>
                <a:gd name="T2" fmla="*/ 2147483647 w 35"/>
                <a:gd name="T3" fmla="*/ 2147483647 h 49"/>
                <a:gd name="T4" fmla="*/ 0 w 35"/>
                <a:gd name="T5" fmla="*/ 0 h 49"/>
                <a:gd name="T6" fmla="*/ 2147483647 w 35"/>
                <a:gd name="T7" fmla="*/ 2147483647 h 49"/>
                <a:gd name="T8" fmla="*/ 2147483647 w 35"/>
                <a:gd name="T9" fmla="*/ 2147483647 h 49"/>
                <a:gd name="T10" fmla="*/ 0 60000 65536"/>
                <a:gd name="T11" fmla="*/ 0 60000 65536"/>
                <a:gd name="T12" fmla="*/ 0 60000 65536"/>
                <a:gd name="T13" fmla="*/ 0 60000 65536"/>
                <a:gd name="T14" fmla="*/ 0 60000 65536"/>
                <a:gd name="T15" fmla="*/ 0 w 35"/>
                <a:gd name="T16" fmla="*/ 0 h 49"/>
                <a:gd name="T17" fmla="*/ 35 w 35"/>
                <a:gd name="T18" fmla="*/ 49 h 49"/>
              </a:gdLst>
              <a:ahLst/>
              <a:cxnLst>
                <a:cxn ang="T10">
                  <a:pos x="T0" y="T1"/>
                </a:cxn>
                <a:cxn ang="T11">
                  <a:pos x="T2" y="T3"/>
                </a:cxn>
                <a:cxn ang="T12">
                  <a:pos x="T4" y="T5"/>
                </a:cxn>
                <a:cxn ang="T13">
                  <a:pos x="T6" y="T7"/>
                </a:cxn>
                <a:cxn ang="T14">
                  <a:pos x="T8" y="T9"/>
                </a:cxn>
              </a:cxnLst>
              <a:rect l="T15" t="T16" r="T17" b="T18"/>
              <a:pathLst>
                <a:path w="35" h="49">
                  <a:moveTo>
                    <a:pt x="18" y="44"/>
                  </a:moveTo>
                  <a:lnTo>
                    <a:pt x="6" y="49"/>
                  </a:lnTo>
                  <a:lnTo>
                    <a:pt x="0" y="0"/>
                  </a:lnTo>
                  <a:lnTo>
                    <a:pt x="35" y="38"/>
                  </a:lnTo>
                  <a:lnTo>
                    <a:pt x="18" y="44"/>
                  </a:lnTo>
                  <a:close/>
                </a:path>
              </a:pathLst>
            </a:custGeom>
            <a:solidFill>
              <a:srgbClr val="170054"/>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30" name="Freeform 12"/>
            <p:cNvSpPr>
              <a:spLocks/>
            </p:cNvSpPr>
            <p:nvPr/>
          </p:nvSpPr>
          <p:spPr bwMode="auto">
            <a:xfrm>
              <a:off x="3713956" y="3548856"/>
              <a:ext cx="368300" cy="131763"/>
            </a:xfrm>
            <a:custGeom>
              <a:avLst/>
              <a:gdLst>
                <a:gd name="T0" fmla="*/ 2147483647 w 251"/>
                <a:gd name="T1" fmla="*/ 2147483647 h 83"/>
                <a:gd name="T2" fmla="*/ 2147483647 w 251"/>
                <a:gd name="T3" fmla="*/ 2147483647 h 83"/>
                <a:gd name="T4" fmla="*/ 2147483647 w 251"/>
                <a:gd name="T5" fmla="*/ 2147483647 h 83"/>
                <a:gd name="T6" fmla="*/ 2147483647 w 251"/>
                <a:gd name="T7" fmla="*/ 2147483647 h 83"/>
                <a:gd name="T8" fmla="*/ 0 w 251"/>
                <a:gd name="T9" fmla="*/ 0 h 83"/>
                <a:gd name="T10" fmla="*/ 0 60000 65536"/>
                <a:gd name="T11" fmla="*/ 0 60000 65536"/>
                <a:gd name="T12" fmla="*/ 0 60000 65536"/>
                <a:gd name="T13" fmla="*/ 0 60000 65536"/>
                <a:gd name="T14" fmla="*/ 0 60000 65536"/>
                <a:gd name="T15" fmla="*/ 0 w 251"/>
                <a:gd name="T16" fmla="*/ 0 h 83"/>
                <a:gd name="T17" fmla="*/ 251 w 251"/>
                <a:gd name="T18" fmla="*/ 83 h 83"/>
              </a:gdLst>
              <a:ahLst/>
              <a:cxnLst>
                <a:cxn ang="T10">
                  <a:pos x="T0" y="T1"/>
                </a:cxn>
                <a:cxn ang="T11">
                  <a:pos x="T2" y="T3"/>
                </a:cxn>
                <a:cxn ang="T12">
                  <a:pos x="T4" y="T5"/>
                </a:cxn>
                <a:cxn ang="T13">
                  <a:pos x="T6" y="T7"/>
                </a:cxn>
                <a:cxn ang="T14">
                  <a:pos x="T8" y="T9"/>
                </a:cxn>
              </a:cxnLst>
              <a:rect l="T15" t="T16" r="T17" b="T18"/>
              <a:pathLst>
                <a:path w="251" h="83">
                  <a:moveTo>
                    <a:pt x="251" y="83"/>
                  </a:moveTo>
                  <a:lnTo>
                    <a:pt x="167" y="78"/>
                  </a:lnTo>
                  <a:lnTo>
                    <a:pt x="95" y="67"/>
                  </a:lnTo>
                  <a:lnTo>
                    <a:pt x="35" y="39"/>
                  </a:lnTo>
                  <a:lnTo>
                    <a:pt x="0" y="0"/>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Helvetica" pitchFamily="34" charset="0"/>
                <a:ea typeface="ＭＳ Ｐゴシック" pitchFamily="34" charset="-128"/>
              </a:endParaRPr>
            </a:p>
          </p:txBody>
        </p:sp>
        <p:sp>
          <p:nvSpPr>
            <p:cNvPr id="31" name="Freeform 13"/>
            <p:cNvSpPr>
              <a:spLocks/>
            </p:cNvSpPr>
            <p:nvPr/>
          </p:nvSpPr>
          <p:spPr bwMode="auto">
            <a:xfrm>
              <a:off x="2844006" y="3180556"/>
              <a:ext cx="52388" cy="88900"/>
            </a:xfrm>
            <a:custGeom>
              <a:avLst/>
              <a:gdLst>
                <a:gd name="T0" fmla="*/ 2147483647 w 36"/>
                <a:gd name="T1" fmla="*/ 2147483647 h 56"/>
                <a:gd name="T2" fmla="*/ 2147483647 w 36"/>
                <a:gd name="T3" fmla="*/ 2147483647 h 56"/>
                <a:gd name="T4" fmla="*/ 0 w 36"/>
                <a:gd name="T5" fmla="*/ 0 h 56"/>
                <a:gd name="T6" fmla="*/ 2147483647 w 36"/>
                <a:gd name="T7" fmla="*/ 2147483647 h 56"/>
                <a:gd name="T8" fmla="*/ 2147483647 w 36"/>
                <a:gd name="T9" fmla="*/ 2147483647 h 56"/>
                <a:gd name="T10" fmla="*/ 0 60000 65536"/>
                <a:gd name="T11" fmla="*/ 0 60000 65536"/>
                <a:gd name="T12" fmla="*/ 0 60000 65536"/>
                <a:gd name="T13" fmla="*/ 0 60000 65536"/>
                <a:gd name="T14" fmla="*/ 0 60000 65536"/>
                <a:gd name="T15" fmla="*/ 0 w 36"/>
                <a:gd name="T16" fmla="*/ 0 h 56"/>
                <a:gd name="T17" fmla="*/ 36 w 36"/>
                <a:gd name="T18" fmla="*/ 56 h 56"/>
              </a:gdLst>
              <a:ahLst/>
              <a:cxnLst>
                <a:cxn ang="T10">
                  <a:pos x="T0" y="T1"/>
                </a:cxn>
                <a:cxn ang="T11">
                  <a:pos x="T2" y="T3"/>
                </a:cxn>
                <a:cxn ang="T12">
                  <a:pos x="T4" y="T5"/>
                </a:cxn>
                <a:cxn ang="T13">
                  <a:pos x="T6" y="T7"/>
                </a:cxn>
                <a:cxn ang="T14">
                  <a:pos x="T8" y="T9"/>
                </a:cxn>
              </a:cxnLst>
              <a:rect l="T15" t="T16" r="T17" b="T18"/>
              <a:pathLst>
                <a:path w="36" h="56">
                  <a:moveTo>
                    <a:pt x="18" y="50"/>
                  </a:moveTo>
                  <a:lnTo>
                    <a:pt x="6" y="56"/>
                  </a:lnTo>
                  <a:lnTo>
                    <a:pt x="0" y="0"/>
                  </a:lnTo>
                  <a:lnTo>
                    <a:pt x="36" y="44"/>
                  </a:lnTo>
                  <a:lnTo>
                    <a:pt x="18" y="50"/>
                  </a:lnTo>
                  <a:close/>
                </a:path>
              </a:pathLst>
            </a:custGeom>
            <a:solidFill>
              <a:srgbClr val="170054"/>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33" name="Freeform 14"/>
            <p:cNvSpPr>
              <a:spLocks/>
            </p:cNvSpPr>
            <p:nvPr/>
          </p:nvSpPr>
          <p:spPr bwMode="auto">
            <a:xfrm>
              <a:off x="2869406" y="3259931"/>
              <a:ext cx="369888" cy="139700"/>
            </a:xfrm>
            <a:custGeom>
              <a:avLst/>
              <a:gdLst>
                <a:gd name="T0" fmla="*/ 2147483647 w 252"/>
                <a:gd name="T1" fmla="*/ 2147483647 h 88"/>
                <a:gd name="T2" fmla="*/ 2147483647 w 252"/>
                <a:gd name="T3" fmla="*/ 2147483647 h 88"/>
                <a:gd name="T4" fmla="*/ 2147483647 w 252"/>
                <a:gd name="T5" fmla="*/ 2147483647 h 88"/>
                <a:gd name="T6" fmla="*/ 2147483647 w 252"/>
                <a:gd name="T7" fmla="*/ 2147483647 h 88"/>
                <a:gd name="T8" fmla="*/ 0 w 252"/>
                <a:gd name="T9" fmla="*/ 0 h 88"/>
                <a:gd name="T10" fmla="*/ 0 60000 65536"/>
                <a:gd name="T11" fmla="*/ 0 60000 65536"/>
                <a:gd name="T12" fmla="*/ 0 60000 65536"/>
                <a:gd name="T13" fmla="*/ 0 60000 65536"/>
                <a:gd name="T14" fmla="*/ 0 60000 65536"/>
                <a:gd name="T15" fmla="*/ 0 w 252"/>
                <a:gd name="T16" fmla="*/ 0 h 88"/>
                <a:gd name="T17" fmla="*/ 252 w 252"/>
                <a:gd name="T18" fmla="*/ 88 h 88"/>
              </a:gdLst>
              <a:ahLst/>
              <a:cxnLst>
                <a:cxn ang="T10">
                  <a:pos x="T0" y="T1"/>
                </a:cxn>
                <a:cxn ang="T11">
                  <a:pos x="T2" y="T3"/>
                </a:cxn>
                <a:cxn ang="T12">
                  <a:pos x="T4" y="T5"/>
                </a:cxn>
                <a:cxn ang="T13">
                  <a:pos x="T6" y="T7"/>
                </a:cxn>
                <a:cxn ang="T14">
                  <a:pos x="T8" y="T9"/>
                </a:cxn>
              </a:cxnLst>
              <a:rect l="T15" t="T16" r="T17" b="T18"/>
              <a:pathLst>
                <a:path w="252" h="88">
                  <a:moveTo>
                    <a:pt x="252" y="88"/>
                  </a:moveTo>
                  <a:lnTo>
                    <a:pt x="168" y="83"/>
                  </a:lnTo>
                  <a:lnTo>
                    <a:pt x="96" y="66"/>
                  </a:lnTo>
                  <a:lnTo>
                    <a:pt x="36" y="44"/>
                  </a:lnTo>
                  <a:lnTo>
                    <a:pt x="0" y="0"/>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Helvetica" pitchFamily="34" charset="0"/>
                <a:ea typeface="ＭＳ Ｐゴシック" pitchFamily="34" charset="-128"/>
              </a:endParaRPr>
            </a:p>
          </p:txBody>
        </p:sp>
        <p:sp>
          <p:nvSpPr>
            <p:cNvPr id="34" name="Freeform 15"/>
            <p:cNvSpPr>
              <a:spLocks/>
            </p:cNvSpPr>
            <p:nvPr/>
          </p:nvSpPr>
          <p:spPr bwMode="auto">
            <a:xfrm>
              <a:off x="1956594" y="2891631"/>
              <a:ext cx="53975" cy="79375"/>
            </a:xfrm>
            <a:custGeom>
              <a:avLst/>
              <a:gdLst>
                <a:gd name="T0" fmla="*/ 2147483647 w 36"/>
                <a:gd name="T1" fmla="*/ 2147483647 h 50"/>
                <a:gd name="T2" fmla="*/ 2147483647 w 36"/>
                <a:gd name="T3" fmla="*/ 2147483647 h 50"/>
                <a:gd name="T4" fmla="*/ 0 w 36"/>
                <a:gd name="T5" fmla="*/ 0 h 50"/>
                <a:gd name="T6" fmla="*/ 2147483647 w 36"/>
                <a:gd name="T7" fmla="*/ 2147483647 h 50"/>
                <a:gd name="T8" fmla="*/ 2147483647 w 36"/>
                <a:gd name="T9" fmla="*/ 2147483647 h 50"/>
                <a:gd name="T10" fmla="*/ 0 60000 65536"/>
                <a:gd name="T11" fmla="*/ 0 60000 65536"/>
                <a:gd name="T12" fmla="*/ 0 60000 65536"/>
                <a:gd name="T13" fmla="*/ 0 60000 65536"/>
                <a:gd name="T14" fmla="*/ 0 60000 65536"/>
                <a:gd name="T15" fmla="*/ 0 w 36"/>
                <a:gd name="T16" fmla="*/ 0 h 50"/>
                <a:gd name="T17" fmla="*/ 36 w 36"/>
                <a:gd name="T18" fmla="*/ 50 h 50"/>
              </a:gdLst>
              <a:ahLst/>
              <a:cxnLst>
                <a:cxn ang="T10">
                  <a:pos x="T0" y="T1"/>
                </a:cxn>
                <a:cxn ang="T11">
                  <a:pos x="T2" y="T3"/>
                </a:cxn>
                <a:cxn ang="T12">
                  <a:pos x="T4" y="T5"/>
                </a:cxn>
                <a:cxn ang="T13">
                  <a:pos x="T6" y="T7"/>
                </a:cxn>
                <a:cxn ang="T14">
                  <a:pos x="T8" y="T9"/>
                </a:cxn>
              </a:cxnLst>
              <a:rect l="T15" t="T16" r="T17" b="T18"/>
              <a:pathLst>
                <a:path w="36" h="50">
                  <a:moveTo>
                    <a:pt x="18" y="44"/>
                  </a:moveTo>
                  <a:lnTo>
                    <a:pt x="6" y="50"/>
                  </a:lnTo>
                  <a:lnTo>
                    <a:pt x="0" y="0"/>
                  </a:lnTo>
                  <a:lnTo>
                    <a:pt x="36" y="44"/>
                  </a:lnTo>
                  <a:lnTo>
                    <a:pt x="18" y="44"/>
                  </a:lnTo>
                  <a:close/>
                </a:path>
              </a:pathLst>
            </a:custGeom>
            <a:solidFill>
              <a:srgbClr val="170054"/>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36" name="Freeform 16"/>
            <p:cNvSpPr>
              <a:spLocks/>
            </p:cNvSpPr>
            <p:nvPr/>
          </p:nvSpPr>
          <p:spPr bwMode="auto">
            <a:xfrm>
              <a:off x="1993106" y="2971006"/>
              <a:ext cx="360363" cy="131763"/>
            </a:xfrm>
            <a:custGeom>
              <a:avLst/>
              <a:gdLst>
                <a:gd name="T0" fmla="*/ 2147483647 w 246"/>
                <a:gd name="T1" fmla="*/ 2147483647 h 83"/>
                <a:gd name="T2" fmla="*/ 2147483647 w 246"/>
                <a:gd name="T3" fmla="*/ 2147483647 h 83"/>
                <a:gd name="T4" fmla="*/ 2147483647 w 246"/>
                <a:gd name="T5" fmla="*/ 2147483647 h 83"/>
                <a:gd name="T6" fmla="*/ 2147483647 w 246"/>
                <a:gd name="T7" fmla="*/ 2147483647 h 83"/>
                <a:gd name="T8" fmla="*/ 0 w 246"/>
                <a:gd name="T9" fmla="*/ 0 h 83"/>
                <a:gd name="T10" fmla="*/ 0 60000 65536"/>
                <a:gd name="T11" fmla="*/ 0 60000 65536"/>
                <a:gd name="T12" fmla="*/ 0 60000 65536"/>
                <a:gd name="T13" fmla="*/ 0 60000 65536"/>
                <a:gd name="T14" fmla="*/ 0 60000 65536"/>
                <a:gd name="T15" fmla="*/ 0 w 246"/>
                <a:gd name="T16" fmla="*/ 0 h 83"/>
                <a:gd name="T17" fmla="*/ 246 w 246"/>
                <a:gd name="T18" fmla="*/ 83 h 83"/>
              </a:gdLst>
              <a:ahLst/>
              <a:cxnLst>
                <a:cxn ang="T10">
                  <a:pos x="T0" y="T1"/>
                </a:cxn>
                <a:cxn ang="T11">
                  <a:pos x="T2" y="T3"/>
                </a:cxn>
                <a:cxn ang="T12">
                  <a:pos x="T4" y="T5"/>
                </a:cxn>
                <a:cxn ang="T13">
                  <a:pos x="T6" y="T7"/>
                </a:cxn>
                <a:cxn ang="T14">
                  <a:pos x="T8" y="T9"/>
                </a:cxn>
              </a:cxnLst>
              <a:rect l="T15" t="T16" r="T17" b="T18"/>
              <a:pathLst>
                <a:path w="246" h="83">
                  <a:moveTo>
                    <a:pt x="246" y="83"/>
                  </a:moveTo>
                  <a:lnTo>
                    <a:pt x="162" y="83"/>
                  </a:lnTo>
                  <a:lnTo>
                    <a:pt x="90" y="66"/>
                  </a:lnTo>
                  <a:lnTo>
                    <a:pt x="30" y="38"/>
                  </a:lnTo>
                  <a:lnTo>
                    <a:pt x="0" y="0"/>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Helvetica" pitchFamily="34" charset="0"/>
                <a:ea typeface="ＭＳ Ｐゴシック" pitchFamily="34" charset="-128"/>
              </a:endParaRPr>
            </a:p>
          </p:txBody>
        </p:sp>
        <p:sp>
          <p:nvSpPr>
            <p:cNvPr id="37" name="Freeform 17"/>
            <p:cNvSpPr>
              <a:spLocks/>
            </p:cNvSpPr>
            <p:nvPr/>
          </p:nvSpPr>
          <p:spPr bwMode="auto">
            <a:xfrm>
              <a:off x="2888456" y="2628106"/>
              <a:ext cx="52388" cy="87313"/>
            </a:xfrm>
            <a:custGeom>
              <a:avLst/>
              <a:gdLst>
                <a:gd name="T0" fmla="*/ 2147483647 w 36"/>
                <a:gd name="T1" fmla="*/ 2147483647 h 55"/>
                <a:gd name="T2" fmla="*/ 2147483647 w 36"/>
                <a:gd name="T3" fmla="*/ 0 h 55"/>
                <a:gd name="T4" fmla="*/ 2147483647 w 36"/>
                <a:gd name="T5" fmla="*/ 2147483647 h 55"/>
                <a:gd name="T6" fmla="*/ 0 w 36"/>
                <a:gd name="T7" fmla="*/ 2147483647 h 55"/>
                <a:gd name="T8" fmla="*/ 2147483647 w 36"/>
                <a:gd name="T9" fmla="*/ 2147483647 h 55"/>
                <a:gd name="T10" fmla="*/ 0 60000 65536"/>
                <a:gd name="T11" fmla="*/ 0 60000 65536"/>
                <a:gd name="T12" fmla="*/ 0 60000 65536"/>
                <a:gd name="T13" fmla="*/ 0 60000 65536"/>
                <a:gd name="T14" fmla="*/ 0 60000 65536"/>
                <a:gd name="T15" fmla="*/ 0 w 36"/>
                <a:gd name="T16" fmla="*/ 0 h 55"/>
                <a:gd name="T17" fmla="*/ 36 w 36"/>
                <a:gd name="T18" fmla="*/ 55 h 55"/>
              </a:gdLst>
              <a:ahLst/>
              <a:cxnLst>
                <a:cxn ang="T10">
                  <a:pos x="T0" y="T1"/>
                </a:cxn>
                <a:cxn ang="T11">
                  <a:pos x="T2" y="T3"/>
                </a:cxn>
                <a:cxn ang="T12">
                  <a:pos x="T4" y="T5"/>
                </a:cxn>
                <a:cxn ang="T13">
                  <a:pos x="T6" y="T7"/>
                </a:cxn>
                <a:cxn ang="T14">
                  <a:pos x="T8" y="T9"/>
                </a:cxn>
              </a:cxnLst>
              <a:rect l="T15" t="T16" r="T17" b="T18"/>
              <a:pathLst>
                <a:path w="36" h="55">
                  <a:moveTo>
                    <a:pt x="18" y="6"/>
                  </a:moveTo>
                  <a:lnTo>
                    <a:pt x="30" y="0"/>
                  </a:lnTo>
                  <a:lnTo>
                    <a:pt x="36" y="55"/>
                  </a:lnTo>
                  <a:lnTo>
                    <a:pt x="0" y="11"/>
                  </a:lnTo>
                  <a:lnTo>
                    <a:pt x="18" y="6"/>
                  </a:lnTo>
                  <a:close/>
                </a:path>
              </a:pathLst>
            </a:custGeom>
            <a:solidFill>
              <a:srgbClr val="170054"/>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39" name="Freeform 18"/>
            <p:cNvSpPr>
              <a:spLocks/>
            </p:cNvSpPr>
            <p:nvPr/>
          </p:nvSpPr>
          <p:spPr bwMode="auto">
            <a:xfrm>
              <a:off x="2545556" y="2496344"/>
              <a:ext cx="360363" cy="141287"/>
            </a:xfrm>
            <a:custGeom>
              <a:avLst/>
              <a:gdLst>
                <a:gd name="T0" fmla="*/ 0 w 245"/>
                <a:gd name="T1" fmla="*/ 0 h 89"/>
                <a:gd name="T2" fmla="*/ 2147483647 w 245"/>
                <a:gd name="T3" fmla="*/ 2147483647 h 89"/>
                <a:gd name="T4" fmla="*/ 2147483647 w 245"/>
                <a:gd name="T5" fmla="*/ 2147483647 h 89"/>
                <a:gd name="T6" fmla="*/ 2147483647 w 245"/>
                <a:gd name="T7" fmla="*/ 2147483647 h 89"/>
                <a:gd name="T8" fmla="*/ 2147483647 w 245"/>
                <a:gd name="T9" fmla="*/ 2147483647 h 89"/>
                <a:gd name="T10" fmla="*/ 0 60000 65536"/>
                <a:gd name="T11" fmla="*/ 0 60000 65536"/>
                <a:gd name="T12" fmla="*/ 0 60000 65536"/>
                <a:gd name="T13" fmla="*/ 0 60000 65536"/>
                <a:gd name="T14" fmla="*/ 0 60000 65536"/>
                <a:gd name="T15" fmla="*/ 0 w 245"/>
                <a:gd name="T16" fmla="*/ 0 h 89"/>
                <a:gd name="T17" fmla="*/ 245 w 245"/>
                <a:gd name="T18" fmla="*/ 89 h 89"/>
              </a:gdLst>
              <a:ahLst/>
              <a:cxnLst>
                <a:cxn ang="T10">
                  <a:pos x="T0" y="T1"/>
                </a:cxn>
                <a:cxn ang="T11">
                  <a:pos x="T2" y="T3"/>
                </a:cxn>
                <a:cxn ang="T12">
                  <a:pos x="T4" y="T5"/>
                </a:cxn>
                <a:cxn ang="T13">
                  <a:pos x="T6" y="T7"/>
                </a:cxn>
                <a:cxn ang="T14">
                  <a:pos x="T8" y="T9"/>
                </a:cxn>
              </a:cxnLst>
              <a:rect l="T15" t="T16" r="T17" b="T18"/>
              <a:pathLst>
                <a:path w="245" h="89">
                  <a:moveTo>
                    <a:pt x="0" y="0"/>
                  </a:moveTo>
                  <a:lnTo>
                    <a:pt x="84" y="6"/>
                  </a:lnTo>
                  <a:lnTo>
                    <a:pt x="156" y="22"/>
                  </a:lnTo>
                  <a:lnTo>
                    <a:pt x="215" y="50"/>
                  </a:lnTo>
                  <a:lnTo>
                    <a:pt x="245" y="89"/>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Helvetica" pitchFamily="34" charset="0"/>
                <a:ea typeface="ＭＳ Ｐゴシック" pitchFamily="34" charset="-128"/>
              </a:endParaRPr>
            </a:p>
          </p:txBody>
        </p:sp>
        <p:sp>
          <p:nvSpPr>
            <p:cNvPr id="40" name="Freeform 19"/>
            <p:cNvSpPr>
              <a:spLocks/>
            </p:cNvSpPr>
            <p:nvPr/>
          </p:nvSpPr>
          <p:spPr bwMode="auto">
            <a:xfrm>
              <a:off x="1289844" y="2453481"/>
              <a:ext cx="1274762" cy="420688"/>
            </a:xfrm>
            <a:custGeom>
              <a:avLst/>
              <a:gdLst>
                <a:gd name="T0" fmla="*/ 0 w 749"/>
                <a:gd name="T1" fmla="*/ 2147483647 h 265"/>
                <a:gd name="T2" fmla="*/ 2147483647 w 749"/>
                <a:gd name="T3" fmla="*/ 2147483647 h 265"/>
                <a:gd name="T4" fmla="*/ 2147483647 w 749"/>
                <a:gd name="T5" fmla="*/ 2147483647 h 265"/>
                <a:gd name="T6" fmla="*/ 2147483647 w 749"/>
                <a:gd name="T7" fmla="*/ 2147483647 h 265"/>
                <a:gd name="T8" fmla="*/ 2147483647 w 749"/>
                <a:gd name="T9" fmla="*/ 2147483647 h 265"/>
                <a:gd name="T10" fmla="*/ 2147483647 w 749"/>
                <a:gd name="T11" fmla="*/ 0 h 265"/>
                <a:gd name="T12" fmla="*/ 2147483647 w 749"/>
                <a:gd name="T13" fmla="*/ 2147483647 h 265"/>
                <a:gd name="T14" fmla="*/ 2147483647 w 749"/>
                <a:gd name="T15" fmla="*/ 2147483647 h 265"/>
                <a:gd name="T16" fmla="*/ 2147483647 w 749"/>
                <a:gd name="T17" fmla="*/ 2147483647 h 265"/>
                <a:gd name="T18" fmla="*/ 2147483647 w 749"/>
                <a:gd name="T19" fmla="*/ 2147483647 h 265"/>
                <a:gd name="T20" fmla="*/ 2147483647 w 749"/>
                <a:gd name="T21" fmla="*/ 2147483647 h 265"/>
                <a:gd name="T22" fmla="*/ 2147483647 w 749"/>
                <a:gd name="T23" fmla="*/ 2147483647 h 265"/>
                <a:gd name="T24" fmla="*/ 2147483647 w 749"/>
                <a:gd name="T25" fmla="*/ 2147483647 h 265"/>
                <a:gd name="T26" fmla="*/ 2147483647 w 749"/>
                <a:gd name="T27" fmla="*/ 2147483647 h 265"/>
                <a:gd name="T28" fmla="*/ 2147483647 w 749"/>
                <a:gd name="T29" fmla="*/ 2147483647 h 265"/>
                <a:gd name="T30" fmla="*/ 2147483647 w 749"/>
                <a:gd name="T31" fmla="*/ 2147483647 h 265"/>
                <a:gd name="T32" fmla="*/ 2147483647 w 749"/>
                <a:gd name="T33" fmla="*/ 2147483647 h 265"/>
                <a:gd name="T34" fmla="*/ 2147483647 w 749"/>
                <a:gd name="T35" fmla="*/ 2147483647 h 265"/>
                <a:gd name="T36" fmla="*/ 2147483647 w 749"/>
                <a:gd name="T37" fmla="*/ 2147483647 h 265"/>
                <a:gd name="T38" fmla="*/ 2147483647 w 749"/>
                <a:gd name="T39" fmla="*/ 2147483647 h 265"/>
                <a:gd name="T40" fmla="*/ 0 w 749"/>
                <a:gd name="T41" fmla="*/ 2147483647 h 265"/>
                <a:gd name="T42" fmla="*/ 0 w 749"/>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9"/>
                <a:gd name="T67" fmla="*/ 0 h 265"/>
                <a:gd name="T68" fmla="*/ 749 w 749"/>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9" h="265">
                  <a:moveTo>
                    <a:pt x="0" y="132"/>
                  </a:moveTo>
                  <a:lnTo>
                    <a:pt x="6" y="60"/>
                  </a:lnTo>
                  <a:lnTo>
                    <a:pt x="24" y="33"/>
                  </a:lnTo>
                  <a:lnTo>
                    <a:pt x="48" y="16"/>
                  </a:lnTo>
                  <a:lnTo>
                    <a:pt x="162" y="5"/>
                  </a:lnTo>
                  <a:lnTo>
                    <a:pt x="377" y="0"/>
                  </a:lnTo>
                  <a:lnTo>
                    <a:pt x="593" y="5"/>
                  </a:lnTo>
                  <a:lnTo>
                    <a:pt x="701" y="16"/>
                  </a:lnTo>
                  <a:lnTo>
                    <a:pt x="731" y="33"/>
                  </a:lnTo>
                  <a:lnTo>
                    <a:pt x="743" y="60"/>
                  </a:lnTo>
                  <a:lnTo>
                    <a:pt x="749" y="132"/>
                  </a:lnTo>
                  <a:lnTo>
                    <a:pt x="743" y="210"/>
                  </a:lnTo>
                  <a:lnTo>
                    <a:pt x="731" y="237"/>
                  </a:lnTo>
                  <a:lnTo>
                    <a:pt x="701" y="248"/>
                  </a:lnTo>
                  <a:lnTo>
                    <a:pt x="593" y="265"/>
                  </a:lnTo>
                  <a:lnTo>
                    <a:pt x="377" y="265"/>
                  </a:lnTo>
                  <a:lnTo>
                    <a:pt x="162" y="265"/>
                  </a:lnTo>
                  <a:lnTo>
                    <a:pt x="48" y="248"/>
                  </a:lnTo>
                  <a:lnTo>
                    <a:pt x="24" y="237"/>
                  </a:lnTo>
                  <a:lnTo>
                    <a:pt x="6" y="210"/>
                  </a:lnTo>
                  <a:lnTo>
                    <a:pt x="0" y="132"/>
                  </a:lnTo>
                  <a:close/>
                </a:path>
              </a:pathLst>
            </a:custGeom>
            <a:solidFill>
              <a:srgbClr val="FFFFFF"/>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42" name="Freeform 20"/>
            <p:cNvSpPr>
              <a:spLocks/>
            </p:cNvSpPr>
            <p:nvPr/>
          </p:nvSpPr>
          <p:spPr bwMode="auto">
            <a:xfrm>
              <a:off x="2336006" y="2742406"/>
              <a:ext cx="1096963" cy="420688"/>
            </a:xfrm>
            <a:custGeom>
              <a:avLst/>
              <a:gdLst>
                <a:gd name="T0" fmla="*/ 0 w 749"/>
                <a:gd name="T1" fmla="*/ 2147483647 h 265"/>
                <a:gd name="T2" fmla="*/ 2147483647 w 749"/>
                <a:gd name="T3" fmla="*/ 2147483647 h 265"/>
                <a:gd name="T4" fmla="*/ 2147483647 w 749"/>
                <a:gd name="T5" fmla="*/ 2147483647 h 265"/>
                <a:gd name="T6" fmla="*/ 2147483647 w 749"/>
                <a:gd name="T7" fmla="*/ 2147483647 h 265"/>
                <a:gd name="T8" fmla="*/ 2147483647 w 749"/>
                <a:gd name="T9" fmla="*/ 0 h 265"/>
                <a:gd name="T10" fmla="*/ 2147483647 w 749"/>
                <a:gd name="T11" fmla="*/ 0 h 265"/>
                <a:gd name="T12" fmla="*/ 2147483647 w 749"/>
                <a:gd name="T13" fmla="*/ 0 h 265"/>
                <a:gd name="T14" fmla="*/ 2147483647 w 749"/>
                <a:gd name="T15" fmla="*/ 2147483647 h 265"/>
                <a:gd name="T16" fmla="*/ 2147483647 w 749"/>
                <a:gd name="T17" fmla="*/ 2147483647 h 265"/>
                <a:gd name="T18" fmla="*/ 2147483647 w 749"/>
                <a:gd name="T19" fmla="*/ 2147483647 h 265"/>
                <a:gd name="T20" fmla="*/ 2147483647 w 749"/>
                <a:gd name="T21" fmla="*/ 2147483647 h 265"/>
                <a:gd name="T22" fmla="*/ 2147483647 w 749"/>
                <a:gd name="T23" fmla="*/ 2147483647 h 265"/>
                <a:gd name="T24" fmla="*/ 2147483647 w 749"/>
                <a:gd name="T25" fmla="*/ 2147483647 h 265"/>
                <a:gd name="T26" fmla="*/ 2147483647 w 749"/>
                <a:gd name="T27" fmla="*/ 2147483647 h 265"/>
                <a:gd name="T28" fmla="*/ 2147483647 w 749"/>
                <a:gd name="T29" fmla="*/ 2147483647 h 265"/>
                <a:gd name="T30" fmla="*/ 2147483647 w 749"/>
                <a:gd name="T31" fmla="*/ 2147483647 h 265"/>
                <a:gd name="T32" fmla="*/ 2147483647 w 749"/>
                <a:gd name="T33" fmla="*/ 2147483647 h 265"/>
                <a:gd name="T34" fmla="*/ 2147483647 w 749"/>
                <a:gd name="T35" fmla="*/ 2147483647 h 265"/>
                <a:gd name="T36" fmla="*/ 2147483647 w 749"/>
                <a:gd name="T37" fmla="*/ 2147483647 h 265"/>
                <a:gd name="T38" fmla="*/ 2147483647 w 749"/>
                <a:gd name="T39" fmla="*/ 2147483647 h 265"/>
                <a:gd name="T40" fmla="*/ 0 w 749"/>
                <a:gd name="T41" fmla="*/ 2147483647 h 265"/>
                <a:gd name="T42" fmla="*/ 0 w 749"/>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9"/>
                <a:gd name="T67" fmla="*/ 0 h 265"/>
                <a:gd name="T68" fmla="*/ 749 w 749"/>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9" h="265">
                  <a:moveTo>
                    <a:pt x="0" y="133"/>
                  </a:moveTo>
                  <a:lnTo>
                    <a:pt x="6" y="55"/>
                  </a:lnTo>
                  <a:lnTo>
                    <a:pt x="24" y="28"/>
                  </a:lnTo>
                  <a:lnTo>
                    <a:pt x="48" y="17"/>
                  </a:lnTo>
                  <a:lnTo>
                    <a:pt x="162" y="0"/>
                  </a:lnTo>
                  <a:lnTo>
                    <a:pt x="377" y="0"/>
                  </a:lnTo>
                  <a:lnTo>
                    <a:pt x="593" y="0"/>
                  </a:lnTo>
                  <a:lnTo>
                    <a:pt x="701" y="17"/>
                  </a:lnTo>
                  <a:lnTo>
                    <a:pt x="731" y="28"/>
                  </a:lnTo>
                  <a:lnTo>
                    <a:pt x="743" y="55"/>
                  </a:lnTo>
                  <a:lnTo>
                    <a:pt x="749" y="133"/>
                  </a:lnTo>
                  <a:lnTo>
                    <a:pt x="743" y="204"/>
                  </a:lnTo>
                  <a:lnTo>
                    <a:pt x="731" y="232"/>
                  </a:lnTo>
                  <a:lnTo>
                    <a:pt x="701" y="249"/>
                  </a:lnTo>
                  <a:lnTo>
                    <a:pt x="593" y="260"/>
                  </a:lnTo>
                  <a:lnTo>
                    <a:pt x="377" y="265"/>
                  </a:lnTo>
                  <a:lnTo>
                    <a:pt x="162" y="260"/>
                  </a:lnTo>
                  <a:lnTo>
                    <a:pt x="48" y="249"/>
                  </a:lnTo>
                  <a:lnTo>
                    <a:pt x="24" y="232"/>
                  </a:lnTo>
                  <a:lnTo>
                    <a:pt x="6" y="204"/>
                  </a:lnTo>
                  <a:lnTo>
                    <a:pt x="0" y="133"/>
                  </a:lnTo>
                  <a:close/>
                </a:path>
              </a:pathLst>
            </a:custGeom>
            <a:solidFill>
              <a:srgbClr val="FFFFFF"/>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43" name="Freeform 21"/>
            <p:cNvSpPr>
              <a:spLocks/>
            </p:cNvSpPr>
            <p:nvPr/>
          </p:nvSpPr>
          <p:spPr bwMode="auto">
            <a:xfrm>
              <a:off x="3204369" y="3040856"/>
              <a:ext cx="1096962" cy="420688"/>
            </a:xfrm>
            <a:custGeom>
              <a:avLst/>
              <a:gdLst>
                <a:gd name="T0" fmla="*/ 0 w 749"/>
                <a:gd name="T1" fmla="*/ 2147483647 h 265"/>
                <a:gd name="T2" fmla="*/ 2147483647 w 749"/>
                <a:gd name="T3" fmla="*/ 2147483647 h 265"/>
                <a:gd name="T4" fmla="*/ 2147483647 w 749"/>
                <a:gd name="T5" fmla="*/ 2147483647 h 265"/>
                <a:gd name="T6" fmla="*/ 2147483647 w 749"/>
                <a:gd name="T7" fmla="*/ 2147483647 h 265"/>
                <a:gd name="T8" fmla="*/ 2147483647 w 749"/>
                <a:gd name="T9" fmla="*/ 0 h 265"/>
                <a:gd name="T10" fmla="*/ 2147483647 w 749"/>
                <a:gd name="T11" fmla="*/ 0 h 265"/>
                <a:gd name="T12" fmla="*/ 2147483647 w 749"/>
                <a:gd name="T13" fmla="*/ 0 h 265"/>
                <a:gd name="T14" fmla="*/ 2147483647 w 749"/>
                <a:gd name="T15" fmla="*/ 2147483647 h 265"/>
                <a:gd name="T16" fmla="*/ 2147483647 w 749"/>
                <a:gd name="T17" fmla="*/ 2147483647 h 265"/>
                <a:gd name="T18" fmla="*/ 2147483647 w 749"/>
                <a:gd name="T19" fmla="*/ 2147483647 h 265"/>
                <a:gd name="T20" fmla="*/ 2147483647 w 749"/>
                <a:gd name="T21" fmla="*/ 2147483647 h 265"/>
                <a:gd name="T22" fmla="*/ 2147483647 w 749"/>
                <a:gd name="T23" fmla="*/ 2147483647 h 265"/>
                <a:gd name="T24" fmla="*/ 2147483647 w 749"/>
                <a:gd name="T25" fmla="*/ 2147483647 h 265"/>
                <a:gd name="T26" fmla="*/ 2147483647 w 749"/>
                <a:gd name="T27" fmla="*/ 2147483647 h 265"/>
                <a:gd name="T28" fmla="*/ 2147483647 w 749"/>
                <a:gd name="T29" fmla="*/ 2147483647 h 265"/>
                <a:gd name="T30" fmla="*/ 2147483647 w 749"/>
                <a:gd name="T31" fmla="*/ 2147483647 h 265"/>
                <a:gd name="T32" fmla="*/ 2147483647 w 749"/>
                <a:gd name="T33" fmla="*/ 2147483647 h 265"/>
                <a:gd name="T34" fmla="*/ 2147483647 w 749"/>
                <a:gd name="T35" fmla="*/ 2147483647 h 265"/>
                <a:gd name="T36" fmla="*/ 2147483647 w 749"/>
                <a:gd name="T37" fmla="*/ 2147483647 h 265"/>
                <a:gd name="T38" fmla="*/ 2147483647 w 749"/>
                <a:gd name="T39" fmla="*/ 2147483647 h 265"/>
                <a:gd name="T40" fmla="*/ 0 w 749"/>
                <a:gd name="T41" fmla="*/ 2147483647 h 265"/>
                <a:gd name="T42" fmla="*/ 0 w 749"/>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9"/>
                <a:gd name="T67" fmla="*/ 0 h 265"/>
                <a:gd name="T68" fmla="*/ 749 w 749"/>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9" h="265">
                  <a:moveTo>
                    <a:pt x="0" y="132"/>
                  </a:moveTo>
                  <a:lnTo>
                    <a:pt x="6" y="55"/>
                  </a:lnTo>
                  <a:lnTo>
                    <a:pt x="18" y="27"/>
                  </a:lnTo>
                  <a:lnTo>
                    <a:pt x="48" y="16"/>
                  </a:lnTo>
                  <a:lnTo>
                    <a:pt x="156" y="0"/>
                  </a:lnTo>
                  <a:lnTo>
                    <a:pt x="377" y="0"/>
                  </a:lnTo>
                  <a:lnTo>
                    <a:pt x="593" y="0"/>
                  </a:lnTo>
                  <a:lnTo>
                    <a:pt x="701" y="16"/>
                  </a:lnTo>
                  <a:lnTo>
                    <a:pt x="731" y="27"/>
                  </a:lnTo>
                  <a:lnTo>
                    <a:pt x="743" y="55"/>
                  </a:lnTo>
                  <a:lnTo>
                    <a:pt x="749" y="132"/>
                  </a:lnTo>
                  <a:lnTo>
                    <a:pt x="743" y="210"/>
                  </a:lnTo>
                  <a:lnTo>
                    <a:pt x="731" y="232"/>
                  </a:lnTo>
                  <a:lnTo>
                    <a:pt x="701" y="249"/>
                  </a:lnTo>
                  <a:lnTo>
                    <a:pt x="593" y="260"/>
                  </a:lnTo>
                  <a:lnTo>
                    <a:pt x="377" y="265"/>
                  </a:lnTo>
                  <a:lnTo>
                    <a:pt x="156" y="260"/>
                  </a:lnTo>
                  <a:lnTo>
                    <a:pt x="48" y="249"/>
                  </a:lnTo>
                  <a:lnTo>
                    <a:pt x="18" y="232"/>
                  </a:lnTo>
                  <a:lnTo>
                    <a:pt x="6" y="210"/>
                  </a:lnTo>
                  <a:lnTo>
                    <a:pt x="0" y="132"/>
                  </a:lnTo>
                  <a:close/>
                </a:path>
              </a:pathLst>
            </a:custGeom>
            <a:solidFill>
              <a:srgbClr val="FFFFFF"/>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44" name="Freeform 22"/>
            <p:cNvSpPr>
              <a:spLocks/>
            </p:cNvSpPr>
            <p:nvPr/>
          </p:nvSpPr>
          <p:spPr bwMode="auto">
            <a:xfrm>
              <a:off x="4020344" y="3329781"/>
              <a:ext cx="1290637" cy="420688"/>
            </a:xfrm>
            <a:custGeom>
              <a:avLst/>
              <a:gdLst>
                <a:gd name="T0" fmla="*/ 0 w 881"/>
                <a:gd name="T1" fmla="*/ 2147483647 h 265"/>
                <a:gd name="T2" fmla="*/ 2147483647 w 881"/>
                <a:gd name="T3" fmla="*/ 2147483647 h 265"/>
                <a:gd name="T4" fmla="*/ 2147483647 w 881"/>
                <a:gd name="T5" fmla="*/ 2147483647 h 265"/>
                <a:gd name="T6" fmla="*/ 2147483647 w 881"/>
                <a:gd name="T7" fmla="*/ 2147483647 h 265"/>
                <a:gd name="T8" fmla="*/ 2147483647 w 881"/>
                <a:gd name="T9" fmla="*/ 0 h 265"/>
                <a:gd name="T10" fmla="*/ 2147483647 w 881"/>
                <a:gd name="T11" fmla="*/ 0 h 265"/>
                <a:gd name="T12" fmla="*/ 2147483647 w 881"/>
                <a:gd name="T13" fmla="*/ 0 h 265"/>
                <a:gd name="T14" fmla="*/ 2147483647 w 881"/>
                <a:gd name="T15" fmla="*/ 2147483647 h 265"/>
                <a:gd name="T16" fmla="*/ 2147483647 w 881"/>
                <a:gd name="T17" fmla="*/ 2147483647 h 265"/>
                <a:gd name="T18" fmla="*/ 2147483647 w 881"/>
                <a:gd name="T19" fmla="*/ 2147483647 h 265"/>
                <a:gd name="T20" fmla="*/ 2147483647 w 881"/>
                <a:gd name="T21" fmla="*/ 2147483647 h 265"/>
                <a:gd name="T22" fmla="*/ 2147483647 w 881"/>
                <a:gd name="T23" fmla="*/ 2147483647 h 265"/>
                <a:gd name="T24" fmla="*/ 2147483647 w 881"/>
                <a:gd name="T25" fmla="*/ 2147483647 h 265"/>
                <a:gd name="T26" fmla="*/ 2147483647 w 881"/>
                <a:gd name="T27" fmla="*/ 2147483647 h 265"/>
                <a:gd name="T28" fmla="*/ 2147483647 w 881"/>
                <a:gd name="T29" fmla="*/ 2147483647 h 265"/>
                <a:gd name="T30" fmla="*/ 2147483647 w 881"/>
                <a:gd name="T31" fmla="*/ 2147483647 h 265"/>
                <a:gd name="T32" fmla="*/ 2147483647 w 881"/>
                <a:gd name="T33" fmla="*/ 2147483647 h 265"/>
                <a:gd name="T34" fmla="*/ 2147483647 w 881"/>
                <a:gd name="T35" fmla="*/ 2147483647 h 265"/>
                <a:gd name="T36" fmla="*/ 2147483647 w 881"/>
                <a:gd name="T37" fmla="*/ 2147483647 h 265"/>
                <a:gd name="T38" fmla="*/ 2147483647 w 881"/>
                <a:gd name="T39" fmla="*/ 2147483647 h 265"/>
                <a:gd name="T40" fmla="*/ 0 w 881"/>
                <a:gd name="T41" fmla="*/ 2147483647 h 265"/>
                <a:gd name="T42" fmla="*/ 0 w 881"/>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81"/>
                <a:gd name="T67" fmla="*/ 0 h 265"/>
                <a:gd name="T68" fmla="*/ 881 w 881"/>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81" h="265">
                  <a:moveTo>
                    <a:pt x="0" y="133"/>
                  </a:moveTo>
                  <a:lnTo>
                    <a:pt x="6" y="55"/>
                  </a:lnTo>
                  <a:lnTo>
                    <a:pt x="24" y="33"/>
                  </a:lnTo>
                  <a:lnTo>
                    <a:pt x="54" y="17"/>
                  </a:lnTo>
                  <a:lnTo>
                    <a:pt x="186" y="0"/>
                  </a:lnTo>
                  <a:lnTo>
                    <a:pt x="443" y="0"/>
                  </a:lnTo>
                  <a:lnTo>
                    <a:pt x="695" y="0"/>
                  </a:lnTo>
                  <a:lnTo>
                    <a:pt x="827" y="17"/>
                  </a:lnTo>
                  <a:lnTo>
                    <a:pt x="863" y="33"/>
                  </a:lnTo>
                  <a:lnTo>
                    <a:pt x="875" y="55"/>
                  </a:lnTo>
                  <a:lnTo>
                    <a:pt x="881" y="133"/>
                  </a:lnTo>
                  <a:lnTo>
                    <a:pt x="875" y="210"/>
                  </a:lnTo>
                  <a:lnTo>
                    <a:pt x="863" y="232"/>
                  </a:lnTo>
                  <a:lnTo>
                    <a:pt x="827" y="249"/>
                  </a:lnTo>
                  <a:lnTo>
                    <a:pt x="695" y="260"/>
                  </a:lnTo>
                  <a:lnTo>
                    <a:pt x="443" y="265"/>
                  </a:lnTo>
                  <a:lnTo>
                    <a:pt x="186" y="260"/>
                  </a:lnTo>
                  <a:lnTo>
                    <a:pt x="54" y="249"/>
                  </a:lnTo>
                  <a:lnTo>
                    <a:pt x="24" y="232"/>
                  </a:lnTo>
                  <a:lnTo>
                    <a:pt x="6" y="210"/>
                  </a:lnTo>
                  <a:lnTo>
                    <a:pt x="0" y="133"/>
                  </a:lnTo>
                  <a:close/>
                </a:path>
              </a:pathLst>
            </a:custGeom>
            <a:solidFill>
              <a:srgbClr val="FFFFFF"/>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45" name="Freeform 23"/>
            <p:cNvSpPr>
              <a:spLocks/>
            </p:cNvSpPr>
            <p:nvPr/>
          </p:nvSpPr>
          <p:spPr bwMode="auto">
            <a:xfrm>
              <a:off x="4942681" y="3620294"/>
              <a:ext cx="1096963" cy="420687"/>
            </a:xfrm>
            <a:custGeom>
              <a:avLst/>
              <a:gdLst>
                <a:gd name="T0" fmla="*/ 0 w 749"/>
                <a:gd name="T1" fmla="*/ 2147483647 h 265"/>
                <a:gd name="T2" fmla="*/ 2147483647 w 749"/>
                <a:gd name="T3" fmla="*/ 2147483647 h 265"/>
                <a:gd name="T4" fmla="*/ 2147483647 w 749"/>
                <a:gd name="T5" fmla="*/ 2147483647 h 265"/>
                <a:gd name="T6" fmla="*/ 2147483647 w 749"/>
                <a:gd name="T7" fmla="*/ 2147483647 h 265"/>
                <a:gd name="T8" fmla="*/ 2147483647 w 749"/>
                <a:gd name="T9" fmla="*/ 0 h 265"/>
                <a:gd name="T10" fmla="*/ 2147483647 w 749"/>
                <a:gd name="T11" fmla="*/ 0 h 265"/>
                <a:gd name="T12" fmla="*/ 2147483647 w 749"/>
                <a:gd name="T13" fmla="*/ 0 h 265"/>
                <a:gd name="T14" fmla="*/ 2147483647 w 749"/>
                <a:gd name="T15" fmla="*/ 2147483647 h 265"/>
                <a:gd name="T16" fmla="*/ 2147483647 w 749"/>
                <a:gd name="T17" fmla="*/ 2147483647 h 265"/>
                <a:gd name="T18" fmla="*/ 2147483647 w 749"/>
                <a:gd name="T19" fmla="*/ 2147483647 h 265"/>
                <a:gd name="T20" fmla="*/ 2147483647 w 749"/>
                <a:gd name="T21" fmla="*/ 2147483647 h 265"/>
                <a:gd name="T22" fmla="*/ 2147483647 w 749"/>
                <a:gd name="T23" fmla="*/ 2147483647 h 265"/>
                <a:gd name="T24" fmla="*/ 2147483647 w 749"/>
                <a:gd name="T25" fmla="*/ 2147483647 h 265"/>
                <a:gd name="T26" fmla="*/ 2147483647 w 749"/>
                <a:gd name="T27" fmla="*/ 2147483647 h 265"/>
                <a:gd name="T28" fmla="*/ 2147483647 w 749"/>
                <a:gd name="T29" fmla="*/ 2147483647 h 265"/>
                <a:gd name="T30" fmla="*/ 2147483647 w 749"/>
                <a:gd name="T31" fmla="*/ 2147483647 h 265"/>
                <a:gd name="T32" fmla="*/ 2147483647 w 749"/>
                <a:gd name="T33" fmla="*/ 2147483647 h 265"/>
                <a:gd name="T34" fmla="*/ 2147483647 w 749"/>
                <a:gd name="T35" fmla="*/ 2147483647 h 265"/>
                <a:gd name="T36" fmla="*/ 2147483647 w 749"/>
                <a:gd name="T37" fmla="*/ 2147483647 h 265"/>
                <a:gd name="T38" fmla="*/ 2147483647 w 749"/>
                <a:gd name="T39" fmla="*/ 2147483647 h 265"/>
                <a:gd name="T40" fmla="*/ 0 w 749"/>
                <a:gd name="T41" fmla="*/ 2147483647 h 265"/>
                <a:gd name="T42" fmla="*/ 0 w 749"/>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9"/>
                <a:gd name="T67" fmla="*/ 0 h 265"/>
                <a:gd name="T68" fmla="*/ 749 w 749"/>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9" h="265">
                  <a:moveTo>
                    <a:pt x="0" y="132"/>
                  </a:moveTo>
                  <a:lnTo>
                    <a:pt x="6" y="55"/>
                  </a:lnTo>
                  <a:lnTo>
                    <a:pt x="18" y="33"/>
                  </a:lnTo>
                  <a:lnTo>
                    <a:pt x="48" y="16"/>
                  </a:lnTo>
                  <a:lnTo>
                    <a:pt x="156" y="0"/>
                  </a:lnTo>
                  <a:lnTo>
                    <a:pt x="372" y="0"/>
                  </a:lnTo>
                  <a:lnTo>
                    <a:pt x="587" y="0"/>
                  </a:lnTo>
                  <a:lnTo>
                    <a:pt x="701" y="16"/>
                  </a:lnTo>
                  <a:lnTo>
                    <a:pt x="725" y="33"/>
                  </a:lnTo>
                  <a:lnTo>
                    <a:pt x="743" y="55"/>
                  </a:lnTo>
                  <a:lnTo>
                    <a:pt x="749" y="132"/>
                  </a:lnTo>
                  <a:lnTo>
                    <a:pt x="743" y="210"/>
                  </a:lnTo>
                  <a:lnTo>
                    <a:pt x="725" y="232"/>
                  </a:lnTo>
                  <a:lnTo>
                    <a:pt x="701" y="248"/>
                  </a:lnTo>
                  <a:lnTo>
                    <a:pt x="587" y="265"/>
                  </a:lnTo>
                  <a:lnTo>
                    <a:pt x="372" y="265"/>
                  </a:lnTo>
                  <a:lnTo>
                    <a:pt x="156" y="265"/>
                  </a:lnTo>
                  <a:lnTo>
                    <a:pt x="48" y="248"/>
                  </a:lnTo>
                  <a:lnTo>
                    <a:pt x="18" y="232"/>
                  </a:lnTo>
                  <a:lnTo>
                    <a:pt x="6" y="210"/>
                  </a:lnTo>
                  <a:lnTo>
                    <a:pt x="0" y="132"/>
                  </a:lnTo>
                  <a:close/>
                </a:path>
              </a:pathLst>
            </a:custGeom>
            <a:solidFill>
              <a:srgbClr val="FFFFFF"/>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46" name="Freeform 24"/>
            <p:cNvSpPr>
              <a:spLocks/>
            </p:cNvSpPr>
            <p:nvPr/>
          </p:nvSpPr>
          <p:spPr bwMode="auto">
            <a:xfrm>
              <a:off x="5811044" y="3909219"/>
              <a:ext cx="1168400" cy="420687"/>
            </a:xfrm>
            <a:custGeom>
              <a:avLst/>
              <a:gdLst>
                <a:gd name="T0" fmla="*/ 0 w 749"/>
                <a:gd name="T1" fmla="*/ 2147483647 h 265"/>
                <a:gd name="T2" fmla="*/ 2147483647 w 749"/>
                <a:gd name="T3" fmla="*/ 2147483647 h 265"/>
                <a:gd name="T4" fmla="*/ 2147483647 w 749"/>
                <a:gd name="T5" fmla="*/ 2147483647 h 265"/>
                <a:gd name="T6" fmla="*/ 2147483647 w 749"/>
                <a:gd name="T7" fmla="*/ 2147483647 h 265"/>
                <a:gd name="T8" fmla="*/ 2147483647 w 749"/>
                <a:gd name="T9" fmla="*/ 0 h 265"/>
                <a:gd name="T10" fmla="*/ 2147483647 w 749"/>
                <a:gd name="T11" fmla="*/ 0 h 265"/>
                <a:gd name="T12" fmla="*/ 2147483647 w 749"/>
                <a:gd name="T13" fmla="*/ 0 h 265"/>
                <a:gd name="T14" fmla="*/ 2147483647 w 749"/>
                <a:gd name="T15" fmla="*/ 2147483647 h 265"/>
                <a:gd name="T16" fmla="*/ 2147483647 w 749"/>
                <a:gd name="T17" fmla="*/ 2147483647 h 265"/>
                <a:gd name="T18" fmla="*/ 2147483647 w 749"/>
                <a:gd name="T19" fmla="*/ 2147483647 h 265"/>
                <a:gd name="T20" fmla="*/ 2147483647 w 749"/>
                <a:gd name="T21" fmla="*/ 2147483647 h 265"/>
                <a:gd name="T22" fmla="*/ 2147483647 w 749"/>
                <a:gd name="T23" fmla="*/ 2147483647 h 265"/>
                <a:gd name="T24" fmla="*/ 2147483647 w 749"/>
                <a:gd name="T25" fmla="*/ 2147483647 h 265"/>
                <a:gd name="T26" fmla="*/ 2147483647 w 749"/>
                <a:gd name="T27" fmla="*/ 2147483647 h 265"/>
                <a:gd name="T28" fmla="*/ 2147483647 w 749"/>
                <a:gd name="T29" fmla="*/ 2147483647 h 265"/>
                <a:gd name="T30" fmla="*/ 2147483647 w 749"/>
                <a:gd name="T31" fmla="*/ 2147483647 h 265"/>
                <a:gd name="T32" fmla="*/ 2147483647 w 749"/>
                <a:gd name="T33" fmla="*/ 2147483647 h 265"/>
                <a:gd name="T34" fmla="*/ 2147483647 w 749"/>
                <a:gd name="T35" fmla="*/ 2147483647 h 265"/>
                <a:gd name="T36" fmla="*/ 2147483647 w 749"/>
                <a:gd name="T37" fmla="*/ 2147483647 h 265"/>
                <a:gd name="T38" fmla="*/ 2147483647 w 749"/>
                <a:gd name="T39" fmla="*/ 2147483647 h 265"/>
                <a:gd name="T40" fmla="*/ 0 w 749"/>
                <a:gd name="T41" fmla="*/ 2147483647 h 265"/>
                <a:gd name="T42" fmla="*/ 0 w 749"/>
                <a:gd name="T43" fmla="*/ 2147483647 h 26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49"/>
                <a:gd name="T67" fmla="*/ 0 h 265"/>
                <a:gd name="T68" fmla="*/ 749 w 749"/>
                <a:gd name="T69" fmla="*/ 265 h 26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49" h="265">
                  <a:moveTo>
                    <a:pt x="0" y="133"/>
                  </a:moveTo>
                  <a:lnTo>
                    <a:pt x="6" y="55"/>
                  </a:lnTo>
                  <a:lnTo>
                    <a:pt x="18" y="33"/>
                  </a:lnTo>
                  <a:lnTo>
                    <a:pt x="48" y="17"/>
                  </a:lnTo>
                  <a:lnTo>
                    <a:pt x="156" y="0"/>
                  </a:lnTo>
                  <a:lnTo>
                    <a:pt x="372" y="0"/>
                  </a:lnTo>
                  <a:lnTo>
                    <a:pt x="587" y="0"/>
                  </a:lnTo>
                  <a:lnTo>
                    <a:pt x="701" y="17"/>
                  </a:lnTo>
                  <a:lnTo>
                    <a:pt x="725" y="33"/>
                  </a:lnTo>
                  <a:lnTo>
                    <a:pt x="743" y="55"/>
                  </a:lnTo>
                  <a:lnTo>
                    <a:pt x="749" y="133"/>
                  </a:lnTo>
                  <a:lnTo>
                    <a:pt x="743" y="210"/>
                  </a:lnTo>
                  <a:lnTo>
                    <a:pt x="725" y="232"/>
                  </a:lnTo>
                  <a:lnTo>
                    <a:pt x="701" y="249"/>
                  </a:lnTo>
                  <a:lnTo>
                    <a:pt x="587" y="265"/>
                  </a:lnTo>
                  <a:lnTo>
                    <a:pt x="372" y="265"/>
                  </a:lnTo>
                  <a:lnTo>
                    <a:pt x="156" y="265"/>
                  </a:lnTo>
                  <a:lnTo>
                    <a:pt x="48" y="249"/>
                  </a:lnTo>
                  <a:lnTo>
                    <a:pt x="18" y="232"/>
                  </a:lnTo>
                  <a:lnTo>
                    <a:pt x="6" y="210"/>
                  </a:lnTo>
                  <a:lnTo>
                    <a:pt x="0" y="133"/>
                  </a:lnTo>
                  <a:close/>
                </a:path>
              </a:pathLst>
            </a:custGeom>
            <a:solidFill>
              <a:srgbClr val="FFFFFF"/>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47" name="Freeform 25"/>
            <p:cNvSpPr>
              <a:spLocks/>
            </p:cNvSpPr>
            <p:nvPr/>
          </p:nvSpPr>
          <p:spPr bwMode="auto">
            <a:xfrm>
              <a:off x="3756819" y="2926556"/>
              <a:ext cx="44450" cy="79375"/>
            </a:xfrm>
            <a:custGeom>
              <a:avLst/>
              <a:gdLst>
                <a:gd name="T0" fmla="*/ 2147483647 w 30"/>
                <a:gd name="T1" fmla="*/ 2147483647 h 50"/>
                <a:gd name="T2" fmla="*/ 2147483647 w 30"/>
                <a:gd name="T3" fmla="*/ 0 h 50"/>
                <a:gd name="T4" fmla="*/ 2147483647 w 30"/>
                <a:gd name="T5" fmla="*/ 2147483647 h 50"/>
                <a:gd name="T6" fmla="*/ 0 w 30"/>
                <a:gd name="T7" fmla="*/ 2147483647 h 50"/>
                <a:gd name="T8" fmla="*/ 2147483647 w 30"/>
                <a:gd name="T9" fmla="*/ 2147483647 h 50"/>
                <a:gd name="T10" fmla="*/ 0 60000 65536"/>
                <a:gd name="T11" fmla="*/ 0 60000 65536"/>
                <a:gd name="T12" fmla="*/ 0 60000 65536"/>
                <a:gd name="T13" fmla="*/ 0 60000 65536"/>
                <a:gd name="T14" fmla="*/ 0 60000 65536"/>
                <a:gd name="T15" fmla="*/ 0 w 30"/>
                <a:gd name="T16" fmla="*/ 0 h 50"/>
                <a:gd name="T17" fmla="*/ 30 w 30"/>
                <a:gd name="T18" fmla="*/ 50 h 50"/>
              </a:gdLst>
              <a:ahLst/>
              <a:cxnLst>
                <a:cxn ang="T10">
                  <a:pos x="T0" y="T1"/>
                </a:cxn>
                <a:cxn ang="T11">
                  <a:pos x="T2" y="T3"/>
                </a:cxn>
                <a:cxn ang="T12">
                  <a:pos x="T4" y="T5"/>
                </a:cxn>
                <a:cxn ang="T13">
                  <a:pos x="T6" y="T7"/>
                </a:cxn>
                <a:cxn ang="T14">
                  <a:pos x="T8" y="T9"/>
                </a:cxn>
              </a:cxnLst>
              <a:rect l="T15" t="T16" r="T17" b="T18"/>
              <a:pathLst>
                <a:path w="30" h="50">
                  <a:moveTo>
                    <a:pt x="12" y="6"/>
                  </a:moveTo>
                  <a:lnTo>
                    <a:pt x="24" y="0"/>
                  </a:lnTo>
                  <a:lnTo>
                    <a:pt x="30" y="50"/>
                  </a:lnTo>
                  <a:lnTo>
                    <a:pt x="0" y="11"/>
                  </a:lnTo>
                  <a:lnTo>
                    <a:pt x="12" y="6"/>
                  </a:lnTo>
                  <a:close/>
                </a:path>
              </a:pathLst>
            </a:custGeom>
            <a:solidFill>
              <a:srgbClr val="170054"/>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48" name="Freeform 26"/>
            <p:cNvSpPr>
              <a:spLocks/>
            </p:cNvSpPr>
            <p:nvPr/>
          </p:nvSpPr>
          <p:spPr bwMode="auto">
            <a:xfrm>
              <a:off x="3405981" y="2794794"/>
              <a:ext cx="368300" cy="131762"/>
            </a:xfrm>
            <a:custGeom>
              <a:avLst/>
              <a:gdLst>
                <a:gd name="T0" fmla="*/ 0 w 251"/>
                <a:gd name="T1" fmla="*/ 0 h 83"/>
                <a:gd name="T2" fmla="*/ 2147483647 w 251"/>
                <a:gd name="T3" fmla="*/ 2147483647 h 83"/>
                <a:gd name="T4" fmla="*/ 2147483647 w 251"/>
                <a:gd name="T5" fmla="*/ 2147483647 h 83"/>
                <a:gd name="T6" fmla="*/ 2147483647 w 251"/>
                <a:gd name="T7" fmla="*/ 2147483647 h 83"/>
                <a:gd name="T8" fmla="*/ 2147483647 w 251"/>
                <a:gd name="T9" fmla="*/ 2147483647 h 83"/>
                <a:gd name="T10" fmla="*/ 0 60000 65536"/>
                <a:gd name="T11" fmla="*/ 0 60000 65536"/>
                <a:gd name="T12" fmla="*/ 0 60000 65536"/>
                <a:gd name="T13" fmla="*/ 0 60000 65536"/>
                <a:gd name="T14" fmla="*/ 0 60000 65536"/>
                <a:gd name="T15" fmla="*/ 0 w 251"/>
                <a:gd name="T16" fmla="*/ 0 h 83"/>
                <a:gd name="T17" fmla="*/ 251 w 251"/>
                <a:gd name="T18" fmla="*/ 83 h 83"/>
              </a:gdLst>
              <a:ahLst/>
              <a:cxnLst>
                <a:cxn ang="T10">
                  <a:pos x="T0" y="T1"/>
                </a:cxn>
                <a:cxn ang="T11">
                  <a:pos x="T2" y="T3"/>
                </a:cxn>
                <a:cxn ang="T12">
                  <a:pos x="T4" y="T5"/>
                </a:cxn>
                <a:cxn ang="T13">
                  <a:pos x="T6" y="T7"/>
                </a:cxn>
                <a:cxn ang="T14">
                  <a:pos x="T8" y="T9"/>
                </a:cxn>
              </a:cxnLst>
              <a:rect l="T15" t="T16" r="T17" b="T18"/>
              <a:pathLst>
                <a:path w="251" h="83">
                  <a:moveTo>
                    <a:pt x="0" y="0"/>
                  </a:moveTo>
                  <a:lnTo>
                    <a:pt x="84" y="6"/>
                  </a:lnTo>
                  <a:lnTo>
                    <a:pt x="156" y="22"/>
                  </a:lnTo>
                  <a:lnTo>
                    <a:pt x="215" y="44"/>
                  </a:lnTo>
                  <a:lnTo>
                    <a:pt x="251" y="83"/>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Helvetica" pitchFamily="34" charset="0"/>
                <a:ea typeface="ＭＳ Ｐゴシック" pitchFamily="34" charset="-128"/>
              </a:endParaRPr>
            </a:p>
          </p:txBody>
        </p:sp>
        <p:sp>
          <p:nvSpPr>
            <p:cNvPr id="49" name="Freeform 27"/>
            <p:cNvSpPr>
              <a:spLocks/>
            </p:cNvSpPr>
            <p:nvPr/>
          </p:nvSpPr>
          <p:spPr bwMode="auto">
            <a:xfrm>
              <a:off x="4601369" y="3215481"/>
              <a:ext cx="41275" cy="79375"/>
            </a:xfrm>
            <a:custGeom>
              <a:avLst/>
              <a:gdLst>
                <a:gd name="T0" fmla="*/ 2147483647 w 29"/>
                <a:gd name="T1" fmla="*/ 0 h 50"/>
                <a:gd name="T2" fmla="*/ 2147483647 w 29"/>
                <a:gd name="T3" fmla="*/ 0 h 50"/>
                <a:gd name="T4" fmla="*/ 2147483647 w 29"/>
                <a:gd name="T5" fmla="*/ 2147483647 h 50"/>
                <a:gd name="T6" fmla="*/ 0 w 29"/>
                <a:gd name="T7" fmla="*/ 2147483647 h 50"/>
                <a:gd name="T8" fmla="*/ 2147483647 w 29"/>
                <a:gd name="T9" fmla="*/ 0 h 50"/>
                <a:gd name="T10" fmla="*/ 0 60000 65536"/>
                <a:gd name="T11" fmla="*/ 0 60000 65536"/>
                <a:gd name="T12" fmla="*/ 0 60000 65536"/>
                <a:gd name="T13" fmla="*/ 0 60000 65536"/>
                <a:gd name="T14" fmla="*/ 0 60000 65536"/>
                <a:gd name="T15" fmla="*/ 0 w 29"/>
                <a:gd name="T16" fmla="*/ 0 h 50"/>
                <a:gd name="T17" fmla="*/ 29 w 29"/>
                <a:gd name="T18" fmla="*/ 50 h 50"/>
              </a:gdLst>
              <a:ahLst/>
              <a:cxnLst>
                <a:cxn ang="T10">
                  <a:pos x="T0" y="T1"/>
                </a:cxn>
                <a:cxn ang="T11">
                  <a:pos x="T2" y="T3"/>
                </a:cxn>
                <a:cxn ang="T12">
                  <a:pos x="T4" y="T5"/>
                </a:cxn>
                <a:cxn ang="T13">
                  <a:pos x="T6" y="T7"/>
                </a:cxn>
                <a:cxn ang="T14">
                  <a:pos x="T8" y="T9"/>
                </a:cxn>
              </a:cxnLst>
              <a:rect l="T15" t="T16" r="T17" b="T18"/>
              <a:pathLst>
                <a:path w="29" h="50">
                  <a:moveTo>
                    <a:pt x="12" y="0"/>
                  </a:moveTo>
                  <a:lnTo>
                    <a:pt x="23" y="0"/>
                  </a:lnTo>
                  <a:lnTo>
                    <a:pt x="29" y="50"/>
                  </a:lnTo>
                  <a:lnTo>
                    <a:pt x="0" y="6"/>
                  </a:lnTo>
                  <a:lnTo>
                    <a:pt x="12" y="0"/>
                  </a:lnTo>
                  <a:close/>
                </a:path>
              </a:pathLst>
            </a:custGeom>
            <a:solidFill>
              <a:srgbClr val="170054"/>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50" name="Freeform 28"/>
            <p:cNvSpPr>
              <a:spLocks/>
            </p:cNvSpPr>
            <p:nvPr/>
          </p:nvSpPr>
          <p:spPr bwMode="auto">
            <a:xfrm>
              <a:off x="4248944" y="3075781"/>
              <a:ext cx="369887" cy="139700"/>
            </a:xfrm>
            <a:custGeom>
              <a:avLst/>
              <a:gdLst>
                <a:gd name="T0" fmla="*/ 0 w 252"/>
                <a:gd name="T1" fmla="*/ 0 h 88"/>
                <a:gd name="T2" fmla="*/ 2147483647 w 252"/>
                <a:gd name="T3" fmla="*/ 2147483647 h 88"/>
                <a:gd name="T4" fmla="*/ 2147483647 w 252"/>
                <a:gd name="T5" fmla="*/ 2147483647 h 88"/>
                <a:gd name="T6" fmla="*/ 2147483647 w 252"/>
                <a:gd name="T7" fmla="*/ 2147483647 h 88"/>
                <a:gd name="T8" fmla="*/ 2147483647 w 252"/>
                <a:gd name="T9" fmla="*/ 2147483647 h 88"/>
                <a:gd name="T10" fmla="*/ 0 60000 65536"/>
                <a:gd name="T11" fmla="*/ 0 60000 65536"/>
                <a:gd name="T12" fmla="*/ 0 60000 65536"/>
                <a:gd name="T13" fmla="*/ 0 60000 65536"/>
                <a:gd name="T14" fmla="*/ 0 60000 65536"/>
                <a:gd name="T15" fmla="*/ 0 w 252"/>
                <a:gd name="T16" fmla="*/ 0 h 88"/>
                <a:gd name="T17" fmla="*/ 252 w 252"/>
                <a:gd name="T18" fmla="*/ 88 h 88"/>
              </a:gdLst>
              <a:ahLst/>
              <a:cxnLst>
                <a:cxn ang="T10">
                  <a:pos x="T0" y="T1"/>
                </a:cxn>
                <a:cxn ang="T11">
                  <a:pos x="T2" y="T3"/>
                </a:cxn>
                <a:cxn ang="T12">
                  <a:pos x="T4" y="T5"/>
                </a:cxn>
                <a:cxn ang="T13">
                  <a:pos x="T6" y="T7"/>
                </a:cxn>
                <a:cxn ang="T14">
                  <a:pos x="T8" y="T9"/>
                </a:cxn>
              </a:cxnLst>
              <a:rect l="T15" t="T16" r="T17" b="T18"/>
              <a:pathLst>
                <a:path w="252" h="88">
                  <a:moveTo>
                    <a:pt x="0" y="0"/>
                  </a:moveTo>
                  <a:lnTo>
                    <a:pt x="84" y="5"/>
                  </a:lnTo>
                  <a:lnTo>
                    <a:pt x="156" y="22"/>
                  </a:lnTo>
                  <a:lnTo>
                    <a:pt x="216" y="50"/>
                  </a:lnTo>
                  <a:lnTo>
                    <a:pt x="252" y="88"/>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Helvetica" pitchFamily="34" charset="0"/>
                <a:ea typeface="ＭＳ Ｐゴシック" pitchFamily="34" charset="-128"/>
              </a:endParaRPr>
            </a:p>
          </p:txBody>
        </p:sp>
        <p:sp>
          <p:nvSpPr>
            <p:cNvPr id="51" name="Freeform 29"/>
            <p:cNvSpPr>
              <a:spLocks/>
            </p:cNvSpPr>
            <p:nvPr/>
          </p:nvSpPr>
          <p:spPr bwMode="auto">
            <a:xfrm>
              <a:off x="6320631" y="3786981"/>
              <a:ext cx="53975" cy="87313"/>
            </a:xfrm>
            <a:custGeom>
              <a:avLst/>
              <a:gdLst>
                <a:gd name="T0" fmla="*/ 2147483647 w 36"/>
                <a:gd name="T1" fmla="*/ 2147483647 h 55"/>
                <a:gd name="T2" fmla="*/ 2147483647 w 36"/>
                <a:gd name="T3" fmla="*/ 0 h 55"/>
                <a:gd name="T4" fmla="*/ 2147483647 w 36"/>
                <a:gd name="T5" fmla="*/ 2147483647 h 55"/>
                <a:gd name="T6" fmla="*/ 0 w 36"/>
                <a:gd name="T7" fmla="*/ 2147483647 h 55"/>
                <a:gd name="T8" fmla="*/ 2147483647 w 36"/>
                <a:gd name="T9" fmla="*/ 2147483647 h 55"/>
                <a:gd name="T10" fmla="*/ 0 60000 65536"/>
                <a:gd name="T11" fmla="*/ 0 60000 65536"/>
                <a:gd name="T12" fmla="*/ 0 60000 65536"/>
                <a:gd name="T13" fmla="*/ 0 60000 65536"/>
                <a:gd name="T14" fmla="*/ 0 60000 65536"/>
                <a:gd name="T15" fmla="*/ 0 w 36"/>
                <a:gd name="T16" fmla="*/ 0 h 55"/>
                <a:gd name="T17" fmla="*/ 36 w 36"/>
                <a:gd name="T18" fmla="*/ 55 h 55"/>
              </a:gdLst>
              <a:ahLst/>
              <a:cxnLst>
                <a:cxn ang="T10">
                  <a:pos x="T0" y="T1"/>
                </a:cxn>
                <a:cxn ang="T11">
                  <a:pos x="T2" y="T3"/>
                </a:cxn>
                <a:cxn ang="T12">
                  <a:pos x="T4" y="T5"/>
                </a:cxn>
                <a:cxn ang="T13">
                  <a:pos x="T6" y="T7"/>
                </a:cxn>
                <a:cxn ang="T14">
                  <a:pos x="T8" y="T9"/>
                </a:cxn>
              </a:cxnLst>
              <a:rect l="T15" t="T16" r="T17" b="T18"/>
              <a:pathLst>
                <a:path w="36" h="55">
                  <a:moveTo>
                    <a:pt x="18" y="5"/>
                  </a:moveTo>
                  <a:lnTo>
                    <a:pt x="30" y="0"/>
                  </a:lnTo>
                  <a:lnTo>
                    <a:pt x="36" y="55"/>
                  </a:lnTo>
                  <a:lnTo>
                    <a:pt x="0" y="11"/>
                  </a:lnTo>
                  <a:lnTo>
                    <a:pt x="18" y="5"/>
                  </a:lnTo>
                  <a:close/>
                </a:path>
              </a:pathLst>
            </a:custGeom>
            <a:solidFill>
              <a:srgbClr val="170054"/>
            </a:solidFill>
            <a:ln w="9525">
              <a:solidFill>
                <a:srgbClr val="170054"/>
              </a:solidFill>
              <a:round/>
              <a:headEnd/>
              <a:tailEnd/>
            </a:ln>
          </p:spPr>
          <p:txBody>
            <a:bodyPr/>
            <a:lstStyle/>
            <a:p>
              <a:pPr eaLnBrk="0" hangingPunct="0"/>
              <a:endParaRPr lang="de-DE" sz="2400">
                <a:latin typeface="Helvetica" pitchFamily="34" charset="0"/>
                <a:ea typeface="ＭＳ Ｐゴシック" pitchFamily="34" charset="-128"/>
              </a:endParaRPr>
            </a:p>
          </p:txBody>
        </p:sp>
        <p:sp>
          <p:nvSpPr>
            <p:cNvPr id="52" name="Freeform 30"/>
            <p:cNvSpPr>
              <a:spLocks/>
            </p:cNvSpPr>
            <p:nvPr/>
          </p:nvSpPr>
          <p:spPr bwMode="auto">
            <a:xfrm>
              <a:off x="5977731" y="3655219"/>
              <a:ext cx="369888" cy="139700"/>
            </a:xfrm>
            <a:custGeom>
              <a:avLst/>
              <a:gdLst>
                <a:gd name="T0" fmla="*/ 0 w 252"/>
                <a:gd name="T1" fmla="*/ 0 h 88"/>
                <a:gd name="T2" fmla="*/ 2147483647 w 252"/>
                <a:gd name="T3" fmla="*/ 2147483647 h 88"/>
                <a:gd name="T4" fmla="*/ 2147483647 w 252"/>
                <a:gd name="T5" fmla="*/ 2147483647 h 88"/>
                <a:gd name="T6" fmla="*/ 2147483647 w 252"/>
                <a:gd name="T7" fmla="*/ 2147483647 h 88"/>
                <a:gd name="T8" fmla="*/ 2147483647 w 252"/>
                <a:gd name="T9" fmla="*/ 2147483647 h 88"/>
                <a:gd name="T10" fmla="*/ 0 60000 65536"/>
                <a:gd name="T11" fmla="*/ 0 60000 65536"/>
                <a:gd name="T12" fmla="*/ 0 60000 65536"/>
                <a:gd name="T13" fmla="*/ 0 60000 65536"/>
                <a:gd name="T14" fmla="*/ 0 60000 65536"/>
                <a:gd name="T15" fmla="*/ 0 w 252"/>
                <a:gd name="T16" fmla="*/ 0 h 88"/>
                <a:gd name="T17" fmla="*/ 252 w 252"/>
                <a:gd name="T18" fmla="*/ 88 h 88"/>
              </a:gdLst>
              <a:ahLst/>
              <a:cxnLst>
                <a:cxn ang="T10">
                  <a:pos x="T0" y="T1"/>
                </a:cxn>
                <a:cxn ang="T11">
                  <a:pos x="T2" y="T3"/>
                </a:cxn>
                <a:cxn ang="T12">
                  <a:pos x="T4" y="T5"/>
                </a:cxn>
                <a:cxn ang="T13">
                  <a:pos x="T6" y="T7"/>
                </a:cxn>
                <a:cxn ang="T14">
                  <a:pos x="T8" y="T9"/>
                </a:cxn>
              </a:cxnLst>
              <a:rect l="T15" t="T16" r="T17" b="T18"/>
              <a:pathLst>
                <a:path w="252" h="88">
                  <a:moveTo>
                    <a:pt x="0" y="0"/>
                  </a:moveTo>
                  <a:lnTo>
                    <a:pt x="84" y="5"/>
                  </a:lnTo>
                  <a:lnTo>
                    <a:pt x="156" y="22"/>
                  </a:lnTo>
                  <a:lnTo>
                    <a:pt x="216" y="49"/>
                  </a:lnTo>
                  <a:lnTo>
                    <a:pt x="252" y="88"/>
                  </a:lnTo>
                </a:path>
              </a:pathLst>
            </a:custGeom>
            <a:noFill/>
            <a:ln w="9525">
              <a:solidFill>
                <a:srgbClr val="170054"/>
              </a:solidFill>
              <a:round/>
              <a:headEnd/>
              <a:tailEnd/>
            </a:ln>
            <a:extLst>
              <a:ext uri="{909E8E84-426E-40DD-AFC4-6F175D3DCCD1}">
                <a14:hiddenFill xmlns:a14="http://schemas.microsoft.com/office/drawing/2010/main">
                  <a:solidFill>
                    <a:srgbClr val="FFFFFF"/>
                  </a:solidFill>
                </a14:hiddenFill>
              </a:ext>
            </a:extLst>
          </p:spPr>
          <p:txBody>
            <a:bodyPr/>
            <a:lstStyle/>
            <a:p>
              <a:pPr eaLnBrk="0" hangingPunct="0"/>
              <a:endParaRPr lang="de-DE" sz="2400">
                <a:latin typeface="Helvetica" pitchFamily="34" charset="0"/>
                <a:ea typeface="ＭＳ Ｐゴシック" pitchFamily="34" charset="-128"/>
              </a:endParaRPr>
            </a:p>
          </p:txBody>
        </p:sp>
        <p:sp>
          <p:nvSpPr>
            <p:cNvPr id="53" name="Rectangle 37"/>
            <p:cNvSpPr>
              <a:spLocks noChangeArrowheads="1"/>
            </p:cNvSpPr>
            <p:nvPr/>
          </p:nvSpPr>
          <p:spPr bwMode="auto">
            <a:xfrm>
              <a:off x="3513931" y="3121819"/>
              <a:ext cx="471009" cy="16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170054"/>
                  </a:solidFill>
                  <a:latin typeface="Helvetica" pitchFamily="34" charset="0"/>
                  <a:ea typeface="ＭＳ Ｐゴシック" pitchFamily="34" charset="-128"/>
                </a:rPr>
                <a:t>Design</a:t>
              </a:r>
              <a:endParaRPr lang="en-US" sz="2400">
                <a:latin typeface="Helvetica" pitchFamily="34" charset="0"/>
                <a:ea typeface="ＭＳ Ｐゴシック" pitchFamily="34" charset="-128"/>
              </a:endParaRPr>
            </a:p>
          </p:txBody>
        </p:sp>
        <p:sp>
          <p:nvSpPr>
            <p:cNvPr id="54" name="Rectangle 38"/>
            <p:cNvSpPr>
              <a:spLocks noChangeArrowheads="1"/>
            </p:cNvSpPr>
            <p:nvPr/>
          </p:nvSpPr>
          <p:spPr bwMode="auto">
            <a:xfrm>
              <a:off x="4080669" y="3402806"/>
              <a:ext cx="1124738" cy="16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dirty="0" err="1">
                  <a:solidFill>
                    <a:srgbClr val="170054"/>
                  </a:solidFill>
                  <a:latin typeface="Helvetica" pitchFamily="34" charset="0"/>
                  <a:ea typeface="ＭＳ Ｐゴシック" pitchFamily="34" charset="-128"/>
                </a:rPr>
                <a:t>Implementierung</a:t>
              </a:r>
              <a:endParaRPr lang="en-US" sz="2400" dirty="0">
                <a:latin typeface="Helvetica" pitchFamily="34" charset="0"/>
                <a:ea typeface="ＭＳ Ｐゴシック" pitchFamily="34" charset="-128"/>
              </a:endParaRPr>
            </a:p>
          </p:txBody>
        </p:sp>
        <p:sp>
          <p:nvSpPr>
            <p:cNvPr id="55" name="Rectangle 39"/>
            <p:cNvSpPr>
              <a:spLocks noChangeArrowheads="1"/>
            </p:cNvSpPr>
            <p:nvPr/>
          </p:nvSpPr>
          <p:spPr bwMode="auto">
            <a:xfrm>
              <a:off x="5107781" y="3718719"/>
              <a:ext cx="444752" cy="16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dirty="0" err="1">
                  <a:solidFill>
                    <a:srgbClr val="170054"/>
                  </a:solidFill>
                  <a:latin typeface="Helvetica" pitchFamily="34" charset="0"/>
                  <a:ea typeface="ＭＳ Ｐゴシック" pitchFamily="34" charset="-128"/>
                </a:rPr>
                <a:t>Testen</a:t>
              </a:r>
              <a:endParaRPr lang="en-US" sz="2400" dirty="0">
                <a:latin typeface="Helvetica" pitchFamily="34" charset="0"/>
                <a:ea typeface="ＭＳ Ｐゴシック" pitchFamily="34" charset="-128"/>
              </a:endParaRPr>
            </a:p>
          </p:txBody>
        </p:sp>
        <p:sp>
          <p:nvSpPr>
            <p:cNvPr id="56" name="Rectangle 40"/>
            <p:cNvSpPr>
              <a:spLocks noChangeArrowheads="1"/>
            </p:cNvSpPr>
            <p:nvPr/>
          </p:nvSpPr>
          <p:spPr bwMode="auto">
            <a:xfrm>
              <a:off x="5904706" y="3990181"/>
              <a:ext cx="565536" cy="16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dirty="0" err="1">
                  <a:solidFill>
                    <a:srgbClr val="170054"/>
                  </a:solidFill>
                  <a:latin typeface="Helvetica" pitchFamily="34" charset="0"/>
                  <a:ea typeface="ＭＳ Ｐゴシック" pitchFamily="34" charset="-128"/>
                </a:rPr>
                <a:t>Wartung</a:t>
              </a:r>
              <a:endParaRPr lang="en-US" sz="2400" dirty="0">
                <a:latin typeface="Helvetica" pitchFamily="34" charset="0"/>
                <a:ea typeface="ＭＳ Ｐゴシック" pitchFamily="34" charset="-128"/>
              </a:endParaRPr>
            </a:p>
          </p:txBody>
        </p:sp>
        <p:sp>
          <p:nvSpPr>
            <p:cNvPr id="57" name="Rectangle 41"/>
            <p:cNvSpPr>
              <a:spLocks noChangeArrowheads="1"/>
            </p:cNvSpPr>
            <p:nvPr/>
          </p:nvSpPr>
          <p:spPr bwMode="auto">
            <a:xfrm>
              <a:off x="2586831" y="2842419"/>
              <a:ext cx="538683" cy="16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dirty="0" err="1">
                  <a:solidFill>
                    <a:srgbClr val="170054"/>
                  </a:solidFill>
                  <a:latin typeface="Helvetica" pitchFamily="34" charset="0"/>
                  <a:ea typeface="ＭＳ Ｐゴシック" pitchFamily="34" charset="-128"/>
                </a:rPr>
                <a:t>Analyse</a:t>
              </a:r>
              <a:endParaRPr lang="en-US" sz="2400" dirty="0">
                <a:latin typeface="Helvetica" pitchFamily="34" charset="0"/>
                <a:ea typeface="ＭＳ Ｐゴシック" pitchFamily="34" charset="-128"/>
              </a:endParaRPr>
            </a:p>
          </p:txBody>
        </p:sp>
        <p:sp>
          <p:nvSpPr>
            <p:cNvPr id="58" name="Rectangle 42"/>
            <p:cNvSpPr>
              <a:spLocks noChangeArrowheads="1"/>
            </p:cNvSpPr>
            <p:nvPr/>
          </p:nvSpPr>
          <p:spPr bwMode="auto">
            <a:xfrm>
              <a:off x="1362869" y="2472531"/>
              <a:ext cx="940666" cy="16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a:solidFill>
                    <a:srgbClr val="170054"/>
                  </a:solidFill>
                  <a:latin typeface="Helvetica" pitchFamily="34" charset="0"/>
                  <a:ea typeface="ＭＳ Ｐゴシック" pitchFamily="34" charset="-128"/>
                </a:rPr>
                <a:t>Requirements</a:t>
              </a:r>
              <a:endParaRPr lang="en-US" sz="2400">
                <a:latin typeface="Helvetica" pitchFamily="34" charset="0"/>
                <a:ea typeface="ＭＳ Ｐゴシック" pitchFamily="34" charset="-128"/>
              </a:endParaRPr>
            </a:p>
          </p:txBody>
        </p:sp>
        <p:sp>
          <p:nvSpPr>
            <p:cNvPr id="59" name="Rectangle 43"/>
            <p:cNvSpPr>
              <a:spLocks noChangeArrowheads="1"/>
            </p:cNvSpPr>
            <p:nvPr/>
          </p:nvSpPr>
          <p:spPr bwMode="auto">
            <a:xfrm>
              <a:off x="1424781" y="2639219"/>
              <a:ext cx="806671" cy="162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dirty="0">
                  <a:solidFill>
                    <a:srgbClr val="170054"/>
                  </a:solidFill>
                  <a:latin typeface="Helvetica" pitchFamily="34" charset="0"/>
                  <a:ea typeface="ＭＳ Ｐゴシック" pitchFamily="34" charset="-128"/>
                </a:rPr>
                <a:t>Engineering</a:t>
              </a:r>
              <a:endParaRPr lang="en-US" sz="2400" dirty="0">
                <a:latin typeface="Helvetica" pitchFamily="34" charset="0"/>
                <a:ea typeface="ＭＳ Ｐゴシック" pitchFamily="34" charset="-128"/>
              </a:endParaRPr>
            </a:p>
          </p:txBody>
        </p:sp>
      </p:grpSp>
      <p:sp>
        <p:nvSpPr>
          <p:cNvPr id="60" name="Textfeld 59"/>
          <p:cNvSpPr txBox="1"/>
          <p:nvPr/>
        </p:nvSpPr>
        <p:spPr>
          <a:xfrm>
            <a:off x="4485906" y="2420889"/>
            <a:ext cx="4418406" cy="372687"/>
          </a:xfrm>
          <a:prstGeom prst="rect">
            <a:avLst/>
          </a:prstGeom>
          <a:noFill/>
          <a:ln>
            <a:noFill/>
          </a:ln>
        </p:spPr>
        <p:txBody>
          <a:bodyPr vert="horz" wrap="square" lIns="90000" tIns="45000" rIns="90000" bIns="45000" anchorCtr="0" compatLnSpc="0">
            <a:spAutoFit/>
          </a:bodyPr>
          <a:lstStyle/>
          <a:p>
            <a:pPr>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de-DE" dirty="0">
                <a:solidFill>
                  <a:srgbClr val="000000"/>
                </a:solidFill>
                <a:latin typeface="+mj-lt"/>
                <a:ea typeface="Bitstream Vera Sans" pitchFamily="2"/>
                <a:cs typeface="Bitstream Vera Sans" pitchFamily="2"/>
              </a:rPr>
              <a:t>Meilenstein (z.B. </a:t>
            </a:r>
            <a:r>
              <a:rPr lang="de-DE" dirty="0" err="1">
                <a:solidFill>
                  <a:srgbClr val="000000"/>
                </a:solidFill>
                <a:latin typeface="+mj-lt"/>
                <a:ea typeface="Bitstream Vera Sans" pitchFamily="2"/>
                <a:cs typeface="Bitstream Vera Sans" pitchFamily="2"/>
              </a:rPr>
              <a:t>Ist-Analyse+Sollvorschlag</a:t>
            </a:r>
            <a:r>
              <a:rPr lang="de-DE" dirty="0">
                <a:solidFill>
                  <a:srgbClr val="000000"/>
                </a:solidFill>
                <a:latin typeface="+mj-lt"/>
                <a:ea typeface="Bitstream Vera Sans" pitchFamily="2"/>
                <a:cs typeface="Bitstream Vera Sans" pitchFamily="2"/>
              </a:rPr>
              <a:t>)</a:t>
            </a:r>
          </a:p>
        </p:txBody>
      </p:sp>
      <p:sp>
        <p:nvSpPr>
          <p:cNvPr id="61" name="Textfeld 60"/>
          <p:cNvSpPr txBox="1"/>
          <p:nvPr/>
        </p:nvSpPr>
        <p:spPr>
          <a:xfrm>
            <a:off x="5649995" y="2816181"/>
            <a:ext cx="4515934" cy="372687"/>
          </a:xfrm>
          <a:prstGeom prst="rect">
            <a:avLst/>
          </a:prstGeom>
          <a:noFill/>
          <a:ln>
            <a:noFill/>
          </a:ln>
        </p:spPr>
        <p:txBody>
          <a:bodyPr vert="horz" wrap="square" lIns="90000" tIns="45000" rIns="90000" bIns="45000" anchorCtr="0" compatLnSpc="0">
            <a:spAutoFit/>
          </a:bodyPr>
          <a:lstStyle/>
          <a:p>
            <a:pPr>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de-DE" dirty="0">
                <a:solidFill>
                  <a:srgbClr val="000000"/>
                </a:solidFill>
                <a:latin typeface="+mj-lt"/>
                <a:ea typeface="Bitstream Vera Sans" pitchFamily="2"/>
                <a:cs typeface="Bitstream Vera Sans" pitchFamily="2"/>
              </a:rPr>
              <a:t>Meilenstein (z.B. Pflichtenheft + Testfälle)</a:t>
            </a:r>
          </a:p>
        </p:txBody>
      </p:sp>
      <p:sp>
        <p:nvSpPr>
          <p:cNvPr id="62" name="Textfeld 61"/>
          <p:cNvSpPr txBox="1"/>
          <p:nvPr/>
        </p:nvSpPr>
        <p:spPr>
          <a:xfrm>
            <a:off x="6648367" y="3344346"/>
            <a:ext cx="3713294" cy="372687"/>
          </a:xfrm>
          <a:prstGeom prst="rect">
            <a:avLst/>
          </a:prstGeom>
          <a:noFill/>
          <a:ln>
            <a:noFill/>
          </a:ln>
        </p:spPr>
        <p:txBody>
          <a:bodyPr vert="horz" wrap="square" lIns="90000" tIns="45000" rIns="90000" bIns="45000" anchorCtr="0" compatLnSpc="0">
            <a:spAutoFit/>
          </a:bodyPr>
          <a:lstStyle/>
          <a:p>
            <a:pPr>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de-DE" dirty="0">
                <a:solidFill>
                  <a:srgbClr val="000000"/>
                </a:solidFill>
                <a:latin typeface="+mj-lt"/>
                <a:ea typeface="Bitstream Vera Sans" pitchFamily="2"/>
                <a:cs typeface="Bitstream Vera Sans" pitchFamily="2"/>
              </a:rPr>
              <a:t>Meilenstein (z.B. Programme + Doku)</a:t>
            </a:r>
          </a:p>
        </p:txBody>
      </p:sp>
      <p:sp>
        <p:nvSpPr>
          <p:cNvPr id="63" name="Textfeld 62"/>
          <p:cNvSpPr txBox="1"/>
          <p:nvPr/>
        </p:nvSpPr>
        <p:spPr>
          <a:xfrm>
            <a:off x="8392993" y="3798087"/>
            <a:ext cx="2928958" cy="936303"/>
          </a:xfrm>
          <a:prstGeom prst="rect">
            <a:avLst/>
          </a:prstGeom>
          <a:noFill/>
          <a:ln>
            <a:noFill/>
          </a:ln>
        </p:spPr>
        <p:txBody>
          <a:bodyPr vert="horz" wrap="square" lIns="90000" tIns="45000" rIns="90000" bIns="45000" anchorCtr="0" compatLnSpc="0">
            <a:spAutoFit/>
          </a:bodyPr>
          <a:lstStyle/>
          <a:p>
            <a:pPr>
              <a:tabLst>
                <a:tab pos="0" algn="l"/>
                <a:tab pos="914400" algn="l"/>
                <a:tab pos="1828800" algn="l"/>
                <a:tab pos="2743199" algn="l"/>
                <a:tab pos="3657600" algn="l"/>
                <a:tab pos="4571999" algn="l"/>
                <a:tab pos="5486399" algn="l"/>
                <a:tab pos="6400799" algn="l"/>
                <a:tab pos="7315200" algn="l"/>
                <a:tab pos="8229599" algn="l"/>
                <a:tab pos="9143999" algn="l"/>
                <a:tab pos="10058399" algn="l"/>
              </a:tabLst>
            </a:pPr>
            <a:r>
              <a:rPr lang="de-DE" dirty="0">
                <a:solidFill>
                  <a:srgbClr val="000000"/>
                </a:solidFill>
                <a:latin typeface="+mj-lt"/>
                <a:ea typeface="Bitstream Vera Sans" pitchFamily="2"/>
                <a:cs typeface="Bitstream Vera Sans" pitchFamily="2"/>
              </a:rPr>
              <a:t>Meilenstein (z.B. Testprotokolle + Migrationskonzept)</a:t>
            </a:r>
          </a:p>
        </p:txBody>
      </p:sp>
      <p:sp>
        <p:nvSpPr>
          <p:cNvPr id="15" name="Rechteck 14"/>
          <p:cNvSpPr/>
          <p:nvPr/>
        </p:nvSpPr>
        <p:spPr>
          <a:xfrm>
            <a:off x="1678038" y="4320031"/>
            <a:ext cx="4923324" cy="1200329"/>
          </a:xfrm>
          <a:prstGeom prst="rect">
            <a:avLst/>
          </a:prstGeom>
        </p:spPr>
        <p:txBody>
          <a:bodyPr wrap="square">
            <a:spAutoFit/>
          </a:bodyPr>
          <a:lstStyle/>
          <a:p>
            <a:pPr marL="285750" indent="-285750">
              <a:buFont typeface="Arial" panose="020B0604020202020204" pitchFamily="34" charset="0"/>
              <a:buChar char="•"/>
            </a:pPr>
            <a:r>
              <a:rPr lang="de-DE" dirty="0"/>
              <a:t>Iteration nur zwischen zwei aufeinanderfolgenden Schritten</a:t>
            </a:r>
          </a:p>
          <a:p>
            <a:pPr marL="285750" indent="-285750">
              <a:buFont typeface="Arial" panose="020B0604020202020204" pitchFamily="34" charset="0"/>
              <a:buChar char="•"/>
            </a:pPr>
            <a:r>
              <a:rPr lang="de-DE" dirty="0"/>
              <a:t>Abgeschlossener Schritt als sicherer Rückgriff</a:t>
            </a:r>
          </a:p>
          <a:p>
            <a:pPr marL="285750" indent="-285750">
              <a:buFont typeface="Arial" panose="020B0604020202020204" pitchFamily="34" charset="0"/>
              <a:buChar char="•"/>
            </a:pPr>
            <a:endParaRPr lang="de-D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Gerade Verbindung 65"/>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dirty="0" err="1"/>
              <a:t>Wasserfallmodell</a:t>
            </a:r>
            <a:r>
              <a:rPr lang="en-US" dirty="0"/>
              <a:t>: </a:t>
            </a:r>
            <a:r>
              <a:rPr lang="en-US" dirty="0" err="1"/>
              <a:t>Dokumentation</a:t>
            </a:r>
            <a:endParaRPr lang="en-US" dirty="0"/>
          </a:p>
        </p:txBody>
      </p:sp>
      <p:sp>
        <p:nvSpPr>
          <p:cNvPr id="3" name="Inhaltsplatzhalter 2"/>
          <p:cNvSpPr>
            <a:spLocks noGrp="1"/>
          </p:cNvSpPr>
          <p:nvPr>
            <p:ph idx="1"/>
          </p:nvPr>
        </p:nvSpPr>
        <p:spPr/>
        <p:txBody>
          <a:bodyPr/>
          <a:lstStyle/>
          <a:p>
            <a:endParaRPr lang="de-DE"/>
          </a:p>
        </p:txBody>
      </p:sp>
      <p:sp>
        <p:nvSpPr>
          <p:cNvPr id="4" name="Foliennummernplatzhalter 3"/>
          <p:cNvSpPr>
            <a:spLocks noGrp="1"/>
          </p:cNvSpPr>
          <p:nvPr>
            <p:ph type="sldNum" sz="quarter" idx="12"/>
          </p:nvPr>
        </p:nvSpPr>
        <p:spPr/>
        <p:txBody>
          <a:bodyPr/>
          <a:lstStyle/>
          <a:p>
            <a:fld id="{6C6AE60A-B69C-4790-82F7-3882EDF23186}" type="slidenum">
              <a:rPr lang="de-DE" smtClean="0"/>
              <a:pPr/>
              <a:t>8</a:t>
            </a:fld>
            <a:endParaRPr lang="de-DE"/>
          </a:p>
        </p:txBody>
      </p:sp>
      <p:grpSp>
        <p:nvGrpSpPr>
          <p:cNvPr id="5" name="Gruppieren 4"/>
          <p:cNvGrpSpPr/>
          <p:nvPr/>
        </p:nvGrpSpPr>
        <p:grpSpPr>
          <a:xfrm>
            <a:off x="3738546" y="3874740"/>
            <a:ext cx="5572164" cy="2592388"/>
            <a:chOff x="2714612" y="3429000"/>
            <a:chExt cx="5572164" cy="2592388"/>
          </a:xfrm>
        </p:grpSpPr>
        <p:sp>
          <p:nvSpPr>
            <p:cNvPr id="6" name="Rechteck 5"/>
            <p:cNvSpPr/>
            <p:nvPr/>
          </p:nvSpPr>
          <p:spPr>
            <a:xfrm>
              <a:off x="2714612" y="3429000"/>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hteck 6"/>
            <p:cNvSpPr/>
            <p:nvPr/>
          </p:nvSpPr>
          <p:spPr>
            <a:xfrm>
              <a:off x="3857620" y="4000504"/>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hteck 7"/>
            <p:cNvSpPr/>
            <p:nvPr/>
          </p:nvSpPr>
          <p:spPr>
            <a:xfrm>
              <a:off x="4929190" y="4572008"/>
              <a:ext cx="1415153"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hteck 8"/>
            <p:cNvSpPr/>
            <p:nvPr/>
          </p:nvSpPr>
          <p:spPr>
            <a:xfrm>
              <a:off x="6215074" y="5072074"/>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hteck 9"/>
            <p:cNvSpPr/>
            <p:nvPr/>
          </p:nvSpPr>
          <p:spPr>
            <a:xfrm>
              <a:off x="7143768" y="5592760"/>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Form 10"/>
            <p:cNvCxnSpPr>
              <a:stCxn id="10" idx="1"/>
              <a:endCxn id="9" idx="2"/>
            </p:cNvCxnSpPr>
            <p:nvPr/>
          </p:nvCxnSpPr>
          <p:spPr>
            <a:xfrm rot="10800000">
              <a:off x="6786578" y="5500702"/>
              <a:ext cx="357190" cy="306372"/>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2" name="Form 11"/>
            <p:cNvCxnSpPr>
              <a:stCxn id="7" idx="3"/>
              <a:endCxn id="8" idx="0"/>
            </p:cNvCxnSpPr>
            <p:nvPr/>
          </p:nvCxnSpPr>
          <p:spPr>
            <a:xfrm>
              <a:off x="5000628" y="4214818"/>
              <a:ext cx="636139" cy="357190"/>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3" name="Form 12"/>
            <p:cNvCxnSpPr>
              <a:stCxn id="8" idx="3"/>
              <a:endCxn id="9" idx="0"/>
            </p:cNvCxnSpPr>
            <p:nvPr/>
          </p:nvCxnSpPr>
          <p:spPr>
            <a:xfrm>
              <a:off x="6344343" y="4786322"/>
              <a:ext cx="442235" cy="285752"/>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4" name="Form 13"/>
            <p:cNvCxnSpPr>
              <a:stCxn id="9" idx="3"/>
              <a:endCxn id="10" idx="0"/>
            </p:cNvCxnSpPr>
            <p:nvPr/>
          </p:nvCxnSpPr>
          <p:spPr>
            <a:xfrm>
              <a:off x="7358082" y="5286388"/>
              <a:ext cx="357190" cy="306372"/>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5" name="Form 14"/>
            <p:cNvCxnSpPr>
              <a:stCxn id="9" idx="1"/>
              <a:endCxn id="8" idx="2"/>
            </p:cNvCxnSpPr>
            <p:nvPr/>
          </p:nvCxnSpPr>
          <p:spPr>
            <a:xfrm rot="10800000">
              <a:off x="5636768" y="5000636"/>
              <a:ext cx="578307" cy="285752"/>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6" name="Form 15"/>
            <p:cNvCxnSpPr>
              <a:stCxn id="8" idx="1"/>
              <a:endCxn id="7" idx="2"/>
            </p:cNvCxnSpPr>
            <p:nvPr/>
          </p:nvCxnSpPr>
          <p:spPr>
            <a:xfrm rot="10800000">
              <a:off x="4429124" y="4429132"/>
              <a:ext cx="500066" cy="357190"/>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7" name="Form 16"/>
            <p:cNvCxnSpPr>
              <a:stCxn id="7" idx="1"/>
              <a:endCxn id="6" idx="2"/>
            </p:cNvCxnSpPr>
            <p:nvPr/>
          </p:nvCxnSpPr>
          <p:spPr>
            <a:xfrm rot="10800000">
              <a:off x="3286116" y="3857628"/>
              <a:ext cx="571504" cy="357190"/>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cxnSp>
          <p:nvCxnSpPr>
            <p:cNvPr id="18" name="Form 17"/>
            <p:cNvCxnSpPr>
              <a:stCxn id="6" idx="3"/>
              <a:endCxn id="7" idx="0"/>
            </p:cNvCxnSpPr>
            <p:nvPr/>
          </p:nvCxnSpPr>
          <p:spPr>
            <a:xfrm>
              <a:off x="3857620" y="3643314"/>
              <a:ext cx="571504" cy="357190"/>
            </a:xfrm>
            <a:prstGeom prst="bentConnector2">
              <a:avLst/>
            </a:prstGeom>
            <a:ln>
              <a:solidFill>
                <a:schemeClr val="tx1"/>
              </a:solidFill>
              <a:tailEnd type="arrow"/>
            </a:ln>
            <a:effectLst/>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p:nvGrpSpPr>
        <p:grpSpPr>
          <a:xfrm>
            <a:off x="2166909" y="3874740"/>
            <a:ext cx="7554937" cy="2592389"/>
            <a:chOff x="1142974" y="3428999"/>
            <a:chExt cx="7554937" cy="2592389"/>
          </a:xfrm>
        </p:grpSpPr>
        <p:grpSp>
          <p:nvGrpSpPr>
            <p:cNvPr id="20" name="Gruppieren 41"/>
            <p:cNvGrpSpPr/>
            <p:nvPr/>
          </p:nvGrpSpPr>
          <p:grpSpPr>
            <a:xfrm>
              <a:off x="1857354" y="4857760"/>
              <a:ext cx="1000132" cy="500066"/>
              <a:chOff x="2714612" y="4643446"/>
              <a:chExt cx="1285884" cy="571504"/>
            </a:xfrm>
          </p:grpSpPr>
          <p:sp>
            <p:nvSpPr>
              <p:cNvPr id="57" name="Rechteck 56"/>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hteck 57"/>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hteck 58"/>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21" name="Gruppieren 42"/>
            <p:cNvGrpSpPr/>
            <p:nvPr/>
          </p:nvGrpSpPr>
          <p:grpSpPr>
            <a:xfrm>
              <a:off x="1142974" y="3571876"/>
              <a:ext cx="1000132" cy="500066"/>
              <a:chOff x="2714612" y="4643446"/>
              <a:chExt cx="1285884" cy="571504"/>
            </a:xfrm>
          </p:grpSpPr>
          <p:sp>
            <p:nvSpPr>
              <p:cNvPr id="54" name="Rechteck 53"/>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Rechteck 54"/>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hteck 55"/>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22" name="Gruppieren 46"/>
            <p:cNvGrpSpPr/>
            <p:nvPr/>
          </p:nvGrpSpPr>
          <p:grpSpPr>
            <a:xfrm>
              <a:off x="2571734" y="5521322"/>
              <a:ext cx="1000132" cy="500066"/>
              <a:chOff x="2714612" y="4643446"/>
              <a:chExt cx="1285884" cy="571504"/>
            </a:xfrm>
          </p:grpSpPr>
          <p:sp>
            <p:nvSpPr>
              <p:cNvPr id="51" name="Rechteck 50"/>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hteck 51"/>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Rechteck 52"/>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23" name="Gruppieren 50"/>
            <p:cNvGrpSpPr/>
            <p:nvPr/>
          </p:nvGrpSpPr>
          <p:grpSpPr>
            <a:xfrm>
              <a:off x="1571602" y="4143380"/>
              <a:ext cx="1000132" cy="500066"/>
              <a:chOff x="2714612" y="4643446"/>
              <a:chExt cx="1285884" cy="571504"/>
            </a:xfrm>
          </p:grpSpPr>
          <p:sp>
            <p:nvSpPr>
              <p:cNvPr id="48" name="Rechteck 47"/>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hteck 48"/>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hteck 49"/>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24" name="Gruppieren 54"/>
            <p:cNvGrpSpPr/>
            <p:nvPr/>
          </p:nvGrpSpPr>
          <p:grpSpPr>
            <a:xfrm>
              <a:off x="3428990" y="4929198"/>
              <a:ext cx="1000132" cy="500066"/>
              <a:chOff x="2714612" y="4643446"/>
              <a:chExt cx="1285884" cy="571504"/>
            </a:xfrm>
          </p:grpSpPr>
          <p:sp>
            <p:nvSpPr>
              <p:cNvPr id="45" name="Rechteck 44"/>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hteck 45"/>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hteck 46"/>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cxnSp>
          <p:nvCxnSpPr>
            <p:cNvPr id="25" name="Gerade Verbindung mit Pfeil 24"/>
            <p:cNvCxnSpPr>
              <a:stCxn id="7" idx="1"/>
              <a:endCxn id="58" idx="3"/>
            </p:cNvCxnSpPr>
            <p:nvPr/>
          </p:nvCxnSpPr>
          <p:spPr>
            <a:xfrm flipH="1">
              <a:off x="2801923" y="4286826"/>
              <a:ext cx="1055697" cy="82096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Gerade Verbindung mit Pfeil 25"/>
            <p:cNvCxnSpPr>
              <a:stCxn id="7" idx="1"/>
              <a:endCxn id="53" idx="0"/>
            </p:cNvCxnSpPr>
            <p:nvPr/>
          </p:nvCxnSpPr>
          <p:spPr>
            <a:xfrm flipH="1">
              <a:off x="3016237" y="4286826"/>
              <a:ext cx="841383" cy="1234496"/>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7" idx="1"/>
              <a:endCxn id="47" idx="0"/>
            </p:cNvCxnSpPr>
            <p:nvPr/>
          </p:nvCxnSpPr>
          <p:spPr>
            <a:xfrm>
              <a:off x="3857620" y="4286826"/>
              <a:ext cx="15873" cy="642372"/>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Gerade Verbindung mit Pfeil 27"/>
            <p:cNvCxnSpPr>
              <a:stCxn id="6" idx="1"/>
              <a:endCxn id="55" idx="3"/>
            </p:cNvCxnSpPr>
            <p:nvPr/>
          </p:nvCxnSpPr>
          <p:spPr>
            <a:xfrm flipH="1">
              <a:off x="2087543" y="3715322"/>
              <a:ext cx="627069" cy="106587"/>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stCxn id="6" idx="1"/>
              <a:endCxn id="50" idx="0"/>
            </p:cNvCxnSpPr>
            <p:nvPr/>
          </p:nvCxnSpPr>
          <p:spPr>
            <a:xfrm flipH="1">
              <a:off x="2016105" y="3715322"/>
              <a:ext cx="698507" cy="42805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0" name="Gruppieren 75"/>
            <p:cNvGrpSpPr/>
            <p:nvPr/>
          </p:nvGrpSpPr>
          <p:grpSpPr>
            <a:xfrm>
              <a:off x="5643569" y="3428999"/>
              <a:ext cx="1000132" cy="500068"/>
              <a:chOff x="3082002" y="4643442"/>
              <a:chExt cx="1285882" cy="571506"/>
            </a:xfrm>
          </p:grpSpPr>
          <p:sp>
            <p:nvSpPr>
              <p:cNvPr id="42" name="Rechteck 41"/>
              <p:cNvSpPr/>
              <p:nvPr/>
            </p:nvSpPr>
            <p:spPr>
              <a:xfrm>
                <a:off x="3224878" y="4786320"/>
                <a:ext cx="1143006"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hteck 42"/>
              <p:cNvSpPr/>
              <p:nvPr/>
            </p:nvSpPr>
            <p:spPr>
              <a:xfrm>
                <a:off x="3153440" y="4714881"/>
                <a:ext cx="1143006"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hteck 43"/>
              <p:cNvSpPr/>
              <p:nvPr/>
            </p:nvSpPr>
            <p:spPr>
              <a:xfrm>
                <a:off x="3082002" y="4643442"/>
                <a:ext cx="1143006"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31" name="Gruppieren 79"/>
            <p:cNvGrpSpPr/>
            <p:nvPr/>
          </p:nvGrpSpPr>
          <p:grpSpPr>
            <a:xfrm>
              <a:off x="6357948" y="4071942"/>
              <a:ext cx="1000132" cy="500066"/>
              <a:chOff x="2714612" y="4643446"/>
              <a:chExt cx="1285884" cy="571504"/>
            </a:xfrm>
          </p:grpSpPr>
          <p:sp>
            <p:nvSpPr>
              <p:cNvPr id="39" name="Rechteck 38"/>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hteck 39"/>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hteck 40"/>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grpSp>
          <p:nvGrpSpPr>
            <p:cNvPr id="32" name="Gruppieren 83"/>
            <p:cNvGrpSpPr/>
            <p:nvPr/>
          </p:nvGrpSpPr>
          <p:grpSpPr>
            <a:xfrm>
              <a:off x="7697779" y="4572008"/>
              <a:ext cx="1000132" cy="500066"/>
              <a:chOff x="2714612" y="4643446"/>
              <a:chExt cx="1285884" cy="571504"/>
            </a:xfrm>
          </p:grpSpPr>
          <p:sp>
            <p:nvSpPr>
              <p:cNvPr id="36" name="Rechteck 35"/>
              <p:cNvSpPr/>
              <p:nvPr/>
            </p:nvSpPr>
            <p:spPr>
              <a:xfrm>
                <a:off x="2857488" y="4786322"/>
                <a:ext cx="1143008" cy="428628"/>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hteck 36"/>
              <p:cNvSpPr/>
              <p:nvPr/>
            </p:nvSpPr>
            <p:spPr>
              <a:xfrm>
                <a:off x="2786050" y="4714884"/>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hteck 37"/>
              <p:cNvSpPr/>
              <p:nvPr/>
            </p:nvSpPr>
            <p:spPr>
              <a:xfrm>
                <a:off x="2714612" y="4643446"/>
                <a:ext cx="1143008" cy="428628"/>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Documentation</a:t>
                </a:r>
              </a:p>
            </p:txBody>
          </p:sp>
        </p:grpSp>
        <p:cxnSp>
          <p:nvCxnSpPr>
            <p:cNvPr id="33" name="Gerade Verbindung mit Pfeil 32"/>
            <p:cNvCxnSpPr>
              <a:stCxn id="8" idx="0"/>
              <a:endCxn id="43" idx="2"/>
            </p:cNvCxnSpPr>
            <p:nvPr/>
          </p:nvCxnSpPr>
          <p:spPr>
            <a:xfrm flipV="1">
              <a:off x="5636767" y="3866558"/>
              <a:ext cx="506868" cy="777458"/>
            </a:xfrm>
            <a:prstGeom prst="straightConnector1">
              <a:avLst/>
            </a:prstGeom>
            <a:ln w="31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Gerade Verbindung mit Pfeil 33"/>
            <p:cNvCxnSpPr>
              <a:stCxn id="40" idx="2"/>
              <a:endCxn id="9" idx="0"/>
            </p:cNvCxnSpPr>
            <p:nvPr/>
          </p:nvCxnSpPr>
          <p:spPr>
            <a:xfrm flipH="1">
              <a:off x="6786578" y="4509500"/>
              <a:ext cx="71436" cy="634582"/>
            </a:xfrm>
            <a:prstGeom prst="straightConnector1">
              <a:avLst/>
            </a:prstGeom>
            <a:ln w="31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Gerade Verbindung mit Pfeil 34"/>
            <p:cNvCxnSpPr>
              <a:stCxn id="37" idx="2"/>
              <a:endCxn id="10" idx="0"/>
            </p:cNvCxnSpPr>
            <p:nvPr/>
          </p:nvCxnSpPr>
          <p:spPr>
            <a:xfrm flipH="1">
              <a:off x="7715272" y="5009566"/>
              <a:ext cx="482573" cy="655202"/>
            </a:xfrm>
            <a:prstGeom prst="straightConnector1">
              <a:avLst/>
            </a:prstGeom>
            <a:ln w="317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3" name="Gruppieren 112"/>
          <p:cNvGrpSpPr/>
          <p:nvPr/>
        </p:nvGrpSpPr>
        <p:grpSpPr>
          <a:xfrm>
            <a:off x="2309786" y="1660162"/>
            <a:ext cx="3714776" cy="3072404"/>
            <a:chOff x="785786" y="1214422"/>
            <a:chExt cx="3714776" cy="3072404"/>
          </a:xfrm>
        </p:grpSpPr>
        <p:cxnSp>
          <p:nvCxnSpPr>
            <p:cNvPr id="68" name="Form 67"/>
            <p:cNvCxnSpPr>
              <a:stCxn id="72" idx="2"/>
              <a:endCxn id="7" idx="0"/>
            </p:cNvCxnSpPr>
            <p:nvPr/>
          </p:nvCxnSpPr>
          <p:spPr>
            <a:xfrm rot="16200000" flipH="1">
              <a:off x="2500013" y="2643467"/>
              <a:ext cx="1215016" cy="1643074"/>
            </a:xfrm>
            <a:prstGeom prst="bentConnector3">
              <a:avLst>
                <a:gd name="adj1" fmla="val 50000"/>
              </a:avLst>
            </a:prstGeom>
            <a:ln>
              <a:solidFill>
                <a:schemeClr val="accent6">
                  <a:lumMod val="75000"/>
                </a:schemeClr>
              </a:solidFill>
              <a:tailEnd type="arrow"/>
            </a:ln>
            <a:effectLst/>
          </p:spPr>
          <p:style>
            <a:lnRef idx="1">
              <a:schemeClr val="accent1"/>
            </a:lnRef>
            <a:fillRef idx="0">
              <a:schemeClr val="accent1"/>
            </a:fillRef>
            <a:effectRef idx="0">
              <a:schemeClr val="accent1"/>
            </a:effectRef>
            <a:fontRef idx="minor">
              <a:schemeClr val="tx1"/>
            </a:fontRef>
          </p:style>
        </p:cxnSp>
        <p:grpSp>
          <p:nvGrpSpPr>
            <p:cNvPr id="73" name="Gruppieren 72"/>
            <p:cNvGrpSpPr/>
            <p:nvPr/>
          </p:nvGrpSpPr>
          <p:grpSpPr>
            <a:xfrm>
              <a:off x="785786" y="1214422"/>
              <a:ext cx="3000396" cy="1643074"/>
              <a:chOff x="2928926" y="1714488"/>
              <a:chExt cx="3000396" cy="1643074"/>
            </a:xfrm>
          </p:grpSpPr>
          <p:grpSp>
            <p:nvGrpSpPr>
              <p:cNvPr id="60" name="Gruppieren 59"/>
              <p:cNvGrpSpPr/>
              <p:nvPr/>
            </p:nvGrpSpPr>
            <p:grpSpPr>
              <a:xfrm>
                <a:off x="3071802" y="1857364"/>
                <a:ext cx="2714644" cy="1428760"/>
                <a:chOff x="3929058" y="1214422"/>
                <a:chExt cx="2714644" cy="1428760"/>
              </a:xfrm>
            </p:grpSpPr>
            <p:sp>
              <p:nvSpPr>
                <p:cNvPr id="61" name="Rechteck 60"/>
                <p:cNvSpPr/>
                <p:nvPr/>
              </p:nvSpPr>
              <p:spPr>
                <a:xfrm>
                  <a:off x="3929058" y="1214422"/>
                  <a:ext cx="1714512" cy="64294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Requirements Analysis</a:t>
                  </a:r>
                </a:p>
              </p:txBody>
            </p:sp>
            <p:sp>
              <p:nvSpPr>
                <p:cNvPr id="62" name="Rechteck 61"/>
                <p:cNvSpPr/>
                <p:nvPr/>
              </p:nvSpPr>
              <p:spPr>
                <a:xfrm>
                  <a:off x="4143372" y="1428736"/>
                  <a:ext cx="1714512" cy="64294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Modellierung &amp; Design</a:t>
                  </a:r>
                </a:p>
              </p:txBody>
            </p:sp>
            <p:sp>
              <p:nvSpPr>
                <p:cNvPr id="63" name="Rechteck 62"/>
                <p:cNvSpPr/>
                <p:nvPr/>
              </p:nvSpPr>
              <p:spPr>
                <a:xfrm>
                  <a:off x="4500562" y="1643050"/>
                  <a:ext cx="1857388" cy="64294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Implementierung</a:t>
                  </a:r>
                </a:p>
              </p:txBody>
            </p:sp>
            <p:sp>
              <p:nvSpPr>
                <p:cNvPr id="64" name="Rechteck 63"/>
                <p:cNvSpPr/>
                <p:nvPr/>
              </p:nvSpPr>
              <p:spPr>
                <a:xfrm>
                  <a:off x="4929190" y="1857364"/>
                  <a:ext cx="1500198" cy="64294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Testen</a:t>
                  </a:r>
                </a:p>
              </p:txBody>
            </p:sp>
            <p:sp>
              <p:nvSpPr>
                <p:cNvPr id="65" name="Rechteck 64"/>
                <p:cNvSpPr/>
                <p:nvPr/>
              </p:nvSpPr>
              <p:spPr>
                <a:xfrm>
                  <a:off x="5143504" y="2143116"/>
                  <a:ext cx="1500198" cy="50006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Wartung</a:t>
                  </a:r>
                </a:p>
              </p:txBody>
            </p:sp>
          </p:grpSp>
          <p:sp>
            <p:nvSpPr>
              <p:cNvPr id="72" name="Rechteck 71"/>
              <p:cNvSpPr/>
              <p:nvPr/>
            </p:nvSpPr>
            <p:spPr>
              <a:xfrm>
                <a:off x="2928926" y="1714488"/>
                <a:ext cx="3000396" cy="1643074"/>
              </a:xfrm>
              <a:prstGeom prst="rect">
                <a:avLst/>
              </a:prstGeom>
              <a:noFill/>
              <a:ln w="31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77" name="Form 76"/>
            <p:cNvCxnSpPr>
              <a:stCxn id="7" idx="3"/>
              <a:endCxn id="72" idx="3"/>
            </p:cNvCxnSpPr>
            <p:nvPr/>
          </p:nvCxnSpPr>
          <p:spPr>
            <a:xfrm flipH="1" flipV="1">
              <a:off x="3786182" y="2035959"/>
              <a:ext cx="714380" cy="2250867"/>
            </a:xfrm>
            <a:prstGeom prst="bentConnector3">
              <a:avLst>
                <a:gd name="adj1" fmla="val -32000"/>
              </a:avLst>
            </a:prstGeom>
            <a:ln>
              <a:solidFill>
                <a:schemeClr val="accent6">
                  <a:lumMod val="75000"/>
                </a:schemeClr>
              </a:solidFill>
              <a:tailEnd type="arrow"/>
            </a:ln>
            <a:effectLst/>
          </p:spPr>
          <p:style>
            <a:lnRef idx="1">
              <a:schemeClr val="accent1"/>
            </a:lnRef>
            <a:fillRef idx="0">
              <a:schemeClr val="accent1"/>
            </a:fillRef>
            <a:effectRef idx="0">
              <a:schemeClr val="accent1"/>
            </a:effectRef>
            <a:fontRef idx="minor">
              <a:schemeClr val="tx1"/>
            </a:fontRef>
          </p:style>
        </p:cxnSp>
      </p:grpSp>
      <p:grpSp>
        <p:nvGrpSpPr>
          <p:cNvPr id="114" name="Gruppieren 113"/>
          <p:cNvGrpSpPr/>
          <p:nvPr/>
        </p:nvGrpSpPr>
        <p:grpSpPr>
          <a:xfrm>
            <a:off x="7239008" y="2160229"/>
            <a:ext cx="2786082" cy="3643909"/>
            <a:chOff x="5715008" y="1714488"/>
            <a:chExt cx="2786082" cy="3643909"/>
          </a:xfrm>
        </p:grpSpPr>
        <p:grpSp>
          <p:nvGrpSpPr>
            <p:cNvPr id="90" name="Gruppieren 89"/>
            <p:cNvGrpSpPr/>
            <p:nvPr/>
          </p:nvGrpSpPr>
          <p:grpSpPr>
            <a:xfrm>
              <a:off x="5715008" y="1714488"/>
              <a:ext cx="2786082" cy="1143008"/>
              <a:chOff x="3428992" y="2071678"/>
              <a:chExt cx="2786082" cy="1143008"/>
            </a:xfrm>
          </p:grpSpPr>
          <p:grpSp>
            <p:nvGrpSpPr>
              <p:cNvPr id="91" name="Gruppieren 59"/>
              <p:cNvGrpSpPr/>
              <p:nvPr/>
            </p:nvGrpSpPr>
            <p:grpSpPr>
              <a:xfrm>
                <a:off x="3571868" y="2143116"/>
                <a:ext cx="2428892" cy="928694"/>
                <a:chOff x="4429124" y="1500174"/>
                <a:chExt cx="2428892" cy="928694"/>
              </a:xfrm>
            </p:grpSpPr>
            <p:sp>
              <p:nvSpPr>
                <p:cNvPr id="93" name="Rechteck 92"/>
                <p:cNvSpPr/>
                <p:nvPr/>
              </p:nvSpPr>
              <p:spPr>
                <a:xfrm>
                  <a:off x="4429124" y="1500174"/>
                  <a:ext cx="1714512" cy="642942"/>
                </a:xfrm>
                <a:prstGeom prst="rect">
                  <a:avLst/>
                </a:prstGeom>
                <a:no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Code Inspections</a:t>
                  </a:r>
                </a:p>
              </p:txBody>
            </p:sp>
            <p:sp>
              <p:nvSpPr>
                <p:cNvPr id="94" name="Rechteck 93"/>
                <p:cNvSpPr/>
                <p:nvPr/>
              </p:nvSpPr>
              <p:spPr>
                <a:xfrm>
                  <a:off x="4643438" y="1714488"/>
                  <a:ext cx="1714512" cy="642942"/>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Verfikation</a:t>
                  </a:r>
                </a:p>
              </p:txBody>
            </p:sp>
            <p:sp>
              <p:nvSpPr>
                <p:cNvPr id="95" name="Rechteck 94"/>
                <p:cNvSpPr/>
                <p:nvPr/>
              </p:nvSpPr>
              <p:spPr>
                <a:xfrm>
                  <a:off x="5000628" y="1928802"/>
                  <a:ext cx="1857388" cy="500066"/>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a:solidFill>
                        <a:schemeClr val="tx1"/>
                      </a:solidFill>
                    </a:rPr>
                    <a:t>Testen</a:t>
                  </a:r>
                </a:p>
              </p:txBody>
            </p:sp>
          </p:grpSp>
          <p:sp>
            <p:nvSpPr>
              <p:cNvPr id="92" name="Rechteck 91"/>
              <p:cNvSpPr/>
              <p:nvPr/>
            </p:nvSpPr>
            <p:spPr>
              <a:xfrm>
                <a:off x="3428992" y="2071678"/>
                <a:ext cx="2786082" cy="1143008"/>
              </a:xfrm>
              <a:prstGeom prst="rect">
                <a:avLst/>
              </a:prstGeom>
              <a:no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99" name="Form 98"/>
            <p:cNvCxnSpPr>
              <a:stCxn id="92" idx="2"/>
              <a:endCxn id="9" idx="3"/>
            </p:cNvCxnSpPr>
            <p:nvPr/>
          </p:nvCxnSpPr>
          <p:spPr>
            <a:xfrm rot="5400000">
              <a:off x="5732583" y="3982930"/>
              <a:ext cx="2500900" cy="250033"/>
            </a:xfrm>
            <a:prstGeom prst="bentConnector2">
              <a:avLst/>
            </a:prstGeom>
            <a:ln>
              <a:solidFill>
                <a:srgbClr val="00B050"/>
              </a:solidFill>
              <a:tailEnd type="arrow"/>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Gerade Verbindung 6"/>
          <p:cNvCxnSpPr/>
          <p:nvPr/>
        </p:nvCxnSpPr>
        <p:spPr>
          <a:xfrm>
            <a:off x="1524000" y="0"/>
            <a:ext cx="914400" cy="0"/>
          </a:xfrm>
          <a:prstGeom prst="line">
            <a:avLst/>
          </a:prstGeom>
          <a:ln w="0" cap="rnd" cmpd="sng" algn="ctr">
            <a:solidFill>
              <a:srgbClr val="FBFFFF"/>
            </a:solidFill>
            <a:prstDash val="solid"/>
            <a:round/>
            <a:headEnd type="none" w="med" len="med"/>
            <a:tailEnd type="none" w="med" len="med"/>
          </a:ln>
          <a:effectLst/>
          <a:extLst>
            <a:ext uri="{AF507438-7753-43E0-B8FC-AC1667EBCBE1}">
              <a14:hiddenEffects xmlns:a14="http://schemas.microsoft.com/office/drawing/2010/main">
                <a:effectLst>
                  <a:outerShdw blurRad="63500" rotWithShape="0">
                    <a:scrgbClr r="0" g="0" b="0"/>
                  </a:outerShdw>
                </a:effectLst>
              </a14:hiddenEffects>
            </a:ext>
          </a:extLst>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Wasserfallmodell: Diskussion</a:t>
            </a:r>
          </a:p>
        </p:txBody>
      </p:sp>
      <p:sp>
        <p:nvSpPr>
          <p:cNvPr id="3" name="Inhaltsplatzhalter 2"/>
          <p:cNvSpPr>
            <a:spLocks noGrp="1"/>
          </p:cNvSpPr>
          <p:nvPr>
            <p:ph idx="1"/>
          </p:nvPr>
        </p:nvSpPr>
        <p:spPr/>
        <p:txBody>
          <a:bodyPr>
            <a:normAutofit fontScale="92500" lnSpcReduction="10000"/>
          </a:bodyPr>
          <a:lstStyle/>
          <a:p>
            <a:r>
              <a:rPr lang="de-DE" dirty="0"/>
              <a:t>Vorteile:</a:t>
            </a:r>
          </a:p>
          <a:p>
            <a:pPr lvl="1"/>
            <a:r>
              <a:rPr lang="de-DE" i="1" dirty="0">
                <a:solidFill>
                  <a:srgbClr val="C00000"/>
                </a:solidFill>
              </a:rPr>
              <a:t>Dokumentation</a:t>
            </a:r>
            <a:r>
              <a:rPr lang="de-DE" dirty="0">
                <a:solidFill>
                  <a:srgbClr val="C00000"/>
                </a:solidFill>
              </a:rPr>
              <a:t> </a:t>
            </a:r>
            <a:r>
              <a:rPr lang="de-DE" dirty="0"/>
              <a:t>nach jeder Phase verfügbar</a:t>
            </a:r>
          </a:p>
          <a:p>
            <a:pPr lvl="1"/>
            <a:r>
              <a:rPr lang="de-DE" dirty="0"/>
              <a:t>Klare </a:t>
            </a:r>
            <a:r>
              <a:rPr lang="de-DE" i="1" dirty="0">
                <a:solidFill>
                  <a:srgbClr val="C00000"/>
                </a:solidFill>
              </a:rPr>
              <a:t>Trennung</a:t>
            </a:r>
            <a:r>
              <a:rPr lang="de-DE" dirty="0">
                <a:solidFill>
                  <a:srgbClr val="C00000"/>
                </a:solidFill>
              </a:rPr>
              <a:t> </a:t>
            </a:r>
            <a:r>
              <a:rPr lang="de-DE" dirty="0"/>
              <a:t>der Phasen und Verantwortlichkeiten</a:t>
            </a:r>
          </a:p>
          <a:p>
            <a:pPr lvl="1"/>
            <a:r>
              <a:rPr lang="de-DE" dirty="0"/>
              <a:t>Analog zu Ingenieurprojekten (Brückenbau etc.)</a:t>
            </a:r>
          </a:p>
          <a:p>
            <a:pPr lvl="1"/>
            <a:endParaRPr lang="de-DE" dirty="0"/>
          </a:p>
          <a:p>
            <a:r>
              <a:rPr lang="de-DE" dirty="0"/>
              <a:t>Nachteile:</a:t>
            </a:r>
          </a:p>
          <a:p>
            <a:pPr lvl="1"/>
            <a:r>
              <a:rPr lang="de-DE" i="1" dirty="0">
                <a:solidFill>
                  <a:srgbClr val="C00000"/>
                </a:solidFill>
              </a:rPr>
              <a:t>Starres</a:t>
            </a:r>
            <a:r>
              <a:rPr lang="de-DE" dirty="0">
                <a:solidFill>
                  <a:srgbClr val="C00000"/>
                </a:solidFill>
              </a:rPr>
              <a:t> </a:t>
            </a:r>
            <a:r>
              <a:rPr lang="de-DE" dirty="0"/>
              <a:t>Vorgehen</a:t>
            </a:r>
          </a:p>
          <a:p>
            <a:pPr lvl="1"/>
            <a:r>
              <a:rPr lang="de-DE" dirty="0"/>
              <a:t>Reaktionen auf </a:t>
            </a:r>
            <a:r>
              <a:rPr lang="de-DE" i="1" dirty="0">
                <a:solidFill>
                  <a:srgbClr val="C00000"/>
                </a:solidFill>
              </a:rPr>
              <a:t>geänderte</a:t>
            </a:r>
            <a:r>
              <a:rPr lang="de-DE" dirty="0"/>
              <a:t> Anforderungen schwierig</a:t>
            </a:r>
          </a:p>
          <a:p>
            <a:pPr lvl="1"/>
            <a:r>
              <a:rPr lang="de-DE" dirty="0"/>
              <a:t>Anforderungen, Design, etc. </a:t>
            </a:r>
            <a:r>
              <a:rPr lang="de-DE" i="1" dirty="0">
                <a:solidFill>
                  <a:srgbClr val="C00000"/>
                </a:solidFill>
              </a:rPr>
              <a:t>früh fixiert</a:t>
            </a:r>
            <a:r>
              <a:rPr lang="de-DE" dirty="0"/>
              <a:t>, Änderungen nicht vorgesehen (aber Änderungen sind natürlich!)</a:t>
            </a:r>
          </a:p>
          <a:p>
            <a:pPr lvl="1"/>
            <a:r>
              <a:rPr lang="de-DE" i="1" dirty="0">
                <a:solidFill>
                  <a:srgbClr val="C00000"/>
                </a:solidFill>
              </a:rPr>
              <a:t>Späte</a:t>
            </a:r>
            <a:r>
              <a:rPr lang="de-DE" dirty="0">
                <a:solidFill>
                  <a:srgbClr val="C00000"/>
                </a:solidFill>
              </a:rPr>
              <a:t> </a:t>
            </a:r>
            <a:r>
              <a:rPr lang="de-DE" dirty="0"/>
              <a:t>Qualitätsprüfung (Baue ich überhaupt das </a:t>
            </a:r>
            <a:r>
              <a:rPr lang="de-DE" i="1" dirty="0">
                <a:solidFill>
                  <a:srgbClr val="C00000"/>
                </a:solidFill>
              </a:rPr>
              <a:t>richtige Produkt?</a:t>
            </a:r>
            <a:r>
              <a:rPr lang="de-DE" dirty="0"/>
              <a:t> Erster </a:t>
            </a:r>
            <a:r>
              <a:rPr lang="de-DE" i="1" dirty="0">
                <a:solidFill>
                  <a:srgbClr val="C00000"/>
                </a:solidFill>
              </a:rPr>
              <a:t>Prototyp sehr spät </a:t>
            </a:r>
            <a:r>
              <a:rPr lang="de-DE" dirty="0"/>
              <a:t>verfügbar!)</a:t>
            </a:r>
            <a:endParaRPr lang="en-US"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9</a:t>
            </a:fld>
            <a:endParaRPr lang="de-DE"/>
          </a:p>
        </p:txBody>
      </p:sp>
      <p:sp>
        <p:nvSpPr>
          <p:cNvPr id="5" name="Fensterinhalt horizontal verschieben 4"/>
          <p:cNvSpPr/>
          <p:nvPr/>
        </p:nvSpPr>
        <p:spPr>
          <a:xfrm>
            <a:off x="6600056" y="3717032"/>
            <a:ext cx="3816424" cy="576064"/>
          </a:xfrm>
          <a:prstGeom prst="horizontalScroll">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chemeClr val="tx1"/>
                </a:solidFill>
              </a:rPr>
              <a:t>Meist unrealistisch in der Praxis!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1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1000"/>
                                        <p:tgtEl>
                                          <p:spTgt spid="3">
                                            <p:txEl>
                                              <p:pRg st="6" end="6"/>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1000"/>
                                        <p:tgtEl>
                                          <p:spTgt spid="3">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1000"/>
                                        <p:tgtEl>
                                          <p:spTgt spid="3">
                                            <p:txEl>
                                              <p:pRg st="8" end="8"/>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10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theme/theme1.xml><?xml version="1.0" encoding="utf-8"?>
<a:theme xmlns:a="http://schemas.openxmlformats.org/drawingml/2006/main" name="vorlage_Design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1_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4388</Words>
  <Application>Microsoft Office PowerPoint</Application>
  <PresentationFormat>Breitbild</PresentationFormat>
  <Paragraphs>799</Paragraphs>
  <Slides>60</Slides>
  <Notes>31</Notes>
  <HiddenSlides>2</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60</vt:i4>
      </vt:variant>
    </vt:vector>
  </HeadingPairs>
  <TitlesOfParts>
    <vt:vector size="70" baseType="lpstr">
      <vt:lpstr>ＭＳ Ｐゴシック</vt:lpstr>
      <vt:lpstr>Arial</vt:lpstr>
      <vt:lpstr>Bitstream Vera Sans</vt:lpstr>
      <vt:lpstr>Blackadder ITC</vt:lpstr>
      <vt:lpstr>Calibri</vt:lpstr>
      <vt:lpstr>Helvetica</vt:lpstr>
      <vt:lpstr>SymbolPS</vt:lpstr>
      <vt:lpstr>Wingdings</vt:lpstr>
      <vt:lpstr>vorlage_Design1</vt:lpstr>
      <vt:lpstr>1_Larissa-Design</vt:lpstr>
      <vt:lpstr>PowerPoint-Präsentation</vt:lpstr>
      <vt:lpstr>Einordnung</vt:lpstr>
      <vt:lpstr>Lernziele</vt:lpstr>
      <vt:lpstr>Vorgehensmodelle</vt:lpstr>
      <vt:lpstr>PowerPoint-Präsentation</vt:lpstr>
      <vt:lpstr>Grundidee von Seq. Modellen</vt:lpstr>
      <vt:lpstr>Wasserfallmodell</vt:lpstr>
      <vt:lpstr>Wasserfallmodell: Dokumentation</vt:lpstr>
      <vt:lpstr>Wasserfallmodell: Diskussion</vt:lpstr>
      <vt:lpstr>V-Modell</vt:lpstr>
      <vt:lpstr>Artefakte vom V-Modell</vt:lpstr>
      <vt:lpstr>Probleme sequentieller Modelle</vt:lpstr>
      <vt:lpstr>Teilweise Lösung: Prototypen</vt:lpstr>
      <vt:lpstr>Weitere Arten von Prototypen </vt:lpstr>
      <vt:lpstr>PowerPoint-Präsentation</vt:lpstr>
      <vt:lpstr>Idee von iterativen Modellen</vt:lpstr>
      <vt:lpstr>Prototypen</vt:lpstr>
      <vt:lpstr>Prototyp vs. Inkrementelle Entwicklung</vt:lpstr>
      <vt:lpstr>Hinweise für inkrementelle Entwicklung</vt:lpstr>
      <vt:lpstr>Spiralmodell</vt:lpstr>
      <vt:lpstr>Spiralmodell</vt:lpstr>
      <vt:lpstr>Spiralmodell</vt:lpstr>
      <vt:lpstr>Weitere Modelle</vt:lpstr>
      <vt:lpstr>Aufgabe</vt:lpstr>
      <vt:lpstr>PowerPoint-Präsentation</vt:lpstr>
      <vt:lpstr>Agile Softwareentwicklung</vt:lpstr>
      <vt:lpstr>Manifesto für Agile Software Entwicklung</vt:lpstr>
      <vt:lpstr>Manifest der agilen Softwareentwicklung</vt:lpstr>
      <vt:lpstr>Was ist Agile Softwareentwicklung?</vt:lpstr>
      <vt:lpstr>Die 12 agilen Prinzipien I</vt:lpstr>
      <vt:lpstr>Die 12 agilen Prinzipien II</vt:lpstr>
      <vt:lpstr>PowerPoint-Präsentation</vt:lpstr>
      <vt:lpstr>PowerPoint-Präsentation</vt:lpstr>
      <vt:lpstr>Extreme Programming (XP)</vt:lpstr>
      <vt:lpstr>Extreme Programming: Grundsätze</vt:lpstr>
      <vt:lpstr>Ablauf der Entwicklung im XP</vt:lpstr>
      <vt:lpstr>Planspiel / User Stories</vt:lpstr>
      <vt:lpstr>Bewertung/Anwendbarkeit des XP</vt:lpstr>
      <vt:lpstr>Read-Me-driven Development</vt:lpstr>
      <vt:lpstr>Behavior-driven Development</vt:lpstr>
      <vt:lpstr>Nehmen Sie zu den Grundsätzen Stellung</vt:lpstr>
      <vt:lpstr>PowerPoint-Präsentation</vt:lpstr>
      <vt:lpstr>Was ist Scrum?</vt:lpstr>
      <vt:lpstr>Leitidee und Ablauf</vt:lpstr>
      <vt:lpstr>Prinzipien von Scrum</vt:lpstr>
      <vt:lpstr>Rollen in Scrum</vt:lpstr>
      <vt:lpstr>Rollen in Scrum</vt:lpstr>
      <vt:lpstr>Vorbereitung für Scrum</vt:lpstr>
      <vt:lpstr>Sprint</vt:lpstr>
      <vt:lpstr>Sprints</vt:lpstr>
      <vt:lpstr>Scrum – Sprint </vt:lpstr>
      <vt:lpstr>Daily Scrum</vt:lpstr>
      <vt:lpstr>Scrum – Task Board</vt:lpstr>
      <vt:lpstr>Beispiele</vt:lpstr>
      <vt:lpstr>Sprint Burndown Charts</vt:lpstr>
      <vt:lpstr>Sprint-Abschluss</vt:lpstr>
      <vt:lpstr>Scrum – Überblick </vt:lpstr>
      <vt:lpstr>Einordnung: Scrum vs. XP</vt:lpstr>
      <vt:lpstr>Was Sie mitgenommen haben sollten:</vt:lpstr>
      <vt:lpstr>Literatur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cp:lastModifiedBy>Janet</cp:lastModifiedBy>
  <cp:revision>876</cp:revision>
  <dcterms:modified xsi:type="dcterms:W3CDTF">2020-01-17T09:24:58Z</dcterms:modified>
</cp:coreProperties>
</file>