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6" r:id="rId3"/>
    <p:sldId id="257" r:id="rId4"/>
    <p:sldId id="260" r:id="rId5"/>
    <p:sldId id="259" r:id="rId6"/>
    <p:sldId id="307" r:id="rId7"/>
    <p:sldId id="261" r:id="rId8"/>
    <p:sldId id="262" r:id="rId9"/>
    <p:sldId id="280" r:id="rId10"/>
    <p:sldId id="263" r:id="rId11"/>
    <p:sldId id="265" r:id="rId12"/>
    <p:sldId id="284" r:id="rId13"/>
    <p:sldId id="267" r:id="rId14"/>
    <p:sldId id="268" r:id="rId15"/>
    <p:sldId id="269" r:id="rId16"/>
    <p:sldId id="308" r:id="rId17"/>
    <p:sldId id="309" r:id="rId18"/>
    <p:sldId id="310" r:id="rId19"/>
    <p:sldId id="273" r:id="rId20"/>
    <p:sldId id="274" r:id="rId21"/>
    <p:sldId id="275" r:id="rId22"/>
    <p:sldId id="276" r:id="rId23"/>
    <p:sldId id="285" r:id="rId24"/>
    <p:sldId id="311" r:id="rId25"/>
    <p:sldId id="313" r:id="rId26"/>
    <p:sldId id="312" r:id="rId27"/>
    <p:sldId id="314" r:id="rId28"/>
    <p:sldId id="315" r:id="rId29"/>
    <p:sldId id="316" r:id="rId30"/>
    <p:sldId id="317" r:id="rId31"/>
    <p:sldId id="318" r:id="rId32"/>
    <p:sldId id="282" r:id="rId33"/>
    <p:sldId id="288" r:id="rId34"/>
    <p:sldId id="283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02" r:id="rId50"/>
    <p:sldId id="281" r:id="rId51"/>
    <p:sldId id="305" r:id="rId5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66226" autoAdjust="0"/>
  </p:normalViewPr>
  <p:slideViewPr>
    <p:cSldViewPr>
      <p:cViewPr varScale="1">
        <p:scale>
          <a:sx n="73" d="100"/>
          <a:sy n="73" d="100"/>
        </p:scale>
        <p:origin x="1866" y="54"/>
      </p:cViewPr>
      <p:guideLst>
        <p:guide orient="horz" pos="2160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06.11.2019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err="1" smtClean="0"/>
              <a:t>Execution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normalized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Normalisierung: 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/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on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computer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</a:t>
            </a:r>
            <a:r>
              <a:rPr lang="de-DE" baseline="0" dirty="0" err="1" smtClean="0"/>
              <a:t>Measure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rigorously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056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6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903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06.11.2019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merge-sort/" TargetMode="External"/><Relationship Id="rId2" Type="http://schemas.openxmlformats.org/officeDocument/2006/relationships/hyperlink" Target="http://rosettacode.org/wiki/Sorting_algorithms/Quicksort#Java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Software 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</a:t>
            </a:r>
            <a:r>
              <a:rPr lang="en-US" dirty="0" err="1"/>
              <a:t>Messungen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Measure?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CPU </a:t>
            </a:r>
            <a:r>
              <a:rPr lang="de-DE" dirty="0" err="1" smtClean="0"/>
              <a:t>cycles</a:t>
            </a:r>
            <a:endParaRPr lang="de-DE" dirty="0"/>
          </a:p>
          <a:p>
            <a:r>
              <a:rPr lang="en-US" dirty="0" smtClean="0"/>
              <a:t>MIPS 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Transactions per second</a:t>
            </a:r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criteria should a good metric fulfill?</a:t>
            </a:r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CPU </a:t>
            </a:r>
            <a:r>
              <a:rPr lang="de-DE" dirty="0" err="1"/>
              <a:t>cycles</a:t>
            </a:r>
            <a:endParaRPr lang="de-DE" dirty="0"/>
          </a:p>
          <a:p>
            <a:pPr lvl="1"/>
            <a:r>
              <a:rPr lang="en-US" dirty="0"/>
              <a:t>MIPS (Million instructions per second)</a:t>
            </a:r>
          </a:p>
          <a:p>
            <a:pPr lvl="1"/>
            <a:r>
              <a:rPr lang="en-US" dirty="0"/>
              <a:t>MFLOPS (</a:t>
            </a:r>
            <a:r>
              <a:rPr lang="de-DE" dirty="0"/>
              <a:t>Million </a:t>
            </a:r>
            <a:r>
              <a:rPr lang="de-DE" dirty="0" err="1"/>
              <a:t>floating</a:t>
            </a:r>
            <a:r>
              <a:rPr lang="de-DE" dirty="0"/>
              <a:t>-point </a:t>
            </a:r>
            <a:r>
              <a:rPr lang="de-DE" dirty="0" err="1"/>
              <a:t>operations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SPEC </a:t>
            </a:r>
            <a:r>
              <a:rPr lang="en-US" dirty="0" smtClean="0"/>
              <a:t>(</a:t>
            </a:r>
            <a:r>
              <a:rPr lang="de-DE" smtClean="0"/>
              <a:t>Standard </a:t>
            </a:r>
            <a:r>
              <a:rPr lang="de-DE" dirty="0"/>
              <a:t>Performance Evaluation </a:t>
            </a:r>
            <a:r>
              <a:rPr lang="de-DE" dirty="0" err="1"/>
              <a:t>Cooperative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QUIPS (</a:t>
            </a:r>
            <a:r>
              <a:rPr lang="de-DE" dirty="0"/>
              <a:t>Quality </a:t>
            </a:r>
            <a:r>
              <a:rPr lang="de-DE" dirty="0" err="1"/>
              <a:t>improvements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Transactions per second</a:t>
            </a:r>
          </a:p>
          <a:p>
            <a:pPr lvl="1"/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00712"/>
              </p:ext>
            </p:extLst>
          </p:nvPr>
        </p:nvGraphicFramePr>
        <p:xfrm>
          <a:off x="1631950" y="2133600"/>
          <a:ext cx="105115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Criterion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</a:t>
                      </a:r>
                      <a:r>
                        <a:rPr lang="de-DE" dirty="0" err="1" smtClean="0"/>
                        <a:t>Cycles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measure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57504"/>
              </p:ext>
            </p:extLst>
          </p:nvPr>
        </p:nvGraphicFramePr>
        <p:xfrm>
          <a:off x="4079776" y="2770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51515"/>
              </p:ext>
            </p:extLst>
          </p:nvPr>
        </p:nvGraphicFramePr>
        <p:xfrm>
          <a:off x="4079777" y="3202176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46720"/>
              </p:ext>
            </p:extLst>
          </p:nvPr>
        </p:nvGraphicFramePr>
        <p:xfrm>
          <a:off x="4079776" y="3543937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2419"/>
              </p:ext>
            </p:extLst>
          </p:nvPr>
        </p:nvGraphicFramePr>
        <p:xfrm>
          <a:off x="4079776" y="3929200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78551"/>
              </p:ext>
            </p:extLst>
          </p:nvPr>
        </p:nvGraphicFramePr>
        <p:xfrm>
          <a:off x="4079776" y="422108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0951"/>
              </p:ext>
            </p:extLst>
          </p:nvPr>
        </p:nvGraphicFramePr>
        <p:xfrm>
          <a:off x="4079776" y="4581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Parameters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 measurement result systematically or unsystematically</a:t>
            </a:r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Background processes</a:t>
            </a:r>
          </a:p>
          <a:p>
            <a:pPr lvl="1"/>
            <a:r>
              <a:rPr lang="en-US" dirty="0" smtClean="0"/>
              <a:t>Differences in hardware</a:t>
            </a:r>
          </a:p>
          <a:p>
            <a:pPr lvl="1"/>
            <a:r>
              <a:rPr lang="en-US" dirty="0" smtClean="0"/>
              <a:t>Differences in temperature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random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Heap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en-US" dirty="0" smtClean="0"/>
              <a:t>System interrupts</a:t>
            </a:r>
          </a:p>
          <a:p>
            <a:pPr lvl="1"/>
            <a:r>
              <a:rPr lang="en-US" dirty="0" smtClean="0"/>
              <a:t>Parallel execution in single/multicore systems</a:t>
            </a:r>
          </a:p>
          <a:p>
            <a:pPr lvl="1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control the influence of a confounding parameters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Typical: Best Measurement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Best, second best, or worst measurement</a:t>
            </a:r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Execution time</a:t>
            </a:r>
          </a:p>
          <a:p>
            <a:r>
              <a:rPr lang="en-US" dirty="0" smtClean="0"/>
              <a:t>R: Read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/>
              <a:t>data &lt;- read.csv("rt.csv", header=TRUE, sep = ";", </a:t>
            </a:r>
            <a:r>
              <a:rPr lang="en-US" sz="2000" dirty="0" err="1"/>
              <a:t>dec</a:t>
            </a:r>
            <a:r>
              <a:rPr lang="en-US" sz="2000" dirty="0"/>
              <a:t> = ".")</a:t>
            </a:r>
          </a:p>
          <a:p>
            <a:pPr lvl="1"/>
            <a:r>
              <a:rPr lang="en-US" sz="2000" dirty="0"/>
              <a:t>header: </a:t>
            </a:r>
            <a:r>
              <a:rPr lang="en-US" sz="2000" dirty="0" smtClean="0"/>
              <a:t>Do variables have heading</a:t>
            </a:r>
            <a:endParaRPr lang="en-US" sz="2000" dirty="0"/>
          </a:p>
          <a:p>
            <a:pPr lvl="1"/>
            <a:r>
              <a:rPr lang="en-US" sz="2000" dirty="0"/>
              <a:t>sep: Separator </a:t>
            </a:r>
            <a:r>
              <a:rPr lang="en-US" sz="2000" dirty="0" smtClean="0"/>
              <a:t>for data entries</a:t>
            </a:r>
            <a:endParaRPr lang="en-US" sz="2000" dirty="0"/>
          </a:p>
          <a:p>
            <a:pPr lvl="1"/>
            <a:r>
              <a:rPr lang="en-US" sz="2000" dirty="0" err="1"/>
              <a:t>dec</a:t>
            </a:r>
            <a:r>
              <a:rPr lang="en-US" sz="2000" dirty="0"/>
              <a:t>: </a:t>
            </a:r>
            <a:r>
              <a:rPr lang="en-US" sz="2000" dirty="0" smtClean="0"/>
              <a:t>Decimal point/comma</a:t>
            </a:r>
            <a:endParaRPr lang="en-US" sz="2000" dirty="0"/>
          </a:p>
          <a:p>
            <a:pPr lvl="1"/>
            <a:r>
              <a:rPr lang="en-US" sz="2000" dirty="0" err="1"/>
              <a:t>rt</a:t>
            </a:r>
            <a:r>
              <a:rPr lang="en-US" sz="2000" dirty="0"/>
              <a:t> &lt;- data[,’time’]</a:t>
            </a:r>
          </a:p>
          <a:p>
            <a:pPr lvl="1"/>
            <a:r>
              <a:rPr lang="en-US" sz="2000" dirty="0"/>
              <a:t>min(</a:t>
            </a:r>
            <a:r>
              <a:rPr lang="en-US" sz="2000" dirty="0" err="1"/>
              <a:t>rt</a:t>
            </a:r>
            <a:r>
              <a:rPr lang="en-US" sz="2000" dirty="0"/>
              <a:t>)/max(</a:t>
            </a:r>
            <a:r>
              <a:rPr lang="en-US" sz="2000" dirty="0" err="1"/>
              <a:t>rt</a:t>
            </a:r>
            <a:r>
              <a:rPr lang="en-US" sz="2000" dirty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swim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!</a:t>
            </a:r>
            <a:endParaRPr lang="en-US" dirty="0" smtClean="0"/>
          </a:p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Look at how data are distributed</a:t>
            </a:r>
          </a:p>
          <a:p>
            <a:r>
              <a:rPr lang="en-US" dirty="0" smtClean="0"/>
              <a:t>Are there outliers?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5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of measurement values in fixed buckets</a:t>
            </a:r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 as thick line</a:t>
            </a:r>
          </a:p>
          <a:p>
            <a:r>
              <a:rPr lang="de-DE" dirty="0" err="1" smtClean="0"/>
              <a:t>Quartiles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box 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r>
              <a:rPr lang="de-DE" dirty="0" smtClean="0"/>
              <a:t>Whiskers (-&gt;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whisker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de-DE" dirty="0" err="1" smtClean="0"/>
              <a:t>Outliers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box plots, but show additionally the distribution of data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340174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52483" y="3296057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9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1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45.55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5148263" y="4189413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89413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</a:p>
        </p:txBody>
      </p:sp>
    </p:spTree>
    <p:extLst>
      <p:ext uri="{BB962C8B-B14F-4D97-AF65-F5344CB8AC3E}">
        <p14:creationId xmlns:p14="http://schemas.microsoft.com/office/powerpoint/2010/main" val="1097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21.55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: 45.55</a:t>
            </a:r>
          </a:p>
          <a:p>
            <a:endParaRPr lang="de-DE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45.55 - 21.55 = 24 –&gt; 45.55 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45.55 + </a:t>
            </a:r>
            <a:r>
              <a:rPr lang="de-DE" dirty="0" smtClean="0"/>
              <a:t>21.55 = 67.1 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2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fastest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lvl="1"/>
            <a:r>
              <a:rPr lang="en-US" dirty="0" smtClean="0"/>
              <a:t>Group 1: Merge sort vs. quick sort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rosettacode.org/wiki/Sorting_algorithms/Quicksort#Java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2: </a:t>
            </a:r>
            <a:r>
              <a:rPr lang="en-US" dirty="0" err="1"/>
              <a:t>Mergesort</a:t>
            </a:r>
            <a:r>
              <a:rPr lang="en-US" dirty="0"/>
              <a:t> r</a:t>
            </a:r>
            <a:r>
              <a:rPr lang="en-US" dirty="0" smtClean="0"/>
              <a:t>ecursive vs. </a:t>
            </a:r>
            <a:r>
              <a:rPr lang="en-US" dirty="0" err="1"/>
              <a:t>Mergesort</a:t>
            </a:r>
            <a:r>
              <a:rPr lang="en-US" dirty="0"/>
              <a:t> i</a:t>
            </a:r>
            <a:r>
              <a:rPr lang="en-US" dirty="0" smtClean="0"/>
              <a:t>terative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3: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 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4: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 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C</a:t>
            </a:r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sorts</a:t>
            </a:r>
            <a:r>
              <a:rPr lang="de-DE" dirty="0" smtClean="0"/>
              <a:t>: </a:t>
            </a:r>
            <a:r>
              <a:rPr lang="en-US" dirty="0">
                <a:hlinkClick r:id="rId3"/>
              </a:rPr>
              <a:t>https://www.geeksforgeeks.org/iterative-merge-sort/</a:t>
            </a:r>
            <a:endParaRPr lang="en-US" dirty="0" smtClean="0"/>
          </a:p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on a </a:t>
            </a:r>
            <a:r>
              <a:rPr lang="de-DE" dirty="0" err="1" smtClean="0"/>
              <a:t>poster</a:t>
            </a:r>
            <a:endParaRPr lang="de-DE" dirty="0" smtClean="0"/>
          </a:p>
          <a:p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Mittelwert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x-Wert der Standardnormalverteilung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1-Wert des Konfidenzintervall (z.B. 95%)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/>
              <a:t>Standardaweichung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Anzahl der Messungen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3071665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4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5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/>
              <a:t>Vertrauensintervall</a:t>
            </a:r>
          </a:p>
          <a:p>
            <a:pPr marL="400050"/>
            <a:r>
              <a:rPr lang="en-US" sz="3600"/>
              <a:t>Wahrer Mittelwert liegt in 95% im Intervall</a:t>
            </a:r>
          </a:p>
          <a:p>
            <a:pPr marL="400050"/>
            <a:r>
              <a:rPr lang="en-US" sz="3600"/>
              <a:t>Technischer: </a:t>
            </a:r>
            <a:r>
              <a:rPr lang="de-DE" sz="3600"/>
              <a:t>Bei grosser Anzahl von Wiederholungen des Experiments liegt in 95% der Fälle der wahre Mittelwert in dem jeweils berechneten Konfidenzintervall</a:t>
            </a:r>
            <a:endParaRPr lang="en-US" sz="360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360" y="2597460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452" y="2812530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67906" y="5608116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82088" y="5965306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Dispersion around mean</a:t>
            </a:r>
          </a:p>
        </p:txBody>
      </p:sp>
      <p:sp>
        <p:nvSpPr>
          <p:cNvPr id="8" name="Pfeil nach links und rechts 7"/>
          <p:cNvSpPr/>
          <p:nvPr/>
        </p:nvSpPr>
        <p:spPr>
          <a:xfrm>
            <a:off x="5439476" y="2892678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67840" y="2036216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dirty="0">
                <a:solidFill>
                  <a:schemeClr val="tx1"/>
                </a:solidFill>
              </a:rPr>
              <a:t>Deviation of observed mean from true mean</a:t>
            </a: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88583" y="4142843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403204" y="210765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Important when measuring response time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8331196" y="5893868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Cause of measurement errors is unclear</a:t>
            </a:r>
          </a:p>
        </p:txBody>
      </p:sp>
    </p:spTree>
    <p:extLst>
      <p:ext uri="{BB962C8B-B14F-4D97-AF65-F5344CB8AC3E}">
        <p14:creationId xmlns:p14="http://schemas.microsoft.com/office/powerpoint/2010/main" val="42304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4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5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67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significant</a:t>
            </a: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difficulties of performance analyses</a:t>
            </a:r>
          </a:p>
          <a:p>
            <a:endParaRPr lang="en-US" dirty="0" smtClean="0"/>
          </a:p>
          <a:p>
            <a:r>
              <a:rPr lang="en-US" dirty="0" smtClean="0"/>
              <a:t>Evaluate performance analyses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impression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953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rt.csv: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/>
          </p:nvPr>
        </p:nvGraphicFramePr>
        <p:xfrm>
          <a:off x="4294186" y="4797153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797153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5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4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6557"/>
              </p:ext>
            </p:extLst>
          </p:nvPr>
        </p:nvGraphicFramePr>
        <p:xfrm>
          <a:off x="2833903" y="3683028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903" y="3683028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5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difficulties of performance analyses</a:t>
            </a:r>
          </a:p>
          <a:p>
            <a:endParaRPr lang="en-US" dirty="0"/>
          </a:p>
          <a:p>
            <a:r>
              <a:rPr lang="en-US" dirty="0"/>
              <a:t>Evaluate performance analyses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impression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Performance Analysis?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Compare</a:t>
            </a:r>
            <a:r>
              <a:rPr lang="de-DE" dirty="0" smtClean="0"/>
              <a:t> alternatives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endParaRPr lang="en-US" dirty="0" smtClean="0"/>
          </a:p>
          <a:p>
            <a:r>
              <a:rPr lang="en-US" dirty="0" smtClean="0"/>
              <a:t>System tuning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relative </a:t>
            </a:r>
            <a:r>
              <a:rPr lang="de-DE" dirty="0" err="1" smtClean="0"/>
              <a:t>performance</a:t>
            </a:r>
            <a:r>
              <a:rPr lang="de-DE" dirty="0" smtClean="0"/>
              <a:t> (</a:t>
            </a:r>
            <a:r>
              <a:rPr lang="de-DE" dirty="0" err="1" smtClean="0"/>
              <a:t>over</a:t>
            </a:r>
            <a:r>
              <a:rPr lang="de-DE" dirty="0" smtClean="0"/>
              <a:t> time)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absolute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expectations</a:t>
            </a:r>
            <a:r>
              <a:rPr lang="de-DE" dirty="0" smtClean="0"/>
              <a:t> (e.g., min/optimal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 </a:t>
            </a:r>
            <a:r>
              <a:rPr lang="de-DE" dirty="0" err="1" smtClean="0"/>
              <a:t>games</a:t>
            </a:r>
            <a:r>
              <a:rPr lang="de-DE" dirty="0" smtClean="0"/>
              <a:t>)</a:t>
            </a:r>
          </a:p>
          <a:p>
            <a:r>
              <a:rPr lang="en-US" dirty="0" smtClean="0"/>
              <a:t>Analyze system behavior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excerpts of the following papers: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(Section II, skim Section III)</a:t>
            </a:r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</a:t>
            </a:r>
            <a:r>
              <a:rPr lang="en-US" dirty="0"/>
              <a:t>(Section </a:t>
            </a:r>
            <a:r>
              <a:rPr lang="en-US" dirty="0" smtClean="0"/>
              <a:t>4, </a:t>
            </a:r>
            <a:r>
              <a:rPr lang="en-US" dirty="0"/>
              <a:t>skim Section </a:t>
            </a:r>
            <a:r>
              <a:rPr lang="en-US" dirty="0" smtClean="0"/>
              <a:t>5)</a:t>
            </a:r>
          </a:p>
          <a:p>
            <a:r>
              <a:rPr lang="en-US" dirty="0" smtClean="0"/>
              <a:t>What do you think of the experiment</a:t>
            </a:r>
          </a:p>
          <a:p>
            <a:pPr lvl="1"/>
            <a:r>
              <a:rPr lang="en-US" dirty="0" smtClean="0"/>
              <a:t>What would you do in the same way? Why?</a:t>
            </a:r>
          </a:p>
          <a:p>
            <a:pPr lvl="1"/>
            <a:r>
              <a:rPr lang="en-US" dirty="0" smtClean="0"/>
              <a:t>What would you do differently? Why?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19137"/>
            <a:ext cx="8500657" cy="6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No simplifying assumptions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trustworthy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Inflexible,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US" dirty="0" smtClean="0"/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Analytical modeling</a:t>
            </a:r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abstraction</a:t>
            </a:r>
            <a:r>
              <a:rPr lang="de-DE" dirty="0" smtClean="0"/>
              <a:t>,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unrealistic</a:t>
            </a:r>
            <a:endParaRPr lang="en-US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Exectute</a:t>
            </a:r>
            <a:r>
              <a:rPr lang="en-US" dirty="0" smtClean="0"/>
              <a:t> existing programs on existing hardware components in realistic environment (no simulation)</a:t>
            </a:r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r>
              <a:rPr lang="de-DE" dirty="0" smtClean="0"/>
              <a:t>, etc.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human </a:t>
            </a:r>
            <a:r>
              <a:rPr lang="de-DE" dirty="0" err="1" smtClean="0"/>
              <a:t>influence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(Graphics </a:t>
            </a:r>
            <a:r>
              <a:rPr lang="de-DE" dirty="0" err="1" smtClean="0"/>
              <a:t>chip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(Video </a:t>
            </a:r>
            <a:r>
              <a:rPr lang="de-DE" dirty="0" err="1" smtClean="0"/>
              <a:t>encoder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Office PowerPoint</Application>
  <PresentationFormat>Breitbild</PresentationFormat>
  <Paragraphs>507</Paragraphs>
  <Slides>51</Slides>
  <Notes>12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Symbol</vt:lpstr>
      <vt:lpstr>Larissa-Design</vt:lpstr>
      <vt:lpstr>Formel</vt:lpstr>
      <vt:lpstr>Empirical Software Engineering</vt:lpstr>
      <vt:lpstr>Overview</vt:lpstr>
      <vt:lpstr>Task</vt:lpstr>
      <vt:lpstr>Goals</vt:lpstr>
      <vt:lpstr>Why Performance Analysis?</vt:lpstr>
      <vt:lpstr>PowerPoint-Präsentation</vt:lpstr>
      <vt:lpstr>Analysis Techniques</vt:lpstr>
      <vt:lpstr>Benchmark</vt:lpstr>
      <vt:lpstr>Benchmark - Examples</vt:lpstr>
      <vt:lpstr>What Can We Measure?</vt:lpstr>
      <vt:lpstr>PowerPoint-Präsentation</vt:lpstr>
      <vt:lpstr>Criteria</vt:lpstr>
      <vt:lpstr>Confounding Parameters</vt:lpstr>
      <vt:lpstr>PowerPoint-Präsentation</vt:lpstr>
      <vt:lpstr>Typical: Best Measurement</vt:lpstr>
      <vt:lpstr>Arithmetic Mean</vt:lpstr>
      <vt:lpstr>Median</vt:lpstr>
      <vt:lpstr>Median or Arithmetic Mean?</vt:lpstr>
      <vt:lpstr>Look At Data</vt:lpstr>
      <vt:lpstr>Histograms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Konfidenzintervall</vt:lpstr>
      <vt:lpstr>Konfidenzintervall: Bedeutung</vt:lpstr>
      <vt:lpstr>Konfidenzintervall: Anwendung</vt:lpstr>
      <vt:lpstr>Accuracy vs. Precision</vt:lpstr>
      <vt:lpstr>Random vs. Systematic Errors</vt:lpstr>
      <vt:lpstr>Significance Tests</vt:lpstr>
      <vt:lpstr>T-Test</vt:lpstr>
      <vt:lpstr>T-Test: Result</vt:lpstr>
      <vt:lpstr>T-Test: Conclusion</vt:lpstr>
      <vt:lpstr>T-Test by Hand (1)</vt:lpstr>
      <vt:lpstr>T-Test by Hand (2)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Goals</vt:lpstr>
      <vt:lpstr>Literature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1128</cp:revision>
  <dcterms:modified xsi:type="dcterms:W3CDTF">2019-11-06T11:03:43Z</dcterms:modified>
</cp:coreProperties>
</file>