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33"/>
  </p:notesMasterIdLst>
  <p:handoutMasterIdLst>
    <p:handoutMasterId r:id="rId34"/>
  </p:handoutMasterIdLst>
  <p:sldIdLst>
    <p:sldId id="299" r:id="rId2"/>
    <p:sldId id="293" r:id="rId3"/>
    <p:sldId id="294" r:id="rId4"/>
    <p:sldId id="260" r:id="rId5"/>
    <p:sldId id="261" r:id="rId6"/>
    <p:sldId id="295" r:id="rId7"/>
    <p:sldId id="263" r:id="rId8"/>
    <p:sldId id="264" r:id="rId9"/>
    <p:sldId id="265" r:id="rId10"/>
    <p:sldId id="266" r:id="rId11"/>
    <p:sldId id="300" r:id="rId12"/>
    <p:sldId id="296" r:id="rId13"/>
    <p:sldId id="268" r:id="rId14"/>
    <p:sldId id="269" r:id="rId15"/>
    <p:sldId id="297" r:id="rId16"/>
    <p:sldId id="272" r:id="rId17"/>
    <p:sldId id="273" r:id="rId18"/>
    <p:sldId id="274" r:id="rId19"/>
    <p:sldId id="275" r:id="rId20"/>
    <p:sldId id="276" r:id="rId21"/>
    <p:sldId id="277" r:id="rId22"/>
    <p:sldId id="291" r:id="rId23"/>
    <p:sldId id="279" r:id="rId24"/>
    <p:sldId id="301" r:id="rId25"/>
    <p:sldId id="302" r:id="rId26"/>
    <p:sldId id="283" r:id="rId27"/>
    <p:sldId id="285" r:id="rId28"/>
    <p:sldId id="298" r:id="rId29"/>
    <p:sldId id="287" r:id="rId30"/>
    <p:sldId id="289" r:id="rId31"/>
    <p:sldId id="258" r:id="rId32"/>
  </p:sldIdLst>
  <p:sldSz cx="12192000" cy="6858000"/>
  <p:notesSz cx="6858000" cy="9144000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B9DDB"/>
    <a:srgbClr val="FFC90E"/>
    <a:srgbClr val="7F0101"/>
    <a:srgbClr val="063DE8"/>
    <a:srgbClr val="FF9DAD"/>
    <a:srgbClr val="33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3" autoAdjust="0"/>
    <p:restoredTop sz="85035" autoAdjust="0"/>
  </p:normalViewPr>
  <p:slideViewPr>
    <p:cSldViewPr>
      <p:cViewPr varScale="1">
        <p:scale>
          <a:sx n="94" d="100"/>
          <a:sy n="94" d="100"/>
        </p:scale>
        <p:origin x="1410" y="9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8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b="0" smtClean="0">
                <a:solidFill>
                  <a:srgbClr val="000000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2FA3A89A-B782-405B-A3BE-F1327159E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 smtClean="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3B952BE-A34C-4177-BD83-A6BC4D9BB5F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210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3DB21A-5CA9-4BD8-A055-FF409CF28781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55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CF71FA-6101-48A5-AD86-48BD1A832D7D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P 9, 21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313CD8B-39AC-4F6E-B3D6-19A9AC4B1BA2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9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40" tIns="45720" rIns="91440" bIns="45720"/>
          <a:lstStyle/>
          <a:p>
            <a:pPr defTabSz="914400"/>
            <a:r>
              <a:rPr lang="en-US"/>
              <a:t>UML Distilled p 105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1237" cy="34274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A3B952BE-A34C-4177-BD83-A6BC4D9BB5F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55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7349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7820-3667-4C23-82D0-B3D99EFEEC15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30.10.2019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0B80B-B086-4DE9-BA19-88D27DD0B3D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30.10.2019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659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814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30.10.2019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>
                <a:solidFill>
                  <a:srgbClr val="AB9DDB"/>
                </a:solidFill>
              </a:rPr>
              <a:t>Software</a:t>
            </a:r>
            <a:r>
              <a:rPr lang="de-DE" sz="1100" b="0" baseline="0" dirty="0">
                <a:solidFill>
                  <a:srgbClr val="AB9DDB"/>
                </a:solidFill>
              </a:rPr>
              <a:t> </a:t>
            </a:r>
            <a:r>
              <a:rPr lang="de-DE" sz="1100" b="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="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4837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30.10.2019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5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30.10.2019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2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3DDA8-6EA5-4627-9CA6-2C76726B050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30.10.2019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DD267-6078-40D9-BF82-79693B0644BA}" type="datetime1">
              <a:rPr lang="de-DE" smtClean="0"/>
              <a:t>30.10.2019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32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3700BB6E-4621-4022-80A4-81112B5D5194}" type="datetime1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30.10.2019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fld id="{6C6AE60A-B69C-4790-82F7-3882EDF23186}" type="slidenum">
              <a:rPr lang="de-DE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‹Nr.›</a:t>
            </a:fld>
            <a:endParaRPr lang="de-DE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89" r:id="rId5"/>
    <p:sldLayoutId id="2147483690" r:id="rId6"/>
    <p:sldLayoutId id="2147483675" r:id="rId7"/>
    <p:sldLayoutId id="2147483678" r:id="rId8"/>
    <p:sldLayoutId id="2147483679" r:id="rId9"/>
    <p:sldLayoutId id="2147483682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B33A5D55-09A1-4E18-B90C-42990630F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el 6">
            <a:extLst>
              <a:ext uri="{FF2B5EF4-FFF2-40B4-BE49-F238E27FC236}">
                <a16:creationId xmlns:a16="http://schemas.microsoft.com/office/drawing/2014/main" id="{C44837D6-DA8F-4CC6-9A53-721F7A471BF2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b="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b="0" dirty="0">
                <a:solidFill>
                  <a:srgbClr val="F79646">
                    <a:lumMod val="75000"/>
                  </a:srgbClr>
                </a:solidFill>
              </a:rPr>
              <a:t>Modeling </a:t>
            </a:r>
            <a:r>
              <a:rPr lang="de-DE" sz="2800" b="0" dirty="0" err="1">
                <a:solidFill>
                  <a:srgbClr val="F79646">
                    <a:lumMod val="75000"/>
                  </a:srgbClr>
                </a:solidFill>
              </a:rPr>
              <a:t>Behavior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25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Asynchronität</a:t>
            </a:r>
            <a:r>
              <a:rPr lang="de-DE" dirty="0"/>
              <a:t> und Bedingungen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1772816"/>
            <a:ext cx="6596063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Alternativen und </a:t>
            </a:r>
            <a:r>
              <a:rPr lang="de-DE" dirty="0" err="1"/>
              <a:t>Guards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26" name="Picture 2" descr="A sequence diagram fragment that contains an alternative combination frag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933" y="1600201"/>
            <a:ext cx="3360963" cy="50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egment of a UML 1.x sequence diagram in which the addStudent    message has a gu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3" y="2564904"/>
            <a:ext cx="4620214" cy="18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847529" y="1844824"/>
            <a:ext cx="370979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 err="1">
                <a:solidFill>
                  <a:schemeClr val="tx1"/>
                </a:solidFill>
                <a:latin typeface="+mn-lt"/>
              </a:rPr>
              <a:t>Guard</a:t>
            </a:r>
            <a:r>
              <a:rPr lang="de-DE" b="0" dirty="0">
                <a:solidFill>
                  <a:schemeClr val="tx1"/>
                </a:solidFill>
                <a:latin typeface="+mn-lt"/>
              </a:rPr>
              <a:t>: Bedingung muss erfüllt sein,</a:t>
            </a:r>
          </a:p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bevor eine Nachricht verschickt wird.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580612" y="4573626"/>
            <a:ext cx="224362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Syntax: [Boolean Test]</a:t>
            </a:r>
          </a:p>
        </p:txBody>
      </p:sp>
      <p:sp>
        <p:nvSpPr>
          <p:cNvPr id="7" name="Rechteck 6"/>
          <p:cNvSpPr/>
          <p:nvPr/>
        </p:nvSpPr>
        <p:spPr>
          <a:xfrm>
            <a:off x="918698" y="6500043"/>
            <a:ext cx="4572000" cy="2068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800" b="0" dirty="0">
                <a:solidFill>
                  <a:schemeClr val="tx1"/>
                </a:solidFill>
                <a:latin typeface="+mn-lt"/>
              </a:rPr>
              <a:t>Quelle: http://www.ibm.com/developerworks/rational/library/3101.html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214462" y="4993351"/>
            <a:ext cx="20645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b="0" dirty="0">
                <a:solidFill>
                  <a:schemeClr val="tx1"/>
                </a:solidFill>
                <a:latin typeface="+mn-lt"/>
              </a:rPr>
              <a:t>Alternative Sequenz</a:t>
            </a:r>
          </a:p>
        </p:txBody>
      </p:sp>
    </p:spTree>
    <p:extLst>
      <p:ext uri="{BB962C8B-B14F-4D97-AF65-F5344CB8AC3E}">
        <p14:creationId xmlns:p14="http://schemas.microsoft.com/office/powerpoint/2010/main" val="367704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537" y="1916113"/>
            <a:ext cx="802899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Collaboration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(Kommunikation)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Collaboration </a:t>
            </a:r>
            <a:r>
              <a:rPr lang="en-US" dirty="0" err="1"/>
              <a:t>Diagramme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u="sng" dirty="0" err="1"/>
              <a:t>Collaboration</a:t>
            </a:r>
            <a:r>
              <a:rPr lang="de-DE" sz="2000" u="sng" dirty="0"/>
              <a:t> </a:t>
            </a:r>
            <a:r>
              <a:rPr lang="de-DE" sz="2000" u="sng" dirty="0" err="1"/>
              <a:t>diagrams</a:t>
            </a:r>
            <a:r>
              <a:rPr lang="de-DE" sz="2000" dirty="0"/>
              <a:t> (genannt </a:t>
            </a:r>
            <a:r>
              <a:rPr lang="de-DE" sz="2000" i="1" dirty="0"/>
              <a:t>Communication</a:t>
            </a:r>
            <a:r>
              <a:rPr lang="de-DE" sz="2000" dirty="0"/>
              <a:t> </a:t>
            </a:r>
            <a:r>
              <a:rPr lang="de-DE" sz="2000" dirty="0" err="1"/>
              <a:t>diagrams</a:t>
            </a:r>
            <a:r>
              <a:rPr lang="de-DE" sz="2000" dirty="0"/>
              <a:t> in UML 2.0) beschreiben Szenarien als </a:t>
            </a:r>
            <a:r>
              <a:rPr lang="de-DE" sz="2000" i="1" dirty="0">
                <a:solidFill>
                  <a:srgbClr val="7F0101"/>
                </a:solidFill>
              </a:rPr>
              <a:t>Flüsse von Nachrichten</a:t>
            </a:r>
            <a:r>
              <a:rPr lang="de-DE" sz="2000" dirty="0"/>
              <a:t> zwischen Objekten: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44776"/>
            <a:ext cx="7723188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Nachrichten</a:t>
            </a:r>
            <a:r>
              <a:rPr lang="en-US" dirty="0"/>
              <a:t> Labels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sz="2000" dirty="0" err="1"/>
              <a:t>Nachrichten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Objekt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gekennzeichnet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Text, der die </a:t>
            </a:r>
            <a:r>
              <a:rPr lang="en-US" sz="2000" i="1" dirty="0" err="1">
                <a:solidFill>
                  <a:srgbClr val="7F0101"/>
                </a:solidFill>
              </a:rPr>
              <a:t>Richtung</a:t>
            </a:r>
            <a:r>
              <a:rPr lang="en-US" sz="2000" dirty="0"/>
              <a:t> des </a:t>
            </a:r>
            <a:r>
              <a:rPr lang="en-US" sz="2000" dirty="0" err="1"/>
              <a:t>Nachrichtenflusses</a:t>
            </a:r>
            <a:r>
              <a:rPr lang="en-US" sz="2000" dirty="0"/>
              <a:t> und </a:t>
            </a:r>
            <a:r>
              <a:rPr lang="en-US" sz="2000" dirty="0" err="1"/>
              <a:t>Informationen</a:t>
            </a:r>
            <a:r>
              <a:rPr lang="en-US" sz="2000" dirty="0"/>
              <a:t> indicating the message </a:t>
            </a:r>
            <a:r>
              <a:rPr lang="en-US" sz="2000" i="1" dirty="0">
                <a:solidFill>
                  <a:srgbClr val="7F0101"/>
                </a:solidFill>
              </a:rPr>
              <a:t>sequence</a:t>
            </a:r>
            <a:r>
              <a:rPr lang="en-US" sz="2000" dirty="0"/>
              <a:t>.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Prior messages</a:t>
            </a:r>
            <a:r>
              <a:rPr lang="en-US" sz="2000" dirty="0"/>
              <a:t> from other threads (e.g. “[A1.3, B6.7.1]”)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only needed with </a:t>
            </a:r>
            <a:r>
              <a:rPr lang="en-US" sz="1800" i="1" dirty="0"/>
              <a:t>concurrent</a:t>
            </a:r>
            <a:r>
              <a:rPr lang="en-US" sz="1800" dirty="0"/>
              <a:t> flow of control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Dot-separated list of sequencing elements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sequencing</a:t>
            </a:r>
            <a:r>
              <a:rPr lang="en-US" sz="1800" dirty="0"/>
              <a:t> integer (e.g., “3.1.2” is invoked by “3.1” and follows “3.1.1”)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letter indicating </a:t>
            </a:r>
            <a:r>
              <a:rPr lang="en-US" sz="1800" i="1" dirty="0"/>
              <a:t>concurrent</a:t>
            </a:r>
            <a:r>
              <a:rPr lang="en-US" sz="1800" dirty="0"/>
              <a:t> threads (e.g., “1.2a” and “1.2b”)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iteration</a:t>
            </a:r>
            <a:r>
              <a:rPr lang="en-US" sz="1800" dirty="0"/>
              <a:t> indicator (e.g., “1.1*[</a:t>
            </a:r>
            <a:r>
              <a:rPr lang="en-US" sz="1800" dirty="0" err="1"/>
              <a:t>i</a:t>
            </a:r>
            <a:r>
              <a:rPr lang="en-US" sz="1800" dirty="0"/>
              <a:t>=1..n]”)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i="1" dirty="0"/>
              <a:t>conditional</a:t>
            </a:r>
            <a:r>
              <a:rPr lang="en-US" sz="1800" dirty="0"/>
              <a:t> indicator (e.g., “2.3 [#items = 0]”)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i="1" dirty="0">
                <a:solidFill>
                  <a:srgbClr val="7F0101"/>
                </a:solidFill>
              </a:rPr>
              <a:t>Return value</a:t>
            </a:r>
            <a:r>
              <a:rPr lang="en-US" sz="2000" dirty="0"/>
              <a:t> binding (e.g., “status :=”)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Message name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1800" dirty="0"/>
              <a:t>event or operation name </a:t>
            </a:r>
          </a:p>
          <a:p>
            <a:pPr marL="914400" lvl="1" indent="-457200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sz="2000" dirty="0"/>
              <a:t>Argument list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560719" y="1916114"/>
            <a:ext cx="87218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Statechart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 (Zustands-)Diagramme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Beispiel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upload.wikimedia.org/wikipedia/en/4/45/UML_state_machine_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564904"/>
            <a:ext cx="8674172" cy="34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 I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Statechart</a:t>
            </a:r>
            <a:r>
              <a:rPr lang="de-DE" sz="2000" u="sng" dirty="0"/>
              <a:t> </a:t>
            </a:r>
            <a:r>
              <a:rPr lang="de-DE" sz="2000" u="sng" dirty="0" err="1"/>
              <a:t>Diagram</a:t>
            </a:r>
            <a:r>
              <a:rPr lang="de-DE" sz="2000" dirty="0"/>
              <a:t> beschreibt die </a:t>
            </a:r>
            <a:r>
              <a:rPr lang="de-DE" sz="2000" i="1" dirty="0">
                <a:solidFill>
                  <a:srgbClr val="7F0101"/>
                </a:solidFill>
              </a:rPr>
              <a:t>zeitliche Evolution</a:t>
            </a:r>
            <a:r>
              <a:rPr lang="de-DE" sz="2000" dirty="0"/>
              <a:t> eines Objektes von einer gegebenen Klasse in Abhängigkeit von </a:t>
            </a:r>
            <a:r>
              <a:rPr lang="de-DE" sz="2000" i="1" dirty="0">
                <a:solidFill>
                  <a:srgbClr val="7F0101"/>
                </a:solidFill>
              </a:rPr>
              <a:t>Interaktionen</a:t>
            </a:r>
            <a:r>
              <a:rPr lang="de-DE" sz="2000" dirty="0"/>
              <a:t> mit anderen Objekten innerhalb und außerhalb des Systems.</a:t>
            </a:r>
          </a:p>
          <a:p>
            <a:pPr>
              <a:lnSpc>
                <a:spcPct val="90000"/>
              </a:lnSpc>
              <a:buNone/>
            </a:pPr>
            <a:endParaRPr lang="de-DE" sz="2000" dirty="0"/>
          </a:p>
          <a:p>
            <a:pPr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/>
              <a:t>Event</a:t>
            </a:r>
            <a:r>
              <a:rPr lang="de-DE" sz="2000" dirty="0"/>
              <a:t> ist eine </a:t>
            </a:r>
            <a:r>
              <a:rPr lang="de-DE" sz="2000" dirty="0" err="1"/>
              <a:t>one-way</a:t>
            </a:r>
            <a:r>
              <a:rPr lang="de-DE" sz="2000" dirty="0"/>
              <a:t> (asynchrone) Kommunikation von einem Objekt zu einem Anderen:</a:t>
            </a:r>
          </a:p>
          <a:p>
            <a:pPr lvl="1">
              <a:lnSpc>
                <a:spcPct val="90000"/>
              </a:lnSpc>
            </a:pPr>
            <a:r>
              <a:rPr lang="de-DE" sz="2000" i="1" dirty="0">
                <a:solidFill>
                  <a:srgbClr val="7F0101"/>
                </a:solidFill>
              </a:rPr>
              <a:t>atomar</a:t>
            </a:r>
            <a:r>
              <a:rPr lang="de-DE" sz="2000" dirty="0"/>
              <a:t> (nicht unterbrechbar)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Beinhaltet </a:t>
            </a:r>
            <a:r>
              <a:rPr lang="de-DE" sz="2000" i="1" dirty="0">
                <a:solidFill>
                  <a:srgbClr val="7F0101"/>
                </a:solidFill>
              </a:rPr>
              <a:t>Hardware</a:t>
            </a:r>
            <a:r>
              <a:rPr lang="de-DE" sz="2000" dirty="0"/>
              <a:t> und Realwelt-Objekte, z.B., Nachrichteneingang, </a:t>
            </a:r>
            <a:r>
              <a:rPr lang="de-DE" sz="2000" dirty="0" err="1"/>
              <a:t>input</a:t>
            </a:r>
            <a:r>
              <a:rPr lang="de-DE" sz="2000" dirty="0"/>
              <a:t> Ereignis, Zeitüberschreitung, ...</a:t>
            </a:r>
          </a:p>
          <a:p>
            <a:pPr lvl="1">
              <a:lnSpc>
                <a:spcPct val="90000"/>
              </a:lnSpc>
            </a:pPr>
            <a:r>
              <a:rPr lang="de-DE" sz="2000" dirty="0"/>
              <a:t>Notation: </a:t>
            </a:r>
            <a:r>
              <a:rPr lang="de-DE" sz="1800" b="1" i="1" dirty="0" err="1"/>
              <a:t>eventName</a:t>
            </a:r>
            <a:r>
              <a:rPr lang="de-DE" sz="1800" b="1" i="1" dirty="0"/>
              <a:t>(</a:t>
            </a:r>
            <a:r>
              <a:rPr lang="de-DE" sz="1800" b="1" i="1" dirty="0" err="1"/>
              <a:t>parameter</a:t>
            </a:r>
            <a:r>
              <a:rPr lang="de-DE" sz="1800" b="1" i="1" dirty="0"/>
              <a:t>: type, ...)</a:t>
            </a:r>
            <a:endParaRPr lang="de-DE" sz="2000" dirty="0"/>
          </a:p>
          <a:p>
            <a:pPr lvl="1">
              <a:lnSpc>
                <a:spcPct val="90000"/>
              </a:lnSpc>
            </a:pPr>
            <a:r>
              <a:rPr lang="de-DE" sz="2000" dirty="0"/>
              <a:t>Kann das Objekt zu einer </a:t>
            </a:r>
            <a:r>
              <a:rPr lang="de-DE" sz="2000" i="1" dirty="0">
                <a:solidFill>
                  <a:srgbClr val="7F0101"/>
                </a:solidFill>
              </a:rPr>
              <a:t>Transition</a:t>
            </a:r>
            <a:r>
              <a:rPr lang="de-DE" sz="2000" dirty="0"/>
              <a:t> zwischen Zuständen veranlassen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 </a:t>
            </a:r>
            <a:r>
              <a:rPr lang="de-DE" u="sng" dirty="0"/>
              <a:t>Zustand</a:t>
            </a:r>
            <a:r>
              <a:rPr lang="de-DE" dirty="0"/>
              <a:t> ist eine Zeitperiode, bei der ein Objekt auf ein Ereignis </a:t>
            </a:r>
            <a:r>
              <a:rPr lang="de-DE" i="1" dirty="0">
                <a:solidFill>
                  <a:srgbClr val="7F0101"/>
                </a:solidFill>
              </a:rPr>
              <a:t>wartet</a:t>
            </a:r>
            <a:r>
              <a:rPr lang="de-DE" dirty="0"/>
              <a:t>:</a:t>
            </a:r>
          </a:p>
          <a:p>
            <a:pPr marL="838200" lvl="1" indent="-381000"/>
            <a:r>
              <a:rPr lang="de-DE" dirty="0"/>
              <a:t>Dargestellt als </a:t>
            </a:r>
            <a:r>
              <a:rPr lang="de-DE" i="1" dirty="0">
                <a:solidFill>
                  <a:srgbClr val="7F0101"/>
                </a:solidFill>
              </a:rPr>
              <a:t>abgerundete Box</a:t>
            </a:r>
            <a:r>
              <a:rPr lang="de-DE" dirty="0"/>
              <a:t> mit (bis zu) drei Sektionen:</a:t>
            </a:r>
          </a:p>
          <a:p>
            <a:pPr marL="1295400" lvl="2" indent="-381000"/>
            <a:r>
              <a:rPr lang="de-DE" i="1" dirty="0" err="1"/>
              <a:t>name</a:t>
            </a:r>
            <a:r>
              <a:rPr lang="de-DE" dirty="0"/>
              <a:t> — optional</a:t>
            </a:r>
          </a:p>
          <a:p>
            <a:pPr marL="1295400" lvl="2" indent="-381000"/>
            <a:r>
              <a:rPr lang="de-DE" i="1" dirty="0" err="1"/>
              <a:t>state</a:t>
            </a:r>
            <a:r>
              <a:rPr lang="de-DE" dirty="0"/>
              <a:t> variables — </a:t>
            </a:r>
            <a:r>
              <a:rPr lang="de-DE" dirty="0" err="1"/>
              <a:t>name</a:t>
            </a:r>
            <a:r>
              <a:rPr lang="de-DE" dirty="0"/>
              <a:t>: type = </a:t>
            </a:r>
            <a:r>
              <a:rPr lang="de-DE" dirty="0" err="1"/>
              <a:t>value</a:t>
            </a:r>
            <a:r>
              <a:rPr lang="de-DE" dirty="0"/>
              <a:t> (valid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)</a:t>
            </a:r>
          </a:p>
          <a:p>
            <a:pPr marL="1295400" lvl="2" indent="-381000"/>
            <a:r>
              <a:rPr lang="de-DE" i="1" dirty="0" err="1"/>
              <a:t>triggered</a:t>
            </a:r>
            <a:r>
              <a:rPr lang="de-DE" i="1" dirty="0"/>
              <a:t> </a:t>
            </a:r>
            <a:r>
              <a:rPr lang="de-DE" i="1" dirty="0" err="1"/>
              <a:t>operations</a:t>
            </a:r>
            <a:r>
              <a:rPr lang="de-DE" dirty="0"/>
              <a:t> — internal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marL="838200" lvl="1" indent="-381000"/>
            <a:r>
              <a:rPr lang="de-DE" dirty="0"/>
              <a:t>Kann </a:t>
            </a:r>
            <a:r>
              <a:rPr lang="de-DE" i="1" dirty="0">
                <a:solidFill>
                  <a:srgbClr val="7F0101"/>
                </a:solidFill>
              </a:rPr>
              <a:t>geschachtelt </a:t>
            </a:r>
            <a:r>
              <a:rPr lang="de-DE" dirty="0"/>
              <a:t>sein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Statusbox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Regionen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Eingangs-Event</a:t>
            </a:r>
            <a:r>
              <a:rPr lang="de-DE" sz="1800" dirty="0"/>
              <a:t> tritt auf, wann immer eine Transition zu diesem Zustand getätigt wird.</a:t>
            </a:r>
          </a:p>
          <a:p>
            <a:pPr marL="0" indent="0">
              <a:buNone/>
            </a:pPr>
            <a:r>
              <a:rPr lang="de-DE" sz="1800" dirty="0"/>
              <a:t>Das </a:t>
            </a:r>
            <a:r>
              <a:rPr lang="de-DE" sz="1800" i="1" dirty="0">
                <a:solidFill>
                  <a:srgbClr val="7F0101"/>
                </a:solidFill>
              </a:rPr>
              <a:t>Ausgangs-Event</a:t>
            </a:r>
            <a:r>
              <a:rPr lang="de-DE" sz="1800" dirty="0"/>
              <a:t> tritt auf, wenn eine Transition aus diesem Zustand hinaus führt.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Die </a:t>
            </a:r>
            <a:r>
              <a:rPr lang="de-DE" sz="1800" i="1" dirty="0">
                <a:solidFill>
                  <a:srgbClr val="7F0101"/>
                </a:solidFill>
              </a:rPr>
              <a:t>Hilfs-</a:t>
            </a:r>
            <a:r>
              <a:rPr lang="de-DE" sz="1800" dirty="0"/>
              <a:t> und </a:t>
            </a:r>
            <a:r>
              <a:rPr lang="de-DE" sz="1800" i="1" dirty="0">
                <a:solidFill>
                  <a:srgbClr val="7F0101"/>
                </a:solidFill>
              </a:rPr>
              <a:t>Zeichenereignisse</a:t>
            </a:r>
            <a:r>
              <a:rPr lang="de-DE" sz="1800" dirty="0"/>
              <a:t> lösen interne Transitionen aus ohne den Zustand zu ändern, so dass keine Eingangs- oder Ausgangsoperation durchgeführt wird.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8" y="3967460"/>
            <a:ext cx="74803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de-DE" b="0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 err="1">
                <a:solidFill>
                  <a:prstClr val="white"/>
                </a:solidFill>
              </a:rPr>
              <a:t>Requirements</a:t>
            </a:r>
            <a:r>
              <a:rPr lang="de-DE" sz="2000" b="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2000" b="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schemeClr val="tx1"/>
                </a:solidFill>
                <a:latin typeface="Calibri"/>
              </a:rPr>
              <a:t>Responsibility-Driven</a:t>
            </a:r>
            <a:endParaRPr lang="de-DE" b="0" dirty="0">
              <a:solidFill>
                <a:schemeClr val="tx1"/>
              </a:solidFill>
              <a:latin typeface="Calibri"/>
            </a:endParaRP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dirty="0">
                <a:solidFill>
                  <a:srgbClr val="C00000"/>
                </a:solidFill>
                <a:latin typeface="Calibri"/>
              </a:rPr>
              <a:t>UML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>
                <a:solidFill>
                  <a:prstClr val="black"/>
                </a:solidFill>
                <a:latin typeface="Calibri"/>
              </a:rPr>
              <a:t>Design Patterns</a:t>
            </a:r>
          </a:p>
          <a:p>
            <a:pPr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b="0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9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Transitionen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de-DE" dirty="0"/>
              <a:t>Eine </a:t>
            </a:r>
            <a:r>
              <a:rPr lang="de-DE" u="sng" dirty="0"/>
              <a:t>Transition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Antwort auf ein externes </a:t>
            </a:r>
            <a:r>
              <a:rPr lang="de-DE" i="1" dirty="0" smtClean="0">
                <a:solidFill>
                  <a:srgbClr val="7F0101"/>
                </a:solidFill>
              </a:rPr>
              <a:t>Ereignis</a:t>
            </a:r>
            <a:r>
              <a:rPr lang="de-DE" dirty="0" smtClean="0"/>
              <a:t>, </a:t>
            </a:r>
            <a:r>
              <a:rPr lang="de-DE" dirty="0"/>
              <a:t>welches das Objekt in einem </a:t>
            </a:r>
            <a:r>
              <a:rPr lang="de-DE" i="1" dirty="0">
                <a:solidFill>
                  <a:srgbClr val="7F0101"/>
                </a:solidFill>
              </a:rPr>
              <a:t>bestimmten Zustand </a:t>
            </a:r>
            <a:r>
              <a:rPr lang="de-DE" dirty="0"/>
              <a:t>erhalten hat</a:t>
            </a:r>
          </a:p>
          <a:p>
            <a:pPr lvl="1"/>
            <a:r>
              <a:rPr lang="de-DE" sz="2000" dirty="0"/>
              <a:t>Kann zur </a:t>
            </a:r>
            <a:r>
              <a:rPr lang="de-DE" sz="2000" i="1" dirty="0">
                <a:solidFill>
                  <a:srgbClr val="7F0101"/>
                </a:solidFill>
              </a:rPr>
              <a:t>Ausführung</a:t>
            </a:r>
            <a:r>
              <a:rPr lang="de-DE" sz="2000" dirty="0"/>
              <a:t> einer Operation und zum Wechsel des Zustands des Objekts führen</a:t>
            </a:r>
          </a:p>
          <a:p>
            <a:pPr lvl="1"/>
            <a:r>
              <a:rPr lang="de-DE" sz="2000" dirty="0"/>
              <a:t>Kann ein Ereignis zu einem anderen externen Objekten </a:t>
            </a:r>
            <a:r>
              <a:rPr lang="de-DE" sz="2000" i="1" dirty="0">
                <a:solidFill>
                  <a:srgbClr val="7F0101"/>
                </a:solidFill>
              </a:rPr>
              <a:t>senden</a:t>
            </a:r>
            <a:endParaRPr lang="de-DE" sz="2000" dirty="0"/>
          </a:p>
          <a:p>
            <a:pPr lvl="1"/>
            <a:r>
              <a:rPr lang="de-DE" sz="2000" dirty="0" err="1"/>
              <a:t>Transitionssyntax</a:t>
            </a:r>
            <a:r>
              <a:rPr lang="de-DE" sz="2000" dirty="0"/>
              <a:t> (jeder Teil ist optional):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1800" b="1" i="1" dirty="0" err="1"/>
              <a:t>event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 [</a:t>
            </a:r>
            <a:r>
              <a:rPr lang="de-DE" sz="1800" b="1" i="1" dirty="0" err="1"/>
              <a:t>condition</a:t>
            </a:r>
            <a:r>
              <a:rPr lang="de-DE" sz="1800" b="1" i="1" dirty="0"/>
              <a:t>]</a:t>
            </a:r>
            <a:br>
              <a:rPr lang="de-DE" sz="1800" b="1" i="1" dirty="0"/>
            </a:br>
            <a:r>
              <a:rPr lang="de-DE" sz="1800" b="1" i="1" dirty="0"/>
              <a:t>	/ </a:t>
            </a:r>
            <a:r>
              <a:rPr lang="de-DE" sz="1800" b="1" i="1" dirty="0" err="1"/>
              <a:t>target.sendEvent</a:t>
            </a:r>
            <a:r>
              <a:rPr lang="de-DE" sz="1800" b="1" i="1" dirty="0"/>
              <a:t> </a:t>
            </a:r>
            <a:r>
              <a:rPr lang="de-DE" sz="1800" b="1" i="1" dirty="0" err="1"/>
              <a:t>operation</a:t>
            </a:r>
            <a:r>
              <a:rPr lang="de-DE" sz="1800" b="1" i="1" dirty="0"/>
              <a:t>(</a:t>
            </a:r>
            <a:r>
              <a:rPr lang="de-DE" sz="1800" b="1" i="1" dirty="0" err="1"/>
              <a:t>arguments</a:t>
            </a:r>
            <a:r>
              <a:rPr lang="de-DE" sz="1800" b="1" i="1" dirty="0"/>
              <a:t>)</a:t>
            </a:r>
            <a:endParaRPr lang="de-DE" sz="2000" dirty="0"/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Externe Transitionen</a:t>
            </a:r>
            <a:r>
              <a:rPr lang="de-DE" sz="2000" dirty="0"/>
              <a:t> markieren Kreisbögen zwischen Zuständen</a:t>
            </a:r>
          </a:p>
          <a:p>
            <a:pPr lvl="1"/>
            <a:r>
              <a:rPr lang="de-DE" sz="2000" i="1" dirty="0">
                <a:solidFill>
                  <a:srgbClr val="7F0101"/>
                </a:solidFill>
              </a:rPr>
              <a:t>Interne Transitionen</a:t>
            </a:r>
            <a:r>
              <a:rPr lang="de-DE" sz="2000" dirty="0"/>
              <a:t> sind Teil der ausgelösten Operationen eines Zustandes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Operationen und Aktivitäten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Operation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atomare </a:t>
            </a:r>
            <a:r>
              <a:rPr lang="de-DE" i="1" dirty="0" smtClean="0">
                <a:solidFill>
                  <a:srgbClr val="7F0101"/>
                </a:solidFill>
              </a:rPr>
              <a:t>Aktion</a:t>
            </a:r>
            <a:r>
              <a:rPr lang="de-DE" i="1" dirty="0" smtClean="0"/>
              <a:t>,</a:t>
            </a:r>
            <a:r>
              <a:rPr lang="de-DE" dirty="0" smtClean="0"/>
              <a:t> </a:t>
            </a:r>
            <a:r>
              <a:rPr lang="de-DE" dirty="0"/>
              <a:t>angestoßen von einer Transition</a:t>
            </a:r>
          </a:p>
          <a:p>
            <a:pPr marL="838200" lvl="1" indent="-381000"/>
            <a:r>
              <a:rPr lang="de-DE" i="1" dirty="0">
                <a:solidFill>
                  <a:srgbClr val="7F0101"/>
                </a:solidFill>
              </a:rPr>
              <a:t>Eingangs- und Ausgangsoperationen</a:t>
            </a:r>
            <a:r>
              <a:rPr lang="de-DE" dirty="0"/>
              <a:t> können mit Zuständen assoziiert werden</a:t>
            </a:r>
          </a:p>
          <a:p>
            <a:pPr marL="419100" indent="-419100"/>
            <a:endParaRPr lang="de-DE" dirty="0"/>
          </a:p>
          <a:p>
            <a:pPr marL="419100" indent="-419100">
              <a:buNone/>
            </a:pPr>
            <a:r>
              <a:rPr lang="de-DE" dirty="0"/>
              <a:t>Eine </a:t>
            </a:r>
            <a:r>
              <a:rPr lang="de-DE" u="sng" dirty="0"/>
              <a:t>Aktivität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laufende </a:t>
            </a:r>
            <a:r>
              <a:rPr lang="de-DE" i="1" dirty="0" smtClean="0">
                <a:solidFill>
                  <a:srgbClr val="7F0101"/>
                </a:solidFill>
              </a:rPr>
              <a:t>Operation</a:t>
            </a:r>
            <a:r>
              <a:rPr lang="de-DE" dirty="0" smtClean="0"/>
              <a:t>, </a:t>
            </a:r>
            <a:r>
              <a:rPr lang="de-DE" dirty="0"/>
              <a:t>die </a:t>
            </a:r>
            <a:r>
              <a:rPr lang="de-DE" dirty="0" smtClean="0"/>
              <a:t>läuft</a:t>
            </a:r>
            <a:r>
              <a:rPr lang="de-DE" dirty="0"/>
              <a:t>, während ein Objekt in einem bestimmten Zustand ist</a:t>
            </a:r>
          </a:p>
          <a:p>
            <a:pPr marL="838200" lvl="1" indent="-381000"/>
            <a:r>
              <a:rPr lang="de-DE" dirty="0"/>
              <a:t>Modelliert als “interne Transitionen” markiert mit dem pseudo-event </a:t>
            </a:r>
            <a:r>
              <a:rPr lang="de-DE" b="1" i="1" dirty="0"/>
              <a:t>do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Schachtelung</a:t>
            </a:r>
            <a:r>
              <a:rPr lang="en-US" dirty="0"/>
              <a:t>: Nested </a:t>
            </a:r>
            <a:r>
              <a:rPr lang="en-US" dirty="0" err="1"/>
              <a:t>Statecharts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68" y="1754188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/>
              <a:t>Nested Statecharts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6" y="1268413"/>
            <a:ext cx="6596063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287714" y="1557339"/>
            <a:ext cx="7524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7824789" y="1341439"/>
            <a:ext cx="8159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9191626" y="4005264"/>
            <a:ext cx="1273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Operation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9480551" y="5300664"/>
            <a:ext cx="1019175" cy="3571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9191626" y="2276475"/>
            <a:ext cx="1298575" cy="3571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4511676" y="2420938"/>
            <a:ext cx="1439863" cy="6477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0" name="AutoShape 16"/>
          <p:cNvCxnSpPr>
            <a:cxnSpLocks noChangeShapeType="1"/>
            <a:stCxn id="25604" idx="3"/>
            <a:endCxn id="25609" idx="0"/>
          </p:cNvCxnSpPr>
          <p:nvPr/>
        </p:nvCxnSpPr>
        <p:spPr bwMode="auto">
          <a:xfrm>
            <a:off x="4040188" y="1736726"/>
            <a:ext cx="1192212" cy="665163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8040688" y="2997200"/>
            <a:ext cx="1295400" cy="43180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2" name="AutoShape 18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flipH="1">
            <a:off x="8688389" y="2633664"/>
            <a:ext cx="1152525" cy="344487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Line 20"/>
          <p:cNvSpPr>
            <a:spLocks noChangeShapeType="1"/>
          </p:cNvSpPr>
          <p:nvPr/>
        </p:nvSpPr>
        <p:spPr bwMode="auto">
          <a:xfrm flipH="1" flipV="1">
            <a:off x="8759826" y="3284539"/>
            <a:ext cx="1008063" cy="720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4" name="Rectangle 22"/>
          <p:cNvSpPr>
            <a:spLocks noChangeArrowheads="1"/>
          </p:cNvSpPr>
          <p:nvPr/>
        </p:nvSpPr>
        <p:spPr bwMode="auto">
          <a:xfrm>
            <a:off x="7608888" y="5229226"/>
            <a:ext cx="1511300" cy="3603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cxnSp>
        <p:nvCxnSpPr>
          <p:cNvPr id="25615" name="AutoShape 23"/>
          <p:cNvCxnSpPr>
            <a:cxnSpLocks noChangeShapeType="1"/>
            <a:endCxn id="25614" idx="3"/>
          </p:cNvCxnSpPr>
          <p:nvPr/>
        </p:nvCxnSpPr>
        <p:spPr bwMode="auto">
          <a:xfrm flipH="1" flipV="1">
            <a:off x="9139238" y="5410201"/>
            <a:ext cx="341312" cy="34925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6" name="Line 24"/>
          <p:cNvSpPr>
            <a:spLocks noChangeShapeType="1"/>
          </p:cNvSpPr>
          <p:nvPr/>
        </p:nvSpPr>
        <p:spPr bwMode="auto">
          <a:xfrm>
            <a:off x="8256588" y="1628775"/>
            <a:ext cx="0" cy="2873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7896226" y="1916114"/>
            <a:ext cx="792163" cy="217487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8112125" y="3213101"/>
            <a:ext cx="647700" cy="144463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Modellieren Sie ein Flugzeug-Objekt, welches den Zustand des Flugzeuges bzgl. der Platzreservierung wiedergibt. Definieren Sie geeignete Zustandsübergänge und evtl. Bedingungen dafür.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264020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0" y="2397645"/>
            <a:ext cx="7529500" cy="31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Konkurrierende Teilzustände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557339"/>
            <a:ext cx="73437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exam-process-v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1"/>
            <a:ext cx="8991600" cy="609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44698" y="6237313"/>
            <a:ext cx="2287806" cy="46166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  <a:extLst/>
        </p:spPr>
        <p:txBody>
          <a:bodyPr wrap="none">
            <a:spAutoFit/>
          </a:bodyPr>
          <a:lstStyle/>
          <a:p>
            <a:pPr algn="l" defTabSz="914400" eaLnBrk="0" hangingPunct="0">
              <a:lnSpc>
                <a:spcPct val="100000"/>
              </a:lnSpc>
              <a:buClrTx/>
              <a:buSzTx/>
              <a:defRPr/>
            </a:pPr>
            <a:r>
              <a:rPr lang="en-US" sz="2400" b="0" dirty="0" err="1">
                <a:latin typeface="Helvetica" pitchFamily="-105" charset="0"/>
                <a:cs typeface="+mn-cs"/>
              </a:rPr>
              <a:t>Ist</a:t>
            </a:r>
            <a:r>
              <a:rPr lang="en-US" sz="2400" b="0" dirty="0">
                <a:latin typeface="Helvetica" pitchFamily="-105" charset="0"/>
                <a:cs typeface="+mn-cs"/>
              </a:rPr>
              <a:t> das </a:t>
            </a:r>
            <a:r>
              <a:rPr lang="en-US" sz="2400" b="0" dirty="0" err="1">
                <a:latin typeface="Helvetica" pitchFamily="-105" charset="0"/>
                <a:cs typeface="+mn-cs"/>
              </a:rPr>
              <a:t>korrekt</a:t>
            </a:r>
            <a:r>
              <a:rPr lang="en-US" sz="2400" b="0" dirty="0">
                <a:latin typeface="Helvetica" pitchFamily="-105" charset="0"/>
                <a:cs typeface="+mn-cs"/>
              </a:rPr>
              <a:t>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858868" y="1916114"/>
            <a:ext cx="7693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UML Benutzung: Perspektiven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Perspektiven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 lnSpcReduction="10000"/>
          </a:bodyPr>
          <a:lstStyle/>
          <a:p>
            <a:pPr marL="457200" indent="-457200">
              <a:buNone/>
            </a:pPr>
            <a:r>
              <a:rPr lang="de-DE" dirty="0"/>
              <a:t>Drei Perspektiven beim Erstellen von UML Diagrammen:</a:t>
            </a: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Konzeptionell</a:t>
            </a:r>
            <a:endParaRPr lang="de-DE" dirty="0"/>
          </a:p>
          <a:p>
            <a:pPr marL="838200" lvl="1" indent="-381000"/>
            <a:r>
              <a:rPr lang="de-DE" dirty="0"/>
              <a:t>Repräsentieren Domänenkonzepte</a:t>
            </a:r>
          </a:p>
          <a:p>
            <a:pPr marL="1295400" lvl="2" indent="-381000"/>
            <a:r>
              <a:rPr lang="de-DE" dirty="0"/>
              <a:t>Ignoriere Software Belange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Spezifikation</a:t>
            </a:r>
            <a:endParaRPr lang="de-DE" dirty="0"/>
          </a:p>
          <a:p>
            <a:pPr marL="838200" lvl="1" indent="-381000"/>
            <a:r>
              <a:rPr lang="de-DE" dirty="0"/>
              <a:t>Fokus auf sichtbare Interfaces und Verhalten</a:t>
            </a:r>
          </a:p>
          <a:p>
            <a:pPr marL="1295400" lvl="2" indent="-381000"/>
            <a:r>
              <a:rPr lang="de-DE" dirty="0"/>
              <a:t>Ignoriere interne Implementierung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de-DE" b="1" i="1" dirty="0"/>
              <a:t>Implementierung</a:t>
            </a:r>
            <a:endParaRPr lang="de-DE" dirty="0"/>
          </a:p>
          <a:p>
            <a:pPr marL="838200" lvl="1" indent="-381000"/>
            <a:r>
              <a:rPr lang="de-DE" dirty="0"/>
              <a:t>Dokumentiere Implementierungsentscheidungen</a:t>
            </a:r>
          </a:p>
          <a:p>
            <a:pPr marL="1295400" lvl="2" indent="-381000"/>
            <a:r>
              <a:rPr lang="de-DE" dirty="0"/>
              <a:t>Häufigste, aber am wenigsten nützlichste Perspektive (!)</a:t>
            </a:r>
          </a:p>
          <a:p>
            <a:pPr marL="838200" lvl="1" indent="-381000" algn="r">
              <a:buNone/>
            </a:pPr>
            <a:r>
              <a:rPr lang="de-DE" i="1" dirty="0"/>
              <a:t>—UML </a:t>
            </a:r>
            <a:r>
              <a:rPr lang="de-DE" i="1" dirty="0" err="1"/>
              <a:t>Distilled</a:t>
            </a:r>
            <a:endParaRPr lang="de-DE" i="1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163730" y="1916114"/>
            <a:ext cx="55164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err="1">
                <a:solidFill>
                  <a:prstClr val="white"/>
                </a:solidFill>
                <a:latin typeface="Calibri" pitchFamily="34" charset="0"/>
              </a:rPr>
              <a:t>Use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-Case Diagramme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59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/>
            <a:r>
              <a:rPr lang="de-DE" dirty="0"/>
              <a:t>Was ist der Zweck von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Diagrammen?</a:t>
            </a:r>
          </a:p>
          <a:p>
            <a:pPr marL="419100" indent="-419100"/>
            <a:r>
              <a:rPr lang="de-DE" dirty="0"/>
              <a:t>Warum beschreiben Szenarien Objekte und nicht Klassen?</a:t>
            </a:r>
          </a:p>
          <a:p>
            <a:pPr marL="419100" indent="-419100"/>
            <a:r>
              <a:rPr lang="de-DE" dirty="0"/>
              <a:t>Wie können zeitliche Bedingungen in Szenarien beschrieben werden?</a:t>
            </a:r>
          </a:p>
          <a:p>
            <a:pPr marL="419100" indent="-419100"/>
            <a:r>
              <a:rPr lang="de-DE" dirty="0"/>
              <a:t>Wie spezifiziert und interpretiert man Nachrichten-Labels in einem Szenario?</a:t>
            </a:r>
          </a:p>
          <a:p>
            <a:pPr marL="419100" indent="-419100"/>
            <a:r>
              <a:rPr lang="de-DE" dirty="0"/>
              <a:t>Wie benutzt man genestete Zustandsdiagramme, um Objektverhalten zu modellieren?</a:t>
            </a:r>
          </a:p>
          <a:p>
            <a:pPr marL="419100" indent="-419100"/>
            <a:r>
              <a:rPr lang="de-DE" dirty="0"/>
              <a:t>Was ist der Unterschied zwischen “externen” und “internen” Transitionen</a:t>
            </a:r>
            <a:r>
              <a:rPr lang="de-DE" dirty="0" smtClean="0"/>
              <a:t>?</a:t>
            </a:r>
          </a:p>
          <a:p>
            <a:pPr marL="419100" indent="-419100"/>
            <a:r>
              <a:rPr lang="de-DE" dirty="0" smtClean="0"/>
              <a:t>Leiten Sie aus einer Anforderungsbeschreibung/CRC-Karten ein Klassendiagramm, ein </a:t>
            </a:r>
            <a:r>
              <a:rPr lang="de-DE" dirty="0" err="1" smtClean="0"/>
              <a:t>Use</a:t>
            </a:r>
            <a:r>
              <a:rPr lang="de-DE" dirty="0" smtClean="0"/>
              <a:t>-Case-Diagramm, ein Sequenz-Diagramm und ein Zustandsdiagramm ab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Was </a:t>
            </a:r>
            <a:r>
              <a:rPr lang="de-DE" dirty="0" smtClean="0"/>
              <a:t>Sie </a:t>
            </a:r>
            <a:r>
              <a:rPr lang="de-DE" dirty="0"/>
              <a:t>mitgenommen haben </a:t>
            </a:r>
            <a:r>
              <a:rPr lang="de-DE" dirty="0" smtClean="0"/>
              <a:t>sollten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lnSpc>
                <a:spcPct val="90000"/>
              </a:lnSpc>
            </a:pPr>
            <a:r>
              <a:rPr lang="en-US" sz="2800" i="1">
                <a:solidFill>
                  <a:srgbClr val="7F0101"/>
                </a:solidFill>
              </a:rPr>
              <a:t>The Unified Modeling Language Reference Manual</a:t>
            </a:r>
            <a:r>
              <a:rPr lang="en-US" sz="2800"/>
              <a:t>, James Rumbaugh, Ivar Jacobson and Grady Booch, Addison Wesley, 1999. </a:t>
            </a:r>
            <a:endParaRPr lang="en-US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432" y="2204864"/>
            <a:ext cx="46482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 err="1"/>
              <a:t>Use</a:t>
            </a:r>
            <a:r>
              <a:rPr lang="de-DE" dirty="0"/>
              <a:t>-Case Diagramme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5616624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</a:t>
            </a:r>
            <a:r>
              <a:rPr lang="de-DE" sz="2000" u="sng" dirty="0"/>
              <a:t> </a:t>
            </a:r>
            <a:r>
              <a:rPr lang="de-DE" sz="2000" u="sng" dirty="0" err="1"/>
              <a:t>case</a:t>
            </a:r>
            <a:r>
              <a:rPr lang="de-DE" sz="2000" dirty="0"/>
              <a:t> ist eine </a:t>
            </a:r>
            <a:r>
              <a:rPr lang="de-DE" sz="2000" i="1" dirty="0">
                <a:solidFill>
                  <a:srgbClr val="7F0101"/>
                </a:solidFill>
              </a:rPr>
              <a:t>generische Beschreibung einer gesamten </a:t>
            </a:r>
            <a:r>
              <a:rPr lang="de-DE" sz="2000" i="1" dirty="0" smtClean="0">
                <a:solidFill>
                  <a:srgbClr val="7F0101"/>
                </a:solidFill>
              </a:rPr>
              <a:t>Transaktion,</a:t>
            </a:r>
            <a:r>
              <a:rPr lang="de-DE" sz="2000" dirty="0" smtClean="0"/>
              <a:t> </a:t>
            </a:r>
            <a:r>
              <a:rPr lang="de-DE" sz="2000" dirty="0"/>
              <a:t>welche mehrere Aktoren involviert.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err="1"/>
              <a:t>use-case</a:t>
            </a:r>
            <a:r>
              <a:rPr lang="de-DE" sz="2000" u="sng" dirty="0"/>
              <a:t> Diagramm</a:t>
            </a:r>
            <a:r>
              <a:rPr lang="de-DE" sz="2000" dirty="0"/>
              <a:t> präsentiert eine </a:t>
            </a:r>
            <a:r>
              <a:rPr lang="de-DE" sz="2000" i="1" dirty="0">
                <a:solidFill>
                  <a:srgbClr val="7F0101"/>
                </a:solidFill>
              </a:rPr>
              <a:t>Menge von </a:t>
            </a:r>
            <a:r>
              <a:rPr lang="de-DE" sz="2000" i="1" dirty="0" err="1">
                <a:solidFill>
                  <a:srgbClr val="7F0101"/>
                </a:solidFill>
              </a:rPr>
              <a:t>use</a:t>
            </a:r>
            <a:r>
              <a:rPr lang="de-DE" sz="2000" i="1" dirty="0">
                <a:solidFill>
                  <a:srgbClr val="7F0101"/>
                </a:solidFill>
              </a:rPr>
              <a:t> </a:t>
            </a:r>
            <a:r>
              <a:rPr lang="de-DE" sz="2000" i="1" dirty="0" err="1">
                <a:solidFill>
                  <a:srgbClr val="7F0101"/>
                </a:solidFill>
              </a:rPr>
              <a:t>cases</a:t>
            </a:r>
            <a:r>
              <a:rPr lang="de-DE" sz="2000" dirty="0"/>
              <a:t> (Ellipsen) und deren externe Aktoren, die mit dem System interagieren.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Abhängigkeiten</a:t>
            </a:r>
            <a:r>
              <a:rPr lang="de-DE" sz="2000" dirty="0"/>
              <a:t> und </a:t>
            </a:r>
            <a:r>
              <a:rPr lang="de-DE" sz="2000" i="1" dirty="0">
                <a:solidFill>
                  <a:srgbClr val="7F0101"/>
                </a:solidFill>
              </a:rPr>
              <a:t>Assoziationen</a:t>
            </a:r>
            <a:r>
              <a:rPr lang="de-DE" sz="2000" dirty="0"/>
              <a:t> zwischen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cases</a:t>
            </a:r>
            <a:r>
              <a:rPr lang="de-DE" sz="2000" dirty="0"/>
              <a:t> können dargestellt werden.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Verwendung</a:t>
            </a:r>
            <a:r>
              <a:rPr lang="en-US" dirty="0"/>
              <a:t>: Use-Case </a:t>
            </a:r>
            <a:r>
              <a:rPr lang="en-US" dirty="0" err="1"/>
              <a:t>Diagramm</a:t>
            </a:r>
            <a:endParaRPr lang="en-US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419100" indent="-419100">
              <a:buNone/>
            </a:pPr>
            <a:r>
              <a:rPr lang="en-US" dirty="0"/>
              <a:t>	“A use case is a </a:t>
            </a:r>
            <a:r>
              <a:rPr lang="en-US" i="1" dirty="0">
                <a:solidFill>
                  <a:srgbClr val="7F0101"/>
                </a:solidFill>
              </a:rPr>
              <a:t>snapshot of one aspect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system. The sum of all use cases is </a:t>
            </a:r>
            <a:r>
              <a:rPr lang="en-US" i="1" dirty="0">
                <a:solidFill>
                  <a:srgbClr val="7F0101"/>
                </a:solidFill>
              </a:rPr>
              <a:t>the external picture</a:t>
            </a:r>
            <a:r>
              <a:rPr lang="en-US" dirty="0">
                <a:solidFill>
                  <a:srgbClr val="7F0101"/>
                </a:solidFill>
              </a:rPr>
              <a:t> </a:t>
            </a:r>
            <a:r>
              <a:rPr lang="en-US" dirty="0"/>
              <a:t>of your system …”</a:t>
            </a:r>
          </a:p>
          <a:p>
            <a:pPr marL="838200" lvl="1" indent="-381000" algn="r">
              <a:buNone/>
            </a:pPr>
            <a:r>
              <a:rPr lang="en-US" i="1" dirty="0"/>
              <a:t>—UML Distilled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3610125"/>
            <a:ext cx="4968551" cy="238872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65112" y="3041693"/>
            <a:ext cx="341022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Generalisierung und Kommentare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717032"/>
            <a:ext cx="4163015" cy="28391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757310" y="3260157"/>
            <a:ext cx="400539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Auch Attribute und Operationen möglich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896" y="5895004"/>
            <a:ext cx="558639" cy="7980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7753" y="6400532"/>
            <a:ext cx="86113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Quelle: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2259110" y="1916114"/>
            <a:ext cx="53256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de-DE" sz="4800" b="0" dirty="0" smtClean="0">
                <a:solidFill>
                  <a:prstClr val="white"/>
                </a:solidFill>
                <a:latin typeface="Calibri" pitchFamily="34" charset="0"/>
              </a:rPr>
              <a:t>Sequenz-Diagramme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6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Szenarien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normAutofit/>
          </a:bodyPr>
          <a:lstStyle/>
          <a:p>
            <a:pPr marL="0" indent="0">
              <a:buNone/>
            </a:pPr>
            <a:r>
              <a:rPr lang="de-DE" dirty="0"/>
              <a:t>Ein </a:t>
            </a:r>
            <a:r>
              <a:rPr lang="de-DE" u="sng" dirty="0"/>
              <a:t>Szenario</a:t>
            </a:r>
            <a:r>
              <a:rPr lang="de-DE" dirty="0"/>
              <a:t> ist eine </a:t>
            </a:r>
            <a:r>
              <a:rPr lang="de-DE" i="1" dirty="0">
                <a:solidFill>
                  <a:srgbClr val="7F0101"/>
                </a:solidFill>
              </a:rPr>
              <a:t>Instanz</a:t>
            </a:r>
            <a:r>
              <a:rPr lang="de-DE" dirty="0"/>
              <a:t> von einem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smtClean="0"/>
              <a:t>das </a:t>
            </a:r>
            <a:r>
              <a:rPr lang="de-DE" dirty="0"/>
              <a:t>ein </a:t>
            </a:r>
            <a:r>
              <a:rPr lang="de-DE" i="1" dirty="0">
                <a:solidFill>
                  <a:srgbClr val="7F0101"/>
                </a:solidFill>
              </a:rPr>
              <a:t>typisches Beispiel</a:t>
            </a:r>
            <a:r>
              <a:rPr lang="de-DE" dirty="0"/>
              <a:t> einer Ausführung zeigt.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Szenarien können durch UML repräsentiert werden, entweder durch </a:t>
            </a:r>
            <a:r>
              <a:rPr lang="de-DE" i="1" dirty="0" smtClean="0">
                <a:solidFill>
                  <a:srgbClr val="7F0101"/>
                </a:solidFill>
              </a:rPr>
              <a:t>Sequenzdiagramme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i="1" dirty="0" smtClean="0">
                <a:solidFill>
                  <a:srgbClr val="7F0101"/>
                </a:solidFill>
              </a:rPr>
              <a:t>Kollaborationsdiagramme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 err="1" smtClean="0">
                <a:solidFill>
                  <a:srgbClr val="7F0101"/>
                </a:solidFill>
              </a:rPr>
              <a:t>Wichti</a:t>
            </a:r>
            <a:r>
              <a:rPr lang="de-DE" i="1" dirty="0" smtClean="0">
                <a:solidFill>
                  <a:srgbClr val="7F0101"/>
                </a:solidFill>
              </a:rPr>
              <a:t>: Ein </a:t>
            </a:r>
            <a:r>
              <a:rPr lang="de-DE" i="1" dirty="0">
                <a:solidFill>
                  <a:srgbClr val="7F0101"/>
                </a:solidFill>
              </a:rPr>
              <a:t>Szenario beschreibt nur </a:t>
            </a:r>
            <a:r>
              <a:rPr lang="de-DE" b="1" i="1" dirty="0">
                <a:solidFill>
                  <a:srgbClr val="7F0101"/>
                </a:solidFill>
              </a:rPr>
              <a:t>ein</a:t>
            </a:r>
            <a:r>
              <a:rPr lang="de-DE" i="1" dirty="0">
                <a:solidFill>
                  <a:srgbClr val="7F0101"/>
                </a:solidFill>
              </a:rPr>
              <a:t> Beispiel eines </a:t>
            </a:r>
            <a:r>
              <a:rPr lang="de-DE" i="1" dirty="0" err="1">
                <a:solidFill>
                  <a:srgbClr val="7F0101"/>
                </a:solidFill>
              </a:rPr>
              <a:t>use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cases</a:t>
            </a:r>
            <a:r>
              <a:rPr lang="de-DE" i="1" dirty="0">
                <a:solidFill>
                  <a:srgbClr val="7F0101"/>
                </a:solidFill>
              </a:rPr>
              <a:t>, so dass Besonderheiten oder Bedingungen nicht ausgedrückt werden können!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Sequenzdiagramme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631504" y="2132856"/>
            <a:ext cx="4911178" cy="459482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Ein </a:t>
            </a:r>
            <a:r>
              <a:rPr lang="de-DE" sz="2000" u="sng" dirty="0" smtClean="0"/>
              <a:t>Sequenzdiagramm</a:t>
            </a:r>
            <a:r>
              <a:rPr lang="de-DE" sz="2000" dirty="0" smtClean="0"/>
              <a:t> </a:t>
            </a:r>
            <a:r>
              <a:rPr lang="de-DE" sz="2000" dirty="0"/>
              <a:t>beschreibt ein Szenario durch das Zeigen von Interaktionen zwischen einer Menge von Objekten in einer </a:t>
            </a:r>
            <a:r>
              <a:rPr lang="de-DE" sz="2000" i="1" dirty="0">
                <a:solidFill>
                  <a:srgbClr val="7F0101"/>
                </a:solidFill>
              </a:rPr>
              <a:t>zeitlichen Abfolge</a:t>
            </a:r>
            <a:r>
              <a:rPr lang="de-DE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de-DE" sz="2000" dirty="0"/>
          </a:p>
          <a:p>
            <a:pPr marL="0" indent="0">
              <a:lnSpc>
                <a:spcPct val="90000"/>
              </a:lnSpc>
              <a:buNone/>
            </a:pPr>
            <a:r>
              <a:rPr lang="de-DE" sz="2000" i="1" dirty="0">
                <a:solidFill>
                  <a:srgbClr val="7F0101"/>
                </a:solidFill>
              </a:rPr>
              <a:t>Objekte</a:t>
            </a:r>
            <a:r>
              <a:rPr lang="de-DE" sz="2000" dirty="0"/>
              <a:t> (keine Klassen!) werden als </a:t>
            </a:r>
            <a:r>
              <a:rPr lang="de-DE" sz="2000" i="1" dirty="0">
                <a:solidFill>
                  <a:srgbClr val="7F0101"/>
                </a:solidFill>
              </a:rPr>
              <a:t>vertikale Balken </a:t>
            </a:r>
            <a:r>
              <a:rPr lang="de-DE" sz="2000" dirty="0"/>
              <a:t>gezeichnet. </a:t>
            </a:r>
            <a:r>
              <a:rPr lang="de-DE" sz="2000" i="1" dirty="0">
                <a:solidFill>
                  <a:srgbClr val="7F0101"/>
                </a:solidFill>
              </a:rPr>
              <a:t>Events</a:t>
            </a:r>
            <a:r>
              <a:rPr lang="de-DE" sz="2000" dirty="0"/>
              <a:t> oder Nachrichtensendungen werden als horizontale (oder schräge) </a:t>
            </a:r>
            <a:r>
              <a:rPr lang="de-DE" sz="2000" i="1" dirty="0">
                <a:solidFill>
                  <a:srgbClr val="7F0101"/>
                </a:solidFill>
              </a:rPr>
              <a:t>Pfeile</a:t>
            </a:r>
            <a:r>
              <a:rPr lang="de-DE" sz="2000" dirty="0"/>
              <a:t> vom Sender zum Empfänger gezeichnet.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82" y="1705670"/>
            <a:ext cx="539115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824192" y="6452990"/>
            <a:ext cx="37529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chemeClr val="tx1"/>
                </a:solidFill>
                <a:latin typeface="+mn-lt"/>
              </a:rPr>
              <a:t>Szenario: Sitzplatz im Kino reservieren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US" dirty="0" err="1"/>
              <a:t>Aktivierungen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06" y="1739850"/>
            <a:ext cx="572452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857566" y="4725144"/>
            <a:ext cx="2927065" cy="1368152"/>
          </a:xfrm>
          <a:prstGeom prst="foldedCorner">
            <a:avLst>
              <a:gd name="adj" fmla="val 12500"/>
            </a:avLst>
          </a:prstGeom>
          <a:solidFill>
            <a:srgbClr val="FFC90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 defTabSz="914400" eaLnBrk="0" hangingPunct="0">
              <a:lnSpc>
                <a:spcPct val="100000"/>
              </a:lnSpc>
              <a:buClrTx/>
              <a:buSzTx/>
            </a:pPr>
            <a:r>
              <a:rPr lang="de-DE" sz="2000" dirty="0">
                <a:solidFill>
                  <a:srgbClr val="AB9DDB"/>
                </a:solidFill>
                <a:latin typeface="+mj-lt"/>
                <a:ea typeface="ＭＳ Ｐゴシック" pitchFamily="34" charset="-128"/>
              </a:rPr>
              <a:t>Return-Statements sind optional. Abhängig vom Detailgrad evtl. wichtig.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996</Words>
  <Application>Microsoft Office PowerPoint</Application>
  <PresentationFormat>Breitbild</PresentationFormat>
  <Paragraphs>191</Paragraphs>
  <Slides>31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vorlage_Design1</vt:lpstr>
      <vt:lpstr>PowerPoint-Präsentation</vt:lpstr>
      <vt:lpstr>Einordnung</vt:lpstr>
      <vt:lpstr>PowerPoint-Präsentation</vt:lpstr>
      <vt:lpstr>Use-Case Diagramme</vt:lpstr>
      <vt:lpstr>Verwendung: Use-Case Diagramm</vt:lpstr>
      <vt:lpstr>PowerPoint-Präsentation</vt:lpstr>
      <vt:lpstr>Szenarien</vt:lpstr>
      <vt:lpstr>Sequenzdiagramme</vt:lpstr>
      <vt:lpstr>Aktivierungen</vt:lpstr>
      <vt:lpstr>Asynchronität und Bedingungen</vt:lpstr>
      <vt:lpstr>Alternativen und Guards</vt:lpstr>
      <vt:lpstr>PowerPoint-Präsentation</vt:lpstr>
      <vt:lpstr>Collaboration Diagramme</vt:lpstr>
      <vt:lpstr>Nachrichten Labels</vt:lpstr>
      <vt:lpstr>PowerPoint-Präsentation</vt:lpstr>
      <vt:lpstr>Beispiel</vt:lpstr>
      <vt:lpstr>Definition I</vt:lpstr>
      <vt:lpstr>Definition II</vt:lpstr>
      <vt:lpstr>Statusbox mit Regionen</vt:lpstr>
      <vt:lpstr>Transitionen</vt:lpstr>
      <vt:lpstr>Operationen und Aktivitäten</vt:lpstr>
      <vt:lpstr>Schachtelung: Nested Statecharts</vt:lpstr>
      <vt:lpstr>Nested Statecharts</vt:lpstr>
      <vt:lpstr>Aufgabe</vt:lpstr>
      <vt:lpstr>Aufgabe</vt:lpstr>
      <vt:lpstr>Konkurrierende Teilzustände</vt:lpstr>
      <vt:lpstr>PowerPoint-Präsentation</vt:lpstr>
      <vt:lpstr>PowerPoint-Präsentation</vt:lpstr>
      <vt:lpstr>Perspektiven</vt:lpstr>
      <vt:lpstr>Was Sie mitgenommen haben sollten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SE2010</dc:title>
  <dc:creator>Sven Apel</dc:creator>
  <cp:lastModifiedBy>Janet</cp:lastModifiedBy>
  <cp:revision>348</cp:revision>
  <dcterms:modified xsi:type="dcterms:W3CDTF">2019-10-30T17:26:42Z</dcterms:modified>
</cp:coreProperties>
</file>