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46" r:id="rId2"/>
    <p:sldId id="306" r:id="rId3"/>
    <p:sldId id="375" r:id="rId4"/>
    <p:sldId id="376" r:id="rId5"/>
    <p:sldId id="378" r:id="rId6"/>
    <p:sldId id="370" r:id="rId7"/>
    <p:sldId id="394" r:id="rId8"/>
    <p:sldId id="349" r:id="rId9"/>
    <p:sldId id="342" r:id="rId10"/>
    <p:sldId id="350" r:id="rId11"/>
    <p:sldId id="392" r:id="rId12"/>
    <p:sldId id="393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56" r:id="rId25"/>
    <p:sldId id="357" r:id="rId26"/>
    <p:sldId id="358" r:id="rId27"/>
    <p:sldId id="359" r:id="rId28"/>
    <p:sldId id="360" r:id="rId29"/>
    <p:sldId id="362" r:id="rId30"/>
    <p:sldId id="363" r:id="rId31"/>
    <p:sldId id="364" r:id="rId32"/>
    <p:sldId id="365" r:id="rId33"/>
    <p:sldId id="367" r:id="rId34"/>
    <p:sldId id="368" r:id="rId3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AB9DDB"/>
    <a:srgbClr val="00B050"/>
    <a:srgbClr val="3F7F5F"/>
    <a:srgbClr val="0000C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9" autoAdjust="0"/>
  </p:normalViewPr>
  <p:slideViewPr>
    <p:cSldViewPr>
      <p:cViewPr varScale="1">
        <p:scale>
          <a:sx n="84" d="100"/>
          <a:sy n="84" d="100"/>
        </p:scale>
        <p:origin x="15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7E2473-901B-4230-9DC1-CC6B35C41FD3}" type="datetimeFigureOut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4FFB42-52A2-4DEA-91CF-3EE1566D99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56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3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7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?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Abstraktion kommt immer auf den Anwendungsfall an:</a:t>
            </a:r>
          </a:p>
          <a:p>
            <a:pPr>
              <a:spcBef>
                <a:spcPct val="0"/>
              </a:spcBef>
            </a:pPr>
            <a:r>
              <a:rPr lang="de-DE" dirty="0" err="1"/>
              <a:t>z.B</a:t>
            </a:r>
            <a:r>
              <a:rPr lang="de-DE" dirty="0"/>
              <a:t>: Sinnesorgane -&gt; Ohren, Auge,</a:t>
            </a:r>
            <a:r>
              <a:rPr lang="de-DE" baseline="0" dirty="0"/>
              <a:t> Nase, Mund; Haare egal; Friseur: Gesicht kann auch einfach nur Oval sein; Haare sind entscheidend</a:t>
            </a:r>
            <a:endParaRPr lang="de-DE" dirty="0"/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293ED9-2E5C-4F7C-8346-AB7E3D596E1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4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10</a:t>
            </a:r>
          </a:p>
          <a:p>
            <a:pPr>
              <a:spcBef>
                <a:spcPct val="0"/>
              </a:spcBef>
            </a:pPr>
            <a:r>
              <a:rPr lang="de-DE" dirty="0"/>
              <a:t>Studierende</a:t>
            </a:r>
            <a:r>
              <a:rPr lang="de-DE" baseline="0" dirty="0"/>
              <a:t> fragen</a:t>
            </a:r>
            <a:endParaRPr lang="de-DE" dirty="0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CA0A57-678F-4373-A3FC-B62ACCE9541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14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Fragen: andere Instanz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C8C337-5CD1-4467-B0FF-BAE87C002AC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6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10 : 24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?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 err="1"/>
              <a:t>Evtl</a:t>
            </a:r>
            <a:r>
              <a:rPr lang="de-DE" baseline="0" dirty="0"/>
              <a:t> in </a:t>
            </a:r>
            <a:r>
              <a:rPr lang="de-DE" baseline="0" dirty="0" err="1"/>
              <a:t>Eclipse</a:t>
            </a:r>
            <a:r>
              <a:rPr lang="de-DE" baseline="0" dirty="0"/>
              <a:t> eingeben</a:t>
            </a: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AAACEE-992B-4BCA-8A71-7699A635566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1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26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sense?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abstraction</a:t>
            </a:r>
            <a:endParaRPr lang="de-DE" dirty="0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412489-8CD7-4533-86B6-3AEA635F5E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7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0 : 11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7C42FF-D1AE-4E19-A5BC-CE9F432A01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28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2E5609-1BA0-479E-ACD9-8CC2630C242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00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Mit Studierenden die Methoden der Klasse Person entwickeln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93160-391B-4CFF-A080-817518C696B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27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21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Remeber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.</a:t>
            </a:r>
          </a:p>
          <a:p>
            <a:pPr>
              <a:spcBef>
                <a:spcPct val="0"/>
              </a:spcBef>
            </a:pPr>
            <a:endParaRPr lang="de-DE" baseline="0" dirty="0" smtClean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505B1-52B8-4FA1-ADF8-5B6874458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3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sollen Murmelgruppen bilden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8 : 29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7DD0A4-F8B7-4C42-90F7-E49204E03DC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Fragen: Wo ist hier das Objekt? -</a:t>
            </a:r>
            <a:r>
              <a:rPr lang="de-DE">
                <a:sym typeface="Wingdings" pitchFamily="2" charset="2"/>
              </a:rPr>
              <a:t> Keins da! Unterschied zw. Variable und tatsächlichem Objekt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91967A-1437-4810-8A3A-CE68C0121F2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4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57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A4382-758D-45F0-8E3C-B133C5C0F43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05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58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B3D808-8C61-48F7-9C66-17C1C120B26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1h3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Tafel: Methodensignatur?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F2103D-3F87-4E39-8717-C4F06100E2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CC9BAC-7D3C-4364-B689-C3615ACFA86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66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422BDC-0783-4B53-9A66-9D2D203BF01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75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sollen Murmelgruppen bilden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8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20434B-EE85-42FD-B593-162D19AC9CA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42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68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8A9B61-3DAC-4109-8236-3C68B4E6C0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38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940B9-7227-4732-ABD5-F4F4991DC22D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76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52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B4D0DF-A296-4A2C-9371-BD70A863CA4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6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FCC56F-7E66-4421-974F-5FFEFD4ABE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210AB8-8D48-4542-A5D4-A1CF1AFED8C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0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7D7067-6583-4173-AFA7-8FAAEF48C1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1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1 : 1h36</a:t>
            </a:r>
          </a:p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88067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2536A-A631-47AC-8C75-5F076201891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241326-CD42-4DC8-A1E1-C390ACD738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5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1h5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20A9A6-BCD6-45FE-8763-F538F6BD8F7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2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16A46A-3E7F-4A28-A4F8-615789BE90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C660-4D5E-460D-AFDB-D2F7AFC29EC7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CAFB-BFA6-44F6-AAA0-3475A3F58B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51B8-E8FD-49C0-B61C-E2D65939FA68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33983-29EC-4F92-B0B3-467B2F7DAEE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C4BD-7BB6-4295-AD13-887727369A38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C390-7C42-4EE0-8B82-58642F7DB33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7B9B8-F0D9-4451-9AB4-927ECEBFB98B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C1F45-572C-4EDC-B2D7-1B51C06EF7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52777-AA36-4DEB-A375-059CBF9E0C68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D4944-2F7A-46DD-84E9-11E54B01D7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1AF1-1586-46E6-8039-041BD054F83A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2895B-A957-46B7-8288-B0243A07F8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D9A2-EB2B-48FC-872F-963CC4753825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8F22-46F2-4B55-99EF-C48573A052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8E5F0-DCC0-4F2E-88C4-5EDE11F57591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6D23B-697B-419C-B50C-B1CDEFAF32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037DE-2938-4B1F-B372-1CEE87D031AF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933F-DBA3-4F95-88CD-68DC4C1304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189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8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0271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2" y="4869160"/>
            <a:ext cx="1990286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11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B9B4D-59DC-4312-BA5F-888193FA558A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03267" y="661511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46EF-AF9C-4D36-A006-D34C50688B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839B3-C885-46B4-99B9-B0DDA4571FCB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F280-1F56-4788-B7CA-0B9E27F1B5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AD18FB-2CF3-456C-987B-383A99E8C2F7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823513-A589-4ACC-9410-8448A459F0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4.jpe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E9EE6B38-8C19-4735-8475-A8A7E5FEEDEA}"/>
              </a:ext>
            </a:extLst>
          </p:cNvPr>
          <p:cNvSpPr txBox="1">
            <a:spLocks/>
          </p:cNvSpPr>
          <p:nvPr/>
        </p:nvSpPr>
        <p:spPr bwMode="auto">
          <a:xfrm>
            <a:off x="1701676" y="1268760"/>
            <a:ext cx="802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</a:p>
          <a:p>
            <a:pPr algn="l"/>
            <a:r>
              <a:rPr lang="de-DE" sz="2800" dirty="0" err="1" smtClean="0">
                <a:solidFill>
                  <a:schemeClr val="accent1"/>
                </a:solidFill>
              </a:rPr>
              <a:t>Object</a:t>
            </a:r>
            <a:r>
              <a:rPr lang="de-DE" sz="2800" dirty="0" smtClean="0">
                <a:solidFill>
                  <a:schemeClr val="accent1"/>
                </a:solidFill>
              </a:rPr>
              <a:t> Orientation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482" name="Textfeld 2"/>
          <p:cNvSpPr txBox="1">
            <a:spLocks noChangeArrowheads="1"/>
          </p:cNvSpPr>
          <p:nvPr/>
        </p:nvSpPr>
        <p:spPr bwMode="auto">
          <a:xfrm>
            <a:off x="1847851" y="1933576"/>
            <a:ext cx="43026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Structure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</p:txBody>
      </p:sp>
      <p:pic>
        <p:nvPicPr>
          <p:cNvPr id="20483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4657A-FEB3-4EAE-99FB-813B63CBF4DD}" type="slidenum">
              <a:rPr lang="de-DE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8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Variables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/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: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/>
              <a:t>hasSiblings</a:t>
            </a:r>
            <a:r>
              <a:rPr lang="de-DE" dirty="0" smtClean="0"/>
              <a:t>;</a:t>
            </a:r>
            <a:endParaRPr lang="de-DE" dirty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variable,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vary</a:t>
            </a:r>
            <a:endParaRPr lang="de-DE" dirty="0" smtClean="0"/>
          </a:p>
          <a:p>
            <a:pPr marL="800100" lvl="2" indent="0">
              <a:spcBef>
                <a:spcPct val="0"/>
              </a:spcBef>
              <a:buNone/>
            </a:pPr>
            <a:endParaRPr lang="de-DE" b="1" dirty="0">
              <a:solidFill>
                <a:srgbClr val="7F0055"/>
              </a:solidFill>
              <a:latin typeface="Consolas" pitchFamily="49" charset="0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pPr marL="800100" lvl="2" indent="0">
              <a:spcBef>
                <a:spcPct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/>
          </a:p>
          <a:p>
            <a:pPr>
              <a:buFont typeface="Arial" charset="0"/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</a:rPr>
              <a:t>TYPE]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[NAME]</a:t>
            </a:r>
            <a:r>
              <a:rPr lang="de-DE" dirty="0">
                <a:latin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de-DE" dirty="0">
                <a:latin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</a:rPr>
              <a:t>OPTIONAL: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</a:rPr>
              <a:t>TYPE]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[NAME] </a:t>
            </a:r>
            <a:r>
              <a:rPr lang="de-DE" dirty="0">
                <a:latin typeface="Consolas" pitchFamily="49" charset="0"/>
              </a:rPr>
              <a:t>= [WERT];</a:t>
            </a:r>
          </a:p>
          <a:p>
            <a:pPr>
              <a:buFont typeface="Arial" charset="0"/>
              <a:buNone/>
            </a:pPr>
            <a:r>
              <a:rPr lang="de-DE" dirty="0">
                <a:latin typeface="Consolas" pitchFamily="49" charset="0"/>
              </a:rPr>
              <a:t>	z.B.: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= 0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= "Max"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latin typeface="Consolas" pitchFamily="49" charset="0"/>
            </a:endParaRPr>
          </a:p>
          <a:p>
            <a:pPr>
              <a:buFont typeface="Arial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B5875-C9B5-4749-90CA-CE3A9AE04065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5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Constants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described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(like variables)</a:t>
            </a:r>
          </a:p>
          <a:p>
            <a:r>
              <a:rPr lang="de-DE" dirty="0" smtClean="0"/>
              <a:t>Name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endParaRPr lang="de-DE" dirty="0" smtClean="0"/>
          </a:p>
          <a:p>
            <a:r>
              <a:rPr lang="de-DE" dirty="0" smtClean="0"/>
              <a:t>In Java,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in: „Java </a:t>
            </a:r>
            <a:r>
              <a:rPr lang="de-DE" dirty="0" err="1" smtClean="0"/>
              <a:t>rocks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that‘s</a:t>
            </a:r>
            <a:r>
              <a:rPr lang="de-DE" dirty="0" smtClean="0"/>
              <a:t> final!“)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</a:t>
            </a:r>
            <a:r>
              <a:rPr lang="de-DE" dirty="0" smtClean="0">
                <a:solidFill>
                  <a:srgbClr val="FF0000"/>
                </a:solidFill>
                <a:latin typeface="Consolas" pitchFamily="49" charset="0"/>
              </a:rPr>
              <a:t>TYPE] 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[NAME] </a:t>
            </a:r>
            <a:r>
              <a:rPr lang="de-DE" dirty="0">
                <a:latin typeface="Consolas" pitchFamily="49" charset="0"/>
              </a:rPr>
              <a:t>= [WERT];</a:t>
            </a:r>
          </a:p>
          <a:p>
            <a:pPr>
              <a:buFont typeface="Arial" charset="0"/>
              <a:buNone/>
            </a:pPr>
            <a:endParaRPr lang="de-DE" dirty="0">
              <a:latin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</a:t>
            </a:r>
          </a:p>
          <a:p>
            <a:pPr>
              <a:buFont typeface="Arial" charset="0"/>
              <a:buNone/>
            </a:pP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DAYS_IN_YEAR = 365;</a:t>
            </a:r>
          </a:p>
          <a:p>
            <a:pPr>
              <a:buFont typeface="Arial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3B0D9-016B-4C4D-9DEB-B91A3A967D92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7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Paradigm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Different </a:t>
            </a:r>
            <a:r>
              <a:rPr lang="de-DE" dirty="0" err="1" smtClean="0"/>
              <a:t>concpets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This time: </a:t>
            </a:r>
            <a:r>
              <a:rPr lang="de-DE" dirty="0" err="1" smtClean="0"/>
              <a:t>Abstraction</a:t>
            </a:r>
            <a:r>
              <a:rPr lang="de-DE" dirty="0"/>
              <a:t> </a:t>
            </a:r>
            <a:r>
              <a:rPr lang="de-DE" dirty="0" smtClean="0"/>
              <a:t>– Select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relevant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concepts</a:t>
            </a:r>
            <a:r>
              <a:rPr lang="de-DE" dirty="0" smtClean="0"/>
              <a:t> will follow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82FF9-3427-437C-89E9-F6BE100CD55E}" type="slidenum">
              <a:rPr lang="de-DE"/>
              <a:pPr>
                <a:defRPr/>
              </a:pPr>
              <a:t>13</a:t>
            </a:fld>
            <a:endParaRPr lang="de-DE"/>
          </a:p>
        </p:txBody>
      </p:sp>
      <p:pic>
        <p:nvPicPr>
          <p:cNvPr id="15362" name="Picture 2" descr="https://encrypted-tbn2.gstatic.com/images?q=tbn:ANd9GcSb2BqDN9TWfBaFw8OX0m_aAl0reWXYOPp4cjNQe09jaagsmfL_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9" y="4660900"/>
            <a:ext cx="687387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https://encrypted-tbn0.gstatic.com/images?q=tbn:ANd9GcTrC4feFJ5VQ2b7PyTG8RbMPWnjB0dA1ve6hgZ6gqoF6yKNv8asc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3763" y="4564064"/>
            <a:ext cx="76835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https://encrypted-tbn3.gstatic.com/images?q=tbn:ANd9GcQESHLbdANKCTdm3GRFPOO-pm0LKa2hiI5d6FOFjJMKgsccxQD4N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7350" y="4564063"/>
            <a:ext cx="160020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2" descr="https://encrypted-tbn3.gstatic.com/images?q=tbn:ANd9GcRwT7NBzwyalvyaNpTQgaSz0svZMpPvyNtWMJTiOIhZMBEDihu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0826" y="4300538"/>
            <a:ext cx="3095625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92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10009112" cy="64397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I Need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„</a:t>
            </a:r>
            <a:r>
              <a:rPr lang="de-DE" dirty="0" err="1" smtClean="0"/>
              <a:t>head</a:t>
            </a:r>
            <a:r>
              <a:rPr lang="de-DE" dirty="0" smtClean="0"/>
              <a:t>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computer</a:t>
            </a:r>
            <a:r>
              <a:rPr lang="de-DE" dirty="0" smtClean="0"/>
              <a:t>“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it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Store a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describe</a:t>
            </a:r>
            <a:r>
              <a:rPr lang="de-DE" dirty="0" smtClean="0"/>
              <a:t> „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“ in a </a:t>
            </a:r>
            <a:r>
              <a:rPr lang="de-DE" dirty="0" err="1" smtClean="0"/>
              <a:t>program</a:t>
            </a:r>
            <a:r>
              <a:rPr lang="de-DE" dirty="0" smtClean="0"/>
              <a:t>?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Class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Collection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songs</a:t>
            </a:r>
            <a:r>
              <a:rPr lang="de-DE" dirty="0" smtClean="0"/>
              <a:t> (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songs</a:t>
            </a:r>
            <a:r>
              <a:rPr lang="de-DE" dirty="0" smtClean="0"/>
              <a:t>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Songs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composers</a:t>
            </a:r>
            <a:r>
              <a:rPr lang="de-DE" dirty="0" smtClean="0"/>
              <a:t>, </a:t>
            </a:r>
            <a:r>
              <a:rPr lang="de-DE" dirty="0" err="1" smtClean="0"/>
              <a:t>singers</a:t>
            </a:r>
            <a:r>
              <a:rPr lang="de-DE" dirty="0" smtClean="0"/>
              <a:t>, </a:t>
            </a:r>
            <a:r>
              <a:rPr lang="de-DE" dirty="0" err="1" smtClean="0"/>
              <a:t>titel</a:t>
            </a:r>
            <a:r>
              <a:rPr lang="de-DE" dirty="0" smtClean="0"/>
              <a:t>, </a:t>
            </a:r>
            <a:r>
              <a:rPr lang="de-DE" dirty="0" err="1" smtClean="0"/>
              <a:t>duration</a:t>
            </a:r>
            <a:r>
              <a:rPr lang="de-DE" dirty="0" smtClean="0"/>
              <a:t>, etc.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Saving</a:t>
            </a:r>
            <a:r>
              <a:rPr lang="de-DE" dirty="0" smtClean="0"/>
              <a:t>, </a:t>
            </a:r>
            <a:r>
              <a:rPr lang="de-DE" dirty="0" err="1" smtClean="0"/>
              <a:t>searching</a:t>
            </a:r>
            <a:r>
              <a:rPr lang="de-DE" dirty="0" smtClean="0"/>
              <a:t>, </a:t>
            </a:r>
            <a:r>
              <a:rPr lang="de-DE" dirty="0" err="1" smtClean="0"/>
              <a:t>filtering</a:t>
            </a:r>
            <a:r>
              <a:rPr lang="de-DE" dirty="0" smtClean="0"/>
              <a:t>, </a:t>
            </a:r>
            <a:r>
              <a:rPr lang="de-DE" dirty="0" err="1" smtClean="0"/>
              <a:t>playing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I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them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A7B0F-3D6E-49B4-9B01-7560FF5DB938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4" name="Geschweifte Klammer rechts 3"/>
          <p:cNvSpPr/>
          <p:nvPr/>
        </p:nvSpPr>
        <p:spPr>
          <a:xfrm rot="10800000">
            <a:off x="1853127" y="4868862"/>
            <a:ext cx="350838" cy="1087587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 rot="-5400000">
            <a:off x="1165924" y="5072341"/>
            <a:ext cx="10584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 rot="10800000">
            <a:off x="1829315" y="6097552"/>
            <a:ext cx="350837" cy="565186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 rot="-5400000">
            <a:off x="1165765" y="6080403"/>
            <a:ext cx="1012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Behavior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Classes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smtClean="0"/>
              <a:t>Template/Description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must </a:t>
            </a:r>
            <a:r>
              <a:rPr lang="de-DE" dirty="0" err="1" smtClean="0"/>
              <a:t>have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Car</a:t>
            </a:r>
            <a:endParaRPr lang="de-DE" dirty="0"/>
          </a:p>
          <a:p>
            <a:pPr lvl="2"/>
            <a:r>
              <a:rPr lang="de-DE" dirty="0" smtClean="0"/>
              <a:t>4 </a:t>
            </a:r>
            <a:r>
              <a:rPr lang="de-DE" dirty="0" err="1" smtClean="0"/>
              <a:t>Tyres</a:t>
            </a:r>
            <a:endParaRPr lang="de-DE" dirty="0"/>
          </a:p>
          <a:p>
            <a:pPr lvl="2"/>
            <a:r>
              <a:rPr lang="de-DE" dirty="0" smtClean="0"/>
              <a:t>Color</a:t>
            </a:r>
            <a:endParaRPr lang="de-DE" dirty="0"/>
          </a:p>
          <a:p>
            <a:pPr lvl="2"/>
            <a:r>
              <a:rPr lang="de-DE" dirty="0" smtClean="0"/>
              <a:t>Engine (</a:t>
            </a:r>
            <a:r>
              <a:rPr lang="de-DE" dirty="0" err="1" smtClean="0"/>
              <a:t>Horsepowers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r>
              <a:rPr lang="de-DE" b="1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„</a:t>
            </a:r>
            <a:r>
              <a:rPr lang="de-DE" dirty="0" err="1" smtClean="0"/>
              <a:t>My</a:t>
            </a:r>
            <a:r>
              <a:rPr lang="de-DE" dirty="0" smtClean="0"/>
              <a:t> Car“</a:t>
            </a:r>
            <a:endParaRPr lang="de-DE" dirty="0"/>
          </a:p>
          <a:p>
            <a:pPr lvl="2"/>
            <a:r>
              <a:rPr lang="de-DE" dirty="0"/>
              <a:t>4 </a:t>
            </a:r>
            <a:r>
              <a:rPr lang="de-DE" dirty="0" err="1" smtClean="0"/>
              <a:t>Tyres</a:t>
            </a:r>
            <a:r>
              <a:rPr lang="de-DE" dirty="0" smtClean="0"/>
              <a:t>: Sommer </a:t>
            </a:r>
            <a:r>
              <a:rPr lang="de-DE" dirty="0" err="1" smtClean="0"/>
              <a:t>tyres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Pirelli</a:t>
            </a:r>
          </a:p>
          <a:p>
            <a:pPr lvl="2"/>
            <a:r>
              <a:rPr lang="de-DE" dirty="0" smtClean="0"/>
              <a:t>Color: Orange</a:t>
            </a:r>
            <a:endParaRPr lang="de-DE" dirty="0"/>
          </a:p>
          <a:p>
            <a:pPr lvl="2"/>
            <a:r>
              <a:rPr lang="de-DE" dirty="0" smtClean="0"/>
              <a:t>Engine: </a:t>
            </a:r>
            <a:r>
              <a:rPr lang="de-DE" dirty="0"/>
              <a:t>170 </a:t>
            </a:r>
            <a:r>
              <a:rPr lang="de-DE" dirty="0" err="1" smtClean="0"/>
              <a:t>Horsepowers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5B66-3A52-4DD0-BC0D-2EC5E59BA3B6}" type="slidenum">
              <a:rPr lang="de-DE"/>
              <a:pPr>
                <a:defRPr/>
              </a:pPr>
              <a:t>15</a:t>
            </a:fld>
            <a:endParaRPr lang="de-DE"/>
          </a:p>
        </p:txBody>
      </p:sp>
      <p:pic>
        <p:nvPicPr>
          <p:cNvPr id="14340" name="Picture 4" descr="http://www.sv-huldsessen.de/dskd_kis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2681807"/>
            <a:ext cx="3106789" cy="1907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14342" name="Picture 6" descr="http://www.kiefer-schmuck.de/seifenkiste/bilder/Rennmaus/Luis_Training_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68570" y="4753669"/>
            <a:ext cx="2735262" cy="205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538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Class: </a:t>
            </a:r>
            <a:r>
              <a:rPr lang="de-DE" dirty="0"/>
              <a:t>Person</a:t>
            </a:r>
          </a:p>
          <a:p>
            <a:pPr lvl="1"/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/>
          </a:p>
          <a:p>
            <a:pPr lvl="1"/>
            <a:r>
              <a:rPr lang="de-DE" dirty="0" smtClean="0"/>
              <a:t>Name</a:t>
            </a:r>
            <a:endParaRPr lang="de-DE" dirty="0"/>
          </a:p>
          <a:p>
            <a:pPr lvl="1"/>
            <a:r>
              <a:rPr lang="de-DE" dirty="0" smtClean="0"/>
              <a:t>Age</a:t>
            </a:r>
            <a:endParaRPr lang="de-DE" dirty="0"/>
          </a:p>
          <a:p>
            <a:pPr lvl="1"/>
            <a:r>
              <a:rPr lang="de-DE" dirty="0" err="1" smtClean="0"/>
              <a:t>Address</a:t>
            </a:r>
            <a:endParaRPr lang="de-DE" dirty="0"/>
          </a:p>
          <a:p>
            <a:r>
              <a:rPr lang="de-DE" dirty="0" smtClean="0"/>
              <a:t>Point</a:t>
            </a:r>
            <a:endParaRPr lang="de-DE" dirty="0"/>
          </a:p>
          <a:p>
            <a:r>
              <a:rPr lang="de-DE" dirty="0" smtClean="0"/>
              <a:t>Line</a:t>
            </a:r>
            <a:endParaRPr lang="de-DE" dirty="0"/>
          </a:p>
          <a:p>
            <a:r>
              <a:rPr lang="de-DE" dirty="0" err="1" smtClean="0"/>
              <a:t>Rectangle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DF098-B50D-43BF-96BD-3B6297694819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28675" name="AutoShape 2" descr="data:image/jpeg;base64,/9j/4AAQSkZJRgABAQAAAQABAAD/2wCEAAkGBxQTEhQUEhQUFBUVFBUUFRgVFBQUFBQUFBQWFhUUFBQYHCggGBolHBQUITEhJSkrLi4uFx8zODMsNygtLisBCgoKDg0OGhAQGiwkICQsLCwsLCwsLCwsLCwsLCwsLCwsLCwsLCwsLCwsLCwsLCwsLCwsLCwsLCwsLCwsLCwsLP/AABEIALcBEwMBIgACEQEDEQH/xAAbAAACAwEBAQAAAAAAAAAAAAADBAABAgUGB//EADgQAAEDAgUBBgQEBgIDAAAAAAEAAhEDIQQSMUFRYQUicYGRoRMysfAGQsHRFCNScuHxM2IHFaL/xAAZAQADAQEBAAAAAAAAAAAAAAAAAQIDBAX/xAAfEQEBAAIDAQEBAQEAAAAAAAAAAQIREiExA0ETYSL/2gAMAwEAAhEDEQA/APfSrWFYW8YiArQKGFpKholZJVrJQFEob3q3FAqOVlapz0Nz1h7kJzkJEL1WZBzLQKALmVhClbBU2KlblSVSpI2pUlYJUlA2ICrWAVYKA0oqlVKA0osypKAtUoogJKipRAalSVSpAalUqUQESeLu9gTiDWYJB4SMZRc41Hm6iZPQSosK5VaAgK0ChBysORoCSqJWZWXORoMvcl3lEe5AeU00N5QXFbcUMpwmZRAUOFsJ2BtXUqtYJe4NHX9FTV5b/wAi03BtB7XObBeDAsflIE7HX0KyztmO4vCbuq7mM7epMFjJ9P8AK4z/AMbtbq1p4guEn0Xkxis/ieB7pWthQ352yPEjLN+Vy88v2unjj+R9Bwv4wouAJa6+7YcOs6Lr4PtCjV/43hx40d6FfN8K6m0DK0Am15v1V1cU5j8zGmYEZSBeReU59spSvxxr6jlhReU/Df4je+p8OqczbAOgAgwNTvdescF0Y2ZTcY3HXSlFFE0rVK1EBSiuFaAyrVyqQFKKKiUBZQ6tSFcpLE1u9lPki9A9KHWvZWDp4KHZFgaYIACitRAOSpKwHKSrTsSVJWMymZA22XLD3LJchucgI9yE5ypxWCglFVC1CkIDKiuFAgNNV4nCsqsyVBmaSDEkaHkfd1AttKVm4rH18l7awL8JinUrlhgsOpyuJgT5I5rAgE6nS97cL0n/AJIoS2lUjLDwM0yHd090/wBJ1PBA12XlsMA6kSb5e6euaY/T0XFn1XVj3GnU4zQe8eSCREGI6I+HxNiDF7cX29khUplxtMm1zpBiP89VnM5jsr9xLTz96pah7OdnHLW5B0Ex/q6+m9nYn4lNpyubbePYjVfIcBXOfXnwX0T8J48ulhvv18+Vr87q6Z5zc29Gooot2KwtKgrQEVEq1koClFFRKAuVglQlZJVFaqVzO0/+Rv3suilawl3gll4MTg0HgrjRZZosYmrlbKL4J6FXxHeKiqnh8wB5uqUKdBtVED1zWVkdlVOZi4nZVpZtRED1e0aacUJy2SskJkwVlbVQg2YVwtQokemFFqFIRstMqwVcKQls9Fu3KebDubbvRrpbxXzrs6h/PfTluXLmeQbNg287le6/FGNyU8jXAPPQEgHqTbVeJ7Go2q2JJiXEADx1nw0XB9bOVdnzl1AsA9lN9VrzEEFrtS0OI/Lv6/mXT/EOEpuo/EBAIOxmSdf99FzAMsAtJdYW3Y5xk8ceqZxhbT/lRa2Q7RMXBsdQfNymexV8cGjh4uOd+eF3+wq5p1GONoImOCkCz2t563TGDfeT9x9n0W22en0/MCJG6sIOHHcb4BEaV0udsK5WVJTJcrLiqLlhxQGsyqVlRMLJVFRRPabGFktuiQqIRRAqL+9BRMY2WELIZcFFfwovimcM3ui+yiH8U7KJbNzKdVMsqrkNejMrLz8ftp03B121kZlVcplZHZVXTh9ZWWWDph60HJFlVGbUW8zZ3E0FCEFtRbD1fImlSkqkgtRRRAaVgLMrbSAC5xgD7hTllMZunJu6jzH41qBwytYC/cu0XKweAbh8O6QA54LjlmBx1Jui9uY8VKuUcwJ08kPtvDxTHQXvPkLQvNuXKvQmOo51Ck4Zjnh5Dg3Q3vA9Qk+03TBPAEDbu+3+CjU6hzGXSweZkxefFvulcT3u8P6b7X+/oVtjO2NZpVLxY6eyYoVAT9fNL4dtp6fQI2DEHwPrdXSj6hgxFKn/AGtjwhEWKDQGNAECBA46K3CQuqOZuVUpfMWa3HKODOiCQlZVqkwitUogLVBwJIBuNVYSeCqDPUG5df0skDkKnBaUcgAuNwiEWWSO8EWrokbIaotNKiNh5EFWHK25Tx0GhP3otsoTYkA7ASZ9B9wvHdymvRmVkOpg3C2p+91l1IjVEz0Vh5lZHZVXJbURm1lvj9bEXB1W1URtVctldGbVXRj9mVwdIVFsPXPbVRW1FrPpEXE6HLUpRtREbUVzJOjDV5n8ZdpZYZFgbydT5L0baoF3EAC5J0AXiO1aZxNZzge5Muds0akTzGwWP3y8jb4z2q7IYKcVH5Q0iWh3fe69tdPNc/tjtb4ovNpJB0Fzl89E12nWaXcaZZmAGi3muTWYbwRDhlB6tv7wVzYyb3XRlb4JQIMCIJBcdYDZ+hBHok8S8tGXe2vpH1C7HZ1OCCRLMkdRBNvfzXIxbcz50E/QrTG9s7B2m3p67pqjTvsJIB8YGqHl/bz2901hac+bxr5D90bOTp9HDYDRwAPZDD7wqpEzB4CoN767XII9siCsMp5dNEVRBMqKK0wpUrKyUCoClaLQHmNzJTBWGtuCilBwtO0Qs6w+qptVBXIdapZBfWQH1VllnqKk2ZkKLnnGN5Cij+kVxry+Hxhkd4mG2lpu0/midLm/gnf4k7abmb2tImeDrPkuRjW1Kb2sJY5riC1zWhhLCDNpguaW+4ve26eJDjEOsJbma3vMOrja2g258Vx5Yfrp3+V06eMNhOvJ/W32F0adYGzotsXfouBh30y3NDYNjcHIeczZB580wHDNlaXHiRY+v+FFxErrvptglsnwINkrmWsE6x0mbbCwJPI3CJXe02FyRNvO5v0UeHsIPRWVUEMFrjjz6BbczqI+9eE5kVx2YZWR2VlznWViotJ9EWOs2qitqrksrI7Ky1x+ybiZ7VaX0HtaJMSAN4vC8ce3D8NrQBbjTS58dPReup10jiuxMPWeHvZfcNOVr/7h+0K7lMjx66eNxDqmYOIgFocJM91w7sDqCD5qqFax4t6zouh202ar+AcoGgAFgAOIGiSw+H5gCZPPQD9lG9xtrTr0HNy9493frsI84S1PDycwGgMSPzzaQs/xAbAa0kkjwaBxydbroHEEDLABM+Ok5fKyJuFe0w2HyCCQSctxyTt/9egVUmd9jW27zI8iI9UTCVsoDHkZoDh0LXSXeYOnghvfGR+4yz/c117+Xunj6L499VGnksFozBFLwQ1w3APqhub3pXoOEQhUpKkpkhCoIWIqPF2tDhuJgqUsQHWjK4agpbMQqio94AkrHxEbCqjgAShOfohYp3dKC6rYLO5noZ9VBdVStWulTiNfBY5/ReOJ+pXS/wAe6QdiLBXh6wnvexWGWW41mLdUAkmFESphmEkioAOuqpRtfGua4NIylvxNYmQBMSRxMD0CIyhRIIy6zqc2WdQ2bjU+qrG0QwMibgkh2oIOttJMobRMEjK2OoP90HUfsqs60u6Zb2VS0bVM6zpBjeOPJDZhqlJvdIqAGBYkNE6jiPDdHAANssjTqNLrQrybA2AOse+5WVyqOiTcZVcQ3xiQ+Abgd2QXWnXlM1KD5BaCQCOGhthYnc323HgnRXZbNF9xfXhbJaCYJg3k6CNCApuX+KhPCU3yBII6xJP7Jqmy5vfidtz0FtUV+HBaAyDAse90MiTbT2Hnl7ABmnKbZszRJud+LAabqditfDkae4QspV06kAET5Xub2i09DymGOzDfpOvG1kJ1ssCtteqqUyNfuVhPRDtqIjK10qoCjlT6cztk/wA1w1vm9dFz3eU9dJP12t1XQ7YZ/Madnt9xH7Ln1nQ6/PoujHxeQ1KuQdIMGOdiPcKUHd4mZJBg+gkfv0S1UHUmP83WH1JeTN7Aece+p8lemZ0YjLlOpa466kkNsfNseBRMNVtlIiBI6h3Tw+i5rJyyPymSORNyPQeqOx57thImfb9j6qtFt9B7AxGbDsnaW+hgJ9tRcD8NPijrIkkdJ2++V1GVVvM2OWPZ3Mh4h5AkIIqKGrZXzRoy2pIlYqvseYskX14EDdY+ORqlcz4mKVYuaC6J3HVSpWSdTEifFDLyZi8dQsr9deqmOxqtWQUpUrIPx5MJV1W658/quYrrVkKmbEob3K2HuuWNy2vSDQQjUW2PM+yHhichO+g6clXhzBHmnaYT33UV1KRk9z3hRaSjVErVG5rjS0zytmi23ePUxMeHuuO97jYhGaXNZrrsLkKLvR2uo/sZj/lqua6JuAQfK31SH/p6jNHB+Y94uERbghK0atQxGYn2hP06r47xzeGyeONLcFwXZUG75iSZFvdMMoG+UBwO0kHymyWwvevNhyd04/BVYDwCZPdy6eaMpj60wx5F61UtOUuLYHQddB4I9DtBswXSDGp90xjMLmaBVbldybyfFcSp2XUa4aRyCNPNRw3NpssunTfixJABGp33sDGytlZp3EzpoYEe6TMmJOYi0i89AmXUWugOLs3AsABqHGPolwo1TFzrMG5IE67TtpqfdDqOgXaBpe2+8arLWOY64LWjQn53Ts2Nt5TTcKKuaWVOmUiw1Oo3Rxsp62Va7wPnvxbVQgcH1/wnK3YxZBYKgA5E/W3mElWljgHCx0OvnayLiV8AxuFzBtwC1096dxF4BhcLEDKYjM8kgGO60ad2dZ5/2vTOgyNvDXqvNdq03McQBIOoIlp4sr+d/D30VxryA2x1g+OqB8a7fP7+q6lUZqbbDvGSJkiBEt+5XKdTvppZbSosGovh+5BBB4jjpaU3SpAOOYgDKCNyRJ9JQ+zMNmrNB3t6go2KaZEWcHOYZFoGiOXehJ1t6rsfKKQDSeRNjrcdU4H2lcvs938qN2ug9AdJ8U9RqGADMxI8Fz5/S45L4SmGVpVGsl6jHAZhprb0uo1ogkmNdraTqq/un+Snu06dLIdWuFVWqBTBEyXQ4E+6TxQyujnQnr0Tx+pZYNOq3sVG4x4EAxvolWl2aLyDeNls1CY/b7slllsSabovDnDYoFWQ4hHqYVzXNMSDxqERzM7rgyPoo2eibWF0wjCiWgyPuEy7C31gorTaDdTchNM0aXcA2PsVKeFIeDqiuqWjQLUkCdlncq0k2VxGIdmMNUSr65kq1pNo3XPrEmC0eMrNEjVx8eSsBx/Nz5+KGXibc2nha5X8KR0qbwDlFus6hOt7OfUtTIDfzH6hcUUnZ2EOB5B2XpuzMSQCwRYa+K0wy3BcexWMo02ZAwF25OiJTxTiMoIDeG2A6pAVZmbo7ardPlA4FyixUpzCUHXl/wARv9J1M8JLEQTBBjSCIPkmuz6omZMAGBvKZbjG3a5ucESCfmafFTvXqtb8cP4YZ3iSNQBBsf0QZe75WSBe7oEcrsvBPyukbtIg+qxjDRyxBa6xcAJB8eimZ/4rLD/WCGkNIc6eTeP7Rp5rWGBBMPIEzP555nlJNxUnum2nA8FTcYGmCdeCs7ldo5Tx1MbjagaNHQLQA4mdzNwlsNVa+m74j3giP6co6lpvPgUN9dtrNIP9QmCFZrtf8wAvpEIufXcPoMQTYwIGt5A0IE2/S6X7UwLarAQQSNiOP+ycFMOdePPTVAyZXExPF1PLvopNObiMA1gyTYBz26FwMS3NxdK4agHlpcDmBG1ngfr9V6DEUydRmaYmZNtfqmKIE8tH5YtHEJz7ag/XCwWF7xgXu+9rM7xA62RKuEHeeTd7swFrX3O2ui6r+6/MGiwMC/5rE+iuhhrzN726GxR/Xd2rotgKDgR+UOMm+kWT7Gkm/MT4aLNSqGRfoFmm5wJm/gss8rldnyk8Gh2YgaOlLuwpaCSbQQQNT4LFZzpBBNtVVV7zBaUSXRXI1To0w2SLOAkOOkdErWqMHytuORmEfYRAJF7kLLWAEkBVjuTtNl2WpYzvS2xP5o33BCZw8SQW3jUaRCsNaItt7qqg6pU5LC+IrZdChu7TLHaC+6legSP1S+NwhOUjhaYyJuNvbdbtGXQ4W5CYo4gbJJuGMZXabImHoRGtinZNFJ2bpC5H2EcYVx/NIWwyCCdVoP8AZY3JtCz+zjOyidNUlRH9F9Pn9KqSZJ81lzrnLNtU1TwBDQTo64i6PhWPY4tIABi8X8F3WT8ce7FdiUi6pEHSb20XddWI7osNPFAwzJJOU5o1AR2U7nM42EiRbwKJnJD9ZawiZt4ro4HCMb3qswRO9il8TWDSC7vA77I9HEj5Qb6w7cchZX7f8qk7VXw5+amDkNxz5q2VD8MueY2AjVOfFuAHDrH0QsHQa9zviCA0xE/MTos8frcuq06jFIMyggwfFEqsBuRH/blTtCgzKMvdeDEflj91y6j3NEZpG8bLeavSdj1cIALZXbgaX8ErQpsBIeAHnbhGZWIAIF/VbLS8y8AddCllge5SpqBs92Y+9Fprw6LRxGyNVwJcTkcAQN9ErS+Mww5ocOQs7Cu4cw7eTY7pnK33SzHEC9uis1rFY2W1OzRs2x3QZvI80ucUBAhW3EybGFPGjZp0xJWmCNOLJN+JsWkeCunVIbOwRxulDa+iyHk73iFGSRIMgrVUgRHCUpUs3MSj4Wmb38FTH8rbMUJ4VW0Yxiu4Dcz7LFZoizr8I+JaDcwl3uaIlVNWeHltYpkiQVmpSMGDJK3SxjdhKVd2g8uIY2UTG77PqG6AdADgjBgPRLUX1GgueIR6dXM2SVVx/wBOXoKoWz4LDKomUycMx15hVVYwCFVxkidJ8W4MytUjMpBwazQolDEe6yzwn4cy7OisFEIUQVay005OZhADTDS6IvEXja6OyoKYmzp3IUUXXJu6c1EbVBBOYt6Aa+a5f8S7ewmFFFWPtKmMRUaQKYJJEa6XSvaL3h4DT8oF94VKLOdU/wAZ/jLhwc6YumMRii7K6mSCI9eVFFckAjO0S4mT3o8QiUaYIFzJN+FFFrjJIqemcPTIMa9UzVbTHzEk+aiijlbW1wkkEwNNryWsvbeyHjOz3tPzD3n1VKKb2nL3RGrVdoUrUqGVFEoxrL2mR+6sUnNqA6hWokuSOlUcDBRKTiWw3Tqoos71FfrJqZbFBfWGiiimes7SlbH5TCBVryQQoot+MKV0G4kFoQmVBuLK1EvKe+jJxLSIaIWKb2gyNVFEZdn7A6+PLu4bhbqUe4AooovXjTXQjKZAHCNXpgDxUUU7qfCj6AWRROyiiLSHY6BCpRRItv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6269039" y="1962150"/>
            <a:ext cx="38893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Ort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269038" y="1628776"/>
            <a:ext cx="101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>
                <a:latin typeface="Calibri" pitchFamily="34" charset="0"/>
              </a:rPr>
              <a:t>In Java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6269039" y="3716339"/>
            <a:ext cx="3006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Point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xCoord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yCoord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6269038" y="4508500"/>
            <a:ext cx="28448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Line {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Point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start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Point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end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6269038" y="5594350"/>
            <a:ext cx="2717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Rectangle {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Line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horizontal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    Line </a:t>
            </a:r>
            <a:r>
              <a:rPr lang="de-DE">
                <a:solidFill>
                  <a:srgbClr val="0000C0"/>
                </a:solidFill>
                <a:latin typeface="Consolas" pitchFamily="49" charset="0"/>
              </a:rPr>
              <a:t>vertical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Formal: </a:t>
            </a:r>
            <a:r>
              <a:rPr lang="de-DE" dirty="0" err="1" smtClean="0"/>
              <a:t>Declaring</a:t>
            </a:r>
            <a:r>
              <a:rPr lang="de-DE" dirty="0" smtClean="0"/>
              <a:t> a 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Structure</a:t>
            </a:r>
            <a:r>
              <a:rPr lang="de-DE" dirty="0" smtClean="0"/>
              <a:t>: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Attributes = Properties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/>
              <a:t>Name und </a:t>
            </a:r>
            <a:r>
              <a:rPr lang="de-DE" dirty="0" smtClean="0"/>
              <a:t>Age </a:t>
            </a:r>
            <a:r>
              <a:rPr lang="de-DE" dirty="0" err="1" smtClean="0"/>
              <a:t>of</a:t>
            </a:r>
            <a:r>
              <a:rPr lang="de-DE" dirty="0" smtClean="0"/>
              <a:t> a Person</a:t>
            </a:r>
            <a:endParaRPr lang="de-DE" dirty="0"/>
          </a:p>
          <a:p>
            <a:r>
              <a:rPr lang="de-DE" dirty="0" err="1" smtClean="0"/>
              <a:t>Methods</a:t>
            </a:r>
            <a:r>
              <a:rPr lang="de-DE" dirty="0" smtClean="0"/>
              <a:t> =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maries</a:t>
            </a:r>
            <a:r>
              <a:rPr lang="de-DE" dirty="0" smtClean="0"/>
              <a:t>, </a:t>
            </a:r>
            <a:r>
              <a:rPr lang="de-DE" dirty="0" err="1" smtClean="0"/>
              <a:t>isGoingToWork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Convention</a:t>
            </a:r>
            <a:r>
              <a:rPr lang="de-DE" dirty="0" smtClean="0"/>
              <a:t>: First </a:t>
            </a:r>
            <a:r>
              <a:rPr lang="de-DE" dirty="0" err="1" smtClean="0"/>
              <a:t>attributes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helping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tutor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follow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2DD77-528C-4C6D-B117-6777B0E9C0F8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3792538" y="1700213"/>
            <a:ext cx="4572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[</a:t>
            </a:r>
            <a:r>
              <a:rPr lang="de-DE" dirty="0">
                <a:latin typeface="Calibri" pitchFamily="34" charset="0"/>
              </a:rPr>
              <a:t>Name] {</a:t>
            </a:r>
          </a:p>
          <a:p>
            <a:r>
              <a:rPr lang="de-DE" dirty="0">
                <a:latin typeface="Calibri" pitchFamily="34" charset="0"/>
              </a:rPr>
              <a:t>    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Declaration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attributes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]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    </a:t>
            </a:r>
            <a:r>
              <a:rPr lang="de-DE" dirty="0">
                <a:solidFill>
                  <a:srgbClr val="00B050"/>
                </a:solidFill>
                <a:latin typeface="Calibri" pitchFamily="34" charset="0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Declaration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methods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]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8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867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0403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Behavior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Java: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of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Objects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8675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398C-CDEC-4A86-983B-B26F3F471862}" type="slidenum">
              <a:rPr lang="de-DE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: </a:t>
            </a:r>
            <a:r>
              <a:rPr lang="de-DE" dirty="0" err="1" smtClean="0"/>
              <a:t>drive</a:t>
            </a:r>
            <a:r>
              <a:rPr lang="de-DE" dirty="0" smtClean="0"/>
              <a:t>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gas,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repared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song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: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played</a:t>
            </a:r>
            <a:r>
              <a:rPr lang="de-DE" dirty="0" smtClean="0"/>
              <a:t>, </a:t>
            </a:r>
            <a:r>
              <a:rPr lang="de-DE" dirty="0" err="1" smtClean="0"/>
              <a:t>stopped</a:t>
            </a:r>
            <a:r>
              <a:rPr lang="de-DE" dirty="0" smtClean="0"/>
              <a:t>, </a:t>
            </a:r>
            <a:r>
              <a:rPr lang="de-DE" dirty="0" err="1" smtClean="0"/>
              <a:t>rewound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via </a:t>
            </a:r>
            <a:r>
              <a:rPr lang="de-DE" b="1" dirty="0" err="1" smtClean="0">
                <a:solidFill>
                  <a:srgbClr val="AB9DDB"/>
                </a:solidFill>
              </a:rPr>
              <a:t>methods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piece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exactily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53178-9A87-4D6F-B3E7-8914A806EB65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Klasse legt man in Java mit Schlüsselwort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dirty="0"/>
              <a:t> an,</a:t>
            </a:r>
            <a:br>
              <a:rPr lang="de-DE" dirty="0"/>
            </a:br>
            <a:r>
              <a:rPr lang="de-DE" dirty="0"/>
              <a:t>gefolgt vom Namen der Klasse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Bisher: Nur Attribute der Klasse kennengelernt</a:t>
            </a:r>
          </a:p>
          <a:p>
            <a:r>
              <a:rPr lang="de-DE" dirty="0"/>
              <a:t>Diese Vorlesung: Verhalten der Klasse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8C933-B0F5-4C14-96A3-7EE0C8F62407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3359151" y="2909540"/>
            <a:ext cx="38893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Ort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647728" y="3265140"/>
            <a:ext cx="3889375" cy="1152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5303839" y="3152427"/>
            <a:ext cx="2232025" cy="1655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648075" y="4520851"/>
            <a:ext cx="2592388" cy="503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6275388" y="4943127"/>
            <a:ext cx="43926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Alles zwischen geschweiften Klammern beschreibt die Klasse (Struktur &amp; Verhalten)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1724026" y="3789364"/>
            <a:ext cx="5980113" cy="28082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277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via (</a:t>
            </a:r>
            <a:r>
              <a:rPr lang="de-DE" b="1" dirty="0" err="1" smtClean="0">
                <a:solidFill>
                  <a:srgbClr val="AB9DDB"/>
                </a:solidFill>
              </a:rPr>
              <a:t>instance</a:t>
            </a:r>
            <a:r>
              <a:rPr lang="de-DE" b="1" dirty="0" smtClean="0"/>
              <a:t>) </a:t>
            </a:r>
            <a:r>
              <a:rPr lang="de-DE" b="1" dirty="0" err="1" smtClean="0"/>
              <a:t>methods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E6DC9-8B03-4A8C-92EF-796BACF8892B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832304" y="3020679"/>
            <a:ext cx="2376488" cy="757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832305" y="2661905"/>
            <a:ext cx="1152525" cy="358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Name</a:t>
            </a:r>
          </a:p>
        </p:txBody>
      </p:sp>
      <p:sp>
        <p:nvSpPr>
          <p:cNvPr id="6" name="Rechteck 5"/>
          <p:cNvSpPr/>
          <p:nvPr/>
        </p:nvSpPr>
        <p:spPr>
          <a:xfrm>
            <a:off x="10272168" y="2265030"/>
            <a:ext cx="1152525" cy="360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(Input)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0920536" y="2625392"/>
            <a:ext cx="0" cy="395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27875" y="3225596"/>
            <a:ext cx="1152525" cy="360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Output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4" idx="1"/>
            <a:endCxn id="9" idx="3"/>
          </p:cNvCxnSpPr>
          <p:nvPr/>
        </p:nvCxnSpPr>
        <p:spPr>
          <a:xfrm flipH="1">
            <a:off x="8280400" y="3399298"/>
            <a:ext cx="551904" cy="64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929064" y="4365625"/>
            <a:ext cx="2078037" cy="64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 smtClean="0"/>
              <a:t>Method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3935414" y="4184651"/>
            <a:ext cx="936625" cy="180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/>
              <a:t>getAge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5118100" y="3968751"/>
            <a:ext cx="876300" cy="180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/>
              <a:t>( )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556250" y="4149725"/>
            <a:ext cx="0" cy="249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847851" y="4365625"/>
            <a:ext cx="1698625" cy="647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Age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b="1" dirty="0" err="1" smtClean="0"/>
              <a:t>concrete</a:t>
            </a:r>
            <a:r>
              <a:rPr lang="de-DE" sz="1400" dirty="0" smtClean="0"/>
              <a:t> </a:t>
            </a:r>
            <a:r>
              <a:rPr lang="de-DE" sz="1400" dirty="0" err="1" smtClean="0"/>
              <a:t>person</a:t>
            </a:r>
            <a:r>
              <a:rPr lang="de-DE" sz="1400" dirty="0" smtClean="0"/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/>
              <a:t>)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3546475" y="4689475"/>
            <a:ext cx="3825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>
            <a:spLocks noChangeArrowheads="1"/>
          </p:cNvSpPr>
          <p:nvPr/>
        </p:nvSpPr>
        <p:spPr bwMode="auto">
          <a:xfrm>
            <a:off x="1752600" y="3789363"/>
            <a:ext cx="20843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class </a:t>
            </a:r>
            <a:r>
              <a:rPr lang="de-DE">
                <a:latin typeface="Consolas" pitchFamily="49" charset="0"/>
              </a:rPr>
              <a:t>Person { </a:t>
            </a:r>
            <a:endParaRPr lang="de-DE">
              <a:latin typeface="Calibri" pitchFamily="34" charset="0"/>
            </a:endParaRPr>
          </a:p>
        </p:txBody>
      </p:sp>
      <p:sp>
        <p:nvSpPr>
          <p:cNvPr id="26" name="Rechteck 25"/>
          <p:cNvSpPr>
            <a:spLocks noChangeArrowheads="1"/>
          </p:cNvSpPr>
          <p:nvPr/>
        </p:nvSpPr>
        <p:spPr bwMode="auto">
          <a:xfrm>
            <a:off x="7391400" y="6227764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929064" y="5661025"/>
            <a:ext cx="2078037" cy="64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 smtClean="0"/>
              <a:t>Method</a:t>
            </a:r>
            <a:endParaRPr lang="de-DE" sz="1400" dirty="0"/>
          </a:p>
        </p:txBody>
      </p:sp>
      <p:sp>
        <p:nvSpPr>
          <p:cNvPr id="34" name="Rechteck 33"/>
          <p:cNvSpPr/>
          <p:nvPr/>
        </p:nvSpPr>
        <p:spPr>
          <a:xfrm>
            <a:off x="3935414" y="5481639"/>
            <a:ext cx="936625" cy="1793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/>
              <a:t>setAge</a:t>
            </a:r>
            <a:endParaRPr lang="de-DE" sz="1400" dirty="0"/>
          </a:p>
        </p:txBody>
      </p:sp>
      <p:sp>
        <p:nvSpPr>
          <p:cNvPr id="35" name="Rechteck 34"/>
          <p:cNvSpPr/>
          <p:nvPr/>
        </p:nvSpPr>
        <p:spPr>
          <a:xfrm>
            <a:off x="4872038" y="5265738"/>
            <a:ext cx="1135062" cy="215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/>
              <a:t>(</a:t>
            </a:r>
            <a:r>
              <a:rPr lang="de-DE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1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100" dirty="0" err="1"/>
              <a:t>newAge</a:t>
            </a:r>
            <a:r>
              <a:rPr lang="de-DE" sz="1100" dirty="0"/>
              <a:t> )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5556250" y="5445125"/>
            <a:ext cx="0" cy="2492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1847851" y="5767388"/>
            <a:ext cx="1698625" cy="3984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err="1" smtClean="0"/>
              <a:t>Nothing</a:t>
            </a:r>
            <a:r>
              <a:rPr lang="de-DE" sz="1400" dirty="0" smtClean="0"/>
              <a:t>: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endParaRPr lang="de-DE" sz="1400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3546475" y="5984875"/>
            <a:ext cx="3825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>
            <a:spLocks noChangeArrowheads="1"/>
          </p:cNvSpPr>
          <p:nvPr/>
        </p:nvSpPr>
        <p:spPr bwMode="auto">
          <a:xfrm>
            <a:off x="6240464" y="3875088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6" grpId="0" animBg="1"/>
      <p:bldP spid="9" grpId="0" animBg="1"/>
      <p:bldP spid="14" grpId="0" animBg="1"/>
      <p:bldP spid="15" grpId="0" animBg="1"/>
      <p:bldP spid="16" grpId="0" animBg="1"/>
      <p:bldP spid="18" grpId="0" animBg="1"/>
      <p:bldP spid="25" grpId="0"/>
      <p:bldP spid="26" grpId="0"/>
      <p:bldP spid="33" grpId="0" animBg="1"/>
      <p:bldP spid="34" grpId="0" animBg="1"/>
      <p:bldP spid="35" grpId="0" animBg="1"/>
      <p:bldP spid="37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F182-A9D7-4B1A-82B3-563459180654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4819" name="Rechteck 4"/>
          <p:cNvSpPr>
            <a:spLocks noChangeArrowheads="1"/>
          </p:cNvSpPr>
          <p:nvPr/>
        </p:nvSpPr>
        <p:spPr bwMode="auto">
          <a:xfrm>
            <a:off x="2207568" y="2650231"/>
            <a:ext cx="58864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movesHouse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07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920" y="2563963"/>
            <a:ext cx="12160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456363" y="2420888"/>
            <a:ext cx="4176712" cy="43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Instance </a:t>
            </a:r>
            <a:r>
              <a:rPr lang="de-DE" sz="2000" dirty="0" err="1" smtClean="0">
                <a:latin typeface="Calibri" pitchFamily="34" charset="0"/>
              </a:rPr>
              <a:t>methods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defined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within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yet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they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apply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objects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 err="1" smtClean="0">
                <a:latin typeface="Calibri" pitchFamily="34" charset="0"/>
              </a:rPr>
              <a:t>instances</a:t>
            </a:r>
            <a:r>
              <a:rPr lang="de-DE" sz="2000" dirty="0" smtClean="0">
                <a:latin typeface="Calibri" pitchFamily="34" charset="0"/>
              </a:rPr>
              <a:t>)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this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Thus,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first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create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object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use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instance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method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words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I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ask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about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age</a:t>
            </a:r>
            <a:r>
              <a:rPr lang="de-DE" sz="2000" dirty="0" smtClean="0">
                <a:latin typeface="Calibri" pitchFamily="34" charset="0"/>
              </a:rPr>
              <a:t>, I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concrete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person</a:t>
            </a:r>
            <a:endParaRPr lang="de-DE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46EF-AF9C-4D36-A006-D34C50688B5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358749" y="2228631"/>
            <a:ext cx="19468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 </a:t>
            </a:r>
            <a:r>
              <a:rPr lang="de-DE" sz="2600" dirty="0">
                <a:solidFill>
                  <a:srgbClr val="000000"/>
                </a:solidFill>
                <a:latin typeface="Calibri" pitchFamily="34" charset="0"/>
              </a:rPr>
              <a:t>Person: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358749" y="2672813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itchFamily="34" charset="0"/>
              </a:rPr>
              <a:t>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351584" y="2966669"/>
            <a:ext cx="1344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351585" y="3254701"/>
            <a:ext cx="602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Age: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351584" y="3542733"/>
            <a:ext cx="995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635070" y="2728693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635070" y="3008639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35070" y="3304757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35070" y="3614741"/>
            <a:ext cx="864096" cy="2460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6589695" y="2247035"/>
            <a:ext cx="2254848" cy="1624392"/>
            <a:chOff x="6589695" y="2247035"/>
            <a:chExt cx="2254848" cy="1624392"/>
          </a:xfrm>
        </p:grpSpPr>
        <p:sp>
          <p:nvSpPr>
            <p:cNvPr id="14" name="Rechteck 13"/>
            <p:cNvSpPr/>
            <p:nvPr/>
          </p:nvSpPr>
          <p:spPr>
            <a:xfrm>
              <a:off x="6888087" y="2759936"/>
              <a:ext cx="1815585" cy="22544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Sisko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88087" y="3038994"/>
              <a:ext cx="1815585" cy="2157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Benjamin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88087" y="3336000"/>
              <a:ext cx="1815585" cy="22544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>
              <a:spLocks noChangeArrowheads="1"/>
            </p:cNvSpPr>
            <p:nvPr/>
          </p:nvSpPr>
          <p:spPr bwMode="auto">
            <a:xfrm>
              <a:off x="6589695" y="2247035"/>
              <a:ext cx="22548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600" dirty="0" err="1" smtClean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r>
                <a:rPr lang="de-DE" sz="2600" dirty="0" smtClean="0">
                  <a:solidFill>
                    <a:srgbClr val="000000"/>
                  </a:solidFill>
                  <a:latin typeface="Calibri" pitchFamily="34" charset="0"/>
                </a:rPr>
                <a:t> person1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888087" y="3645984"/>
              <a:ext cx="1815585" cy="22544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Deep</a:t>
              </a:r>
              <a:r>
                <a:rPr lang="de-DE" dirty="0" smtClean="0">
                  <a:solidFill>
                    <a:schemeClr val="tx1"/>
                  </a:solidFill>
                </a:rPr>
                <a:t> Space </a:t>
              </a:r>
              <a:r>
                <a:rPr lang="de-DE" dirty="0" err="1" smtClean="0">
                  <a:solidFill>
                    <a:schemeClr val="tx1"/>
                  </a:solidFill>
                </a:rPr>
                <a:t>Nine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511735" y="4271598"/>
            <a:ext cx="2254848" cy="1635712"/>
            <a:chOff x="6511735" y="4271598"/>
            <a:chExt cx="2254848" cy="1635712"/>
          </a:xfrm>
        </p:grpSpPr>
        <p:sp>
          <p:nvSpPr>
            <p:cNvPr id="19" name="Rechteck 18"/>
            <p:cNvSpPr/>
            <p:nvPr/>
          </p:nvSpPr>
          <p:spPr>
            <a:xfrm>
              <a:off x="6919079" y="4775200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Janeway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919079" y="5055147"/>
              <a:ext cx="1440160" cy="23543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Kathryn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919079" y="5351264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919079" y="5661248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Voyager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rrowheads="1"/>
            </p:cNvSpPr>
            <p:nvPr/>
          </p:nvSpPr>
          <p:spPr bwMode="auto">
            <a:xfrm>
              <a:off x="6511735" y="4271598"/>
              <a:ext cx="22548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600" dirty="0" err="1" smtClean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r>
                <a:rPr lang="de-DE" sz="2600" dirty="0" smtClean="0">
                  <a:solidFill>
                    <a:srgbClr val="000000"/>
                  </a:solidFill>
                  <a:latin typeface="Calibri" pitchFamily="34" charset="0"/>
                </a:rPr>
                <a:t> person3</a:t>
              </a:r>
              <a:endParaRPr lang="de-DE" dirty="0">
                <a:latin typeface="Calibri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9447933" y="2236250"/>
            <a:ext cx="2254848" cy="1635178"/>
            <a:chOff x="9447933" y="2236250"/>
            <a:chExt cx="2254848" cy="1635178"/>
          </a:xfrm>
        </p:grpSpPr>
        <p:sp>
          <p:nvSpPr>
            <p:cNvPr id="24" name="Rechteck 23"/>
            <p:cNvSpPr/>
            <p:nvPr/>
          </p:nvSpPr>
          <p:spPr>
            <a:xfrm>
              <a:off x="9855277" y="2739318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Picard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855277" y="3019265"/>
              <a:ext cx="1440160" cy="23543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Jean-Luc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855277" y="3315382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855277" y="3625366"/>
              <a:ext cx="1440160" cy="24606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Enterprise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rrowheads="1"/>
            </p:cNvSpPr>
            <p:nvPr/>
          </p:nvSpPr>
          <p:spPr bwMode="auto">
            <a:xfrm>
              <a:off x="9447933" y="2236250"/>
              <a:ext cx="22548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600" dirty="0" err="1" smtClean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r>
                <a:rPr lang="de-DE" sz="2600" dirty="0" smtClean="0">
                  <a:solidFill>
                    <a:srgbClr val="000000"/>
                  </a:solidFill>
                  <a:latin typeface="Calibri" pitchFamily="34" charset="0"/>
                </a:rPr>
                <a:t> person2</a:t>
              </a:r>
              <a:endParaRPr lang="de-DE" dirty="0">
                <a:latin typeface="Calibri" pitchFamily="34" charset="0"/>
              </a:endParaRPr>
            </a:p>
          </p:txBody>
        </p:sp>
      </p:grpSp>
      <p:sp>
        <p:nvSpPr>
          <p:cNvPr id="30" name="Rechteck 29"/>
          <p:cNvSpPr/>
          <p:nvPr/>
        </p:nvSpPr>
        <p:spPr>
          <a:xfrm>
            <a:off x="2301228" y="4077073"/>
            <a:ext cx="42988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setAge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  <a:endParaRPr lang="de-DE" dirty="0"/>
          </a:p>
          <a:p>
            <a:pPr marL="457200" lvl="1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</a:rPr>
              <a:t>Book </a:t>
            </a:r>
            <a:r>
              <a:rPr lang="de-DE" dirty="0">
                <a:latin typeface="Consolas" pitchFamily="49" charset="0"/>
              </a:rPr>
              <a:t>{…}; </a:t>
            </a:r>
          </a:p>
          <a:p>
            <a:pPr marL="457200" lvl="1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</a:rPr>
              <a:t>MusicCollection</a:t>
            </a:r>
            <a:r>
              <a:rPr lang="de-DE" dirty="0" smtClean="0">
                <a:latin typeface="Consolas" pitchFamily="49" charset="0"/>
              </a:rPr>
              <a:t> {…}; </a:t>
            </a:r>
            <a:endParaRPr lang="de-DE" dirty="0">
              <a:latin typeface="Consolas" pitchFamily="49" charset="0"/>
            </a:endParaRPr>
          </a:p>
          <a:p>
            <a:pPr marL="457200" lvl="1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Tweet {…}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 </a:t>
            </a:r>
            <a:r>
              <a:rPr lang="de-DE" dirty="0"/>
              <a:t>II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B633D-7032-4F7F-B5CE-9A9898C18576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36867" name="AutoShape 2" descr="data:image/jpeg;base64,/9j/4AAQSkZJRgABAQAAAQABAAD/2wCEAAkGBxQSEhQUEhQVFBQVFRUWFBUUFxcUFRYUFBcWFhUVFBQYHCggGBwlHBQVITEhJSkrLi4uFx8zODUtNygtLisBCgoKDg0OGhAQGiwkICQsLCwsLCwsLCwsLCwsLCwsLCwsLCwsLCwsLCwsLCwsLCwsLCwsLCwsLCwsLCwsLCwsLP/AABEIARQAtwMBIgACEQEDEQH/xAAbAAABBQEBAAAAAAAAAAAAAAADAAECBAUGB//EADsQAAEDAgQFAgQDBwQCAwAAAAEAAhEDIQQSMUEFIlFhcYGREzKhsQZC8BRSgsHR4fEjYnKSorIHFTP/xAAZAQADAQEBAAAAAAAAAAAAAAAAAQIDBAX/xAAiEQEBAQEAAgMAAgMBAAAAAAAAARECITEDEkETIkJRYTL/2gAMAwEAAhEDEQA/AKpTQiQpBi4KAw1TDUQNUg1TpIAKQU8qUI0yCkEwCkE9PUgpAKICnCmg4CUKQCfKgBkJoRcqaEgFCbKjZUsqDwLKmhHypZEDAYSyo2RLKgwsqWVFypQgYCWpIpCZThYoQpBQzKQK6MJNSCgCpAqbyMSTppSCnAkApAJgphTSIBTATKQSM4CkAop5TOJQmypwVIJmiGpw1EAUgEzDypZURJBhlqiWopUCkA4TFO4oZcjARSUHOSRhM5OClCQC3lZ6mFMFQAUgFR6mCnlRCSmwCAojSgAqYKysIcFOCghyfMowCkpgVEKQQYjUVqCCiByaoIE6HmT5kzTJTZkMvUC9AFLkNzkJ1RDc9MaI5yE5yi56gXJ4WnLkkMlMjC0sqcNR8ibIpnTNDKlCJCeFc6MOFFyLCiWqvsYcpwVLKlCm0HaphDClWq/DpurOjIwS4usBoBJg7kCNylOduCRbwuFfUs1pP0HurQ4RUnLyz5P9FD8N8RfiB8xA0A0nuOpPTsujdgarRqACTuujn4eP2r+rn38KqD90/wAQH3hVXtLTBEHuuir0KjdSQRcQdf6+Fyw46XVm0XtBJdGWwMzeDI2M+dkuvh5/xp/UbMmLkTFNaCQ2RBgh2qrkrmsy4mpFyG5yYlRcgtMXKJKRTFMtRJUU5CUJ6WopJyEkBehKE4UgFjoQypZUWEoRoBypZUbKmyp/YwMqYtRi1QIVaMCyp+KUmNpGnWBh+rT7tBG/haX7D8NgqVNxLWxAPk63vouax81qskQTJIn8ukm5LfMbFb8TG3HH7W1+EcQyjTc/RlEGB1gF0H6aIXEP/kQzyEFszcD5en36bIOFwjqWFrNsTlLzyzJMWJ9Oi8xr4JszLhmJkDSI36Fae1W49vwf4hbi6JyHmZBcCNLW8iZ7rixhaVbECu8uzscMobEBzT08AeyD+A6HwmVCB0BJmCNbGe36lKtgHtc4TzCHdbP3EnmER386I3B7dNimmcxtmgkHqBB/r6oGVLgr89P4ZMwQWkaRfzARqlIt19O46yFj8k/WXfOUEhQIRYTQsmYUJZUTKnyo0gcqWVHypZE9CvlTqwKaSDSAUgmAUwFkRBSASATpKMmUkyZoFHwOCdVeGt13OwG5KhTYXEAamwXeYbh/wqQaPnI5nbk9J6LXjnfK+OdrneM07w3myty3nQCP5aLhcbjf2cOGncNv5IvcwQJ+q7biNJ1Ivda4jlkepj7rjKwDq1Jz2gtzjlcCZ2BNriSbm10ffy7LzkbOFwBrUGZ6uQ1gTSYW53OFocdwDE22grzT8ROdhq/wn0yX2AAzQ8O0LCQDr2XpP/2YFR7KANTEO5qtVx5WhtgySCAwaZQNb9SuN/HuKf8AHolz2lzSACMzjTJ1DcwFo2vp6ro5usOpjpfwXwup8L4lUmk06AAuI0klxAEa6SCg8XqmjX+E/VtxlIBqUjdpaTrrtG43Kv8ADuIPp0WVGE1aYHMJGcAaywzm36Kl+JKtH4FI0Ty/EApb5G5XF1MSJyaW0EiFPXSueVjgNAOMk3OjouQNyJIOg2PbddPxLhpNIOpts25AbtuRA+n+Fz/AXU2kFrTmNzdo1iSCLu8wvQOFYwHUR5mVnO98K7+PeXAwmyrqvxNwZo/1aQhp+cDY9QNgucyKeplcdmAhikKaMGIjWqSwAUlIU0aEoTPAvhpIpToGKzWqQapgJ4UYWIQlCJlSyowwoShEypiE8Nr/AIVotNQucJyiR2O1t1scb4i5jSS7L2F3HtbT+yzvwo2C93RundVuMUS4ufU+RmsWc5x0De+ndX1bOfDq+Dme6xTWdXOZjarzYkhxjW0wQIj01Vyhw9zSX1i7/bTMF3lxBsdVscNqjKZGR8ABlhlm4AadPufosTFY8vc6adTkJBzTIMDRrAWuF95+6x+njXV9vOOV4njDh3PiQS4kEHUEkydjaLzsuL4xU+O8VKjuUWtaTBgxa2i7T8R4MVacx/3EEdr+/XsuCqcOdmIEEdZke+i6Ph6l9ub5ebuOn/DXFiLGDaBBJ6Cb2jsu44fwZtahlcACSXN6Ce1otGi4T8OYFoOazjEC4AHdsjXVd/w7EE5Q0zYDKTET8pd69Fn8nW3I0+OeNqhiuAup8zwW5Yu0OBju64jv2XR8DdJ+Z28ZiHTl1ggkFHpYtziKbmaA8wPKAJDpDr7d5ssxuDy1HOpSx7JL6YcYc0zztaZkQNOo7LKyytpZjuMO4uaWyDII9+oXE4rDFjiHajwuk4NjxUDXSDMafcHosjjgPxXSIvbTRdFu8yuH5ucrNyp4TpSs2GGhMVKVElMIlOoOckloTATwnUkDDQmIUkkzxDKmyqZTJBrfhurleR1afp/hA/GoqllFtH5jUpuIBykhr2FwmPzaX10Vfh9bJUa7ofotPjTh8WmTpEAdSSN+2v6K05u8t/iqpTqtqZXA3Lsj3xoWsm5OlwPWCsWpRNZzKrWNbUbIqNkyDA+W2xnWQQR6EcTSbUM2NR7iBs17hNunNPXwVWxeEbUIqBxAcAXZTF5DmnrEfYQJU9VvD8Roui4NxeGyI8A6Fee8VptNQDQTcHXuNSF3WMxpDbtJIkTyuJ7giJ66SvPuIl5q5ngObNs36Cn4/FP5PTsfw/g2loPKG9AD/wC3X7LoXYprQ4t/LcloiTprck23XL8LxQDQHOMWhrBJjbW/stfEYolvy5WtEtaRe2j6lrHNEDUwontV9Oi4bUc1zppxlpPc0Ey57iWkEkmfvGf3OMzMQ3L+Wi3MSfmAcJ1tYEE+e9qmHxGT/UedGFs/vBzp9NAe2YK3Vpk12v0LKYbH7zSyKg8S5v8A0C1l2I/WpSwuSqS2AIDvfr1WRxrEh9QkfqLLV41ivhttq5sT2EX9j9Vy5Kffjw5vk61KU0ppTSstZHJUSnlMkESknISTIZPKZJCkklFJPQclRTlMlpFK1OKuD6VN5/KWnybNt7yspalV2amGETyx4Os9lpz/AOa2+L2wsY+C0v6ODxrY5OcdesLNqF9F2Rv/AOTtDGZjbaEHY9RP2Kv42rmMEhpmx2y5DLfII+nZUntdlbldMF1pvlMHU67QfdQ6cZnGq+Vp5Wb3ZMDtc9YXJnDudBkc1ztvaxXVcVrS3LIJtIFiO5bt6W/ngP5nNiwjXzHveQjnZB15bf4fpVCyQ4ui2oDR/wAj7WHstaiXkNpNAIcYJbcCJGu8A+5WRwiqwcr46DWL6SBr4Gq6ejh/h5WtOxtodWnT0Nu8d1FuVcngfG4d9QtE6xnOwY1zS0DuSyfXwugw8F+5EOn/AImx+pkeFi0XwA25ccoy9YkCT4DZ9Oq1+FNIDXG8ySf4QI/XRXxUdG/EBktBuWgD+tljwtXjV3AiC0gXB/XVZpV/JPLj79oQmUkyySUJoTykgjQknSQSaSSdCjJJJJaWklCSdAGwtEmTa33/AEFmYvFPBLswzdiIMXj9fTboauGIphpgA6jc20J+49Fxv4lcGh3LBh2Ytde4F9OsCO63v9Zjr+LjwDiMWcr3Bwe1siNCHNPMR6k9dVUxP4kZcME5mmDpFjAHrGxWPRxNWqSSZBEaATNpPUoo4bpG0TvHQ+Fnc/Ws38Cbnc7Mblw1PcgW9fsjtw+ltbW/3iJ9Cr2GpAW0y/QagjroFabheWBrcdrAj+qi9rnDCc1wa4iWuE6a/uiOmyjwzjtWjPLmmbmXGToZM6arZxOHmSBqZ8SBHrYD2VR/DxpFt53hOdS+yvF/G1wbjlMwBd4AOaNyZII2Ez7rdGPfmnMGNJGUQbWza+hErgaVDJtF4kAk+GxBJ+i3cHhjFIis8zUa4Myagh0ggjSJ95Tlws12FKhmEG4nXSJMh0XHr5VXF0Cx0G42I3CJgKrszhmtmgHa2hg+YPj1WviqIq0j1bJnuNVrs7mMPl+P9c4SoymKiSsnMnKeUOUsyKQkpIeZJSnR5SlDBTylT1OU8oeZLMghJVjAszPa3qVSzLc/C9CXuedGD3cdFpxztXz7WeMkNEdBrrEX/l9F5zxEPdVe1oygGebmkQRnjb+w6L0fiUkuMaCB3cd/H9FzHGaADgQLg6jUxaP/AHPon3716HHrHL0cPABtoLtsLkd/BG3MjiiSS0WMedgbTtP2Ks1KYFieUcrhJP02mZRCdCPMWJjoDfusq1ivRwm8yNu5Ot1eNGGnyPWNu2gRaQBIsNQbe2isvactvXudVKlA0iBt1IURh5Ji5j09trX9T2Vo0ddTP1tEd/7Hoqr3llpl2sNkhswIJ3Nh6CexrP8ARC/sMyDYaNA1MEyPoJ9eynT4SKbw5g0aAI/5CfeCP0FPDVZN97kiNGES0HWO/wCjq4WuKodylrczmjqTILvESQE+YjqmwjItdoIJO8kECTuCYO82nx0vDmjWxmxOxi23ZZuEqAQah5tHDYndw8mLdStHCvEAsETOYfe3lbcTKz7uxzPF8KadVw2mR4Kowu141gzUp5gOZo0FwR4XIFqnuZXB3MoMJQilqbKpQCQkilqSlKMpSoSkSkaUpSoSolyrDEldrwfDfDoNmxdzH+S47hdE1KzGdXCfG67XiGILZiBa0+wC3+OfrX4pqhxCsARJgzabCTb10lcXxPi7S51vlqN7RB3/AIjv+9C0eJ4puTM+7g0w0mBmLSQXHb5o/QXPY6u18Oc3lIDjGoDmibb3bJ/UZ9ea7ufRuUXBLTNtC09oGsAC/YX3RqIBgxG8CxH/AB2I7T9FXa1sENmC2W7nliRpqNe4cVewrxlEQZucog9iB7XbH1hR1Mac1oUQM0i+vTeJ+v3VmJGusx5k3Ko0BB08HaLG3t9lZYbeniZJJd4F/qpnpVQxFryGtEAud9hsO57ws/EHMBF5gi0SJGm0ac3TSSZRcbBfcElokC1rak/l3sPU3hV2uJlznO5tI1MDRg2AvLiqk8am02Ce7OAW6nW0kicl5sMzp/xA0MPjCATLd3Dy0gloH8Np6rKr04MnlJ0HNIa0G5A3J5QLfzQmvBLZJD3Nc4Ztj8pDROwB13iLBXzGXVdQ12a7/l5nvEawQXDzzD2WvSqGPm3MwesO8izh7Lk6WOJZIdJeGgAjmyFpAOXqS12u5W3ga7g0OqEAwQ4CdQIkDWLE9dfC0nhG66vA14AM2OvnWfX9arnvxHhAyqS0crr20B3Vrh+MElrdMxsevQduUxqrnF6PxqJI+ZvN6b+VXU+3OMfk5cpKSFnTh658c4kJKGZJLCDhNCOKSXwlIyqxCgQrDmKJpqtJufhHDwX1DsIHcnp+uiJxjF87TrcNjuHST6R9Fc4e0U8OIsXXJ6+q5XiHFIe9juUEZAZ5gCYJB2+Yf5XTJnOOv4pkZmPriHF55SQXTbdxFztaBtrusig9odNMxIiDO2YAwe5HmADsjYzK4nMSc0Bg/wBpIygbSJAA8eomsAjlAbcW9SHNtuDPkReVFjeLlIjduWTOXYmDmy/+X/WN1LD1DnItmgkaiRuB1OvcbWVZpcJgy0kQDcg6j7H/ADKs4R7SWjTTLOzheWnew03A8qLPC5fLVwdaSWkQdfS03/X0RsRVP5BzTMu0bpBPixjr7imxkOHYER22EfrRFqV8rS7eeXveZ+/os40vpSq0bFrnSAZeSSC929hoJt56aIFZzpaQcn5MzvygC+VvsI7eVCs5wdL+7o3hvL6aEDyO6i5+SCeaqQSG6xc3PqT5W34yVpnMWlwO7i4iXQSAe0NcfA72erS+M0G7bNaM2pYxuYkD8oMO6XA13FhqNR7S0C7i645g1pu8xu43+hPQwAcHElhsHaElx0hpcNCc0ncQTa01GdauEw45S0uBGWLGA88wJB3uetiO87mHrgkXBy5swGpaAGtAk+Z7wubw+OOZobctBhw0ywCfJJYTO0HZaHBC0ZwNQ5wJm5AzEAdRBj+AdU0usoFoEiAHSfLom3Q3iOn02eFVTDmuvqNbwuXo1YyAyWZQZ7jKSfSdZ69L7uEtBnYHuQR/LMfdVCvpy/EWBlRwGkmNlXD0fjAiq7fyqSxvtxW+VgVEyCkpGunbQCd2HV39mUhhwsPtjs+jFqYdQbRW18EKdOg1PnqVP8YOMq/DZTHYDtJ0H6/zyPGHOccxbzjKA3XKC61hvqLdF0/4jMCR2sNY3gdf7rieIYs1OYSHg0y0awQXSPW5XaueIyq9YiodxmfAGkCbjo4ZB5LnIuGxQMwREDldqAwEBpHbrusriHES0/6lMZhIJYIfym1Rp63Pm86yp06zSXRqbkixg2JA2jp3Knrlpx02aLhmEbge5n+o+qnhKAMt0BNoi1uWJ7lpHmNys3DYlon7n2m239fCt0ASMo1AhvcjY9sp9w7opq2zSdmjZwEHa881/JHp6p3Vok6l2k6NY2wgf7jJ90PDvzAkggkOPkjld62b5hVsfWL+VgM7EbRq72m/9llPeNL6V61UFwOsczvS4HeI948KFU2Ag5nAZ3DUiJIE7WiegQcRTytyDe57jNAAPSQPeVYb+YkizcoOl/zHtN9B+Za1nFSu95YWsECPlEEkAgAdmzBJ1MGe2TiKdRxAJMwYaD3Bc4mdg2Z7BWsTUL2uAOURlvrBImGidfeJ7pmNbTAz3JaSTrd4AEmNAwTJ+mivm4y78tNrg0MbEASImD8mR8HcSDN/zrRw5DA+3OYM9AeVxAItck+AfXn8K/M+nVc4SQ+NwCS85Y8ZQL6699zAOzvY15Bd8MEbRmJdTAO9nAevdPE66HhT4a7t8ttiZEj+P6BajX8wFxadLWMQemv0KweHnUstMumYLbgeogOHotPBtOWXn92YkG4HNfWwEeoVcwWqfGKMVDef5Te3ZUQxbmOw0ukabePtuq7cGuXu/wBq5b8d1nGkmW07CiEynT/ira+KYVZz3I2dVH1bqOrI6J1RWyjh6AHW8qQdZLwX2V+ONc5ojUwBG1xJ8xK4XihAqyMws0wBy/NqB1kEeq7vitTLSBvrP3m+2sf5XC8QbmzENh0gNcY1BLwPUzfay7p6NhYiiC4mZjRxvJLqmYRAkS76DwqrqWWABrbyTeAekQR/SxA8ktcRYAyZsL28icv2Q/h1CGDNYhoE7QeUdiJHmO6dhytPBA84HMIJE2J1JBHXUe3ZXm4stbmA0IgjYGSLdjb2PZY9CqQWuByvtIOmYXv0Bgj09RpNq5KhBHK6x3sYIPeJIPiVnY0lbWDqTmI0IktGklsS3yQAe4UMZiCBlH5pk9GRLp7np0hVMBV5hFi4jM2dHAwSD0tHp3RKlUGo4QYBiTo8xoewG3dZ5/ZpvhTdWLRJkvc6QNmsaIHrqiOqcoA2+ru46XUMUy9rgyQeuYgH0jKB6oIdAtFm+knbvuruJiliKOZ2th6XMT5JiFHB4TOXFzsxdnOUjXK0OknYDKD3gwNYlQc4kGCWgyG7viYzbXM6kAdLKRqmkCfmcW5TpcnnOlhoNhaOqvnfTLrPa5w1jaTSarmlzQHta02Dc2XXa5i2okq1gMSMxq5Qz4eVrJPzDQMmNg2NzF91z2DcS6o8kxLZ6kZhnPpMroeGuDqRDmyLB0k6iS4h3UHN/wBldiJXV4LD5iwN6OEnXKSTB8wT7eVp4eBDbTIEWkxJHnceg20xuFYnmJJiC2RqIJnMR59r6LUfiocC4kMmA4XGgibeiIdaYuPt4UKgAQ8M8EGOp00PcdFaZRzGB+uq5O5ftSCZTkJK49gaIlJL6qjOeSDf0Qw033U6pzO10BjwRCTqmUDRRZCkDq1CHNbCsEw0HYqk+uddIzA+TzAD0CdtbNUDfy6Rppef/EBP6z2a1jHgUSJ1IknoNSR4k+i5L8QAMg6AC50gkR07HXZdNiKwAPcbbbe+/ouVxYqE5BB5SSDu87jcAQL9l1y+IUcpxXDZzlZZrviSNIaJyz7/AGVCphKlM5XAuADo6O6jzuP6LoOKYN2YPEwy7g35oBDok8ozFgGsASTotfD4UOJDgTTLQ8QLh3Ru86WRfk8Q5z5cvh8I94+WOUkE2v8AMJ3/AHvorDqhZZ7Zi4H0if1sui/ZAHZHNJa6IIsY1n6JuIcIm/zNi3XUwfsPRY/eNZAMFg2uLajeXZzTuJt9APZWMRwx2QjMLC3X/NgFdwXDz8KN9j9kT9lBJY6Z1n1nX1Ufbycvhi1cKfgAxJp8pi1rA/b6rJqsERFrTHe58AfzHRdzRpCI1boQsTi3Dg1/KIabntBnTz9lXPZzy5h72/K6QIgAWt/LTTxJ6Vsaz8+gsA0CCSL5c3TNc+Fr1qLWmQLxadPKkykHD4dSGu/eicsiMx6b/XuVrz1jLqazuG0QcLUdq4khx9SSQOg0t52WrwOkQAxxuIcR0zggOn2MdHK3geHGmxtjZ1wLgQMo7RAnvvvGjhOGyGvALZsWG5bJAcyd2jY9Dsi/L7iJyhSg1S5kizTvyu/M3rBBB9G6LoMPSztAIEEXFwZuD41/wqOEwJa65nKTfpHy5O0RPUiVtYdjRciCR1U/yH6C4ZTioW3y+N9ZELSadYtCqUX5SO+iK+plcZ31Wf2lFTqOAN/7p1Wa+XdY6pI0vKq4GTpGp8TaFCsDyiOs76SZVp+/eJ9FAXBC57PIl8MnEuuNyTDRrDjNwPCu/ByCn/tET3IMmd+voiDDCZGuk9J1hWJdl6x6+ifG/pz15UXU51uT8o38jyFTx2GLiA3SQ2LwdC4nqZHt2JW3Soui5vteYB/zooFmU9Z6/wBN1ptwfjnXYC2QDlBuXWc89esdP0VcwuDcKgcdAPbWAPcLR+I1l9SUCq5xMdVF6zyNqD6cnSQNEYNvbdNTbG6NTG5F0pbS07aeqk2iHC4vseyjTJkzpsiNflEbqp/0aDhsIGE3sToq3F8KHGOquspFxR6lAm6rPHhUtjl8PwQZodzAHNfqO6t1+DtzTlBzAA+wBJG+i1xaU4unbR9lShw8ABo1iD6bK1SwOSCb3kgEnTf+ym1waRfSyMH5hYpSQs/2FOYTpBuhOJJPQ7oraQAN9VXq1yBARZSk8oYlxgXvMSiUq+Y30Gqz6VPMeYHxNkYMgnLvtqoku6r6rdF2sDdJAY9OtJAvVGodIJJI69skA7mhWaGnnVJJLj2uK9SqQ6EGpULgJTJKd9kA6mMytVWJJKZPFH6CUcOlJJBz9TARGmSkktIBnGym75UklYqo5MxmqSSmJNkBSoUhJCSSf6vRjTCA+kEkldJXpjmSayCSkks/xcNN06SSI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9797592" y="443403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1506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84462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Creating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Objects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Constructor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Instantiation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4" descr="http://ujvaryfoto.files.wordpress.com/2014/01/auto-fabri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1763" y="4437064"/>
            <a:ext cx="2305050" cy="1728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99475" y="6592889"/>
            <a:ext cx="2133600" cy="365125"/>
          </a:xfrm>
        </p:spPr>
        <p:txBody>
          <a:bodyPr/>
          <a:lstStyle/>
          <a:p>
            <a:pPr>
              <a:defRPr/>
            </a:pPr>
            <a:fld id="{0E242B69-9A74-4545-8F54-8B14F656B36A}" type="slidenum">
              <a:rPr lang="de-DE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2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8" descr="http://www.digitaltrends.com/wp-content/uploads/2013/02/bmw-3-series-gt-leak-2_10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1763" y="2327275"/>
            <a:ext cx="2813050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endParaRPr lang="de-DE" dirty="0"/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07B1E-CF70-4155-94D5-8F20155EC48E}" type="slidenum">
              <a:rPr lang="de-DE"/>
              <a:pPr>
                <a:defRPr/>
              </a:pPr>
              <a:t>25</a:t>
            </a:fld>
            <a:endParaRPr lang="de-DE"/>
          </a:p>
        </p:txBody>
      </p:sp>
      <p:pic>
        <p:nvPicPr>
          <p:cNvPr id="3074" name="Picture 2" descr="http://www.waz-online.de/var/storage/images/waz-az/wolfsburg/wolfsburg/volkswagen/usa-vw-werk-bekommt-riesen-logo-aufs-dach/17634006-1-ger-DE/USA-VW-Werk-bekommt-Riesen-Logo-aufs-Dach_ArtikelQu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3976" y="4603751"/>
            <a:ext cx="3095625" cy="2005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3076" name="Picture 4" descr="http://ujvaryfoto.files.wordpress.com/2014/01/auto-fabri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0101" y="4171950"/>
            <a:ext cx="2303463" cy="172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23558" name="Picture 6" descr="http://www.tutoriales3d.com/blueprints/wm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1951" y="2565400"/>
            <a:ext cx="287972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4943476" y="3284538"/>
            <a:ext cx="24479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727575" y="3644901"/>
            <a:ext cx="26948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Factor</a:t>
            </a:r>
            <a:r>
              <a:rPr lang="de-DE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/ </a:t>
            </a:r>
            <a:r>
              <a:rPr lang="de-DE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Constructor</a:t>
            </a:r>
            <a:endParaRPr lang="de-DE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9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/>
              <a:t>in Java I</a:t>
            </a:r>
          </a:p>
        </p:txBody>
      </p:sp>
      <p:sp>
        <p:nvSpPr>
          <p:cNvPr id="25602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Special </a:t>
            </a: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</a:t>
            </a:r>
            <a:r>
              <a:rPr lang="de-DE" dirty="0" err="1" smtClean="0"/>
              <a:t>a.k.a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Syntactical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 </a:t>
            </a:r>
            <a:r>
              <a:rPr lang="de-DE" b="1" dirty="0" err="1" smtClean="0">
                <a:solidFill>
                  <a:srgbClr val="AB9DDB"/>
                </a:solidFill>
              </a:rPr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without</a:t>
            </a:r>
            <a:r>
              <a:rPr lang="de-DE" b="1" dirty="0" smtClean="0">
                <a:solidFill>
                  <a:srgbClr val="AB9DDB"/>
                </a:solidFill>
              </a:rPr>
              <a:t> a </a:t>
            </a:r>
            <a:r>
              <a:rPr lang="de-DE" b="1" dirty="0" err="1" smtClean="0">
                <a:solidFill>
                  <a:srgbClr val="AB9DDB"/>
                </a:solidFill>
              </a:rPr>
              <a:t>return</a:t>
            </a:r>
            <a:r>
              <a:rPr lang="de-DE" b="1" dirty="0" smtClean="0">
                <a:solidFill>
                  <a:srgbClr val="AB9DDB"/>
                </a:solidFill>
              </a:rPr>
              <a:t> type </a:t>
            </a:r>
            <a:r>
              <a:rPr lang="de-DE" dirty="0" smtClean="0"/>
              <a:t>(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: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return</a:t>
            </a:r>
            <a:r>
              <a:rPr lang="de-DE" dirty="0" smtClean="0"/>
              <a:t>: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  <a:endParaRPr lang="de-DE" b="1" dirty="0" smtClean="0">
              <a:solidFill>
                <a:srgbClr val="AB9DDB"/>
              </a:solidFill>
            </a:endParaRPr>
          </a:p>
          <a:p>
            <a:endParaRPr lang="de-DE" dirty="0"/>
          </a:p>
          <a:p>
            <a:r>
              <a:rPr lang="de-DE" dirty="0" smtClean="0"/>
              <a:t>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per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a different </a:t>
            </a:r>
            <a:r>
              <a:rPr lang="de-DE" dirty="0" err="1" smtClean="0"/>
              <a:t>signature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27768-00EF-428B-ABAC-FFD8E5CB0569}" type="slidenum">
              <a:rPr lang="de-DE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/>
              <a:t>in Java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Default-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/>
              <a:t>in Java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D69D2-7165-4195-ACC4-ED4F8F47CC0A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27651" name="Rechteck 6"/>
          <p:cNvSpPr>
            <a:spLocks noChangeArrowheads="1"/>
          </p:cNvSpPr>
          <p:nvPr/>
        </p:nvSpPr>
        <p:spPr bwMode="auto">
          <a:xfrm>
            <a:off x="6456040" y="1772816"/>
            <a:ext cx="532859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firstN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600" dirty="0"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firstN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, String 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firstN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ame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firstN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600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= 0;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}</a:t>
            </a:r>
            <a:endParaRPr lang="de-DE" sz="1600" dirty="0">
              <a:latin typeface="Consolas" pitchFamily="49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firstN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ame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600" dirty="0" smtClean="0">
                <a:solidFill>
                  <a:srgbClr val="2A00FF"/>
                </a:solidFill>
                <a:latin typeface="Consolas" pitchFamily="49" charset="0"/>
              </a:rPr>
              <a:t>"John"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6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600" dirty="0" err="1" smtClean="0">
                <a:solidFill>
                  <a:srgbClr val="2A00FF"/>
                </a:solidFill>
                <a:latin typeface="Consolas" pitchFamily="49" charset="0"/>
              </a:rPr>
              <a:t>Doe</a:t>
            </a:r>
            <a:r>
              <a:rPr lang="de-DE" sz="16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5759126" y="1901633"/>
            <a:ext cx="1393825" cy="1271588"/>
          </a:xfrm>
          <a:custGeom>
            <a:avLst/>
            <a:gdLst>
              <a:gd name="connsiteX0" fmla="*/ 1394876 w 1394876"/>
              <a:gd name="connsiteY0" fmla="*/ 0 h 1272540"/>
              <a:gd name="connsiteX1" fmla="*/ 183296 w 1394876"/>
              <a:gd name="connsiteY1" fmla="*/ 396240 h 1272540"/>
              <a:gd name="connsiteX2" fmla="*/ 68996 w 1394876"/>
              <a:gd name="connsiteY2" fmla="*/ 1059180 h 1272540"/>
              <a:gd name="connsiteX3" fmla="*/ 815756 w 1394876"/>
              <a:gd name="connsiteY3" fmla="*/ 12725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876" h="1272540">
                <a:moveTo>
                  <a:pt x="1394876" y="0"/>
                </a:moveTo>
                <a:cubicBezTo>
                  <a:pt x="899576" y="109855"/>
                  <a:pt x="404276" y="219710"/>
                  <a:pt x="183296" y="396240"/>
                </a:cubicBezTo>
                <a:cubicBezTo>
                  <a:pt x="-37684" y="572770"/>
                  <a:pt x="-36414" y="913130"/>
                  <a:pt x="68996" y="1059180"/>
                </a:cubicBezTo>
                <a:cubicBezTo>
                  <a:pt x="174406" y="1205230"/>
                  <a:pt x="495081" y="1238885"/>
                  <a:pt x="815756" y="12725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20952" y="1988946"/>
            <a:ext cx="2054225" cy="2368550"/>
          </a:xfrm>
          <a:custGeom>
            <a:avLst/>
            <a:gdLst>
              <a:gd name="connsiteX0" fmla="*/ 2053517 w 2053517"/>
              <a:gd name="connsiteY0" fmla="*/ 0 h 2369820"/>
              <a:gd name="connsiteX1" fmla="*/ 171377 w 2053517"/>
              <a:gd name="connsiteY1" fmla="*/ 952500 h 2369820"/>
              <a:gd name="connsiteX2" fmla="*/ 217097 w 2053517"/>
              <a:gd name="connsiteY2" fmla="*/ 1973580 h 2369820"/>
              <a:gd name="connsiteX3" fmla="*/ 1321997 w 2053517"/>
              <a:gd name="connsiteY3" fmla="*/ 2369820 h 236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517" h="2369820">
                <a:moveTo>
                  <a:pt x="2053517" y="0"/>
                </a:moveTo>
                <a:cubicBezTo>
                  <a:pt x="1265482" y="311785"/>
                  <a:pt x="477447" y="623570"/>
                  <a:pt x="171377" y="952500"/>
                </a:cubicBezTo>
                <a:cubicBezTo>
                  <a:pt x="-134693" y="1281430"/>
                  <a:pt x="25327" y="1737360"/>
                  <a:pt x="217097" y="1973580"/>
                </a:cubicBezTo>
                <a:cubicBezTo>
                  <a:pt x="408867" y="2209800"/>
                  <a:pt x="865432" y="2289810"/>
                  <a:pt x="1321997" y="23698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31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Instantiation</a:t>
            </a:r>
            <a:endParaRPr lang="de-DE" dirty="0"/>
          </a:p>
        </p:txBody>
      </p:sp>
      <p:sp>
        <p:nvSpPr>
          <p:cNvPr id="296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new</a:t>
            </a:r>
            <a:r>
              <a:rPr lang="de-DE" dirty="0"/>
              <a:t> </a:t>
            </a:r>
            <a:r>
              <a:rPr lang="de-DE" dirty="0" smtClean="0"/>
              <a:t>Operator</a:t>
            </a:r>
            <a:endParaRPr lang="de-DE" dirty="0"/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dirty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a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Consequences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physically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Return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E1EE7-8C74-4A88-BA6B-E27EDCE9663F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29699" name="Rechteck 4"/>
          <p:cNvSpPr>
            <a:spLocks noChangeArrowheads="1"/>
          </p:cNvSpPr>
          <p:nvPr/>
        </p:nvSpPr>
        <p:spPr bwMode="auto">
          <a:xfrm>
            <a:off x="3215680" y="3141123"/>
            <a:ext cx="653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b="1" dirty="0" err="1">
                <a:solidFill>
                  <a:srgbClr val="2A00FF"/>
                </a:solidFill>
                <a:latin typeface="Consolas" pitchFamily="49" charset="0"/>
              </a:rPr>
              <a:t>Peter"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b="1" dirty="0" err="1">
                <a:solidFill>
                  <a:srgbClr val="2A00FF"/>
                </a:solidFill>
                <a:latin typeface="Consolas" pitchFamily="49" charset="0"/>
              </a:rPr>
              <a:t>"Petersen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unknown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22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signatures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Book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MusicCollection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Tweet?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900" dirty="0" smtClean="0">
                <a:latin typeface="Consolas"/>
              </a:rPr>
              <a:t>Book </a:t>
            </a:r>
            <a:r>
              <a:rPr lang="de-DE" sz="1900" dirty="0">
                <a:latin typeface="Consolas"/>
              </a:rPr>
              <a:t>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 Book(String </a:t>
            </a:r>
            <a:r>
              <a:rPr lang="de-DE" sz="1900" dirty="0" err="1">
                <a:latin typeface="Consolas"/>
              </a:rPr>
              <a:t>author</a:t>
            </a:r>
            <a:r>
              <a:rPr lang="de-DE" sz="1900" dirty="0">
                <a:latin typeface="Consolas"/>
              </a:rPr>
              <a:t>, String title){…}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 Book(</a:t>
            </a:r>
            <a:r>
              <a:rPr lang="de-DE" sz="19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900" dirty="0" smtClean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jahr</a:t>
            </a:r>
            <a:r>
              <a:rPr lang="de-DE" sz="1900" dirty="0">
                <a:latin typeface="Consolas"/>
              </a:rPr>
              <a:t>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900" dirty="0" err="1" smtClean="0">
                <a:latin typeface="Consolas"/>
              </a:rPr>
              <a:t>MusicCollection</a:t>
            </a:r>
            <a:r>
              <a:rPr lang="de-DE" sz="1900" dirty="0" smtClean="0">
                <a:latin typeface="Consolas"/>
              </a:rPr>
              <a:t> </a:t>
            </a:r>
            <a:r>
              <a:rPr lang="de-DE" sz="1900" dirty="0">
                <a:latin typeface="Consolas"/>
              </a:rPr>
              <a:t>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 </a:t>
            </a:r>
            <a:r>
              <a:rPr lang="de-DE" sz="1900" dirty="0" err="1">
                <a:latin typeface="Consolas"/>
              </a:rPr>
              <a:t>MusicCollection</a:t>
            </a:r>
            <a:r>
              <a:rPr lang="de-DE" sz="1900" dirty="0">
                <a:latin typeface="Consolas"/>
              </a:rPr>
              <a:t>(</a:t>
            </a:r>
            <a:r>
              <a:rPr lang="de-DE" sz="19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900" dirty="0" smtClean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myFavorite</a:t>
            </a:r>
            <a:r>
              <a:rPr lang="de-DE" sz="1900" dirty="0">
                <a:latin typeface="Consolas"/>
              </a:rPr>
              <a:t>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 </a:t>
            </a:r>
            <a:r>
              <a:rPr lang="de-DE" sz="1900" dirty="0" err="1">
                <a:latin typeface="Consolas"/>
              </a:rPr>
              <a:t>MusicCollection</a:t>
            </a:r>
            <a:r>
              <a:rPr lang="de-DE" sz="1900" dirty="0">
                <a:latin typeface="Consolas"/>
              </a:rPr>
              <a:t>(</a:t>
            </a:r>
            <a:r>
              <a:rPr lang="de-DE" sz="1900" b="1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1900" dirty="0" smtClean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category</a:t>
            </a:r>
            <a:r>
              <a:rPr lang="de-DE" sz="1900" dirty="0">
                <a:latin typeface="Consolas"/>
              </a:rPr>
              <a:t>, 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900" dirty="0">
                <a:latin typeface="Consolas"/>
              </a:rPr>
              <a:t> </a:t>
            </a:r>
            <a:r>
              <a:rPr lang="de-DE" sz="1900" dirty="0" err="1">
                <a:latin typeface="Consolas"/>
              </a:rPr>
              <a:t>cost</a:t>
            </a:r>
            <a:r>
              <a:rPr lang="de-DE" sz="1900" dirty="0">
                <a:latin typeface="Consolas"/>
              </a:rPr>
              <a:t>, String </a:t>
            </a:r>
            <a:r>
              <a:rPr lang="de-DE" sz="1900" dirty="0" err="1">
                <a:latin typeface="Consolas"/>
              </a:rPr>
              <a:t>owner</a:t>
            </a:r>
            <a:r>
              <a:rPr lang="de-DE" sz="1900" dirty="0">
                <a:latin typeface="Consolas"/>
              </a:rPr>
              <a:t>){…}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9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900" dirty="0">
                <a:latin typeface="Consolas"/>
              </a:rPr>
              <a:t>Tweet 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/>
              </a:rPr>
              <a:t>		Tweet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myTweet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new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Tweet(“Hello World!”);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/>
              </a:rPr>
              <a:t>		Tweet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repeatTweet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new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Tweet(“yes”,5);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/>
              </a:rPr>
              <a:t>		Tweet </a:t>
            </a:r>
            <a:r>
              <a:rPr lang="en-US" sz="1900" dirty="0" err="1">
                <a:solidFill>
                  <a:srgbClr val="000000"/>
                </a:solidFill>
                <a:latin typeface="Consolas"/>
              </a:rPr>
              <a:t>delayTweet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new 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Tweet(“Hihi”,3.5,</a:t>
            </a:r>
            <a:r>
              <a:rPr lang="en-US" sz="19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	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sz="1900" dirty="0">
                <a:latin typeface="Consolas"/>
              </a:rPr>
              <a:t>}</a:t>
            </a:r>
            <a:endParaRPr lang="de-DE" sz="1900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A9D9-D4A9-408D-BA4D-C83BDB6ADE77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Instantiation</a:t>
            </a:r>
            <a:endParaRPr lang="de-DE" dirty="0"/>
          </a:p>
        </p:txBody>
      </p:sp>
      <p:sp>
        <p:nvSpPr>
          <p:cNvPr id="33795" name="AutoShape 2" descr="data:image/jpeg;base64,/9j/4AAQSkZJRgABAQAAAQABAAD/2wCEAAkGBxQSEhQUEhQVFBQVFRUWFBUUFxcUFRYUFBcWFhUVFBQYHCggGBwlHBQVITEhJSkrLi4uFx8zODUtNygtLisBCgoKDg0OGhAQGiwkICQsLCwsLCwsLCwsLCwsLCwsLCwsLCwsLCwsLCwsLCwsLCwsLCwsLCwsLCwsLCwsLCwsLP/AABEIARQAtwMBIgACEQEDEQH/xAAbAAABBQEBAAAAAAAAAAAAAAADAAECBAUGB//EADsQAAEDAgQFAgQDBwQCAwAAAAEAAhEDIQQSMUEFIlFhcYGREzKhsQZC8BRSgsHR4fEjYnKSorIHFTP/xAAZAQADAQEBAAAAAAAAAAAAAAAAAQIDBAX/xAAiEQEBAQEAAgMAAgMBAAAAAAAAARECITEDEkETIkJRYTL/2gAMAwEAAhEDEQA/AKpTQiQpBi4KAw1TDUQNUg1TpIAKQU8qUI0yCkEwCkE9PUgpAKICnCmg4CUKQCfKgBkJoRcqaEgFCbKjZUsqDwLKmhHypZEDAYSyo2RLKgwsqWVFypQgYCWpIpCZThYoQpBQzKQK6MJNSCgCpAqbyMSTppSCnAkApAJgphTSIBTATKQSM4CkAop5TOJQmypwVIJmiGpw1EAUgEzDypZURJBhlqiWopUCkA4TFO4oZcjARSUHOSRhM5OClCQC3lZ6mFMFQAUgFR6mCnlRCSmwCAojSgAqYKysIcFOCghyfMowCkpgVEKQQYjUVqCCiByaoIE6HmT5kzTJTZkMvUC9AFLkNzkJ1RDc9MaI5yE5yi56gXJ4WnLkkMlMjC0sqcNR8ibIpnTNDKlCJCeFc6MOFFyLCiWqvsYcpwVLKlCm0HaphDClWq/DpurOjIwS4usBoBJg7kCNylOduCRbwuFfUs1pP0HurQ4RUnLyz5P9FD8N8RfiB8xA0A0nuOpPTsujdgarRqACTuujn4eP2r+rn38KqD90/wAQH3hVXtLTBEHuuir0KjdSQRcQdf6+Fyw46XVm0XtBJdGWwMzeDI2M+dkuvh5/xp/UbMmLkTFNaCQ2RBgh2qrkrmsy4mpFyG5yYlRcgtMXKJKRTFMtRJUU5CUJ6WopJyEkBehKE4UgFjoQypZUWEoRoBypZUbKmyp/YwMqYtRi1QIVaMCyp+KUmNpGnWBh+rT7tBG/haX7D8NgqVNxLWxAPk63vouax81qskQTJIn8ukm5LfMbFb8TG3HH7W1+EcQyjTc/RlEGB1gF0H6aIXEP/kQzyEFszcD5en36bIOFwjqWFrNsTlLzyzJMWJ9Oi8xr4JszLhmJkDSI36Fae1W49vwf4hbi6JyHmZBcCNLW8iZ7rixhaVbECu8uzscMobEBzT08AeyD+A6HwmVCB0BJmCNbGe36lKtgHtc4TzCHdbP3EnmER386I3B7dNimmcxtmgkHqBB/r6oGVLgr89P4ZMwQWkaRfzARqlIt19O46yFj8k/WXfOUEhQIRYTQsmYUJZUTKnyo0gcqWVHypZE9CvlTqwKaSDSAUgmAUwFkRBSASATpKMmUkyZoFHwOCdVeGt13OwG5KhTYXEAamwXeYbh/wqQaPnI5nbk9J6LXjnfK+OdrneM07w3myty3nQCP5aLhcbjf2cOGncNv5IvcwQJ+q7biNJ1Ivda4jlkepj7rjKwDq1Jz2gtzjlcCZ2BNriSbm10ffy7LzkbOFwBrUGZ6uQ1gTSYW53OFocdwDE22grzT8ROdhq/wn0yX2AAzQ8O0LCQDr2XpP/2YFR7KANTEO5qtVx5WhtgySCAwaZQNb9SuN/HuKf8AHolz2lzSACMzjTJ1DcwFo2vp6ro5usOpjpfwXwup8L4lUmk06AAuI0klxAEa6SCg8XqmjX+E/VtxlIBqUjdpaTrrtG43Kv8ADuIPp0WVGE1aYHMJGcAaywzm36Kl+JKtH4FI0Ty/EApb5G5XF1MSJyaW0EiFPXSueVjgNAOMk3OjouQNyJIOg2PbddPxLhpNIOpts25AbtuRA+n+Fz/AXU2kFrTmNzdo1iSCLu8wvQOFYwHUR5mVnO98K7+PeXAwmyrqvxNwZo/1aQhp+cDY9QNgucyKeplcdmAhikKaMGIjWqSwAUlIU0aEoTPAvhpIpToGKzWqQapgJ4UYWIQlCJlSyowwoShEypiE8Nr/AIVotNQucJyiR2O1t1scb4i5jSS7L2F3HtbT+yzvwo2C93RundVuMUS4ufU+RmsWc5x0De+ndX1bOfDq+Dme6xTWdXOZjarzYkhxjW0wQIj01Vyhw9zSX1i7/bTMF3lxBsdVscNqjKZGR8ABlhlm4AadPufosTFY8vc6adTkJBzTIMDRrAWuF95+6x+njXV9vOOV4njDh3PiQS4kEHUEkydjaLzsuL4xU+O8VKjuUWtaTBgxa2i7T8R4MVacx/3EEdr+/XsuCqcOdmIEEdZke+i6Ph6l9ub5ebuOn/DXFiLGDaBBJ6Cb2jsu44fwZtahlcACSXN6Ce1otGi4T8OYFoOazjEC4AHdsjXVd/w7EE5Q0zYDKTET8pd69Fn8nW3I0+OeNqhiuAup8zwW5Yu0OBju64jv2XR8DdJ+Z28ZiHTl1ggkFHpYtziKbmaA8wPKAJDpDr7d5ssxuDy1HOpSx7JL6YcYc0zztaZkQNOo7LKyytpZjuMO4uaWyDII9+oXE4rDFjiHajwuk4NjxUDXSDMafcHosjjgPxXSIvbTRdFu8yuH5ucrNyp4TpSs2GGhMVKVElMIlOoOckloTATwnUkDDQmIUkkzxDKmyqZTJBrfhurleR1afp/hA/GoqllFtH5jUpuIBykhr2FwmPzaX10Vfh9bJUa7ofotPjTh8WmTpEAdSSN+2v6K05u8t/iqpTqtqZXA3Lsj3xoWsm5OlwPWCsWpRNZzKrWNbUbIqNkyDA+W2xnWQQR6EcTSbUM2NR7iBs17hNunNPXwVWxeEbUIqBxAcAXZTF5DmnrEfYQJU9VvD8Roui4NxeGyI8A6Fee8VptNQDQTcHXuNSF3WMxpDbtJIkTyuJ7giJ66SvPuIl5q5ngObNs36Cn4/FP5PTsfw/g2loPKG9AD/wC3X7LoXYprQ4t/LcloiTprck23XL8LxQDQHOMWhrBJjbW/stfEYolvy5WtEtaRe2j6lrHNEDUwontV9Oi4bUc1zppxlpPc0Ey57iWkEkmfvGf3OMzMQ3L+Wi3MSfmAcJ1tYEE+e9qmHxGT/UedGFs/vBzp9NAe2YK3Vpk12v0LKYbH7zSyKg8S5v8A0C1l2I/WpSwuSqS2AIDvfr1WRxrEh9QkfqLLV41ivhttq5sT2EX9j9Vy5Kffjw5vk61KU0ppTSstZHJUSnlMkESknISTIZPKZJCkklFJPQclRTlMlpFK1OKuD6VN5/KWnybNt7yspalV2amGETyx4Os9lpz/AOa2+L2wsY+C0v6ODxrY5OcdesLNqF9F2Rv/AOTtDGZjbaEHY9RP2Kv42rmMEhpmx2y5DLfII+nZUntdlbldMF1pvlMHU67QfdQ6cZnGq+Vp5Wb3ZMDtc9YXJnDudBkc1ztvaxXVcVrS3LIJtIFiO5bt6W/ngP5nNiwjXzHveQjnZB15bf4fpVCyQ4ui2oDR/wAj7WHstaiXkNpNAIcYJbcCJGu8A+5WRwiqwcr46DWL6SBr4Gq6ejh/h5WtOxtodWnT0Nu8d1FuVcngfG4d9QtE6xnOwY1zS0DuSyfXwugw8F+5EOn/AImx+pkeFi0XwA25ccoy9YkCT4DZ9Oq1+FNIDXG8ySf4QI/XRXxUdG/EBktBuWgD+tljwtXjV3AiC0gXB/XVZpV/JPLj79oQmUkyySUJoTykgjQknSQSaSSdCjJJJJaWklCSdAGwtEmTa33/AEFmYvFPBLswzdiIMXj9fTboauGIphpgA6jc20J+49Fxv4lcGh3LBh2Ytde4F9OsCO63v9Zjr+LjwDiMWcr3Bwe1siNCHNPMR6k9dVUxP4kZcME5mmDpFjAHrGxWPRxNWqSSZBEaATNpPUoo4bpG0TvHQ+Fnc/Ws38Cbnc7Mblw1PcgW9fsjtw+ltbW/3iJ9Cr2GpAW0y/QagjroFabheWBrcdrAj+qi9rnDCc1wa4iWuE6a/uiOmyjwzjtWjPLmmbmXGToZM6arZxOHmSBqZ8SBHrYD2VR/DxpFt53hOdS+yvF/G1wbjlMwBd4AOaNyZII2Ez7rdGPfmnMGNJGUQbWza+hErgaVDJtF4kAk+GxBJ+i3cHhjFIis8zUa4Myagh0ggjSJ95Tlws12FKhmEG4nXSJMh0XHr5VXF0Cx0G42I3CJgKrszhmtmgHa2hg+YPj1WviqIq0j1bJnuNVrs7mMPl+P9c4SoymKiSsnMnKeUOUsyKQkpIeZJSnR5SlDBTylT1OU8oeZLMghJVjAszPa3qVSzLc/C9CXuedGD3cdFpxztXz7WeMkNEdBrrEX/l9F5zxEPdVe1oygGebmkQRnjb+w6L0fiUkuMaCB3cd/H9FzHGaADgQLg6jUxaP/AHPon3716HHrHL0cPABtoLtsLkd/BG3MjiiSS0WMedgbTtP2Ks1KYFieUcrhJP02mZRCdCPMWJjoDfusq1ivRwm8yNu5Ot1eNGGnyPWNu2gRaQBIsNQbe2isvactvXudVKlA0iBt1IURh5Ji5j09trX9T2Vo0ddTP1tEd/7Hoqr3llpl2sNkhswIJ3Nh6CexrP8ARC/sMyDYaNA1MEyPoJ9eynT4SKbw5g0aAI/5CfeCP0FPDVZN97kiNGES0HWO/wCjq4WuKodylrczmjqTILvESQE+YjqmwjItdoIJO8kECTuCYO82nx0vDmjWxmxOxi23ZZuEqAQah5tHDYndw8mLdStHCvEAsETOYfe3lbcTKz7uxzPF8KadVw2mR4Kowu141gzUp5gOZo0FwR4XIFqnuZXB3MoMJQilqbKpQCQkilqSlKMpSoSkSkaUpSoSolyrDEldrwfDfDoNmxdzH+S47hdE1KzGdXCfG67XiGILZiBa0+wC3+OfrX4pqhxCsARJgzabCTb10lcXxPi7S51vlqN7RB3/AIjv+9C0eJ4puTM+7g0w0mBmLSQXHb5o/QXPY6u18Oc3lIDjGoDmibb3bJ/UZ9ea7ufRuUXBLTNtC09oGsAC/YX3RqIBgxG8CxH/AB2I7T9FXa1sENmC2W7nliRpqNe4cVewrxlEQZucog9iB7XbH1hR1Mac1oUQM0i+vTeJ+v3VmJGusx5k3Ko0BB08HaLG3t9lZYbeniZJJd4F/qpnpVQxFryGtEAud9hsO57ws/EHMBF5gi0SJGm0ac3TSSZRcbBfcElokC1rak/l3sPU3hV2uJlznO5tI1MDRg2AvLiqk8am02Ce7OAW6nW0kicl5sMzp/xA0MPjCATLd3Dy0gloH8Np6rKr04MnlJ0HNIa0G5A3J5QLfzQmvBLZJD3Nc4Ztj8pDROwB13iLBXzGXVdQ12a7/l5nvEawQXDzzD2WvSqGPm3MwesO8izh7Lk6WOJZIdJeGgAjmyFpAOXqS12u5W3ga7g0OqEAwQ4CdQIkDWLE9dfC0nhG66vA14AM2OvnWfX9arnvxHhAyqS0crr20B3Vrh+MElrdMxsevQduUxqrnF6PxqJI+ZvN6b+VXU+3OMfk5cpKSFnTh658c4kJKGZJLCDhNCOKSXwlIyqxCgQrDmKJpqtJufhHDwX1DsIHcnp+uiJxjF87TrcNjuHST6R9Fc4e0U8OIsXXJ6+q5XiHFIe9juUEZAZ5gCYJB2+Yf5XTJnOOv4pkZmPriHF55SQXTbdxFztaBtrusig9odNMxIiDO2YAwe5HmADsjYzK4nMSc0Bg/wBpIygbSJAA8eomsAjlAbcW9SHNtuDPkReVFjeLlIjduWTOXYmDmy/+X/WN1LD1DnItmgkaiRuB1OvcbWVZpcJgy0kQDcg6j7H/ADKs4R7SWjTTLOzheWnew03A8qLPC5fLVwdaSWkQdfS03/X0RsRVP5BzTMu0bpBPixjr7imxkOHYER22EfrRFqV8rS7eeXveZ+/os40vpSq0bFrnSAZeSSC929hoJt56aIFZzpaQcn5MzvygC+VvsI7eVCs5wdL+7o3hvL6aEDyO6i5+SCeaqQSG6xc3PqT5W34yVpnMWlwO7i4iXQSAe0NcfA72erS+M0G7bNaM2pYxuYkD8oMO6XA13FhqNR7S0C7i645g1pu8xu43+hPQwAcHElhsHaElx0hpcNCc0ncQTa01GdauEw45S0uBGWLGA88wJB3uetiO87mHrgkXBy5swGpaAGtAk+Z7wubw+OOZobctBhw0ywCfJJYTO0HZaHBC0ZwNQ5wJm5AzEAdRBj+AdU0usoFoEiAHSfLom3Q3iOn02eFVTDmuvqNbwuXo1YyAyWZQZ7jKSfSdZ69L7uEtBnYHuQR/LMfdVCvpy/EWBlRwGkmNlXD0fjAiq7fyqSxvtxW+VgVEyCkpGunbQCd2HV39mUhhwsPtjs+jFqYdQbRW18EKdOg1PnqVP8YOMq/DZTHYDtJ0H6/zyPGHOccxbzjKA3XKC61hvqLdF0/4jMCR2sNY3gdf7rieIYs1OYSHg0y0awQXSPW5XaueIyq9YiodxmfAGkCbjo4ZB5LnIuGxQMwREDldqAwEBpHbrusriHES0/6lMZhIJYIfym1Rp63Pm86yp06zSXRqbkixg2JA2jp3Knrlpx02aLhmEbge5n+o+qnhKAMt0BNoi1uWJ7lpHmNys3DYlon7n2m239fCt0ASMo1AhvcjY9sp9w7opq2zSdmjZwEHa881/JHp6p3Vok6l2k6NY2wgf7jJ90PDvzAkggkOPkjld62b5hVsfWL+VgM7EbRq72m/9llPeNL6V61UFwOsczvS4HeI948KFU2Ag5nAZ3DUiJIE7WiegQcRTytyDe57jNAAPSQPeVYb+YkizcoOl/zHtN9B+Za1nFSu95YWsECPlEEkAgAdmzBJ1MGe2TiKdRxAJMwYaD3Bc4mdg2Z7BWsTUL2uAOURlvrBImGidfeJ7pmNbTAz3JaSTrd4AEmNAwTJ+mivm4y78tNrg0MbEASImD8mR8HcSDN/zrRw5DA+3OYM9AeVxAItck+AfXn8K/M+nVc4SQ+NwCS85Y8ZQL6699zAOzvY15Bd8MEbRmJdTAO9nAevdPE66HhT4a7t8ttiZEj+P6BajX8wFxadLWMQemv0KweHnUstMumYLbgeogOHotPBtOWXn92YkG4HNfWwEeoVcwWqfGKMVDef5Te3ZUQxbmOw0ukabePtuq7cGuXu/wBq5b8d1nGkmW07CiEynT/ira+KYVZz3I2dVH1bqOrI6J1RWyjh6AHW8qQdZLwX2V+ONc5ojUwBG1xJ8xK4XihAqyMws0wBy/NqB1kEeq7vitTLSBvrP3m+2sf5XC8QbmzENh0gNcY1BLwPUzfay7p6NhYiiC4mZjRxvJLqmYRAkS76DwqrqWWABrbyTeAekQR/SxA8ktcRYAyZsL28icv2Q/h1CGDNYhoE7QeUdiJHmO6dhytPBA84HMIJE2J1JBHXUe3ZXm4stbmA0IgjYGSLdjb2PZY9CqQWuByvtIOmYXv0Bgj09RpNq5KhBHK6x3sYIPeJIPiVnY0lbWDqTmI0IktGklsS3yQAe4UMZiCBlH5pk9GRLp7np0hVMBV5hFi4jM2dHAwSD0tHp3RKlUGo4QYBiTo8xoewG3dZ5/ZpvhTdWLRJkvc6QNmsaIHrqiOqcoA2+ru46XUMUy9rgyQeuYgH0jKB6oIdAtFm+knbvuruJiliKOZ2th6XMT5JiFHB4TOXFzsxdnOUjXK0OknYDKD3gwNYlQc4kGCWgyG7viYzbXM6kAdLKRqmkCfmcW5TpcnnOlhoNhaOqvnfTLrPa5w1jaTSarmlzQHta02Dc2XXa5i2okq1gMSMxq5Qz4eVrJPzDQMmNg2NzF91z2DcS6o8kxLZ6kZhnPpMroeGuDqRDmyLB0k6iS4h3UHN/wBldiJXV4LD5iwN6OEnXKSTB8wT7eVp4eBDbTIEWkxJHnceg20xuFYnmJJiC2RqIJnMR59r6LUfiocC4kMmA4XGgibeiIdaYuPt4UKgAQ8M8EGOp00PcdFaZRzGB+uq5O5ftSCZTkJK49gaIlJL6qjOeSDf0Qw033U6pzO10BjwRCTqmUDRRZCkDq1CHNbCsEw0HYqk+uddIzA+TzAD0CdtbNUDfy6Rppef/EBP6z2a1jHgUSJ1IknoNSR4k+i5L8QAMg6AC50gkR07HXZdNiKwAPcbbbe+/ouVxYqE5BB5SSDu87jcAQL9l1y+IUcpxXDZzlZZrviSNIaJyz7/AGVCphKlM5XAuADo6O6jzuP6LoOKYN2YPEwy7g35oBDok8ozFgGsASTotfD4UOJDgTTLQ8QLh3Ru86WRfk8Q5z5cvh8I94+WOUkE2v8AMJ3/AHvorDqhZZ7Zi4H0if1sui/ZAHZHNJa6IIsY1n6JuIcIm/zNi3XUwfsPRY/eNZAMFg2uLajeXZzTuJt9APZWMRwx2QjMLC3X/NgFdwXDz8KN9j9kT9lBJY6Z1n1nX1Ufbycvhi1cKfgAxJp8pi1rA/b6rJqsERFrTHe58AfzHRdzRpCI1boQsTi3Dg1/KIabntBnTz9lXPZzy5h72/K6QIgAWt/LTTxJ6Vsaz8+gsA0CCSL5c3TNc+Fr1qLWmQLxadPKkykHD4dSGu/eicsiMx6b/XuVrz1jLqazuG0QcLUdq4khx9SSQOg0t52WrwOkQAxxuIcR0zggOn2MdHK3geHGmxtjZ1wLgQMo7RAnvvvGjhOGyGvALZsWG5bJAcyd2jY9Dsi/L7iJyhSg1S5kizTvyu/M3rBBB9G6LoMPSztAIEEXFwZuD41/wqOEwJa65nKTfpHy5O0RPUiVtYdjRciCR1U/yH6C4ZTioW3y+N9ZELSadYtCqUX5SO+iK+plcZ31Wf2lFTqOAN/7p1Wa+XdY6pI0vKq4GTpGp8TaFCsDyiOs76SZVp+/eJ9FAXBC57PIl8MnEuuNyTDRrDjNwPCu/ByCn/tET3IMmd+voiDDCZGuk9J1hWJdl6x6+ifG/pz15UXU51uT8o38jyFTx2GLiA3SQ2LwdC4nqZHt2JW3Soui5vteYB/zooFmU9Z6/wBN1ptwfjnXYC2QDlBuXWc89esdP0VcwuDcKgcdAPbWAPcLR+I1l9SUCq5xMdVF6zyNqD6cnSQNEYNvbdNTbG6NTG5F0pbS07aeqk2iHC4vseyjTJkzpsiNflEbqp/0aDhsIGE3sToq3F8KHGOquspFxR6lAm6rPHhUtjl8PwQZodzAHNfqO6t1+DtzTlBzAA+wBJG+i1xaU4unbR9lShw8ABo1iD6bK1SwOSCb3kgEnTf+ym1waRfSyMH5hYpSQs/2FOYTpBuhOJJPQ7oraQAN9VXq1yBARZSk8oYlxgXvMSiUq+Y30Gqz6VPMeYHxNkYMgnLvtqoku6r6rdF2sDdJAY9OtJAvVGodIJJI69skA7mhWaGnnVJJLj2uK9SqQ6EGpULgJTJKd9kA6mMytVWJJKZPFH6CUcOlJJBz9TARGmSkktIBnGym75UklYqo5MxmqSSmJNkBSoUhJCSSf6vRjTCA+kEkldJXpjmSayCSkks/xcNN06SSIh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33796" name="Rechteck 6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 </a:t>
            </a:r>
            <a:endParaRPr lang="de-DE" dirty="0"/>
          </a:p>
          <a:p>
            <a:pPr marL="1077913" lvl="1" indent="0" fontAlgn="auto">
              <a:spcAft>
                <a:spcPts val="0"/>
              </a:spcAft>
              <a:buNone/>
              <a:tabLst>
                <a:tab pos="1081088" algn="l"/>
              </a:tabLst>
              <a:defRPr/>
            </a:pPr>
            <a:r>
              <a:rPr lang="de-DE" dirty="0"/>
              <a:t>	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/>
              <a:t>] 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dirty="0"/>
              <a:t>    </a:t>
            </a:r>
            <a:r>
              <a:rPr lang="de-DE" dirty="0" err="1"/>
              <a:t>else</a:t>
            </a:r>
            <a:r>
              <a:rPr lang="de-DE" dirty="0"/>
              <a:t> 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/>
              <a:t>] 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Loops: </a:t>
            </a:r>
            <a:r>
              <a:rPr lang="de-DE" dirty="0" err="1"/>
              <a:t>while</a:t>
            </a:r>
            <a:r>
              <a:rPr lang="de-DE" dirty="0"/>
              <a:t> (…) 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loop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 smtClean="0"/>
              <a:t>triangularNumber</a:t>
            </a:r>
            <a:r>
              <a:rPr lang="de-DE" dirty="0" smtClean="0"/>
              <a:t> </a:t>
            </a:r>
            <a:r>
              <a:rPr lang="de-DE" dirty="0"/>
              <a:t>() { </a:t>
            </a:r>
            <a:r>
              <a:rPr lang="de-DE" dirty="0" smtClean="0"/>
              <a:t>[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method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Class: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myClass</a:t>
            </a:r>
            <a:r>
              <a:rPr lang="de-DE" dirty="0"/>
              <a:t> { </a:t>
            </a:r>
            <a:r>
              <a:rPr lang="de-DE" dirty="0" smtClean="0"/>
              <a:t>[</a:t>
            </a:r>
            <a:r>
              <a:rPr lang="de-DE" dirty="0" err="1" smtClean="0"/>
              <a:t>attributes</a:t>
            </a:r>
            <a:r>
              <a:rPr lang="de-DE" dirty="0" smtClean="0"/>
              <a:t>,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New: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730E-41BB-4CD0-96BE-BA563778D547}" type="slidenum">
              <a:rPr lang="de-DE"/>
              <a:pPr>
                <a:defRPr/>
              </a:pPr>
              <a:t>3</a:t>
            </a:fld>
            <a:endParaRPr lang="de-DE"/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787F9B12-321D-4B1F-8C42-184CE8287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0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5842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34787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Calls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5843" name="Picture 3" descr="C:\Users\siegmunn\AppData\Local\Microsoft\Windows\Temporary Internet Files\Content.IE5\RD3JW0LT\MC90043980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525" y="3789363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4400" y="6519864"/>
            <a:ext cx="2133600" cy="365125"/>
          </a:xfrm>
        </p:spPr>
        <p:txBody>
          <a:bodyPr/>
          <a:lstStyle/>
          <a:p>
            <a:pPr>
              <a:defRPr/>
            </a:pPr>
            <a:fld id="{9CF0C33C-8F0F-4D1A-8B34-156BE511FF0A}" type="slidenum">
              <a:rPr lang="de-DE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5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„.“ (</a:t>
            </a:r>
            <a:r>
              <a:rPr lang="de-DE" dirty="0" err="1" smtClean="0"/>
              <a:t>dot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 +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+ (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also </a:t>
            </a:r>
            <a:r>
              <a:rPr lang="de-DE" dirty="0" err="1" smtClean="0"/>
              <a:t>with</a:t>
            </a:r>
            <a:r>
              <a:rPr lang="de-DE" dirty="0" smtClean="0"/>
              <a:t> „.“ (</a:t>
            </a:r>
            <a:r>
              <a:rPr lang="de-DE" dirty="0" err="1" smtClean="0"/>
              <a:t>dot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31C81-345A-4751-A7B2-0DA2C6C442EB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37891" name="Rechteck 4"/>
          <p:cNvSpPr>
            <a:spLocks noChangeArrowheads="1"/>
          </p:cNvSpPr>
          <p:nvPr/>
        </p:nvSpPr>
        <p:spPr bwMode="auto">
          <a:xfrm>
            <a:off x="2785682" y="3030044"/>
            <a:ext cx="2590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peter.isBirthday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7892" name="Rechteck 6"/>
          <p:cNvSpPr>
            <a:spLocks noChangeArrowheads="1"/>
          </p:cNvSpPr>
          <p:nvPr/>
        </p:nvSpPr>
        <p:spPr bwMode="auto">
          <a:xfrm>
            <a:off x="2761711" y="3323255"/>
            <a:ext cx="4110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// 1</a:t>
            </a:r>
          </a:p>
        </p:txBody>
      </p:sp>
      <p:sp>
        <p:nvSpPr>
          <p:cNvPr id="37893" name="Rechteck 8"/>
          <p:cNvSpPr>
            <a:spLocks noChangeArrowheads="1"/>
          </p:cNvSpPr>
          <p:nvPr/>
        </p:nvSpPr>
        <p:spPr bwMode="auto">
          <a:xfrm>
            <a:off x="2798382" y="389364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peter.isBirthday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peter.getAge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// 2</a:t>
            </a:r>
          </a:p>
        </p:txBody>
      </p:sp>
      <p:sp>
        <p:nvSpPr>
          <p:cNvPr id="37894" name="Rechteck 10"/>
          <p:cNvSpPr>
            <a:spLocks noChangeArrowheads="1"/>
          </p:cNvSpPr>
          <p:nvPr/>
        </p:nvSpPr>
        <p:spPr bwMode="auto">
          <a:xfrm>
            <a:off x="2800905" y="5483309"/>
            <a:ext cx="20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peter.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20;</a:t>
            </a:r>
          </a:p>
        </p:txBody>
      </p:sp>
    </p:spTree>
    <p:extLst>
      <p:ext uri="{BB962C8B-B14F-4D97-AF65-F5344CB8AC3E}">
        <p14:creationId xmlns:p14="http://schemas.microsoft.com/office/powerpoint/2010/main" val="24539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Calling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I am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William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myself</a:t>
            </a:r>
            <a:r>
              <a:rPr lang="de-DE" dirty="0" smtClean="0"/>
              <a:t>“ via </a:t>
            </a:r>
            <a:r>
              <a:rPr lang="de-DE" b="1" dirty="0" err="1" smtClean="0">
                <a:solidFill>
                  <a:srgbClr val="AB9DDB"/>
                </a:solidFill>
                <a:latin typeface="Consolas" panose="020B0609020204030204" pitchFamily="49" charset="0"/>
              </a:rPr>
              <a:t>this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,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unambiguous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b="1" dirty="0" err="1" smtClean="0">
                <a:solidFill>
                  <a:srgbClr val="AB9DDB"/>
                </a:solidFill>
                <a:latin typeface="Consolas" panose="020B0609020204030204" pitchFamily="49" charset="0"/>
              </a:rPr>
              <a:t>this.x</a:t>
            </a:r>
            <a:r>
              <a:rPr lang="de-DE" dirty="0" smtClean="0"/>
              <a:t> </a:t>
            </a:r>
            <a:r>
              <a:rPr lang="de-DE" dirty="0" err="1" smtClean="0"/>
              <a:t>refers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x; x 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742966" y="2859219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turnsOlder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8916" name="Rechteck 6"/>
          <p:cNvSpPr>
            <a:spLocks noChangeArrowheads="1"/>
          </p:cNvSpPr>
          <p:nvPr/>
        </p:nvSpPr>
        <p:spPr bwMode="auto">
          <a:xfrm>
            <a:off x="2742966" y="2723912"/>
            <a:ext cx="2844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william.turnsOlder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6518251" y="3093244"/>
            <a:ext cx="431800" cy="1008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918" name="Rechteck 8"/>
          <p:cNvSpPr>
            <a:spLocks noChangeArrowheads="1"/>
          </p:cNvSpPr>
          <p:nvPr/>
        </p:nvSpPr>
        <p:spPr bwMode="auto">
          <a:xfrm>
            <a:off x="7253004" y="3274109"/>
            <a:ext cx="361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I am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William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smtClean="0"/>
              <a:t>Programming</a:t>
            </a:r>
            <a:endParaRPr lang="de-DE" dirty="0"/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/</a:t>
            </a:r>
            <a:r>
              <a:rPr lang="de-DE" dirty="0" err="1" smtClean="0"/>
              <a:t>instance</a:t>
            </a:r>
            <a:r>
              <a:rPr lang="de-DE" dirty="0" smtClean="0"/>
              <a:t> variable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local</a:t>
            </a:r>
            <a:r>
              <a:rPr lang="de-DE" dirty="0" smtClean="0"/>
              <a:t> variable,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precedence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8636-6CC5-4514-BC70-012F71CC54D6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55300" name="Rechteck 5"/>
          <p:cNvSpPr>
            <a:spLocks noChangeArrowheads="1"/>
          </p:cNvSpPr>
          <p:nvPr/>
        </p:nvSpPr>
        <p:spPr bwMode="auto">
          <a:xfrm>
            <a:off x="2208214" y="3045345"/>
            <a:ext cx="68405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Person(String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firstName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firstN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0;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4800600" y="3419996"/>
            <a:ext cx="287338" cy="79216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5232400" y="3462858"/>
            <a:ext cx="5327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Instance variables (</a:t>
            </a:r>
            <a:r>
              <a:rPr lang="de-DE" dirty="0" err="1" smtClean="0">
                <a:latin typeface="Calibri" pitchFamily="34" charset="0"/>
              </a:rPr>
              <a:t>store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type Person)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4511676" y="4542358"/>
            <a:ext cx="720725" cy="463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6405564" y="4724920"/>
            <a:ext cx="123825" cy="3317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303838" y="4355034"/>
            <a:ext cx="417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Local</a:t>
            </a:r>
            <a:r>
              <a:rPr lang="de-DE" dirty="0" smtClean="0">
                <a:latin typeface="Calibri" pitchFamily="34" charset="0"/>
              </a:rPr>
              <a:t> variable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767389" y="5550420"/>
            <a:ext cx="7000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6527801" y="5334520"/>
            <a:ext cx="4176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Local</a:t>
            </a:r>
            <a:r>
              <a:rPr lang="de-DE" dirty="0" smtClean="0">
                <a:latin typeface="Calibri" pitchFamily="34" charset="0"/>
              </a:rPr>
              <a:t> variable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precedence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>
            <a:stCxn id="27" idx="1"/>
          </p:cNvCxnSpPr>
          <p:nvPr/>
        </p:nvCxnSpPr>
        <p:spPr>
          <a:xfrm flipH="1" flipV="1">
            <a:off x="3287713" y="5790135"/>
            <a:ext cx="504826" cy="6318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3792539" y="6237312"/>
            <a:ext cx="4606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Using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instance</a:t>
            </a:r>
            <a:r>
              <a:rPr lang="de-DE" dirty="0" smtClean="0">
                <a:latin typeface="Calibri" pitchFamily="34" charset="0"/>
              </a:rPr>
              <a:t> variable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007345" y="3606180"/>
            <a:ext cx="143969" cy="16929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655840" y="5190356"/>
            <a:ext cx="720080" cy="1441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2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1A935-AC13-4C42-BE22-830BAF5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Class ≠ </a:t>
            </a:r>
            <a:r>
              <a:rPr lang="de-DE" dirty="0" err="1" smtClean="0"/>
              <a:t>objects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form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instance</a:t>
            </a:r>
            <a:r>
              <a:rPr lang="de-DE" dirty="0" smtClean="0"/>
              <a:t> (a real </a:t>
            </a:r>
            <a:r>
              <a:rPr lang="de-DE" dirty="0" err="1" smtClean="0"/>
              <a:t>representative</a:t>
            </a:r>
            <a:r>
              <a:rPr lang="de-DE" dirty="0" smtClean="0"/>
              <a:t>)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Necessity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endParaRPr lang="de-DE" dirty="0" smtClean="0"/>
          </a:p>
          <a:p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C774E5-E846-4C4E-AD77-DC5F27A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DE6BB-E3FC-4600-8496-A887E699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Scope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valid in </a:t>
            </a:r>
            <a:r>
              <a:rPr lang="de-DE" dirty="0" err="1" smtClean="0"/>
              <a:t>the</a:t>
            </a:r>
            <a:r>
              <a:rPr lang="de-DE" dirty="0" smtClean="0"/>
              <a:t> block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block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/>
              <a:t> </a:t>
            </a:r>
            <a:r>
              <a:rPr lang="de-DE" dirty="0" smtClean="0"/>
              <a:t>block)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/>
              <a:t>			</a:t>
            </a:r>
            <a:r>
              <a:rPr lang="de-DE" dirty="0" smtClean="0"/>
              <a:t>(</a:t>
            </a:r>
            <a:r>
              <a:rPr lang="de-DE" dirty="0" err="1" smtClean="0"/>
              <a:t>exepct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/</a:t>
            </a:r>
            <a:r>
              <a:rPr lang="de-DE" dirty="0" err="1" smtClean="0"/>
              <a:t>instance</a:t>
            </a:r>
            <a:r>
              <a:rPr lang="de-DE" dirty="0" smtClean="0"/>
              <a:t> variables)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03737-5DD3-4B0D-8D1A-C5673B95AC67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811908" y="3068960"/>
            <a:ext cx="89646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/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i =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j = 3;</a:t>
            </a:r>
          </a:p>
          <a:p>
            <a:pPr marL="360363"/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i++;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+ j);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5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(j);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Error: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j </a:t>
            </a:r>
            <a:r>
              <a:rPr lang="en-US" sz="1400" dirty="0" err="1" smtClean="0">
                <a:solidFill>
                  <a:srgbClr val="3F7F5F"/>
                </a:solidFill>
                <a:latin typeface="Consolas" pitchFamily="49" charset="0"/>
              </a:rPr>
              <a:t>unknow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 here, is declared in inner block!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1991544" y="5688449"/>
            <a:ext cx="669699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unclear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which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i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referred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2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: </a:t>
            </a:r>
            <a:r>
              <a:rPr lang="de-DE" dirty="0"/>
              <a:t>Quiz</a:t>
            </a:r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per </a:t>
            </a:r>
            <a:r>
              <a:rPr lang="de-DE" dirty="0" err="1" smtClean="0"/>
              <a:t>loop</a:t>
            </a:r>
            <a:r>
              <a:rPr lang="de-DE" dirty="0" smtClean="0"/>
              <a:t>. Find </a:t>
            </a:r>
            <a:r>
              <a:rPr lang="de-DE" dirty="0" err="1" smtClean="0"/>
              <a:t>and</a:t>
            </a:r>
            <a:r>
              <a:rPr lang="de-DE" dirty="0" smtClean="0"/>
              <a:t> fix </a:t>
            </a:r>
            <a:r>
              <a:rPr lang="de-DE" dirty="0" err="1" smtClean="0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5933-A6DD-404B-8FE1-9E9BA943114A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57348" name="Rechteck 5"/>
          <p:cNvSpPr>
            <a:spLocks noChangeArrowheads="1"/>
          </p:cNvSpPr>
          <p:nvPr/>
        </p:nvSpPr>
        <p:spPr bwMode="auto">
          <a:xfrm>
            <a:off x="1860089" y="2404169"/>
            <a:ext cx="741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errorLoops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k) {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i, i &lt; 5;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x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(x &gt; 5)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&gt; 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10" idx="1"/>
          </p:cNvCxnSpPr>
          <p:nvPr/>
        </p:nvCxnSpPr>
        <p:spPr>
          <a:xfrm flipH="1" flipV="1">
            <a:off x="2904664" y="3059806"/>
            <a:ext cx="2268538" cy="636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5173203" y="3512245"/>
            <a:ext cx="3024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i </a:t>
            </a:r>
            <a:r>
              <a:rPr lang="de-DE" dirty="0" smtClean="0">
                <a:latin typeface="Calibri" pitchFamily="34" charset="0"/>
              </a:rPr>
              <a:t>not </a:t>
            </a:r>
            <a:r>
              <a:rPr lang="de-DE" dirty="0" err="1" smtClean="0">
                <a:latin typeface="Calibri" pitchFamily="34" charset="0"/>
              </a:rPr>
              <a:t>initialized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i = 0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157077" y="3059806"/>
            <a:ext cx="2519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676439" y="2761357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Semi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colon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comma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1"/>
          </p:cNvCxnSpPr>
          <p:nvPr/>
        </p:nvCxnSpPr>
        <p:spPr>
          <a:xfrm flipH="1" flipV="1">
            <a:off x="2904664" y="4264722"/>
            <a:ext cx="2268538" cy="637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5173202" y="4717156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logical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Fix: </a:t>
            </a:r>
            <a:r>
              <a:rPr lang="de-DE" dirty="0" err="1">
                <a:latin typeface="Calibri" pitchFamily="34" charset="0"/>
              </a:rPr>
              <a:t>while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err="1">
                <a:latin typeface="Calibri" pitchFamily="34" charset="0"/>
              </a:rPr>
              <a:t>run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 flipV="1">
            <a:off x="3431704" y="4974847"/>
            <a:ext cx="1883976" cy="4454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5315680" y="5235618"/>
            <a:ext cx="4260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Endless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>
                <a:latin typeface="Calibri" pitchFamily="34" charset="0"/>
              </a:rPr>
              <a:t>Fix: break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continue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>
            <a:stCxn id="26" idx="1"/>
          </p:cNvCxnSpPr>
          <p:nvPr/>
        </p:nvCxnSpPr>
        <p:spPr>
          <a:xfrm flipH="1" flipV="1">
            <a:off x="4038141" y="5939533"/>
            <a:ext cx="1277539" cy="735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5315680" y="5828406"/>
            <a:ext cx="4177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Scope</a:t>
            </a:r>
            <a:r>
              <a:rPr lang="de-DE" dirty="0" smtClean="0">
                <a:latin typeface="Calibri" pitchFamily="34" charset="0"/>
              </a:rPr>
              <a:t>-Error: </a:t>
            </a:r>
            <a:r>
              <a:rPr lang="de-DE" dirty="0" err="1" smtClean="0">
                <a:latin typeface="Calibri" pitchFamily="34" charset="0"/>
              </a:rPr>
              <a:t>counter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times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4092115" y="6085582"/>
            <a:ext cx="147637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5639928" y="6261794"/>
            <a:ext cx="4033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Endless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loop</a:t>
            </a:r>
            <a:r>
              <a:rPr lang="de-DE" dirty="0">
                <a:latin typeface="Calibri" pitchFamily="34" charset="0"/>
              </a:rPr>
              <a:t>! </a:t>
            </a:r>
            <a:r>
              <a:rPr lang="de-DE" dirty="0" err="1">
                <a:latin typeface="Calibri" pitchFamily="34" charset="0"/>
              </a:rPr>
              <a:t>counter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always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10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7361" name="Rechteck 17"/>
          <p:cNvSpPr>
            <a:spLocks noChangeArrowheads="1"/>
          </p:cNvSpPr>
          <p:nvPr/>
        </p:nvSpPr>
        <p:spPr bwMode="auto">
          <a:xfrm>
            <a:off x="9937273" y="4484688"/>
            <a:ext cx="1175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3 Minuten</a:t>
            </a:r>
          </a:p>
        </p:txBody>
      </p:sp>
    </p:spTree>
    <p:extLst>
      <p:ext uri="{BB962C8B-B14F-4D97-AF65-F5344CB8AC3E}">
        <p14:creationId xmlns:p14="http://schemas.microsoft.com/office/powerpoint/2010/main" val="3641724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24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E8225-AB88-4CC8-98EB-30C10C01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04" y="1912740"/>
            <a:ext cx="10513168" cy="4814936"/>
          </a:xfrm>
        </p:spPr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calculator</a:t>
            </a:r>
            <a:r>
              <a:rPr lang="de-DE" dirty="0" smtClean="0"/>
              <a:t> on a </a:t>
            </a:r>
            <a:r>
              <a:rPr lang="de-DE" dirty="0" err="1" smtClean="0"/>
              <a:t>sheet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smtClean="0"/>
              <a:t>Reads 2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en-US" dirty="0" smtClean="0"/>
              <a:t>[+,-,/,*]</a:t>
            </a:r>
          </a:p>
          <a:p>
            <a:pPr lvl="1"/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pPr lvl="1"/>
            <a:r>
              <a:rPr lang="de-DE" dirty="0" smtClean="0"/>
              <a:t>After </a:t>
            </a:r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end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reacts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says</a:t>
            </a:r>
            <a:r>
              <a:rPr lang="de-DE" dirty="0" smtClean="0"/>
              <a:t> "</a:t>
            </a:r>
            <a:r>
              <a:rPr lang="de-DE" dirty="0" err="1" smtClean="0"/>
              <a:t>yes</a:t>
            </a:r>
            <a:r>
              <a:rPr lang="de-DE" dirty="0" smtClean="0"/>
              <a:t>"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85C5F-BD42-471A-A212-4727D9DD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20A29-0710-45AA-9564-1FD30B09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Up: </a:t>
            </a:r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7256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55440" y="149084"/>
            <a:ext cx="6096000" cy="669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carryOn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the first number:"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the second number:"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operator: (+;-;/;*)"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operator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is: "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is: "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is: "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 is: "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"Not known/enter valid operation"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 you want to continue?"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carryOn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carryOn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3373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Java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/>
              <a:t>in Java: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eaLnBrk="1" hangingPunct="1"/>
            <a:r>
              <a:rPr lang="de-DE" dirty="0" smtClean="0"/>
              <a:t>Variables</a:t>
            </a:r>
            <a:endParaRPr lang="de-DE" dirty="0"/>
          </a:p>
          <a:p>
            <a:pPr eaLnBrk="1" hangingPunct="1"/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  <a:p>
            <a:pPr eaLnBrk="1" hangingPunct="1"/>
            <a:r>
              <a:rPr lang="de-DE" dirty="0" smtClean="0"/>
              <a:t>Constants</a:t>
            </a:r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110D-1EBA-4F8F-9753-97A2AB01DB62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6672064" y="3933056"/>
            <a:ext cx="38877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Ort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5303640" y="3788593"/>
            <a:ext cx="1871663" cy="1177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6240264" y="2924992"/>
            <a:ext cx="1619251" cy="9310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087739" y="3213918"/>
            <a:ext cx="3024188" cy="12239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Knowing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E5659-6D32-4972-9EC6-52084CC92E29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2464</Words>
  <Application>Microsoft Office PowerPoint</Application>
  <PresentationFormat>Breitbild</PresentationFormat>
  <Paragraphs>617</Paragraphs>
  <Slides>34</Slides>
  <Notes>28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vorlage</vt:lpstr>
      <vt:lpstr>PowerPoint-Präsentation</vt:lpstr>
      <vt:lpstr>Catching Up I</vt:lpstr>
      <vt:lpstr>Scope I</vt:lpstr>
      <vt:lpstr>Scope II</vt:lpstr>
      <vt:lpstr>Catching Up: Quiz</vt:lpstr>
      <vt:lpstr>Catching Up: Calculator</vt:lpstr>
      <vt:lpstr>PowerPoint-Präsentation</vt:lpstr>
      <vt:lpstr>Java </vt:lpstr>
      <vt:lpstr>Learning Goals</vt:lpstr>
      <vt:lpstr>PowerPoint-Präsentation</vt:lpstr>
      <vt:lpstr>Variables</vt:lpstr>
      <vt:lpstr>Constants</vt:lpstr>
      <vt:lpstr>What Is Object-Oriented Programming?</vt:lpstr>
      <vt:lpstr>Why Do I Need Object-Oriented Programming?</vt:lpstr>
      <vt:lpstr>Classes and Objects</vt:lpstr>
      <vt:lpstr>First Concrete Example of a class</vt:lpstr>
      <vt:lpstr>Formal: Declaring a Class</vt:lpstr>
      <vt:lpstr>PowerPoint-Präsentation</vt:lpstr>
      <vt:lpstr>What Does Behavior Mean?</vt:lpstr>
      <vt:lpstr>Behavior of Objects</vt:lpstr>
      <vt:lpstr>Methods of Objects</vt:lpstr>
      <vt:lpstr>Example</vt:lpstr>
      <vt:lpstr>Methods of Objects II</vt:lpstr>
      <vt:lpstr>PowerPoint-Präsentation</vt:lpstr>
      <vt:lpstr>Constructor</vt:lpstr>
      <vt:lpstr>Constructor in Java I</vt:lpstr>
      <vt:lpstr>Constructor in Java II</vt:lpstr>
      <vt:lpstr>Instantiation</vt:lpstr>
      <vt:lpstr>Constructor and Instantiation</vt:lpstr>
      <vt:lpstr>PowerPoint-Präsentation</vt:lpstr>
      <vt:lpstr>Call to Methods of an Object</vt:lpstr>
      <vt:lpstr>Calling Methods of the Same Object</vt:lpstr>
      <vt:lpstr>Scope in Object-Oriented Programming</vt:lpstr>
      <vt:lpstr>Take Aways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429</cp:revision>
  <dcterms:created xsi:type="dcterms:W3CDTF">2014-08-29T12:55:53Z</dcterms:created>
  <dcterms:modified xsi:type="dcterms:W3CDTF">2019-11-05T08:37:13Z</dcterms:modified>
</cp:coreProperties>
</file>